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7.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 id="2147483764" r:id="rId3"/>
    <p:sldMasterId id="2147483777" r:id="rId4"/>
  </p:sldMasterIdLst>
  <p:notesMasterIdLst>
    <p:notesMasterId r:id="rId41"/>
  </p:notesMasterIdLst>
  <p:sldIdLst>
    <p:sldId id="256" r:id="rId5"/>
    <p:sldId id="257" r:id="rId6"/>
    <p:sldId id="258" r:id="rId7"/>
    <p:sldId id="259" r:id="rId8"/>
    <p:sldId id="260" r:id="rId9"/>
    <p:sldId id="262" r:id="rId10"/>
    <p:sldId id="261" r:id="rId11"/>
    <p:sldId id="304" r:id="rId12"/>
    <p:sldId id="305" r:id="rId13"/>
    <p:sldId id="306" r:id="rId14"/>
    <p:sldId id="307" r:id="rId15"/>
    <p:sldId id="308" r:id="rId16"/>
    <p:sldId id="309" r:id="rId17"/>
    <p:sldId id="264" r:id="rId18"/>
    <p:sldId id="265" r:id="rId19"/>
    <p:sldId id="266" r:id="rId20"/>
    <p:sldId id="267" r:id="rId21"/>
    <p:sldId id="301" r:id="rId22"/>
    <p:sldId id="268" r:id="rId23"/>
    <p:sldId id="302" r:id="rId24"/>
    <p:sldId id="290" r:id="rId25"/>
    <p:sldId id="269" r:id="rId26"/>
    <p:sldId id="272" r:id="rId27"/>
    <p:sldId id="270" r:id="rId28"/>
    <p:sldId id="300" r:id="rId29"/>
    <p:sldId id="274" r:id="rId30"/>
    <p:sldId id="275" r:id="rId31"/>
    <p:sldId id="276" r:id="rId32"/>
    <p:sldId id="277" r:id="rId33"/>
    <p:sldId id="303" r:id="rId34"/>
    <p:sldId id="278" r:id="rId35"/>
    <p:sldId id="279" r:id="rId36"/>
    <p:sldId id="280" r:id="rId37"/>
    <p:sldId id="281" r:id="rId38"/>
    <p:sldId id="282" r:id="rId39"/>
    <p:sldId id="283" r:id="rId40"/>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CD0"/>
    <a:srgbClr val="FFCC99"/>
    <a:srgbClr val="D7E33D"/>
    <a:srgbClr val="FF7C80"/>
    <a:srgbClr val="FF9933"/>
    <a:srgbClr val="CCFFFF"/>
    <a:srgbClr val="FFFFFF"/>
    <a:srgbClr val="0044CC"/>
    <a:srgbClr val="E6AF00"/>
    <a:srgbClr val="A3A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71" autoAdjust="0"/>
  </p:normalViewPr>
  <p:slideViewPr>
    <p:cSldViewPr>
      <p:cViewPr>
        <p:scale>
          <a:sx n="110" d="100"/>
          <a:sy n="110" d="100"/>
        </p:scale>
        <p:origin x="-18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4\&#1075;&#1086;&#1076;&#1086;&#1074;&#1086;&#1081;%20&#1052;&#1056;%202023\&#1055;&#1086;&#1076;&#1089;&#1086;&#1073;&#1082;&#1072;%202023%20&#1052;&#1056;.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192.168.1.138\f\&#1052;&#1086;&#1080;%20&#1076;&#1086;&#1082;&#1091;&#1084;&#1077;&#1085;&#1090;&#1099;\&#1048;&#1089;&#1087;&#1086;&#1083;&#1085;&#1077;&#1085;&#1080;&#1077;%20&#1080;%20&#1054;&#1058;&#1063;&#1045;&#1058;%20&#1079;&#1072;%202022%20&#1075;&#1086;&#1076;\&#1043;&#1086;&#1076;&#1086;&#1074;&#1086;&#1081;%20&#1086;&#1090;&#1095;&#1077;&#1090;\&#1052;&#1056;\&#1044;&#1080;&#1072;&#1075;&#1088;&#1072;&#1084;&#1084;&#1072;%20&#1082;%20&#1055;&#1047;%20&#1085;&#1072;%202022.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1050;&#1086;&#1083;&#1087;&#1072;&#1082;&#1086;&#1074;&#1072;%20&#1045;.&#1045;\&#1041;&#1056;&#1054;&#1064;&#1070;&#1056;&#1040;%20&#1073;&#1102;&#1076;&#1078;&#1077;&#1090;%20&#1076;&#1083;&#1103;%20&#1075;&#1088;&#1072;&#1078;&#1076;&#1072;&#1085;\2024\&#1075;&#1086;&#1076;&#1086;&#1074;&#1086;&#1081;%20&#1052;&#1056;%202023\&#1055;&#1086;&#1076;&#1089;&#1086;&#1073;&#1082;&#1072;%202023%20&#1052;&#105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Times New Roman"/>
                <a:ea typeface="Times New Roman"/>
                <a:cs typeface="Times New Roman"/>
              </a:defRPr>
            </a:pPr>
            <a:r>
              <a:rPr lang="ru-RU" sz="1400"/>
              <a:t>Фонд</a:t>
            </a:r>
            <a:r>
              <a:rPr lang="ru-RU" sz="1400" baseline="0"/>
              <a:t> </a:t>
            </a:r>
            <a:r>
              <a:rPr lang="ru-RU" sz="1400"/>
              <a:t>заработной платы работников  в муниципальном образовании Муромский район, в млн. рублей </a:t>
            </a:r>
          </a:p>
        </c:rich>
      </c:tx>
      <c:layout>
        <c:manualLayout>
          <c:xMode val="edge"/>
          <c:yMode val="edge"/>
          <c:x val="0.15453048951405346"/>
          <c:y val="1.6667395742198891E-2"/>
        </c:manualLayout>
      </c:layout>
      <c:overlay val="0"/>
      <c:spPr>
        <a:noFill/>
        <a:ln w="25400">
          <a:noFill/>
        </a:ln>
      </c:spPr>
    </c:title>
    <c:autoTitleDeleted val="0"/>
    <c:plotArea>
      <c:layout>
        <c:manualLayout>
          <c:layoutTarget val="inner"/>
          <c:xMode val="edge"/>
          <c:yMode val="edge"/>
          <c:x val="8.7689064773639053E-2"/>
          <c:y val="0.32124890638670167"/>
          <c:w val="0.89239425382707993"/>
          <c:h val="0.41553003791192766"/>
        </c:manualLayout>
      </c:layout>
      <c:barChart>
        <c:barDir val="col"/>
        <c:grouping val="clustered"/>
        <c:varyColors val="0"/>
        <c:ser>
          <c:idx val="0"/>
          <c:order val="0"/>
          <c:invertIfNegative val="0"/>
          <c:dPt>
            <c:idx val="0"/>
            <c:invertIfNegative val="0"/>
            <c:bubble3D val="0"/>
          </c:dPt>
          <c:dPt>
            <c:idx val="1"/>
            <c:invertIfNegative val="0"/>
            <c:bubble3D val="0"/>
          </c:dPt>
          <c:dLbls>
            <c:dLbl>
              <c:idx val="0"/>
              <c:layout>
                <c:manualLayout>
                  <c:x val="3.9254898962872362E-3"/>
                  <c:y val="-4.4856372120151223E-3"/>
                </c:manualLayout>
              </c:layout>
              <c:dLblPos val="outEnd"/>
              <c:showLegendKey val="0"/>
              <c:showVal val="1"/>
              <c:showCatName val="0"/>
              <c:showSerName val="0"/>
              <c:showPercent val="0"/>
              <c:showBubbleSize val="0"/>
            </c:dLbl>
            <c:dLbl>
              <c:idx val="1"/>
              <c:layout>
                <c:manualLayout>
                  <c:x val="6.6891929770914555E-3"/>
                  <c:y val="-9.8206474190730398E-4"/>
                </c:manualLayout>
              </c:layout>
              <c:dLblPos val="outEnd"/>
              <c:showLegendKey val="0"/>
              <c:showVal val="1"/>
              <c:showCatName val="0"/>
              <c:showSerName val="0"/>
              <c:showPercent val="0"/>
              <c:showBubbleSize val="0"/>
            </c:dLbl>
            <c:dLbl>
              <c:idx val="2"/>
              <c:layout>
                <c:manualLayout>
                  <c:x val="3.3212547460693626E-3"/>
                  <c:y val="-1.4640565762613007E-2"/>
                </c:manualLayout>
              </c:layout>
              <c:dLblPos val="outEnd"/>
              <c:showLegendKey val="0"/>
              <c:showVal val="1"/>
              <c:showCatName val="0"/>
              <c:showSerName val="0"/>
              <c:showPercent val="0"/>
              <c:showBubbleSize val="0"/>
            </c:dLbl>
            <c:dLbl>
              <c:idx val="3"/>
              <c:layout>
                <c:manualLayout>
                  <c:x val="6.4798117851848826E-3"/>
                  <c:y val="-1.8092009332166814E-2"/>
                </c:manualLayout>
              </c:layout>
              <c:dLblPos val="outEnd"/>
              <c:showLegendKey val="0"/>
              <c:showVal val="1"/>
              <c:showCatName val="0"/>
              <c:showSerName val="0"/>
              <c:showPercent val="0"/>
              <c:showBubbleSize val="0"/>
            </c:dLbl>
            <c:dLbl>
              <c:idx val="4"/>
              <c:layout>
                <c:manualLayout>
                  <c:x val="1.0957368193053537E-3"/>
                  <c:y val="-1.4267279090113735E-2"/>
                </c:manualLayout>
              </c:layout>
              <c:dLblPos val="outEnd"/>
              <c:showLegendKey val="0"/>
              <c:showVal val="1"/>
              <c:showCatName val="0"/>
              <c:showSerName val="0"/>
              <c:showPercent val="0"/>
              <c:showBubbleSize val="0"/>
            </c:dLbl>
            <c:dLbl>
              <c:idx val="5"/>
              <c:layout>
                <c:manualLayout>
                  <c:x val="5.3993833295109955E-3"/>
                  <c:y val="-1.3027121609798775E-2"/>
                </c:manualLayout>
              </c:layout>
              <c:dLblPos val="outEnd"/>
              <c:showLegendKey val="0"/>
              <c:showVal val="1"/>
              <c:showCatName val="0"/>
              <c:showSerName val="0"/>
              <c:showPercent val="0"/>
              <c:showBubbleSize val="0"/>
            </c:dLbl>
            <c:dLbl>
              <c:idx val="6"/>
              <c:layout>
                <c:manualLayout>
                  <c:x val="2.5889967637540453E-3"/>
                  <c:y val="-4.6296296296296294E-3"/>
                </c:manualLayout>
              </c:layout>
              <c:showLegendKey val="0"/>
              <c:showVal val="1"/>
              <c:showCatName val="0"/>
              <c:showSerName val="0"/>
              <c:showPercent val="0"/>
              <c:showBubbleSize val="0"/>
            </c:dLbl>
            <c:numFmt formatCode="#,##0.0" sourceLinked="0"/>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пок.развит.эконом!$A$4:$A$12</c:f>
              <c:strCache>
                <c:ptCount val="9"/>
                <c:pt idx="0">
                  <c:v>2021 (отчет)</c:v>
                </c:pt>
                <c:pt idx="1">
                  <c:v>2022 (отчет)</c:v>
                </c:pt>
                <c:pt idx="2">
                  <c:v>2023 (отчет)</c:v>
                </c:pt>
                <c:pt idx="3">
                  <c:v>2024 (прогноз) 1в</c:v>
                </c:pt>
                <c:pt idx="4">
                  <c:v>2024 (прогноз) 2в</c:v>
                </c:pt>
                <c:pt idx="5">
                  <c:v>2025 (прогноз) 1в</c:v>
                </c:pt>
                <c:pt idx="6">
                  <c:v>2025 (прогноз) 2в</c:v>
                </c:pt>
                <c:pt idx="7">
                  <c:v>2026 (прогноз) 1в</c:v>
                </c:pt>
                <c:pt idx="8">
                  <c:v>2026 (прогноз) 2в</c:v>
                </c:pt>
              </c:strCache>
            </c:strRef>
          </c:cat>
          <c:val>
            <c:numRef>
              <c:f>пок.развит.эконом!$B$4:$B$12</c:f>
              <c:numCache>
                <c:formatCode>0.0</c:formatCode>
                <c:ptCount val="9"/>
                <c:pt idx="0">
                  <c:v>671.1</c:v>
                </c:pt>
                <c:pt idx="1">
                  <c:v>838.2</c:v>
                </c:pt>
                <c:pt idx="2">
                  <c:v>819.4</c:v>
                </c:pt>
                <c:pt idx="3" formatCode="General">
                  <c:v>861.2</c:v>
                </c:pt>
                <c:pt idx="4">
                  <c:v>861.2</c:v>
                </c:pt>
                <c:pt idx="5">
                  <c:v>894.6</c:v>
                </c:pt>
                <c:pt idx="6">
                  <c:v>894.6</c:v>
                </c:pt>
                <c:pt idx="7">
                  <c:v>928.1</c:v>
                </c:pt>
                <c:pt idx="8">
                  <c:v>928.1</c:v>
                </c:pt>
              </c:numCache>
            </c:numRef>
          </c:val>
        </c:ser>
        <c:dLbls>
          <c:showLegendKey val="0"/>
          <c:showVal val="0"/>
          <c:showCatName val="0"/>
          <c:showSerName val="0"/>
          <c:showPercent val="0"/>
          <c:showBubbleSize val="0"/>
        </c:dLbls>
        <c:gapWidth val="150"/>
        <c:axId val="166124160"/>
        <c:axId val="166179200"/>
      </c:barChart>
      <c:catAx>
        <c:axId val="166124160"/>
        <c:scaling>
          <c:orientation val="minMax"/>
        </c:scaling>
        <c:delete val="0"/>
        <c:axPos val="b"/>
        <c:numFmt formatCode="General" sourceLinked="1"/>
        <c:majorTickMark val="none"/>
        <c:minorTickMark val="none"/>
        <c:tickLblPos val="nextTo"/>
        <c:spPr>
          <a:ln w="3175">
            <a:solidFill>
              <a:schemeClr val="bg1">
                <a:lumMod val="50000"/>
              </a:schemeClr>
            </a:solidFill>
            <a:prstDash val="solid"/>
          </a:ln>
        </c:spPr>
        <c:txPr>
          <a:bodyPr rot="0" vert="horz"/>
          <a:lstStyle/>
          <a:p>
            <a:pPr>
              <a:defRPr sz="900" b="0" i="0" u="none" strike="noStrike" baseline="0">
                <a:solidFill>
                  <a:srgbClr val="000000"/>
                </a:solidFill>
                <a:latin typeface="Times New Roman"/>
                <a:ea typeface="Times New Roman"/>
                <a:cs typeface="Times New Roman"/>
              </a:defRPr>
            </a:pPr>
            <a:endParaRPr lang="ru-RU"/>
          </a:p>
        </c:txPr>
        <c:crossAx val="166179200"/>
        <c:crosses val="autoZero"/>
        <c:auto val="1"/>
        <c:lblAlgn val="ctr"/>
        <c:lblOffset val="100"/>
        <c:noMultiLvlLbl val="0"/>
      </c:catAx>
      <c:valAx>
        <c:axId val="166179200"/>
        <c:scaling>
          <c:orientation val="minMax"/>
        </c:scaling>
        <c:delete val="0"/>
        <c:axPos val="l"/>
        <c:majorGridlines>
          <c:spPr>
            <a:ln w="3175">
              <a:solidFill>
                <a:schemeClr val="bg1">
                  <a:lumMod val="50000"/>
                </a:schemeClr>
              </a:solidFill>
              <a:prstDash val="solid"/>
            </a:ln>
          </c:spPr>
        </c:majorGridlines>
        <c:numFmt formatCode="0.0" sourceLinked="1"/>
        <c:majorTickMark val="none"/>
        <c:minorTickMark val="none"/>
        <c:tickLblPos val="nextTo"/>
        <c:spPr>
          <a:ln w="3175">
            <a:solidFill>
              <a:schemeClr val="bg1">
                <a:lumMod val="50000"/>
              </a:schemeClr>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ru-RU"/>
          </a:p>
        </c:txPr>
        <c:crossAx val="166124160"/>
        <c:crosses val="autoZero"/>
        <c:crossBetween val="between"/>
      </c:valAx>
      <c:spPr>
        <a:noFill/>
        <a:ln w="3175">
          <a:solidFill>
            <a:schemeClr val="bg1">
              <a:lumMod val="75000"/>
            </a:schemeClr>
          </a:solidFill>
          <a:prstDash val="solid"/>
        </a:ln>
      </c:spPr>
    </c:plotArea>
    <c:plotVisOnly val="1"/>
    <c:dispBlanksAs val="gap"/>
    <c:showDLblsOverMax val="0"/>
  </c:chart>
  <c:spPr>
    <a:noFill/>
    <a:ln w="3175">
      <a:solidFill>
        <a:schemeClr val="bg1">
          <a:lumMod val="50000"/>
        </a:schemeClr>
      </a:solidFill>
      <a:prstDash val="solid"/>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Times New Roman"/>
                <a:ea typeface="Times New Roman"/>
                <a:cs typeface="Times New Roman"/>
              </a:defRPr>
            </a:pPr>
            <a:r>
              <a:rPr lang="ru-RU" sz="1400"/>
              <a:t>Динамика объема инвестиций в основной капитал, млн. рублей</a:t>
            </a:r>
          </a:p>
        </c:rich>
      </c:tx>
      <c:layout>
        <c:manualLayout>
          <c:xMode val="edge"/>
          <c:yMode val="edge"/>
          <c:x val="0.14607311072417317"/>
          <c:y val="1.2861736334405145E-2"/>
        </c:manualLayout>
      </c:layout>
      <c:overlay val="0"/>
      <c:spPr>
        <a:noFill/>
        <a:ln w="25400">
          <a:noFill/>
        </a:ln>
      </c:spPr>
    </c:title>
    <c:autoTitleDeleted val="0"/>
    <c:plotArea>
      <c:layout>
        <c:manualLayout>
          <c:layoutTarget val="inner"/>
          <c:xMode val="edge"/>
          <c:yMode val="edge"/>
          <c:x val="0.10750018126187265"/>
          <c:y val="0.19900684440168451"/>
          <c:w val="0.85880869863642739"/>
          <c:h val="0.63048771636664391"/>
        </c:manualLayout>
      </c:layout>
      <c:barChart>
        <c:barDir val="col"/>
        <c:grouping val="clustered"/>
        <c:varyColors val="0"/>
        <c:ser>
          <c:idx val="0"/>
          <c:order val="0"/>
          <c:spPr>
            <a:ln w="25400">
              <a:solidFill>
                <a:schemeClr val="tx2">
                  <a:lumMod val="60000"/>
                  <a:lumOff val="40000"/>
                </a:schemeClr>
              </a:solidFill>
              <a:prstDash val="solid"/>
            </a:ln>
          </c:spPr>
          <c:invertIfNegative val="0"/>
          <c:dLbls>
            <c:dLbl>
              <c:idx val="1"/>
              <c:layout>
                <c:manualLayout>
                  <c:x val="-2.988162391303297E-3"/>
                  <c:y val="-9.418099264923074E-3"/>
                </c:manualLayout>
              </c:layout>
              <c:dLblPos val="outEnd"/>
              <c:showLegendKey val="0"/>
              <c:showVal val="1"/>
              <c:showCatName val="0"/>
              <c:showSerName val="0"/>
              <c:showPercent val="0"/>
              <c:showBubbleSize val="0"/>
            </c:dLbl>
            <c:dLbl>
              <c:idx val="2"/>
              <c:layout>
                <c:manualLayout>
                  <c:x val="1.4017584818472276E-3"/>
                  <c:y val="-5.7172274687529012E-3"/>
                </c:manualLayout>
              </c:layout>
              <c:dLblPos val="outEnd"/>
              <c:showLegendKey val="0"/>
              <c:showVal val="1"/>
              <c:showCatName val="0"/>
              <c:showSerName val="0"/>
              <c:showPercent val="0"/>
              <c:showBubbleSize val="0"/>
            </c:dLbl>
            <c:dLbl>
              <c:idx val="3"/>
              <c:layout>
                <c:manualLayout>
                  <c:x val="-1.4009850978572429E-3"/>
                  <c:y val="-3.0661906811487793E-2"/>
                </c:manualLayout>
              </c:layout>
              <c:dLblPos val="outEnd"/>
              <c:showLegendKey val="0"/>
              <c:showVal val="1"/>
              <c:showCatName val="0"/>
              <c:showSerName val="0"/>
              <c:showPercent val="0"/>
              <c:showBubbleSize val="0"/>
            </c:dLbl>
            <c:dLbl>
              <c:idx val="4"/>
              <c:layout>
                <c:manualLayout>
                  <c:x val="1.9953306941613679E-4"/>
                  <c:y val="-1.9203146230515399E-2"/>
                </c:manualLayout>
              </c:layout>
              <c:dLblPos val="outEnd"/>
              <c:showLegendKey val="0"/>
              <c:showVal val="1"/>
              <c:showCatName val="0"/>
              <c:showSerName val="0"/>
              <c:showPercent val="0"/>
              <c:showBubbleSize val="0"/>
            </c:dLbl>
            <c:dLbl>
              <c:idx val="5"/>
              <c:layout>
                <c:manualLayout>
                  <c:x val="-7.2897241435980727E-3"/>
                  <c:y val="-2.5544893705007132E-2"/>
                </c:manualLayout>
              </c:layout>
              <c:dLblPos val="outEnd"/>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пок.развит.эконом!$A$43:$A$48</c:f>
              <c:strCache>
                <c:ptCount val="6"/>
                <c:pt idx="0">
                  <c:v>2021 (отчет)</c:v>
                </c:pt>
                <c:pt idx="1">
                  <c:v>2022 (отчет)</c:v>
                </c:pt>
                <c:pt idx="2">
                  <c:v>2023 (отчет)</c:v>
                </c:pt>
                <c:pt idx="3">
                  <c:v>2024 (прогноз)</c:v>
                </c:pt>
                <c:pt idx="4">
                  <c:v>2025 (прогноз)</c:v>
                </c:pt>
                <c:pt idx="5">
                  <c:v>2026 (прогноз)</c:v>
                </c:pt>
              </c:strCache>
            </c:strRef>
          </c:cat>
          <c:val>
            <c:numRef>
              <c:f>пок.развит.эконом!$B$43:$B$48</c:f>
              <c:numCache>
                <c:formatCode>0.0</c:formatCode>
                <c:ptCount val="6"/>
                <c:pt idx="0">
                  <c:v>1301.7</c:v>
                </c:pt>
                <c:pt idx="1">
                  <c:v>501.7</c:v>
                </c:pt>
                <c:pt idx="2" formatCode="General">
                  <c:v>135.5</c:v>
                </c:pt>
                <c:pt idx="3" formatCode="General">
                  <c:v>72.7</c:v>
                </c:pt>
                <c:pt idx="4" formatCode="General">
                  <c:v>91.1</c:v>
                </c:pt>
                <c:pt idx="5">
                  <c:v>120</c:v>
                </c:pt>
              </c:numCache>
            </c:numRef>
          </c:val>
        </c:ser>
        <c:dLbls>
          <c:showLegendKey val="0"/>
          <c:showVal val="0"/>
          <c:showCatName val="0"/>
          <c:showSerName val="0"/>
          <c:showPercent val="0"/>
          <c:showBubbleSize val="0"/>
        </c:dLbls>
        <c:gapWidth val="150"/>
        <c:axId val="142086528"/>
        <c:axId val="142088064"/>
      </c:barChart>
      <c:catAx>
        <c:axId val="142086528"/>
        <c:scaling>
          <c:orientation val="minMax"/>
        </c:scaling>
        <c:delete val="0"/>
        <c:axPos val="b"/>
        <c:majorGridlines>
          <c:spPr>
            <a:ln w="3175">
              <a:solidFill>
                <a:srgbClr val="FFFFFF"/>
              </a:solidFill>
              <a:prstDash val="solid"/>
            </a:ln>
          </c:spPr>
        </c:majorGridlines>
        <c:numFmt formatCode="General" sourceLinked="1"/>
        <c:majorTickMark val="none"/>
        <c:minorTickMark val="none"/>
        <c:tickLblPos val="nextTo"/>
        <c:spPr>
          <a:ln w="3175">
            <a:solidFill>
              <a:schemeClr val="bg1">
                <a:lumMod val="50000"/>
              </a:schemeClr>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ru-RU"/>
          </a:p>
        </c:txPr>
        <c:crossAx val="142088064"/>
        <c:crosses val="autoZero"/>
        <c:auto val="0"/>
        <c:lblAlgn val="ctr"/>
        <c:lblOffset val="100"/>
        <c:noMultiLvlLbl val="0"/>
      </c:catAx>
      <c:valAx>
        <c:axId val="142088064"/>
        <c:scaling>
          <c:orientation val="minMax"/>
        </c:scaling>
        <c:delete val="0"/>
        <c:axPos val="l"/>
        <c:majorGridlines>
          <c:spPr>
            <a:ln w="3175">
              <a:solidFill>
                <a:schemeClr val="bg1">
                  <a:lumMod val="75000"/>
                </a:schemeClr>
              </a:solidFill>
              <a:prstDash val="solid"/>
            </a:ln>
          </c:spPr>
        </c:majorGridlines>
        <c:numFmt formatCode="0.0" sourceLinked="1"/>
        <c:majorTickMark val="none"/>
        <c:minorTickMark val="none"/>
        <c:tickLblPos val="nextTo"/>
        <c:spPr>
          <a:ln w="3175">
            <a:solidFill>
              <a:schemeClr val="bg1">
                <a:lumMod val="50000"/>
              </a:schemeClr>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ru-RU"/>
          </a:p>
        </c:txPr>
        <c:crossAx val="142086528"/>
        <c:crosses val="autoZero"/>
        <c:crossBetween val="between"/>
      </c:valAx>
      <c:spPr>
        <a:noFill/>
        <a:ln w="25400">
          <a:noFill/>
        </a:ln>
      </c:spPr>
    </c:plotArea>
    <c:plotVisOnly val="1"/>
    <c:dispBlanksAs val="zero"/>
    <c:showDLblsOverMax val="0"/>
  </c:chart>
  <c:spPr>
    <a:noFill/>
    <a:ln w="3175">
      <a:solidFill>
        <a:srgbClr val="808080"/>
      </a:solidFill>
      <a:prstDash val="solid"/>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Times New Roman"/>
                <a:ea typeface="Times New Roman"/>
                <a:cs typeface="Times New Roman"/>
              </a:defRPr>
            </a:pPr>
            <a:r>
              <a:rPr lang="ru-RU" sz="1400"/>
              <a:t>Динамика объема платных услуг населению в 2023 году,  в млн. рублей</a:t>
            </a:r>
          </a:p>
        </c:rich>
      </c:tx>
      <c:layout>
        <c:manualLayout>
          <c:xMode val="edge"/>
          <c:yMode val="edge"/>
          <c:x val="0.15453061517995181"/>
          <c:y val="1.6667298031045087E-2"/>
        </c:manualLayout>
      </c:layout>
      <c:overlay val="0"/>
      <c:spPr>
        <a:noFill/>
        <a:ln w="25400">
          <a:noFill/>
        </a:ln>
      </c:spPr>
    </c:title>
    <c:autoTitleDeleted val="0"/>
    <c:plotArea>
      <c:layout>
        <c:manualLayout>
          <c:layoutTarget val="inner"/>
          <c:xMode val="edge"/>
          <c:yMode val="edge"/>
          <c:x val="8.7689064773639053E-2"/>
          <c:y val="0.2063194162585347"/>
          <c:w val="0.89239425382707993"/>
          <c:h val="0.60933914188561478"/>
        </c:manualLayout>
      </c:layout>
      <c:barChart>
        <c:barDir val="col"/>
        <c:grouping val="clustered"/>
        <c:varyColors val="0"/>
        <c:ser>
          <c:idx val="0"/>
          <c:order val="0"/>
          <c:invertIfNegative val="0"/>
          <c:dPt>
            <c:idx val="0"/>
            <c:invertIfNegative val="0"/>
            <c:bubble3D val="0"/>
          </c:dPt>
          <c:dPt>
            <c:idx val="1"/>
            <c:invertIfNegative val="0"/>
            <c:bubble3D val="0"/>
          </c:dPt>
          <c:dLbls>
            <c:dLbl>
              <c:idx val="0"/>
              <c:layout>
                <c:manualLayout>
                  <c:x val="-3.8415405328219984E-3"/>
                  <c:y val="-1.3744896471274424E-2"/>
                </c:manualLayout>
              </c:layout>
              <c:dLblPos val="outEnd"/>
              <c:showLegendKey val="0"/>
              <c:showVal val="1"/>
              <c:showCatName val="0"/>
              <c:showSerName val="0"/>
              <c:showPercent val="0"/>
              <c:showBubbleSize val="0"/>
            </c:dLbl>
            <c:dLbl>
              <c:idx val="1"/>
              <c:layout>
                <c:manualLayout>
                  <c:x val="-8.844827039107158E-3"/>
                  <c:y val="-3.3389472149314668E-2"/>
                </c:manualLayout>
              </c:layout>
              <c:dLblPos val="outEnd"/>
              <c:showLegendKey val="0"/>
              <c:showVal val="1"/>
              <c:showCatName val="0"/>
              <c:showSerName val="0"/>
              <c:showPercent val="0"/>
              <c:showBubbleSize val="0"/>
            </c:dLbl>
            <c:dLbl>
              <c:idx val="2"/>
              <c:layout>
                <c:manualLayout>
                  <c:x val="-7.0346647083622321E-3"/>
                  <c:y val="-1.4640201224846851E-2"/>
                </c:manualLayout>
              </c:layout>
              <c:dLblPos val="outEnd"/>
              <c:showLegendKey val="0"/>
              <c:showVal val="1"/>
              <c:showCatName val="0"/>
              <c:showSerName val="0"/>
              <c:showPercent val="0"/>
              <c:showBubbleSize val="0"/>
            </c:dLbl>
            <c:dLbl>
              <c:idx val="3"/>
              <c:layout>
                <c:manualLayout>
                  <c:x val="6.4798117851848826E-3"/>
                  <c:y val="-1.8092009332166814E-2"/>
                </c:manualLayout>
              </c:layout>
              <c:dLblPos val="outEnd"/>
              <c:showLegendKey val="0"/>
              <c:showVal val="1"/>
              <c:showCatName val="0"/>
              <c:showSerName val="0"/>
              <c:showPercent val="0"/>
              <c:showBubbleSize val="0"/>
            </c:dLbl>
            <c:dLbl>
              <c:idx val="4"/>
              <c:layout>
                <c:manualLayout>
                  <c:x val="1.0956849571885706E-3"/>
                  <c:y val="-1.445824426585852E-2"/>
                </c:manualLayout>
              </c:layout>
              <c:dLblPos val="outEnd"/>
              <c:showLegendKey val="0"/>
              <c:showVal val="1"/>
              <c:showCatName val="0"/>
              <c:showSerName val="0"/>
              <c:showPercent val="0"/>
              <c:showBubbleSize val="0"/>
            </c:dLbl>
            <c:dLbl>
              <c:idx val="5"/>
              <c:layout>
                <c:manualLayout>
                  <c:x val="-2.4284635653420033E-3"/>
                  <c:y val="-1.3361113365983892E-2"/>
                </c:manualLayout>
              </c:layout>
              <c:dLblPos val="outEnd"/>
              <c:showLegendKey val="0"/>
              <c:showVal val="1"/>
              <c:showCatName val="0"/>
              <c:showSerName val="0"/>
              <c:showPercent val="0"/>
              <c:showBubbleSize val="0"/>
            </c:dLbl>
            <c:dLbl>
              <c:idx val="6"/>
              <c:layout>
                <c:manualLayout>
                  <c:x val="9.5671867175727539E-17"/>
                  <c:y val="-1.3745704467353952E-2"/>
                </c:manualLayout>
              </c:layout>
              <c:dLblPos val="outEnd"/>
              <c:showLegendKey val="0"/>
              <c:showVal val="1"/>
              <c:showCatName val="0"/>
              <c:showSerName val="0"/>
              <c:showPercent val="0"/>
              <c:showBubbleSize val="0"/>
            </c:dLbl>
            <c:dLbl>
              <c:idx val="7"/>
              <c:layout>
                <c:manualLayout>
                  <c:x val="0"/>
                  <c:y val="-1.3745704467353952E-2"/>
                </c:manualLayout>
              </c:layout>
              <c:dLblPos val="outEnd"/>
              <c:showLegendKey val="0"/>
              <c:showVal val="1"/>
              <c:showCatName val="0"/>
              <c:showSerName val="0"/>
              <c:showPercent val="0"/>
              <c:showBubbleSize val="0"/>
            </c:dLbl>
            <c:dLbl>
              <c:idx val="8"/>
              <c:layout>
                <c:manualLayout>
                  <c:x val="0"/>
                  <c:y val="-9.1638029782359683E-3"/>
                </c:manualLayout>
              </c:layout>
              <c:dLblPos val="outEnd"/>
              <c:showLegendKey val="0"/>
              <c:showVal val="1"/>
              <c:showCatName val="0"/>
              <c:showSerName val="0"/>
              <c:showPercent val="0"/>
              <c:showBubbleSize val="0"/>
            </c:dLbl>
            <c:numFmt formatCode="#,##0.0" sourceLinked="0"/>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пок.развит.эконом!$A$75:$A$83</c:f>
              <c:strCache>
                <c:ptCount val="9"/>
                <c:pt idx="0">
                  <c:v>2021 (отчет)</c:v>
                </c:pt>
                <c:pt idx="1">
                  <c:v>2022 (отчет)</c:v>
                </c:pt>
                <c:pt idx="2">
                  <c:v>2023 (отчет)</c:v>
                </c:pt>
                <c:pt idx="3">
                  <c:v>2024 (прогноз) 1в</c:v>
                </c:pt>
                <c:pt idx="4">
                  <c:v>2024 (прогноз) 2в</c:v>
                </c:pt>
                <c:pt idx="5">
                  <c:v>2025 (прогноз) 1в</c:v>
                </c:pt>
                <c:pt idx="6">
                  <c:v>2025 (прогноз) 2в</c:v>
                </c:pt>
                <c:pt idx="7">
                  <c:v>2026 (прогноз) 1в</c:v>
                </c:pt>
                <c:pt idx="8">
                  <c:v>2026 (прогноз) 2в</c:v>
                </c:pt>
              </c:strCache>
            </c:strRef>
          </c:cat>
          <c:val>
            <c:numRef>
              <c:f>пок.развит.эконом!$B$75:$B$83</c:f>
              <c:numCache>
                <c:formatCode>0.0</c:formatCode>
                <c:ptCount val="9"/>
                <c:pt idx="0">
                  <c:v>8.9</c:v>
                </c:pt>
                <c:pt idx="1">
                  <c:v>10.8</c:v>
                </c:pt>
                <c:pt idx="2">
                  <c:v>11.6</c:v>
                </c:pt>
                <c:pt idx="3">
                  <c:v>12.2</c:v>
                </c:pt>
                <c:pt idx="4">
                  <c:v>12.5</c:v>
                </c:pt>
                <c:pt idx="5">
                  <c:v>13</c:v>
                </c:pt>
                <c:pt idx="6" formatCode="General">
                  <c:v>13.3</c:v>
                </c:pt>
                <c:pt idx="7" formatCode="General">
                  <c:v>13.8</c:v>
                </c:pt>
                <c:pt idx="8" formatCode="General">
                  <c:v>14.2</c:v>
                </c:pt>
              </c:numCache>
            </c:numRef>
          </c:val>
        </c:ser>
        <c:dLbls>
          <c:showLegendKey val="0"/>
          <c:showVal val="0"/>
          <c:showCatName val="0"/>
          <c:showSerName val="0"/>
          <c:showPercent val="0"/>
          <c:showBubbleSize val="0"/>
        </c:dLbls>
        <c:gapWidth val="150"/>
        <c:axId val="142630272"/>
        <c:axId val="142632064"/>
      </c:barChart>
      <c:catAx>
        <c:axId val="142630272"/>
        <c:scaling>
          <c:orientation val="minMax"/>
        </c:scaling>
        <c:delete val="0"/>
        <c:axPos val="b"/>
        <c:numFmt formatCode="General" sourceLinked="1"/>
        <c:majorTickMark val="none"/>
        <c:minorTickMark val="none"/>
        <c:tickLblPos val="nextTo"/>
        <c:spPr>
          <a:ln w="3175">
            <a:solidFill>
              <a:schemeClr val="bg1">
                <a:lumMod val="65000"/>
              </a:schemeClr>
            </a:solidFill>
            <a:prstDash val="solid"/>
          </a:ln>
        </c:spPr>
        <c:txPr>
          <a:bodyPr rot="0" vert="horz"/>
          <a:lstStyle/>
          <a:p>
            <a:pPr>
              <a:defRPr sz="900" b="0" i="0" u="none" strike="noStrike" baseline="0">
                <a:solidFill>
                  <a:srgbClr val="000000"/>
                </a:solidFill>
                <a:latin typeface="Times New Roman"/>
                <a:ea typeface="Times New Roman"/>
                <a:cs typeface="Times New Roman"/>
              </a:defRPr>
            </a:pPr>
            <a:endParaRPr lang="ru-RU"/>
          </a:p>
        </c:txPr>
        <c:crossAx val="142632064"/>
        <c:crosses val="autoZero"/>
        <c:auto val="1"/>
        <c:lblAlgn val="ctr"/>
        <c:lblOffset val="100"/>
        <c:noMultiLvlLbl val="0"/>
      </c:catAx>
      <c:valAx>
        <c:axId val="142632064"/>
        <c:scaling>
          <c:orientation val="minMax"/>
        </c:scaling>
        <c:delete val="0"/>
        <c:axPos val="l"/>
        <c:majorGridlines>
          <c:spPr>
            <a:ln w="3175">
              <a:solidFill>
                <a:schemeClr val="bg1">
                  <a:lumMod val="65000"/>
                </a:schemeClr>
              </a:solidFill>
              <a:prstDash val="solid"/>
            </a:ln>
          </c:spPr>
        </c:majorGridlines>
        <c:numFmt formatCode="0.0" sourceLinked="1"/>
        <c:majorTickMark val="none"/>
        <c:minorTickMark val="none"/>
        <c:tickLblPos val="nextTo"/>
        <c:spPr>
          <a:ln w="3175">
            <a:solidFill>
              <a:schemeClr val="bg1">
                <a:lumMod val="65000"/>
              </a:schemeClr>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ru-RU"/>
          </a:p>
        </c:txPr>
        <c:crossAx val="142630272"/>
        <c:crosses val="autoZero"/>
        <c:crossBetween val="between"/>
      </c:valAx>
      <c:spPr>
        <a:noFill/>
        <a:ln w="3175">
          <a:solidFill>
            <a:schemeClr val="bg1">
              <a:lumMod val="50000"/>
            </a:schemeClr>
          </a:solidFill>
          <a:prstDash val="solid"/>
        </a:ln>
      </c:spPr>
    </c:plotArea>
    <c:plotVisOnly val="1"/>
    <c:dispBlanksAs val="gap"/>
    <c:showDLblsOverMax val="0"/>
  </c:chart>
  <c:spPr>
    <a:noFill/>
    <a:ln w="3175">
      <a:solidFill>
        <a:schemeClr val="bg1">
          <a:lumMod val="50000"/>
        </a:schemeClr>
      </a:solidFill>
      <a:prstDash val="solid"/>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Times New Roman"/>
                <a:ea typeface="Times New Roman"/>
                <a:cs typeface="Times New Roman"/>
              </a:defRPr>
            </a:pPr>
            <a:r>
              <a:rPr lang="ru-RU" sz="1400"/>
              <a:t>Динамика оборота розничной торговли </a:t>
            </a:r>
          </a:p>
          <a:p>
            <a:pPr>
              <a:defRPr sz="1400" b="1" i="0" u="none" strike="noStrike" baseline="0">
                <a:solidFill>
                  <a:srgbClr val="000000"/>
                </a:solidFill>
                <a:latin typeface="Times New Roman"/>
                <a:ea typeface="Times New Roman"/>
                <a:cs typeface="Times New Roman"/>
              </a:defRPr>
            </a:pPr>
            <a:r>
              <a:rPr lang="ru-RU" sz="1400"/>
              <a:t>в 2023 году,  в млн. рублей</a:t>
            </a:r>
          </a:p>
        </c:rich>
      </c:tx>
      <c:layout>
        <c:manualLayout>
          <c:xMode val="edge"/>
          <c:yMode val="edge"/>
          <c:x val="0.15453061517995181"/>
          <c:y val="1.6667298031045087E-2"/>
        </c:manualLayout>
      </c:layout>
      <c:overlay val="0"/>
      <c:spPr>
        <a:noFill/>
        <a:ln w="25400">
          <a:noFill/>
        </a:ln>
      </c:spPr>
    </c:title>
    <c:autoTitleDeleted val="0"/>
    <c:plotArea>
      <c:layout>
        <c:manualLayout>
          <c:layoutTarget val="inner"/>
          <c:xMode val="edge"/>
          <c:yMode val="edge"/>
          <c:x val="8.7689064773639053E-2"/>
          <c:y val="0.19715561328029874"/>
          <c:w val="0.89239425382707993"/>
          <c:h val="0.61392104337473274"/>
        </c:manualLayout>
      </c:layout>
      <c:barChart>
        <c:barDir val="col"/>
        <c:grouping val="clustered"/>
        <c:varyColors val="0"/>
        <c:ser>
          <c:idx val="0"/>
          <c:order val="0"/>
          <c:invertIfNegative val="0"/>
          <c:dPt>
            <c:idx val="0"/>
            <c:invertIfNegative val="0"/>
            <c:bubble3D val="0"/>
          </c:dPt>
          <c:dPt>
            <c:idx val="1"/>
            <c:invertIfNegative val="0"/>
            <c:bubble3D val="0"/>
          </c:dPt>
          <c:dLbls>
            <c:dLbl>
              <c:idx val="0"/>
              <c:layout>
                <c:manualLayout>
                  <c:x val="-3.8417191392941868E-3"/>
                  <c:y val="7.2515090915824167E-3"/>
                </c:manualLayout>
              </c:layout>
              <c:dLblPos val="outEnd"/>
              <c:showLegendKey val="0"/>
              <c:showVal val="1"/>
              <c:showCatName val="0"/>
              <c:showSerName val="0"/>
              <c:showPercent val="0"/>
              <c:showBubbleSize val="0"/>
            </c:dLbl>
            <c:dLbl>
              <c:idx val="1"/>
              <c:layout>
                <c:manualLayout>
                  <c:x val="-1.1777561783069417E-2"/>
                  <c:y val="-1.2393133567169786E-2"/>
                </c:manualLayout>
              </c:layout>
              <c:dLblPos val="outEnd"/>
              <c:showLegendKey val="0"/>
              <c:showVal val="1"/>
              <c:showCatName val="0"/>
              <c:showSerName val="0"/>
              <c:showPercent val="0"/>
              <c:showBubbleSize val="0"/>
            </c:dLbl>
            <c:dLbl>
              <c:idx val="2"/>
              <c:layout>
                <c:manualLayout>
                  <c:x val="-7.0346647083622321E-3"/>
                  <c:y val="-1.4640201224846851E-2"/>
                </c:manualLayout>
              </c:layout>
              <c:dLblPos val="outEnd"/>
              <c:showLegendKey val="0"/>
              <c:showVal val="1"/>
              <c:showCatName val="0"/>
              <c:showSerName val="0"/>
              <c:showPercent val="0"/>
              <c:showBubbleSize val="0"/>
            </c:dLbl>
            <c:dLbl>
              <c:idx val="3"/>
              <c:layout>
                <c:manualLayout>
                  <c:x val="6.4798117851848826E-3"/>
                  <c:y val="-1.8092009332166814E-2"/>
                </c:manualLayout>
              </c:layout>
              <c:dLblPos val="outEnd"/>
              <c:showLegendKey val="0"/>
              <c:showVal val="1"/>
              <c:showCatName val="0"/>
              <c:showSerName val="0"/>
              <c:showPercent val="0"/>
              <c:showBubbleSize val="0"/>
            </c:dLbl>
            <c:dLbl>
              <c:idx val="4"/>
              <c:layout>
                <c:manualLayout>
                  <c:x val="1.0956849571885706E-3"/>
                  <c:y val="-1.9040145754976503E-2"/>
                </c:manualLayout>
              </c:layout>
              <c:dLblPos val="outEnd"/>
              <c:showLegendKey val="0"/>
              <c:showVal val="1"/>
              <c:showCatName val="0"/>
              <c:showSerName val="0"/>
              <c:showPercent val="0"/>
              <c:showBubbleSize val="0"/>
            </c:dLbl>
            <c:dLbl>
              <c:idx val="5"/>
              <c:layout>
                <c:manualLayout>
                  <c:x val="5.3993250843644546E-3"/>
                  <c:y val="-8.7792118768659066E-3"/>
                </c:manualLayout>
              </c:layout>
              <c:dLblPos val="outEnd"/>
              <c:showLegendKey val="0"/>
              <c:showVal val="1"/>
              <c:showCatName val="0"/>
              <c:showSerName val="0"/>
              <c:showPercent val="0"/>
              <c:showBubbleSize val="0"/>
            </c:dLbl>
            <c:dLbl>
              <c:idx val="6"/>
              <c:layout>
                <c:manualLayout>
                  <c:x val="-9.5671867175727539E-17"/>
                  <c:y val="-1.3745704467353952E-2"/>
                </c:manualLayout>
              </c:layout>
              <c:dLblPos val="outEnd"/>
              <c:showLegendKey val="0"/>
              <c:showVal val="1"/>
              <c:showCatName val="0"/>
              <c:showSerName val="0"/>
              <c:showPercent val="0"/>
              <c:showBubbleSize val="0"/>
            </c:dLbl>
            <c:numFmt formatCode="#,##0.0" sourceLinked="0"/>
            <c:spPr>
              <a:noFill/>
              <a:ln w="25400">
                <a:noFill/>
              </a:ln>
            </c:spPr>
            <c:txPr>
              <a:bodyPr/>
              <a:lstStyle/>
              <a:p>
                <a:pPr>
                  <a:defRPr sz="8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пок.развит.эконом!$A$59:$A$67</c:f>
              <c:strCache>
                <c:ptCount val="9"/>
                <c:pt idx="0">
                  <c:v>2021 (отчет)</c:v>
                </c:pt>
                <c:pt idx="1">
                  <c:v>2022 (отчет)</c:v>
                </c:pt>
                <c:pt idx="2">
                  <c:v>2023 (отчет)</c:v>
                </c:pt>
                <c:pt idx="3">
                  <c:v>2024 (прогноз) 1в</c:v>
                </c:pt>
                <c:pt idx="4">
                  <c:v>2024 (прогноз) 2в</c:v>
                </c:pt>
                <c:pt idx="5">
                  <c:v>2025 (прогноз) 1в</c:v>
                </c:pt>
                <c:pt idx="6">
                  <c:v>2025 (прогноз) 2в</c:v>
                </c:pt>
                <c:pt idx="7">
                  <c:v>2026 (прогноз) 1в</c:v>
                </c:pt>
                <c:pt idx="8">
                  <c:v>2026 (прогноз) 2в</c:v>
                </c:pt>
              </c:strCache>
            </c:strRef>
          </c:cat>
          <c:val>
            <c:numRef>
              <c:f>пок.развит.эконом!$B$59:$B$67</c:f>
              <c:numCache>
                <c:formatCode>0.0</c:formatCode>
                <c:ptCount val="9"/>
                <c:pt idx="0">
                  <c:v>2093.6999999999998</c:v>
                </c:pt>
                <c:pt idx="1">
                  <c:v>2386.3000000000002</c:v>
                </c:pt>
                <c:pt idx="2">
                  <c:v>2553.3000000000002</c:v>
                </c:pt>
                <c:pt idx="3">
                  <c:v>2724.4</c:v>
                </c:pt>
                <c:pt idx="4">
                  <c:v>2785.7</c:v>
                </c:pt>
                <c:pt idx="5" formatCode="General">
                  <c:v>2917.8</c:v>
                </c:pt>
                <c:pt idx="6" formatCode="General">
                  <c:v>3014.1</c:v>
                </c:pt>
                <c:pt idx="7" formatCode="General">
                  <c:v>3127.9</c:v>
                </c:pt>
                <c:pt idx="8" formatCode="General">
                  <c:v>3267.3</c:v>
                </c:pt>
              </c:numCache>
            </c:numRef>
          </c:val>
        </c:ser>
        <c:dLbls>
          <c:showLegendKey val="0"/>
          <c:showVal val="0"/>
          <c:showCatName val="0"/>
          <c:showSerName val="0"/>
          <c:showPercent val="0"/>
          <c:showBubbleSize val="0"/>
        </c:dLbls>
        <c:gapWidth val="150"/>
        <c:axId val="143352960"/>
        <c:axId val="143354496"/>
      </c:barChart>
      <c:catAx>
        <c:axId val="143352960"/>
        <c:scaling>
          <c:orientation val="minMax"/>
        </c:scaling>
        <c:delete val="0"/>
        <c:axPos val="b"/>
        <c:numFmt formatCode="General" sourceLinked="1"/>
        <c:majorTickMark val="none"/>
        <c:minorTickMark val="none"/>
        <c:tickLblPos val="nextTo"/>
        <c:spPr>
          <a:ln w="3175">
            <a:solidFill>
              <a:schemeClr val="bg1">
                <a:lumMod val="50000"/>
              </a:schemeClr>
            </a:solidFill>
            <a:prstDash val="solid"/>
          </a:ln>
        </c:spPr>
        <c:txPr>
          <a:bodyPr rot="0" vert="horz"/>
          <a:lstStyle/>
          <a:p>
            <a:pPr>
              <a:defRPr sz="900" b="0" i="0" u="none" strike="noStrike" baseline="0">
                <a:solidFill>
                  <a:srgbClr val="000000"/>
                </a:solidFill>
                <a:latin typeface="Times New Roman"/>
                <a:ea typeface="Times New Roman"/>
                <a:cs typeface="Times New Roman"/>
              </a:defRPr>
            </a:pPr>
            <a:endParaRPr lang="ru-RU"/>
          </a:p>
        </c:txPr>
        <c:crossAx val="143354496"/>
        <c:crosses val="autoZero"/>
        <c:auto val="1"/>
        <c:lblAlgn val="ctr"/>
        <c:lblOffset val="100"/>
        <c:noMultiLvlLbl val="0"/>
      </c:catAx>
      <c:valAx>
        <c:axId val="143354496"/>
        <c:scaling>
          <c:orientation val="minMax"/>
        </c:scaling>
        <c:delete val="0"/>
        <c:axPos val="l"/>
        <c:majorGridlines>
          <c:spPr>
            <a:ln w="3175">
              <a:solidFill>
                <a:schemeClr val="bg1">
                  <a:lumMod val="50000"/>
                </a:schemeClr>
              </a:solidFill>
              <a:prstDash val="solid"/>
            </a:ln>
          </c:spPr>
        </c:majorGridlines>
        <c:numFmt formatCode="0.0" sourceLinked="1"/>
        <c:majorTickMark val="none"/>
        <c:minorTickMark val="none"/>
        <c:tickLblPos val="nextTo"/>
        <c:spPr>
          <a:ln w="3175">
            <a:solidFill>
              <a:schemeClr val="bg1">
                <a:lumMod val="50000"/>
              </a:schemeClr>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ru-RU"/>
          </a:p>
        </c:txPr>
        <c:crossAx val="143352960"/>
        <c:crosses val="autoZero"/>
        <c:crossBetween val="between"/>
      </c:valAx>
      <c:spPr>
        <a:noFill/>
        <a:ln w="25400">
          <a:noFill/>
        </a:ln>
      </c:spPr>
    </c:plotArea>
    <c:plotVisOnly val="1"/>
    <c:dispBlanksAs val="gap"/>
    <c:showDLblsOverMax val="0"/>
  </c:chart>
  <c:spPr>
    <a:noFill/>
    <a:ln w="3175">
      <a:solidFill>
        <a:schemeClr val="bg1">
          <a:lumMod val="50000"/>
        </a:schemeClr>
      </a:solidFill>
      <a:prstDash val="solid"/>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Times New Roman"/>
                <a:ea typeface="Times New Roman"/>
                <a:cs typeface="Times New Roman"/>
              </a:defRPr>
            </a:pPr>
            <a:r>
              <a:rPr lang="ru-RU" sz="1400"/>
              <a:t>Уровень безработицы в среднем за 2023 год</a:t>
            </a:r>
          </a:p>
        </c:rich>
      </c:tx>
      <c:layout>
        <c:manualLayout>
          <c:xMode val="edge"/>
          <c:yMode val="edge"/>
          <c:x val="0.15453061517995181"/>
          <c:y val="1.6667298031045087E-2"/>
        </c:manualLayout>
      </c:layout>
      <c:overlay val="0"/>
      <c:spPr>
        <a:noFill/>
        <a:ln w="25400">
          <a:noFill/>
        </a:ln>
      </c:spPr>
    </c:title>
    <c:autoTitleDeleted val="0"/>
    <c:plotArea>
      <c:layout>
        <c:manualLayout>
          <c:layoutTarget val="inner"/>
          <c:xMode val="edge"/>
          <c:yMode val="edge"/>
          <c:x val="8.7689064773639053E-2"/>
          <c:y val="0.15591849987823686"/>
          <c:w val="0.89239425382707993"/>
          <c:h val="0.7559599895373903"/>
        </c:manualLayout>
      </c:layout>
      <c:barChart>
        <c:barDir val="col"/>
        <c:grouping val="clustered"/>
        <c:varyColors val="0"/>
        <c:ser>
          <c:idx val="0"/>
          <c:order val="0"/>
          <c:invertIfNegative val="0"/>
          <c:dPt>
            <c:idx val="0"/>
            <c:invertIfNegative val="0"/>
            <c:bubble3D val="0"/>
          </c:dPt>
          <c:dPt>
            <c:idx val="1"/>
            <c:invertIfNegative val="0"/>
            <c:bubble3D val="0"/>
          </c:dPt>
          <c:dLbls>
            <c:showLegendKey val="0"/>
            <c:showVal val="1"/>
            <c:showCatName val="0"/>
            <c:showSerName val="0"/>
            <c:showPercent val="0"/>
            <c:showBubbleSize val="0"/>
            <c:showLeaderLines val="0"/>
          </c:dLbls>
          <c:cat>
            <c:strRef>
              <c:f>пок.развит.эконом!$A$102:$A$107</c:f>
              <c:strCache>
                <c:ptCount val="6"/>
                <c:pt idx="0">
                  <c:v>2021 (отчет)</c:v>
                </c:pt>
                <c:pt idx="1">
                  <c:v>2022 (отчет)</c:v>
                </c:pt>
                <c:pt idx="2">
                  <c:v>2023 (отчет)</c:v>
                </c:pt>
                <c:pt idx="3">
                  <c:v>2024 (прогноз)</c:v>
                </c:pt>
                <c:pt idx="4">
                  <c:v>2025 (прогноз)</c:v>
                </c:pt>
                <c:pt idx="5">
                  <c:v>2026 (прогноз)</c:v>
                </c:pt>
              </c:strCache>
            </c:strRef>
          </c:cat>
          <c:val>
            <c:numRef>
              <c:f>пок.развит.эконом!$B$102:$B$107</c:f>
              <c:numCache>
                <c:formatCode>0.0%</c:formatCode>
                <c:ptCount val="6"/>
                <c:pt idx="0">
                  <c:v>1.7999999999999999E-2</c:v>
                </c:pt>
                <c:pt idx="1">
                  <c:v>1.2E-2</c:v>
                </c:pt>
                <c:pt idx="2">
                  <c:v>8.0000000000000002E-3</c:v>
                </c:pt>
                <c:pt idx="3">
                  <c:v>0.01</c:v>
                </c:pt>
                <c:pt idx="4">
                  <c:v>8.9999999999999993E-3</c:v>
                </c:pt>
                <c:pt idx="5">
                  <c:v>8.0000000000000002E-3</c:v>
                </c:pt>
              </c:numCache>
            </c:numRef>
          </c:val>
        </c:ser>
        <c:dLbls>
          <c:showLegendKey val="0"/>
          <c:showVal val="0"/>
          <c:showCatName val="0"/>
          <c:showSerName val="0"/>
          <c:showPercent val="0"/>
          <c:showBubbleSize val="0"/>
        </c:dLbls>
        <c:gapWidth val="150"/>
        <c:axId val="143444608"/>
        <c:axId val="143671680"/>
      </c:barChart>
      <c:catAx>
        <c:axId val="143444608"/>
        <c:scaling>
          <c:orientation val="minMax"/>
        </c:scaling>
        <c:delete val="0"/>
        <c:axPos val="b"/>
        <c:numFmt formatCode="General" sourceLinked="1"/>
        <c:majorTickMark val="none"/>
        <c:minorTickMark val="none"/>
        <c:tickLblPos val="nextTo"/>
        <c:spPr>
          <a:ln w="3175">
            <a:solidFill>
              <a:schemeClr val="bg1">
                <a:lumMod val="65000"/>
              </a:schemeClr>
            </a:solidFill>
            <a:prstDash val="solid"/>
          </a:ln>
        </c:spPr>
        <c:txPr>
          <a:bodyPr rot="0" vert="horz"/>
          <a:lstStyle/>
          <a:p>
            <a:pPr>
              <a:defRPr sz="900" b="0" i="0" u="none" strike="noStrike" baseline="0">
                <a:solidFill>
                  <a:srgbClr val="000000"/>
                </a:solidFill>
                <a:latin typeface="Times New Roman"/>
                <a:ea typeface="Times New Roman"/>
                <a:cs typeface="Times New Roman"/>
              </a:defRPr>
            </a:pPr>
            <a:endParaRPr lang="ru-RU"/>
          </a:p>
        </c:txPr>
        <c:crossAx val="143671680"/>
        <c:crosses val="autoZero"/>
        <c:auto val="1"/>
        <c:lblAlgn val="ctr"/>
        <c:lblOffset val="100"/>
        <c:noMultiLvlLbl val="0"/>
      </c:catAx>
      <c:valAx>
        <c:axId val="143671680"/>
        <c:scaling>
          <c:orientation val="minMax"/>
        </c:scaling>
        <c:delete val="0"/>
        <c:axPos val="l"/>
        <c:majorGridlines>
          <c:spPr>
            <a:ln w="3175">
              <a:solidFill>
                <a:schemeClr val="bg1">
                  <a:lumMod val="75000"/>
                </a:schemeClr>
              </a:solidFill>
              <a:prstDash val="solid"/>
            </a:ln>
          </c:spPr>
        </c:majorGridlines>
        <c:numFmt formatCode="0.0%" sourceLinked="1"/>
        <c:majorTickMark val="none"/>
        <c:minorTickMark val="none"/>
        <c:tickLblPos val="nextTo"/>
        <c:spPr>
          <a:ln w="3175">
            <a:solidFill>
              <a:schemeClr val="bg1">
                <a:lumMod val="75000"/>
              </a:schemeClr>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ru-RU"/>
          </a:p>
        </c:txPr>
        <c:crossAx val="143444608"/>
        <c:crosses val="autoZero"/>
        <c:crossBetween val="between"/>
      </c:valAx>
      <c:spPr>
        <a:noFill/>
        <a:ln w="3175">
          <a:solidFill>
            <a:schemeClr val="bg1">
              <a:lumMod val="50000"/>
            </a:schemeClr>
          </a:solidFill>
          <a:prstDash val="solid"/>
        </a:ln>
      </c:spPr>
    </c:plotArea>
    <c:plotVisOnly val="1"/>
    <c:dispBlanksAs val="gap"/>
    <c:showDLblsOverMax val="0"/>
  </c:chart>
  <c:spPr>
    <a:noFill/>
    <a:ln w="3175">
      <a:solidFill>
        <a:schemeClr val="bg1">
          <a:lumMod val="50000"/>
        </a:schemeClr>
      </a:solidFill>
      <a:prstDash val="solid"/>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pPr>
            <a:r>
              <a:rPr lang="ru-RU" sz="1100" b="0" baseline="0">
                <a:latin typeface="Times New Roman" panose="02020603050405020304" pitchFamily="18" charset="0"/>
                <a:cs typeface="Times New Roman" panose="02020603050405020304" pitchFamily="18" charset="0"/>
              </a:rPr>
              <a:t>Структура безвозмездных поступлений бюджета Муромского района в 2021 - 2022 годах, тыс. рублей</a:t>
            </a:r>
          </a:p>
        </c:rich>
      </c:tx>
      <c:layout>
        <c:manualLayout>
          <c:xMode val="edge"/>
          <c:yMode val="edge"/>
          <c:x val="0.11159286341396427"/>
          <c:y val="2.709570630096108E-2"/>
        </c:manualLayout>
      </c:layout>
      <c:overlay val="0"/>
    </c:title>
    <c:autoTitleDeleted val="0"/>
    <c:view3D>
      <c:rotX val="15"/>
      <c:rotY val="20"/>
      <c:rAngAx val="1"/>
    </c:view3D>
    <c:floor>
      <c:thickness val="0"/>
      <c:spPr>
        <a:noFill/>
      </c:spPr>
    </c:floor>
    <c:sideWall>
      <c:thickness val="0"/>
      <c:spPr>
        <a:noFill/>
      </c:spPr>
    </c:sideWall>
    <c:backWall>
      <c:thickness val="0"/>
      <c:spPr>
        <a:noFill/>
      </c:spPr>
    </c:backWall>
    <c:plotArea>
      <c:layout>
        <c:manualLayout>
          <c:layoutTarget val="inner"/>
          <c:xMode val="edge"/>
          <c:yMode val="edge"/>
          <c:x val="0.12675320978186916"/>
          <c:y val="0.19209766669074618"/>
          <c:w val="0.61843501049997196"/>
          <c:h val="0.6639975580584081"/>
        </c:manualLayout>
      </c:layout>
      <c:bar3DChart>
        <c:barDir val="col"/>
        <c:grouping val="stacked"/>
        <c:varyColors val="0"/>
        <c:ser>
          <c:idx val="0"/>
          <c:order val="0"/>
          <c:tx>
            <c:strRef>
              <c:f>'[Диаграмма к ПЗ на 2022.xlsx]Струк. безв. пост.'!$A$3</c:f>
              <c:strCache>
                <c:ptCount val="1"/>
                <c:pt idx="0">
                  <c:v>Дотации </c:v>
                </c:pt>
              </c:strCache>
            </c:strRef>
          </c:tx>
          <c:invertIfNegative val="0"/>
          <c:dLbls>
            <c:dLbl>
              <c:idx val="0"/>
              <c:layout>
                <c:manualLayout>
                  <c:x val="2.0749328505982996E-2"/>
                  <c:y val="-8.0360343372786885E-3"/>
                </c:manualLayout>
              </c:layout>
              <c:showLegendKey val="0"/>
              <c:showVal val="1"/>
              <c:showCatName val="0"/>
              <c:showSerName val="0"/>
              <c:showPercent val="0"/>
              <c:showBubbleSize val="0"/>
            </c:dLbl>
            <c:dLbl>
              <c:idx val="1"/>
              <c:layout>
                <c:manualLayout>
                  <c:x val="3.501551298221766E-2"/>
                  <c:y val="-4.0180171686393443E-3"/>
                </c:manualLayout>
              </c:layout>
              <c:showLegendKey val="0"/>
              <c:showVal val="1"/>
              <c:showCatName val="0"/>
              <c:showSerName val="0"/>
              <c:showPercent val="0"/>
              <c:showBubbleSize val="0"/>
            </c:dLbl>
            <c:spPr>
              <a:solidFill>
                <a:schemeClr val="tx2">
                  <a:lumMod val="60000"/>
                  <a:lumOff val="40000"/>
                </a:schemeClr>
              </a:solidFill>
            </c:spPr>
            <c:txPr>
              <a:bodyPr/>
              <a:lstStyle/>
              <a:p>
                <a:pPr>
                  <a:defRPr sz="900"/>
                </a:pPr>
                <a:endParaRPr lang="ru-RU"/>
              </a:p>
            </c:txPr>
            <c:showLegendKey val="0"/>
            <c:showVal val="1"/>
            <c:showCatName val="0"/>
            <c:showSerName val="0"/>
            <c:showPercent val="0"/>
            <c:showBubbleSize val="0"/>
            <c:showLeaderLines val="0"/>
          </c:dLbls>
          <c:cat>
            <c:strRef>
              <c:f>'[Диаграмма к ПЗ на 2022.xlsx]Струк. безв. пост.'!$B$2:$C$2</c:f>
              <c:strCache>
                <c:ptCount val="2"/>
                <c:pt idx="0">
                  <c:v>2022 год</c:v>
                </c:pt>
                <c:pt idx="1">
                  <c:v>2023 год</c:v>
                </c:pt>
              </c:strCache>
            </c:strRef>
          </c:cat>
          <c:val>
            <c:numRef>
              <c:f>'[Диаграмма к ПЗ на 2022.xlsx]Струк. безв. пост.'!$B$3:$C$3</c:f>
              <c:numCache>
                <c:formatCode>General</c:formatCode>
                <c:ptCount val="2"/>
                <c:pt idx="0">
                  <c:v>156920.4</c:v>
                </c:pt>
                <c:pt idx="1">
                  <c:v>163281.29999999999</c:v>
                </c:pt>
              </c:numCache>
            </c:numRef>
          </c:val>
        </c:ser>
        <c:ser>
          <c:idx val="1"/>
          <c:order val="1"/>
          <c:tx>
            <c:strRef>
              <c:f>'[Диаграмма к ПЗ на 2022.xlsx]Струк. безв. пост.'!$A$4</c:f>
              <c:strCache>
                <c:ptCount val="1"/>
                <c:pt idx="0">
                  <c:v>Субсидии</c:v>
                </c:pt>
              </c:strCache>
            </c:strRef>
          </c:tx>
          <c:invertIfNegative val="0"/>
          <c:dLbls>
            <c:dLbl>
              <c:idx val="0"/>
              <c:layout>
                <c:manualLayout>
                  <c:x val="1.8804566823371342E-2"/>
                  <c:y val="-4.4052863436123413E-3"/>
                </c:manualLayout>
              </c:layout>
              <c:showLegendKey val="0"/>
              <c:showVal val="1"/>
              <c:showCatName val="0"/>
              <c:showSerName val="0"/>
              <c:showPercent val="0"/>
              <c:showBubbleSize val="0"/>
            </c:dLbl>
            <c:dLbl>
              <c:idx val="1"/>
              <c:layout>
                <c:manualLayout>
                  <c:x val="3.5571619493258919E-2"/>
                  <c:y val="-4.0183335479439617E-3"/>
                </c:manualLayout>
              </c:layout>
              <c:showLegendKey val="0"/>
              <c:showVal val="1"/>
              <c:showCatName val="0"/>
              <c:showSerName val="0"/>
              <c:showPercent val="0"/>
              <c:showBubbleSize val="0"/>
            </c:dLbl>
            <c:spPr>
              <a:solidFill>
                <a:schemeClr val="accent2"/>
              </a:solidFill>
            </c:spPr>
            <c:txPr>
              <a:bodyPr/>
              <a:lstStyle/>
              <a:p>
                <a:pPr>
                  <a:defRPr sz="900"/>
                </a:pPr>
                <a:endParaRPr lang="ru-RU"/>
              </a:p>
            </c:txPr>
            <c:showLegendKey val="0"/>
            <c:showVal val="1"/>
            <c:showCatName val="0"/>
            <c:showSerName val="0"/>
            <c:showPercent val="0"/>
            <c:showBubbleSize val="0"/>
            <c:showLeaderLines val="0"/>
          </c:dLbls>
          <c:cat>
            <c:strRef>
              <c:f>'[Диаграмма к ПЗ на 2022.xlsx]Струк. безв. пост.'!$B$2:$C$2</c:f>
              <c:strCache>
                <c:ptCount val="2"/>
                <c:pt idx="0">
                  <c:v>2022 год</c:v>
                </c:pt>
                <c:pt idx="1">
                  <c:v>2023 год</c:v>
                </c:pt>
              </c:strCache>
            </c:strRef>
          </c:cat>
          <c:val>
            <c:numRef>
              <c:f>'[Диаграмма к ПЗ на 2022.xlsx]Струк. безв. пост.'!$B$4:$C$4</c:f>
              <c:numCache>
                <c:formatCode>General</c:formatCode>
                <c:ptCount val="2"/>
                <c:pt idx="0">
                  <c:v>104642</c:v>
                </c:pt>
                <c:pt idx="1">
                  <c:v>131969.1</c:v>
                </c:pt>
              </c:numCache>
            </c:numRef>
          </c:val>
        </c:ser>
        <c:ser>
          <c:idx val="2"/>
          <c:order val="2"/>
          <c:tx>
            <c:strRef>
              <c:f>'[Диаграмма к ПЗ на 2022.xlsx]Струк. безв. пост.'!$A$5</c:f>
              <c:strCache>
                <c:ptCount val="1"/>
                <c:pt idx="0">
                  <c:v>Субвенции </c:v>
                </c:pt>
              </c:strCache>
            </c:strRef>
          </c:tx>
          <c:invertIfNegative val="0"/>
          <c:dLbls>
            <c:dLbl>
              <c:idx val="0"/>
              <c:layout>
                <c:manualLayout>
                  <c:x val="2.0934765418221504E-2"/>
                  <c:y val="1.3215796312472654E-2"/>
                </c:manualLayout>
              </c:layout>
              <c:showLegendKey val="0"/>
              <c:showVal val="1"/>
              <c:showCatName val="0"/>
              <c:showSerName val="0"/>
              <c:showPercent val="0"/>
              <c:showBubbleSize val="0"/>
            </c:dLbl>
            <c:dLbl>
              <c:idx val="1"/>
              <c:layout>
                <c:manualLayout>
                  <c:x val="4.0295500335795736E-2"/>
                  <c:y val="0"/>
                </c:manualLayout>
              </c:layout>
              <c:showLegendKey val="0"/>
              <c:showVal val="1"/>
              <c:showCatName val="0"/>
              <c:showSerName val="0"/>
              <c:showPercent val="0"/>
              <c:showBubbleSize val="0"/>
            </c:dLbl>
            <c:spPr>
              <a:solidFill>
                <a:schemeClr val="accent3">
                  <a:lumMod val="60000"/>
                  <a:lumOff val="40000"/>
                </a:schemeClr>
              </a:solidFill>
            </c:spPr>
            <c:txPr>
              <a:bodyPr/>
              <a:lstStyle/>
              <a:p>
                <a:pPr>
                  <a:defRPr sz="900"/>
                </a:pPr>
                <a:endParaRPr lang="ru-RU"/>
              </a:p>
            </c:txPr>
            <c:showLegendKey val="0"/>
            <c:showVal val="1"/>
            <c:showCatName val="0"/>
            <c:showSerName val="0"/>
            <c:showPercent val="0"/>
            <c:showBubbleSize val="0"/>
            <c:showLeaderLines val="0"/>
          </c:dLbls>
          <c:cat>
            <c:strRef>
              <c:f>'[Диаграмма к ПЗ на 2022.xlsx]Струк. безв. пост.'!$B$2:$C$2</c:f>
              <c:strCache>
                <c:ptCount val="2"/>
                <c:pt idx="0">
                  <c:v>2022 год</c:v>
                </c:pt>
                <c:pt idx="1">
                  <c:v>2023 год</c:v>
                </c:pt>
              </c:strCache>
            </c:strRef>
          </c:cat>
          <c:val>
            <c:numRef>
              <c:f>'[Диаграмма к ПЗ на 2022.xlsx]Струк. безв. пост.'!$B$5:$C$5</c:f>
              <c:numCache>
                <c:formatCode>General</c:formatCode>
                <c:ptCount val="2"/>
                <c:pt idx="0">
                  <c:v>169529.60000000001</c:v>
                </c:pt>
                <c:pt idx="1">
                  <c:v>193820.3</c:v>
                </c:pt>
              </c:numCache>
            </c:numRef>
          </c:val>
        </c:ser>
        <c:ser>
          <c:idx val="3"/>
          <c:order val="3"/>
          <c:tx>
            <c:strRef>
              <c:f>'[Диаграмма к ПЗ на 2022.xlsx]Струк. безв. пост.'!$A$6</c:f>
              <c:strCache>
                <c:ptCount val="1"/>
                <c:pt idx="0">
                  <c:v>Иные межбюджетные трансферты</c:v>
                </c:pt>
              </c:strCache>
            </c:strRef>
          </c:tx>
          <c:invertIfNegative val="0"/>
          <c:dLbls>
            <c:dLbl>
              <c:idx val="0"/>
              <c:layout>
                <c:manualLayout>
                  <c:x val="4.8989580263448214E-3"/>
                  <c:y val="-2.7122551554037443E-4"/>
                </c:manualLayout>
              </c:layout>
              <c:showLegendKey val="0"/>
              <c:showVal val="1"/>
              <c:showCatName val="0"/>
              <c:showSerName val="0"/>
              <c:showPercent val="0"/>
              <c:showBubbleSize val="0"/>
            </c:dLbl>
            <c:dLbl>
              <c:idx val="1"/>
              <c:layout>
                <c:manualLayout>
                  <c:x val="1.8487008889101476E-2"/>
                  <c:y val="-8.8809609254607248E-4"/>
                </c:manualLayout>
              </c:layout>
              <c:showLegendKey val="0"/>
              <c:showVal val="1"/>
              <c:showCatName val="0"/>
              <c:showSerName val="0"/>
              <c:showPercent val="0"/>
              <c:showBubbleSize val="0"/>
            </c:dLbl>
            <c:spPr>
              <a:solidFill>
                <a:schemeClr val="accent4"/>
              </a:solidFill>
            </c:spPr>
            <c:txPr>
              <a:bodyPr/>
              <a:lstStyle/>
              <a:p>
                <a:pPr>
                  <a:defRPr sz="900"/>
                </a:pPr>
                <a:endParaRPr lang="ru-RU"/>
              </a:p>
            </c:txPr>
            <c:showLegendKey val="0"/>
            <c:showVal val="1"/>
            <c:showCatName val="0"/>
            <c:showSerName val="0"/>
            <c:showPercent val="0"/>
            <c:showBubbleSize val="0"/>
            <c:showLeaderLines val="0"/>
          </c:dLbls>
          <c:cat>
            <c:strRef>
              <c:f>'[Диаграмма к ПЗ на 2022.xlsx]Струк. безв. пост.'!$B$2:$C$2</c:f>
              <c:strCache>
                <c:ptCount val="2"/>
                <c:pt idx="0">
                  <c:v>2022 год</c:v>
                </c:pt>
                <c:pt idx="1">
                  <c:v>2023 год</c:v>
                </c:pt>
              </c:strCache>
            </c:strRef>
          </c:cat>
          <c:val>
            <c:numRef>
              <c:f>'[Диаграмма к ПЗ на 2022.xlsx]Струк. безв. пост.'!$B$6:$C$6</c:f>
              <c:numCache>
                <c:formatCode>General</c:formatCode>
                <c:ptCount val="2"/>
                <c:pt idx="0">
                  <c:v>19667.099999999999</c:v>
                </c:pt>
                <c:pt idx="1">
                  <c:v>14513.3</c:v>
                </c:pt>
              </c:numCache>
            </c:numRef>
          </c:val>
        </c:ser>
        <c:ser>
          <c:idx val="5"/>
          <c:order val="4"/>
          <c:tx>
            <c:strRef>
              <c:f>'[Диаграмма к ПЗ на 2022.xlsx]Струк. безв. пост.'!$A$7</c:f>
              <c:strCache>
                <c:ptCount val="1"/>
                <c:pt idx="0">
                  <c:v>Возврат остатков</c:v>
                </c:pt>
              </c:strCache>
            </c:strRef>
          </c:tx>
          <c:invertIfNegative val="0"/>
          <c:cat>
            <c:strRef>
              <c:f>'[Диаграмма к ПЗ на 2022.xlsx]Струк. безв. пост.'!$B$2:$C$2</c:f>
              <c:strCache>
                <c:ptCount val="2"/>
                <c:pt idx="0">
                  <c:v>2022 год</c:v>
                </c:pt>
                <c:pt idx="1">
                  <c:v>2023 год</c:v>
                </c:pt>
              </c:strCache>
            </c:strRef>
          </c:cat>
          <c:val>
            <c:numRef>
              <c:f>'[Диаграмма к ПЗ на 2022.xlsx]Струк. безв. пост.'!$B$7:$C$7</c:f>
              <c:numCache>
                <c:formatCode>General</c:formatCode>
                <c:ptCount val="2"/>
                <c:pt idx="0">
                  <c:v>-761.6</c:v>
                </c:pt>
                <c:pt idx="1">
                  <c:v>-521.29999999999995</c:v>
                </c:pt>
              </c:numCache>
            </c:numRef>
          </c:val>
        </c:ser>
        <c:ser>
          <c:idx val="4"/>
          <c:order val="5"/>
          <c:tx>
            <c:strRef>
              <c:f>'[Диаграмма к ПЗ на 2022.xlsx]Струк. безв. пост.'!$A$8</c:f>
              <c:strCache>
                <c:ptCount val="1"/>
                <c:pt idx="0">
                  <c:v>Прочие безвозмездные поступления</c:v>
                </c:pt>
              </c:strCache>
            </c:strRef>
          </c:tx>
          <c:invertIfNegative val="0"/>
          <c:dLbls>
            <c:dLbl>
              <c:idx val="0"/>
              <c:layout>
                <c:manualLayout>
                  <c:x val="8.3282286447861967E-2"/>
                  <c:y val="-3.0755036137167461E-2"/>
                </c:manualLayout>
              </c:layout>
              <c:showLegendKey val="0"/>
              <c:showVal val="1"/>
              <c:showCatName val="0"/>
              <c:showSerName val="0"/>
              <c:showPercent val="0"/>
              <c:showBubbleSize val="0"/>
            </c:dLbl>
            <c:dLbl>
              <c:idx val="1"/>
              <c:layout>
                <c:manualLayout>
                  <c:x val="4.6540101250275807E-2"/>
                  <c:y val="-3.21715817694369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'[Диаграмма к ПЗ на 2022.xlsx]Струк. безв. пост.'!$B$2:$C$2</c:f>
              <c:strCache>
                <c:ptCount val="2"/>
                <c:pt idx="0">
                  <c:v>2022 год</c:v>
                </c:pt>
                <c:pt idx="1">
                  <c:v>2023 год</c:v>
                </c:pt>
              </c:strCache>
            </c:strRef>
          </c:cat>
          <c:val>
            <c:numRef>
              <c:f>'[Диаграмма к ПЗ на 2022.xlsx]Струк. безв. пост.'!$B$8:$C$8</c:f>
              <c:numCache>
                <c:formatCode>General</c:formatCode>
                <c:ptCount val="2"/>
                <c:pt idx="0">
                  <c:v>30</c:v>
                </c:pt>
                <c:pt idx="1">
                  <c:v>0</c:v>
                </c:pt>
              </c:numCache>
            </c:numRef>
          </c:val>
        </c:ser>
        <c:dLbls>
          <c:showLegendKey val="0"/>
          <c:showVal val="0"/>
          <c:showCatName val="0"/>
          <c:showSerName val="0"/>
          <c:showPercent val="0"/>
          <c:showBubbleSize val="0"/>
        </c:dLbls>
        <c:gapWidth val="55"/>
        <c:gapDepth val="55"/>
        <c:shape val="cylinder"/>
        <c:axId val="164512896"/>
        <c:axId val="164514432"/>
        <c:axId val="0"/>
      </c:bar3DChart>
      <c:catAx>
        <c:axId val="164512896"/>
        <c:scaling>
          <c:orientation val="minMax"/>
        </c:scaling>
        <c:delete val="0"/>
        <c:axPos val="b"/>
        <c:majorTickMark val="none"/>
        <c:minorTickMark val="none"/>
        <c:tickLblPos val="nextTo"/>
        <c:crossAx val="164514432"/>
        <c:crosses val="autoZero"/>
        <c:auto val="1"/>
        <c:lblAlgn val="ctr"/>
        <c:lblOffset val="100"/>
        <c:noMultiLvlLbl val="0"/>
      </c:catAx>
      <c:valAx>
        <c:axId val="164514432"/>
        <c:scaling>
          <c:orientation val="minMax"/>
        </c:scaling>
        <c:delete val="0"/>
        <c:axPos val="l"/>
        <c:majorGridlines>
          <c:spPr>
            <a:ln>
              <a:solidFill>
                <a:sysClr val="windowText" lastClr="000000"/>
              </a:solidFill>
            </a:ln>
          </c:spPr>
        </c:majorGridlines>
        <c:numFmt formatCode="General" sourceLinked="1"/>
        <c:majorTickMark val="none"/>
        <c:minorTickMark val="none"/>
        <c:tickLblPos val="nextTo"/>
        <c:spPr>
          <a:noFill/>
        </c:spPr>
        <c:txPr>
          <a:bodyPr/>
          <a:lstStyle/>
          <a:p>
            <a:pPr>
              <a:defRPr>
                <a:latin typeface="Times New Roman" pitchFamily="18" charset="0"/>
                <a:cs typeface="Times New Roman" pitchFamily="18" charset="0"/>
              </a:defRPr>
            </a:pPr>
            <a:endParaRPr lang="ru-RU"/>
          </a:p>
        </c:txPr>
        <c:crossAx val="164512896"/>
        <c:crosses val="autoZero"/>
        <c:crossBetween val="between"/>
      </c:valAx>
      <c:spPr>
        <a:noFill/>
      </c:spPr>
    </c:plotArea>
    <c:legend>
      <c:legendPos val="r"/>
      <c:layout>
        <c:manualLayout>
          <c:xMode val="edge"/>
          <c:yMode val="edge"/>
          <c:x val="0.76945142104406972"/>
          <c:y val="0.18376098224509724"/>
          <c:w val="0.22830918828508695"/>
          <c:h val="0.81405036836883327"/>
        </c:manualLayout>
      </c:layout>
      <c:overlay val="0"/>
      <c:txPr>
        <a:bodyPr/>
        <a:lstStyle/>
        <a:p>
          <a:pPr>
            <a:defRPr sz="900">
              <a:latin typeface="Times New Roman" pitchFamily="18" charset="0"/>
              <a:cs typeface="Times New Roman" pitchFamily="18" charset="0"/>
            </a:defRPr>
          </a:pPr>
          <a:endParaRPr lang="ru-RU"/>
        </a:p>
      </c:txPr>
    </c:legend>
    <c:plotVisOnly val="1"/>
    <c:dispBlanksAs val="gap"/>
    <c:showDLblsOverMax val="0"/>
  </c:chart>
  <c:spPr>
    <a:noFill/>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284728297851658E-2"/>
          <c:y val="2.9404738746278986E-2"/>
          <c:w val="0.93208564207251876"/>
          <c:h val="0.75886114868357635"/>
        </c:manualLayout>
      </c:layout>
      <c:bar3DChart>
        <c:barDir val="col"/>
        <c:grouping val="clustered"/>
        <c:varyColors val="0"/>
        <c:ser>
          <c:idx val="0"/>
          <c:order val="0"/>
          <c:tx>
            <c:strRef>
              <c:f>'[Диаграмма к ПЗ на 2022.xlsx]ДФ для Бюдж для гражд'!$A$2</c:f>
              <c:strCache>
                <c:ptCount val="1"/>
                <c:pt idx="0">
                  <c:v>НДФЛ</c:v>
                </c:pt>
              </c:strCache>
            </c:strRef>
          </c:tx>
          <c:spPr>
            <a:solidFill>
              <a:schemeClr val="accent1"/>
            </a:solidFill>
            <a:ln w="12720">
              <a:solidFill>
                <a:schemeClr val="tx1"/>
              </a:solidFill>
              <a:prstDash val="solid"/>
            </a:ln>
          </c:spPr>
          <c:invertIfNegative val="0"/>
          <c:dLbls>
            <c:dLbl>
              <c:idx val="0"/>
              <c:layout>
                <c:manualLayout>
                  <c:x val="7.4144028884443307E-3"/>
                  <c:y val="-3.431970809867057E-3"/>
                </c:manualLayout>
              </c:layout>
              <c:showLegendKey val="0"/>
              <c:showVal val="1"/>
              <c:showCatName val="0"/>
              <c:showSerName val="0"/>
              <c:showPercent val="0"/>
              <c:showBubbleSize val="0"/>
            </c:dLbl>
            <c:dLbl>
              <c:idx val="1"/>
              <c:delete val="1"/>
            </c:dLbl>
            <c:dLbl>
              <c:idx val="2"/>
              <c:delete val="1"/>
            </c:dLbl>
            <c:dLbl>
              <c:idx val="3"/>
              <c:layout>
                <c:manualLayout>
                  <c:xMode val="edge"/>
                  <c:yMode val="edge"/>
                  <c:x val="0.62795698924731158"/>
                  <c:y val="0.67865707434052835"/>
                </c:manualLayout>
              </c:layout>
              <c:spPr>
                <a:noFill/>
                <a:ln w="25440">
                  <a:noFill/>
                </a:ln>
              </c:spPr>
              <c:txPr>
                <a:bodyPr/>
                <a:lstStyle/>
                <a:p>
                  <a:pPr>
                    <a:defRPr sz="900"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dLbl>
            <c:spPr>
              <a:noFill/>
              <a:ln w="25440">
                <a:noFill/>
              </a:ln>
            </c:spPr>
            <c:txPr>
              <a:bodyPr/>
              <a:lstStyle/>
              <a:p>
                <a:pPr>
                  <a:defRPr sz="8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'[Диаграмма к ПЗ на 2022.xlsx]ДФ для Бюдж для гражд'!$B$1:$D$1</c:f>
              <c:strCache>
                <c:ptCount val="3"/>
                <c:pt idx="0">
                  <c:v>2022 год факт </c:v>
                </c:pt>
                <c:pt idx="1">
                  <c:v>2023 год план</c:v>
                </c:pt>
                <c:pt idx="2">
                  <c:v>2023 год факт</c:v>
                </c:pt>
              </c:strCache>
            </c:strRef>
          </c:cat>
          <c:val>
            <c:numRef>
              <c:f>'[Диаграмма к ПЗ на 2022.xlsx]ДФ для Бюдж для гражд'!$B$2:$D$2</c:f>
              <c:numCache>
                <c:formatCode>General</c:formatCode>
                <c:ptCount val="3"/>
                <c:pt idx="0">
                  <c:v>5895</c:v>
                </c:pt>
                <c:pt idx="1">
                  <c:v>0</c:v>
                </c:pt>
                <c:pt idx="2">
                  <c:v>0</c:v>
                </c:pt>
              </c:numCache>
            </c:numRef>
          </c:val>
        </c:ser>
        <c:ser>
          <c:idx val="1"/>
          <c:order val="1"/>
          <c:tx>
            <c:strRef>
              <c:f>'[Диаграмма к ПЗ на 2022.xlsx]ДФ для Бюдж для гражд'!$A$3</c:f>
              <c:strCache>
                <c:ptCount val="1"/>
                <c:pt idx="0">
                  <c:v>Акцизы на нефтепродукты</c:v>
                </c:pt>
              </c:strCache>
            </c:strRef>
          </c:tx>
          <c:spPr>
            <a:solidFill>
              <a:schemeClr val="accent2"/>
            </a:solidFill>
            <a:ln w="12720">
              <a:solidFill>
                <a:schemeClr val="tx1"/>
              </a:solidFill>
              <a:prstDash val="solid"/>
            </a:ln>
          </c:spPr>
          <c:invertIfNegative val="0"/>
          <c:dLbls>
            <c:dLbl>
              <c:idx val="0"/>
              <c:layout>
                <c:manualLayout>
                  <c:x val="-7.8011081948089825E-3"/>
                  <c:y val="-1.120866432182499E-2"/>
                </c:manualLayout>
              </c:layout>
              <c:showLegendKey val="0"/>
              <c:showVal val="1"/>
              <c:showCatName val="0"/>
              <c:showSerName val="0"/>
              <c:showPercent val="0"/>
              <c:showBubbleSize val="0"/>
            </c:dLbl>
            <c:dLbl>
              <c:idx val="1"/>
              <c:layout>
                <c:manualLayout>
                  <c:x val="3.9784436667638767E-3"/>
                  <c:y val="-1.9636263045013844E-2"/>
                </c:manualLayout>
              </c:layout>
              <c:showLegendKey val="0"/>
              <c:showVal val="1"/>
              <c:showCatName val="0"/>
              <c:showSerName val="0"/>
              <c:showPercent val="0"/>
              <c:showBubbleSize val="0"/>
            </c:dLbl>
            <c:dLbl>
              <c:idx val="2"/>
              <c:layout>
                <c:manualLayout>
                  <c:x val="7.1886847477398656E-3"/>
                  <c:y val="-1.4967643350155536E-2"/>
                </c:manualLayout>
              </c:layout>
              <c:showLegendKey val="0"/>
              <c:showVal val="1"/>
              <c:showCatName val="0"/>
              <c:showSerName val="0"/>
              <c:showPercent val="0"/>
              <c:showBubbleSize val="0"/>
            </c:dLbl>
            <c:dLbl>
              <c:idx val="3"/>
              <c:layout>
                <c:manualLayout>
                  <c:xMode val="edge"/>
                  <c:yMode val="edge"/>
                  <c:x val="0.67741935483870963"/>
                  <c:y val="0.6426858513189454"/>
                </c:manualLayout>
              </c:layout>
              <c:numFmt formatCode="#,##0.0" sourceLinked="0"/>
              <c:spPr>
                <a:noFill/>
                <a:ln w="25440">
                  <a:noFill/>
                </a:ln>
              </c:spPr>
              <c:txPr>
                <a:bodyPr/>
                <a:lstStyle/>
                <a:p>
                  <a:pPr>
                    <a:defRPr sz="900"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dLbl>
            <c:numFmt formatCode="#,##0.0" sourceLinked="0"/>
            <c:spPr>
              <a:noFill/>
              <a:ln w="25440">
                <a:noFill/>
              </a:ln>
            </c:spPr>
            <c:txPr>
              <a:bodyPr/>
              <a:lstStyle/>
              <a:p>
                <a:pPr>
                  <a:defRPr sz="8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'[Диаграмма к ПЗ на 2022.xlsx]ДФ для Бюдж для гражд'!$B$1:$D$1</c:f>
              <c:strCache>
                <c:ptCount val="3"/>
                <c:pt idx="0">
                  <c:v>2022 год факт </c:v>
                </c:pt>
                <c:pt idx="1">
                  <c:v>2023 год план</c:v>
                </c:pt>
                <c:pt idx="2">
                  <c:v>2023 год факт</c:v>
                </c:pt>
              </c:strCache>
            </c:strRef>
          </c:cat>
          <c:val>
            <c:numRef>
              <c:f>'[Диаграмма к ПЗ на 2022.xlsx]ДФ для Бюдж для гражд'!$B$3:$D$3</c:f>
              <c:numCache>
                <c:formatCode>General</c:formatCode>
                <c:ptCount val="3"/>
                <c:pt idx="0" formatCode="0.0">
                  <c:v>14133.9</c:v>
                </c:pt>
                <c:pt idx="1">
                  <c:v>18770</c:v>
                </c:pt>
                <c:pt idx="2" formatCode="0.0">
                  <c:v>19014.57</c:v>
                </c:pt>
              </c:numCache>
            </c:numRef>
          </c:val>
        </c:ser>
        <c:ser>
          <c:idx val="2"/>
          <c:order val="2"/>
          <c:tx>
            <c:strRef>
              <c:f>'[Диаграмма к ПЗ на 2022.xlsx]ДФ для Бюдж для гражд'!$A$4</c:f>
              <c:strCache>
                <c:ptCount val="1"/>
                <c:pt idx="0">
                  <c:v>Транспортный налог с физических лиц</c:v>
                </c:pt>
              </c:strCache>
            </c:strRef>
          </c:tx>
          <c:invertIfNegative val="0"/>
          <c:dLbls>
            <c:dLbl>
              <c:idx val="0"/>
              <c:layout>
                <c:manualLayout>
                  <c:x val="1.6975308641975308E-2"/>
                  <c:y val="0"/>
                </c:manualLayout>
              </c:layout>
              <c:showLegendKey val="0"/>
              <c:showVal val="1"/>
              <c:showCatName val="0"/>
              <c:showSerName val="0"/>
              <c:showPercent val="0"/>
              <c:showBubbleSize val="0"/>
            </c:dLbl>
            <c:dLbl>
              <c:idx val="1"/>
              <c:layout>
                <c:manualLayout>
                  <c:x val="2.3148148148148147E-2"/>
                  <c:y val="0"/>
                </c:manualLayout>
              </c:layout>
              <c:showLegendKey val="0"/>
              <c:showVal val="1"/>
              <c:showCatName val="0"/>
              <c:showSerName val="0"/>
              <c:showPercent val="0"/>
              <c:showBubbleSize val="0"/>
            </c:dLbl>
            <c:dLbl>
              <c:idx val="2"/>
              <c:layout>
                <c:manualLayout>
                  <c:x val="2.3148148148148147E-2"/>
                  <c:y val="0"/>
                </c:manualLayout>
              </c:layout>
              <c:showLegendKey val="0"/>
              <c:showVal val="1"/>
              <c:showCatName val="0"/>
              <c:showSerName val="0"/>
              <c:showPercent val="0"/>
              <c:showBubbleSize val="0"/>
            </c:dLbl>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'[Диаграмма к ПЗ на 2022.xlsx]ДФ для Бюдж для гражд'!$B$1:$D$1</c:f>
              <c:strCache>
                <c:ptCount val="3"/>
                <c:pt idx="0">
                  <c:v>2022 год факт </c:v>
                </c:pt>
                <c:pt idx="1">
                  <c:v>2023 год план</c:v>
                </c:pt>
                <c:pt idx="2">
                  <c:v>2023 год факт</c:v>
                </c:pt>
              </c:strCache>
            </c:strRef>
          </c:cat>
          <c:val>
            <c:numRef>
              <c:f>'[Диаграмма к ПЗ на 2022.xlsx]ДФ для Бюдж для гражд'!$B$4:$D$4</c:f>
              <c:numCache>
                <c:formatCode>0.0</c:formatCode>
                <c:ptCount val="3"/>
                <c:pt idx="0">
                  <c:v>9161.2000000000007</c:v>
                </c:pt>
                <c:pt idx="1">
                  <c:v>9079</c:v>
                </c:pt>
                <c:pt idx="2">
                  <c:v>9264.09</c:v>
                </c:pt>
              </c:numCache>
            </c:numRef>
          </c:val>
        </c:ser>
        <c:ser>
          <c:idx val="3"/>
          <c:order val="3"/>
          <c:tx>
            <c:strRef>
              <c:f>'[Диаграмма к ПЗ на 2022.xlsx]ДФ для Бюдж для гражд'!$A$5</c:f>
              <c:strCache>
                <c:ptCount val="1"/>
                <c:pt idx="0">
                  <c:v>Штрафные санкции</c:v>
                </c:pt>
              </c:strCache>
            </c:strRef>
          </c:tx>
          <c:invertIfNegative val="0"/>
          <c:dLbls>
            <c:dLbl>
              <c:idx val="2"/>
              <c:tx>
                <c:rich>
                  <a:bodyPr/>
                  <a:lstStyle/>
                  <a:p>
                    <a:r>
                      <a:rPr lang="en-US" smtClean="0"/>
                      <a:t>68,0</a:t>
                    </a:r>
                    <a:endParaRPr lang="en-US"/>
                  </a:p>
                </c:rich>
              </c:tx>
              <c:showLegendKey val="0"/>
              <c:showVal val="1"/>
              <c:showCatName val="0"/>
              <c:showSerName val="0"/>
              <c:showPercent val="0"/>
              <c:showBubbleSize val="0"/>
            </c:dLbl>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'[Диаграмма к ПЗ на 2022.xlsx]ДФ для Бюдж для гражд'!$B$1:$D$1</c:f>
              <c:strCache>
                <c:ptCount val="3"/>
                <c:pt idx="0">
                  <c:v>2022 год факт </c:v>
                </c:pt>
                <c:pt idx="1">
                  <c:v>2023 год план</c:v>
                </c:pt>
                <c:pt idx="2">
                  <c:v>2023 год факт</c:v>
                </c:pt>
              </c:strCache>
            </c:strRef>
          </c:cat>
          <c:val>
            <c:numRef>
              <c:f>'[Диаграмма к ПЗ на 2022.xlsx]ДФ для Бюдж для гражд'!$B$5:$D$5</c:f>
              <c:numCache>
                <c:formatCode>0.0</c:formatCode>
                <c:ptCount val="3"/>
                <c:pt idx="0">
                  <c:v>25.4</c:v>
                </c:pt>
                <c:pt idx="1">
                  <c:v>68</c:v>
                </c:pt>
                <c:pt idx="2" formatCode="0.00">
                  <c:v>68.02</c:v>
                </c:pt>
              </c:numCache>
            </c:numRef>
          </c:val>
        </c:ser>
        <c:ser>
          <c:idx val="4"/>
          <c:order val="4"/>
          <c:tx>
            <c:strRef>
              <c:f>'[Диаграмма к ПЗ на 2022.xlsx]ДФ для Бюдж для гражд'!$A$6</c:f>
              <c:strCache>
                <c:ptCount val="1"/>
                <c:pt idx="0">
                  <c:v>Безвозмездные поступления на осуществление дорожной деятельности</c:v>
                </c:pt>
              </c:strCache>
            </c:strRef>
          </c:tx>
          <c:invertIfNegative val="0"/>
          <c:dLbls>
            <c:dLbl>
              <c:idx val="1"/>
              <c:layout>
                <c:manualLayout>
                  <c:x val="4.6296296296296294E-3"/>
                  <c:y val="5.2980126634139403E-2"/>
                </c:manualLayout>
              </c:layout>
              <c:showLegendKey val="0"/>
              <c:showVal val="1"/>
              <c:showCatName val="0"/>
              <c:showSerName val="0"/>
              <c:showPercent val="0"/>
              <c:showBubbleSize val="0"/>
            </c:dLbl>
            <c:dLbl>
              <c:idx val="2"/>
              <c:layout>
                <c:manualLayout>
                  <c:x val="1.5432098765432098E-3"/>
                  <c:y val="5.0191698916553118E-2"/>
                </c:manualLayout>
              </c:layout>
              <c:showLegendKey val="0"/>
              <c:showVal val="1"/>
              <c:showCatName val="0"/>
              <c:showSerName val="0"/>
              <c:showPercent val="0"/>
              <c:showBubbleSize val="0"/>
            </c:dLbl>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'[Диаграмма к ПЗ на 2022.xlsx]ДФ для Бюдж для гражд'!$B$1:$D$1</c:f>
              <c:strCache>
                <c:ptCount val="3"/>
                <c:pt idx="0">
                  <c:v>2022 год факт </c:v>
                </c:pt>
                <c:pt idx="1">
                  <c:v>2023 год план</c:v>
                </c:pt>
                <c:pt idx="2">
                  <c:v>2023 год факт</c:v>
                </c:pt>
              </c:strCache>
            </c:strRef>
          </c:cat>
          <c:val>
            <c:numRef>
              <c:f>'[Диаграмма к ПЗ на 2022.xlsx]ДФ для Бюдж для гражд'!$B$6:$D$6</c:f>
              <c:numCache>
                <c:formatCode>0.0</c:formatCode>
                <c:ptCount val="3"/>
                <c:pt idx="0">
                  <c:v>35812</c:v>
                </c:pt>
                <c:pt idx="1">
                  <c:v>38455</c:v>
                </c:pt>
                <c:pt idx="2">
                  <c:v>38455</c:v>
                </c:pt>
              </c:numCache>
            </c:numRef>
          </c:val>
        </c:ser>
        <c:dLbls>
          <c:showLegendKey val="0"/>
          <c:showVal val="0"/>
          <c:showCatName val="0"/>
          <c:showSerName val="0"/>
          <c:showPercent val="0"/>
          <c:showBubbleSize val="0"/>
        </c:dLbls>
        <c:gapWidth val="150"/>
        <c:gapDepth val="0"/>
        <c:shape val="box"/>
        <c:axId val="165553280"/>
        <c:axId val="165554816"/>
        <c:axId val="0"/>
      </c:bar3DChart>
      <c:catAx>
        <c:axId val="165553280"/>
        <c:scaling>
          <c:orientation val="minMax"/>
        </c:scaling>
        <c:delete val="0"/>
        <c:axPos val="b"/>
        <c:numFmt formatCode="General" sourceLinked="1"/>
        <c:majorTickMark val="out"/>
        <c:minorTickMark val="none"/>
        <c:tickLblPos val="low"/>
        <c:spPr>
          <a:ln w="3180">
            <a:solidFill>
              <a:schemeClr val="tx1"/>
            </a:solidFill>
            <a:prstDash val="solid"/>
          </a:ln>
        </c:spPr>
        <c:txPr>
          <a:bodyPr rot="0" vert="horz"/>
          <a:lstStyle/>
          <a:p>
            <a:pPr>
              <a:defRPr sz="800" b="1" i="0" u="none" strike="noStrike" baseline="0">
                <a:solidFill>
                  <a:srgbClr val="000000"/>
                </a:solidFill>
                <a:latin typeface="Arial"/>
                <a:ea typeface="Arial"/>
                <a:cs typeface="Arial"/>
              </a:defRPr>
            </a:pPr>
            <a:endParaRPr lang="ru-RU"/>
          </a:p>
        </c:txPr>
        <c:crossAx val="165554816"/>
        <c:crosses val="autoZero"/>
        <c:auto val="1"/>
        <c:lblAlgn val="ctr"/>
        <c:lblOffset val="100"/>
        <c:tickLblSkip val="1"/>
        <c:tickMarkSkip val="1"/>
        <c:noMultiLvlLbl val="0"/>
      </c:catAx>
      <c:valAx>
        <c:axId val="165554816"/>
        <c:scaling>
          <c:orientation val="minMax"/>
        </c:scaling>
        <c:delete val="0"/>
        <c:axPos val="l"/>
        <c:majorGridlines>
          <c:spPr>
            <a:ln w="3180">
              <a:solidFill>
                <a:schemeClr val="tx1"/>
              </a:solidFill>
              <a:prstDash val="solid"/>
            </a:ln>
          </c:spPr>
        </c:majorGridlines>
        <c:numFmt formatCode="General" sourceLinked="1"/>
        <c:majorTickMark val="out"/>
        <c:minorTickMark val="none"/>
        <c:tickLblPos val="nextTo"/>
        <c:spPr>
          <a:ln w="3180">
            <a:solidFill>
              <a:schemeClr val="tx1"/>
            </a:solidFill>
            <a:prstDash val="solid"/>
          </a:ln>
        </c:spPr>
        <c:txPr>
          <a:bodyPr rot="0" vert="horz"/>
          <a:lstStyle/>
          <a:p>
            <a:pPr>
              <a:defRPr sz="800" b="1" i="0" u="none" strike="noStrike" baseline="0">
                <a:solidFill>
                  <a:srgbClr val="000000"/>
                </a:solidFill>
                <a:latin typeface="Arial"/>
                <a:ea typeface="Arial"/>
                <a:cs typeface="Arial"/>
              </a:defRPr>
            </a:pPr>
            <a:endParaRPr lang="ru-RU"/>
          </a:p>
        </c:txPr>
        <c:crossAx val="165553280"/>
        <c:crosses val="autoZero"/>
        <c:crossBetween val="between"/>
      </c:valAx>
      <c:spPr>
        <a:noFill/>
        <a:ln w="25400">
          <a:noFill/>
        </a:ln>
      </c:spPr>
    </c:plotArea>
    <c:legend>
      <c:legendPos val="r"/>
      <c:layout>
        <c:manualLayout>
          <c:xMode val="edge"/>
          <c:yMode val="edge"/>
          <c:x val="0.82103261397880833"/>
          <c:y val="4.8720239206551171E-2"/>
          <c:w val="0.15910190045688732"/>
          <c:h val="0.74593473256409737"/>
        </c:manualLayout>
      </c:layout>
      <c:overlay val="0"/>
      <c:spPr>
        <a:noFill/>
        <a:ln w="3180">
          <a:noFill/>
          <a:prstDash val="solid"/>
        </a:ln>
      </c:spPr>
      <c:txPr>
        <a:bodyPr/>
        <a:lstStyle/>
        <a:p>
          <a:pPr>
            <a:defRPr sz="900" b="0" i="0" u="none" strike="noStrike" baseline="0">
              <a:solidFill>
                <a:srgbClr val="000000"/>
              </a:solidFill>
              <a:latin typeface="Times New Roman" pitchFamily="18" charset="0"/>
              <a:ea typeface="Arial"/>
              <a:cs typeface="Times New Roman" pitchFamily="18" charset="0"/>
            </a:defRPr>
          </a:pPr>
          <a:endParaRPr lang="ru-RU"/>
        </a:p>
      </c:txPr>
    </c:legend>
    <c:plotVisOnly val="1"/>
    <c:dispBlanksAs val="gap"/>
    <c:showDLblsOverMax val="0"/>
  </c:chart>
  <c:spPr>
    <a:noFill/>
    <a:ln>
      <a:noFill/>
    </a:ln>
  </c:spPr>
  <c:txPr>
    <a:bodyPr/>
    <a:lstStyle/>
    <a:p>
      <a:pPr>
        <a:defRPr sz="1325" b="1" i="0" u="none" strike="noStrike" baseline="0">
          <a:solidFill>
            <a:srgbClr val="000000"/>
          </a:solidFill>
          <a:latin typeface="Arial"/>
          <a:ea typeface="Arial"/>
          <a:cs typeface="Arial"/>
        </a:defRPr>
      </a:pPr>
      <a:endParaRPr lang="ru-RU"/>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9166666666666667E-2"/>
          <c:y val="0"/>
          <c:w val="0.66666666666666663"/>
          <c:h val="1"/>
        </c:manualLayout>
      </c:layout>
      <c:pieChart>
        <c:varyColors val="1"/>
        <c:ser>
          <c:idx val="0"/>
          <c:order val="0"/>
          <c:spPr>
            <a:solidFill>
              <a:srgbClr val="7A92F6"/>
            </a:solidFill>
            <a:effectLst>
              <a:outerShdw sx="1000" sy="1000" algn="ctr" rotWithShape="0">
                <a:schemeClr val="bg1">
                  <a:lumMod val="50000"/>
                </a:schemeClr>
              </a:outerShdw>
            </a:effectLst>
            <a:scene3d>
              <a:camera prst="orthographicFront"/>
              <a:lightRig rig="balanced" dir="t">
                <a:rot lat="0" lon="0" rev="2400000"/>
              </a:lightRig>
            </a:scene3d>
            <a:sp3d prstMaterial="dkEdge">
              <a:bevelT w="120650" h="222250" prst="angle"/>
              <a:bevelB w="57150" h="127000"/>
            </a:sp3d>
          </c:spPr>
          <c:explosion val="9"/>
          <c:dLbls>
            <c:dLbl>
              <c:idx val="0"/>
              <c:layout>
                <c:manualLayout>
                  <c:x val="3.2519685039370076E-2"/>
                  <c:y val="2.010134149897938E-2"/>
                </c:manualLayout>
              </c:layout>
              <c:dLblPos val="bestFit"/>
              <c:showLegendKey val="0"/>
              <c:showVal val="1"/>
              <c:showCatName val="1"/>
              <c:showSerName val="0"/>
              <c:showPercent val="1"/>
              <c:showBubbleSize val="0"/>
            </c:dLbl>
            <c:dLbl>
              <c:idx val="1"/>
              <c:layout>
                <c:manualLayout>
                  <c:x val="0.2043611111111111"/>
                  <c:y val="-4.3791921843102946E-2"/>
                </c:manualLayout>
              </c:layout>
              <c:dLblPos val="bestFit"/>
              <c:showLegendKey val="0"/>
              <c:showVal val="1"/>
              <c:showCatName val="1"/>
              <c:showSerName val="0"/>
              <c:showPercent val="1"/>
              <c:showBubbleSize val="0"/>
            </c:dLbl>
            <c:dLbl>
              <c:idx val="2"/>
              <c:layout>
                <c:manualLayout>
                  <c:x val="3.6278433945756777E-2"/>
                  <c:y val="1.1570428696412974E-3"/>
                </c:manualLayout>
              </c:layout>
              <c:dLblPos val="bestFit"/>
              <c:showLegendKey val="0"/>
              <c:showVal val="1"/>
              <c:showCatName val="1"/>
              <c:showSerName val="0"/>
              <c:showPercent val="1"/>
              <c:showBubbleSize val="0"/>
            </c:dLbl>
            <c:dLbl>
              <c:idx val="3"/>
              <c:layout>
                <c:manualLayout>
                  <c:x val="1.9327865266841646E-2"/>
                  <c:y val="0.1554771799358414"/>
                </c:manualLayout>
              </c:layout>
              <c:dLblPos val="bestFit"/>
              <c:showLegendKey val="0"/>
              <c:showVal val="1"/>
              <c:showCatName val="1"/>
              <c:showSerName val="0"/>
              <c:showPercent val="1"/>
              <c:showBubbleSize val="0"/>
            </c:dLbl>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1"/>
            <c:showSerName val="0"/>
            <c:showPercent val="1"/>
            <c:showBubbleSize val="0"/>
            <c:showLeaderLines val="1"/>
          </c:dLbls>
          <c:cat>
            <c:strRef>
              <c:f>'0700'!$A$8:$A$12</c:f>
              <c:strCache>
                <c:ptCount val="5"/>
                <c:pt idx="0">
                  <c:v>Дошкольное образование</c:v>
                </c:pt>
                <c:pt idx="1">
                  <c:v>Общее образование</c:v>
                </c:pt>
                <c:pt idx="2">
                  <c:v>Дополнительное образование детей</c:v>
                </c:pt>
                <c:pt idx="3">
                  <c:v>Молодежная политика и оздоровление детей</c:v>
                </c:pt>
                <c:pt idx="4">
                  <c:v>Другие вопросы в области образования</c:v>
                </c:pt>
              </c:strCache>
            </c:strRef>
          </c:cat>
          <c:val>
            <c:numRef>
              <c:f>'0700'!$B$8:$B$12</c:f>
            </c:numRef>
          </c:val>
        </c:ser>
        <c:ser>
          <c:idx val="1"/>
          <c:order val="1"/>
          <c:explosion val="13"/>
          <c:dPt>
            <c:idx val="0"/>
            <c:bubble3D val="0"/>
            <c:explosion val="14"/>
            <c:spPr>
              <a:solidFill>
                <a:srgbClr val="92D050"/>
              </a:solidFill>
              <a:scene3d>
                <a:camera prst="orthographicFront"/>
                <a:lightRig rig="threePt" dir="t"/>
              </a:scene3d>
              <a:sp3d>
                <a:bevelT prst="angle"/>
              </a:sp3d>
            </c:spPr>
          </c:dPt>
          <c:dPt>
            <c:idx val="1"/>
            <c:bubble3D val="0"/>
            <c:spPr>
              <a:solidFill>
                <a:srgbClr val="FF99FF"/>
              </a:solidFill>
              <a:scene3d>
                <a:camera prst="orthographicFront"/>
                <a:lightRig rig="threePt" dir="t"/>
              </a:scene3d>
              <a:sp3d>
                <a:bevelT prst="angle"/>
              </a:sp3d>
            </c:spPr>
          </c:dPt>
          <c:dPt>
            <c:idx val="2"/>
            <c:bubble3D val="0"/>
            <c:explosion val="19"/>
          </c:dPt>
          <c:dPt>
            <c:idx val="3"/>
            <c:bubble3D val="0"/>
            <c:spPr>
              <a:solidFill>
                <a:srgbClr val="00B0F0"/>
              </a:solidFill>
            </c:spPr>
          </c:dPt>
          <c:dPt>
            <c:idx val="4"/>
            <c:bubble3D val="0"/>
            <c:explosion val="16"/>
            <c:spPr>
              <a:solidFill>
                <a:srgbClr val="FFC000"/>
              </a:solidFill>
              <a:scene3d>
                <a:camera prst="orthographicFront"/>
                <a:lightRig rig="threePt" dir="t"/>
              </a:scene3d>
              <a:sp3d>
                <a:bevelT prst="angle"/>
                <a:bevelB prst="angle"/>
              </a:sp3d>
            </c:spPr>
          </c:dPt>
          <c:dLbls>
            <c:dLbl>
              <c:idx val="0"/>
              <c:layout>
                <c:manualLayout>
                  <c:x val="-0.20049803149606299"/>
                  <c:y val="-0.12871755613881597"/>
                </c:manualLayout>
              </c:layout>
              <c:showLegendKey val="0"/>
              <c:showVal val="1"/>
              <c:showCatName val="1"/>
              <c:showSerName val="0"/>
              <c:showPercent val="1"/>
              <c:showBubbleSize val="0"/>
            </c:dLbl>
            <c:dLbl>
              <c:idx val="1"/>
              <c:layout>
                <c:manualLayout>
                  <c:x val="0.16968066491688541"/>
                  <c:y val="-0.15572980460775737"/>
                </c:manualLayout>
              </c:layout>
              <c:showLegendKey val="0"/>
              <c:showVal val="1"/>
              <c:showCatName val="1"/>
              <c:showSerName val="0"/>
              <c:showPercent val="1"/>
              <c:showBubbleSize val="0"/>
            </c:dLbl>
            <c:dLbl>
              <c:idx val="2"/>
              <c:layout>
                <c:manualLayout>
                  <c:x val="7.41172353455819E-2"/>
                  <c:y val="0"/>
                </c:manualLayout>
              </c:layout>
              <c:tx>
                <c:rich>
                  <a:bodyPr/>
                  <a:lstStyle/>
                  <a:p>
                    <a:r>
                      <a:rPr lang="ru-RU" dirty="0" err="1" smtClean="0"/>
                      <a:t>Дополнитель</a:t>
                    </a:r>
                    <a:r>
                      <a:rPr lang="en-US" dirty="0" smtClean="0"/>
                      <a:t>-</a:t>
                    </a:r>
                    <a:r>
                      <a:rPr lang="ru-RU" dirty="0" err="1" smtClean="0"/>
                      <a:t>ное</a:t>
                    </a:r>
                    <a:r>
                      <a:rPr lang="ru-RU" dirty="0" smtClean="0"/>
                      <a:t> </a:t>
                    </a:r>
                    <a:r>
                      <a:rPr lang="ru-RU" dirty="0"/>
                      <a:t>образование детей; 383,9; 0%</a:t>
                    </a:r>
                  </a:p>
                </c:rich>
              </c:tx>
              <c:showLegendKey val="0"/>
              <c:showVal val="1"/>
              <c:showCatName val="1"/>
              <c:showSerName val="0"/>
              <c:showPercent val="1"/>
              <c:showBubbleSize val="0"/>
            </c:dLbl>
            <c:dLbl>
              <c:idx val="3"/>
              <c:layout>
                <c:manualLayout>
                  <c:x val="0.17901618547681539"/>
                  <c:y val="0.25925925925925924"/>
                </c:manualLayout>
              </c:layout>
              <c:showLegendKey val="0"/>
              <c:showVal val="1"/>
              <c:showCatName val="1"/>
              <c:showSerName val="0"/>
              <c:showPercent val="1"/>
              <c:showBubbleSize val="0"/>
            </c:dLbl>
            <c:dLbl>
              <c:idx val="4"/>
              <c:layout>
                <c:manualLayout>
                  <c:x val="3.4784558180227472E-2"/>
                  <c:y val="0.4169032516768737"/>
                </c:manualLayout>
              </c:layout>
              <c:showLegendKey val="0"/>
              <c:showVal val="1"/>
              <c:showCatName val="1"/>
              <c:showSerName val="0"/>
              <c:showPercent val="1"/>
              <c:showBubbleSize val="0"/>
            </c:dLbl>
            <c:txPr>
              <a:bodyPr/>
              <a:lstStyle/>
              <a:p>
                <a:pPr>
                  <a:defRPr b="1">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dLbls>
          <c:cat>
            <c:strRef>
              <c:f>'0700'!$A$8:$A$12</c:f>
              <c:strCache>
                <c:ptCount val="5"/>
                <c:pt idx="0">
                  <c:v>Дошкольное образование</c:v>
                </c:pt>
                <c:pt idx="1">
                  <c:v>Общее образование</c:v>
                </c:pt>
                <c:pt idx="2">
                  <c:v>Дополнительное образование детей</c:v>
                </c:pt>
                <c:pt idx="3">
                  <c:v>Молодежная политика и оздоровление детей</c:v>
                </c:pt>
                <c:pt idx="4">
                  <c:v>Другие вопросы в области образования</c:v>
                </c:pt>
              </c:strCache>
            </c:strRef>
          </c:cat>
          <c:val>
            <c:numRef>
              <c:f>'0700'!$C$8:$C$12</c:f>
              <c:numCache>
                <c:formatCode>#,##0.0</c:formatCode>
                <c:ptCount val="5"/>
                <c:pt idx="0">
                  <c:v>40261.685810000003</c:v>
                </c:pt>
                <c:pt idx="1">
                  <c:v>208649.66438999999</c:v>
                </c:pt>
                <c:pt idx="2">
                  <c:v>383.90150999999997</c:v>
                </c:pt>
                <c:pt idx="3">
                  <c:v>50</c:v>
                </c:pt>
                <c:pt idx="4">
                  <c:v>23531.116900000001</c:v>
                </c:pt>
              </c:numCache>
            </c:numRef>
          </c:val>
        </c:ser>
        <c:dLbls>
          <c:showLegendKey val="0"/>
          <c:showVal val="0"/>
          <c:showCatName val="0"/>
          <c:showSerName val="0"/>
          <c:showPercent val="0"/>
          <c:showBubbleSize val="0"/>
          <c:showLeaderLines val="1"/>
        </c:dLbls>
        <c:firstSliceAng val="86"/>
      </c:pieChart>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9.4746921878667609E-2"/>
          <c:y val="0.12226451465351063"/>
          <c:w val="0.90510875586918438"/>
          <c:h val="0.63262765582848057"/>
        </c:manualLayout>
      </c:layout>
      <c:bar3DChart>
        <c:barDir val="col"/>
        <c:grouping val="percentStacked"/>
        <c:varyColors val="0"/>
        <c:ser>
          <c:idx val="0"/>
          <c:order val="0"/>
          <c:tx>
            <c:strRef>
              <c:f>'прогр-непрогр'!$A$4</c:f>
              <c:strCache>
                <c:ptCount val="1"/>
                <c:pt idx="0">
                  <c:v>Расходы в рамках муниципальных программ</c:v>
                </c:pt>
              </c:strCache>
            </c:strRef>
          </c:tx>
          <c:spPr>
            <a:ln>
              <a:solidFill>
                <a:schemeClr val="tx1">
                  <a:lumMod val="85000"/>
                  <a:lumOff val="15000"/>
                </a:schemeClr>
              </a:solidFill>
            </a:ln>
          </c:spPr>
          <c:invertIfNegative val="0"/>
          <c:dLbls>
            <c:dLbl>
              <c:idx val="0"/>
              <c:layout>
                <c:manualLayout>
                  <c:x val="-2.306805074971165E-3"/>
                  <c:y val="3.285505653682579E-17"/>
                </c:manualLayout>
              </c:layout>
              <c:tx>
                <c:rich>
                  <a:bodyPr rot="-5400000" vert="horz"/>
                  <a:lstStyle/>
                  <a:p>
                    <a:pPr>
                      <a:defRPr sz="1400" b="1">
                        <a:solidFill>
                          <a:schemeClr val="bg1"/>
                        </a:solidFill>
                        <a:latin typeface="Times New Roman" pitchFamily="18" charset="0"/>
                        <a:cs typeface="Times New Roman" pitchFamily="18" charset="0"/>
                      </a:defRPr>
                    </a:pPr>
                    <a:r>
                      <a:rPr lang="en-US" sz="1400">
                        <a:solidFill>
                          <a:schemeClr val="bg1"/>
                        </a:solidFill>
                        <a:latin typeface="Times New Roman" pitchFamily="18" charset="0"/>
                        <a:cs typeface="Times New Roman" pitchFamily="18" charset="0"/>
                      </a:rPr>
                      <a:t>555 575,5</a:t>
                    </a:r>
                    <a:r>
                      <a:rPr lang="ru-RU" sz="1400">
                        <a:solidFill>
                          <a:schemeClr val="bg1"/>
                        </a:solidFill>
                        <a:latin typeface="Times New Roman" pitchFamily="18" charset="0"/>
                        <a:cs typeface="Times New Roman" pitchFamily="18" charset="0"/>
                      </a:rPr>
                      <a:t>; 96,6%</a:t>
                    </a:r>
                    <a:endParaRPr lang="en-US"/>
                  </a:p>
                </c:rich>
              </c:tx>
              <c:spPr/>
              <c:showLegendKey val="0"/>
              <c:showVal val="0"/>
              <c:showCatName val="0"/>
              <c:showSerName val="0"/>
              <c:showPercent val="0"/>
              <c:showBubbleSize val="0"/>
            </c:dLbl>
            <c:dLbl>
              <c:idx val="1"/>
              <c:layout>
                <c:manualLayout>
                  <c:x val="0"/>
                  <c:y val="7.1684587813620072E-3"/>
                </c:manualLayout>
              </c:layout>
              <c:tx>
                <c:rich>
                  <a:bodyPr rot="-5400000" vert="horz"/>
                  <a:lstStyle/>
                  <a:p>
                    <a:pPr>
                      <a:defRPr sz="1400" b="1">
                        <a:solidFill>
                          <a:schemeClr val="bg1"/>
                        </a:solidFill>
                        <a:latin typeface="Times New Roman" pitchFamily="18" charset="0"/>
                        <a:cs typeface="Times New Roman" pitchFamily="18" charset="0"/>
                      </a:defRPr>
                    </a:pPr>
                    <a:r>
                      <a:rPr lang="en-US" sz="1400">
                        <a:solidFill>
                          <a:schemeClr val="bg1"/>
                        </a:solidFill>
                        <a:latin typeface="Times New Roman" pitchFamily="18" charset="0"/>
                        <a:cs typeface="Times New Roman" pitchFamily="18" charset="0"/>
                      </a:rPr>
                      <a:t>613 651,1</a:t>
                    </a:r>
                    <a:r>
                      <a:rPr lang="ru-RU" sz="1400">
                        <a:solidFill>
                          <a:schemeClr val="bg1"/>
                        </a:solidFill>
                        <a:latin typeface="Times New Roman" pitchFamily="18" charset="0"/>
                        <a:cs typeface="Times New Roman" pitchFamily="18" charset="0"/>
                      </a:rPr>
                      <a:t>; 96,1%</a:t>
                    </a:r>
                    <a:endParaRPr lang="en-US"/>
                  </a:p>
                </c:rich>
              </c:tx>
              <c:spPr>
                <a:noFill/>
              </c:spPr>
              <c:showLegendKey val="0"/>
              <c:showVal val="0"/>
              <c:showCatName val="0"/>
              <c:showSerName val="0"/>
              <c:showPercent val="0"/>
              <c:showBubbleSize val="0"/>
            </c:dLbl>
            <c:txPr>
              <a:bodyPr rot="5400000"/>
              <a:lstStyle/>
              <a:p>
                <a:pPr>
                  <a:defRPr sz="1400" b="1">
                    <a:solidFill>
                      <a:schemeClr val="bg1"/>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'прогр-непрогр'!$B$2:$C$2</c:f>
              <c:strCache>
                <c:ptCount val="2"/>
                <c:pt idx="0">
                  <c:v>Исполнено за 2022 год, 
тыс. руб.</c:v>
                </c:pt>
                <c:pt idx="1">
                  <c:v>Исполнено за 2023 год, 
тыс. руб.</c:v>
                </c:pt>
              </c:strCache>
            </c:strRef>
          </c:cat>
          <c:val>
            <c:numRef>
              <c:f>'прогр-непрогр'!$B$4:$C$4</c:f>
              <c:numCache>
                <c:formatCode>#,##0.0</c:formatCode>
                <c:ptCount val="2"/>
                <c:pt idx="0">
                  <c:v>555575.5</c:v>
                </c:pt>
                <c:pt idx="1">
                  <c:v>613651.10095999995</c:v>
                </c:pt>
              </c:numCache>
            </c:numRef>
          </c:val>
        </c:ser>
        <c:ser>
          <c:idx val="1"/>
          <c:order val="1"/>
          <c:tx>
            <c:strRef>
              <c:f>'прогр-непрогр'!$A$6</c:f>
              <c:strCache>
                <c:ptCount val="1"/>
                <c:pt idx="0">
                  <c:v>Непрограммные расходы органов местного самоуправления</c:v>
                </c:pt>
              </c:strCache>
            </c:strRef>
          </c:tx>
          <c:spPr>
            <a:pattFill prst="wdDnDiag">
              <a:fgClr>
                <a:srgbClr val="FF0000"/>
              </a:fgClr>
              <a:bgClr>
                <a:schemeClr val="bg1"/>
              </a:bgClr>
            </a:pattFill>
            <a:ln>
              <a:solidFill>
                <a:schemeClr val="tx1">
                  <a:lumMod val="85000"/>
                  <a:lumOff val="15000"/>
                </a:schemeClr>
              </a:solidFill>
            </a:ln>
          </c:spPr>
          <c:invertIfNegative val="0"/>
          <c:dLbls>
            <c:dLbl>
              <c:idx val="0"/>
              <c:layout>
                <c:manualLayout>
                  <c:x val="4.3829337425194896E-2"/>
                  <c:y val="-9.7643936795697495E-2"/>
                </c:manualLayout>
              </c:layout>
              <c:tx>
                <c:rich>
                  <a:bodyPr/>
                  <a:lstStyle/>
                  <a:p>
                    <a:r>
                      <a:rPr lang="en-US" sz="1100">
                        <a:latin typeface="Times New Roman" pitchFamily="18" charset="0"/>
                        <a:cs typeface="Times New Roman" pitchFamily="18" charset="0"/>
                      </a:rPr>
                      <a:t>19 339,7</a:t>
                    </a:r>
                    <a:r>
                      <a:rPr lang="ru-RU" sz="1100">
                        <a:latin typeface="Times New Roman" pitchFamily="18" charset="0"/>
                        <a:cs typeface="Times New Roman" pitchFamily="18" charset="0"/>
                      </a:rPr>
                      <a:t>; 3,4%</a:t>
                    </a:r>
                    <a:endParaRPr lang="en-US"/>
                  </a:p>
                </c:rich>
              </c:tx>
              <c:showLegendKey val="0"/>
              <c:showVal val="0"/>
              <c:showCatName val="0"/>
              <c:showSerName val="0"/>
              <c:showPercent val="0"/>
              <c:showBubbleSize val="0"/>
            </c:dLbl>
            <c:dLbl>
              <c:idx val="1"/>
              <c:layout>
                <c:manualLayout>
                  <c:x val="5.3056335086141916E-2"/>
                  <c:y val="-9.6774193548387094E-2"/>
                </c:manualLayout>
              </c:layout>
              <c:tx>
                <c:rich>
                  <a:bodyPr/>
                  <a:lstStyle/>
                  <a:p>
                    <a:r>
                      <a:rPr lang="en-US" sz="1100">
                        <a:latin typeface="Times New Roman" pitchFamily="18" charset="0"/>
                        <a:cs typeface="Times New Roman" pitchFamily="18" charset="0"/>
                      </a:rPr>
                      <a:t>25 133,7</a:t>
                    </a:r>
                    <a:r>
                      <a:rPr lang="ru-RU" sz="1100">
                        <a:latin typeface="Times New Roman" pitchFamily="18" charset="0"/>
                        <a:cs typeface="Times New Roman" pitchFamily="18" charset="0"/>
                      </a:rPr>
                      <a:t>; 3,9%</a:t>
                    </a:r>
                    <a:endParaRPr lang="en-US"/>
                  </a:p>
                </c:rich>
              </c:tx>
              <c:showLegendKey val="0"/>
              <c:showVal val="0"/>
              <c:showCatName val="0"/>
              <c:showSerName val="0"/>
              <c:showPercent val="0"/>
              <c:showBubbleSize val="0"/>
            </c:dLbl>
            <c:txPr>
              <a:bodyPr/>
              <a:lstStyle/>
              <a:p>
                <a:pPr>
                  <a:defRPr sz="11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'прогр-непрогр'!$B$2:$C$2</c:f>
              <c:strCache>
                <c:ptCount val="2"/>
                <c:pt idx="0">
                  <c:v>Исполнено за 2022 год, 
тыс. руб.</c:v>
                </c:pt>
                <c:pt idx="1">
                  <c:v>Исполнено за 2023 год, 
тыс. руб.</c:v>
                </c:pt>
              </c:strCache>
            </c:strRef>
          </c:cat>
          <c:val>
            <c:numRef>
              <c:f>'прогр-непрогр'!$B$6:$C$6</c:f>
              <c:numCache>
                <c:formatCode>#,##0.0</c:formatCode>
                <c:ptCount val="2"/>
                <c:pt idx="0">
                  <c:v>19339.670700000017</c:v>
                </c:pt>
                <c:pt idx="1">
                  <c:v>25133.66035999998</c:v>
                </c:pt>
              </c:numCache>
            </c:numRef>
          </c:val>
        </c:ser>
        <c:dLbls>
          <c:showLegendKey val="0"/>
          <c:showVal val="0"/>
          <c:showCatName val="0"/>
          <c:showSerName val="0"/>
          <c:showPercent val="0"/>
          <c:showBubbleSize val="0"/>
        </c:dLbls>
        <c:gapWidth val="150"/>
        <c:shape val="box"/>
        <c:axId val="203486720"/>
        <c:axId val="203488256"/>
        <c:axId val="0"/>
      </c:bar3DChart>
      <c:catAx>
        <c:axId val="203486720"/>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203488256"/>
        <c:crosses val="autoZero"/>
        <c:auto val="1"/>
        <c:lblAlgn val="ctr"/>
        <c:lblOffset val="100"/>
        <c:noMultiLvlLbl val="0"/>
      </c:catAx>
      <c:valAx>
        <c:axId val="203488256"/>
        <c:scaling>
          <c:orientation val="minMax"/>
          <c:max val="1"/>
          <c:min val="0.1"/>
        </c:scaling>
        <c:delete val="0"/>
        <c:axPos val="l"/>
        <c:majorGridlines/>
        <c:numFmt formatCode="0%"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ru-RU"/>
          </a:p>
        </c:txPr>
        <c:crossAx val="203486720"/>
        <c:crosses val="autoZero"/>
        <c:crossBetween val="between"/>
      </c:valAx>
      <c:spPr>
        <a:noFill/>
        <a:ln w="25400">
          <a:noFill/>
        </a:ln>
      </c:spPr>
    </c:plotArea>
    <c:legend>
      <c:legendPos val="r"/>
      <c:layout>
        <c:manualLayout>
          <c:xMode val="edge"/>
          <c:yMode val="edge"/>
          <c:x val="1.2110726643598616E-2"/>
          <c:y val="0.86648971297942601"/>
          <c:w val="0.97404844290657444"/>
          <c:h val="9.1398131685152206E-2"/>
        </c:manualLayout>
      </c:layout>
      <c:overlay val="0"/>
      <c:txPr>
        <a:bodyPr/>
        <a:lstStyle/>
        <a:p>
          <a:pPr>
            <a:defRPr sz="92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0.50349</cdr:x>
      <cdr:y>0.14895</cdr:y>
    </cdr:from>
    <cdr:to>
      <cdr:x>0.68617</cdr:x>
      <cdr:y>0.22604</cdr:y>
    </cdr:to>
    <cdr:sp macro="" textlink="">
      <cdr:nvSpPr>
        <cdr:cNvPr id="2" name="TextBox 1"/>
        <cdr:cNvSpPr txBox="1"/>
      </cdr:nvSpPr>
      <cdr:spPr>
        <a:xfrm xmlns:a="http://schemas.openxmlformats.org/drawingml/2006/main">
          <a:off x="2610480" y="597751"/>
          <a:ext cx="947155" cy="309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a:latin typeface="Times New Roman" panose="02020603050405020304" pitchFamily="18" charset="0"/>
              <a:cs typeface="Times New Roman" panose="02020603050405020304" pitchFamily="18" charset="0"/>
            </a:rPr>
            <a:t>Всего: 503062,7</a:t>
          </a:r>
        </a:p>
      </cdr:txBody>
    </cdr:sp>
  </cdr:relSizeAnchor>
  <cdr:relSizeAnchor xmlns:cdr="http://schemas.openxmlformats.org/drawingml/2006/chartDrawing">
    <cdr:from>
      <cdr:x>0.21319</cdr:x>
      <cdr:y>0.14762</cdr:y>
    </cdr:from>
    <cdr:to>
      <cdr:x>0.38915</cdr:x>
      <cdr:y>0.22471</cdr:y>
    </cdr:to>
    <cdr:sp macro="" textlink="">
      <cdr:nvSpPr>
        <cdr:cNvPr id="3" name="TextBox 2"/>
        <cdr:cNvSpPr txBox="1"/>
      </cdr:nvSpPr>
      <cdr:spPr>
        <a:xfrm xmlns:a="http://schemas.openxmlformats.org/drawingml/2006/main">
          <a:off x="1105329" y="592439"/>
          <a:ext cx="912313" cy="309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a:latin typeface="Times New Roman" panose="02020603050405020304" pitchFamily="18" charset="0"/>
              <a:cs typeface="Times New Roman" panose="02020603050405020304" pitchFamily="18" charset="0"/>
            </a:rPr>
            <a:t>Всего: 450027,4</a:t>
          </a:r>
        </a:p>
      </cdr:txBody>
    </cdr:sp>
  </cdr:relSizeAnchor>
  <cdr:relSizeAnchor xmlns:cdr="http://schemas.openxmlformats.org/drawingml/2006/chartDrawing">
    <cdr:from>
      <cdr:x>0.39706</cdr:x>
      <cdr:y>0.48415</cdr:y>
    </cdr:from>
    <cdr:to>
      <cdr:x>0.48437</cdr:x>
      <cdr:y>0.5</cdr:y>
    </cdr:to>
    <cdr:sp macro="" textlink="">
      <cdr:nvSpPr>
        <cdr:cNvPr id="4" name="Стрелка вправо 3"/>
        <cdr:cNvSpPr/>
      </cdr:nvSpPr>
      <cdr:spPr>
        <a:xfrm xmlns:a="http://schemas.openxmlformats.org/drawingml/2006/main">
          <a:off x="1944216" y="1530284"/>
          <a:ext cx="427517" cy="50098"/>
        </a:xfrm>
        <a:prstGeom xmlns:a="http://schemas.openxmlformats.org/drawingml/2006/main" prst="rightArrow">
          <a:avLst/>
        </a:prstGeom>
        <a:ln xmlns:a="http://schemas.openxmlformats.org/drawingml/2006/main">
          <a:solidFill>
            <a:schemeClr val="accent3">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0.38924</cdr:x>
      <cdr:y>0.69752</cdr:y>
    </cdr:from>
    <cdr:to>
      <cdr:x>0.47923</cdr:x>
      <cdr:y>0.71338</cdr:y>
    </cdr:to>
    <cdr:sp macro="" textlink="">
      <cdr:nvSpPr>
        <cdr:cNvPr id="5" name="Стрелка вправо 4"/>
        <cdr:cNvSpPr/>
      </cdr:nvSpPr>
      <cdr:spPr>
        <a:xfrm xmlns:a="http://schemas.openxmlformats.org/drawingml/2006/main">
          <a:off x="2018130" y="2799277"/>
          <a:ext cx="466577" cy="6364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0.39706</cdr:x>
      <cdr:y>0.56421</cdr:y>
    </cdr:from>
    <cdr:to>
      <cdr:x>0.48148</cdr:x>
      <cdr:y>0.58589</cdr:y>
    </cdr:to>
    <cdr:sp macro="" textlink="">
      <cdr:nvSpPr>
        <cdr:cNvPr id="6" name="Стрелка вправо 5"/>
        <cdr:cNvSpPr/>
      </cdr:nvSpPr>
      <cdr:spPr>
        <a:xfrm xmlns:a="http://schemas.openxmlformats.org/drawingml/2006/main">
          <a:off x="1944216" y="1783323"/>
          <a:ext cx="413372" cy="68552"/>
        </a:xfrm>
        <a:prstGeom xmlns:a="http://schemas.openxmlformats.org/drawingml/2006/main" prst="rightArrow">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0.39706</cdr:x>
      <cdr:y>0.38195</cdr:y>
    </cdr:from>
    <cdr:to>
      <cdr:x>0.48168</cdr:x>
      <cdr:y>0.39781</cdr:y>
    </cdr:to>
    <cdr:sp macro="" textlink="">
      <cdr:nvSpPr>
        <cdr:cNvPr id="7" name="Стрелка вправо 6"/>
        <cdr:cNvSpPr/>
      </cdr:nvSpPr>
      <cdr:spPr>
        <a:xfrm xmlns:a="http://schemas.openxmlformats.org/drawingml/2006/main">
          <a:off x="1944216" y="1207259"/>
          <a:ext cx="414345" cy="50130"/>
        </a:xfrm>
        <a:prstGeom xmlns:a="http://schemas.openxmlformats.org/drawingml/2006/main" prst="rightArrow">
          <a:avLst/>
        </a:prstGeom>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0.41176</cdr:x>
      <cdr:y>0.1997</cdr:y>
    </cdr:from>
    <cdr:to>
      <cdr:x>0.48832</cdr:x>
      <cdr:y>0.21556</cdr:y>
    </cdr:to>
    <cdr:sp macro="" textlink="">
      <cdr:nvSpPr>
        <cdr:cNvPr id="8" name="Стрелка вправо 7"/>
        <cdr:cNvSpPr/>
      </cdr:nvSpPr>
      <cdr:spPr>
        <a:xfrm xmlns:a="http://schemas.openxmlformats.org/drawingml/2006/main">
          <a:off x="2016224" y="631195"/>
          <a:ext cx="374879" cy="50130"/>
        </a:xfrm>
        <a:prstGeom xmlns:a="http://schemas.openxmlformats.org/drawingml/2006/main" prst="rightArrow">
          <a:avLst/>
        </a:prstGeom>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0.38235</cdr:x>
      <cdr:y>0.63255</cdr:y>
    </cdr:from>
    <cdr:to>
      <cdr:x>0.47638</cdr:x>
      <cdr:y>0.69202</cdr:y>
    </cdr:to>
    <cdr:sp macro="" textlink="">
      <cdr:nvSpPr>
        <cdr:cNvPr id="9" name="TextBox 8"/>
        <cdr:cNvSpPr txBox="1"/>
      </cdr:nvSpPr>
      <cdr:spPr>
        <a:xfrm xmlns:a="http://schemas.openxmlformats.org/drawingml/2006/main">
          <a:off x="1872208" y="1999347"/>
          <a:ext cx="460422" cy="1879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104,1%</a:t>
          </a:r>
        </a:p>
      </cdr:txBody>
    </cdr:sp>
  </cdr:relSizeAnchor>
  <cdr:relSizeAnchor xmlns:cdr="http://schemas.openxmlformats.org/drawingml/2006/chartDrawing">
    <cdr:from>
      <cdr:x>0.38235</cdr:x>
      <cdr:y>0.50821</cdr:y>
    </cdr:from>
    <cdr:to>
      <cdr:x>0.46563</cdr:x>
      <cdr:y>0.56397</cdr:y>
    </cdr:to>
    <cdr:sp macro="" textlink="">
      <cdr:nvSpPr>
        <cdr:cNvPr id="10" name="TextBox 9"/>
        <cdr:cNvSpPr txBox="1"/>
      </cdr:nvSpPr>
      <cdr:spPr>
        <a:xfrm xmlns:a="http://schemas.openxmlformats.org/drawingml/2006/main">
          <a:off x="1872208" y="1606317"/>
          <a:ext cx="407784" cy="1762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126,1%</a:t>
          </a:r>
        </a:p>
      </cdr:txBody>
    </cdr:sp>
  </cdr:relSizeAnchor>
  <cdr:relSizeAnchor xmlns:cdr="http://schemas.openxmlformats.org/drawingml/2006/chartDrawing">
    <cdr:from>
      <cdr:x>0.39706</cdr:x>
      <cdr:y>0.42952</cdr:y>
    </cdr:from>
    <cdr:to>
      <cdr:x>0.48034</cdr:x>
      <cdr:y>0.5</cdr:y>
    </cdr:to>
    <cdr:sp macro="" textlink="">
      <cdr:nvSpPr>
        <cdr:cNvPr id="11" name="TextBox 10"/>
        <cdr:cNvSpPr txBox="1"/>
      </cdr:nvSpPr>
      <cdr:spPr>
        <a:xfrm xmlns:a="http://schemas.openxmlformats.org/drawingml/2006/main">
          <a:off x="1944216" y="1357612"/>
          <a:ext cx="407784" cy="2227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114,3%</a:t>
          </a:r>
        </a:p>
      </cdr:txBody>
    </cdr:sp>
  </cdr:relSizeAnchor>
  <cdr:relSizeAnchor xmlns:cdr="http://schemas.openxmlformats.org/drawingml/2006/chartDrawing">
    <cdr:from>
      <cdr:x>0.39706</cdr:x>
      <cdr:y>0.31361</cdr:y>
    </cdr:from>
    <cdr:to>
      <cdr:x>0.48437</cdr:x>
      <cdr:y>0.38195</cdr:y>
    </cdr:to>
    <cdr:sp macro="" textlink="">
      <cdr:nvSpPr>
        <cdr:cNvPr id="12" name="TextBox 11"/>
        <cdr:cNvSpPr txBox="1"/>
      </cdr:nvSpPr>
      <cdr:spPr>
        <a:xfrm xmlns:a="http://schemas.openxmlformats.org/drawingml/2006/main">
          <a:off x="1944216" y="991235"/>
          <a:ext cx="427518"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73,8%</a:t>
          </a:r>
        </a:p>
      </cdr:txBody>
    </cdr:sp>
  </cdr:relSizeAnchor>
  <cdr:relSizeAnchor xmlns:cdr="http://schemas.openxmlformats.org/drawingml/2006/chartDrawing">
    <cdr:from>
      <cdr:x>0.40568</cdr:x>
      <cdr:y>0.13262</cdr:y>
    </cdr:from>
    <cdr:to>
      <cdr:x>0.49299</cdr:x>
      <cdr:y>0.20311</cdr:y>
    </cdr:to>
    <cdr:sp macro="" textlink="">
      <cdr:nvSpPr>
        <cdr:cNvPr id="13" name="TextBox 12"/>
        <cdr:cNvSpPr txBox="1"/>
      </cdr:nvSpPr>
      <cdr:spPr>
        <a:xfrm xmlns:a="http://schemas.openxmlformats.org/drawingml/2006/main">
          <a:off x="2103376" y="532230"/>
          <a:ext cx="452683" cy="2828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111,8%</a:t>
          </a:r>
        </a:p>
      </cdr:txBody>
    </cdr:sp>
  </cdr:relSizeAnchor>
  <cdr:relSizeAnchor xmlns:cdr="http://schemas.openxmlformats.org/drawingml/2006/chartDrawing">
    <cdr:from>
      <cdr:x>0.56877</cdr:x>
      <cdr:y>0.73317</cdr:y>
    </cdr:from>
    <cdr:to>
      <cdr:x>0.67349</cdr:x>
      <cdr:y>0.78893</cdr:y>
    </cdr:to>
    <cdr:sp macro="" textlink="">
      <cdr:nvSpPr>
        <cdr:cNvPr id="16" name="TextBox 1"/>
        <cdr:cNvSpPr txBox="1"/>
      </cdr:nvSpPr>
      <cdr:spPr>
        <a:xfrm xmlns:a="http://schemas.openxmlformats.org/drawingml/2006/main">
          <a:off x="2948937" y="3031738"/>
          <a:ext cx="542950" cy="230574"/>
        </a:xfrm>
        <a:prstGeom xmlns:a="http://schemas.openxmlformats.org/drawingml/2006/main" prst="rect">
          <a:avLst/>
        </a:prstGeom>
        <a:solidFill xmlns:a="http://schemas.openxmlformats.org/drawingml/2006/main">
          <a:schemeClr val="accent6"/>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900">
              <a:latin typeface="Times New Roman" panose="02020603050405020304" pitchFamily="18" charset="0"/>
              <a:cs typeface="Times New Roman" panose="02020603050405020304" pitchFamily="18" charset="0"/>
            </a:rPr>
            <a:t>-521,3</a:t>
          </a:r>
        </a:p>
      </cdr:txBody>
    </cdr:sp>
  </cdr:relSizeAnchor>
  <cdr:relSizeAnchor xmlns:cdr="http://schemas.openxmlformats.org/drawingml/2006/chartDrawing">
    <cdr:from>
      <cdr:x>0.27251</cdr:x>
      <cdr:y>0.72964</cdr:y>
    </cdr:from>
    <cdr:to>
      <cdr:x>0.37416</cdr:x>
      <cdr:y>0.78147</cdr:y>
    </cdr:to>
    <cdr:sp macro="" textlink="">
      <cdr:nvSpPr>
        <cdr:cNvPr id="17" name="TextBox 16"/>
        <cdr:cNvSpPr txBox="1"/>
      </cdr:nvSpPr>
      <cdr:spPr>
        <a:xfrm xmlns:a="http://schemas.openxmlformats.org/drawingml/2006/main">
          <a:off x="1412879" y="3012978"/>
          <a:ext cx="527032" cy="214028"/>
        </a:xfrm>
        <a:prstGeom xmlns:a="http://schemas.openxmlformats.org/drawingml/2006/main" prst="rect">
          <a:avLst/>
        </a:prstGeom>
        <a:solidFill xmlns:a="http://schemas.openxmlformats.org/drawingml/2006/main">
          <a:schemeClr val="accent6"/>
        </a:solidFill>
      </cdr:spPr>
      <cdr:txBody>
        <a:bodyPr xmlns:a="http://schemas.openxmlformats.org/drawingml/2006/main" vertOverflow="clip" wrap="square" rtlCol="0"/>
        <a:lstStyle xmlns:a="http://schemas.openxmlformats.org/drawingml/2006/main"/>
        <a:p xmlns:a="http://schemas.openxmlformats.org/drawingml/2006/main">
          <a:r>
            <a:rPr lang="ru-RU" sz="900">
              <a:latin typeface="Times New Roman" panose="02020603050405020304" pitchFamily="18" charset="0"/>
              <a:cs typeface="Times New Roman" panose="02020603050405020304" pitchFamily="18" charset="0"/>
            </a:rPr>
            <a:t>-761,6</a:t>
          </a:r>
        </a:p>
      </cdr:txBody>
    </cdr:sp>
  </cdr:relSizeAnchor>
  <cdr:relSizeAnchor xmlns:cdr="http://schemas.openxmlformats.org/drawingml/2006/chartDrawing">
    <cdr:from>
      <cdr:x>0.38004</cdr:x>
      <cdr:y>0.77072</cdr:y>
    </cdr:from>
    <cdr:to>
      <cdr:x>0.47704</cdr:x>
      <cdr:y>0.78548</cdr:y>
    </cdr:to>
    <cdr:sp macro="" textlink="">
      <cdr:nvSpPr>
        <cdr:cNvPr id="14" name="Стрелка вправо 13"/>
        <cdr:cNvSpPr/>
      </cdr:nvSpPr>
      <cdr:spPr>
        <a:xfrm xmlns:a="http://schemas.openxmlformats.org/drawingml/2006/main">
          <a:off x="1970406" y="3182620"/>
          <a:ext cx="502920" cy="60960"/>
        </a:xfrm>
        <a:prstGeom xmlns:a="http://schemas.openxmlformats.org/drawingml/2006/main" prst="rightArrow">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0.38235</cdr:x>
      <cdr:y>0.72368</cdr:y>
    </cdr:from>
    <cdr:to>
      <cdr:x>0.4729</cdr:x>
      <cdr:y>0.78271</cdr:y>
    </cdr:to>
    <cdr:sp macro="" textlink="">
      <cdr:nvSpPr>
        <cdr:cNvPr id="15" name="TextBox 14"/>
        <cdr:cNvSpPr txBox="1"/>
      </cdr:nvSpPr>
      <cdr:spPr>
        <a:xfrm xmlns:a="http://schemas.openxmlformats.org/drawingml/2006/main">
          <a:off x="1872208" y="2287379"/>
          <a:ext cx="443373" cy="1865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itchFamily="18" charset="0"/>
              <a:cs typeface="Times New Roman" pitchFamily="18" charset="0"/>
            </a:rPr>
            <a:t>68,4%</a:t>
          </a:r>
        </a:p>
      </cdr:txBody>
    </cdr:sp>
  </cdr:relSizeAnchor>
</c:userShapes>
</file>

<file path=ppt/drawings/drawing2.xml><?xml version="1.0" encoding="utf-8"?>
<c:userShapes xmlns:c="http://schemas.openxmlformats.org/drawingml/2006/chart">
  <cdr:relSizeAnchor xmlns:cdr="http://schemas.openxmlformats.org/drawingml/2006/chartDrawing">
    <cdr:from>
      <cdr:x>0.6344</cdr:x>
      <cdr:y>0.033</cdr:y>
    </cdr:from>
    <cdr:to>
      <cdr:x>0.73562</cdr:x>
      <cdr:y>0.06296</cdr:y>
    </cdr:to>
    <cdr:sp macro="" textlink="">
      <cdr:nvSpPr>
        <cdr:cNvPr id="1031" name="Text Box 7"/>
        <cdr:cNvSpPr txBox="1">
          <a:spLocks xmlns:a="http://schemas.openxmlformats.org/drawingml/2006/main" noChangeArrowheads="1"/>
        </cdr:cNvSpPr>
      </cdr:nvSpPr>
      <cdr:spPr bwMode="auto">
        <a:xfrm xmlns:a="http://schemas.openxmlformats.org/drawingml/2006/main">
          <a:off x="5220858" y="150300"/>
          <a:ext cx="833000" cy="1364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Всего: 66801,7</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0.31066</cdr:x>
      <cdr:y>0.03931</cdr:y>
    </cdr:from>
    <cdr:to>
      <cdr:x>0.40943</cdr:x>
      <cdr:y>0.06927</cdr:y>
    </cdr:to>
    <cdr:sp macro="" textlink="">
      <cdr:nvSpPr>
        <cdr:cNvPr id="1032" name="Text Box 8"/>
        <cdr:cNvSpPr txBox="1">
          <a:spLocks xmlns:a="http://schemas.openxmlformats.org/drawingml/2006/main" noChangeArrowheads="1"/>
        </cdr:cNvSpPr>
      </cdr:nvSpPr>
      <cdr:spPr bwMode="auto">
        <a:xfrm xmlns:a="http://schemas.openxmlformats.org/drawingml/2006/main">
          <a:off x="2556608" y="179039"/>
          <a:ext cx="812837" cy="1364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65027,5</a:t>
          </a:r>
        </a:p>
      </cdr:txBody>
    </cdr:sp>
  </cdr:relSizeAnchor>
  <cdr:relSizeAnchor xmlns:cdr="http://schemas.openxmlformats.org/drawingml/2006/chartDrawing">
    <cdr:from>
      <cdr:x>0.57598</cdr:x>
      <cdr:y>0</cdr:y>
    </cdr:from>
    <cdr:to>
      <cdr:x>0.63368</cdr:x>
      <cdr:y>0.03182</cdr:y>
    </cdr:to>
    <cdr:sp macro="" textlink="">
      <cdr:nvSpPr>
        <cdr:cNvPr id="1033" name="Text Box 9"/>
        <cdr:cNvSpPr txBox="1">
          <a:spLocks xmlns:a="http://schemas.openxmlformats.org/drawingml/2006/main" noChangeArrowheads="1"/>
        </cdr:cNvSpPr>
      </cdr:nvSpPr>
      <cdr:spPr bwMode="auto">
        <a:xfrm xmlns:a="http://schemas.openxmlformats.org/drawingml/2006/main">
          <a:off x="4740085" y="0"/>
          <a:ext cx="474848" cy="1440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dirty="0" smtClean="0">
              <a:solidFill>
                <a:srgbClr val="000000"/>
              </a:solidFill>
              <a:latin typeface="Times New Roman"/>
              <a:cs typeface="Times New Roman"/>
            </a:rPr>
            <a:t>+0,6</a:t>
          </a:r>
          <a:r>
            <a:rPr lang="ru-RU" sz="800" b="1" i="0" u="none" strike="noStrike" baseline="0" dirty="0">
              <a:solidFill>
                <a:srgbClr val="000000"/>
              </a:solidFill>
              <a:latin typeface="Times New Roman"/>
              <a:cs typeface="Times New Roman"/>
            </a:rPr>
            <a:t>%</a:t>
          </a:r>
        </a:p>
      </cdr:txBody>
    </cdr:sp>
  </cdr:relSizeAnchor>
  <cdr:relSizeAnchor xmlns:cdr="http://schemas.openxmlformats.org/drawingml/2006/chartDrawing">
    <cdr:from>
      <cdr:x>0.46584</cdr:x>
      <cdr:y>0.02879</cdr:y>
    </cdr:from>
    <cdr:to>
      <cdr:x>0.56707</cdr:x>
      <cdr:y>0.05875</cdr:y>
    </cdr:to>
    <cdr:sp macro="" textlink="">
      <cdr:nvSpPr>
        <cdr:cNvPr id="1034" name="Text Box 10"/>
        <cdr:cNvSpPr txBox="1">
          <a:spLocks xmlns:a="http://schemas.openxmlformats.org/drawingml/2006/main" noChangeArrowheads="1"/>
        </cdr:cNvSpPr>
      </cdr:nvSpPr>
      <cdr:spPr bwMode="auto">
        <a:xfrm xmlns:a="http://schemas.openxmlformats.org/drawingml/2006/main">
          <a:off x="3833677" y="131125"/>
          <a:ext cx="833082" cy="1364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66372,0</a:t>
          </a:r>
        </a:p>
      </cdr:txBody>
    </cdr:sp>
  </cdr:relSizeAnchor>
  <cdr:relSizeAnchor xmlns:cdr="http://schemas.openxmlformats.org/drawingml/2006/chartDrawing">
    <cdr:from>
      <cdr:x>0.39931</cdr:x>
      <cdr:y>0.03207</cdr:y>
    </cdr:from>
    <cdr:to>
      <cdr:x>0.43671</cdr:x>
      <cdr:y>0.06203</cdr:y>
    </cdr:to>
    <cdr:sp macro="" textlink="">
      <cdr:nvSpPr>
        <cdr:cNvPr id="1037" name="Text Box 13"/>
        <cdr:cNvSpPr txBox="1">
          <a:spLocks xmlns:a="http://schemas.openxmlformats.org/drawingml/2006/main" noChangeArrowheads="1"/>
        </cdr:cNvSpPr>
      </cdr:nvSpPr>
      <cdr:spPr bwMode="auto">
        <a:xfrm xmlns:a="http://schemas.openxmlformats.org/drawingml/2006/main">
          <a:off x="3286162" y="146064"/>
          <a:ext cx="307777" cy="1364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+2,7%</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0.57686</cdr:x>
      <cdr:y>0.1924</cdr:y>
    </cdr:from>
    <cdr:to>
      <cdr:x>0.76935</cdr:x>
      <cdr:y>0.21238</cdr:y>
    </cdr:to>
    <cdr:sp macro="" textlink="">
      <cdr:nvSpPr>
        <cdr:cNvPr id="1038" name="AutoShape 14"/>
        <cdr:cNvSpPr>
          <a:spLocks xmlns:a="http://schemas.openxmlformats.org/drawingml/2006/main" noChangeArrowheads="1"/>
        </cdr:cNvSpPr>
      </cdr:nvSpPr>
      <cdr:spPr bwMode="auto">
        <a:xfrm xmlns:a="http://schemas.openxmlformats.org/drawingml/2006/main">
          <a:off x="4747327" y="876299"/>
          <a:ext cx="1584116" cy="90993"/>
        </a:xfrm>
        <a:prstGeom xmlns:a="http://schemas.openxmlformats.org/drawingml/2006/main" prst="rightArrow">
          <a:avLst>
            <a:gd name="adj1" fmla="val 50000"/>
            <a:gd name="adj2" fmla="val 132864"/>
          </a:avLst>
        </a:prstGeom>
        <a:solidFill xmlns:a="http://schemas.openxmlformats.org/drawingml/2006/main">
          <a:srgbClr val="00B0F0"/>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0.41408</cdr:x>
      <cdr:y>0.31458</cdr:y>
    </cdr:from>
    <cdr:to>
      <cdr:x>0.76207</cdr:x>
      <cdr:y>0.34137</cdr:y>
    </cdr:to>
    <cdr:sp macro="" textlink="">
      <cdr:nvSpPr>
        <cdr:cNvPr id="1039" name="AutoShape 15"/>
        <cdr:cNvSpPr>
          <a:spLocks xmlns:a="http://schemas.openxmlformats.org/drawingml/2006/main" noChangeArrowheads="1"/>
        </cdr:cNvSpPr>
      </cdr:nvSpPr>
      <cdr:spPr bwMode="auto">
        <a:xfrm xmlns:a="http://schemas.openxmlformats.org/drawingml/2006/main" rot="10800000">
          <a:off x="3407728" y="1423766"/>
          <a:ext cx="2863819" cy="121251"/>
        </a:xfrm>
        <a:prstGeom xmlns:a="http://schemas.openxmlformats.org/drawingml/2006/main" prst="leftArrow">
          <a:avLst>
            <a:gd name="adj1" fmla="val 50000"/>
            <a:gd name="adj2" fmla="val 147967"/>
          </a:avLst>
        </a:prstGeom>
        <a:solidFill xmlns:a="http://schemas.openxmlformats.org/drawingml/2006/main">
          <a:srgbClr val="00B0F0"/>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0.49431</cdr:x>
      <cdr:y>0.52461</cdr:y>
    </cdr:from>
    <cdr:to>
      <cdr:x>0.6887</cdr:x>
      <cdr:y>0.55643</cdr:y>
    </cdr:to>
    <cdr:sp macro="" textlink="">
      <cdr:nvSpPr>
        <cdr:cNvPr id="1040" name="AutoShape 16"/>
        <cdr:cNvSpPr>
          <a:spLocks xmlns:a="http://schemas.openxmlformats.org/drawingml/2006/main" noChangeArrowheads="1"/>
        </cdr:cNvSpPr>
      </cdr:nvSpPr>
      <cdr:spPr bwMode="auto">
        <a:xfrm xmlns:a="http://schemas.openxmlformats.org/drawingml/2006/main">
          <a:off x="4067986" y="2374357"/>
          <a:ext cx="1599752" cy="144016"/>
        </a:xfrm>
        <a:prstGeom xmlns:a="http://schemas.openxmlformats.org/drawingml/2006/main" prst="rightArrow">
          <a:avLst>
            <a:gd name="adj1" fmla="val 50000"/>
            <a:gd name="adj2" fmla="val 156590"/>
          </a:avLst>
        </a:prstGeom>
        <a:solidFill xmlns:a="http://schemas.openxmlformats.org/drawingml/2006/main">
          <a:schemeClr val="accent6">
            <a:lumMod val="75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0.61149</cdr:x>
      <cdr:y>0.497</cdr:y>
    </cdr:from>
    <cdr:to>
      <cdr:x>0.64889</cdr:x>
      <cdr:y>0.52696</cdr:y>
    </cdr:to>
    <cdr:sp macro="" textlink="">
      <cdr:nvSpPr>
        <cdr:cNvPr id="1041" name="Text Box 17"/>
        <cdr:cNvSpPr txBox="1">
          <a:spLocks xmlns:a="http://schemas.openxmlformats.org/drawingml/2006/main" noChangeArrowheads="1"/>
        </cdr:cNvSpPr>
      </cdr:nvSpPr>
      <cdr:spPr bwMode="auto">
        <a:xfrm xmlns:a="http://schemas.openxmlformats.org/drawingml/2006/main">
          <a:off x="5032318" y="2263605"/>
          <a:ext cx="307777" cy="1364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+1,3%</a:t>
          </a:r>
        </a:p>
      </cdr:txBody>
    </cdr:sp>
  </cdr:relSizeAnchor>
  <cdr:relSizeAnchor xmlns:cdr="http://schemas.openxmlformats.org/drawingml/2006/chartDrawing">
    <cdr:from>
      <cdr:x>0.62854</cdr:x>
      <cdr:y>0.1508</cdr:y>
    </cdr:from>
    <cdr:to>
      <cdr:x>0.6994</cdr:x>
      <cdr:y>0.18707</cdr:y>
    </cdr:to>
    <cdr:sp macro="" textlink="">
      <cdr:nvSpPr>
        <cdr:cNvPr id="1042" name="Text Box 18"/>
        <cdr:cNvSpPr txBox="1">
          <a:spLocks xmlns:a="http://schemas.openxmlformats.org/drawingml/2006/main" noChangeArrowheads="1"/>
        </cdr:cNvSpPr>
      </cdr:nvSpPr>
      <cdr:spPr bwMode="auto">
        <a:xfrm xmlns:a="http://schemas.openxmlformats.org/drawingml/2006/main">
          <a:off x="5172642" y="682517"/>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0.33339</cdr:x>
      <cdr:y>0.55222</cdr:y>
    </cdr:from>
    <cdr:to>
      <cdr:x>0.69213</cdr:x>
      <cdr:y>0.58404</cdr:y>
    </cdr:to>
    <cdr:sp macro="" textlink="">
      <cdr:nvSpPr>
        <cdr:cNvPr id="1044" name="AutoShape 20"/>
        <cdr:cNvSpPr>
          <a:spLocks xmlns:a="http://schemas.openxmlformats.org/drawingml/2006/main" noChangeArrowheads="1"/>
        </cdr:cNvSpPr>
      </cdr:nvSpPr>
      <cdr:spPr bwMode="auto">
        <a:xfrm xmlns:a="http://schemas.openxmlformats.org/drawingml/2006/main" rot="10800000">
          <a:off x="2743663" y="2499323"/>
          <a:ext cx="2952287" cy="144016"/>
        </a:xfrm>
        <a:prstGeom xmlns:a="http://schemas.openxmlformats.org/drawingml/2006/main" prst="leftArrow">
          <a:avLst>
            <a:gd name="adj1" fmla="val 50000"/>
            <a:gd name="adj2" fmla="val 181206"/>
          </a:avLst>
        </a:prstGeom>
        <a:solidFill xmlns:a="http://schemas.openxmlformats.org/drawingml/2006/main">
          <a:schemeClr val="accent6">
            <a:lumMod val="75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0.38413</cdr:x>
      <cdr:y>0.76646</cdr:y>
    </cdr:from>
    <cdr:to>
      <cdr:x>0.73032</cdr:x>
      <cdr:y>0.7913</cdr:y>
    </cdr:to>
    <cdr:sp macro="" textlink="">
      <cdr:nvSpPr>
        <cdr:cNvPr id="17" name="AutoShape 15"/>
        <cdr:cNvSpPr>
          <a:spLocks xmlns:a="http://schemas.openxmlformats.org/drawingml/2006/main" noChangeArrowheads="1"/>
        </cdr:cNvSpPr>
      </cdr:nvSpPr>
      <cdr:spPr bwMode="auto">
        <a:xfrm xmlns:a="http://schemas.openxmlformats.org/drawingml/2006/main" rot="10800000">
          <a:off x="3161219" y="3468963"/>
          <a:ext cx="2849055" cy="112437"/>
        </a:xfrm>
        <a:prstGeom xmlns:a="http://schemas.openxmlformats.org/drawingml/2006/main" prst="leftArrow">
          <a:avLst>
            <a:gd name="adj1" fmla="val 50000"/>
            <a:gd name="adj2" fmla="val 147967"/>
          </a:avLst>
        </a:prstGeom>
        <a:solidFill xmlns:a="http://schemas.openxmlformats.org/drawingml/2006/main">
          <a:schemeClr val="accent4">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0.30833</cdr:x>
      <cdr:y>0.72435</cdr:y>
    </cdr:from>
    <cdr:to>
      <cdr:x>0.62801</cdr:x>
      <cdr:y>0.74116</cdr:y>
    </cdr:to>
    <cdr:sp macro="" textlink="">
      <cdr:nvSpPr>
        <cdr:cNvPr id="18" name="AutoShape 15"/>
        <cdr:cNvSpPr>
          <a:spLocks xmlns:a="http://schemas.openxmlformats.org/drawingml/2006/main" noChangeArrowheads="1"/>
        </cdr:cNvSpPr>
      </cdr:nvSpPr>
      <cdr:spPr bwMode="auto">
        <a:xfrm xmlns:a="http://schemas.openxmlformats.org/drawingml/2006/main" rot="10800000">
          <a:off x="2537460" y="3299094"/>
          <a:ext cx="2630823" cy="76566"/>
        </a:xfrm>
        <a:prstGeom xmlns:a="http://schemas.openxmlformats.org/drawingml/2006/main" prst="leftArrow">
          <a:avLst>
            <a:gd name="adj1" fmla="val 50000"/>
            <a:gd name="adj2" fmla="val 147967"/>
          </a:avLst>
        </a:prstGeom>
        <a:solidFill xmlns:a="http://schemas.openxmlformats.org/drawingml/2006/main">
          <a:schemeClr val="tx2">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0.57292</cdr:x>
      <cdr:y>0.74516</cdr:y>
    </cdr:from>
    <cdr:to>
      <cdr:x>0.70093</cdr:x>
      <cdr:y>0.76793</cdr:y>
    </cdr:to>
    <cdr:sp macro="" textlink="">
      <cdr:nvSpPr>
        <cdr:cNvPr id="20" name="AutoShape 15"/>
        <cdr:cNvSpPr>
          <a:spLocks xmlns:a="http://schemas.openxmlformats.org/drawingml/2006/main" noChangeArrowheads="1"/>
        </cdr:cNvSpPr>
      </cdr:nvSpPr>
      <cdr:spPr bwMode="auto">
        <a:xfrm xmlns:a="http://schemas.openxmlformats.org/drawingml/2006/main" rot="10800000">
          <a:off x="4714902" y="3393860"/>
          <a:ext cx="1053438" cy="103720"/>
        </a:xfrm>
        <a:prstGeom xmlns:a="http://schemas.openxmlformats.org/drawingml/2006/main" prst="leftArrow">
          <a:avLst>
            <a:gd name="adj1" fmla="val 50000"/>
            <a:gd name="adj2" fmla="val 147967"/>
          </a:avLst>
        </a:prstGeom>
        <a:solidFill xmlns:a="http://schemas.openxmlformats.org/drawingml/2006/main">
          <a:schemeClr val="accent4">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0.34529</cdr:x>
      <cdr:y>0.52183</cdr:y>
    </cdr:from>
    <cdr:to>
      <cdr:x>0.40653</cdr:x>
      <cdr:y>0.56956</cdr:y>
    </cdr:to>
    <cdr:sp macro="" textlink="">
      <cdr:nvSpPr>
        <cdr:cNvPr id="22" name="TextBox 1"/>
        <cdr:cNvSpPr txBox="1"/>
      </cdr:nvSpPr>
      <cdr:spPr>
        <a:xfrm xmlns:a="http://schemas.openxmlformats.org/drawingml/2006/main">
          <a:off x="2841562" y="2361781"/>
          <a:ext cx="503981" cy="216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latin typeface="Times New Roman" pitchFamily="18" charset="0"/>
              <a:cs typeface="Times New Roman" pitchFamily="18" charset="0"/>
            </a:rPr>
            <a:t>+34,5%</a:t>
          </a:r>
        </a:p>
      </cdr:txBody>
    </cdr:sp>
  </cdr:relSizeAnchor>
  <cdr:relSizeAnchor xmlns:cdr="http://schemas.openxmlformats.org/drawingml/2006/chartDrawing">
    <cdr:from>
      <cdr:x>0.53978</cdr:x>
      <cdr:y>0.68191</cdr:y>
    </cdr:from>
    <cdr:to>
      <cdr:x>0.61248</cdr:x>
      <cdr:y>0.7212</cdr:y>
    </cdr:to>
    <cdr:sp macro="" textlink="">
      <cdr:nvSpPr>
        <cdr:cNvPr id="4" name="TextBox 3"/>
        <cdr:cNvSpPr txBox="1"/>
      </cdr:nvSpPr>
      <cdr:spPr>
        <a:xfrm xmlns:a="http://schemas.openxmlformats.org/drawingml/2006/main">
          <a:off x="4442170" y="3086281"/>
          <a:ext cx="598292" cy="1778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800" b="1">
            <a:latin typeface="Times New Roman" pitchFamily="18" charset="0"/>
            <a:cs typeface="Times New Roman" pitchFamily="18" charset="0"/>
          </a:endParaRPr>
        </a:p>
      </cdr:txBody>
    </cdr:sp>
  </cdr:relSizeAnchor>
  <cdr:relSizeAnchor xmlns:cdr="http://schemas.openxmlformats.org/drawingml/2006/chartDrawing">
    <cdr:from>
      <cdr:x>0.57056</cdr:x>
      <cdr:y>0.04167</cdr:y>
    </cdr:from>
    <cdr:to>
      <cdr:x>0.63194</cdr:x>
      <cdr:y>0.05261</cdr:y>
    </cdr:to>
    <cdr:sp macro="" textlink="">
      <cdr:nvSpPr>
        <cdr:cNvPr id="24" name="AutoShape 15"/>
        <cdr:cNvSpPr>
          <a:spLocks xmlns:a="http://schemas.openxmlformats.org/drawingml/2006/main" noChangeArrowheads="1"/>
        </cdr:cNvSpPr>
      </cdr:nvSpPr>
      <cdr:spPr bwMode="auto">
        <a:xfrm xmlns:a="http://schemas.openxmlformats.org/drawingml/2006/main" rot="10800000">
          <a:off x="4695508" y="188590"/>
          <a:ext cx="505142" cy="49535"/>
        </a:xfrm>
        <a:prstGeom xmlns:a="http://schemas.openxmlformats.org/drawingml/2006/main" prst="leftArrow">
          <a:avLst>
            <a:gd name="adj1" fmla="val 50000"/>
            <a:gd name="adj2" fmla="val 147967"/>
          </a:avLst>
        </a:prstGeom>
        <a:solidFill xmlns:a="http://schemas.openxmlformats.org/drawingml/2006/main">
          <a:schemeClr val="tx1"/>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0.39079</cdr:x>
      <cdr:y>0.06179</cdr:y>
    </cdr:from>
    <cdr:to>
      <cdr:x>0.7287</cdr:x>
      <cdr:y>0.07183</cdr:y>
    </cdr:to>
    <cdr:sp macro="" textlink="">
      <cdr:nvSpPr>
        <cdr:cNvPr id="25" name="AutoShape 15"/>
        <cdr:cNvSpPr>
          <a:spLocks xmlns:a="http://schemas.openxmlformats.org/drawingml/2006/main" noChangeArrowheads="1"/>
        </cdr:cNvSpPr>
      </cdr:nvSpPr>
      <cdr:spPr bwMode="auto">
        <a:xfrm xmlns:a="http://schemas.openxmlformats.org/drawingml/2006/main" rot="10800000">
          <a:off x="3216044" y="281424"/>
          <a:ext cx="2780895" cy="45719"/>
        </a:xfrm>
        <a:prstGeom xmlns:a="http://schemas.openxmlformats.org/drawingml/2006/main" prst="leftArrow">
          <a:avLst>
            <a:gd name="adj1" fmla="val 50000"/>
            <a:gd name="adj2" fmla="val 147967"/>
          </a:avLst>
        </a:prstGeom>
        <a:solidFill xmlns:a="http://schemas.openxmlformats.org/drawingml/2006/main">
          <a:schemeClr val="tx1"/>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0.53627</cdr:x>
      <cdr:y>0.61943</cdr:y>
    </cdr:from>
    <cdr:to>
      <cdr:x>0.70602</cdr:x>
      <cdr:y>0.64609</cdr:y>
    </cdr:to>
    <cdr:sp macro="" textlink="">
      <cdr:nvSpPr>
        <cdr:cNvPr id="27" name="AutoShape 14"/>
        <cdr:cNvSpPr>
          <a:spLocks xmlns:a="http://schemas.openxmlformats.org/drawingml/2006/main" noChangeArrowheads="1"/>
        </cdr:cNvSpPr>
      </cdr:nvSpPr>
      <cdr:spPr bwMode="auto">
        <a:xfrm xmlns:a="http://schemas.openxmlformats.org/drawingml/2006/main">
          <a:off x="4413250" y="2803525"/>
          <a:ext cx="1397000" cy="120650"/>
        </a:xfrm>
        <a:prstGeom xmlns:a="http://schemas.openxmlformats.org/drawingml/2006/main" prst="rightArrow">
          <a:avLst>
            <a:gd name="adj1" fmla="val 50000"/>
            <a:gd name="adj2" fmla="val 132864"/>
          </a:avLst>
        </a:prstGeom>
        <a:solidFill xmlns:a="http://schemas.openxmlformats.org/drawingml/2006/main">
          <a:schemeClr val="accent3">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0.36034</cdr:x>
      <cdr:y>0.64469</cdr:y>
    </cdr:from>
    <cdr:to>
      <cdr:x>0.70833</cdr:x>
      <cdr:y>0.67148</cdr:y>
    </cdr:to>
    <cdr:sp macro="" textlink="">
      <cdr:nvSpPr>
        <cdr:cNvPr id="28" name="AutoShape 15"/>
        <cdr:cNvSpPr>
          <a:spLocks xmlns:a="http://schemas.openxmlformats.org/drawingml/2006/main" noChangeArrowheads="1"/>
        </cdr:cNvSpPr>
      </cdr:nvSpPr>
      <cdr:spPr bwMode="auto">
        <a:xfrm xmlns:a="http://schemas.openxmlformats.org/drawingml/2006/main" rot="10800000">
          <a:off x="2965450" y="2917825"/>
          <a:ext cx="2863819" cy="121251"/>
        </a:xfrm>
        <a:prstGeom xmlns:a="http://schemas.openxmlformats.org/drawingml/2006/main" prst="leftArrow">
          <a:avLst>
            <a:gd name="adj1" fmla="val 50000"/>
            <a:gd name="adj2" fmla="val 147967"/>
          </a:avLst>
        </a:prstGeom>
        <a:solidFill xmlns:a="http://schemas.openxmlformats.org/drawingml/2006/main">
          <a:schemeClr val="accent3">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0.47145</cdr:x>
      <cdr:y>0.27008</cdr:y>
    </cdr:from>
    <cdr:to>
      <cdr:x>0.54231</cdr:x>
      <cdr:y>0.30635</cdr:y>
    </cdr:to>
    <cdr:sp macro="" textlink="">
      <cdr:nvSpPr>
        <cdr:cNvPr id="29" name="Text Box 18"/>
        <cdr:cNvSpPr txBox="1">
          <a:spLocks xmlns:a="http://schemas.openxmlformats.org/drawingml/2006/main" noChangeArrowheads="1"/>
        </cdr:cNvSpPr>
      </cdr:nvSpPr>
      <cdr:spPr bwMode="auto">
        <a:xfrm xmlns:a="http://schemas.openxmlformats.org/drawingml/2006/main">
          <a:off x="3879850" y="1222375"/>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+7,4%</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0.43094</cdr:x>
      <cdr:y>0.61733</cdr:y>
    </cdr:from>
    <cdr:to>
      <cdr:x>0.5018</cdr:x>
      <cdr:y>0.6536</cdr:y>
    </cdr:to>
    <cdr:sp macro="" textlink="">
      <cdr:nvSpPr>
        <cdr:cNvPr id="30" name="Text Box 18"/>
        <cdr:cNvSpPr txBox="1">
          <a:spLocks xmlns:a="http://schemas.openxmlformats.org/drawingml/2006/main" noChangeArrowheads="1"/>
        </cdr:cNvSpPr>
      </cdr:nvSpPr>
      <cdr:spPr bwMode="auto">
        <a:xfrm xmlns:a="http://schemas.openxmlformats.org/drawingml/2006/main">
          <a:off x="3546475" y="27940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+1,1%</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0.60455</cdr:x>
      <cdr:y>0.59207</cdr:y>
    </cdr:from>
    <cdr:to>
      <cdr:x>0.67541</cdr:x>
      <cdr:y>0.62834</cdr:y>
    </cdr:to>
    <cdr:sp macro="" textlink="">
      <cdr:nvSpPr>
        <cdr:cNvPr id="31" name="Text Box 18"/>
        <cdr:cNvSpPr txBox="1">
          <a:spLocks xmlns:a="http://schemas.openxmlformats.org/drawingml/2006/main" noChangeArrowheads="1"/>
        </cdr:cNvSpPr>
      </cdr:nvSpPr>
      <cdr:spPr bwMode="auto">
        <a:xfrm xmlns:a="http://schemas.openxmlformats.org/drawingml/2006/main">
          <a:off x="4975225" y="26797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+2,0%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0.63233</cdr:x>
      <cdr:y>0.71959</cdr:y>
    </cdr:from>
    <cdr:to>
      <cdr:x>0.70319</cdr:x>
      <cdr:y>0.75586</cdr:y>
    </cdr:to>
    <cdr:sp macro="" textlink="">
      <cdr:nvSpPr>
        <cdr:cNvPr id="32" name="Text Box 18"/>
        <cdr:cNvSpPr txBox="1">
          <a:spLocks xmlns:a="http://schemas.openxmlformats.org/drawingml/2006/main" noChangeArrowheads="1"/>
        </cdr:cNvSpPr>
      </cdr:nvSpPr>
      <cdr:spPr bwMode="auto">
        <a:xfrm xmlns:a="http://schemas.openxmlformats.org/drawingml/2006/main">
          <a:off x="5203786" y="3277382"/>
          <a:ext cx="583150" cy="1651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0.42863</cdr:x>
      <cdr:y>0.73729</cdr:y>
    </cdr:from>
    <cdr:to>
      <cdr:x>0.49949</cdr:x>
      <cdr:y>0.77356</cdr:y>
    </cdr:to>
    <cdr:sp macro="" textlink="">
      <cdr:nvSpPr>
        <cdr:cNvPr id="33" name="Text Box 18"/>
        <cdr:cNvSpPr txBox="1">
          <a:spLocks xmlns:a="http://schemas.openxmlformats.org/drawingml/2006/main" noChangeArrowheads="1"/>
        </cdr:cNvSpPr>
      </cdr:nvSpPr>
      <cdr:spPr bwMode="auto">
        <a:xfrm xmlns:a="http://schemas.openxmlformats.org/drawingml/2006/main">
          <a:off x="3527425" y="3336925"/>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св.200%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0.53858</cdr:x>
      <cdr:y>0.69309</cdr:y>
    </cdr:from>
    <cdr:to>
      <cdr:x>0.60944</cdr:x>
      <cdr:y>0.72936</cdr:y>
    </cdr:to>
    <cdr:sp macro="" textlink="">
      <cdr:nvSpPr>
        <cdr:cNvPr id="34" name="Text Box 18"/>
        <cdr:cNvSpPr txBox="1">
          <a:spLocks xmlns:a="http://schemas.openxmlformats.org/drawingml/2006/main" noChangeArrowheads="1"/>
        </cdr:cNvSpPr>
      </cdr:nvSpPr>
      <cdr:spPr bwMode="auto">
        <a:xfrm xmlns:a="http://schemas.openxmlformats.org/drawingml/2006/main">
          <a:off x="4432300" y="31369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0.57785</cdr:x>
      <cdr:y>0</cdr:y>
    </cdr:from>
    <cdr:to>
      <cdr:x>0.90863</cdr:x>
      <cdr:y>0.12045</cdr:y>
    </cdr:to>
    <cdr:sp macro="" textlink="">
      <cdr:nvSpPr>
        <cdr:cNvPr id="3" name="Прямоугольник 2"/>
        <cdr:cNvSpPr/>
      </cdr:nvSpPr>
      <cdr:spPr bwMode="auto">
        <a:xfrm xmlns:a="http://schemas.openxmlformats.org/drawingml/2006/main">
          <a:off x="3181350" y="0"/>
          <a:ext cx="1821084" cy="426790"/>
        </a:xfrm>
        <a:prstGeom xmlns:a="http://schemas.openxmlformats.org/drawingml/2006/main" prst="rect">
          <a:avLst/>
        </a:prstGeom>
        <a:solidFill xmlns:a="http://schemas.openxmlformats.org/drawingml/2006/main">
          <a:srgbClr val="090000">
            <a:alpha val="0"/>
          </a:srgbClr>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pPr algn="ctr"/>
          <a:r>
            <a:rPr lang="ru-RU" sz="1100" b="1">
              <a:solidFill>
                <a:sysClr val="windowText" lastClr="000000"/>
              </a:solidFill>
              <a:latin typeface="Times New Roman" panose="02020603050405020304" pitchFamily="18" charset="0"/>
              <a:cs typeface="Times New Roman" panose="02020603050405020304" pitchFamily="18" charset="0"/>
            </a:rPr>
            <a:t>Исполнено по расходам</a:t>
          </a:r>
          <a:r>
            <a:rPr lang="ru-RU" sz="1100" b="1" baseline="0">
              <a:solidFill>
                <a:sysClr val="windowText" lastClr="000000"/>
              </a:solidFill>
              <a:latin typeface="Times New Roman" panose="02020603050405020304" pitchFamily="18" charset="0"/>
              <a:cs typeface="Times New Roman" panose="02020603050405020304" pitchFamily="18" charset="0"/>
            </a:rPr>
            <a:t> всего 638784,8 тыс. рублей</a:t>
          </a:r>
          <a:endParaRPr lang="ru-RU" sz="1100" b="1">
            <a:solidFill>
              <a:sysClr val="windowText" lastClr="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0.1955</cdr:x>
      <cdr:y>0</cdr:y>
    </cdr:from>
    <cdr:to>
      <cdr:x>0.44297</cdr:x>
      <cdr:y>0.12604</cdr:y>
    </cdr:to>
    <cdr:sp macro="" textlink="">
      <cdr:nvSpPr>
        <cdr:cNvPr id="4" name="Прямоугольник 3"/>
        <cdr:cNvSpPr/>
      </cdr:nvSpPr>
      <cdr:spPr bwMode="auto">
        <a:xfrm xmlns:a="http://schemas.openxmlformats.org/drawingml/2006/main">
          <a:off x="1076325" y="0"/>
          <a:ext cx="1362405" cy="446597"/>
        </a:xfrm>
        <a:prstGeom xmlns:a="http://schemas.openxmlformats.org/drawingml/2006/main" prst="rect">
          <a:avLst/>
        </a:prstGeom>
        <a:solidFill xmlns:a="http://schemas.openxmlformats.org/drawingml/2006/main">
          <a:srgbClr val="090000">
            <a:alpha val="0"/>
          </a:srgbClr>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wrap="square" lIns="18288" tIns="0" rIns="0" bIns="0" upright="1"/>
        <a:lstStyle xmlns:a="http://schemas.openxmlformats.org/drawingml/2006/main"/>
        <a:p xmlns:a="http://schemas.openxmlformats.org/drawingml/2006/main">
          <a:endParaRPr lang="ru-RU"/>
        </a:p>
      </cdr:txBody>
    </cdr:sp>
  </cdr:relSizeAnchor>
  <cdr:relSizeAnchor xmlns:cdr="http://schemas.openxmlformats.org/drawingml/2006/chartDrawing">
    <cdr:from>
      <cdr:x>0.4126</cdr:x>
      <cdr:y>0.43073</cdr:y>
    </cdr:from>
    <cdr:to>
      <cdr:x>0.64936</cdr:x>
      <cdr:y>0.56042</cdr:y>
    </cdr:to>
    <cdr:sp macro="" textlink="">
      <cdr:nvSpPr>
        <cdr:cNvPr id="6" name="Прямоугольник 5"/>
        <cdr:cNvSpPr/>
      </cdr:nvSpPr>
      <cdr:spPr bwMode="auto">
        <a:xfrm xmlns:a="http://schemas.openxmlformats.org/drawingml/2006/main">
          <a:off x="2279647" y="1547741"/>
          <a:ext cx="1295378" cy="457794"/>
        </a:xfrm>
        <a:prstGeom xmlns:a="http://schemas.openxmlformats.org/drawingml/2006/main" prst="rect">
          <a:avLst/>
        </a:prstGeom>
        <a:solidFill xmlns:a="http://schemas.openxmlformats.org/drawingml/2006/main">
          <a:srgbClr val="090000">
            <a:alpha val="0"/>
          </a:srgbClr>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wrap="square" lIns="18288" tIns="0" rIns="0" bIns="0" upright="1"/>
        <a:lstStyle xmlns:a="http://schemas.openxmlformats.org/drawingml/2006/main"/>
        <a:p xmlns:a="http://schemas.openxmlformats.org/drawingml/2006/main">
          <a:endParaRPr lang="ru-RU"/>
        </a:p>
      </cdr:txBody>
    </cdr:sp>
  </cdr:relSizeAnchor>
  <cdr:relSizeAnchor xmlns:cdr="http://schemas.openxmlformats.org/drawingml/2006/chartDrawing">
    <cdr:from>
      <cdr:x>0.23529</cdr:x>
      <cdr:y>0</cdr:y>
    </cdr:from>
    <cdr:to>
      <cdr:x>0.55536</cdr:x>
      <cdr:y>0.12604</cdr:y>
    </cdr:to>
    <cdr:sp macro="" textlink="">
      <cdr:nvSpPr>
        <cdr:cNvPr id="7" name="Прямоугольник 3"/>
        <cdr:cNvSpPr/>
      </cdr:nvSpPr>
      <cdr:spPr bwMode="auto">
        <a:xfrm xmlns:a="http://schemas.openxmlformats.org/drawingml/2006/main">
          <a:off x="1295400" y="0"/>
          <a:ext cx="1762125" cy="446598"/>
        </a:xfrm>
        <a:prstGeom xmlns:a="http://schemas.openxmlformats.org/drawingml/2006/main" prst="rect">
          <a:avLst/>
        </a:prstGeom>
        <a:solidFill xmlns:a="http://schemas.openxmlformats.org/drawingml/2006/main">
          <a:srgbClr val="090000">
            <a:alpha val="0"/>
          </a:srgbClr>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100" b="1">
              <a:solidFill>
                <a:sysClr val="windowText" lastClr="000000"/>
              </a:solidFill>
              <a:latin typeface="Times New Roman" panose="02020603050405020304" pitchFamily="18" charset="0"/>
              <a:cs typeface="Times New Roman" panose="02020603050405020304" pitchFamily="18" charset="0"/>
            </a:rPr>
            <a:t>Исполнено по расходам</a:t>
          </a:r>
          <a:r>
            <a:rPr lang="ru-RU" sz="1100" b="1" baseline="0">
              <a:solidFill>
                <a:sysClr val="windowText" lastClr="000000"/>
              </a:solidFill>
              <a:latin typeface="Times New Roman" panose="02020603050405020304" pitchFamily="18" charset="0"/>
              <a:cs typeface="Times New Roman" panose="02020603050405020304" pitchFamily="18" charset="0"/>
            </a:rPr>
            <a:t> всего 574915,2 тыс. рублей</a:t>
          </a:r>
          <a:endParaRPr lang="ru-RU" sz="1100" b="1">
            <a:solidFill>
              <a:sysClr val="windowText" lastClr="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0.42111</cdr:x>
      <cdr:y>0.49599</cdr:y>
    </cdr:from>
    <cdr:to>
      <cdr:x>0.63374</cdr:x>
      <cdr:y>0.58141</cdr:y>
    </cdr:to>
    <cdr:sp macro="" textlink="">
      <cdr:nvSpPr>
        <cdr:cNvPr id="8" name="Стрелка вправо 4"/>
        <cdr:cNvSpPr/>
      </cdr:nvSpPr>
      <cdr:spPr bwMode="auto">
        <a:xfrm xmlns:a="http://schemas.openxmlformats.org/drawingml/2006/main" rot="20692501">
          <a:off x="3274942" y="2000063"/>
          <a:ext cx="1653580" cy="344451"/>
        </a:xfrm>
        <a:prstGeom xmlns:a="http://schemas.openxmlformats.org/drawingml/2006/main" prst="rightArrow">
          <a:avLst/>
        </a:prstGeom>
        <a:ln xmlns:a="http://schemas.openxmlformats.org/drawingml/2006/main">
          <a:headEnd type="none" w="med" len="med"/>
          <a:tailEnd type="none" w="med" len="med"/>
        </a:ln>
        <a:extLst xmlns:a="http://schemas.openxmlformats.org/drawingml/2006/main"/>
      </cdr:spPr>
      <cdr: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cdr:style>
      <cdr:txBody>
        <a:bodyPr xmlns:a="http://schemas.openxmlformats.org/drawingml/2006/main" vertOverflow="clip" wrap="square" lIns="18288" tIns="0" rIns="0" bIns="0" upright="1"/>
        <a:lstStyle xmlns:a="http://schemas.openxmlformats.org/drawingml/2006/main"/>
        <a:p xmlns:a="http://schemas.openxmlformats.org/drawingml/2006/main">
          <a:endParaRPr lang="ru-RU"/>
        </a:p>
      </cdr:txBody>
    </cdr:sp>
  </cdr:relSizeAnchor>
  <cdr:relSizeAnchor xmlns:cdr="http://schemas.openxmlformats.org/drawingml/2006/chartDrawing">
    <cdr:from>
      <cdr:x>0.42426</cdr:x>
      <cdr:y>0.43474</cdr:y>
    </cdr:from>
    <cdr:to>
      <cdr:x>0.66151</cdr:x>
      <cdr:y>0.53824</cdr:y>
    </cdr:to>
    <cdr:sp macro="" textlink="">
      <cdr:nvSpPr>
        <cdr:cNvPr id="9" name="Прямоугольник 5"/>
        <cdr:cNvSpPr/>
      </cdr:nvSpPr>
      <cdr:spPr bwMode="auto">
        <a:xfrm xmlns:a="http://schemas.openxmlformats.org/drawingml/2006/main" rot="19923023">
          <a:off x="2335757" y="1540422"/>
          <a:ext cx="1306168" cy="366731"/>
        </a:xfrm>
        <a:prstGeom xmlns:a="http://schemas.openxmlformats.org/drawingml/2006/main" prst="rect">
          <a:avLst/>
        </a:prstGeom>
        <a:solidFill xmlns:a="http://schemas.openxmlformats.org/drawingml/2006/main">
          <a:srgbClr val="090000">
            <a:alpha val="0"/>
          </a:srgbClr>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900" b="1" dirty="0">
              <a:solidFill>
                <a:sysClr val="windowText" lastClr="000000"/>
              </a:solidFill>
              <a:latin typeface="Times New Roman" panose="02020603050405020304" pitchFamily="18" charset="0"/>
              <a:cs typeface="Times New Roman" panose="02020603050405020304" pitchFamily="18" charset="0"/>
            </a:rPr>
            <a:t>Рост на  10,5%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19413" cy="493872"/>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defRPr sz="1200">
                <a:cs typeface="+mn-cs"/>
              </a:defRPr>
            </a:lvl1pPr>
          </a:lstStyle>
          <a:p>
            <a:pPr>
              <a:defRPr/>
            </a:pPr>
            <a:endParaRPr lang="ru-RU" altLang="ru-RU"/>
          </a:p>
        </p:txBody>
      </p:sp>
      <p:sp>
        <p:nvSpPr>
          <p:cNvPr id="9219" name="Rectangle 3"/>
          <p:cNvSpPr>
            <a:spLocks noGrp="1" noChangeArrowheads="1"/>
          </p:cNvSpPr>
          <p:nvPr>
            <p:ph type="dt" idx="1"/>
          </p:nvPr>
        </p:nvSpPr>
        <p:spPr bwMode="auto">
          <a:xfrm>
            <a:off x="3814763" y="0"/>
            <a:ext cx="2919412" cy="493872"/>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cs typeface="+mn-cs"/>
              </a:defRPr>
            </a:lvl1pPr>
          </a:lstStyle>
          <a:p>
            <a:pPr>
              <a:defRPr/>
            </a:pPr>
            <a:endParaRPr lang="ru-RU" altLang="ru-RU"/>
          </a:p>
        </p:txBody>
      </p:sp>
      <p:sp>
        <p:nvSpPr>
          <p:cNvPr id="35844" name="Rectangle 4"/>
          <p:cNvSpPr>
            <a:spLocks noGrp="1" noRot="1" noChangeAspect="1" noChangeArrowheads="1" noTextEdit="1"/>
          </p:cNvSpPr>
          <p:nvPr>
            <p:ph type="sldImg" idx="2"/>
          </p:nvPr>
        </p:nvSpPr>
        <p:spPr bwMode="auto">
          <a:xfrm>
            <a:off x="903288" y="741363"/>
            <a:ext cx="492918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3100" y="4687808"/>
            <a:ext cx="5389563" cy="4441667"/>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9222" name="Rectangle 6"/>
          <p:cNvSpPr>
            <a:spLocks noGrp="1" noChangeArrowheads="1"/>
          </p:cNvSpPr>
          <p:nvPr>
            <p:ph type="ftr" sz="quarter" idx="4"/>
          </p:nvPr>
        </p:nvSpPr>
        <p:spPr bwMode="auto">
          <a:xfrm>
            <a:off x="1" y="9374030"/>
            <a:ext cx="2919413" cy="493871"/>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defRPr sz="1200">
                <a:cs typeface="+mn-cs"/>
              </a:defRPr>
            </a:lvl1pPr>
          </a:lstStyle>
          <a:p>
            <a:pPr>
              <a:defRPr/>
            </a:pPr>
            <a:endParaRPr lang="ru-RU" altLang="ru-RU"/>
          </a:p>
        </p:txBody>
      </p:sp>
      <p:sp>
        <p:nvSpPr>
          <p:cNvPr id="9223" name="Rectangle 7"/>
          <p:cNvSpPr>
            <a:spLocks noGrp="1" noChangeArrowheads="1"/>
          </p:cNvSpPr>
          <p:nvPr>
            <p:ph type="sldNum" sz="quarter" idx="5"/>
          </p:nvPr>
        </p:nvSpPr>
        <p:spPr bwMode="auto">
          <a:xfrm>
            <a:off x="3814763" y="9374030"/>
            <a:ext cx="2919412" cy="493871"/>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cs typeface="+mn-cs"/>
              </a:defRPr>
            </a:lvl1pPr>
          </a:lstStyle>
          <a:p>
            <a:pPr>
              <a:defRPr/>
            </a:pPr>
            <a:fld id="{C8D6058E-B234-4629-96E7-BCA6672AE320}" type="slidenum">
              <a:rPr lang="ru-RU" altLang="ru-RU"/>
              <a:pPr>
                <a:defRPr/>
              </a:pPr>
              <a:t>‹#›</a:t>
            </a:fld>
            <a:endParaRPr lang="ru-RU" altLang="ru-RU" dirty="0"/>
          </a:p>
        </p:txBody>
      </p:sp>
    </p:spTree>
    <p:extLst>
      <p:ext uri="{BB962C8B-B14F-4D97-AF65-F5344CB8AC3E}">
        <p14:creationId xmlns:p14="http://schemas.microsoft.com/office/powerpoint/2010/main" val="338089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672B95B5-908D-4957-A746-585FDE42E34A}" type="slidenum">
              <a:rPr lang="ru-RU" altLang="ru-RU" smtClean="0"/>
              <a:pPr>
                <a:defRPr/>
              </a:pPr>
              <a:t>1</a:t>
            </a:fld>
            <a:endParaRPr lang="ru-RU" alt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p>
        </p:txBody>
      </p:sp>
      <p:sp>
        <p:nvSpPr>
          <p:cNvPr id="38916" name="Номер слайда 3"/>
          <p:cNvSpPr>
            <a:spLocks noGrp="1"/>
          </p:cNvSpPr>
          <p:nvPr>
            <p:ph type="sldNum" sz="quarter" idx="5"/>
          </p:nvPr>
        </p:nvSpPr>
        <p:spPr>
          <a:ln>
            <a:miter lim="800000"/>
            <a:headEnd/>
            <a:tailEnd/>
          </a:ln>
        </p:spPr>
        <p:txBody>
          <a:bodyPr/>
          <a:lstStyle/>
          <a:p>
            <a:pPr>
              <a:defRPr/>
            </a:pPr>
            <a:fld id="{BD4453FE-F949-4BC7-9F64-5CD034E0A171}" type="slidenum">
              <a:rPr lang="ru-RU" altLang="ru-RU" smtClean="0"/>
              <a:pPr>
                <a:defRPr/>
              </a:pPr>
              <a:t>28</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9940" name="Номер слайда 3"/>
          <p:cNvSpPr>
            <a:spLocks noGrp="1"/>
          </p:cNvSpPr>
          <p:nvPr>
            <p:ph type="sldNum" sz="quarter" idx="5"/>
          </p:nvPr>
        </p:nvSpPr>
        <p:spPr>
          <a:ln>
            <a:miter lim="800000"/>
            <a:headEnd/>
            <a:tailEnd/>
          </a:ln>
        </p:spPr>
        <p:txBody>
          <a:bodyPr/>
          <a:lstStyle/>
          <a:p>
            <a:pPr>
              <a:defRPr/>
            </a:pPr>
            <a:fld id="{626B680A-E133-459D-8E8F-B45E0454E8BD}" type="slidenum">
              <a:rPr lang="ru-RU" altLang="ru-RU" smtClean="0"/>
              <a:pPr>
                <a:defRPr/>
              </a:pPr>
              <a:t>32</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pPr>
                <a:defRPr/>
              </a:pPr>
              <a:t>‹#›</a:t>
            </a:fld>
            <a:endParaRPr lang="ru-RU" altLang="ru-RU" dirty="0"/>
          </a:p>
        </p:txBody>
      </p:sp>
    </p:spTree>
    <p:extLst>
      <p:ext uri="{BB962C8B-B14F-4D97-AF65-F5344CB8AC3E}">
        <p14:creationId xmlns:p14="http://schemas.microsoft.com/office/powerpoint/2010/main" val="197559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pPr>
                <a:defRPr/>
              </a:pPr>
              <a:t>‹#›</a:t>
            </a:fld>
            <a:endParaRPr lang="ru-RU" altLang="ru-RU" dirty="0"/>
          </a:p>
        </p:txBody>
      </p:sp>
    </p:spTree>
    <p:extLst>
      <p:ext uri="{BB962C8B-B14F-4D97-AF65-F5344CB8AC3E}">
        <p14:creationId xmlns:p14="http://schemas.microsoft.com/office/powerpoint/2010/main" val="3830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pPr>
                <a:defRPr/>
              </a:pPr>
              <a:t>‹#›</a:t>
            </a:fld>
            <a:endParaRPr lang="ru-RU" altLang="ru-RU" dirty="0"/>
          </a:p>
        </p:txBody>
      </p:sp>
    </p:spTree>
    <p:extLst>
      <p:ext uri="{BB962C8B-B14F-4D97-AF65-F5344CB8AC3E}">
        <p14:creationId xmlns:p14="http://schemas.microsoft.com/office/powerpoint/2010/main" val="116355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pPr>
                <a:defRPr/>
              </a:pPr>
              <a:t>‹#›</a:t>
            </a:fld>
            <a:endParaRPr lang="ru-RU" altLang="ru-RU" dirty="0"/>
          </a:p>
        </p:txBody>
      </p:sp>
    </p:spTree>
    <p:extLst>
      <p:ext uri="{BB962C8B-B14F-4D97-AF65-F5344CB8AC3E}">
        <p14:creationId xmlns:p14="http://schemas.microsoft.com/office/powerpoint/2010/main" val="418465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82B8AC06-73AA-43EE-A413-0EE09BA796A2}" type="slidenum">
              <a:rPr lang="ru-RU" altLang="ru-RU" smtClean="0"/>
              <a:pPr>
                <a:defRPr/>
              </a:pPr>
              <a:t>‹#›</a:t>
            </a:fld>
            <a:endParaRPr lang="ru-RU" alt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026304A4-8CEE-4AAE-9049-2E891B33F46B}" type="slidenum">
              <a:rPr lang="ru-RU" altLang="ru-RU" smtClean="0"/>
              <a:pPr>
                <a:defRPr/>
              </a:pPr>
              <a:t>‹#›</a:t>
            </a:fld>
            <a:endParaRPr lang="ru-RU" alt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0B700618-A883-40E9-A6B1-4989FDFAA953}" type="slidenum">
              <a:rPr lang="ru-RU" altLang="ru-RU" smtClean="0"/>
              <a:pPr>
                <a:defRPr/>
              </a:pPr>
              <a:t>‹#›</a:t>
            </a:fld>
            <a:endParaRPr lang="ru-RU" altLang="ru-RU"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8CCD5026-8B3A-4DCA-862E-8079FA385B46}" type="slidenum">
              <a:rPr lang="ru-RU" altLang="ru-RU" smtClean="0"/>
              <a:pPr>
                <a:defRPr/>
              </a:pPr>
              <a:t>‹#›</a:t>
            </a:fld>
            <a:endParaRPr lang="ru-RU" alt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ru-RU"/>
          </a:p>
        </p:txBody>
      </p:sp>
      <p:sp>
        <p:nvSpPr>
          <p:cNvPr id="8" name="Footer Placeholder 7"/>
          <p:cNvSpPr>
            <a:spLocks noGrp="1"/>
          </p:cNvSpPr>
          <p:nvPr>
            <p:ph type="ftr" sz="quarter" idx="11"/>
          </p:nvPr>
        </p:nvSpPr>
        <p:spPr/>
        <p:txBody>
          <a:bodyPr/>
          <a:lstStyle/>
          <a:p>
            <a:pPr>
              <a:defRPr/>
            </a:pPr>
            <a:endParaRPr lang="ru-RU" altLang="ru-RU"/>
          </a:p>
        </p:txBody>
      </p:sp>
      <p:sp>
        <p:nvSpPr>
          <p:cNvPr id="9" name="Slide Number Placeholder 8"/>
          <p:cNvSpPr>
            <a:spLocks noGrp="1"/>
          </p:cNvSpPr>
          <p:nvPr>
            <p:ph type="sldNum" sz="quarter" idx="12"/>
          </p:nvPr>
        </p:nvSpPr>
        <p:spPr/>
        <p:txBody>
          <a:bodyPr/>
          <a:lstStyle/>
          <a:p>
            <a:pPr>
              <a:defRPr/>
            </a:pPr>
            <a:fld id="{D70A5986-8EB9-4CB5-AFA5-6DC15B092335}" type="slidenum">
              <a:rPr lang="ru-RU" altLang="ru-RU" smtClean="0"/>
              <a:pPr>
                <a:defRPr/>
              </a:pPr>
              <a:t>‹#›</a:t>
            </a:fld>
            <a:endParaRPr lang="ru-RU" alt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pPr>
              <a:defRPr/>
            </a:pPr>
            <a:fld id="{9E3A50F7-039D-47F7-B775-5B4DF2CE808E}" type="slidenum">
              <a:rPr lang="ru-RU" altLang="ru-RU" smtClean="0"/>
              <a:pPr>
                <a:defRPr/>
              </a:pPr>
              <a:t>‹#›</a:t>
            </a:fld>
            <a:endParaRPr lang="ru-RU" altLang="ru-RU"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ru-RU"/>
          </a:p>
        </p:txBody>
      </p:sp>
      <p:sp>
        <p:nvSpPr>
          <p:cNvPr id="3" name="Footer Placeholder 2"/>
          <p:cNvSpPr>
            <a:spLocks noGrp="1"/>
          </p:cNvSpPr>
          <p:nvPr>
            <p:ph type="ftr" sz="quarter" idx="11"/>
          </p:nvPr>
        </p:nvSpPr>
        <p:spPr/>
        <p:txBody>
          <a:bodyPr/>
          <a:lstStyle/>
          <a:p>
            <a:pPr>
              <a:defRPr/>
            </a:pPr>
            <a:endParaRPr lang="ru-RU" altLang="ru-RU"/>
          </a:p>
        </p:txBody>
      </p:sp>
      <p:sp>
        <p:nvSpPr>
          <p:cNvPr id="4" name="Slide Number Placeholder 3"/>
          <p:cNvSpPr>
            <a:spLocks noGrp="1"/>
          </p:cNvSpPr>
          <p:nvPr>
            <p:ph type="sldNum" sz="quarter" idx="12"/>
          </p:nvPr>
        </p:nvSpPr>
        <p:spPr/>
        <p:txBody>
          <a:bodyPr/>
          <a:lstStyle/>
          <a:p>
            <a:pPr>
              <a:defRPr/>
            </a:pPr>
            <a:fld id="{3DB9D10D-1632-4464-B5DB-D4FF939701E4}" type="slidenum">
              <a:rPr lang="ru-RU" altLang="ru-RU" smtClean="0"/>
              <a:pPr>
                <a:defRPr/>
              </a:pPr>
              <a:t>‹#›</a:t>
            </a:fld>
            <a:endParaRPr lang="ru-RU" alt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pPr>
                <a:defRPr/>
              </a:pPr>
              <a:t>‹#›</a:t>
            </a:fld>
            <a:endParaRPr lang="ru-RU" altLang="ru-RU" dirty="0"/>
          </a:p>
        </p:txBody>
      </p:sp>
    </p:spTree>
    <p:extLst>
      <p:ext uri="{BB962C8B-B14F-4D97-AF65-F5344CB8AC3E}">
        <p14:creationId xmlns:p14="http://schemas.microsoft.com/office/powerpoint/2010/main" val="2842194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D56F2A62-48C1-4042-A56C-DD102985E676}" type="slidenum">
              <a:rPr lang="ru-RU" altLang="ru-RU" smtClean="0"/>
              <a:pPr>
                <a:defRPr/>
              </a:pPr>
              <a:t>‹#›</a:t>
            </a:fld>
            <a:endParaRPr lang="ru-RU" altLang="ru-RU"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91184436-D9F5-409C-8565-5A1EE16FEB5C}" type="slidenum">
              <a:rPr lang="ru-RU" altLang="ru-RU" smtClean="0"/>
              <a:pPr>
                <a:defRPr/>
              </a:pPr>
              <a:t>‹#›</a:t>
            </a:fld>
            <a:endParaRPr lang="ru-RU" alt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9F0FF86C-B2F6-420D-BC77-34514D18B8D7}" type="slidenum">
              <a:rPr lang="ru-RU" altLang="ru-RU" smtClean="0"/>
              <a:pPr>
                <a:defRPr/>
              </a:pPr>
              <a:t>‹#›</a:t>
            </a:fld>
            <a:endParaRPr lang="ru-RU" altLang="ru-RU"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36450749-8C9E-448F-8A58-3C23907E56DE}" type="slidenum">
              <a:rPr lang="ru-RU" altLang="ru-RU" smtClean="0"/>
              <a:pPr>
                <a:defRPr/>
              </a:pPr>
              <a:t>‹#›</a:t>
            </a:fld>
            <a:endParaRPr lang="ru-RU" altLang="ru-RU"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2659839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571846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2303344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840821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1996499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270509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pPr>
                <a:defRPr/>
              </a:pPr>
              <a:t>‹#›</a:t>
            </a:fld>
            <a:endParaRPr lang="ru-RU" altLang="ru-RU" dirty="0"/>
          </a:p>
        </p:txBody>
      </p:sp>
    </p:spTree>
    <p:extLst>
      <p:ext uri="{BB962C8B-B14F-4D97-AF65-F5344CB8AC3E}">
        <p14:creationId xmlns:p14="http://schemas.microsoft.com/office/powerpoint/2010/main" val="2596335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633550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2304577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1816568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2901808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268277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452733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2659839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3762676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4017474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101079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pPr>
                <a:defRPr/>
              </a:pPr>
              <a:t>‹#›</a:t>
            </a:fld>
            <a:endParaRPr lang="ru-RU" altLang="ru-RU" dirty="0"/>
          </a:p>
        </p:txBody>
      </p:sp>
    </p:spTree>
    <p:extLst>
      <p:ext uri="{BB962C8B-B14F-4D97-AF65-F5344CB8AC3E}">
        <p14:creationId xmlns:p14="http://schemas.microsoft.com/office/powerpoint/2010/main" val="645439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511132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1261521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620909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305080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1474740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1486895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3537464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4000648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74537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pPr>
                <a:defRPr/>
              </a:pPr>
              <a:t>‹#›</a:t>
            </a:fld>
            <a:endParaRPr lang="ru-RU" altLang="ru-RU" dirty="0"/>
          </a:p>
        </p:txBody>
      </p:sp>
    </p:spTree>
    <p:extLst>
      <p:ext uri="{BB962C8B-B14F-4D97-AF65-F5344CB8AC3E}">
        <p14:creationId xmlns:p14="http://schemas.microsoft.com/office/powerpoint/2010/main" val="1681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pPr>
                <a:defRPr/>
              </a:pPr>
              <a:t>‹#›</a:t>
            </a:fld>
            <a:endParaRPr lang="ru-RU" altLang="ru-RU" dirty="0"/>
          </a:p>
        </p:txBody>
      </p:sp>
    </p:spTree>
    <p:extLst>
      <p:ext uri="{BB962C8B-B14F-4D97-AF65-F5344CB8AC3E}">
        <p14:creationId xmlns:p14="http://schemas.microsoft.com/office/powerpoint/2010/main" val="39966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pPr>
                <a:defRPr/>
              </a:pPr>
              <a:t>‹#›</a:t>
            </a:fld>
            <a:endParaRPr lang="ru-RU" altLang="ru-RU" dirty="0"/>
          </a:p>
        </p:txBody>
      </p:sp>
    </p:spTree>
    <p:extLst>
      <p:ext uri="{BB962C8B-B14F-4D97-AF65-F5344CB8AC3E}">
        <p14:creationId xmlns:p14="http://schemas.microsoft.com/office/powerpoint/2010/main" val="6682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pPr>
                <a:defRPr/>
              </a:pPr>
              <a:t>‹#›</a:t>
            </a:fld>
            <a:endParaRPr lang="ru-RU" altLang="ru-RU" dirty="0"/>
          </a:p>
        </p:txBody>
      </p:sp>
    </p:spTree>
    <p:extLst>
      <p:ext uri="{BB962C8B-B14F-4D97-AF65-F5344CB8AC3E}">
        <p14:creationId xmlns:p14="http://schemas.microsoft.com/office/powerpoint/2010/main" val="7851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pPr>
                <a:defRPr/>
              </a:pPr>
              <a:t>‹#›</a:t>
            </a:fld>
            <a:endParaRPr lang="ru-RU" altLang="ru-RU" dirty="0"/>
          </a:p>
        </p:txBody>
      </p:sp>
    </p:spTree>
    <p:extLst>
      <p:ext uri="{BB962C8B-B14F-4D97-AF65-F5344CB8AC3E}">
        <p14:creationId xmlns:p14="http://schemas.microsoft.com/office/powerpoint/2010/main" val="20293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lt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lt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91F61B75-4694-4AC9-91BF-A5AE3CE34726}" type="slidenum">
              <a:rPr lang="ru-RU" altLang="ru-RU" smtClean="0"/>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90"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118093485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solidFill>
                  <a:srgbClr val="000000"/>
                </a:solidFill>
              </a:rPr>
              <a:pPr>
                <a:defRPr/>
              </a:pPr>
              <a:t>‹#›</a:t>
            </a:fld>
            <a:endParaRPr lang="ru-RU" altLang="ru-RU" dirty="0">
              <a:solidFill>
                <a:srgbClr val="000000"/>
              </a:solidFill>
            </a:endParaRPr>
          </a:p>
        </p:txBody>
      </p:sp>
    </p:spTree>
    <p:extLst>
      <p:ext uri="{BB962C8B-B14F-4D97-AF65-F5344CB8AC3E}">
        <p14:creationId xmlns:p14="http://schemas.microsoft.com/office/powerpoint/2010/main" val="33004519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chart" Target="../charts/chart6.xml"/><Relationship Id="rId5" Type="http://schemas.openxmlformats.org/officeDocument/2006/relationships/image" Target="../media/image7.emf"/><Relationship Id="rId4" Type="http://schemas.openxmlformats.org/officeDocument/2006/relationships/oleObject" Target="../embeddings/_____Microsoft_Excel_97-20033.xls"/></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_____Microsoft_Excel_97-2003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_____Microsoft_Excel_97-2003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68538" y="4868863"/>
            <a:ext cx="6399212" cy="838200"/>
          </a:xfrm>
        </p:spPr>
        <p:txBody>
          <a:bodyPr/>
          <a:lstStyle/>
          <a:p>
            <a:pPr eaLnBrk="1" hangingPunct="1"/>
            <a:endParaRPr lang="ru-RU" altLang="ru-RU" smtClean="0"/>
          </a:p>
          <a:p>
            <a:pPr eaLnBrk="1" hangingPunct="1"/>
            <a:endParaRPr lang="ru-RU" altLang="ru-RU" smtClean="0"/>
          </a:p>
        </p:txBody>
      </p:sp>
      <p:sp>
        <p:nvSpPr>
          <p:cNvPr id="6" name="Rectangle 17"/>
          <p:cNvSpPr>
            <a:spLocks noChangeArrowheads="1"/>
          </p:cNvSpPr>
          <p:nvPr/>
        </p:nvSpPr>
        <p:spPr bwMode="auto">
          <a:xfrm>
            <a:off x="684213" y="620713"/>
            <a:ext cx="7772400" cy="5688012"/>
          </a:xfrm>
          <a:prstGeom prst="rect">
            <a:avLst/>
          </a:prstGeom>
          <a:noFill/>
          <a:ln>
            <a:noFill/>
          </a:ln>
          <a:effectLs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проекту решения Совета народных депутатов Муромского района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202</a:t>
            </a:r>
            <a:r>
              <a:rPr lang="en-US" altLang="ru-RU" sz="2800" b="1" i="1" dirty="0" smtClean="0">
                <a:solidFill>
                  <a:schemeClr val="tx2">
                    <a:lumMod val="75000"/>
                  </a:schemeClr>
                </a:solidFill>
                <a:latin typeface="Times New Roman" panose="02020603050405020304" pitchFamily="18" charset="0"/>
                <a:cs typeface="Times New Roman" panose="02020603050405020304" pitchFamily="18" charset="0"/>
              </a:rPr>
              <a:t>3</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271463" y="115888"/>
            <a:ext cx="8640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b="1" dirty="0" smtClean="0">
                <a:latin typeface="Times New Roman" pitchFamily="18" charset="0"/>
                <a:cs typeface="Times New Roman" pitchFamily="18" charset="0"/>
              </a:rPr>
              <a:t>ДИНАМИКА И СТРУКТУРА ИСПОЛНЕНИЯ ДОХОДНОЙ ЧАСТИ БЮДЖЕТА МУРОМСКОГО РАЙОНА В 2023 ГОДУ</a:t>
            </a:r>
            <a:endParaRPr lang="ru-RU" alt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38988951"/>
              </p:ext>
            </p:extLst>
          </p:nvPr>
        </p:nvGraphicFramePr>
        <p:xfrm>
          <a:off x="288925" y="764704"/>
          <a:ext cx="8639175" cy="5789396"/>
        </p:xfrm>
        <a:graphic>
          <a:graphicData uri="http://schemas.openxmlformats.org/drawingml/2006/table">
            <a:tbl>
              <a:tblPr/>
              <a:tblGrid>
                <a:gridCol w="3350176"/>
                <a:gridCol w="1296144"/>
                <a:gridCol w="936104"/>
                <a:gridCol w="824726"/>
                <a:gridCol w="576262"/>
                <a:gridCol w="863600"/>
                <a:gridCol w="792163"/>
              </a:tblGrid>
              <a:tr h="33530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2023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2023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30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2022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124250,4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117288,1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126003,9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100084,5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90437,0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94695,9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50144,5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44417,0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46437,7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50144,5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44417,0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46437,7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14133,9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18770,0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19014,6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14175,9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14906,0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14810,3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11351,1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12754,0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12764,5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 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2388,9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1145,0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43,5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Транспортный налог с физических лиц</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9161,2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9079,0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9264,1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добычу общераспространенных полезных ископаемых</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12471,8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5079,5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24165,9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26851,1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31308,0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116,6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3605,0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8960,0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9105,3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1571,0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17229,7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16132,0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2829,4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3631,5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128,3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2837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589609032"/>
              </p:ext>
            </p:extLst>
          </p:nvPr>
        </p:nvGraphicFramePr>
        <p:xfrm>
          <a:off x="238125" y="1137466"/>
          <a:ext cx="8650288" cy="3062100"/>
        </p:xfrm>
        <a:graphic>
          <a:graphicData uri="http://schemas.openxmlformats.org/drawingml/2006/table">
            <a:tbl>
              <a:tblPr/>
              <a:tblGrid>
                <a:gridCol w="3178175"/>
                <a:gridCol w="1368425"/>
                <a:gridCol w="936625"/>
                <a:gridCol w="935038"/>
                <a:gridCol w="576262"/>
                <a:gridCol w="863600"/>
                <a:gridCol w="792163"/>
              </a:tblGrid>
              <a:tr h="360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450027,4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503703,5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503062,7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99,9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111,8</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156920,4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163281,3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163281,3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104642,0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132209,8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131969,1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169529,6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193820,3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193820,3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19667,1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14913,3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14513,3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97,3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прочих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8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574277,8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620991,6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629066,6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199213781"/>
              </p:ext>
            </p:extLst>
          </p:nvPr>
        </p:nvGraphicFramePr>
        <p:xfrm>
          <a:off x="241300" y="115888"/>
          <a:ext cx="8639175" cy="982665"/>
        </p:xfrm>
        <a:graphic>
          <a:graphicData uri="http://schemas.openxmlformats.org/drawingml/2006/table">
            <a:tbl>
              <a:tblPr/>
              <a:tblGrid>
                <a:gridCol w="3167063"/>
                <a:gridCol w="1366837"/>
                <a:gridCol w="936625"/>
                <a:gridCol w="936625"/>
                <a:gridCol w="576263"/>
                <a:gridCol w="863600"/>
                <a:gridCol w="792162"/>
              </a:tblGrid>
              <a:tr h="647385">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2023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2023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277">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2022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Прямоугольник 3"/>
          <p:cNvSpPr>
            <a:spLocks noChangeArrowheads="1"/>
          </p:cNvSpPr>
          <p:nvPr/>
        </p:nvSpPr>
        <p:spPr bwMode="auto">
          <a:xfrm>
            <a:off x="285750" y="4350583"/>
            <a:ext cx="86423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2023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году получен </a:t>
            </a:r>
            <a:r>
              <a:rPr lang="ru-RU" altLang="ru-RU" sz="1400" dirty="0" smtClean="0">
                <a:latin typeface="Times New Roman" pitchFamily="18" charset="0"/>
                <a:cs typeface="Times New Roman" pitchFamily="18" charset="0"/>
              </a:rPr>
              <a:t>по акцизам на нефтепродукты (на 4880,7 тыс. рублей или на 34,5%), налогу</a:t>
            </a:r>
            <a:r>
              <a:rPr lang="ru-RU" altLang="ru-RU" sz="1400" dirty="0">
                <a:latin typeface="Times New Roman" pitchFamily="18" charset="0"/>
                <a:cs typeface="Times New Roman" pitchFamily="18" charset="0"/>
              </a:rPr>
              <a:t>, взимаемому в связи с применением упрощенной системы налогообложения </a:t>
            </a:r>
            <a:r>
              <a:rPr lang="ru-RU" altLang="ru-RU" sz="1400" dirty="0" smtClean="0">
                <a:latin typeface="Times New Roman" pitchFamily="18" charset="0"/>
                <a:cs typeface="Times New Roman" pitchFamily="18" charset="0"/>
              </a:rPr>
              <a:t>(</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1413,4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на 12,5%), единому сельскохозяйственному налогу (на 627,1 тыс. рублей или в 2,5 раза), транспортному налогу с физических лиц (на 102,9 тыс. рублей или на 1,1 %), доходам от использования имущества, находящегося в государственной и муниципальной собственности (на 5500,3 тыс. рублей или в 2,5 раза), </a:t>
            </a:r>
            <a:r>
              <a:rPr lang="ru-RU" altLang="ru-RU" sz="1400" dirty="0">
                <a:latin typeface="Times New Roman" pitchFamily="18" charset="0"/>
                <a:cs typeface="Times New Roman" pitchFamily="18" charset="0"/>
              </a:rPr>
              <a:t>плате за негативное воздействие на окружающую среду (на 516,0 тыс. рублей или в 2,4 раза), доходам </a:t>
            </a:r>
            <a:r>
              <a:rPr lang="ru-RU" altLang="ru-RU" sz="1400" dirty="0" smtClean="0">
                <a:latin typeface="Times New Roman" pitchFamily="18" charset="0"/>
                <a:cs typeface="Times New Roman" pitchFamily="18" charset="0"/>
              </a:rPr>
              <a:t>от компенсации затрат государства (на 1462,6 тыс. рублей или в 14,4 раза), по штрафным санкциям (на 802,0 тыс. рублей или на 28,3%). </a:t>
            </a:r>
            <a:endParaRPr lang="ru-RU" alt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733113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33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7" name="Прямоугольник 5"/>
          <p:cNvSpPr>
            <a:spLocks noChangeArrowheads="1"/>
          </p:cNvSpPr>
          <p:nvPr/>
        </p:nvSpPr>
        <p:spPr bwMode="auto">
          <a:xfrm>
            <a:off x="540717" y="3436274"/>
            <a:ext cx="29511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spcAft>
                <a:spcPts val="0"/>
              </a:spcAft>
            </a:pPr>
            <a:r>
              <a:rPr lang="ru-RU" altLang="ru-RU" sz="1400" dirty="0" smtClean="0">
                <a:latin typeface="Times New Roman" pitchFamily="18" charset="0"/>
                <a:cs typeface="Times New Roman" pitchFamily="18" charset="0"/>
              </a:rPr>
              <a:t>Безвозмездные поступления за 2023 год исполнены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99,9 </a:t>
            </a:r>
            <a:r>
              <a:rPr lang="ru-RU" altLang="ru-RU" sz="1400" dirty="0">
                <a:latin typeface="Times New Roman" pitchFamily="18" charset="0"/>
                <a:cs typeface="Times New Roman" pitchFamily="18" charset="0"/>
              </a:rPr>
              <a:t>% и на </a:t>
            </a:r>
            <a:r>
              <a:rPr lang="ru-RU" altLang="ru-RU" sz="1400" dirty="0" smtClean="0">
                <a:latin typeface="Times New Roman" pitchFamily="18" charset="0"/>
                <a:cs typeface="Times New Roman" pitchFamily="18" charset="0"/>
              </a:rPr>
              <a:t>111,8% </a:t>
            </a:r>
            <a:r>
              <a:rPr lang="ru-RU" altLang="ru-RU" sz="1400" dirty="0">
                <a:latin typeface="Times New Roman" pitchFamily="18" charset="0"/>
                <a:cs typeface="Times New Roman" pitchFamily="18" charset="0"/>
              </a:rPr>
              <a:t>к уровню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года, при плане в сумме </a:t>
            </a:r>
            <a:r>
              <a:rPr lang="ru-RU" altLang="ru-RU" sz="1400" dirty="0" smtClean="0">
                <a:latin typeface="Times New Roman" pitchFamily="18" charset="0"/>
                <a:cs typeface="Times New Roman" pitchFamily="18" charset="0"/>
              </a:rPr>
              <a:t>503703,5 </a:t>
            </a:r>
            <a:r>
              <a:rPr lang="ru-RU" altLang="ru-RU" sz="1400" dirty="0">
                <a:latin typeface="Times New Roman" pitchFamily="18" charset="0"/>
                <a:cs typeface="Times New Roman" pitchFamily="18" charset="0"/>
              </a:rPr>
              <a:t>тыс. рублей исполнение составило сумму </a:t>
            </a:r>
            <a:r>
              <a:rPr lang="ru-RU" altLang="ru-RU" sz="1400" dirty="0" smtClean="0">
                <a:latin typeface="Times New Roman" pitchFamily="18" charset="0"/>
                <a:cs typeface="Times New Roman" pitchFamily="18" charset="0"/>
              </a:rPr>
              <a:t>503062,7 </a:t>
            </a:r>
            <a:r>
              <a:rPr lang="ru-RU" altLang="ru-RU" sz="1400" dirty="0">
                <a:latin typeface="Times New Roman" pitchFamily="18" charset="0"/>
                <a:cs typeface="Times New Roman" pitchFamily="18" charset="0"/>
              </a:rPr>
              <a:t>тыс. </a:t>
            </a:r>
            <a:r>
              <a:rPr lang="ru-RU" altLang="ru-RU" sz="1400" dirty="0" smtClean="0">
                <a:latin typeface="Times New Roman" pitchFamily="18" charset="0"/>
                <a:cs typeface="Times New Roman" pitchFamily="18" charset="0"/>
              </a:rPr>
              <a:t>рублей. </a:t>
            </a:r>
            <a:r>
              <a:rPr lang="ru-RU" sz="1400" dirty="0">
                <a:latin typeface="Times New Roman"/>
                <a:ea typeface="Times New Roman"/>
                <a:cs typeface="Times New Roman"/>
              </a:rPr>
              <a:t>Из общей суммы безвозмездных </a:t>
            </a:r>
            <a:r>
              <a:rPr lang="ru-RU" sz="1400" dirty="0" smtClean="0">
                <a:latin typeface="Times New Roman"/>
                <a:ea typeface="Times New Roman"/>
                <a:cs typeface="Times New Roman"/>
              </a:rPr>
              <a:t>поступлений </a:t>
            </a:r>
            <a:r>
              <a:rPr lang="ru-RU" sz="1400" dirty="0">
                <a:latin typeface="Times New Roman"/>
                <a:ea typeface="Times New Roman"/>
                <a:cs typeface="Times New Roman"/>
              </a:rPr>
              <a:t>дотации составили </a:t>
            </a:r>
            <a:r>
              <a:rPr lang="ru-RU" sz="1400" dirty="0" smtClean="0">
                <a:latin typeface="Times New Roman"/>
                <a:ea typeface="Times New Roman"/>
                <a:cs typeface="Times New Roman"/>
              </a:rPr>
              <a:t>32,5 </a:t>
            </a:r>
            <a:r>
              <a:rPr lang="ru-RU" sz="1400" dirty="0">
                <a:latin typeface="Times New Roman"/>
                <a:ea typeface="Times New Roman"/>
                <a:cs typeface="Times New Roman"/>
              </a:rPr>
              <a:t>% </a:t>
            </a:r>
            <a:r>
              <a:rPr lang="ru-RU" sz="1400" dirty="0" smtClean="0">
                <a:latin typeface="Times New Roman"/>
                <a:ea typeface="Times New Roman"/>
                <a:cs typeface="Times New Roman"/>
              </a:rPr>
              <a:t>(163281,3 </a:t>
            </a:r>
            <a:r>
              <a:rPr lang="ru-RU" sz="1400" dirty="0">
                <a:latin typeface="Times New Roman"/>
                <a:ea typeface="Times New Roman"/>
                <a:cs typeface="Times New Roman"/>
              </a:rPr>
              <a:t>тыс. рублей), субсидии – </a:t>
            </a:r>
            <a:r>
              <a:rPr lang="ru-RU" sz="1400" dirty="0" smtClean="0">
                <a:latin typeface="Times New Roman"/>
                <a:ea typeface="Times New Roman"/>
                <a:cs typeface="Times New Roman"/>
              </a:rPr>
              <a:t>26,2 </a:t>
            </a:r>
            <a:r>
              <a:rPr lang="ru-RU" sz="1400" dirty="0">
                <a:latin typeface="Times New Roman"/>
                <a:ea typeface="Times New Roman"/>
                <a:cs typeface="Times New Roman"/>
              </a:rPr>
              <a:t>% </a:t>
            </a:r>
            <a:r>
              <a:rPr lang="ru-RU" sz="1400" dirty="0" smtClean="0">
                <a:latin typeface="Times New Roman"/>
                <a:ea typeface="Times New Roman"/>
                <a:cs typeface="Times New Roman"/>
              </a:rPr>
              <a:t>(131969,1 </a:t>
            </a:r>
            <a:r>
              <a:rPr lang="ru-RU" sz="1400" dirty="0">
                <a:latin typeface="Times New Roman"/>
                <a:ea typeface="Times New Roman"/>
                <a:cs typeface="Times New Roman"/>
              </a:rPr>
              <a:t>тыс. рублей), субвенции – </a:t>
            </a:r>
            <a:r>
              <a:rPr lang="ru-RU" sz="1400" dirty="0" smtClean="0">
                <a:latin typeface="Times New Roman"/>
                <a:ea typeface="Times New Roman"/>
                <a:cs typeface="Times New Roman"/>
              </a:rPr>
              <a:t>38,5 </a:t>
            </a:r>
            <a:r>
              <a:rPr lang="ru-RU" sz="1400" dirty="0">
                <a:latin typeface="Times New Roman"/>
                <a:ea typeface="Times New Roman"/>
                <a:cs typeface="Times New Roman"/>
              </a:rPr>
              <a:t>% </a:t>
            </a:r>
            <a:r>
              <a:rPr lang="ru-RU" sz="1400" dirty="0" smtClean="0">
                <a:latin typeface="Times New Roman"/>
                <a:ea typeface="Times New Roman"/>
                <a:cs typeface="Times New Roman"/>
              </a:rPr>
              <a:t>(193820,3 </a:t>
            </a:r>
            <a:r>
              <a:rPr lang="ru-RU" sz="1400" dirty="0">
                <a:latin typeface="Times New Roman"/>
                <a:ea typeface="Times New Roman"/>
                <a:cs typeface="Times New Roman"/>
              </a:rPr>
              <a:t>тыс. рублей), иные межбюджетные трансферты – </a:t>
            </a:r>
            <a:r>
              <a:rPr lang="ru-RU" sz="1400" dirty="0" smtClean="0">
                <a:latin typeface="Times New Roman"/>
                <a:ea typeface="Times New Roman"/>
                <a:cs typeface="Times New Roman"/>
              </a:rPr>
              <a:t>2,9 </a:t>
            </a:r>
            <a:r>
              <a:rPr lang="ru-RU" sz="1400" dirty="0">
                <a:latin typeface="Times New Roman"/>
                <a:ea typeface="Times New Roman"/>
                <a:cs typeface="Times New Roman"/>
              </a:rPr>
              <a:t>% </a:t>
            </a:r>
            <a:r>
              <a:rPr lang="ru-RU" sz="1400" dirty="0" smtClean="0">
                <a:latin typeface="Times New Roman"/>
                <a:ea typeface="Times New Roman"/>
                <a:cs typeface="Times New Roman"/>
              </a:rPr>
              <a:t>(14513,3 </a:t>
            </a:r>
            <a:r>
              <a:rPr lang="ru-RU" sz="1400" dirty="0">
                <a:latin typeface="Times New Roman"/>
                <a:ea typeface="Times New Roman"/>
                <a:cs typeface="Times New Roman"/>
              </a:rPr>
              <a:t>тыс. рублей), возврат остатков -  </a:t>
            </a:r>
            <a:r>
              <a:rPr lang="ru-RU" sz="1400" dirty="0" smtClean="0">
                <a:latin typeface="Times New Roman"/>
                <a:ea typeface="Times New Roman"/>
                <a:cs typeface="Times New Roman"/>
              </a:rPr>
              <a:t>-0,1% (-521,3 </a:t>
            </a:r>
            <a:r>
              <a:rPr lang="ru-RU" sz="1400" dirty="0">
                <a:latin typeface="Times New Roman"/>
                <a:ea typeface="Times New Roman"/>
                <a:cs typeface="Times New Roman"/>
              </a:rPr>
              <a:t>тыс. рублей).</a:t>
            </a:r>
            <a:endParaRPr lang="ru-RU" sz="1400" dirty="0">
              <a:effectLst/>
              <a:latin typeface="Calibri"/>
              <a:ea typeface="Times New Roman"/>
              <a:cs typeface="Times New Roman"/>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3841417491"/>
              </p:ext>
            </p:extLst>
          </p:nvPr>
        </p:nvGraphicFramePr>
        <p:xfrm>
          <a:off x="827584" y="116632"/>
          <a:ext cx="7697787" cy="3208337"/>
        </p:xfrm>
        <a:graphic>
          <a:graphicData uri="http://schemas.openxmlformats.org/presentationml/2006/ole">
            <mc:AlternateContent xmlns:mc="http://schemas.openxmlformats.org/markup-compatibility/2006">
              <mc:Choice xmlns:v="urn:schemas-microsoft-com:vml" Requires="v">
                <p:oleObj spid="_x0000_s16411" name="Лист" r:id="rId4" imgW="7953555" imgH="3572046" progId="Excel.Sheet.8">
                  <p:embed/>
                </p:oleObj>
              </mc:Choice>
              <mc:Fallback>
                <p:oleObj name="Лист" r:id="rId4" imgW="7953555" imgH="3572046" progId="Excel.Sheet.8">
                  <p:embed/>
                  <p:pic>
                    <p:nvPicPr>
                      <p:cNvPr id="0" name=""/>
                      <p:cNvPicPr>
                        <a:picLocks noChangeAspect="1" noChangeArrowheads="1"/>
                      </p:cNvPicPr>
                      <p:nvPr/>
                    </p:nvPicPr>
                    <p:blipFill>
                      <a:blip r:embed="rId5"/>
                      <a:srcRect/>
                      <a:stretch>
                        <a:fillRect/>
                      </a:stretch>
                    </p:blipFill>
                    <p:spPr bwMode="auto">
                      <a:xfrm>
                        <a:off x="827584" y="116632"/>
                        <a:ext cx="7697787" cy="3208337"/>
                      </a:xfrm>
                      <a:prstGeom prst="rect">
                        <a:avLst/>
                      </a:prstGeom>
                      <a:noFill/>
                      <a:ln>
                        <a:noFill/>
                      </a:ln>
                      <a:extLst/>
                    </p:spPr>
                  </p:pic>
                </p:oleObj>
              </mc:Fallback>
            </mc:AlternateContent>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092115860"/>
              </p:ext>
            </p:extLst>
          </p:nvPr>
        </p:nvGraphicFramePr>
        <p:xfrm>
          <a:off x="3635896" y="3517885"/>
          <a:ext cx="4896544" cy="31607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31199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38" y="188640"/>
            <a:ext cx="8856984" cy="360040"/>
          </a:xfrm>
        </p:spPr>
        <p:txBody>
          <a:bodyPr anchor="b"/>
          <a:lstStyle/>
          <a:p>
            <a:pPr marL="0" indent="0" algn="ctr" eaLnBrk="1" hangingPunct="1">
              <a:buNone/>
            </a:pP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a:t>
            </a:r>
            <a:r>
              <a:rPr lang="ru-RU" sz="1800" b="1" dirty="0" smtClean="0">
                <a:solidFill>
                  <a:schemeClr val="tx1"/>
                </a:solidFill>
                <a:effectLst>
                  <a:reflection endPos="0" dir="5400000" sy="-100000" algn="bl" rotWithShape="0"/>
                </a:effectLst>
                <a:latin typeface="Times New Roman" pitchFamily="18" charset="0"/>
                <a:cs typeface="Times New Roman" pitchFamily="18" charset="0"/>
              </a:rPr>
              <a:t>ДОХОДЫ ДОРОЖНОГО ФОНДА МУРОМСКОГО РАЙОНА В 2022-2023 ГОДАХ</a:t>
            </a:r>
            <a:r>
              <a:rPr lang="ru-RU" sz="4400" dirty="0" smtClean="0">
                <a:solidFill>
                  <a:schemeClr val="tx1"/>
                </a:solidFill>
                <a:effectLst>
                  <a:reflection endPos="0" dir="5400000" sy="-100000" algn="bl" rotWithShape="0"/>
                </a:effectLst>
                <a:latin typeface="Times New Roman" pitchFamily="18" charset="0"/>
                <a:cs typeface="Times New Roman" pitchFamily="18" charset="0"/>
              </a:rPr>
              <a:t> </a:t>
            </a:r>
          </a:p>
        </p:txBody>
      </p:sp>
      <p:graphicFrame>
        <p:nvGraphicFramePr>
          <p:cNvPr id="9" name="Object 5"/>
          <p:cNvGraphicFramePr>
            <a:graphicFrameLocks noGrp="1" noChangeAspect="1"/>
          </p:cNvGraphicFramePr>
          <p:nvPr>
            <p:ph type="chart" idx="1"/>
            <p:extLst>
              <p:ext uri="{D42A27DB-BD31-4B8C-83A1-F6EECF244321}">
                <p14:modId xmlns:p14="http://schemas.microsoft.com/office/powerpoint/2010/main" val="1252828988"/>
              </p:ext>
            </p:extLst>
          </p:nvPr>
        </p:nvGraphicFramePr>
        <p:xfrm>
          <a:off x="490737" y="69269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4"/>
          <p:cNvSpPr>
            <a:spLocks noChangeArrowheads="1"/>
          </p:cNvSpPr>
          <p:nvPr/>
        </p:nvSpPr>
        <p:spPr bwMode="auto">
          <a:xfrm>
            <a:off x="490737" y="4581128"/>
            <a:ext cx="8104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ru-RU" sz="1400" dirty="0" smtClean="0">
                <a:solidFill>
                  <a:srgbClr val="000000"/>
                </a:solidFill>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a:t>
            </a:r>
          </a:p>
          <a:p>
            <a:pPr algn="just"/>
            <a:r>
              <a:rPr lang="ru-RU" sz="1400" dirty="0" smtClean="0">
                <a:solidFill>
                  <a:srgbClr val="000000"/>
                </a:solidFill>
                <a:latin typeface="Times New Roman" pitchFamily="18" charset="0"/>
              </a:rPr>
              <a:t>         </a:t>
            </a:r>
            <a:r>
              <a:rPr lang="ru-RU" sz="1400" dirty="0">
                <a:solidFill>
                  <a:srgbClr val="000000"/>
                </a:solidFill>
                <a:latin typeface="Times New Roman" pitchFamily="18" charset="0"/>
              </a:rPr>
              <a:t>Плановые показатели по дорожному фонду Муромского района за </a:t>
            </a:r>
            <a:r>
              <a:rPr lang="ru-RU" sz="1400" dirty="0" smtClean="0">
                <a:solidFill>
                  <a:srgbClr val="000000"/>
                </a:solidFill>
                <a:latin typeface="Times New Roman" pitchFamily="18" charset="0"/>
              </a:rPr>
              <a:t>2023 </a:t>
            </a:r>
            <a:r>
              <a:rPr lang="ru-RU" sz="1400" dirty="0">
                <a:solidFill>
                  <a:srgbClr val="000000"/>
                </a:solidFill>
                <a:latin typeface="Times New Roman" pitchFamily="18" charset="0"/>
              </a:rPr>
              <a:t>год в сумме </a:t>
            </a:r>
            <a:r>
              <a:rPr lang="ru-RU" sz="1400" dirty="0" smtClean="0">
                <a:solidFill>
                  <a:srgbClr val="000000"/>
                </a:solidFill>
                <a:latin typeface="Times New Roman" pitchFamily="18" charset="0"/>
              </a:rPr>
              <a:t>66372,0 </a:t>
            </a:r>
            <a:r>
              <a:rPr lang="ru-RU" sz="1400" dirty="0">
                <a:solidFill>
                  <a:srgbClr val="000000"/>
                </a:solidFill>
                <a:latin typeface="Times New Roman" pitchFamily="18" charset="0"/>
              </a:rPr>
              <a:t>тыс. рублей исполнены на </a:t>
            </a:r>
            <a:r>
              <a:rPr lang="ru-RU" sz="1400" dirty="0" smtClean="0">
                <a:solidFill>
                  <a:srgbClr val="000000"/>
                </a:solidFill>
                <a:latin typeface="Times New Roman" pitchFamily="18" charset="0"/>
              </a:rPr>
              <a:t>100,6 </a:t>
            </a:r>
            <a:r>
              <a:rPr lang="ru-RU" sz="1400" dirty="0">
                <a:solidFill>
                  <a:srgbClr val="000000"/>
                </a:solidFill>
                <a:latin typeface="Times New Roman" pitchFamily="18" charset="0"/>
              </a:rPr>
              <a:t>% и составили сумму </a:t>
            </a:r>
            <a:r>
              <a:rPr lang="ru-RU" sz="1400" dirty="0" smtClean="0">
                <a:solidFill>
                  <a:srgbClr val="000000"/>
                </a:solidFill>
                <a:latin typeface="Times New Roman" pitchFamily="18" charset="0"/>
              </a:rPr>
              <a:t>66801,7 </a:t>
            </a:r>
            <a:r>
              <a:rPr lang="ru-RU" sz="1400" dirty="0">
                <a:solidFill>
                  <a:srgbClr val="000000"/>
                </a:solidFill>
                <a:latin typeface="Times New Roman" pitchFamily="18" charset="0"/>
              </a:rPr>
              <a:t>тыс. рублей, в том числе налоговые и неналоговые доходы исполнены на </a:t>
            </a:r>
            <a:r>
              <a:rPr lang="ru-RU" sz="1400" dirty="0" smtClean="0">
                <a:solidFill>
                  <a:srgbClr val="000000"/>
                </a:solidFill>
                <a:latin typeface="Times New Roman" pitchFamily="18" charset="0"/>
              </a:rPr>
              <a:t>101,5 %.</a:t>
            </a:r>
          </a:p>
          <a:p>
            <a:pPr algn="just"/>
            <a:r>
              <a:rPr lang="ru-RU" sz="1400" dirty="0" smtClean="0">
                <a:solidFill>
                  <a:srgbClr val="000000"/>
                </a:solidFill>
                <a:latin typeface="Times New Roman" pitchFamily="18" charset="0"/>
              </a:rPr>
              <a:t>         В </a:t>
            </a:r>
            <a:r>
              <a:rPr lang="ru-RU" sz="1400" dirty="0">
                <a:solidFill>
                  <a:srgbClr val="000000"/>
                </a:solidFill>
                <a:latin typeface="Times New Roman" pitchFamily="18" charset="0"/>
              </a:rPr>
              <a:t>сравнении с показателями </a:t>
            </a:r>
            <a:r>
              <a:rPr lang="ru-RU" sz="1400" dirty="0" smtClean="0">
                <a:solidFill>
                  <a:srgbClr val="000000"/>
                </a:solidFill>
                <a:latin typeface="Times New Roman" pitchFamily="18" charset="0"/>
              </a:rPr>
              <a:t>2022 </a:t>
            </a:r>
            <a:r>
              <a:rPr lang="ru-RU" sz="1400" dirty="0">
                <a:solidFill>
                  <a:srgbClr val="000000"/>
                </a:solidFill>
                <a:latin typeface="Times New Roman" pitchFamily="18" charset="0"/>
              </a:rPr>
              <a:t>года увеличение поступлений дорожного фонда составило </a:t>
            </a:r>
            <a:r>
              <a:rPr lang="ru-RU" sz="1400" dirty="0" smtClean="0">
                <a:solidFill>
                  <a:srgbClr val="000000"/>
                </a:solidFill>
                <a:latin typeface="Times New Roman" pitchFamily="18" charset="0"/>
              </a:rPr>
              <a:t>2,7%.</a:t>
            </a:r>
            <a:endParaRPr lang="ru-RU" sz="1400" dirty="0">
              <a:solidFill>
                <a:srgbClr val="000000"/>
              </a:solidFill>
              <a:latin typeface="Times New Roman" pitchFamily="18" charset="0"/>
            </a:endParaRPr>
          </a:p>
        </p:txBody>
      </p:sp>
      <p:sp>
        <p:nvSpPr>
          <p:cNvPr id="12" name="TextBox 11"/>
          <p:cNvSpPr txBox="1"/>
          <p:nvPr/>
        </p:nvSpPr>
        <p:spPr>
          <a:xfrm>
            <a:off x="4427984" y="4005644"/>
            <a:ext cx="364202" cy="215444"/>
          </a:xfrm>
          <a:prstGeom prst="rect">
            <a:avLst/>
          </a:prstGeom>
          <a:noFill/>
        </p:spPr>
        <p:txBody>
          <a:bodyPr wrap="none" rtlCol="0">
            <a:spAutoFit/>
          </a:bodyPr>
          <a:lstStyle/>
          <a:p>
            <a:r>
              <a:rPr lang="ru-RU" sz="800" b="1" dirty="0" smtClean="0">
                <a:solidFill>
                  <a:srgbClr val="000000"/>
                </a:solidFill>
                <a:latin typeface="Times New Roman" pitchFamily="18" charset="0"/>
                <a:cs typeface="Times New Roman" pitchFamily="18" charset="0"/>
              </a:rPr>
              <a:t>25,4</a:t>
            </a:r>
            <a:endParaRPr lang="ru-RU" sz="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3075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Прямоугольник 3"/>
          <p:cNvSpPr>
            <a:spLocks noChangeArrowheads="1"/>
          </p:cNvSpPr>
          <p:nvPr/>
        </p:nvSpPr>
        <p:spPr bwMode="auto">
          <a:xfrm>
            <a:off x="5760902" y="1988840"/>
            <a:ext cx="301121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Расходная часть бюджета за </a:t>
            </a:r>
            <a:r>
              <a:rPr lang="ru-RU" sz="1400" dirty="0" smtClean="0">
                <a:latin typeface="Times New Roman" pitchFamily="18" charset="0"/>
                <a:cs typeface="Times New Roman" pitchFamily="18" charset="0"/>
              </a:rPr>
              <a:t>2023 </a:t>
            </a:r>
            <a:r>
              <a:rPr lang="ru-RU" sz="1400" dirty="0">
                <a:latin typeface="Times New Roman" pitchFamily="18" charset="0"/>
                <a:cs typeface="Times New Roman" pitchFamily="18" charset="0"/>
              </a:rPr>
              <a:t>год выполнена на </a:t>
            </a:r>
            <a:r>
              <a:rPr lang="ru-RU" sz="1400" dirty="0" smtClean="0">
                <a:latin typeface="Times New Roman" pitchFamily="18" charset="0"/>
                <a:cs typeface="Times New Roman" pitchFamily="18" charset="0"/>
              </a:rPr>
              <a:t>95,3 </a:t>
            </a:r>
            <a:r>
              <a:rPr lang="ru-RU" sz="1400" dirty="0">
                <a:latin typeface="Times New Roman" pitchFamily="18" charset="0"/>
                <a:cs typeface="Times New Roman" pitchFamily="18" charset="0"/>
              </a:rPr>
              <a:t>%, при плане на год </a:t>
            </a:r>
            <a:r>
              <a:rPr lang="ru-RU" sz="1400" dirty="0" smtClean="0">
                <a:latin typeface="Times New Roman" pitchFamily="18" charset="0"/>
                <a:cs typeface="Times New Roman" pitchFamily="18" charset="0"/>
              </a:rPr>
              <a:t>671055,8 </a:t>
            </a:r>
            <a:r>
              <a:rPr lang="ru-RU" sz="1400" dirty="0">
                <a:latin typeface="Times New Roman" pitchFamily="18" charset="0"/>
                <a:cs typeface="Times New Roman" pitchFamily="18" charset="0"/>
              </a:rPr>
              <a:t>тыс. рублей исполнено в сумме </a:t>
            </a:r>
            <a:r>
              <a:rPr lang="ru-RU" sz="1400" dirty="0" smtClean="0">
                <a:latin typeface="Times New Roman" pitchFamily="18" charset="0"/>
                <a:cs typeface="Times New Roman" pitchFamily="18" charset="0"/>
              </a:rPr>
              <a:t>638784,8 </a:t>
            </a:r>
            <a:r>
              <a:rPr lang="ru-RU" sz="1400" dirty="0">
                <a:latin typeface="Times New Roman" pitchFamily="18" charset="0"/>
                <a:cs typeface="Times New Roman" pitchFamily="18" charset="0"/>
              </a:rPr>
              <a:t>тыс. рублей.</a:t>
            </a:r>
          </a:p>
        </p:txBody>
      </p:sp>
      <p:sp>
        <p:nvSpPr>
          <p:cNvPr id="3" name="TextBox 2"/>
          <p:cNvSpPr txBox="1"/>
          <p:nvPr/>
        </p:nvSpPr>
        <p:spPr>
          <a:xfrm>
            <a:off x="179512" y="116632"/>
            <a:ext cx="8784976" cy="769441"/>
          </a:xfrm>
          <a:prstGeom prst="rect">
            <a:avLst/>
          </a:prstGeom>
          <a:noFill/>
        </p:spPr>
        <p:txBody>
          <a:bodyPr wrap="square" rtlCol="0">
            <a:spAutoFit/>
          </a:bodyPr>
          <a:lstStyle/>
          <a:p>
            <a:pPr algn="ctr"/>
            <a:r>
              <a:rPr lang="ru-RU" sz="2200" b="1" u="sng" dirty="0" smtClean="0">
                <a:latin typeface="Times New Roman" pitchFamily="18" charset="0"/>
                <a:cs typeface="Times New Roman" pitchFamily="18" charset="0"/>
              </a:rPr>
              <a:t>ИСПОЛНЕНИЕ БЮДЖЕТА МУРОМСКОГО РАЙОНА ПО РАСХОДАМ</a:t>
            </a:r>
            <a:endParaRPr lang="ru-RU" sz="2200" b="1" u="sng" dirty="0">
              <a:latin typeface="Times New Roman" pitchFamily="18" charset="0"/>
              <a:cs typeface="Times New Roman" pitchFamily="18" charset="0"/>
            </a:endParaRPr>
          </a:p>
        </p:txBody>
      </p:sp>
      <p:grpSp>
        <p:nvGrpSpPr>
          <p:cNvPr id="7" name="Группа 6"/>
          <p:cNvGrpSpPr/>
          <p:nvPr/>
        </p:nvGrpSpPr>
        <p:grpSpPr>
          <a:xfrm>
            <a:off x="2291814" y="5004464"/>
            <a:ext cx="3360306" cy="1169551"/>
            <a:chOff x="1428612" y="4851737"/>
            <a:chExt cx="3528392" cy="1169551"/>
          </a:xfrm>
          <a:solidFill>
            <a:schemeClr val="accent1"/>
          </a:solidFill>
        </p:grpSpPr>
        <p:sp>
          <p:nvSpPr>
            <p:cNvPr id="6" name="Выноска со стрелкой вправо 5"/>
            <p:cNvSpPr/>
            <p:nvPr/>
          </p:nvSpPr>
          <p:spPr>
            <a:xfrm>
              <a:off x="1428612" y="4869160"/>
              <a:ext cx="3528392" cy="1152128"/>
            </a:xfrm>
            <a:prstGeom prst="rightArrowCallout">
              <a:avLst/>
            </a:prstGeom>
            <a:grp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450382" y="4851737"/>
              <a:ext cx="2257522" cy="1169551"/>
            </a:xfrm>
            <a:prstGeom prst="rect">
              <a:avLst/>
            </a:prstGeom>
            <a:grpFill/>
          </p:spPr>
          <p:txBody>
            <a:bodyPr wrap="square" rtlCol="0">
              <a:spAutoFit/>
            </a:bodyPr>
            <a:lstStyle/>
            <a:p>
              <a:pPr algn="ctr"/>
              <a:r>
                <a:rPr lang="ru-RU" sz="1400" i="1" dirty="0">
                  <a:latin typeface="Times New Roman" pitchFamily="18" charset="0"/>
                  <a:cs typeface="Times New Roman" pitchFamily="18" charset="0"/>
                </a:rPr>
                <a:t>Исполнение расходов бюджета Муромского района в </a:t>
              </a:r>
              <a:r>
                <a:rPr lang="ru-RU" sz="1400" i="1" dirty="0" smtClean="0">
                  <a:latin typeface="Times New Roman" pitchFamily="18" charset="0"/>
                  <a:cs typeface="Times New Roman" pitchFamily="18" charset="0"/>
                </a:rPr>
                <a:t>2023 </a:t>
              </a:r>
              <a:r>
                <a:rPr lang="ru-RU" sz="1400" i="1" dirty="0">
                  <a:latin typeface="Times New Roman" pitchFamily="18" charset="0"/>
                  <a:cs typeface="Times New Roman" pitchFamily="18" charset="0"/>
                </a:rPr>
                <a:t>году </a:t>
              </a:r>
              <a:r>
                <a:rPr lang="ru-RU" sz="1400" i="1" dirty="0" smtClean="0">
                  <a:latin typeface="Times New Roman" pitchFamily="18" charset="0"/>
                  <a:cs typeface="Times New Roman" pitchFamily="18" charset="0"/>
                </a:rPr>
                <a:t> к </a:t>
              </a:r>
              <a:r>
                <a:rPr lang="ru-RU" sz="1400" i="1" dirty="0">
                  <a:latin typeface="Times New Roman" pitchFamily="18" charset="0"/>
                  <a:cs typeface="Times New Roman" pitchFamily="18" charset="0"/>
                </a:rPr>
                <a:t>исполнению по расходам </a:t>
              </a:r>
              <a:r>
                <a:rPr lang="ru-RU" sz="1400" i="1" dirty="0" smtClean="0">
                  <a:latin typeface="Times New Roman" pitchFamily="18" charset="0"/>
                  <a:cs typeface="Times New Roman" pitchFamily="18" charset="0"/>
                </a:rPr>
                <a:t>2022 </a:t>
              </a:r>
              <a:r>
                <a:rPr lang="ru-RU" sz="1400" i="1" dirty="0">
                  <a:latin typeface="Times New Roman" pitchFamily="18" charset="0"/>
                  <a:cs typeface="Times New Roman" pitchFamily="18" charset="0"/>
                </a:rPr>
                <a:t>года, тыс. рублей</a:t>
              </a:r>
            </a:p>
          </p:txBody>
        </p:sp>
      </p:gr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8534" y="4077072"/>
            <a:ext cx="3395954" cy="245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4918720" cy="392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2"/>
          <p:cNvSpPr>
            <a:spLocks noChangeArrowheads="1"/>
          </p:cNvSpPr>
          <p:nvPr/>
        </p:nvSpPr>
        <p:spPr bwMode="auto">
          <a:xfrm>
            <a:off x="831775" y="116632"/>
            <a:ext cx="7612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b="1" dirty="0">
                <a:latin typeface="Times New Roman" pitchFamily="18" charset="0"/>
                <a:cs typeface="Times New Roman" pitchFamily="18" charset="0"/>
              </a:rPr>
              <a:t>Динамика расходов бюджета Муромского района по разделам </a:t>
            </a:r>
          </a:p>
          <a:p>
            <a:pPr algn="ctr"/>
            <a:r>
              <a:rPr lang="ru-RU" b="1" dirty="0">
                <a:latin typeface="Times New Roman" pitchFamily="18" charset="0"/>
                <a:cs typeface="Times New Roman" pitchFamily="18" charset="0"/>
              </a:rPr>
              <a:t>классификации расходов бюджетов РФ в </a:t>
            </a:r>
            <a:r>
              <a:rPr lang="ru-RU" b="1" dirty="0" smtClean="0">
                <a:latin typeface="Times New Roman" pitchFamily="18" charset="0"/>
                <a:cs typeface="Times New Roman" pitchFamily="18" charset="0"/>
              </a:rPr>
              <a:t>2022 </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2023 </a:t>
            </a:r>
            <a:r>
              <a:rPr lang="ru-RU" b="1" dirty="0">
                <a:latin typeface="Times New Roman" pitchFamily="18" charset="0"/>
                <a:cs typeface="Times New Roman" pitchFamily="18" charset="0"/>
              </a:rPr>
              <a:t>годах, тыс. рублей</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22" y="1124744"/>
            <a:ext cx="8328918" cy="400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179512" y="0"/>
            <a:ext cx="8784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b="1" dirty="0" smtClean="0">
                <a:latin typeface="Times New Roman" pitchFamily="18" charset="0"/>
                <a:cs typeface="Times New Roman" pitchFamily="18" charset="0"/>
              </a:rPr>
              <a:t>РАСХОДЫ БЮДЖЕТА МУРОМСКОГО РАЙОНА ПО РАЗДЕЛАМ И ПОДРАЗДЕЛАМ КЛАССИФИКАЦИИ РАСХОДОВ БЮДЖЕТА В РАЗРЕЗЕ МУНИЦИПАЛЬНЫХ ПРОГРАММ</a:t>
            </a:r>
            <a:endParaRPr lang="ru-RU" b="1"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87702838"/>
              </p:ext>
            </p:extLst>
          </p:nvPr>
        </p:nvGraphicFramePr>
        <p:xfrm>
          <a:off x="323528" y="980728"/>
          <a:ext cx="8496944" cy="5399242"/>
        </p:xfrm>
        <a:graphic>
          <a:graphicData uri="http://schemas.openxmlformats.org/drawingml/2006/table">
            <a:tbl>
              <a:tblPr/>
              <a:tblGrid>
                <a:gridCol w="5112568"/>
                <a:gridCol w="544488"/>
                <a:gridCol w="895672"/>
                <a:gridCol w="1001374"/>
                <a:gridCol w="942842"/>
              </a:tblGrid>
              <a:tr h="361398">
                <a:tc>
                  <a:txBody>
                    <a:bodyPr/>
                    <a:lstStyle/>
                    <a:p>
                      <a:pPr algn="ctr" fontAlgn="ctr"/>
                      <a:r>
                        <a:rPr lang="ru-RU" sz="900" b="1" i="0" u="none" strike="noStrike" dirty="0">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Раздел, подраздел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2022 год, </a:t>
                      </a:r>
                      <a:br>
                        <a:rPr lang="ru-RU" sz="900" b="1" i="0" u="none" strike="noStrike" dirty="0">
                          <a:effectLst/>
                          <a:latin typeface="Times New Roman"/>
                        </a:rPr>
                      </a:br>
                      <a:r>
                        <a:rPr lang="ru-RU" sz="900" b="1" i="0" u="none" strike="noStrike" dirty="0">
                          <a:effectLst/>
                          <a:latin typeface="Times New Roman"/>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Уточненный план на 2023 год, </a:t>
                      </a:r>
                      <a:br>
                        <a:rPr lang="ru-RU" sz="900" b="1" i="0" u="none" strike="noStrike" dirty="0">
                          <a:effectLst/>
                          <a:latin typeface="Times New Roman"/>
                        </a:rPr>
                      </a:br>
                      <a:r>
                        <a:rPr lang="ru-RU" sz="900" b="1" i="0" u="none" strike="noStrike" dirty="0">
                          <a:effectLst/>
                          <a:latin typeface="Times New Roman"/>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2023 год, </a:t>
                      </a:r>
                      <a:br>
                        <a:rPr lang="ru-RU" sz="900" b="1" i="0" u="none" strike="noStrike" dirty="0">
                          <a:effectLst/>
                          <a:latin typeface="Times New Roman"/>
                        </a:rPr>
                      </a:br>
                      <a:r>
                        <a:rPr lang="ru-RU" sz="900" b="1" i="0" u="none" strike="noStrike" dirty="0">
                          <a:effectLst/>
                          <a:latin typeface="Times New Roman"/>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55059">
                <a:tc>
                  <a:txBody>
                    <a:bodyPr/>
                    <a:lstStyle/>
                    <a:p>
                      <a:pPr algn="just" fontAlgn="ctr"/>
                      <a:r>
                        <a:rPr lang="ru-RU" sz="900" b="1" i="0" u="none" strike="noStrike" dirty="0">
                          <a:effectLst/>
                          <a:latin typeface="Times New Roman"/>
                        </a:rPr>
                        <a:t>ОБЩЕГОСУДАРСТВЕННЫЕ ВОПРОСЫ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ru-RU" sz="900" b="1" i="0" u="none" strike="noStrike" dirty="0">
                          <a:effectLst/>
                          <a:latin typeface="Times New Roman"/>
                        </a:rPr>
                        <a:t>0100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ru-RU" sz="900" b="1" i="0" u="none" strike="noStrike" dirty="0">
                          <a:effectLst/>
                          <a:latin typeface="Times New Roman"/>
                        </a:rPr>
                        <a:t>58 126,7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ru-RU" sz="900" b="1" i="0" u="none" strike="noStrike" dirty="0">
                          <a:effectLst/>
                          <a:latin typeface="Times New Roman"/>
                        </a:rPr>
                        <a:t>92 761,0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ru-RU" sz="900" b="1" i="0" u="none" strike="noStrike" dirty="0">
                          <a:effectLst/>
                          <a:latin typeface="Times New Roman"/>
                        </a:rPr>
                        <a:t>74 190,0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r>
              <a:tr h="288032">
                <a:tc>
                  <a:txBody>
                    <a:bodyPr/>
                    <a:lstStyle/>
                    <a:p>
                      <a:pPr algn="l" fontAlgn="t"/>
                      <a:r>
                        <a:rPr lang="ru-RU" sz="900" b="1" i="1" u="none" strike="noStrike" dirty="0">
                          <a:solidFill>
                            <a:srgbClr val="000000"/>
                          </a:solidFill>
                          <a:effectLst/>
                          <a:latin typeface="Times New Roman"/>
                        </a:rPr>
                        <a:t>Функционирование высшего должностного лица субъекта Российской Федерации и муниципального образования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solidFill>
                            <a:srgbClr val="000000"/>
                          </a:solidFill>
                          <a:effectLst/>
                          <a:latin typeface="Times New Roman"/>
                        </a:rPr>
                        <a:t>0104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1 663,9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1 663,9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30514">
                <a:tc>
                  <a:txBody>
                    <a:bodyPr/>
                    <a:lstStyle/>
                    <a:p>
                      <a:pPr algn="l" fontAlgn="t"/>
                      <a:r>
                        <a:rPr lang="ru-RU" sz="900" b="0" i="0" u="none" strike="noStrike" dirty="0">
                          <a:solidFill>
                            <a:srgbClr val="000000"/>
                          </a:solidFill>
                          <a:effectLst/>
                          <a:latin typeface="Times New Roman"/>
                        </a:rPr>
                        <a:t>Глава района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1 663,9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1 663,9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4005">
                <a:tc>
                  <a:txBody>
                    <a:bodyPr/>
                    <a:lstStyle/>
                    <a:p>
                      <a:pPr algn="l" fontAlgn="t"/>
                      <a:r>
                        <a:rPr lang="ru-RU" sz="900" b="1" i="1" u="none" strike="noStrike" dirty="0" smtClean="0">
                          <a:solidFill>
                            <a:srgbClr val="000000"/>
                          </a:solidFill>
                          <a:effectLst/>
                          <a:latin typeface="Times New Roman"/>
                        </a:rPr>
                        <a:t>Функционирование </a:t>
                      </a:r>
                      <a:r>
                        <a:rPr lang="ru-RU" sz="900" b="1" i="1" u="none" strike="noStrike" dirty="0">
                          <a:solidFill>
                            <a:srgbClr val="000000"/>
                          </a:solidFill>
                          <a:effectLst/>
                          <a:latin typeface="Times New Roman"/>
                        </a:rPr>
                        <a:t>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solidFill>
                            <a:srgbClr val="000000"/>
                          </a:solidFill>
                          <a:effectLst/>
                          <a:latin typeface="Times New Roman"/>
                        </a:rPr>
                        <a:t>0104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14 595,3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18 044,2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17 936,3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18170">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14 228,8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17 585,6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17 477,7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900" b="1" i="1" u="none" strike="noStrike" dirty="0" smtClean="0">
                          <a:solidFill>
                            <a:srgbClr val="000000"/>
                          </a:solidFill>
                          <a:effectLst/>
                          <a:latin typeface="Times New Roman"/>
                        </a:rPr>
                        <a:t>Судебная </a:t>
                      </a:r>
                      <a:r>
                        <a:rPr lang="ru-RU" sz="900" b="1" i="1" u="none" strike="noStrike" dirty="0">
                          <a:solidFill>
                            <a:srgbClr val="000000"/>
                          </a:solidFill>
                          <a:effectLst/>
                          <a:latin typeface="Times New Roman"/>
                        </a:rPr>
                        <a:t>система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solidFill>
                            <a:srgbClr val="000000"/>
                          </a:solidFill>
                          <a:effectLst/>
                          <a:latin typeface="Times New Roman"/>
                        </a:rPr>
                        <a:t>0105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36009">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30">
                <a:tc>
                  <a:txBody>
                    <a:bodyPr/>
                    <a:lstStyle/>
                    <a:p>
                      <a:pPr algn="l" fontAlgn="t"/>
                      <a:r>
                        <a:rPr lang="ru-RU" sz="900" b="1" i="1" u="none" strike="noStrike" dirty="0" smtClean="0">
                          <a:solidFill>
                            <a:srgbClr val="000000"/>
                          </a:solidFill>
                          <a:effectLst/>
                          <a:latin typeface="Times New Roman"/>
                        </a:rPr>
                        <a:t>Обеспечение </a:t>
                      </a:r>
                      <a:r>
                        <a:rPr lang="ru-RU" sz="900" b="1" i="1" u="none" strike="noStrike" dirty="0">
                          <a:solidFill>
                            <a:srgbClr val="000000"/>
                          </a:solidFill>
                          <a:effectLst/>
                          <a:latin typeface="Times New Roman"/>
                        </a:rPr>
                        <a:t>деятельности финансовых, налоговых и таможенных органов и органов финансового (финансово-бюджетного) надзора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solidFill>
                            <a:srgbClr val="000000"/>
                          </a:solidFill>
                          <a:effectLst/>
                          <a:latin typeface="Times New Roman"/>
                        </a:rPr>
                        <a:t>0106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10 129,0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13 548,4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13 420,1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261030">
                <a:tc>
                  <a:txBody>
                    <a:bodyPr/>
                    <a:lstStyle/>
                    <a:p>
                      <a:pPr algn="l" fontAlgn="t"/>
                      <a:r>
                        <a:rPr lang="ru-RU" sz="900" b="0"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10 129,0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13 548,4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13 420,1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900" b="1" i="1" u="none" strike="noStrike" dirty="0" smtClean="0">
                          <a:solidFill>
                            <a:srgbClr val="000000"/>
                          </a:solidFill>
                          <a:effectLst/>
                          <a:latin typeface="Times New Roman"/>
                        </a:rPr>
                        <a:t>Резервные </a:t>
                      </a:r>
                      <a:r>
                        <a:rPr lang="ru-RU" sz="900" b="1" i="1" u="none" strike="noStrike" dirty="0">
                          <a:solidFill>
                            <a:srgbClr val="000000"/>
                          </a:solidFill>
                          <a:effectLst/>
                          <a:latin typeface="Times New Roman"/>
                        </a:rPr>
                        <a:t>фонды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solidFill>
                            <a:srgbClr val="000000"/>
                          </a:solidFill>
                          <a:effectLst/>
                          <a:latin typeface="Times New Roman"/>
                        </a:rPr>
                        <a:t>0111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a:effectLst/>
                          <a:latin typeface="Times New Roman"/>
                        </a:rPr>
                        <a:t>195,0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30514">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900" b="1" i="1" u="none" strike="noStrike" dirty="0" smtClean="0">
                          <a:solidFill>
                            <a:srgbClr val="000000"/>
                          </a:solidFill>
                          <a:effectLst/>
                          <a:latin typeface="Times New Roman"/>
                        </a:rPr>
                        <a:t>Другие </a:t>
                      </a:r>
                      <a:r>
                        <a:rPr lang="ru-RU" sz="900" b="1" i="1" u="none" strike="noStrike" dirty="0">
                          <a:solidFill>
                            <a:srgbClr val="000000"/>
                          </a:solidFill>
                          <a:effectLst/>
                          <a:latin typeface="Times New Roman"/>
                        </a:rPr>
                        <a:t>общегосударственные вопросы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solidFill>
                            <a:srgbClr val="000000"/>
                          </a:solidFill>
                          <a:effectLst/>
                          <a:latin typeface="Times New Roman"/>
                        </a:rPr>
                        <a:t>0113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33 383,8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59 309,2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41 169,4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30514">
                <a:tc>
                  <a:txBody>
                    <a:bodyPr/>
                    <a:lstStyle/>
                    <a:p>
                      <a:pPr algn="l" fontAlgn="t"/>
                      <a:r>
                        <a:rPr lang="ru-RU" sz="900" b="0" i="0" u="none" strike="noStrike">
                          <a:solidFill>
                            <a:srgbClr val="000000"/>
                          </a:solidFill>
                          <a:effectLst/>
                          <a:latin typeface="Times New Roman"/>
                        </a:rPr>
                        <a:t>Муниципальная программа «Развитие муниципальной службы Муромского района»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90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32 351,6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41 545,7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40 437,7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5543">
                <a:tc>
                  <a:txBody>
                    <a:bodyPr/>
                    <a:lstStyle/>
                    <a:p>
                      <a:pPr algn="l" fontAlgn="t"/>
                      <a:r>
                        <a:rPr lang="ru-RU" sz="900" b="0"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940,6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32">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887">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17 096,2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26">
                <a:tc>
                  <a:txBody>
                    <a:bodyPr/>
                    <a:lstStyle/>
                    <a:p>
                      <a:pPr algn="just" fontAlgn="ctr"/>
                      <a:r>
                        <a:rPr lang="ru-RU" sz="900" b="1" i="0" u="none" strike="noStrike" dirty="0">
                          <a:effectLst/>
                          <a:latin typeface="Times New Roman"/>
                        </a:rPr>
                        <a:t>НАЦИОНАЛЬНАЯ БЕЗОПАСНОСТЬ И ПРАВООХРАНИТЕЛЬНАЯ ДЕЯТЕЛЬНОСТЬ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ru-RU" sz="900" b="1" i="0" u="none" strike="noStrike" dirty="0">
                          <a:effectLst/>
                          <a:latin typeface="Times New Roman"/>
                        </a:rPr>
                        <a:t>0300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ru-RU" sz="900" b="1" i="0" u="none" strike="noStrike" dirty="0">
                          <a:effectLst/>
                          <a:latin typeface="Times New Roman"/>
                        </a:rPr>
                        <a:t>5 618,4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ru-RU" sz="900" b="1" i="0" u="none" strike="noStrike" dirty="0">
                          <a:effectLst/>
                          <a:latin typeface="Times New Roman"/>
                        </a:rPr>
                        <a:t>8 103,3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ru-RU" sz="900" b="1" i="0" u="none" strike="noStrike" dirty="0">
                          <a:effectLst/>
                          <a:latin typeface="Times New Roman"/>
                        </a:rPr>
                        <a:t>8 013,3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r>
              <a:tr h="125543">
                <a:tc>
                  <a:txBody>
                    <a:bodyPr/>
                    <a:lstStyle/>
                    <a:p>
                      <a:pPr algn="l" fontAlgn="t"/>
                      <a:r>
                        <a:rPr lang="ru-RU" sz="900" b="1" i="1" u="none" strike="noStrike" dirty="0" smtClean="0">
                          <a:solidFill>
                            <a:srgbClr val="000000"/>
                          </a:solidFill>
                          <a:effectLst/>
                          <a:latin typeface="Times New Roman"/>
                        </a:rPr>
                        <a:t>Защита </a:t>
                      </a:r>
                      <a:r>
                        <a:rPr lang="ru-RU" sz="900" b="1" i="1" u="none" strike="noStrike" dirty="0">
                          <a:solidFill>
                            <a:srgbClr val="000000"/>
                          </a:solidFill>
                          <a:effectLst/>
                          <a:latin typeface="Times New Roman"/>
                        </a:rPr>
                        <a:t>населения и территории от чрезвычайных ситуаций природного и техногенного характера, пожарная безопасность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solidFill>
                            <a:srgbClr val="000000"/>
                          </a:solidFill>
                          <a:effectLst/>
                          <a:latin typeface="Times New Roman"/>
                        </a:rPr>
                        <a:t>0310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5 603,4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8 040,2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7 955,2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48203">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5 603,4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8 040,2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7 955,2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16">
                <a:tc>
                  <a:txBody>
                    <a:bodyPr/>
                    <a:lstStyle/>
                    <a:p>
                      <a:pPr algn="l" fontAlgn="t"/>
                      <a:r>
                        <a:rPr lang="ru-RU" sz="900" b="1" i="1" u="none" strike="noStrike" dirty="0" smtClean="0">
                          <a:solidFill>
                            <a:srgbClr val="000000"/>
                          </a:solidFill>
                          <a:effectLst/>
                          <a:latin typeface="Times New Roman"/>
                        </a:rPr>
                        <a:t>Другие </a:t>
                      </a:r>
                      <a:r>
                        <a:rPr lang="ru-RU" sz="900" b="1" i="1" u="none" strike="noStrike" dirty="0">
                          <a:solidFill>
                            <a:srgbClr val="000000"/>
                          </a:solidFill>
                          <a:effectLst/>
                          <a:latin typeface="Times New Roman"/>
                        </a:rPr>
                        <a:t>вопросы в области национальной безопасности и правоохранительной деятельности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solidFill>
                            <a:srgbClr val="000000"/>
                          </a:solidFill>
                          <a:effectLst/>
                          <a:latin typeface="Times New Roman"/>
                        </a:rPr>
                        <a:t>0314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ru-RU" sz="900" b="0" i="1" u="none" strike="noStrike" dirty="0">
                          <a:effectLst/>
                          <a:latin typeface="Times New Roman"/>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261030">
                <a:tc>
                  <a:txBody>
                    <a:bodyPr/>
                    <a:lstStyle/>
                    <a:p>
                      <a:pPr algn="l" fontAlgn="t"/>
                      <a:r>
                        <a:rPr lang="ru-RU" sz="900" b="0" i="0" u="none" strike="noStrike" dirty="0">
                          <a:solidFill>
                            <a:srgbClr val="000000"/>
                          </a:solidFill>
                          <a:effectLst/>
                          <a:latin typeface="Times New Roman"/>
                        </a:rPr>
                        <a:t>Муниципальная программа "Реализация государственной национальной политики в Муромском районе"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534">
                <a:tc>
                  <a:txBody>
                    <a:bodyPr/>
                    <a:lstStyle/>
                    <a:p>
                      <a:pPr algn="l" fontAlgn="t"/>
                      <a:r>
                        <a:rPr lang="ru-RU" sz="900" b="0" i="0" u="none" strike="noStrike" dirty="0" smtClean="0">
                          <a:solidFill>
                            <a:srgbClr val="000000"/>
                          </a:solidFill>
                          <a:effectLst/>
                          <a:latin typeface="Times New Roman"/>
                        </a:rPr>
                        <a:t>Муниципальная </a:t>
                      </a:r>
                      <a:r>
                        <a:rPr lang="ru-RU" sz="900" b="0" i="0" u="none" strike="noStrike" dirty="0">
                          <a:solidFill>
                            <a:srgbClr val="000000"/>
                          </a:solidFill>
                          <a:effectLst/>
                          <a:latin typeface="Times New Roman"/>
                        </a:rPr>
                        <a:t>программа "Обеспечение безопасности населения и территорий в Муромском районе"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a:effectLst/>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0" i="0" u="none" strike="noStrike" dirty="0">
                          <a:effectLst/>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1030">
                <a:tc>
                  <a:txBody>
                    <a:bodyPr/>
                    <a:lstStyle/>
                    <a:p>
                      <a:pPr algn="l" fontAlgn="t"/>
                      <a:r>
                        <a:rPr lang="ru-RU" sz="900" b="0" i="0" u="none" strike="noStrike">
                          <a:solidFill>
                            <a:srgbClr val="000000"/>
                          </a:solidFill>
                          <a:effectLst/>
                          <a:latin typeface="Times New Roman"/>
                        </a:rPr>
                        <a:t>Муниципальная программа "Профилактика терроризма и экстремизма, а также минимизация и (или) ликвидация последствий их проявлений в Муромском районе"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052">
                <a:tc>
                  <a:txBody>
                    <a:bodyPr/>
                    <a:lstStyle/>
                    <a:p>
                      <a:pPr algn="l" fontAlgn="t"/>
                      <a:r>
                        <a:rPr lang="ru-RU" sz="900" b="0" i="0" u="none" strike="noStrike">
                          <a:solidFill>
                            <a:srgbClr val="000000"/>
                          </a:solidFill>
                          <a:effectLst/>
                          <a:latin typeface="Times New Roman"/>
                        </a:rPr>
                        <a:t> Муниципальная программа "Укрепление общественного здоровья населения Муромского района"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06279560"/>
              </p:ext>
            </p:extLst>
          </p:nvPr>
        </p:nvGraphicFramePr>
        <p:xfrm>
          <a:off x="179512" y="243715"/>
          <a:ext cx="8784977" cy="6425645"/>
        </p:xfrm>
        <a:graphic>
          <a:graphicData uri="http://schemas.openxmlformats.org/drawingml/2006/table">
            <a:tbl>
              <a:tblPr/>
              <a:tblGrid>
                <a:gridCol w="5544616"/>
                <a:gridCol w="576064"/>
                <a:gridCol w="864096"/>
                <a:gridCol w="864096"/>
                <a:gridCol w="936105"/>
              </a:tblGrid>
              <a:tr h="84922">
                <a:tc gridSpan="5">
                  <a:txBody>
                    <a:bodyPr/>
                    <a:lstStyle/>
                    <a:p>
                      <a:pPr algn="r" fontAlgn="t"/>
                      <a:r>
                        <a:rPr lang="ru-RU" sz="800" b="0" i="0" u="none" strike="noStrike" dirty="0">
                          <a:solidFill>
                            <a:srgbClr val="000000"/>
                          </a:solidFill>
                          <a:effectLst/>
                          <a:latin typeface="Times New Roman"/>
                        </a:rPr>
                        <a:t>Продолжение таблицы</a:t>
                      </a:r>
                    </a:p>
                  </a:txBody>
                  <a:tcPr marL="2549" marR="2549" marT="2549"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5427">
                <a:tc>
                  <a:txBody>
                    <a:bodyPr/>
                    <a:lstStyle/>
                    <a:p>
                      <a:pPr algn="ctr" fontAlgn="ctr"/>
                      <a:r>
                        <a:rPr lang="ru-RU" sz="800" b="1" i="0" u="none" strike="noStrike">
                          <a:effectLst/>
                          <a:latin typeface="Times New Roman"/>
                        </a:rPr>
                        <a:t>НАИМЕНОВАНИЕ</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Раздел, подраздел</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Исполнено за 2022 год, </a:t>
                      </a:r>
                      <a:br>
                        <a:rPr lang="ru-RU" sz="800" b="1" i="0" u="none" strike="noStrike" dirty="0">
                          <a:effectLst/>
                          <a:latin typeface="Times New Roman"/>
                        </a:rPr>
                      </a:br>
                      <a:r>
                        <a:rPr lang="ru-RU" sz="800" b="1" i="0" u="none" strike="noStrike" dirty="0">
                          <a:effectLst/>
                          <a:latin typeface="Times New Roman"/>
                        </a:rPr>
                        <a:t>тыс. руб.</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Уточненный план на 2023 год, </a:t>
                      </a:r>
                      <a:r>
                        <a:rPr lang="ru-RU" sz="800" b="1" i="0" u="none" strike="noStrike" dirty="0" smtClean="0">
                          <a:effectLst/>
                          <a:latin typeface="Times New Roman"/>
                        </a:rPr>
                        <a:t>тыс</a:t>
                      </a:r>
                      <a:r>
                        <a:rPr lang="ru-RU" sz="800" b="1" i="0" u="none" strike="noStrike" dirty="0">
                          <a:effectLst/>
                          <a:latin typeface="Times New Roman"/>
                        </a:rPr>
                        <a:t>. руб.</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2023 год, </a:t>
                      </a:r>
                      <a:br>
                        <a:rPr lang="ru-RU" sz="800" b="1" i="0" u="none" strike="noStrike">
                          <a:effectLst/>
                          <a:latin typeface="Times New Roman"/>
                        </a:rPr>
                      </a:br>
                      <a:r>
                        <a:rPr lang="ru-RU" sz="800" b="1" i="0" u="none" strike="noStrike">
                          <a:effectLst/>
                          <a:latin typeface="Times New Roman"/>
                        </a:rPr>
                        <a:t>тыс. руб.</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69845">
                <a:tc>
                  <a:txBody>
                    <a:bodyPr/>
                    <a:lstStyle/>
                    <a:p>
                      <a:pPr algn="just" fontAlgn="ctr"/>
                      <a:r>
                        <a:rPr lang="ru-RU" sz="900" b="1" i="0" u="none" strike="noStrike" dirty="0">
                          <a:effectLst/>
                          <a:latin typeface="Times New Roman"/>
                        </a:rPr>
                        <a:t>НАЦИОНАЛЬНАЯ ЭКОНОМИКА</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0400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68 426,0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76 629,6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70 396,5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84922">
                <a:tc>
                  <a:txBody>
                    <a:bodyPr/>
                    <a:lstStyle/>
                    <a:p>
                      <a:pPr algn="l" fontAlgn="t"/>
                      <a:r>
                        <a:rPr lang="ru-RU" sz="900" b="1" i="1" u="none" strike="noStrike" dirty="0">
                          <a:solidFill>
                            <a:srgbClr val="000000"/>
                          </a:solidFill>
                          <a:effectLst/>
                          <a:latin typeface="Times New Roman"/>
                        </a:rPr>
                        <a:t>  Сельское хозяйство и рыболовство</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1 723,7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2 002,8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1 969,5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9012">
                <a:tc>
                  <a:txBody>
                    <a:bodyPr/>
                    <a:lstStyle/>
                    <a:p>
                      <a:pPr algn="l" fontAlgn="t"/>
                      <a:r>
                        <a:rPr lang="ru-RU" sz="900" b="0" i="0" u="none" strike="noStrike" dirty="0">
                          <a:solidFill>
                            <a:srgbClr val="000000"/>
                          </a:solidFill>
                          <a:effectLst/>
                          <a:latin typeface="Times New Roman"/>
                        </a:rPr>
                        <a:t>М</a:t>
                      </a:r>
                      <a:r>
                        <a:rPr lang="ru-RU" sz="850" b="0" i="0" u="none" strike="noStrike" dirty="0">
                          <a:solidFill>
                            <a:srgbClr val="000000"/>
                          </a:solidFill>
                          <a:effectLst/>
                          <a:latin typeface="Times New Roman"/>
                        </a:rPr>
                        <a:t>униципальная программа «Обеспечение деятельности органов местного самоуправления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1 723,7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2 002,8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1 969,5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966">
                <a:tc>
                  <a:txBody>
                    <a:bodyPr/>
                    <a:lstStyle/>
                    <a:p>
                      <a:pPr algn="l" fontAlgn="t"/>
                      <a:r>
                        <a:rPr lang="ru-RU" sz="900" b="1" i="1" u="none" strike="noStrike" dirty="0">
                          <a:solidFill>
                            <a:srgbClr val="000000"/>
                          </a:solidFill>
                          <a:effectLst/>
                          <a:latin typeface="Times New Roman"/>
                        </a:rPr>
                        <a:t>  Транспорт</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995,0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2 750,0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2 750,0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468">
                <a:tc>
                  <a:txBody>
                    <a:bodyPr/>
                    <a:lstStyle/>
                    <a:p>
                      <a:pPr algn="l" fontAlgn="t"/>
                      <a:r>
                        <a:rPr lang="ru-RU" sz="900" b="0"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995,0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2 750,0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2 750,0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22">
                <a:tc>
                  <a:txBody>
                    <a:bodyPr/>
                    <a:lstStyle/>
                    <a:p>
                      <a:pPr algn="l" fontAlgn="t"/>
                      <a:r>
                        <a:rPr lang="ru-RU" sz="900" b="1" i="1" u="none" strike="noStrike" dirty="0">
                          <a:solidFill>
                            <a:srgbClr val="000000"/>
                          </a:solidFill>
                          <a:effectLst/>
                          <a:latin typeface="Times New Roman"/>
                        </a:rPr>
                        <a:t>  Дорожное хозяйство (дорожные фонды)</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63 145,9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69 624,3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63 439,2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468">
                <a:tc>
                  <a:txBody>
                    <a:bodyPr/>
                    <a:lstStyle/>
                    <a:p>
                      <a:pPr algn="l" fontAlgn="t"/>
                      <a:r>
                        <a:rPr lang="ru-RU" sz="900" b="0" i="0" u="none" strike="noStrike" dirty="0">
                          <a:solidFill>
                            <a:srgbClr val="000000"/>
                          </a:solidFill>
                          <a:effectLst/>
                          <a:latin typeface="Times New Roman"/>
                        </a:rPr>
                        <a:t>Муниципальная программа «Дорожное хозяйство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63 145,9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69 624,3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63 439,2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22">
                <a:tc>
                  <a:txBody>
                    <a:bodyPr/>
                    <a:lstStyle/>
                    <a:p>
                      <a:pPr algn="l" fontAlgn="t"/>
                      <a:r>
                        <a:rPr lang="ru-RU" sz="900" b="1" i="1" u="none" strike="noStrike" dirty="0">
                          <a:solidFill>
                            <a:srgbClr val="000000"/>
                          </a:solidFill>
                          <a:effectLst/>
                          <a:latin typeface="Times New Roman"/>
                        </a:rPr>
                        <a:t>  Связь и информатика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0410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2 561,4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2 247,5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2 232,8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18186">
                <a:tc>
                  <a:txBody>
                    <a:bodyPr/>
                    <a:lstStyle/>
                    <a:p>
                      <a:pPr algn="l" fontAlgn="t"/>
                      <a:r>
                        <a:rPr lang="ru-RU" sz="900" b="0" i="0" u="none" strike="noStrike">
                          <a:solidFill>
                            <a:srgbClr val="000000"/>
                          </a:solidFill>
                          <a:effectLst/>
                          <a:latin typeface="Times New Roman"/>
                        </a:rPr>
                        <a:t>Муниципальная программа «Информационное общество в Муромском районе»</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1 359,6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806,2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791,5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52">
                <a:tc>
                  <a:txBody>
                    <a:bodyPr/>
                    <a:lstStyle/>
                    <a:p>
                      <a:pPr algn="l" fontAlgn="t"/>
                      <a:r>
                        <a:rPr lang="ru-RU" sz="900" b="0" i="0" u="none" strike="noStrike" dirty="0">
                          <a:solidFill>
                            <a:srgbClr val="000000"/>
                          </a:solidFill>
                          <a:effectLst/>
                          <a:latin typeface="Times New Roman"/>
                        </a:rPr>
                        <a:t>М</a:t>
                      </a:r>
                      <a:r>
                        <a:rPr lang="ru-RU" sz="850" b="0" i="0" u="none" strike="noStrike" kern="1200" dirty="0">
                          <a:solidFill>
                            <a:srgbClr val="000000"/>
                          </a:solidFill>
                          <a:effectLst/>
                          <a:latin typeface="Times New Roman"/>
                          <a:ea typeface="+mn-ea"/>
                          <a:cs typeface="+mn-cs"/>
                        </a:rPr>
                        <a:t>униципальная программа «Обеспечение деятельности органов местного самоуправления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1 201,8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1 441,3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1 441,3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45">
                <a:tc>
                  <a:txBody>
                    <a:bodyPr/>
                    <a:lstStyle/>
                    <a:p>
                      <a:pPr algn="l" fontAlgn="t"/>
                      <a:r>
                        <a:rPr lang="ru-RU" sz="900" b="1" i="1" u="none" strike="noStrike">
                          <a:solidFill>
                            <a:srgbClr val="000000"/>
                          </a:solidFill>
                          <a:effectLst/>
                          <a:latin typeface="Times New Roman"/>
                        </a:rPr>
                        <a:t>Другие вопросы в области национальной экономики</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0412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6930">
                <a:tc>
                  <a:txBody>
                    <a:bodyPr/>
                    <a:lstStyle/>
                    <a:p>
                      <a:pPr algn="l" fontAlgn="t"/>
                      <a:r>
                        <a:rPr lang="ru-RU" sz="900" b="0" i="0" u="none" strike="noStrike" dirty="0">
                          <a:solidFill>
                            <a:srgbClr val="000000"/>
                          </a:solidFill>
                          <a:effectLst/>
                          <a:latin typeface="Times New Roman"/>
                        </a:rPr>
                        <a:t> Муниципальная программа "Поддержка малого и среднего предпринимательства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45">
                <a:tc>
                  <a:txBody>
                    <a:bodyPr/>
                    <a:lstStyle/>
                    <a:p>
                      <a:pPr algn="just" fontAlgn="ctr"/>
                      <a:r>
                        <a:rPr lang="ru-RU" sz="900" b="1" i="0" u="none" strike="noStrike">
                          <a:effectLst/>
                          <a:latin typeface="Times New Roman"/>
                        </a:rPr>
                        <a:t>ЖИЛИЩНО-КОММУНАЛЬНОЕ ХОЗЯЙСТВО</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50 569,4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91 835,7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90 420,0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84922">
                <a:tc>
                  <a:txBody>
                    <a:bodyPr/>
                    <a:lstStyle/>
                    <a:p>
                      <a:pPr algn="l" fontAlgn="t"/>
                      <a:r>
                        <a:rPr lang="ru-RU" sz="900" b="1" i="1" u="none" strike="noStrike" dirty="0">
                          <a:solidFill>
                            <a:srgbClr val="000000"/>
                          </a:solidFill>
                          <a:effectLst/>
                          <a:latin typeface="Times New Roman"/>
                        </a:rPr>
                        <a:t>  Жилищное хозяйство</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18 597,4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3 490,5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3 434,8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7734">
                <a:tc>
                  <a:txBody>
                    <a:bodyPr/>
                    <a:lstStyle/>
                    <a:p>
                      <a:pPr algn="l" fontAlgn="t"/>
                      <a:r>
                        <a:rPr lang="ru-RU" sz="900" b="0"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18 528,0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3 045,0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3 045,0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69,4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445,5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389,8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22">
                <a:tc>
                  <a:txBody>
                    <a:bodyPr/>
                    <a:lstStyle/>
                    <a:p>
                      <a:pPr algn="l" fontAlgn="t"/>
                      <a:r>
                        <a:rPr lang="ru-RU" sz="900" b="1" i="1" u="none" strike="noStrike" dirty="0">
                          <a:solidFill>
                            <a:srgbClr val="000000"/>
                          </a:solidFill>
                          <a:effectLst/>
                          <a:latin typeface="Times New Roman"/>
                        </a:rPr>
                        <a:t>  Коммунальное хозяйство</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29 360,4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84 636,1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83 278,5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91555">
                <a:tc>
                  <a:txBody>
                    <a:bodyPr/>
                    <a:lstStyle/>
                    <a:p>
                      <a:pPr algn="l" fontAlgn="t"/>
                      <a:r>
                        <a:rPr lang="ru-RU" sz="900" b="0"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3 858,4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102">
                <a:tc>
                  <a:txBody>
                    <a:bodyPr/>
                    <a:lstStyle/>
                    <a:p>
                      <a:pPr algn="l" fontAlgn="t"/>
                      <a:r>
                        <a:rPr lang="ru-RU" sz="90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1 881,6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897,6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dirty="0">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3 648,6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75 694,3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75 320,6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649">
                <a:tc>
                  <a:txBody>
                    <a:bodyPr/>
                    <a:lstStyle/>
                    <a:p>
                      <a:pPr algn="l" fontAlgn="t"/>
                      <a:r>
                        <a:rPr lang="ru-RU" sz="900" b="0" i="0" u="none" strike="noStrike" dirty="0">
                          <a:solidFill>
                            <a:srgbClr val="000000"/>
                          </a:solidFill>
                          <a:effectLst/>
                          <a:latin typeface="Times New Roman"/>
                        </a:rPr>
                        <a:t> Муниципальная программа "Охрана окружающей среды в Муромском районе"</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9 764,8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6 791,9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6 791,9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187">
                <a:tc>
                  <a:txBody>
                    <a:bodyPr/>
                    <a:lstStyle/>
                    <a:p>
                      <a:pPr algn="l" fontAlgn="t"/>
                      <a:r>
                        <a:rPr lang="ru-RU" sz="850" b="0" i="0" u="none" strike="noStrike" dirty="0">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12 088,6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268,3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268,3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45">
                <a:tc>
                  <a:txBody>
                    <a:bodyPr/>
                    <a:lstStyle/>
                    <a:p>
                      <a:pPr algn="l" fontAlgn="t"/>
                      <a:r>
                        <a:rPr lang="ru-RU" sz="900" b="1" i="1" u="none" strike="noStrike">
                          <a:solidFill>
                            <a:srgbClr val="000000"/>
                          </a:solidFill>
                          <a:effectLst/>
                          <a:latin typeface="Times New Roman"/>
                        </a:rPr>
                        <a:t>  Другие вопросы в области жилищно-коммунального хозяйства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0505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2 611,6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3 709,1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3 706,8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11905">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2 327,5</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3 264,2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3 263,8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52">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284,1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444,9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442,9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45">
                <a:tc>
                  <a:txBody>
                    <a:bodyPr/>
                    <a:lstStyle/>
                    <a:p>
                      <a:pPr algn="just" fontAlgn="ctr"/>
                      <a:r>
                        <a:rPr lang="ru-RU" sz="900" b="1" i="0" u="none" strike="noStrike">
                          <a:effectLst/>
                          <a:latin typeface="Times New Roman"/>
                        </a:rPr>
                        <a:t>ОХРАНА ОКРУЖАЮЩЕЙ СРЕДЫ</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0600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336,3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535,0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0">
                <a:tc>
                  <a:txBody>
                    <a:bodyPr/>
                    <a:lstStyle/>
                    <a:p>
                      <a:pPr algn="l" fontAlgn="t"/>
                      <a:r>
                        <a:rPr lang="ru-RU" sz="900" b="1" i="1" u="none" strike="noStrike">
                          <a:solidFill>
                            <a:srgbClr val="000000"/>
                          </a:solidFill>
                          <a:effectLst/>
                          <a:latin typeface="Times New Roman"/>
                        </a:rPr>
                        <a:t>  Сбор, удаление отходов и очистка сточных вод</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0602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336,3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535,0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3563">
                <a:tc>
                  <a:txBody>
                    <a:bodyPr/>
                    <a:lstStyle/>
                    <a:p>
                      <a:pPr algn="l" fontAlgn="t"/>
                      <a:r>
                        <a:rPr lang="ru-RU" sz="900" b="0" i="0" u="none" strike="noStrike" dirty="0">
                          <a:solidFill>
                            <a:srgbClr val="000000"/>
                          </a:solidFill>
                          <a:effectLst/>
                          <a:latin typeface="Times New Roman"/>
                        </a:rPr>
                        <a:t>Муниципальная программа «Охрана окружающей среды в Муромском районе»</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336,3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535,0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45">
                <a:tc>
                  <a:txBody>
                    <a:bodyPr/>
                    <a:lstStyle/>
                    <a:p>
                      <a:pPr algn="just" fontAlgn="ctr"/>
                      <a:r>
                        <a:rPr lang="ru-RU" sz="900" b="1" i="0" u="none" strike="noStrike">
                          <a:effectLst/>
                          <a:latin typeface="Times New Roman"/>
                        </a:rPr>
                        <a:t>ОБРАЗОВАНИЕ</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0700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260 368,0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273 166,6</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272 876,4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84922">
                <a:tc>
                  <a:txBody>
                    <a:bodyPr/>
                    <a:lstStyle/>
                    <a:p>
                      <a:pPr algn="l" fontAlgn="t"/>
                      <a:r>
                        <a:rPr lang="ru-RU" sz="900" b="1" i="1" u="none" strike="noStrike">
                          <a:solidFill>
                            <a:srgbClr val="000000"/>
                          </a:solidFill>
                          <a:effectLst/>
                          <a:latin typeface="Times New Roman"/>
                        </a:rPr>
                        <a:t>  Дошкольное образование</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0701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39 952,7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40 261,7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40 261,7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7734">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39 952,7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40 261,7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40 261,7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22">
                <a:tc>
                  <a:txBody>
                    <a:bodyPr/>
                    <a:lstStyle/>
                    <a:p>
                      <a:pPr algn="l" fontAlgn="t"/>
                      <a:r>
                        <a:rPr lang="ru-RU" sz="900" b="1" i="1" u="none" strike="noStrike">
                          <a:solidFill>
                            <a:srgbClr val="000000"/>
                          </a:solidFill>
                          <a:effectLst/>
                          <a:latin typeface="Times New Roman"/>
                        </a:rPr>
                        <a:t>  Общее образование</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200 740,8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208 939,9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208 649,7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88966">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200 740,8</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208 939,9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208 649,7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22">
                <a:tc>
                  <a:txBody>
                    <a:bodyPr/>
                    <a:lstStyle/>
                    <a:p>
                      <a:pPr algn="l" fontAlgn="t"/>
                      <a:r>
                        <a:rPr lang="ru-RU" sz="900" b="1" i="1" u="none" strike="noStrike">
                          <a:solidFill>
                            <a:srgbClr val="000000"/>
                          </a:solidFill>
                          <a:effectLst/>
                          <a:latin typeface="Times New Roman"/>
                        </a:rPr>
                        <a:t>Дополнительное образование детей</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703</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383,9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383,9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88966">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383,9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383,9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22">
                <a:tc>
                  <a:txBody>
                    <a:bodyPr/>
                    <a:lstStyle/>
                    <a:p>
                      <a:pPr algn="l" fontAlgn="t"/>
                      <a:r>
                        <a:rPr lang="ru-RU" sz="900" b="1" i="1" u="none" strike="noStrike">
                          <a:solidFill>
                            <a:srgbClr val="000000"/>
                          </a:solidFill>
                          <a:effectLst/>
                          <a:latin typeface="Times New Roman"/>
                        </a:rPr>
                        <a:t>  Молодежная политика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0707</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1 753,4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84922">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1 703,4</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068">
                <a:tc>
                  <a:txBody>
                    <a:bodyPr/>
                    <a:lstStyle/>
                    <a:p>
                      <a:pPr algn="l" fontAlgn="t"/>
                      <a:r>
                        <a:rPr lang="ru-RU" sz="850" b="0"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50,0</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22">
                <a:tc>
                  <a:txBody>
                    <a:bodyPr/>
                    <a:lstStyle/>
                    <a:p>
                      <a:pPr algn="l" fontAlgn="t"/>
                      <a:r>
                        <a:rPr lang="ru-RU" sz="900" b="1" i="1" u="none" strike="noStrike">
                          <a:solidFill>
                            <a:srgbClr val="000000"/>
                          </a:solidFill>
                          <a:effectLst/>
                          <a:latin typeface="Times New Roman"/>
                        </a:rPr>
                        <a:t>  Другие вопросы в области образования</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0709</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17 921,2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23 531,1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23 531,1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91555">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2549" marR="2549" marT="25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0" i="0" u="none" strike="noStrike">
                          <a:solidFill>
                            <a:srgbClr val="000000"/>
                          </a:solidFill>
                          <a:effectLst/>
                          <a:latin typeface="Times New Roman"/>
                        </a:rPr>
                        <a:t> </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0" i="0" u="none" strike="noStrike">
                          <a:effectLst/>
                          <a:latin typeface="Times New Roman"/>
                        </a:rPr>
                        <a:t>17 921,2</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0" i="0" u="none" strike="noStrike">
                          <a:effectLst/>
                          <a:latin typeface="Times New Roman"/>
                        </a:rPr>
                        <a:t>23 531,1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0" i="0" u="none" strike="noStrike" dirty="0">
                          <a:effectLst/>
                          <a:latin typeface="Times New Roman"/>
                        </a:rPr>
                        <a:t>23 531,1</a:t>
                      </a:r>
                    </a:p>
                  </a:txBody>
                  <a:tcPr marL="2549" marR="2549" marT="2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07010331"/>
              </p:ext>
            </p:extLst>
          </p:nvPr>
        </p:nvGraphicFramePr>
        <p:xfrm>
          <a:off x="251520" y="217916"/>
          <a:ext cx="8640961" cy="6379436"/>
        </p:xfrm>
        <a:graphic>
          <a:graphicData uri="http://schemas.openxmlformats.org/drawingml/2006/table">
            <a:tbl>
              <a:tblPr/>
              <a:tblGrid>
                <a:gridCol w="5400600"/>
                <a:gridCol w="576064"/>
                <a:gridCol w="864096"/>
                <a:gridCol w="936104"/>
                <a:gridCol w="864097"/>
              </a:tblGrid>
              <a:tr h="91346">
                <a:tc gridSpan="5">
                  <a:txBody>
                    <a:bodyPr/>
                    <a:lstStyle/>
                    <a:p>
                      <a:pPr algn="r" fontAlgn="t"/>
                      <a:r>
                        <a:rPr lang="ru-RU" sz="900" b="0" i="0" u="none" strike="noStrike" dirty="0">
                          <a:solidFill>
                            <a:srgbClr val="000000"/>
                          </a:solidFill>
                          <a:effectLst/>
                          <a:latin typeface="Times New Roman"/>
                        </a:rPr>
                        <a:t>Продолжение таблицы</a:t>
                      </a:r>
                    </a:p>
                  </a:txBody>
                  <a:tcPr marL="2772" marR="2772" marT="2772" marB="0">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4081">
                <a:tc>
                  <a:txBody>
                    <a:bodyPr/>
                    <a:lstStyle/>
                    <a:p>
                      <a:pPr algn="ctr" fontAlgn="ctr"/>
                      <a:r>
                        <a:rPr lang="ru-RU" sz="800" b="1" i="0" u="none" strike="noStrike" dirty="0">
                          <a:effectLst/>
                          <a:latin typeface="Times New Roman"/>
                        </a:rPr>
                        <a:t>НАИМЕНОВАНИЕ</a:t>
                      </a:r>
                    </a:p>
                  </a:txBody>
                  <a:tcPr marL="2772" marR="2772" marT="27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Раздел, подраздел</a:t>
                      </a:r>
                    </a:p>
                  </a:txBody>
                  <a:tcPr marL="2772" marR="2772" marT="27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Исполнено за 2022 год, </a:t>
                      </a:r>
                      <a:br>
                        <a:rPr lang="ru-RU" sz="800" b="1" i="0" u="none" strike="noStrike" dirty="0">
                          <a:effectLst/>
                          <a:latin typeface="Times New Roman"/>
                        </a:rPr>
                      </a:br>
                      <a:r>
                        <a:rPr lang="ru-RU" sz="800" b="1" i="0" u="none" strike="noStrike" dirty="0">
                          <a:effectLst/>
                          <a:latin typeface="Times New Roman"/>
                        </a:rPr>
                        <a:t>тыс. руб.</a:t>
                      </a:r>
                    </a:p>
                  </a:txBody>
                  <a:tcPr marL="2772" marR="2772" marT="27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Уточненный план на 2023 год, </a:t>
                      </a:r>
                      <a:r>
                        <a:rPr lang="ru-RU" sz="800" b="1" i="0" u="none" strike="noStrike" dirty="0" smtClean="0">
                          <a:effectLst/>
                          <a:latin typeface="Times New Roman"/>
                        </a:rPr>
                        <a:t>тыс</a:t>
                      </a:r>
                      <a:r>
                        <a:rPr lang="ru-RU" sz="800" b="1" i="0" u="none" strike="noStrike" dirty="0">
                          <a:effectLst/>
                          <a:latin typeface="Times New Roman"/>
                        </a:rPr>
                        <a:t>. руб.</a:t>
                      </a:r>
                    </a:p>
                  </a:txBody>
                  <a:tcPr marL="2772" marR="2772" marT="27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Исполнено за 2023 год, </a:t>
                      </a:r>
                      <a:r>
                        <a:rPr lang="ru-RU" sz="800" b="1" i="0" u="none" strike="noStrike" dirty="0" smtClean="0">
                          <a:effectLst/>
                          <a:latin typeface="Times New Roman"/>
                        </a:rPr>
                        <a:t>тыс</a:t>
                      </a:r>
                      <a:r>
                        <a:rPr lang="ru-RU" sz="800" b="1" i="0" u="none" strike="noStrike" dirty="0">
                          <a:effectLst/>
                          <a:latin typeface="Times New Roman"/>
                        </a:rPr>
                        <a:t>. руб.</a:t>
                      </a:r>
                    </a:p>
                  </a:txBody>
                  <a:tcPr marL="2772" marR="2772" marT="27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82692">
                <a:tc>
                  <a:txBody>
                    <a:bodyPr/>
                    <a:lstStyle/>
                    <a:p>
                      <a:pPr algn="just" fontAlgn="ctr"/>
                      <a:r>
                        <a:rPr lang="ru-RU" sz="900" b="1" i="0" u="none" strike="noStrike">
                          <a:effectLst/>
                          <a:latin typeface="Times New Roman"/>
                        </a:rPr>
                        <a:t>КУЛЬТУРА, КИНЕМАТОГРАФИЯ</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0800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24 401,3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21 457,8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21 257,8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91346">
                <a:tc>
                  <a:txBody>
                    <a:bodyPr/>
                    <a:lstStyle/>
                    <a:p>
                      <a:pPr algn="l" fontAlgn="t"/>
                      <a:r>
                        <a:rPr lang="ru-RU" sz="900" b="1" i="1" u="none" strike="noStrike">
                          <a:solidFill>
                            <a:srgbClr val="000000"/>
                          </a:solidFill>
                          <a:effectLst/>
                          <a:latin typeface="Times New Roman"/>
                        </a:rPr>
                        <a:t>  Культура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0801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24 401,3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21 457,8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21 257,8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99467">
                <a:tc>
                  <a:txBody>
                    <a:bodyPr/>
                    <a:lstStyle/>
                    <a:p>
                      <a:pPr algn="l" fontAlgn="t"/>
                      <a:r>
                        <a:rPr lang="ru-RU" sz="900" b="0" i="0" u="none" strike="noStrike">
                          <a:solidFill>
                            <a:srgbClr val="000000"/>
                          </a:solidFill>
                          <a:effectLst/>
                          <a:latin typeface="Times New Roman"/>
                        </a:rPr>
                        <a:t>Муниципальная программа «Развитие культуры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24 103,0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21 174,7</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20 974,7</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799">
                <a:tc>
                  <a:txBody>
                    <a:bodyPr/>
                    <a:lstStyle/>
                    <a:p>
                      <a:pPr algn="l" fontAlgn="t"/>
                      <a:r>
                        <a:rPr lang="ru-RU" sz="900" b="0" i="0" u="none" strike="noStrike">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21,0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490">
                <a:tc>
                  <a:txBody>
                    <a:bodyPr/>
                    <a:lstStyle/>
                    <a:p>
                      <a:pPr algn="l" fontAlgn="t"/>
                      <a:r>
                        <a:rPr lang="ru-RU" sz="900" b="0" i="0" u="none" strike="noStrike">
                          <a:solidFill>
                            <a:srgbClr val="000000"/>
                          </a:solidFill>
                          <a:effectLst/>
                          <a:latin typeface="Times New Roman"/>
                        </a:rPr>
                        <a:t>Муниципальная программа "Профилактика терроризма и экстремизма, а также минимизация и (или) ликвидация последствий их проявлений в Муромском районе"</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23,1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23,1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063">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277,3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260,0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260,0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92">
                <a:tc>
                  <a:txBody>
                    <a:bodyPr/>
                    <a:lstStyle/>
                    <a:p>
                      <a:pPr algn="just" fontAlgn="ctr"/>
                      <a:r>
                        <a:rPr lang="ru-RU" sz="900" b="1" i="0" u="none" strike="noStrike">
                          <a:effectLst/>
                          <a:latin typeface="Times New Roman"/>
                        </a:rPr>
                        <a:t>СОЦИАЛЬНАЯ ПОЛИТИКА</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1000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41 052,8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53 344,3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49 421,9</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91346">
                <a:tc>
                  <a:txBody>
                    <a:bodyPr/>
                    <a:lstStyle/>
                    <a:p>
                      <a:pPr algn="l" fontAlgn="t"/>
                      <a:r>
                        <a:rPr lang="ru-RU" sz="900" b="1" i="1" u="none" strike="noStrike">
                          <a:solidFill>
                            <a:srgbClr val="000000"/>
                          </a:solidFill>
                          <a:effectLst/>
                          <a:latin typeface="Times New Roman"/>
                        </a:rPr>
                        <a:t>  Пенсионное обеспечение</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1001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4 381,3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5 004,4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5 004,3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0075">
                <a:tc>
                  <a:txBody>
                    <a:bodyPr/>
                    <a:lstStyle/>
                    <a:p>
                      <a:pPr algn="l" fontAlgn="t"/>
                      <a:r>
                        <a:rPr lang="ru-RU" sz="900" b="0" i="0" u="none" strike="noStrike">
                          <a:solidFill>
                            <a:srgbClr val="000000"/>
                          </a:solidFill>
                          <a:effectLst/>
                          <a:latin typeface="Times New Roman"/>
                        </a:rPr>
                        <a:t>Непрограммные расходы органов местного самоуправления</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4 381,3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5 004,4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5 004,3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346">
                <a:tc>
                  <a:txBody>
                    <a:bodyPr/>
                    <a:lstStyle/>
                    <a:p>
                      <a:pPr algn="l" fontAlgn="t"/>
                      <a:r>
                        <a:rPr lang="ru-RU" sz="900" b="1" i="1" u="none" strike="noStrike" dirty="0">
                          <a:solidFill>
                            <a:srgbClr val="000000"/>
                          </a:solidFill>
                          <a:effectLst/>
                          <a:latin typeface="Times New Roman"/>
                        </a:rPr>
                        <a:t>  Социальное обеспечение населения</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1003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3 185,2</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1 737,9</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1 737,0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8100">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131,8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109,4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109,4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2 822,4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1 360,8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1 360,8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897">
                <a:tc>
                  <a:txBody>
                    <a:bodyPr/>
                    <a:lstStyle/>
                    <a:p>
                      <a:pPr algn="l" fontAlgn="t"/>
                      <a:r>
                        <a:rPr lang="ru-RU" sz="900" b="0" i="0" u="none" strike="noStrike">
                          <a:solidFill>
                            <a:srgbClr val="000000"/>
                          </a:solidFill>
                          <a:effectLst/>
                          <a:latin typeface="Times New Roman"/>
                        </a:rPr>
                        <a:t>Муниципальная программа «Повышение безопасности дорожного движения в Муромском районе»</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111,0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112,7</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111,8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a:solidFill>
                            <a:srgbClr val="000000"/>
                          </a:solidFill>
                          <a:effectLst/>
                          <a:latin typeface="Times New Roman"/>
                        </a:rPr>
                        <a:t>Непрограммные расходы органов местного самоуправления</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155,0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155,0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346">
                <a:tc>
                  <a:txBody>
                    <a:bodyPr/>
                    <a:lstStyle/>
                    <a:p>
                      <a:pPr algn="l" fontAlgn="t"/>
                      <a:r>
                        <a:rPr lang="ru-RU" sz="900" b="1" i="1" u="none" strike="noStrike">
                          <a:solidFill>
                            <a:srgbClr val="000000"/>
                          </a:solidFill>
                          <a:effectLst/>
                          <a:latin typeface="Times New Roman"/>
                        </a:rPr>
                        <a:t>  Охрана семьи и детства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1004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32 286,0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45 093,7</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41 180,8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1219">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30 673,2</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43 276,6</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39 366,4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1 612,8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1 817,1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1 814,4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346">
                <a:tc>
                  <a:txBody>
                    <a:bodyPr/>
                    <a:lstStyle/>
                    <a:p>
                      <a:pPr algn="l" fontAlgn="t"/>
                      <a:r>
                        <a:rPr lang="ru-RU" sz="900" b="1" i="1" u="none" strike="noStrike">
                          <a:solidFill>
                            <a:srgbClr val="000000"/>
                          </a:solidFill>
                          <a:effectLst/>
                          <a:latin typeface="Times New Roman"/>
                        </a:rPr>
                        <a:t>  Другие вопросы в области социальной политики</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1006</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1 200,3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1 508,3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1 499,8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8100">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1 200,3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1 508,3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1 499,8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695">
                <a:tc>
                  <a:txBody>
                    <a:bodyPr/>
                    <a:lstStyle/>
                    <a:p>
                      <a:pPr algn="just" fontAlgn="ctr"/>
                      <a:r>
                        <a:rPr lang="ru-RU" sz="900" b="1" i="0" u="none" strike="noStrike">
                          <a:effectLst/>
                          <a:latin typeface="Times New Roman"/>
                        </a:rPr>
                        <a:t>ФИЗИЧЕСКАЯ КУЛЬТУРА И СПОРТ</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1100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19 170,1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3 159,1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2 801,7</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91346">
                <a:tc>
                  <a:txBody>
                    <a:bodyPr/>
                    <a:lstStyle/>
                    <a:p>
                      <a:pPr algn="l" fontAlgn="t"/>
                      <a:r>
                        <a:rPr lang="ru-RU" sz="900" b="1" i="1" u="none" strike="noStrike">
                          <a:solidFill>
                            <a:srgbClr val="000000"/>
                          </a:solidFill>
                          <a:effectLst/>
                          <a:latin typeface="Times New Roman"/>
                        </a:rPr>
                        <a:t>  Массовый спорт</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1102</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19 170,1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3 159,1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2 801,7</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2184">
                <a:tc>
                  <a:txBody>
                    <a:bodyPr/>
                    <a:lstStyle/>
                    <a:p>
                      <a:pPr algn="l" fontAlgn="t"/>
                      <a:r>
                        <a:rPr lang="ru-RU" sz="900" b="0" i="0" u="none" strike="noStrike" dirty="0">
                          <a:solidFill>
                            <a:srgbClr val="000000"/>
                          </a:solidFill>
                          <a:effectLst/>
                          <a:latin typeface="Times New Roman"/>
                        </a:rPr>
                        <a:t>Муниципальная программа «Развитие физической культуры и спорта в Муромском районе»</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19 170,1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3 159,1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2 801,7</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92">
                <a:tc>
                  <a:txBody>
                    <a:bodyPr/>
                    <a:lstStyle/>
                    <a:p>
                      <a:pPr algn="just" fontAlgn="ctr"/>
                      <a:r>
                        <a:rPr lang="ru-RU" sz="900" b="1" i="0" u="none" strike="noStrike">
                          <a:effectLst/>
                          <a:latin typeface="Times New Roman"/>
                        </a:rPr>
                        <a:t>СРЕДСТВА МАССОВОЙ ИНФОРМАЦИИ</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1200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1 803,9</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1 911,0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1 254,9</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91346">
                <a:tc>
                  <a:txBody>
                    <a:bodyPr/>
                    <a:lstStyle/>
                    <a:p>
                      <a:pPr algn="l" fontAlgn="t"/>
                      <a:r>
                        <a:rPr lang="ru-RU" sz="900" b="1" i="1" u="none" strike="noStrike">
                          <a:solidFill>
                            <a:srgbClr val="000000"/>
                          </a:solidFill>
                          <a:effectLst/>
                          <a:latin typeface="Times New Roman"/>
                        </a:rPr>
                        <a:t>  Периодическая печать и издательства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1202</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1 803,9</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1 911,0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1 254,9</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09424">
                <a:tc>
                  <a:txBody>
                    <a:bodyPr/>
                    <a:lstStyle/>
                    <a:p>
                      <a:pPr algn="l" fontAlgn="t"/>
                      <a:r>
                        <a:rPr lang="ru-RU" sz="900" b="0" i="0" u="none" strike="noStrike">
                          <a:solidFill>
                            <a:srgbClr val="000000"/>
                          </a:solidFill>
                          <a:effectLst/>
                          <a:latin typeface="Times New Roman"/>
                        </a:rPr>
                        <a:t>Муниципальная программа «Развитие муниципальной службы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1 803,9</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1 911,0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1 254,9</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92">
                <a:tc>
                  <a:txBody>
                    <a:bodyPr/>
                    <a:lstStyle/>
                    <a:p>
                      <a:pPr algn="just" fontAlgn="ctr"/>
                      <a:r>
                        <a:rPr lang="ru-RU" sz="900" b="1" i="0" u="none" strike="noStrike">
                          <a:effectLst/>
                          <a:latin typeface="Times New Roman"/>
                        </a:rPr>
                        <a:t>ОБСЛУЖИВАНИЕ ГОСУДАРСТВЕННОГО (МУНИЦИПАЛЬНОГО) ДОЛГА</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1300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6,6</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46840">
                <a:tc>
                  <a:txBody>
                    <a:bodyPr/>
                    <a:lstStyle/>
                    <a:p>
                      <a:pPr algn="l" fontAlgn="t"/>
                      <a:r>
                        <a:rPr lang="ru-RU" sz="900" b="1" i="1" u="none" strike="noStrike">
                          <a:solidFill>
                            <a:srgbClr val="000000"/>
                          </a:solidFill>
                          <a:effectLst/>
                          <a:latin typeface="Times New Roman"/>
                        </a:rPr>
                        <a:t>  Обслуживание государственного (муниципального) внутреннего долга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1301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6,6</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4036">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6,6</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036">
                <a:tc>
                  <a:txBody>
                    <a:bodyPr/>
                    <a:lstStyle/>
                    <a:p>
                      <a:pPr algn="just" fontAlgn="ctr"/>
                      <a:r>
                        <a:rPr lang="ru-RU" sz="900" b="1" i="0" u="none" strike="noStrike">
                          <a:effectLst/>
                          <a:latin typeface="Times New Roman"/>
                        </a:rPr>
                        <a:t>МЕЖБЮДЖЕТНЫЕ ТРАНСФЕРТЫ ОБЩЕГО ХАРАКТЕРА БЮДЖЕТАМ БЮДЖЕТНОЙ СИСТЕМЫ РОССИЙСКОЙ ФЕДЕРАЦИИ</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1400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45 035,6</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48 146,4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48 146,4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74036">
                <a:tc>
                  <a:txBody>
                    <a:bodyPr/>
                    <a:lstStyle/>
                    <a:p>
                      <a:pPr algn="l" fontAlgn="t"/>
                      <a:r>
                        <a:rPr lang="ru-RU" sz="900" b="1" i="1" u="none" strike="noStrike">
                          <a:solidFill>
                            <a:srgbClr val="000000"/>
                          </a:solidFill>
                          <a:effectLst/>
                          <a:latin typeface="Times New Roman"/>
                        </a:rPr>
                        <a:t>  Дотации на выравнивание бюджетной обеспеченности субъектов Российской Федерации и муниципальных образований</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1" u="none" strike="noStrike">
                          <a:solidFill>
                            <a:srgbClr val="000000"/>
                          </a:solidFill>
                          <a:effectLst/>
                          <a:latin typeface="Times New Roman"/>
                        </a:rPr>
                        <a:t>1401</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1" u="none" strike="noStrike">
                          <a:effectLst/>
                          <a:latin typeface="Times New Roman"/>
                        </a:rPr>
                        <a:t>34 109,0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1" u="none" strike="noStrike">
                          <a:effectLst/>
                          <a:latin typeface="Times New Roman"/>
                        </a:rPr>
                        <a:t>35 976,0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1" u="none" strike="noStrike">
                          <a:effectLst/>
                          <a:latin typeface="Times New Roman"/>
                        </a:rPr>
                        <a:t>35 976,0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4036">
                <a:tc>
                  <a:txBody>
                    <a:bodyPr/>
                    <a:lstStyle/>
                    <a:p>
                      <a:pPr algn="l" fontAlgn="t"/>
                      <a:r>
                        <a:rPr lang="ru-RU" sz="900" b="0" i="0" u="none" strike="noStrike" dirty="0">
                          <a:solidFill>
                            <a:srgbClr val="000000"/>
                          </a:solidFill>
                          <a:effectLst/>
                          <a:latin typeface="Times New Roman"/>
                        </a:rPr>
                        <a:t>М</a:t>
                      </a:r>
                      <a:r>
                        <a:rPr lang="ru-RU" sz="850" b="0" i="0" u="none" strike="noStrike" dirty="0">
                          <a:solidFill>
                            <a:srgbClr val="000000"/>
                          </a:solidFill>
                          <a:effectLst/>
                          <a:latin typeface="Times New Roman"/>
                        </a:rPr>
                        <a:t>униципальная программа «Управление муниципальными финансами и муниципальным долгом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34 109,0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35 976,0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35 976,0</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92">
                <a:tc>
                  <a:txBody>
                    <a:bodyPr/>
                    <a:lstStyle/>
                    <a:p>
                      <a:pPr algn="l" fontAlgn="t"/>
                      <a:r>
                        <a:rPr lang="ru-RU" sz="900" b="1" i="1" u="none" strike="noStrike" dirty="0">
                          <a:solidFill>
                            <a:srgbClr val="000000"/>
                          </a:solidFill>
                          <a:effectLst/>
                          <a:latin typeface="Times New Roman"/>
                        </a:rPr>
                        <a:t>  Прочие межбюджетные трансферты общего характера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1403</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10 926,6</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12 170,4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12 170,4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4036">
                <a:tc>
                  <a:txBody>
                    <a:bodyPr/>
                    <a:lstStyle/>
                    <a:p>
                      <a:pPr algn="l" fontAlgn="t"/>
                      <a:r>
                        <a:rPr lang="ru-RU" sz="900" b="0" i="0" u="none" strike="noStrike" dirty="0">
                          <a:solidFill>
                            <a:srgbClr val="000000"/>
                          </a:solidFill>
                          <a:effectLst/>
                          <a:latin typeface="Times New Roman"/>
                        </a:rPr>
                        <a:t>М</a:t>
                      </a:r>
                      <a:r>
                        <a:rPr lang="ru-RU" sz="850" b="0" i="0" u="none" strike="noStrike" dirty="0">
                          <a:solidFill>
                            <a:srgbClr val="000000"/>
                          </a:solidFill>
                          <a:effectLst/>
                          <a:latin typeface="Times New Roman"/>
                        </a:rPr>
                        <a:t>униципальная программа «Управление муниципальными финансами и муниципальным долгом Муромского района»</a:t>
                      </a:r>
                    </a:p>
                  </a:txBody>
                  <a:tcPr marL="2772" marR="2772" marT="27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10 926,6</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12 170,4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12 170,4</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346">
                <a:tc>
                  <a:txBody>
                    <a:bodyPr/>
                    <a:lstStyle/>
                    <a:p>
                      <a:pPr algn="l" fontAlgn="ctr"/>
                      <a:r>
                        <a:rPr lang="ru-RU" sz="900" b="1" i="0" u="none" strike="noStrike">
                          <a:effectLst/>
                          <a:latin typeface="Times New Roman"/>
                        </a:rPr>
                        <a:t>ИТОГО РАСХОДОВ:</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 </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574 915,2</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671 055,8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638 784,8</a:t>
                      </a:r>
                    </a:p>
                  </a:txBody>
                  <a:tcPr marL="2772" marR="2772" marT="2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361070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323528" y="883663"/>
            <a:ext cx="45354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разделу </a:t>
            </a:r>
            <a:r>
              <a:rPr lang="ru-RU" sz="1200" b="1" dirty="0">
                <a:latin typeface="Times New Roman" pitchFamily="18" charset="0"/>
                <a:cs typeface="Times New Roman" pitchFamily="18" charset="0"/>
              </a:rPr>
              <a:t>«Национальная безопасность и правоохранительная деятельность» </a:t>
            </a:r>
            <a:r>
              <a:rPr lang="ru-RU" sz="1200" dirty="0">
                <a:latin typeface="Times New Roman" pitchFamily="18" charset="0"/>
                <a:cs typeface="Times New Roman" pitchFamily="18" charset="0"/>
              </a:rPr>
              <a:t>расходы за счет средств бюджета района  освоены в сумме </a:t>
            </a:r>
            <a:r>
              <a:rPr lang="ru-RU" sz="1200" dirty="0" smtClean="0">
                <a:latin typeface="Times New Roman" pitchFamily="18" charset="0"/>
                <a:cs typeface="Times New Roman" pitchFamily="18" charset="0"/>
              </a:rPr>
              <a:t>8013,3 </a:t>
            </a:r>
            <a:r>
              <a:rPr lang="ru-RU" sz="1200" dirty="0">
                <a:latin typeface="Times New Roman" pitchFamily="18" charset="0"/>
                <a:cs typeface="Times New Roman" pitchFamily="18" charset="0"/>
              </a:rPr>
              <a:t>тыс. рублей или </a:t>
            </a:r>
            <a:r>
              <a:rPr lang="ru-RU" sz="1200" dirty="0" smtClean="0">
                <a:latin typeface="Times New Roman" pitchFamily="18" charset="0"/>
                <a:cs typeface="Times New Roman" pitchFamily="18" charset="0"/>
              </a:rPr>
              <a:t>98,9 </a:t>
            </a:r>
            <a:r>
              <a:rPr lang="ru-RU" sz="1200" dirty="0">
                <a:latin typeface="Times New Roman" pitchFamily="18" charset="0"/>
                <a:cs typeface="Times New Roman" pitchFamily="18" charset="0"/>
              </a:rPr>
              <a:t>% к уточненному плану (уточненный план составил </a:t>
            </a:r>
            <a:r>
              <a:rPr lang="ru-RU" sz="1200" dirty="0" smtClean="0">
                <a:latin typeface="Times New Roman" pitchFamily="18" charset="0"/>
                <a:cs typeface="Times New Roman" pitchFamily="18" charset="0"/>
              </a:rPr>
              <a:t>8103,3 </a:t>
            </a:r>
            <a:r>
              <a:rPr lang="ru-RU" sz="1200" dirty="0">
                <a:latin typeface="Times New Roman" pitchFamily="18" charset="0"/>
                <a:cs typeface="Times New Roman" pitchFamily="18" charset="0"/>
              </a:rPr>
              <a:t>тыс. рублей). </a:t>
            </a:r>
            <a:r>
              <a:rPr lang="ru-RU" sz="1200" dirty="0" smtClean="0">
                <a:latin typeface="Times New Roman" pitchFamily="18" charset="0"/>
                <a:cs typeface="Times New Roman" pitchFamily="18" charset="0"/>
              </a:rPr>
              <a:t>Удельный вес расходов в рамках раздела в общей сумме расходов бюджета на 2023 год 1,3%. Расходы направлены:</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1) на </a:t>
            </a:r>
            <a:r>
              <a:rPr lang="ru-RU" sz="1200" dirty="0">
                <a:latin typeface="Times New Roman" pitchFamily="18" charset="0"/>
                <a:cs typeface="Times New Roman" pitchFamily="18" charset="0"/>
              </a:rPr>
              <a:t>реализацию муниципальной программы </a:t>
            </a:r>
            <a:r>
              <a:rPr lang="ru-RU" sz="1200" dirty="0" smtClean="0">
                <a:latin typeface="Times New Roman" pitchFamily="18" charset="0"/>
                <a:cs typeface="Times New Roman" pitchFamily="18" charset="0"/>
              </a:rPr>
              <a:t>«</a:t>
            </a:r>
            <a:r>
              <a:rPr lang="ru-RU" sz="1200" i="1" dirty="0" smtClean="0">
                <a:latin typeface="Times New Roman" pitchFamily="18" charset="0"/>
                <a:cs typeface="Times New Roman" pitchFamily="18" charset="0"/>
              </a:rPr>
              <a:t>Обеспечение </a:t>
            </a:r>
            <a:r>
              <a:rPr lang="ru-RU" sz="1200" i="1" dirty="0">
                <a:latin typeface="Times New Roman" pitchFamily="18" charset="0"/>
                <a:cs typeface="Times New Roman" pitchFamily="18" charset="0"/>
              </a:rPr>
              <a:t>безопасности населения и территорий в Муромском </a:t>
            </a:r>
            <a:r>
              <a:rPr lang="ru-RU" sz="1200" i="1" dirty="0" smtClean="0">
                <a:latin typeface="Times New Roman" pitchFamily="18" charset="0"/>
                <a:cs typeface="Times New Roman" pitchFamily="18" charset="0"/>
              </a:rPr>
              <a:t>районе»</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в сумме </a:t>
            </a:r>
            <a:r>
              <a:rPr lang="ru-RU" sz="1200" dirty="0" smtClean="0">
                <a:latin typeface="Times New Roman" pitchFamily="18" charset="0"/>
                <a:cs typeface="Times New Roman" pitchFamily="18" charset="0"/>
              </a:rPr>
              <a:t>7960,2 </a:t>
            </a:r>
            <a:r>
              <a:rPr lang="ru-RU" sz="1200" dirty="0">
                <a:latin typeface="Times New Roman" pitchFamily="18" charset="0"/>
                <a:cs typeface="Times New Roman" pitchFamily="18" charset="0"/>
              </a:rPr>
              <a:t>тыс. рублей или </a:t>
            </a:r>
            <a:r>
              <a:rPr lang="ru-RU" sz="1200" dirty="0" smtClean="0">
                <a:latin typeface="Times New Roman" pitchFamily="18" charset="0"/>
                <a:cs typeface="Times New Roman" pitchFamily="18" charset="0"/>
              </a:rPr>
              <a:t>98,8% </a:t>
            </a:r>
            <a:r>
              <a:rPr lang="ru-RU" sz="1200" dirty="0">
                <a:latin typeface="Times New Roman" pitchFamily="18" charset="0"/>
                <a:cs typeface="Times New Roman" pitchFamily="18" charset="0"/>
              </a:rPr>
              <a:t>к уточненному плану (</a:t>
            </a:r>
            <a:r>
              <a:rPr lang="ru-RU" sz="1200" dirty="0" smtClean="0">
                <a:latin typeface="Times New Roman" pitchFamily="18" charset="0"/>
                <a:cs typeface="Times New Roman" pitchFamily="18" charset="0"/>
              </a:rPr>
              <a:t>8050,2 </a:t>
            </a:r>
            <a:r>
              <a:rPr lang="ru-RU" sz="1200" dirty="0">
                <a:latin typeface="Times New Roman" pitchFamily="18" charset="0"/>
                <a:cs typeface="Times New Roman" pitchFamily="18" charset="0"/>
              </a:rPr>
              <a:t>тыс. рублей), в том </a:t>
            </a:r>
            <a:r>
              <a:rPr lang="ru-RU" sz="1200" dirty="0" smtClean="0">
                <a:latin typeface="Times New Roman" pitchFamily="18" charset="0"/>
                <a:cs typeface="Times New Roman" pitchFamily="18" charset="0"/>
              </a:rPr>
              <a:t>числе:</a:t>
            </a:r>
          </a:p>
          <a:p>
            <a:pPr marL="171450" indent="-171450" algn="just">
              <a:buFont typeface="Symbol" pitchFamily="18" charset="2"/>
              <a:buChar char="-"/>
            </a:pPr>
            <a:r>
              <a:rPr lang="ru-RU" sz="1200" dirty="0">
                <a:latin typeface="Times New Roman" pitchFamily="18" charset="0"/>
                <a:cs typeface="Times New Roman" pitchFamily="18" charset="0"/>
              </a:rPr>
              <a:t>на обеспечение деятельности МКУ «Управление по делам ГО и ЧС на территории Муромского района» в сумме 6671,7 тыс. рублей </a:t>
            </a:r>
            <a:r>
              <a:rPr lang="ru-RU" sz="1200" dirty="0" smtClean="0">
                <a:latin typeface="Times New Roman" pitchFamily="18" charset="0"/>
                <a:cs typeface="Times New Roman" pitchFamily="18" charset="0"/>
              </a:rPr>
              <a:t>;</a:t>
            </a: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327367" y="3284984"/>
            <a:ext cx="875131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just">
              <a:buFont typeface="Symbol" pitchFamily="18" charset="2"/>
              <a:buChar char="-"/>
            </a:pPr>
            <a:r>
              <a:rPr lang="ru-RU" sz="1200" dirty="0">
                <a:latin typeface="Times New Roman" pitchFamily="18" charset="0"/>
                <a:cs typeface="Times New Roman" pitchFamily="18" charset="0"/>
              </a:rPr>
              <a:t>на оплату абонентской </a:t>
            </a:r>
            <a:r>
              <a:rPr lang="ru-RU" sz="1200" dirty="0" smtClean="0">
                <a:latin typeface="Times New Roman" pitchFamily="18" charset="0"/>
                <a:cs typeface="Times New Roman" pitchFamily="18" charset="0"/>
              </a:rPr>
              <a:t>платы </a:t>
            </a:r>
            <a:r>
              <a:rPr lang="ru-RU" sz="1200" dirty="0">
                <a:latin typeface="Times New Roman" pitchFamily="18" charset="0"/>
                <a:cs typeface="Times New Roman" pitchFamily="18" charset="0"/>
              </a:rPr>
              <a:t>за канал VPN экстренных оперативных служб по единому номеру 112 в рамках функционирования аппаратно-программного комплекса  «Безопасный город» в сумме 857,5 тыс. </a:t>
            </a:r>
            <a:r>
              <a:rPr lang="ru-RU" sz="1200" dirty="0" smtClean="0">
                <a:latin typeface="Times New Roman" pitchFamily="18" charset="0"/>
                <a:cs typeface="Times New Roman" pitchFamily="18" charset="0"/>
              </a:rPr>
              <a:t>рублей;</a:t>
            </a:r>
          </a:p>
          <a:p>
            <a:pPr marL="17145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установку оконечных устройств в сумме 399,1 тыс. </a:t>
            </a:r>
            <a:r>
              <a:rPr lang="ru-RU" sz="1200" dirty="0" smtClean="0">
                <a:latin typeface="Times New Roman" pitchFamily="18" charset="0"/>
                <a:cs typeface="Times New Roman" pitchFamily="18" charset="0"/>
              </a:rPr>
              <a:t>рублей;</a:t>
            </a:r>
          </a:p>
          <a:p>
            <a:pPr marL="17145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пропаганду противопожарной безопасности в сумме 5,0 тыс. </a:t>
            </a:r>
            <a:r>
              <a:rPr lang="ru-RU" sz="1200" dirty="0" smtClean="0">
                <a:latin typeface="Times New Roman" pitchFamily="18" charset="0"/>
                <a:cs typeface="Times New Roman" pitchFamily="18" charset="0"/>
              </a:rPr>
              <a:t>рублей;</a:t>
            </a:r>
          </a:p>
          <a:p>
            <a:pPr marL="17145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оснащение инвентарем мобильной группы Муромского района в сумме 5,0 тыс. </a:t>
            </a:r>
            <a:r>
              <a:rPr lang="ru-RU" sz="1200" dirty="0" smtClean="0">
                <a:latin typeface="Times New Roman" pitchFamily="18" charset="0"/>
                <a:cs typeface="Times New Roman" pitchFamily="18" charset="0"/>
              </a:rPr>
              <a:t>рублей;</a:t>
            </a:r>
          </a:p>
          <a:p>
            <a:pPr marL="17145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запасы материально-технических, продовольственных, медицинских и иных средств для обеспечения выполнения </a:t>
            </a:r>
            <a:r>
              <a:rPr lang="ru-RU" sz="1200" dirty="0" err="1" smtClean="0">
                <a:latin typeface="Times New Roman" pitchFamily="18" charset="0"/>
                <a:cs typeface="Times New Roman" pitchFamily="18" charset="0"/>
              </a:rPr>
              <a:t>мероприя-тий</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по гражданской обороне в сумме 16,9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marL="17145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проведение мероприятий, направленных на профилактику правонарушений в молодежной среде в сумме 2,0 тыс. </a:t>
            </a:r>
            <a:r>
              <a:rPr lang="ru-RU" sz="1200" dirty="0" smtClean="0">
                <a:latin typeface="Times New Roman" pitchFamily="18" charset="0"/>
                <a:cs typeface="Times New Roman" pitchFamily="18" charset="0"/>
              </a:rPr>
              <a:t>рублей;</a:t>
            </a:r>
          </a:p>
          <a:p>
            <a:pPr marL="17145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проведение мероприятий по вопросам профилактики наркомании, алкоголизма и </a:t>
            </a:r>
            <a:r>
              <a:rPr lang="ru-RU" sz="1200" dirty="0" err="1">
                <a:latin typeface="Times New Roman" pitchFamily="18" charset="0"/>
                <a:cs typeface="Times New Roman" pitchFamily="18" charset="0"/>
              </a:rPr>
              <a:t>табакокурения</a:t>
            </a:r>
            <a:r>
              <a:rPr lang="ru-RU" sz="1200" dirty="0">
                <a:latin typeface="Times New Roman" pitchFamily="18" charset="0"/>
                <a:cs typeface="Times New Roman" pitchFamily="18" charset="0"/>
              </a:rPr>
              <a:t> в сумме 3,0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2</a:t>
            </a:r>
            <a:r>
              <a:rPr lang="ru-RU" sz="1200" dirty="0">
                <a:latin typeface="Times New Roman" pitchFamily="18" charset="0"/>
                <a:cs typeface="Times New Roman" pitchFamily="18" charset="0"/>
              </a:rPr>
              <a:t>) на реализацию муниципальной программы </a:t>
            </a:r>
            <a:r>
              <a:rPr lang="ru-RU" sz="1200" i="1" dirty="0">
                <a:latin typeface="Times New Roman" pitchFamily="18" charset="0"/>
                <a:cs typeface="Times New Roman" pitchFamily="18" charset="0"/>
              </a:rPr>
              <a:t>«Профилактика терроризма и экстремизма, а также минимизация и (или) ликвидация последствий их проявлений в Муромском районе»</a:t>
            </a:r>
            <a:r>
              <a:rPr lang="ru-RU" sz="1200" dirty="0">
                <a:latin typeface="Times New Roman" pitchFamily="18" charset="0"/>
                <a:cs typeface="Times New Roman" pitchFamily="18" charset="0"/>
              </a:rPr>
              <a:t> в сумме 33,1 тыс. </a:t>
            </a:r>
            <a:r>
              <a:rPr lang="ru-RU" sz="1200" dirty="0" smtClean="0">
                <a:latin typeface="Times New Roman" pitchFamily="18" charset="0"/>
                <a:cs typeface="Times New Roman" pitchFamily="18" charset="0"/>
              </a:rPr>
              <a:t>рублей, в </a:t>
            </a:r>
            <a:r>
              <a:rPr lang="ru-RU" sz="1200" dirty="0">
                <a:latin typeface="Times New Roman" pitchFamily="18" charset="0"/>
                <a:cs typeface="Times New Roman" pitchFamily="18" charset="0"/>
              </a:rPr>
              <a:t>том числе:</a:t>
            </a:r>
          </a:p>
          <a:p>
            <a:pPr marL="17145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создание и распространение в СМИ и сети «Интернет» информационных материалов (печатных, аудиовизуальных и электронных) в области противодействия идеологии терроризма в сумме  30,1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marL="171450" indent="-171450" algn="just">
              <a:buFont typeface="Symbol" pitchFamily="18" charset="2"/>
              <a:buChar char="-"/>
            </a:pPr>
            <a:r>
              <a:rPr lang="ru-RU" sz="1200" dirty="0" smtClean="0">
                <a:latin typeface="Times New Roman" pitchFamily="18" charset="0"/>
                <a:cs typeface="Times New Roman" pitchFamily="18" charset="0"/>
              </a:rPr>
              <a:t>повышение </a:t>
            </a:r>
            <a:r>
              <a:rPr lang="ru-RU" sz="1200" dirty="0">
                <a:latin typeface="Times New Roman" pitchFamily="18" charset="0"/>
                <a:cs typeface="Times New Roman" pitchFamily="18" charset="0"/>
              </a:rPr>
              <a:t>уровня квалификации специалистов в сумме  3,0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3</a:t>
            </a:r>
            <a:r>
              <a:rPr lang="ru-RU" sz="1200" dirty="0">
                <a:latin typeface="Times New Roman" pitchFamily="18" charset="0"/>
                <a:cs typeface="Times New Roman" pitchFamily="18" charset="0"/>
              </a:rPr>
              <a:t>) на реализацию муниципальной программы </a:t>
            </a:r>
            <a:r>
              <a:rPr lang="ru-RU" sz="1200" i="1" dirty="0">
                <a:latin typeface="Times New Roman" pitchFamily="18" charset="0"/>
                <a:cs typeface="Times New Roman" pitchFamily="18" charset="0"/>
              </a:rPr>
              <a:t>«Реализация государственной национальной политики в Муромском районе» </a:t>
            </a:r>
            <a:r>
              <a:rPr lang="ru-RU" sz="1200" dirty="0">
                <a:latin typeface="Times New Roman" pitchFamily="18" charset="0"/>
                <a:cs typeface="Times New Roman" pitchFamily="18" charset="0"/>
              </a:rPr>
              <a:t>на создание и распространение информационных материалов </a:t>
            </a:r>
            <a:r>
              <a:rPr lang="ru-RU" sz="1200" dirty="0" smtClean="0">
                <a:latin typeface="Times New Roman" pitchFamily="18" charset="0"/>
                <a:cs typeface="Times New Roman" pitchFamily="18" charset="0"/>
              </a:rPr>
              <a:t>в </a:t>
            </a:r>
            <a:r>
              <a:rPr lang="ru-RU" sz="1200" dirty="0">
                <a:latin typeface="Times New Roman" pitchFamily="18" charset="0"/>
                <a:cs typeface="Times New Roman" pitchFamily="18" charset="0"/>
              </a:rPr>
              <a:t>сумме  10,0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4) на реализацию муниципальной программы</a:t>
            </a:r>
            <a:r>
              <a:rPr lang="ru-RU" sz="1200" i="1" dirty="0" smtClean="0">
                <a:latin typeface="Times New Roman" pitchFamily="18" charset="0"/>
                <a:cs typeface="Times New Roman" pitchFamily="18" charset="0"/>
              </a:rPr>
              <a:t> «Укрепление общественного здоровья населения Муромского района»</a:t>
            </a:r>
            <a:r>
              <a:rPr lang="ru-RU" sz="1200" dirty="0" smtClean="0">
                <a:latin typeface="Times New Roman" pitchFamily="18" charset="0"/>
                <a:cs typeface="Times New Roman" pitchFamily="18" charset="0"/>
              </a:rPr>
              <a:t> на создание и распространение информационных материалов в сумме  10,0 тыс. рублей.</a:t>
            </a:r>
            <a:endParaRPr lang="ru-RU" sz="1200" dirty="0">
              <a:latin typeface="Times New Roman" pitchFamily="18" charset="0"/>
              <a:cs typeface="Times New Roman" pitchFamily="18" charset="0"/>
            </a:endParaRPr>
          </a:p>
        </p:txBody>
      </p:sp>
      <p:sp>
        <p:nvSpPr>
          <p:cNvPr id="2" name="TextBox 1"/>
          <p:cNvSpPr txBox="1"/>
          <p:nvPr/>
        </p:nvSpPr>
        <p:spPr>
          <a:xfrm>
            <a:off x="107504" y="188640"/>
            <a:ext cx="9036496" cy="646331"/>
          </a:xfrm>
          <a:prstGeom prst="rect">
            <a:avLst/>
          </a:prstGeom>
          <a:noFill/>
        </p:spPr>
        <p:txBody>
          <a:bodyPr wrap="square" rtlCol="0">
            <a:spAutoFit/>
          </a:bodyPr>
          <a:lstStyle/>
          <a:p>
            <a:pPr algn="ctr" fontAlgn="ctr"/>
            <a:r>
              <a:rPr lang="ru-RU" b="1" dirty="0" smtClean="0">
                <a:latin typeface="Times New Roman" pitchFamily="18" charset="0"/>
                <a:cs typeface="Times New Roman" pitchFamily="18" charset="0"/>
              </a:rPr>
              <a:t>РАСХОДЫ БЮДЖЕТА РАЙОНА НА </a:t>
            </a:r>
            <a:r>
              <a:rPr lang="ru-RU" b="1" dirty="0" smtClean="0">
                <a:latin typeface="Times New Roman"/>
              </a:rPr>
              <a:t>НАЦИОНАЛЬНУЮ БЕЗОПАСНОСТЬ </a:t>
            </a:r>
            <a:r>
              <a:rPr lang="ru-RU" b="1" dirty="0">
                <a:latin typeface="Times New Roman"/>
              </a:rPr>
              <a:t>И </a:t>
            </a:r>
            <a:r>
              <a:rPr lang="ru-RU" b="1" dirty="0" smtClean="0">
                <a:latin typeface="Times New Roman"/>
              </a:rPr>
              <a:t>ПРАВООХРАНИТЕЛЬНУЮ </a:t>
            </a:r>
            <a:r>
              <a:rPr lang="ru-RU" b="1" dirty="0">
                <a:latin typeface="Times New Roman"/>
              </a:rPr>
              <a:t>ДЕЯТЕЛЬНОСТЬ</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008" y="764704"/>
            <a:ext cx="4209677" cy="266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323850" y="989722"/>
            <a:ext cx="8575675" cy="547072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4476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pPr>
            <a:r>
              <a:rPr lang="ru-RU" altLang="ru-RU" sz="1500" dirty="0">
                <a:solidFill>
                  <a:srgbClr val="000000"/>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p>
          <a:p>
            <a:pPr algn="just" eaLnBrk="1" hangingPunct="1">
              <a:spcBef>
                <a:spcPct val="30000"/>
              </a:spcBef>
              <a:buFont typeface="Symbol" pitchFamily="18" charset="2"/>
              <a:buNone/>
            </a:pPr>
            <a:r>
              <a:rPr lang="ru-RU" altLang="ru-RU" sz="15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за </a:t>
            </a:r>
            <a:r>
              <a:rPr lang="ru-RU" altLang="ru-RU" sz="1500" dirty="0" smtClean="0">
                <a:solidFill>
                  <a:srgbClr val="000000"/>
                </a:solidFill>
                <a:latin typeface="Times New Roman" pitchFamily="18" charset="0"/>
              </a:rPr>
              <a:t>2023 </a:t>
            </a:r>
            <a:r>
              <a:rPr lang="ru-RU" altLang="ru-RU" sz="1500" dirty="0">
                <a:solidFill>
                  <a:srgbClr val="000000"/>
                </a:solidFill>
                <a:latin typeface="Times New Roman" pitchFamily="18" charset="0"/>
              </a:rPr>
              <a:t>год» назначаются публичные слушания.  Положение «О публичных слушаниях в Муромском районе» утверждено решением Совета народных депутатов Муромского района от 25.04.2018 г. № 25. </a:t>
            </a:r>
          </a:p>
          <a:p>
            <a:pPr algn="just" eaLnBrk="1" hangingPunct="1">
              <a:spcBef>
                <a:spcPct val="30000"/>
              </a:spcBef>
            </a:pPr>
            <a:r>
              <a:rPr lang="ru-RU" altLang="ru-RU" sz="1500" dirty="0">
                <a:latin typeface="Times New Roman" pitchFamily="18" charset="0"/>
              </a:rPr>
              <a:t>Решением Совета народных депутатов </a:t>
            </a:r>
            <a:r>
              <a:rPr lang="ru-RU" altLang="ru-RU" sz="1500" dirty="0" smtClean="0">
                <a:latin typeface="Times New Roman" pitchFamily="18" charset="0"/>
              </a:rPr>
              <a:t>от </a:t>
            </a:r>
            <a:r>
              <a:rPr lang="ru-RU" altLang="ru-RU" sz="1500" dirty="0" smtClean="0">
                <a:latin typeface="Times New Roman" pitchFamily="18" charset="0"/>
              </a:rPr>
              <a:t>17.04.2024</a:t>
            </a:r>
            <a:r>
              <a:rPr lang="ru-RU" altLang="ru-RU" sz="1500" dirty="0" smtClean="0">
                <a:solidFill>
                  <a:srgbClr val="FF0000"/>
                </a:solidFill>
                <a:latin typeface="Times New Roman" pitchFamily="18" charset="0"/>
              </a:rPr>
              <a:t> </a:t>
            </a:r>
            <a:r>
              <a:rPr lang="ru-RU" altLang="ru-RU" sz="1500" dirty="0" smtClean="0">
                <a:latin typeface="Times New Roman" pitchFamily="18" charset="0"/>
              </a:rPr>
              <a:t>№ 23 </a:t>
            </a:r>
            <a:r>
              <a:rPr lang="ru-RU" altLang="ru-RU" sz="1500" dirty="0" smtClean="0">
                <a:latin typeface="Times New Roman" pitchFamily="18" charset="0"/>
              </a:rPr>
              <a:t>«О </a:t>
            </a:r>
            <a:r>
              <a:rPr lang="ru-RU" altLang="ru-RU" sz="1500" dirty="0">
                <a:latin typeface="Times New Roman" pitchFamily="18" charset="0"/>
              </a:rPr>
              <a:t>назначении публичных слушаний по проекту решения Совета народных депутатов «Об утверждении отчета об исполнении бюджета Муромского района за </a:t>
            </a:r>
            <a:r>
              <a:rPr lang="ru-RU" altLang="ru-RU" sz="1500" dirty="0" smtClean="0">
                <a:latin typeface="Times New Roman" pitchFamily="18" charset="0"/>
              </a:rPr>
              <a:t>202</a:t>
            </a:r>
            <a:r>
              <a:rPr lang="en-US" altLang="ru-RU" sz="1500" dirty="0" smtClean="0">
                <a:latin typeface="Times New Roman" pitchFamily="18" charset="0"/>
              </a:rPr>
              <a:t>3</a:t>
            </a:r>
            <a:r>
              <a:rPr lang="ru-RU" altLang="ru-RU" sz="1500" dirty="0" smtClean="0">
                <a:latin typeface="Times New Roman" pitchFamily="18" charset="0"/>
              </a:rPr>
              <a:t> год»» </a:t>
            </a:r>
            <a:r>
              <a:rPr lang="ru-RU" altLang="ru-RU" sz="1500" dirty="0">
                <a:latin typeface="Times New Roman" pitchFamily="18" charset="0"/>
              </a:rPr>
              <a:t>определены: </a:t>
            </a:r>
          </a:p>
          <a:p>
            <a:pPr algn="just" eaLnBrk="1" hangingPunct="1">
              <a:lnSpc>
                <a:spcPct val="120000"/>
              </a:lnSpc>
              <a:buNone/>
            </a:pPr>
            <a:r>
              <a:rPr lang="ru-RU" altLang="ru-RU" sz="1500" dirty="0">
                <a:latin typeface="Times New Roman" pitchFamily="18" charset="0"/>
              </a:rPr>
              <a:t> -   дата и место проведения публичных слушаний – </a:t>
            </a:r>
            <a:r>
              <a:rPr lang="ru-RU" altLang="ru-RU" sz="1500" dirty="0" smtClean="0">
                <a:latin typeface="Times New Roman" pitchFamily="18" charset="0"/>
              </a:rPr>
              <a:t>1</a:t>
            </a:r>
            <a:r>
              <a:rPr lang="en-US" altLang="ru-RU" sz="1500" dirty="0" smtClean="0">
                <a:latin typeface="Times New Roman" pitchFamily="18" charset="0"/>
              </a:rPr>
              <a:t>6</a:t>
            </a:r>
            <a:r>
              <a:rPr lang="ru-RU" altLang="ru-RU" sz="1500" dirty="0" smtClean="0">
                <a:latin typeface="Times New Roman" pitchFamily="18" charset="0"/>
              </a:rPr>
              <a:t> мая 202</a:t>
            </a:r>
            <a:r>
              <a:rPr lang="en-US" altLang="ru-RU" sz="1500" dirty="0" smtClean="0">
                <a:latin typeface="Times New Roman" pitchFamily="18" charset="0"/>
              </a:rPr>
              <a:t>4</a:t>
            </a:r>
            <a:r>
              <a:rPr lang="ru-RU" altLang="ru-RU" sz="1500" dirty="0" smtClean="0">
                <a:latin typeface="Times New Roman" pitchFamily="18" charset="0"/>
              </a:rPr>
              <a:t> </a:t>
            </a:r>
            <a:r>
              <a:rPr lang="ru-RU" altLang="ru-RU" sz="1500" dirty="0">
                <a:latin typeface="Times New Roman" pitchFamily="18" charset="0"/>
              </a:rPr>
              <a:t>года в </a:t>
            </a:r>
            <a:r>
              <a:rPr lang="ru-RU" altLang="ru-RU" sz="1500" dirty="0" smtClean="0">
                <a:latin typeface="Times New Roman" pitchFamily="18" charset="0"/>
              </a:rPr>
              <a:t>09 </a:t>
            </a:r>
            <a:r>
              <a:rPr lang="ru-RU" altLang="ru-RU" sz="1500" dirty="0">
                <a:latin typeface="Times New Roman" pitchFamily="18" charset="0"/>
              </a:rPr>
              <a:t>часов </a:t>
            </a:r>
            <a:r>
              <a:rPr lang="ru-RU" altLang="ru-RU" sz="1500" dirty="0" smtClean="0">
                <a:latin typeface="Times New Roman" pitchFamily="18" charset="0"/>
              </a:rPr>
              <a:t>45 </a:t>
            </a:r>
            <a:r>
              <a:rPr lang="ru-RU" altLang="ru-RU" sz="1500" dirty="0">
                <a:latin typeface="Times New Roman" pitchFamily="18" charset="0"/>
              </a:rPr>
              <a:t>мин. г. Муром</a:t>
            </a:r>
            <a:r>
              <a:rPr lang="ru-RU" altLang="ru-RU" sz="1500" dirty="0" smtClean="0">
                <a:latin typeface="Times New Roman" pitchFamily="18" charset="0"/>
              </a:rPr>
              <a:t>, </a:t>
            </a:r>
            <a:r>
              <a:rPr lang="ru-RU" altLang="ru-RU" sz="1500" dirty="0">
                <a:latin typeface="Times New Roman" pitchFamily="18" charset="0"/>
              </a:rPr>
              <a:t>пл. Крестьянина, д.6, </a:t>
            </a:r>
            <a:r>
              <a:rPr lang="ru-RU" altLang="ru-RU" sz="1500" dirty="0" err="1">
                <a:latin typeface="Times New Roman" pitchFamily="18" charset="0"/>
              </a:rPr>
              <a:t>каб</a:t>
            </a:r>
            <a:r>
              <a:rPr lang="ru-RU" altLang="ru-RU" sz="1500" dirty="0">
                <a:latin typeface="Times New Roman" pitchFamily="18" charset="0"/>
              </a:rPr>
              <a:t>. 1, зал заседаний;</a:t>
            </a:r>
            <a:endParaRPr lang="en-US" altLang="ru-RU" sz="1500" dirty="0">
              <a:latin typeface="Times New Roman" pitchFamily="18" charset="0"/>
            </a:endParaRPr>
          </a:p>
          <a:p>
            <a:pPr algn="just" eaLnBrk="1" hangingPunct="1">
              <a:spcBef>
                <a:spcPct val="30000"/>
              </a:spcBef>
            </a:pPr>
            <a:r>
              <a:rPr lang="ru-RU" altLang="ru-RU" sz="1500" dirty="0" smtClean="0">
                <a:latin typeface="Times New Roman" pitchFamily="18" charset="0"/>
              </a:rPr>
              <a:t> </a:t>
            </a:r>
            <a:r>
              <a:rPr lang="ru-RU" altLang="ru-RU" sz="1500" dirty="0">
                <a:latin typeface="Times New Roman" pitchFamily="18" charset="0"/>
              </a:rPr>
              <a:t>-   права граждан при проведении публичных слушаний – </a:t>
            </a:r>
            <a:r>
              <a:rPr lang="ru-RU" sz="1500" dirty="0">
                <a:latin typeface="Times New Roman" pitchFamily="18" charset="0"/>
              </a:rPr>
              <a:t>свои рекомендации по проекту решения Совета народных депутатов «Об утверждении отчета об исполнении бюджета Муромского района за 2023 год» жители Муромского района могут направлять в комиссию, расположенную по адресу: г. Муром, пл. </a:t>
            </a:r>
            <a:r>
              <a:rPr lang="ru-RU" sz="1500" dirty="0">
                <a:latin typeface="Times New Roman" pitchFamily="18" charset="0"/>
              </a:rPr>
              <a:t>Крестьянина, д.6, каб.2, письменно или посредством официального сайта Совета народных депутатов Муромского района телекоммуникационной сети Интернет </a:t>
            </a:r>
            <a:r>
              <a:rPr lang="en-US" sz="1500" dirty="0" smtClean="0">
                <a:latin typeface="Times New Roman" pitchFamily="18" charset="0"/>
              </a:rPr>
              <a:t>www.muromraion.ru</a:t>
            </a:r>
            <a:r>
              <a:rPr lang="ru-RU" sz="1500" dirty="0" smtClean="0">
                <a:latin typeface="Times New Roman" pitchFamily="18" charset="0"/>
              </a:rPr>
              <a:t>,  </a:t>
            </a:r>
            <a:r>
              <a:rPr lang="ru-RU" sz="1500" dirty="0">
                <a:latin typeface="Times New Roman" pitchFamily="18" charset="0"/>
              </a:rPr>
              <a:t>до 15 мая 2024 года</a:t>
            </a:r>
            <a:r>
              <a:rPr lang="ru-RU" sz="1500" dirty="0" smtClean="0">
                <a:latin typeface="Times New Roman" pitchFamily="18" charset="0"/>
              </a:rPr>
              <a:t>.</a:t>
            </a:r>
            <a:endParaRPr lang="ru-RU" sz="1500" dirty="0">
              <a:latin typeface="Times New Roman" pitchFamily="18" charset="0"/>
            </a:endParaRPr>
          </a:p>
        </p:txBody>
      </p:sp>
      <p:sp>
        <p:nvSpPr>
          <p:cNvPr id="3075" name="Прямоугольник 5"/>
          <p:cNvSpPr>
            <a:spLocks noChangeArrowheads="1"/>
          </p:cNvSpPr>
          <p:nvPr/>
        </p:nvSpPr>
        <p:spPr bwMode="auto">
          <a:xfrm>
            <a:off x="3170238" y="333817"/>
            <a:ext cx="26300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200" b="1" u="sng" dirty="0" smtClean="0">
                <a:latin typeface="Times New Roman" pitchFamily="18" charset="0"/>
                <a:cs typeface="Times New Roman" pitchFamily="18" charset="0"/>
              </a:rPr>
              <a:t>ВВОДНАЯ ЧАСТЬ</a:t>
            </a:r>
            <a:endParaRPr lang="ru-RU" sz="2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337943" y="764704"/>
            <a:ext cx="45354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По разделу «Национальная экономика» расходы освоены на 91,9%, уточненный план составил 76629,6 тыс. рублей, исполнение – </a:t>
            </a:r>
            <a:r>
              <a:rPr lang="ru-RU" sz="1200" dirty="0" smtClean="0">
                <a:latin typeface="Times New Roman" pitchFamily="18" charset="0"/>
                <a:cs typeface="Times New Roman" pitchFamily="18" charset="0"/>
              </a:rPr>
              <a:t>70396,5 </a:t>
            </a:r>
            <a:r>
              <a:rPr lang="ru-RU" sz="1200" dirty="0">
                <a:latin typeface="Times New Roman" pitchFamily="18" charset="0"/>
                <a:cs typeface="Times New Roman" pitchFamily="18" charset="0"/>
              </a:rPr>
              <a:t>тыс. рублей, в том числе за счет средств областного бюджета в сумме 33455,0 тыс. рублей  и средств бюджета района в сумме 36941,5 тыс. рублей.</a:t>
            </a:r>
          </a:p>
          <a:p>
            <a:pPr algn="just"/>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По </a:t>
            </a:r>
            <a:r>
              <a:rPr lang="ru-RU" sz="1200" dirty="0">
                <a:latin typeface="Times New Roman" pitchFamily="18" charset="0"/>
                <a:cs typeface="Times New Roman" pitchFamily="18" charset="0"/>
              </a:rPr>
              <a:t>сравнению с первоначальным планом (57582,3 тыс. рублей) расходы увеличились на 19047,3 тыс. рублей или  на 33,1%. </a:t>
            </a:r>
          </a:p>
          <a:p>
            <a:pPr algn="just"/>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По </a:t>
            </a:r>
            <a:r>
              <a:rPr lang="ru-RU" sz="1200" dirty="0">
                <a:latin typeface="Times New Roman" pitchFamily="18" charset="0"/>
                <a:cs typeface="Times New Roman" pitchFamily="18" charset="0"/>
              </a:rPr>
              <a:t>сравнению с исполнением 2022 года (68426,0 тыс. рублей) расходы увеличились на 1970,5 тыс. рублей или на 2,9</a:t>
            </a:r>
            <a:r>
              <a:rPr lang="ru-RU" sz="1200" dirty="0" smtClean="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Удельный вес расходов в рамках раздела в общей сумме расходов бюджета на 2023 год составляет 11,0 %. </a:t>
            </a:r>
          </a:p>
          <a:p>
            <a:pPr algn="just"/>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рамках раздела «</a:t>
            </a:r>
            <a:r>
              <a:rPr lang="ru-RU" sz="1200" b="1" dirty="0">
                <a:latin typeface="Times New Roman" pitchFamily="18" charset="0"/>
                <a:cs typeface="Times New Roman" pitchFamily="18" charset="0"/>
              </a:rPr>
              <a:t>Национальная экономика»</a:t>
            </a:r>
            <a:r>
              <a:rPr lang="ru-RU" sz="1200" dirty="0">
                <a:latin typeface="Times New Roman" pitchFamily="18" charset="0"/>
                <a:cs typeface="Times New Roman" pitchFamily="18" charset="0"/>
              </a:rPr>
              <a:t> расходы направлены</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215516" y="3185686"/>
            <a:ext cx="871296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just">
              <a:buFont typeface="Symbol" pitchFamily="18" charset="2"/>
              <a:buChar char="-"/>
            </a:pPr>
            <a:r>
              <a:rPr lang="ru-RU" sz="1200" dirty="0">
                <a:latin typeface="Times New Roman" pitchFamily="18" charset="0"/>
                <a:cs typeface="Times New Roman" pitchFamily="18" charset="0"/>
              </a:rPr>
              <a:t>на реализацию муниципальной программы «Обеспечение деятельности органов местного самоуправления Муромского района» на обеспечение деятельности (оказание услуг) отдела сельского хозяйства в структуре МКУ «Центр развития экономики, сельского хозяйства и </a:t>
            </a:r>
            <a:r>
              <a:rPr lang="ru-RU" sz="1200" dirty="0" smtClean="0">
                <a:latin typeface="Times New Roman" pitchFamily="18" charset="0"/>
                <a:cs typeface="Times New Roman" pitchFamily="18" charset="0"/>
              </a:rPr>
              <a:t>социальной </a:t>
            </a:r>
            <a:r>
              <a:rPr lang="ru-RU" sz="1200" dirty="0">
                <a:latin typeface="Times New Roman" pitchFamily="18" charset="0"/>
                <a:cs typeface="Times New Roman" pitchFamily="18" charset="0"/>
              </a:rPr>
              <a:t>политики» в сумме </a:t>
            </a:r>
            <a:r>
              <a:rPr lang="ru-RU" sz="1200" dirty="0" smtClean="0">
                <a:latin typeface="Times New Roman" pitchFamily="18" charset="0"/>
                <a:cs typeface="Times New Roman" pitchFamily="18" charset="0"/>
              </a:rPr>
              <a:t>1969,5 </a:t>
            </a:r>
            <a:r>
              <a:rPr lang="ru-RU" sz="1200" dirty="0">
                <a:latin typeface="Times New Roman" pitchFamily="18" charset="0"/>
                <a:cs typeface="Times New Roman" pitchFamily="18" charset="0"/>
              </a:rPr>
              <a:t>тыс. рублей и </a:t>
            </a:r>
            <a:r>
              <a:rPr lang="ru-RU" sz="1200" dirty="0"/>
              <a:t> </a:t>
            </a:r>
            <a:r>
              <a:rPr lang="ru-RU" sz="1200" dirty="0">
                <a:latin typeface="Times New Roman" pitchFamily="18" charset="0"/>
                <a:cs typeface="Times New Roman" pitchFamily="18" charset="0"/>
              </a:rPr>
              <a:t>на обеспечение деятельности (оказание услуг)  МКУ «Управление </a:t>
            </a:r>
            <a:r>
              <a:rPr lang="ru-RU" sz="1200" dirty="0" smtClean="0">
                <a:latin typeface="Times New Roman" pitchFamily="18" charset="0"/>
                <a:cs typeface="Times New Roman" pitchFamily="18" charset="0"/>
              </a:rPr>
              <a:t>жилищно-коммунального хозяйства и дорожной деятельности» </a:t>
            </a:r>
            <a:r>
              <a:rPr lang="ru-RU" sz="1200" dirty="0">
                <a:latin typeface="Times New Roman" pitchFamily="18" charset="0"/>
                <a:cs typeface="Times New Roman" pitchFamily="18" charset="0"/>
              </a:rPr>
              <a:t>в сумме 1441,3 тыс. </a:t>
            </a:r>
            <a:r>
              <a:rPr lang="ru-RU" sz="1200" dirty="0" smtClean="0">
                <a:latin typeface="Times New Roman" pitchFamily="18" charset="0"/>
                <a:cs typeface="Times New Roman" pitchFamily="18" charset="0"/>
              </a:rPr>
              <a:t>рублей;</a:t>
            </a:r>
          </a:p>
          <a:p>
            <a:pPr marL="171450" lvl="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развитие и осуществление пассажирских перевозок автотранспортом на </a:t>
            </a:r>
            <a:r>
              <a:rPr lang="ru-RU" sz="1200" dirty="0" err="1">
                <a:latin typeface="Times New Roman" pitchFamily="18" charset="0"/>
                <a:cs typeface="Times New Roman" pitchFamily="18" charset="0"/>
              </a:rPr>
              <a:t>внутримуниципальных</a:t>
            </a:r>
            <a:r>
              <a:rPr lang="ru-RU" sz="1200" dirty="0">
                <a:latin typeface="Times New Roman" pitchFamily="18" charset="0"/>
                <a:cs typeface="Times New Roman" pitchFamily="18" charset="0"/>
              </a:rPr>
              <a:t> маршрутах в сумме 2750,0 тыс. рублей. Рост по сравнению с 2022 годом обусловлен изменением законодательства в части необходимости заключения муниципальных контрактов на регулярные перевозки автомобильным транспортом по муниципальным </a:t>
            </a:r>
            <a:r>
              <a:rPr lang="ru-RU" sz="1200" dirty="0" smtClean="0">
                <a:latin typeface="Times New Roman" pitchFamily="18" charset="0"/>
                <a:cs typeface="Times New Roman" pitchFamily="18" charset="0"/>
              </a:rPr>
              <a:t>маршрутам, ростом тарифов на перевозки и </a:t>
            </a:r>
            <a:r>
              <a:rPr lang="ru-RU" sz="1200" dirty="0">
                <a:latin typeface="Times New Roman" pitchFamily="18" charset="0"/>
                <a:cs typeface="Times New Roman" pitchFamily="18" charset="0"/>
              </a:rPr>
              <a:t>числа </a:t>
            </a:r>
            <a:r>
              <a:rPr lang="ru-RU" sz="1200" dirty="0" smtClean="0">
                <a:latin typeface="Times New Roman" pitchFamily="18" charset="0"/>
                <a:cs typeface="Times New Roman" pitchFamily="18" charset="0"/>
              </a:rPr>
              <a:t>перевозчиков. В 2023 году услуги </a:t>
            </a:r>
            <a:r>
              <a:rPr lang="ru-RU" sz="1200" dirty="0">
                <a:latin typeface="Times New Roman" pitchFamily="18" charset="0"/>
                <a:cs typeface="Times New Roman" pitchFamily="18" charset="0"/>
              </a:rPr>
              <a:t>осуществлялись тремя </a:t>
            </a:r>
            <a:r>
              <a:rPr lang="ru-RU" sz="1200" dirty="0" smtClean="0">
                <a:latin typeface="Times New Roman" pitchFamily="18" charset="0"/>
                <a:cs typeface="Times New Roman" pitchFamily="18" charset="0"/>
              </a:rPr>
              <a:t>перевозчиками;</a:t>
            </a:r>
          </a:p>
          <a:p>
            <a:pPr marL="171450" lvl="0" indent="-171450" algn="just">
              <a:buFont typeface="Symbol" pitchFamily="18" charset="2"/>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реализацию муниципальной программы «Дорожное хозяйство Муромского района» в сумме 63439,2 тыс. </a:t>
            </a:r>
            <a:r>
              <a:rPr lang="ru-RU" sz="1200" dirty="0" smtClean="0">
                <a:latin typeface="Times New Roman" pitchFamily="18" charset="0"/>
                <a:cs typeface="Times New Roman" pitchFamily="18" charset="0"/>
              </a:rPr>
              <a:t>рублей;</a:t>
            </a:r>
          </a:p>
          <a:p>
            <a:pPr marL="171450" indent="-171450" algn="just">
              <a:buFont typeface="Symbol" pitchFamily="18" charset="2"/>
              <a:buChar char="-"/>
            </a:pPr>
            <a:r>
              <a:rPr lang="ru-RU" sz="1200" dirty="0">
                <a:latin typeface="Times New Roman" pitchFamily="18" charset="0"/>
                <a:cs typeface="Times New Roman" pitchFamily="18" charset="0"/>
              </a:rPr>
              <a:t>приобретение программного обеспечения, материалов и запасных частей к вычислительной технике и оргтехнике </a:t>
            </a:r>
            <a:r>
              <a:rPr lang="ru-RU" sz="1200" dirty="0" smtClean="0">
                <a:latin typeface="Times New Roman" pitchFamily="18" charset="0"/>
                <a:cs typeface="Times New Roman" pitchFamily="18" charset="0"/>
              </a:rPr>
              <a:t>в сумме </a:t>
            </a:r>
            <a:r>
              <a:rPr lang="ru-RU" sz="1200" dirty="0">
                <a:latin typeface="Times New Roman" pitchFamily="18" charset="0"/>
                <a:cs typeface="Times New Roman" pitchFamily="18" charset="0"/>
              </a:rPr>
              <a:t>178,0 тыс. </a:t>
            </a:r>
            <a:r>
              <a:rPr lang="ru-RU" sz="1200" dirty="0" smtClean="0">
                <a:latin typeface="Times New Roman" pitchFamily="18" charset="0"/>
                <a:cs typeface="Times New Roman" pitchFamily="18" charset="0"/>
              </a:rPr>
              <a:t>рублей; </a:t>
            </a:r>
            <a:endParaRPr lang="ru-RU" sz="1200" dirty="0">
              <a:latin typeface="Times New Roman" pitchFamily="18" charset="0"/>
              <a:cs typeface="Times New Roman" pitchFamily="18" charset="0"/>
            </a:endParaRPr>
          </a:p>
          <a:p>
            <a:pPr marL="171450" indent="-171450" algn="just">
              <a:buFont typeface="Symbol" pitchFamily="18" charset="2"/>
              <a:buChar char="-"/>
            </a:pPr>
            <a:r>
              <a:rPr lang="ru-RU" sz="1200" dirty="0" smtClean="0">
                <a:latin typeface="Times New Roman" pitchFamily="18" charset="0"/>
                <a:cs typeface="Times New Roman" pitchFamily="18" charset="0"/>
              </a:rPr>
              <a:t>на поставку, адаптацию </a:t>
            </a:r>
            <a:r>
              <a:rPr lang="ru-RU" sz="1200" dirty="0">
                <a:latin typeface="Times New Roman" pitchFamily="18" charset="0"/>
                <a:cs typeface="Times New Roman" pitchFamily="18" charset="0"/>
              </a:rPr>
              <a:t>и </a:t>
            </a:r>
            <a:r>
              <a:rPr lang="ru-RU" sz="1200" dirty="0" smtClean="0">
                <a:latin typeface="Times New Roman" pitchFamily="18" charset="0"/>
                <a:cs typeface="Times New Roman" pitchFamily="18" charset="0"/>
              </a:rPr>
              <a:t>сопровождение информационных систем и программного обеспечения в сумме 412,8 тыс. рублей;</a:t>
            </a:r>
            <a:r>
              <a:rPr lang="ru-RU" sz="1200" dirty="0">
                <a:latin typeface="Times New Roman" pitchFamily="18" charset="0"/>
                <a:cs typeface="Times New Roman" pitchFamily="18" charset="0"/>
              </a:rPr>
              <a:t>   </a:t>
            </a:r>
          </a:p>
          <a:p>
            <a:pPr marL="171450" indent="-171450" algn="just">
              <a:buFont typeface="Symbol" pitchFamily="18" charset="2"/>
              <a:buChar char="-"/>
            </a:pPr>
            <a:r>
              <a:rPr lang="ru-RU" sz="1200" dirty="0">
                <a:latin typeface="Times New Roman" pitchFamily="18" charset="0"/>
                <a:cs typeface="Times New Roman" pitchFamily="18" charset="0"/>
              </a:rPr>
              <a:t>на создание, обновление и поддержку официального Интернет-сайта администрации Муромского </a:t>
            </a:r>
            <a:r>
              <a:rPr lang="ru-RU" sz="1200" dirty="0" smtClean="0">
                <a:latin typeface="Times New Roman" pitchFamily="18" charset="0"/>
                <a:cs typeface="Times New Roman" pitchFamily="18" charset="0"/>
              </a:rPr>
              <a:t>района, оплата услуг связи, ремонт оргтехники, </a:t>
            </a:r>
            <a:r>
              <a:rPr lang="ru-RU" sz="1200" dirty="0">
                <a:latin typeface="Times New Roman" pitchFamily="18" charset="0"/>
                <a:cs typeface="Times New Roman" pitchFamily="18" charset="0"/>
              </a:rPr>
              <a:t>покупку лицензии для контроля соответствия системы защиты информации</a:t>
            </a:r>
            <a:r>
              <a:rPr lang="ru-RU" sz="1200" dirty="0" smtClean="0">
                <a:latin typeface="Times New Roman" pitchFamily="18" charset="0"/>
                <a:cs typeface="Times New Roman" pitchFamily="18" charset="0"/>
              </a:rPr>
              <a:t> 200,7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p>
          <a:p>
            <a:pPr marL="171450" indent="-171450" algn="just">
              <a:buFont typeface="Symbol" pitchFamily="18" charset="2"/>
              <a:buChar char="-"/>
            </a:pPr>
            <a:r>
              <a:rPr lang="ru-RU" sz="1200" dirty="0">
                <a:latin typeface="Times New Roman" pitchFamily="18" charset="0"/>
                <a:cs typeface="Times New Roman" pitchFamily="18" charset="0"/>
              </a:rPr>
              <a:t>на создание и распространение в СМИ и сети "Интернет" информационных </a:t>
            </a:r>
            <a:r>
              <a:rPr lang="ru-RU" sz="1200" dirty="0" smtClean="0">
                <a:latin typeface="Times New Roman" pitchFamily="18" charset="0"/>
                <a:cs typeface="Times New Roman" pitchFamily="18" charset="0"/>
              </a:rPr>
              <a:t>материалов </a:t>
            </a:r>
            <a:r>
              <a:rPr lang="ru-RU" sz="1200" dirty="0">
                <a:latin typeface="Times New Roman" pitchFamily="18" charset="0"/>
                <a:cs typeface="Times New Roman" pitchFamily="18" charset="0"/>
              </a:rPr>
              <a:t>в области поддержки малого и среднего </a:t>
            </a:r>
            <a:r>
              <a:rPr lang="ru-RU" sz="1200" dirty="0" smtClean="0">
                <a:latin typeface="Times New Roman" pitchFamily="18" charset="0"/>
                <a:cs typeface="Times New Roman" pitchFamily="18" charset="0"/>
              </a:rPr>
              <a:t>предпринимательства Муромского района в сумме 5 тыс. рублей. </a:t>
            </a:r>
            <a:endParaRPr lang="ru-RU" sz="1200" dirty="0">
              <a:latin typeface="Times New Roman" pitchFamily="18" charset="0"/>
              <a:cs typeface="Times New Roman" pitchFamily="18" charset="0"/>
            </a:endParaRPr>
          </a:p>
        </p:txBody>
      </p:sp>
      <p:sp>
        <p:nvSpPr>
          <p:cNvPr id="2" name="TextBox 1"/>
          <p:cNvSpPr txBox="1"/>
          <p:nvPr/>
        </p:nvSpPr>
        <p:spPr>
          <a:xfrm>
            <a:off x="107504" y="251356"/>
            <a:ext cx="9036496"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НАЦИОНАЛЬНУЮ ЭКОНОМИКУ</a:t>
            </a:r>
            <a:endParaRPr lang="ru-RU"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09" y="836712"/>
            <a:ext cx="4051008" cy="234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442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51521" y="4581128"/>
            <a:ext cx="8712968" cy="2232248"/>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anchor="t" anchorCtr="1"/>
          <a:lstStyle/>
          <a:p>
            <a:r>
              <a:rPr lang="en-US" altLang="ru-RU" sz="1200" dirty="0">
                <a:latin typeface="Times New Roman" panose="02020603050405020304" pitchFamily="18" charset="0"/>
                <a:cs typeface="Times New Roman" panose="02020603050405020304" pitchFamily="18" charset="0"/>
              </a:rPr>
              <a:t> </a:t>
            </a:r>
            <a:r>
              <a:rPr lang="en-US" altLang="ru-RU" sz="12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Расходы </a:t>
            </a:r>
            <a:r>
              <a:rPr lang="ru-RU" altLang="ru-RU" sz="1200" dirty="0">
                <a:latin typeface="Times New Roman" panose="02020603050405020304" pitchFamily="18" charset="0"/>
                <a:cs typeface="Times New Roman" panose="02020603050405020304" pitchFamily="18" charset="0"/>
              </a:rPr>
              <a:t>бюджета Муромского района на обеспечение дорожной деятельности в 2023 году составили </a:t>
            </a:r>
            <a:r>
              <a:rPr lang="ru-RU" sz="1200" dirty="0">
                <a:latin typeface="Times New Roman" panose="02020603050405020304" pitchFamily="18" charset="0"/>
                <a:cs typeface="Times New Roman" panose="02020603050405020304" pitchFamily="18" charset="0"/>
              </a:rPr>
              <a:t>в сумме 63</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439,2 тыс. рублей в том числе:</a:t>
            </a:r>
          </a:p>
          <a:p>
            <a:pPr marL="396000" lvl="0" indent="-171450">
              <a:buFont typeface="Symbol" pitchFamily="18" charset="2"/>
              <a:buChar char="-"/>
            </a:pPr>
            <a:r>
              <a:rPr lang="ru-RU" sz="1200" dirty="0">
                <a:latin typeface="Times New Roman" panose="02020603050405020304" pitchFamily="18" charset="0"/>
                <a:cs typeface="Times New Roman" panose="02020603050405020304" pitchFamily="18" charset="0"/>
              </a:rPr>
              <a:t>за счет средств областного бюджета в сумме  33 455,0 тыс. </a:t>
            </a:r>
            <a:r>
              <a:rPr lang="ru-RU" sz="1200" dirty="0" smtClean="0">
                <a:latin typeface="Times New Roman" panose="02020603050405020304" pitchFamily="18" charset="0"/>
                <a:cs typeface="Times New Roman" panose="02020603050405020304" pitchFamily="18" charset="0"/>
              </a:rPr>
              <a:t>рублей;</a:t>
            </a:r>
            <a:endParaRPr lang="ru-RU" sz="1200" dirty="0">
              <a:latin typeface="Times New Roman" panose="02020603050405020304" pitchFamily="18" charset="0"/>
              <a:cs typeface="Times New Roman" panose="02020603050405020304" pitchFamily="18" charset="0"/>
            </a:endParaRPr>
          </a:p>
          <a:p>
            <a:pPr marL="396000" lvl="0" indent="-171450">
              <a:buFont typeface="Symbol" pitchFamily="18" charset="2"/>
              <a:buChar char="-"/>
            </a:pPr>
            <a:r>
              <a:rPr lang="ru-RU" sz="1200" dirty="0">
                <a:latin typeface="Times New Roman" panose="02020603050405020304" pitchFamily="18" charset="0"/>
                <a:cs typeface="Times New Roman" panose="02020603050405020304" pitchFamily="18" charset="0"/>
              </a:rPr>
              <a:t>за счет средств бюджета района 29</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984,2 тыс. </a:t>
            </a:r>
            <a:r>
              <a:rPr lang="ru-RU" sz="1200" dirty="0" smtClean="0">
                <a:latin typeface="Times New Roman" panose="02020603050405020304" pitchFamily="18" charset="0"/>
                <a:cs typeface="Times New Roman" panose="02020603050405020304" pitchFamily="18" charset="0"/>
              </a:rPr>
              <a:t>рублей.</a:t>
            </a:r>
            <a:endParaRPr lang="ru-RU" sz="120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По </a:t>
            </a:r>
            <a:r>
              <a:rPr lang="ru-RU" sz="1200" dirty="0">
                <a:latin typeface="Times New Roman" panose="02020603050405020304" pitchFamily="18" charset="0"/>
                <a:cs typeface="Times New Roman" panose="02020603050405020304" pitchFamily="18" charset="0"/>
              </a:rPr>
              <a:t>сравнению с первоначальным планом </a:t>
            </a:r>
            <a:r>
              <a:rPr lang="ru-RU" sz="1200" dirty="0" smtClean="0">
                <a:latin typeface="Times New Roman" pitchFamily="18" charset="0"/>
                <a:cs typeface="Times New Roman" pitchFamily="18" charset="0"/>
              </a:rPr>
              <a:t>(53 690,0 тыс. рублей) расходы </a:t>
            </a:r>
            <a:r>
              <a:rPr lang="ru-RU" sz="1200" dirty="0">
                <a:latin typeface="Times New Roman" pitchFamily="18" charset="0"/>
                <a:cs typeface="Times New Roman" pitchFamily="18" charset="0"/>
              </a:rPr>
              <a:t>увеличились на </a:t>
            </a:r>
            <a:r>
              <a:rPr lang="en-US" sz="1200" dirty="0" smtClean="0">
                <a:latin typeface="Times New Roman" pitchFamily="18" charset="0"/>
                <a:cs typeface="Times New Roman" pitchFamily="18" charset="0"/>
              </a:rPr>
              <a:t>15934,3</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рублей. Увеличение расходов произошло </a:t>
            </a:r>
            <a:r>
              <a:rPr lang="ru-RU" sz="1200" dirty="0" smtClean="0">
                <a:latin typeface="Times New Roman" pitchFamily="18" charset="0"/>
                <a:cs typeface="Times New Roman" pitchFamily="18" charset="0"/>
              </a:rPr>
              <a:t>за </a:t>
            </a:r>
            <a:r>
              <a:rPr lang="ru-RU" sz="1200" dirty="0">
                <a:latin typeface="Times New Roman" pitchFamily="18" charset="0"/>
                <a:cs typeface="Times New Roman" pitchFamily="18" charset="0"/>
              </a:rPr>
              <a:t>счет </a:t>
            </a:r>
            <a:r>
              <a:rPr lang="ru-RU" sz="1200" dirty="0" smtClean="0">
                <a:latin typeface="Times New Roman" pitchFamily="18" charset="0"/>
                <a:cs typeface="Times New Roman" pitchFamily="18" charset="0"/>
              </a:rPr>
              <a:t>увеличения субсидии </a:t>
            </a:r>
            <a:r>
              <a:rPr lang="ru-RU" sz="1200" dirty="0">
                <a:latin typeface="Times New Roman" pitchFamily="18" charset="0"/>
                <a:cs typeface="Times New Roman" pitchFamily="18" charset="0"/>
              </a:rPr>
              <a:t>из областного бюджета.</a:t>
            </a:r>
          </a:p>
          <a:p>
            <a:pPr lvl="0" algn="just"/>
            <a:r>
              <a:rPr lang="ru-RU" altLang="ru-RU" sz="1200" dirty="0" smtClean="0">
                <a:latin typeface="Times New Roman" pitchFamily="18" charset="0"/>
                <a:cs typeface="Times New Roman" pitchFamily="18" charset="0"/>
              </a:rPr>
              <a:t>      В </a:t>
            </a:r>
            <a:r>
              <a:rPr lang="ru-RU" altLang="ru-RU" sz="1200" dirty="0">
                <a:latin typeface="Times New Roman" pitchFamily="18" charset="0"/>
                <a:cs typeface="Times New Roman" pitchFamily="18" charset="0"/>
              </a:rPr>
              <a:t>сопоставимых с </a:t>
            </a:r>
            <a:r>
              <a:rPr lang="ru-RU" altLang="ru-RU" sz="1200" dirty="0" smtClean="0">
                <a:latin typeface="Times New Roman" pitchFamily="18" charset="0"/>
                <a:cs typeface="Times New Roman" pitchFamily="18" charset="0"/>
              </a:rPr>
              <a:t>2022 </a:t>
            </a:r>
            <a:r>
              <a:rPr lang="ru-RU" altLang="ru-RU" sz="1200" dirty="0">
                <a:latin typeface="Times New Roman" pitchFamily="18" charset="0"/>
                <a:cs typeface="Times New Roman" pitchFamily="18" charset="0"/>
              </a:rPr>
              <a:t>годом условиях объем расходов увеличился на </a:t>
            </a:r>
            <a:r>
              <a:rPr lang="ru-RU" altLang="ru-RU" sz="1200" dirty="0" smtClean="0">
                <a:latin typeface="Times New Roman" pitchFamily="18" charset="0"/>
                <a:cs typeface="Times New Roman" pitchFamily="18" charset="0"/>
              </a:rPr>
              <a:t>293,3 </a:t>
            </a:r>
            <a:r>
              <a:rPr lang="ru-RU" altLang="ru-RU" sz="1200" dirty="0">
                <a:latin typeface="Times New Roman" pitchFamily="18" charset="0"/>
                <a:cs typeface="Times New Roman" pitchFamily="18" charset="0"/>
              </a:rPr>
              <a:t>тыс. рублей или на </a:t>
            </a:r>
            <a:r>
              <a:rPr lang="ru-RU" altLang="ru-RU" sz="1200" dirty="0" smtClean="0">
                <a:latin typeface="Times New Roman" pitchFamily="18" charset="0"/>
                <a:cs typeface="Times New Roman" pitchFamily="18" charset="0"/>
              </a:rPr>
              <a:t>0,5% </a:t>
            </a:r>
            <a:r>
              <a:rPr lang="ru-RU" altLang="ru-RU" sz="1200" dirty="0">
                <a:latin typeface="Times New Roman" pitchFamily="18" charset="0"/>
                <a:cs typeface="Times New Roman" pitchFamily="18" charset="0"/>
              </a:rPr>
              <a:t>(исполнение за </a:t>
            </a:r>
            <a:r>
              <a:rPr lang="ru-RU" altLang="ru-RU" sz="1200" dirty="0" smtClean="0">
                <a:latin typeface="Times New Roman" pitchFamily="18" charset="0"/>
                <a:cs typeface="Times New Roman" pitchFamily="18" charset="0"/>
              </a:rPr>
              <a:t>2022 </a:t>
            </a:r>
            <a:r>
              <a:rPr lang="ru-RU" altLang="ru-RU" sz="1200" dirty="0">
                <a:latin typeface="Times New Roman" pitchFamily="18" charset="0"/>
                <a:cs typeface="Times New Roman" pitchFamily="18" charset="0"/>
              </a:rPr>
              <a:t>год составило </a:t>
            </a:r>
            <a:r>
              <a:rPr lang="ru-RU" altLang="ru-RU" sz="1200" dirty="0" smtClean="0">
                <a:latin typeface="Times New Roman" pitchFamily="18" charset="0"/>
                <a:cs typeface="Times New Roman" pitchFamily="18" charset="0"/>
              </a:rPr>
              <a:t>63 145,9 </a:t>
            </a:r>
            <a:r>
              <a:rPr lang="ru-RU" altLang="ru-RU" sz="1200" dirty="0">
                <a:latin typeface="Times New Roman" pitchFamily="18" charset="0"/>
                <a:cs typeface="Times New Roman" pitchFamily="18" charset="0"/>
              </a:rPr>
              <a:t>тыс. рублей).</a:t>
            </a:r>
          </a:p>
          <a:p>
            <a:pPr algn="just"/>
            <a:r>
              <a:rPr lang="ru-RU" altLang="ru-RU" sz="1200" dirty="0">
                <a:latin typeface="Times New Roman" pitchFamily="18" charset="0"/>
                <a:cs typeface="Times New Roman" pitchFamily="18" charset="0"/>
              </a:rPr>
              <a:t> </a:t>
            </a:r>
            <a:r>
              <a:rPr lang="ru-RU" altLang="ru-RU" sz="1200" dirty="0" smtClean="0">
                <a:latin typeface="Times New Roman" panose="02020603050405020304" pitchFamily="18" charset="0"/>
                <a:cs typeface="Times New Roman" panose="02020603050405020304" pitchFamily="18" charset="0"/>
              </a:rPr>
              <a:t>     В 2023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altLang="ru-RU" sz="1200" dirty="0" smtClean="0">
                <a:latin typeface="Times New Roman" panose="02020603050405020304" pitchFamily="18" charset="0"/>
                <a:cs typeface="Times New Roman" panose="02020603050405020304" pitchFamily="18" charset="0"/>
              </a:rPr>
              <a:t>10,9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25465"/>
            <a:ext cx="6048672" cy="462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68052" y="668303"/>
            <a:ext cx="50520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000" dirty="0" smtClean="0">
                <a:latin typeface="Times New Roman" pitchFamily="18" charset="0"/>
                <a:cs typeface="Times New Roman" pitchFamily="18" charset="0"/>
              </a:rPr>
              <a:t>      Расходы </a:t>
            </a:r>
            <a:r>
              <a:rPr lang="ru-RU" sz="1000" dirty="0">
                <a:latin typeface="Times New Roman" pitchFamily="18" charset="0"/>
                <a:cs typeface="Times New Roman" pitchFamily="18" charset="0"/>
              </a:rPr>
              <a:t>данной отрасли занимают в общей структуре расходов 14,2% и освоены в сумме 90420,0 тыс. рублей или 98,5% к уточненному плану (91835,7 тыс. рублей</a:t>
            </a:r>
            <a:r>
              <a:rPr lang="ru-RU" sz="1000" dirty="0" smtClean="0">
                <a:latin typeface="Times New Roman" pitchFamily="18" charset="0"/>
                <a:cs typeface="Times New Roman" pitchFamily="18" charset="0"/>
              </a:rPr>
              <a:t>). По </a:t>
            </a:r>
            <a:r>
              <a:rPr lang="ru-RU" sz="1000" dirty="0">
                <a:latin typeface="Times New Roman" pitchFamily="18" charset="0"/>
                <a:cs typeface="Times New Roman" pitchFamily="18" charset="0"/>
              </a:rPr>
              <a:t>сравнению с исполнением 2022 года расходы увеличились на 39850,7 тыс. рублей или  на 78,8</a:t>
            </a:r>
            <a:r>
              <a:rPr lang="ru-RU" sz="1000" dirty="0" smtClean="0">
                <a:latin typeface="Times New Roman" pitchFamily="18" charset="0"/>
                <a:cs typeface="Times New Roman" pitchFamily="18" charset="0"/>
              </a:rPr>
              <a:t>%. Причиной роста </a:t>
            </a:r>
            <a:r>
              <a:rPr lang="ru-RU" sz="1000" dirty="0">
                <a:latin typeface="Times New Roman" pitchFamily="18" charset="0"/>
                <a:cs typeface="Times New Roman" pitchFamily="18" charset="0"/>
              </a:rPr>
              <a:t>расходов капитального характера в 2023 году по сравнению с 2022 </a:t>
            </a:r>
            <a:r>
              <a:rPr lang="ru-RU" sz="1000" dirty="0" smtClean="0">
                <a:latin typeface="Times New Roman" pitchFamily="18" charset="0"/>
                <a:cs typeface="Times New Roman" pitchFamily="18" charset="0"/>
              </a:rPr>
              <a:t>годом является участие района в федеральном проекте </a:t>
            </a:r>
            <a:r>
              <a:rPr lang="ru-RU" sz="1000" dirty="0">
                <a:latin typeface="Times New Roman" pitchFamily="18" charset="0"/>
                <a:cs typeface="Times New Roman" pitchFamily="18" charset="0"/>
              </a:rPr>
              <a:t>«Чистая вода» национального проекта «Жилье и городская среда» </a:t>
            </a:r>
            <a:r>
              <a:rPr lang="ru-RU" sz="1000" dirty="0" smtClean="0">
                <a:latin typeface="Times New Roman" pitchFamily="18" charset="0"/>
                <a:cs typeface="Times New Roman" pitchFamily="18" charset="0"/>
              </a:rPr>
              <a:t>(строительство объекта </a:t>
            </a:r>
            <a:r>
              <a:rPr lang="ru-RU" sz="1000" dirty="0">
                <a:latin typeface="Times New Roman" pitchFamily="18" charset="0"/>
                <a:cs typeface="Times New Roman" pitchFamily="18" charset="0"/>
              </a:rPr>
              <a:t>«Станция водоподготовки  с. Панфилово Муромского района</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a:p>
            <a:pPr algn="just"/>
            <a:r>
              <a:rPr lang="ru-RU"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В </a:t>
            </a:r>
            <a:r>
              <a:rPr lang="ru-RU" sz="1000" dirty="0">
                <a:latin typeface="Times New Roman" pitchFamily="18" charset="0"/>
                <a:cs typeface="Times New Roman" pitchFamily="18" charset="0"/>
              </a:rPr>
              <a:t>рамках </a:t>
            </a:r>
            <a:r>
              <a:rPr lang="ru-RU" sz="1000" dirty="0" smtClean="0">
                <a:latin typeface="Times New Roman" pitchFamily="18" charset="0"/>
                <a:cs typeface="Times New Roman" pitchFamily="18" charset="0"/>
              </a:rPr>
              <a:t>разделов </a:t>
            </a:r>
            <a:r>
              <a:rPr lang="ru-RU" sz="1000" dirty="0">
                <a:latin typeface="Times New Roman" pitchFamily="18" charset="0"/>
                <a:cs typeface="Times New Roman" pitchFamily="18" charset="0"/>
              </a:rPr>
              <a:t>«</a:t>
            </a:r>
            <a:r>
              <a:rPr lang="ru-RU" sz="1000" dirty="0" smtClean="0">
                <a:latin typeface="Times New Roman" pitchFamily="18" charset="0"/>
                <a:cs typeface="Times New Roman" pitchFamily="18" charset="0"/>
              </a:rPr>
              <a:t>Жилищное </a:t>
            </a:r>
            <a:r>
              <a:rPr lang="ru-RU" sz="1000" dirty="0">
                <a:latin typeface="Times New Roman" pitchFamily="18" charset="0"/>
                <a:cs typeface="Times New Roman" pitchFamily="18" charset="0"/>
              </a:rPr>
              <a:t>хозяйство</a:t>
            </a:r>
            <a:r>
              <a:rPr lang="ru-RU" sz="1000" dirty="0" smtClean="0">
                <a:latin typeface="Times New Roman" pitchFamily="18" charset="0"/>
                <a:cs typeface="Times New Roman" pitchFamily="18" charset="0"/>
              </a:rPr>
              <a:t>» и «Коммунальное хозяйство» </a:t>
            </a:r>
            <a:r>
              <a:rPr lang="ru-RU" sz="1000" dirty="0">
                <a:latin typeface="Times New Roman" pitchFamily="18" charset="0"/>
                <a:cs typeface="Times New Roman" pitchFamily="18" charset="0"/>
              </a:rPr>
              <a:t>расходы направлены:</a:t>
            </a:r>
          </a:p>
          <a:p>
            <a:pPr lvl="0" algn="just"/>
            <a:r>
              <a:rPr lang="ru-RU" sz="1000" dirty="0" smtClean="0">
                <a:latin typeface="Times New Roman" pitchFamily="18" charset="0"/>
                <a:cs typeface="Times New Roman" pitchFamily="18" charset="0"/>
              </a:rPr>
              <a:t>      1) </a:t>
            </a:r>
            <a:r>
              <a:rPr lang="ru-RU" sz="1000" dirty="0">
                <a:latin typeface="Times New Roman" pitchFamily="18" charset="0"/>
                <a:cs typeface="Times New Roman" pitchFamily="18" charset="0"/>
              </a:rPr>
              <a:t>По муниципальной программе «Обеспечение доступным и комфортным жильем населения Муромского района» на  строительство и приобретение жилых помещений для граждан, нуждающихся в улучшении жилищных условий (приобретение 2-х квартир, общей площадью 73,0 кв. м.)</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в сумме 3 045,0 тыс. </a:t>
            </a:r>
            <a:r>
              <a:rPr lang="ru-RU" sz="1000" dirty="0" smtClean="0">
                <a:latin typeface="Times New Roman" pitchFamily="18" charset="0"/>
                <a:cs typeface="Times New Roman" pitchFamily="18" charset="0"/>
              </a:rPr>
              <a:t>рублей (за </a:t>
            </a:r>
            <a:r>
              <a:rPr lang="ru-RU" sz="1000" dirty="0">
                <a:latin typeface="Times New Roman" pitchFamily="18" charset="0"/>
                <a:cs typeface="Times New Roman" pitchFamily="18" charset="0"/>
              </a:rPr>
              <a:t>счет субсидии из областного </a:t>
            </a:r>
            <a:r>
              <a:rPr lang="ru-RU" sz="1000" dirty="0" smtClean="0">
                <a:latin typeface="Times New Roman" pitchFamily="18" charset="0"/>
                <a:cs typeface="Times New Roman" pitchFamily="18" charset="0"/>
              </a:rPr>
              <a:t>бюджета–2</a:t>
            </a:r>
            <a:r>
              <a:rPr lang="ru-RU" sz="1000" dirty="0">
                <a:latin typeface="Times New Roman" pitchFamily="18" charset="0"/>
                <a:cs typeface="Times New Roman" pitchFamily="18" charset="0"/>
              </a:rPr>
              <a:t> 649,1 тыс. </a:t>
            </a:r>
            <a:r>
              <a:rPr lang="ru-RU" sz="1000" dirty="0" smtClean="0">
                <a:latin typeface="Times New Roman" pitchFamily="18" charset="0"/>
                <a:cs typeface="Times New Roman" pitchFamily="18" charset="0"/>
              </a:rPr>
              <a:t>рублей, средств </a:t>
            </a:r>
            <a:r>
              <a:rPr lang="ru-RU" sz="1000" dirty="0">
                <a:latin typeface="Times New Roman" pitchFamily="18" charset="0"/>
                <a:cs typeface="Times New Roman" pitchFamily="18" charset="0"/>
              </a:rPr>
              <a:t>бюджета </a:t>
            </a:r>
            <a:r>
              <a:rPr lang="ru-RU" sz="1000" dirty="0" smtClean="0">
                <a:latin typeface="Times New Roman" pitchFamily="18" charset="0"/>
                <a:cs typeface="Times New Roman" pitchFamily="18" charset="0"/>
              </a:rPr>
              <a:t>района–395,9 </a:t>
            </a:r>
            <a:r>
              <a:rPr lang="ru-RU" sz="1000" dirty="0">
                <a:latin typeface="Times New Roman" pitchFamily="18" charset="0"/>
                <a:cs typeface="Times New Roman" pitchFamily="18" charset="0"/>
              </a:rPr>
              <a:t>тыс</a:t>
            </a:r>
            <a:r>
              <a:rPr lang="ru-RU" sz="1000" dirty="0" smtClean="0">
                <a:latin typeface="Times New Roman" pitchFamily="18" charset="0"/>
                <a:cs typeface="Times New Roman" pitchFamily="18" charset="0"/>
              </a:rPr>
              <a:t>. рублей   и </a:t>
            </a:r>
            <a:endParaRPr lang="ru-RU" sz="1000" dirty="0">
              <a:latin typeface="Times New Roman" pitchFamily="18" charset="0"/>
              <a:cs typeface="Times New Roman" pitchFamily="18" charset="0"/>
            </a:endParaRPr>
          </a:p>
        </p:txBody>
      </p:sp>
      <p:sp>
        <p:nvSpPr>
          <p:cNvPr id="21507" name="Прямоугольник 4"/>
          <p:cNvSpPr>
            <a:spLocks noChangeArrowheads="1"/>
          </p:cNvSpPr>
          <p:nvPr/>
        </p:nvSpPr>
        <p:spPr bwMode="auto">
          <a:xfrm>
            <a:off x="174228" y="2955716"/>
            <a:ext cx="8759032"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000" dirty="0" smtClean="0">
                <a:latin typeface="Times New Roman" pitchFamily="18" charset="0"/>
                <a:cs typeface="Times New Roman" pitchFamily="18" charset="0"/>
              </a:rPr>
              <a:t>на </a:t>
            </a:r>
            <a:r>
              <a:rPr lang="ru-RU" sz="1000" dirty="0">
                <a:latin typeface="Times New Roman" pitchFamily="18" charset="0"/>
                <a:cs typeface="Times New Roman" pitchFamily="18" charset="0"/>
              </a:rPr>
              <a:t>обеспечение инженерной и </a:t>
            </a:r>
            <a:r>
              <a:rPr lang="ru-RU" sz="1000" dirty="0" smtClean="0">
                <a:latin typeface="Times New Roman" pitchFamily="18" charset="0"/>
                <a:cs typeface="Times New Roman" pitchFamily="18" charset="0"/>
              </a:rPr>
              <a:t>транспортной </a:t>
            </a:r>
            <a:r>
              <a:rPr lang="ru-RU" sz="1000" dirty="0">
                <a:latin typeface="Times New Roman" pitchFamily="18" charset="0"/>
                <a:cs typeface="Times New Roman" pitchFamily="18" charset="0"/>
              </a:rPr>
              <a:t>инфраструктурой земельных участков, </a:t>
            </a:r>
            <a:r>
              <a:rPr lang="ru-RU" sz="1000" dirty="0" smtClean="0">
                <a:latin typeface="Times New Roman" pitchFamily="18" charset="0"/>
                <a:cs typeface="Times New Roman" pitchFamily="18" charset="0"/>
              </a:rPr>
              <a:t>предоставляемых бесплатно </a:t>
            </a:r>
            <a:r>
              <a:rPr lang="ru-RU" sz="1000" dirty="0">
                <a:latin typeface="Times New Roman" pitchFamily="18" charset="0"/>
                <a:cs typeface="Times New Roman" pitchFamily="18" charset="0"/>
              </a:rPr>
              <a:t>для индивидуального жилищного строительства семьям, имеющим троих и более детей в возрасте до 18 лет (проведение государственной экспертизы результатов инженерных изысканий в отношении нежилых (жилых) объектов капитального строительства объекта «Наружные водопроводные сети  с. </a:t>
            </a:r>
            <a:r>
              <a:rPr lang="ru-RU" sz="1000" dirty="0" err="1">
                <a:latin typeface="Times New Roman" pitchFamily="18" charset="0"/>
                <a:cs typeface="Times New Roman" pitchFamily="18" charset="0"/>
              </a:rPr>
              <a:t>Борисоглеб</a:t>
            </a:r>
            <a:r>
              <a:rPr lang="ru-RU" sz="1000" dirty="0" smtClean="0">
                <a:latin typeface="Times New Roman" pitchFamily="18" charset="0"/>
                <a:cs typeface="Times New Roman" pitchFamily="18" charset="0"/>
              </a:rPr>
              <a:t>»</a:t>
            </a:r>
            <a:r>
              <a:rPr lang="ru-RU" sz="1000" dirty="0">
                <a:latin typeface="Times New Roman" pitchFamily="18" charset="0"/>
                <a:cs typeface="Times New Roman" pitchFamily="18" charset="0"/>
              </a:rPr>
              <a:t> в сумме 897,6 тыс. </a:t>
            </a:r>
            <a:r>
              <a:rPr lang="ru-RU" sz="1000" dirty="0" smtClean="0">
                <a:latin typeface="Times New Roman" pitchFamily="18" charset="0"/>
                <a:cs typeface="Times New Roman" pitchFamily="18" charset="0"/>
              </a:rPr>
              <a:t>рублей;</a:t>
            </a:r>
            <a:endParaRPr lang="ru-RU" sz="1000" dirty="0">
              <a:latin typeface="Times New Roman" pitchFamily="18" charset="0"/>
              <a:cs typeface="Times New Roman" pitchFamily="18" charset="0"/>
            </a:endParaRPr>
          </a:p>
          <a:p>
            <a:pPr lvl="0" algn="just"/>
            <a:r>
              <a:rPr lang="ru-RU" sz="1000" dirty="0" smtClean="0">
                <a:latin typeface="Times New Roman" pitchFamily="18" charset="0"/>
                <a:cs typeface="Times New Roman" pitchFamily="18" charset="0"/>
              </a:rPr>
              <a:t>      2</a:t>
            </a:r>
            <a:r>
              <a:rPr lang="ru-RU"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по муниципальной программ </a:t>
            </a:r>
            <a:r>
              <a:rPr lang="ru-RU" sz="1000" dirty="0">
                <a:latin typeface="Times New Roman" pitchFamily="18" charset="0"/>
                <a:cs typeface="Times New Roman" pitchFamily="18" charset="0"/>
              </a:rPr>
              <a:t>«Управление муниципальной собственностью Муромского района» в сумме 389,8 тыс. рублей </a:t>
            </a:r>
            <a:r>
              <a:rPr lang="ru-RU" sz="1000" dirty="0" smtClean="0">
                <a:latin typeface="Times New Roman" pitchFamily="18" charset="0"/>
                <a:cs typeface="Times New Roman" pitchFamily="18" charset="0"/>
              </a:rPr>
              <a:t>на </a:t>
            </a:r>
            <a:r>
              <a:rPr lang="ru-RU" sz="1000" dirty="0">
                <a:latin typeface="Times New Roman" pitchFamily="18" charset="0"/>
                <a:cs typeface="Times New Roman" pitchFamily="18" charset="0"/>
              </a:rPr>
              <a:t>содержание муниципального имущества.</a:t>
            </a:r>
          </a:p>
          <a:p>
            <a:pPr algn="just"/>
            <a:r>
              <a:rPr lang="ru-RU" sz="1000" dirty="0" smtClean="0">
                <a:latin typeface="Times New Roman" pitchFamily="18" charset="0"/>
                <a:cs typeface="Times New Roman" pitchFamily="18" charset="0"/>
              </a:rPr>
              <a:t>      3) по </a:t>
            </a:r>
            <a:r>
              <a:rPr lang="ru-RU" sz="1000" dirty="0">
                <a:latin typeface="Times New Roman" pitchFamily="18" charset="0"/>
                <a:cs typeface="Times New Roman" pitchFamily="18" charset="0"/>
              </a:rPr>
              <a:t>муниципальной программе «Модернизация объектов коммунальной инфраструктуры Муромского района» в сумме  75320,6 тыс. </a:t>
            </a:r>
            <a:r>
              <a:rPr lang="ru-RU" sz="1000" dirty="0" smtClean="0">
                <a:latin typeface="Times New Roman" pitchFamily="18" charset="0"/>
                <a:cs typeface="Times New Roman" pitchFamily="18" charset="0"/>
              </a:rPr>
              <a:t>рублей. Расходы </a:t>
            </a:r>
            <a:r>
              <a:rPr lang="ru-RU" sz="1000" dirty="0">
                <a:latin typeface="Times New Roman" pitchFamily="18" charset="0"/>
                <a:cs typeface="Times New Roman" pitchFamily="18" charset="0"/>
              </a:rPr>
              <a:t>направлены:</a:t>
            </a:r>
          </a:p>
          <a:p>
            <a:pPr algn="just"/>
            <a:r>
              <a:rPr lang="ru-RU" sz="1000" dirty="0">
                <a:latin typeface="Times New Roman" pitchFamily="18" charset="0"/>
                <a:cs typeface="Times New Roman" pitchFamily="18" charset="0"/>
              </a:rPr>
              <a:t>- в рамках регионального проекта «Чистая вода» по мероприятию  строительство и реконструкция (модернизация) объектов питьевого водоснабжения в сумме 73321,2 тыс. рублей (строительство и строительный контроль по объекту «Станции водоподготовки с. Панфилово»), в том числе: </a:t>
            </a:r>
            <a:r>
              <a:rPr lang="ru-RU" sz="1000" dirty="0" smtClean="0">
                <a:latin typeface="Times New Roman" pitchFamily="18" charset="0"/>
                <a:cs typeface="Times New Roman" pitchFamily="18" charset="0"/>
              </a:rPr>
              <a:t>средства </a:t>
            </a:r>
            <a:r>
              <a:rPr lang="ru-RU" sz="1000" dirty="0">
                <a:latin typeface="Times New Roman" pitchFamily="18" charset="0"/>
                <a:cs typeface="Times New Roman" pitchFamily="18" charset="0"/>
              </a:rPr>
              <a:t>федерального бюджета -  68980,5 тыс. рублей</a:t>
            </a:r>
            <a:r>
              <a:rPr lang="ru-RU" sz="1000" dirty="0" smtClean="0">
                <a:latin typeface="Times New Roman" pitchFamily="18" charset="0"/>
                <a:cs typeface="Times New Roman" pitchFamily="18" charset="0"/>
              </a:rPr>
              <a:t>, средства </a:t>
            </a:r>
            <a:r>
              <a:rPr lang="ru-RU" sz="1000" dirty="0">
                <a:latin typeface="Times New Roman" pitchFamily="18" charset="0"/>
                <a:cs typeface="Times New Roman" pitchFamily="18" charset="0"/>
              </a:rPr>
              <a:t>областного бюджета   - 1407,8 тыс. </a:t>
            </a:r>
            <a:r>
              <a:rPr lang="ru-RU" sz="1000" dirty="0" smtClean="0">
                <a:latin typeface="Times New Roman" pitchFamily="18" charset="0"/>
                <a:cs typeface="Times New Roman" pitchFamily="18" charset="0"/>
              </a:rPr>
              <a:t>рублей, средства </a:t>
            </a:r>
            <a:r>
              <a:rPr lang="ru-RU" sz="1000" dirty="0">
                <a:latin typeface="Times New Roman" pitchFamily="18" charset="0"/>
                <a:cs typeface="Times New Roman" pitchFamily="18" charset="0"/>
              </a:rPr>
              <a:t>бюджета района     -  2932,9 тыс. рублей;</a:t>
            </a:r>
          </a:p>
          <a:p>
            <a:pPr algn="just"/>
            <a:r>
              <a:rPr lang="ru-RU" sz="1000" dirty="0">
                <a:latin typeface="Times New Roman" pitchFamily="18" charset="0"/>
                <a:cs typeface="Times New Roman" pitchFamily="18" charset="0"/>
              </a:rPr>
              <a:t>- на </a:t>
            </a:r>
            <a:r>
              <a:rPr lang="ru-RU" sz="1000" dirty="0" smtClean="0">
                <a:latin typeface="Times New Roman" pitchFamily="18" charset="0"/>
                <a:cs typeface="Times New Roman" pitchFamily="18" charset="0"/>
              </a:rPr>
              <a:t>выполнение </a:t>
            </a:r>
            <a:r>
              <a:rPr lang="ru-RU" sz="1000" dirty="0">
                <a:latin typeface="Times New Roman" pitchFamily="18" charset="0"/>
                <a:cs typeface="Times New Roman" pitchFamily="18" charset="0"/>
              </a:rPr>
              <a:t>работ по изысканию источников водоснабжения на базе подземных вод с. Панфилово </a:t>
            </a:r>
            <a:r>
              <a:rPr lang="ru-RU" sz="1000" dirty="0" smtClean="0">
                <a:latin typeface="Times New Roman" pitchFamily="18" charset="0"/>
                <a:cs typeface="Times New Roman" pitchFamily="18" charset="0"/>
              </a:rPr>
              <a:t>в </a:t>
            </a:r>
            <a:r>
              <a:rPr lang="ru-RU" sz="1000" dirty="0">
                <a:latin typeface="Times New Roman" pitchFamily="18" charset="0"/>
                <a:cs typeface="Times New Roman" pitchFamily="18" charset="0"/>
              </a:rPr>
              <a:t>сумме 1674,0 тыс. рублей;</a:t>
            </a:r>
          </a:p>
          <a:p>
            <a:pPr algn="just"/>
            <a:r>
              <a:rPr lang="ru-RU"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на проведение </a:t>
            </a:r>
            <a:r>
              <a:rPr lang="ru-RU" sz="1000" dirty="0">
                <a:latin typeface="Times New Roman" pitchFamily="18" charset="0"/>
                <a:cs typeface="Times New Roman" pitchFamily="18" charset="0"/>
              </a:rPr>
              <a:t>государственной экспертизы проектной документации и результатов инженерных изысканий в отношении </a:t>
            </a:r>
            <a:r>
              <a:rPr lang="en-US" sz="10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объекта </a:t>
            </a:r>
            <a:r>
              <a:rPr lang="ru-RU" sz="1000" dirty="0">
                <a:latin typeface="Times New Roman" pitchFamily="18" charset="0"/>
                <a:cs typeface="Times New Roman" pitchFamily="18" charset="0"/>
              </a:rPr>
              <a:t>«Очистные сооружения п. </a:t>
            </a:r>
            <a:r>
              <a:rPr lang="ru-RU" sz="1000" dirty="0" err="1">
                <a:latin typeface="Times New Roman" pitchFamily="18" charset="0"/>
                <a:cs typeface="Times New Roman" pitchFamily="18" charset="0"/>
              </a:rPr>
              <a:t>Зименки</a:t>
            </a:r>
            <a:r>
              <a:rPr lang="ru-RU" sz="1000" dirty="0">
                <a:latin typeface="Times New Roman" pitchFamily="18" charset="0"/>
                <a:cs typeface="Times New Roman" pitchFamily="18" charset="0"/>
              </a:rPr>
              <a:t> Муромского района Владимирской области</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в сумме 325,4 тыс. </a:t>
            </a:r>
            <a:r>
              <a:rPr lang="ru-RU" sz="1000" dirty="0" smtClean="0">
                <a:latin typeface="Times New Roman" pitchFamily="18" charset="0"/>
                <a:cs typeface="Times New Roman" pitchFamily="18" charset="0"/>
              </a:rPr>
              <a:t>рублей;</a:t>
            </a:r>
            <a:endParaRPr lang="ru-RU" sz="1000" dirty="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     4) по муниципальной </a:t>
            </a:r>
            <a:r>
              <a:rPr lang="ru-RU" sz="1000" dirty="0">
                <a:latin typeface="Times New Roman" pitchFamily="18" charset="0"/>
                <a:cs typeface="Times New Roman" pitchFamily="18" charset="0"/>
              </a:rPr>
              <a:t>программе «Энергосбережение и повышение энергетической эффективности в Муромском районе» в сумме 268,3 тыс. </a:t>
            </a:r>
            <a:r>
              <a:rPr lang="ru-RU" sz="1000" dirty="0" smtClean="0">
                <a:latin typeface="Times New Roman" pitchFamily="18" charset="0"/>
                <a:cs typeface="Times New Roman" pitchFamily="18" charset="0"/>
              </a:rPr>
              <a:t>рублей  на актуализацию </a:t>
            </a:r>
            <a:r>
              <a:rPr lang="ru-RU" sz="1000" dirty="0">
                <a:latin typeface="Times New Roman" pitchFamily="18" charset="0"/>
                <a:cs typeface="Times New Roman" pitchFamily="18" charset="0"/>
              </a:rPr>
              <a:t>(</a:t>
            </a:r>
            <a:r>
              <a:rPr lang="ru-RU" sz="1000" dirty="0" smtClean="0">
                <a:latin typeface="Times New Roman" pitchFamily="18" charset="0"/>
                <a:cs typeface="Times New Roman" pitchFamily="18" charset="0"/>
              </a:rPr>
              <a:t>корректировку) </a:t>
            </a:r>
            <a:r>
              <a:rPr lang="ru-RU" sz="1000" dirty="0">
                <a:latin typeface="Times New Roman" pitchFamily="18" charset="0"/>
                <a:cs typeface="Times New Roman" pitchFamily="18" charset="0"/>
              </a:rPr>
              <a:t>схемы водоснабжения и водоотведения Муромского </a:t>
            </a:r>
            <a:r>
              <a:rPr lang="ru-RU" sz="1000" dirty="0" smtClean="0">
                <a:latin typeface="Times New Roman" pitchFamily="18" charset="0"/>
                <a:cs typeface="Times New Roman" pitchFamily="18" charset="0"/>
              </a:rPr>
              <a:t>района. </a:t>
            </a:r>
            <a:endParaRPr lang="ru-RU" sz="1000" dirty="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     5) по муниципальной </a:t>
            </a:r>
            <a:r>
              <a:rPr lang="ru-RU" sz="1000" dirty="0">
                <a:latin typeface="Times New Roman" pitchFamily="18" charset="0"/>
                <a:cs typeface="Times New Roman" pitchFamily="18" charset="0"/>
              </a:rPr>
              <a:t>программе «Охрана  окружающей среды в Муромском районе»  </a:t>
            </a:r>
            <a:r>
              <a:rPr lang="ru-RU" sz="1000" dirty="0" smtClean="0">
                <a:latin typeface="Times New Roman" pitchFamily="18" charset="0"/>
                <a:cs typeface="Times New Roman" pitchFamily="18" charset="0"/>
              </a:rPr>
              <a:t>в сумме 6</a:t>
            </a:r>
            <a:r>
              <a:rPr lang="ru-RU" sz="1000" dirty="0">
                <a:latin typeface="Times New Roman" pitchFamily="18" charset="0"/>
                <a:cs typeface="Times New Roman" pitchFamily="18" charset="0"/>
              </a:rPr>
              <a:t> 791,9 тыс. </a:t>
            </a:r>
            <a:r>
              <a:rPr lang="ru-RU" sz="1000" dirty="0" smtClean="0">
                <a:latin typeface="Times New Roman" pitchFamily="18" charset="0"/>
                <a:cs typeface="Times New Roman" pitchFamily="18" charset="0"/>
              </a:rPr>
              <a:t>рублей на мероприятия </a:t>
            </a:r>
            <a:r>
              <a:rPr lang="ru-RU" sz="1000" dirty="0">
                <a:latin typeface="Times New Roman" pitchFamily="18" charset="0"/>
                <a:cs typeface="Times New Roman" pitchFamily="18" charset="0"/>
              </a:rPr>
              <a:t>в части приведения контейнерных площадок в соответствии с требованиями СанПиН 2.1.3684-21, включенных в реестр мест (площадок) накопления твердых коммунальных отходов Муромского района Владимирской области </a:t>
            </a:r>
            <a:r>
              <a:rPr lang="ru-RU" sz="1000" dirty="0" smtClean="0">
                <a:latin typeface="Times New Roman" pitchFamily="18" charset="0"/>
                <a:cs typeface="Times New Roman" pitchFamily="18" charset="0"/>
              </a:rPr>
              <a:t>(</a:t>
            </a:r>
            <a:r>
              <a:rPr lang="ru-RU" sz="1000" dirty="0">
                <a:latin typeface="Times New Roman" pitchFamily="18" charset="0"/>
                <a:cs typeface="Times New Roman" pitchFamily="18" charset="0"/>
              </a:rPr>
              <a:t>МО Борисоглебское </a:t>
            </a:r>
            <a:r>
              <a:rPr lang="ru-RU" sz="1000" dirty="0" smtClean="0">
                <a:latin typeface="Times New Roman" pitchFamily="18" charset="0"/>
                <a:cs typeface="Times New Roman" pitchFamily="18" charset="0"/>
              </a:rPr>
              <a:t>в </a:t>
            </a:r>
            <a:r>
              <a:rPr lang="ru-RU" sz="1000" dirty="0">
                <a:latin typeface="Times New Roman" pitchFamily="18" charset="0"/>
                <a:cs typeface="Times New Roman" pitchFamily="18" charset="0"/>
              </a:rPr>
              <a:t>сумме 5001,3 тыс. </a:t>
            </a:r>
            <a:r>
              <a:rPr lang="ru-RU" sz="1000" dirty="0" smtClean="0">
                <a:latin typeface="Times New Roman" pitchFamily="18" charset="0"/>
                <a:cs typeface="Times New Roman" pitchFamily="18" charset="0"/>
              </a:rPr>
              <a:t>рублей, МО </a:t>
            </a:r>
            <a:r>
              <a:rPr lang="ru-RU" sz="1000" dirty="0" err="1">
                <a:latin typeface="Times New Roman" pitchFamily="18" charset="0"/>
                <a:cs typeface="Times New Roman" pitchFamily="18" charset="0"/>
              </a:rPr>
              <a:t>Ковардицкое</a:t>
            </a:r>
            <a:r>
              <a:rPr lang="ru-RU"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в </a:t>
            </a:r>
            <a:r>
              <a:rPr lang="ru-RU" sz="1000" dirty="0">
                <a:latin typeface="Times New Roman" pitchFamily="18" charset="0"/>
                <a:cs typeface="Times New Roman" pitchFamily="18" charset="0"/>
              </a:rPr>
              <a:t>сумме 1790,6 тыс. </a:t>
            </a:r>
            <a:r>
              <a:rPr lang="ru-RU" sz="1000" dirty="0" smtClean="0">
                <a:latin typeface="Times New Roman" pitchFamily="18" charset="0"/>
                <a:cs typeface="Times New Roman" pitchFamily="18" charset="0"/>
              </a:rPr>
              <a:t>рублей); </a:t>
            </a:r>
          </a:p>
          <a:p>
            <a:pPr algn="just"/>
            <a:r>
              <a:rPr lang="ru-RU" sz="1000" dirty="0" smtClean="0">
                <a:latin typeface="Times New Roman" pitchFamily="18" charset="0"/>
                <a:cs typeface="Times New Roman" pitchFamily="18" charset="0"/>
              </a:rPr>
              <a:t>     В </a:t>
            </a:r>
            <a:r>
              <a:rPr lang="ru-RU" sz="1000" dirty="0">
                <a:latin typeface="Times New Roman" pitchFamily="18" charset="0"/>
                <a:cs typeface="Times New Roman" pitchFamily="18" charset="0"/>
              </a:rPr>
              <a:t>рамках раздела «Другие вопросы жилищно-коммунального хозяйства» расходы направлены: </a:t>
            </a:r>
          </a:p>
          <a:p>
            <a:pPr algn="just"/>
            <a:r>
              <a:rPr lang="ru-RU" sz="1000" dirty="0" smtClean="0">
                <a:latin typeface="Times New Roman" pitchFamily="18" charset="0"/>
                <a:cs typeface="Times New Roman" pitchFamily="18" charset="0"/>
              </a:rPr>
              <a:t>     1) на </a:t>
            </a:r>
            <a:r>
              <a:rPr lang="ru-RU" sz="1000" dirty="0">
                <a:latin typeface="Times New Roman" pitchFamily="18" charset="0"/>
                <a:cs typeface="Times New Roman" pitchFamily="18" charset="0"/>
              </a:rPr>
              <a:t>обеспечение </a:t>
            </a:r>
            <a:r>
              <a:rPr lang="ru-RU" sz="1000" dirty="0" smtClean="0">
                <a:latin typeface="Times New Roman" pitchFamily="18" charset="0"/>
                <a:cs typeface="Times New Roman" pitchFamily="18" charset="0"/>
              </a:rPr>
              <a:t>деятельности МКУ </a:t>
            </a:r>
            <a:r>
              <a:rPr lang="ru-RU" sz="1000" dirty="0">
                <a:latin typeface="Times New Roman" pitchFamily="18" charset="0"/>
                <a:cs typeface="Times New Roman" pitchFamily="18" charset="0"/>
              </a:rPr>
              <a:t>«Управление жилищно-коммунального хозяйства, инфраструктуры и дорожной деятельности Муромского района» освоено 3263,8 тыс. </a:t>
            </a:r>
            <a:r>
              <a:rPr lang="ru-RU" sz="1000" dirty="0" smtClean="0">
                <a:latin typeface="Times New Roman" pitchFamily="18" charset="0"/>
                <a:cs typeface="Times New Roman" pitchFamily="18" charset="0"/>
              </a:rPr>
              <a:t>рублей.</a:t>
            </a:r>
            <a:endParaRPr lang="ru-RU" sz="1000" dirty="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     2) </a:t>
            </a:r>
            <a:r>
              <a:rPr lang="ru-RU" sz="1000" dirty="0">
                <a:latin typeface="Times New Roman" pitchFamily="18" charset="0"/>
                <a:cs typeface="Times New Roman" pitchFamily="18" charset="0"/>
              </a:rPr>
              <a:t>по непрограммным расходам средства направлены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000" dirty="0" smtClean="0">
                <a:latin typeface="Times New Roman" pitchFamily="18" charset="0"/>
                <a:cs typeface="Times New Roman" pitchFamily="18" charset="0"/>
              </a:rPr>
              <a:t>264,8 </a:t>
            </a:r>
            <a:r>
              <a:rPr lang="ru-RU" sz="1000" dirty="0">
                <a:latin typeface="Times New Roman" pitchFamily="18" charset="0"/>
                <a:cs typeface="Times New Roman" pitchFamily="18" charset="0"/>
              </a:rPr>
              <a:t>тыс. </a:t>
            </a:r>
            <a:r>
              <a:rPr lang="ru-RU" sz="1000" dirty="0" smtClean="0">
                <a:latin typeface="Times New Roman" pitchFamily="18" charset="0"/>
                <a:cs typeface="Times New Roman" pitchFamily="18" charset="0"/>
              </a:rPr>
              <a:t>рублей.</a:t>
            </a:r>
            <a:endParaRPr lang="ru-RU" sz="1000" dirty="0">
              <a:latin typeface="Times New Roman" pitchFamily="18" charset="0"/>
              <a:cs typeface="Times New Roman" pitchFamily="18" charset="0"/>
            </a:endParaRPr>
          </a:p>
        </p:txBody>
      </p:sp>
      <p:sp>
        <p:nvSpPr>
          <p:cNvPr id="10" name="TextBox 9"/>
          <p:cNvSpPr txBox="1"/>
          <p:nvPr/>
        </p:nvSpPr>
        <p:spPr>
          <a:xfrm>
            <a:off x="35496" y="44624"/>
            <a:ext cx="9036496"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a:t>
            </a:r>
          </a:p>
          <a:p>
            <a:pPr algn="ctr"/>
            <a:r>
              <a:rPr lang="ru-RU" b="1" dirty="0" smtClean="0">
                <a:latin typeface="Times New Roman" pitchFamily="18" charset="0"/>
                <a:cs typeface="Times New Roman" pitchFamily="18" charset="0"/>
              </a:rPr>
              <a:t>НА ЖИЛИЩНО-КОММУНАЛЬНОЕ ХОЗЯЙСТВО</a:t>
            </a:r>
            <a:endParaRPr lang="ru-RU"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62" t="5030" r="6193"/>
          <a:stretch/>
        </p:blipFill>
        <p:spPr bwMode="auto">
          <a:xfrm>
            <a:off x="5364088" y="764704"/>
            <a:ext cx="3329796" cy="215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4345454" y="908720"/>
            <a:ext cx="46191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200" dirty="0" smtClean="0">
                <a:latin typeface="Times New Roman" pitchFamily="18" charset="0"/>
                <a:cs typeface="Times New Roman" pitchFamily="18" charset="0"/>
              </a:rPr>
              <a:t>      Расходные </a:t>
            </a:r>
            <a:r>
              <a:rPr lang="ru-RU" sz="1200" dirty="0">
                <a:latin typeface="Times New Roman" pitchFamily="18" charset="0"/>
                <a:cs typeface="Times New Roman" pitchFamily="18" charset="0"/>
              </a:rPr>
              <a:t>обязательства </a:t>
            </a:r>
            <a:r>
              <a:rPr lang="ru-RU" sz="1200" b="1" dirty="0">
                <a:latin typeface="Times New Roman" pitchFamily="18" charset="0"/>
                <a:cs typeface="Times New Roman" pitchFamily="18" charset="0"/>
              </a:rPr>
              <a:t>по социальной сфере</a:t>
            </a:r>
            <a:r>
              <a:rPr lang="ru-RU" sz="1200" dirty="0">
                <a:latin typeface="Times New Roman" pitchFamily="18" charset="0"/>
                <a:cs typeface="Times New Roman" pitchFamily="18" charset="0"/>
              </a:rPr>
              <a:t> выполнены в сумме  346357,7 тыс. рублей, что выше уровня 2022 года (344992,2 тыс. рублей) на 1365,5 тыс. рублей или на 0,4%. </a:t>
            </a:r>
            <a:endParaRPr lang="ru-RU" sz="1200" dirty="0" smtClean="0">
              <a:latin typeface="Times New Roman" pitchFamily="18" charset="0"/>
              <a:cs typeface="Times New Roman" pitchFamily="18" charset="0"/>
            </a:endParaRPr>
          </a:p>
          <a:p>
            <a:pPr algn="just"/>
            <a:r>
              <a:rPr lang="ru-RU" sz="1200">
                <a:latin typeface="Times New Roman" pitchFamily="18" charset="0"/>
                <a:cs typeface="Times New Roman" pitchFamily="18" charset="0"/>
              </a:rPr>
              <a:t> </a:t>
            </a:r>
            <a:r>
              <a:rPr lang="ru-RU" sz="1200" smtClean="0">
                <a:latin typeface="Times New Roman" pitchFamily="18" charset="0"/>
                <a:cs typeface="Times New Roman" pitchFamily="18" charset="0"/>
              </a:rPr>
              <a:t>     Удельный </a:t>
            </a:r>
            <a:r>
              <a:rPr lang="ru-RU" sz="1200" dirty="0">
                <a:latin typeface="Times New Roman" pitchFamily="18" charset="0"/>
                <a:cs typeface="Times New Roman" pitchFamily="18" charset="0"/>
              </a:rPr>
              <a:t>вес расходов на социальную сферу в общем объеме расходов бюджета района на 2023 год составляет 54,2%.</a:t>
            </a:r>
          </a:p>
        </p:txBody>
      </p:sp>
      <p:sp>
        <p:nvSpPr>
          <p:cNvPr id="13" name="TextBox 12"/>
          <p:cNvSpPr txBox="1"/>
          <p:nvPr/>
        </p:nvSpPr>
        <p:spPr>
          <a:xfrm>
            <a:off x="467544" y="44624"/>
            <a:ext cx="828092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НА СОЦИАЛЬНУЮ СФЕРУ</a:t>
            </a:r>
            <a:endParaRPr lang="ru-RU" dirty="0"/>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717" r="16899" b="14116"/>
          <a:stretch/>
        </p:blipFill>
        <p:spPr bwMode="auto">
          <a:xfrm>
            <a:off x="179512" y="1124744"/>
            <a:ext cx="4582607" cy="474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785" y="2276872"/>
            <a:ext cx="509933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2"/>
          <p:cNvSpPr>
            <a:spLocks noChangeArrowheads="1"/>
          </p:cNvSpPr>
          <p:nvPr/>
        </p:nvSpPr>
        <p:spPr bwMode="auto">
          <a:xfrm>
            <a:off x="898599" y="44624"/>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ОБРАЗОВАНИЕ</a:t>
            </a:r>
            <a:endParaRPr lang="ru-RU" altLang="ru-RU" b="1" dirty="0">
              <a:latin typeface="Times New Roman" pitchFamily="18" charset="0"/>
            </a:endParaRP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dirty="0">
              <a:cs typeface="+mn-cs"/>
            </a:endParaRPr>
          </a:p>
        </p:txBody>
      </p:sp>
      <p:sp>
        <p:nvSpPr>
          <p:cNvPr id="23556" name="TextBox 5"/>
          <p:cNvSpPr txBox="1">
            <a:spLocks noChangeArrowheads="1"/>
          </p:cNvSpPr>
          <p:nvPr/>
        </p:nvSpPr>
        <p:spPr bwMode="auto">
          <a:xfrm>
            <a:off x="2124075" y="593725"/>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3</a:t>
            </a:r>
            <a:r>
              <a:rPr lang="ru-RU" altLang="ru-RU" sz="1600" dirty="0" smtClean="0">
                <a:latin typeface="Times New Roman" pitchFamily="18" charset="0"/>
                <a:cs typeface="Times New Roman" pitchFamily="18" charset="0"/>
              </a:rPr>
              <a:t> </a:t>
            </a:r>
            <a:r>
              <a:rPr lang="ru-RU" altLang="ru-RU" sz="1600" dirty="0">
                <a:latin typeface="Times New Roman" pitchFamily="18" charset="0"/>
                <a:cs typeface="Times New Roman" pitchFamily="18" charset="0"/>
              </a:rPr>
              <a:t>детских дошкольных учреждения </a:t>
            </a:r>
            <a:r>
              <a:rPr lang="ru-RU" altLang="ru-RU" sz="1600" dirty="0" smtClean="0">
                <a:latin typeface="Times New Roman" pitchFamily="18" charset="0"/>
                <a:cs typeface="Times New Roman" pitchFamily="18" charset="0"/>
              </a:rPr>
              <a:t>(205 воспитанников)</a:t>
            </a:r>
            <a:endParaRPr lang="ru-RU" altLang="ru-RU" sz="1600" dirty="0">
              <a:latin typeface="Times New Roman" pitchFamily="18" charset="0"/>
              <a:cs typeface="Times New Roman" pitchFamily="18" charset="0"/>
            </a:endParaRPr>
          </a:p>
        </p:txBody>
      </p:sp>
      <p:sp>
        <p:nvSpPr>
          <p:cNvPr id="23557" name="TextBox 10"/>
          <p:cNvSpPr txBox="1">
            <a:spLocks noChangeArrowheads="1"/>
          </p:cNvSpPr>
          <p:nvPr/>
        </p:nvSpPr>
        <p:spPr bwMode="auto">
          <a:xfrm>
            <a:off x="2124075" y="901700"/>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8 общеобразовательных школ </a:t>
            </a:r>
            <a:r>
              <a:rPr lang="ru-RU" altLang="ru-RU" sz="1600" dirty="0" smtClean="0">
                <a:latin typeface="Times New Roman" pitchFamily="18" charset="0"/>
                <a:cs typeface="Times New Roman" pitchFamily="18" charset="0"/>
              </a:rPr>
              <a:t>(10</a:t>
            </a:r>
            <a:r>
              <a:rPr lang="en-US" altLang="ru-RU" sz="1600" dirty="0" smtClean="0">
                <a:latin typeface="Times New Roman" pitchFamily="18" charset="0"/>
                <a:cs typeface="Times New Roman" pitchFamily="18" charset="0"/>
              </a:rPr>
              <a:t>21</a:t>
            </a:r>
            <a:r>
              <a:rPr lang="ru-RU" altLang="ru-RU" sz="1600" dirty="0" smtClean="0">
                <a:latin typeface="Times New Roman" pitchFamily="18" charset="0"/>
                <a:cs typeface="Times New Roman" pitchFamily="18" charset="0"/>
              </a:rPr>
              <a:t> </a:t>
            </a:r>
            <a:r>
              <a:rPr lang="ru-RU" altLang="ru-RU" sz="1600" dirty="0">
                <a:latin typeface="Times New Roman" pitchFamily="18" charset="0"/>
                <a:cs typeface="Times New Roman" pitchFamily="18" charset="0"/>
              </a:rPr>
              <a:t>учащихся, </a:t>
            </a:r>
            <a:r>
              <a:rPr lang="ru-RU" altLang="ru-RU" sz="1600" dirty="0" smtClean="0">
                <a:latin typeface="Times New Roman" pitchFamily="18" charset="0"/>
                <a:cs typeface="Times New Roman" pitchFamily="18" charset="0"/>
              </a:rPr>
              <a:t>14</a:t>
            </a:r>
            <a:r>
              <a:rPr lang="en-US" altLang="ru-RU" sz="1600" dirty="0" smtClean="0">
                <a:latin typeface="Times New Roman" pitchFamily="18" charset="0"/>
                <a:cs typeface="Times New Roman" pitchFamily="18" charset="0"/>
              </a:rPr>
              <a:t>3</a:t>
            </a:r>
            <a:r>
              <a:rPr lang="ru-RU" altLang="ru-RU" sz="1600" dirty="0" smtClean="0">
                <a:latin typeface="Times New Roman" pitchFamily="18" charset="0"/>
                <a:cs typeface="Times New Roman" pitchFamily="18" charset="0"/>
              </a:rPr>
              <a:t> воспитанник)</a:t>
            </a:r>
            <a:endParaRPr lang="ru-RU" altLang="ru-RU" sz="1600" dirty="0">
              <a:latin typeface="Times New Roman" pitchFamily="18" charset="0"/>
              <a:cs typeface="Times New Roman" pitchFamily="18" charset="0"/>
            </a:endParaRPr>
          </a:p>
        </p:txBody>
      </p:sp>
      <p:sp>
        <p:nvSpPr>
          <p:cNvPr id="23558" name="TextBox 14"/>
          <p:cNvSpPr txBox="1">
            <a:spLocks noChangeArrowheads="1"/>
          </p:cNvSpPr>
          <p:nvPr/>
        </p:nvSpPr>
        <p:spPr bwMode="auto">
          <a:xfrm>
            <a:off x="2124075" y="1165225"/>
            <a:ext cx="6264275"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7313" algn="l"/>
              </a:tabLst>
              <a:defRPr>
                <a:solidFill>
                  <a:schemeClr val="tx1"/>
                </a:solidFill>
                <a:latin typeface="Arial" charset="0"/>
                <a:cs typeface="Arial" charset="0"/>
              </a:defRPr>
            </a:lvl1pPr>
            <a:lvl2pPr marL="742950" indent="-285750" eaLnBrk="0" hangingPunct="0">
              <a:tabLst>
                <a:tab pos="87313" algn="l"/>
              </a:tabLst>
              <a:defRPr>
                <a:solidFill>
                  <a:schemeClr val="tx1"/>
                </a:solidFill>
                <a:latin typeface="Arial" charset="0"/>
                <a:cs typeface="Arial" charset="0"/>
              </a:defRPr>
            </a:lvl2pPr>
            <a:lvl3pPr marL="1143000" indent="-228600" eaLnBrk="0" hangingPunct="0">
              <a:tabLst>
                <a:tab pos="87313" algn="l"/>
              </a:tabLst>
              <a:defRPr>
                <a:solidFill>
                  <a:schemeClr val="tx1"/>
                </a:solidFill>
                <a:latin typeface="Arial" charset="0"/>
                <a:cs typeface="Arial" charset="0"/>
              </a:defRPr>
            </a:lvl3pPr>
            <a:lvl4pPr marL="1600200" indent="-228600" eaLnBrk="0" hangingPunct="0">
              <a:tabLst>
                <a:tab pos="87313" algn="l"/>
              </a:tabLst>
              <a:defRPr>
                <a:solidFill>
                  <a:schemeClr val="tx1"/>
                </a:solidFill>
                <a:latin typeface="Arial" charset="0"/>
                <a:cs typeface="Arial" charset="0"/>
              </a:defRPr>
            </a:lvl4pPr>
            <a:lvl5pPr marL="2057400" indent="-228600" eaLnBrk="0" hangingPunct="0">
              <a:tabLst>
                <a:tab pos="87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87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87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87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87313" algn="l"/>
              </a:tabLs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23559" name="TextBox 16"/>
          <p:cNvSpPr txBox="1">
            <a:spLocks noChangeArrowheads="1"/>
          </p:cNvSpPr>
          <p:nvPr/>
        </p:nvSpPr>
        <p:spPr bwMode="auto">
          <a:xfrm>
            <a:off x="2124075" y="1693863"/>
            <a:ext cx="6264275" cy="3381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Управление образования администрации Муромского района</a:t>
            </a:r>
          </a:p>
        </p:txBody>
      </p:sp>
      <p:sp>
        <p:nvSpPr>
          <p:cNvPr id="23560" name="TextBox 2"/>
          <p:cNvSpPr txBox="1">
            <a:spLocks noChangeArrowheads="1"/>
          </p:cNvSpPr>
          <p:nvPr/>
        </p:nvSpPr>
        <p:spPr bwMode="auto">
          <a:xfrm>
            <a:off x="249238" y="669925"/>
            <a:ext cx="1298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Times New Roman" pitchFamily="18" charset="0"/>
                <a:cs typeface="Times New Roman" pitchFamily="18" charset="0"/>
              </a:rPr>
              <a:t>Система образования Муромского района включает</a:t>
            </a:r>
          </a:p>
        </p:txBody>
      </p:sp>
      <p:sp>
        <p:nvSpPr>
          <p:cNvPr id="23561" name="Прямоугольник 4"/>
          <p:cNvSpPr>
            <a:spLocks noChangeArrowheads="1"/>
          </p:cNvSpPr>
          <p:nvPr/>
        </p:nvSpPr>
        <p:spPr bwMode="auto">
          <a:xfrm>
            <a:off x="107504" y="2037730"/>
            <a:ext cx="88804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dirty="0">
                <a:latin typeface="Times New Roman" pitchFamily="18" charset="0"/>
                <a:cs typeface="Times New Roman" pitchFamily="18" charset="0"/>
              </a:rPr>
              <a:t>Расходы по отрасли </a:t>
            </a:r>
            <a:r>
              <a:rPr lang="ru-RU" sz="1400" b="1" dirty="0">
                <a:latin typeface="Times New Roman" pitchFamily="18" charset="0"/>
                <a:cs typeface="Times New Roman" pitchFamily="18" charset="0"/>
              </a:rPr>
              <a:t>«Образование»</a:t>
            </a:r>
            <a:r>
              <a:rPr lang="ru-RU" sz="1400" dirty="0">
                <a:latin typeface="Times New Roman" pitchFamily="18" charset="0"/>
                <a:cs typeface="Times New Roman" pitchFamily="18" charset="0"/>
              </a:rPr>
              <a:t> в общей сумме расходов составляют 42,7%. При плане на год 273166,6 тыс. рублей средства освоены в сумме 272876,4 тыс. рублей или на 99,9%, в том числе:</a:t>
            </a:r>
          </a:p>
          <a:p>
            <a:pPr lvl="0" indent="457200" algn="just"/>
            <a:r>
              <a:rPr lang="ru-RU" sz="1400" dirty="0" smtClean="0">
                <a:latin typeface="Times New Roman" pitchFamily="18" charset="0"/>
                <a:cs typeface="Times New Roman" pitchFamily="18" charset="0"/>
              </a:rPr>
              <a:t>- за </a:t>
            </a:r>
            <a:r>
              <a:rPr lang="ru-RU" sz="1400" dirty="0">
                <a:latin typeface="Times New Roman" pitchFamily="18" charset="0"/>
                <a:cs typeface="Times New Roman" pitchFamily="18" charset="0"/>
              </a:rPr>
              <a:t>счет федерального бюджета – 14632,0 тыс. рублей;</a:t>
            </a:r>
          </a:p>
          <a:p>
            <a:pPr lvl="0" indent="457200" algn="just"/>
            <a:r>
              <a:rPr lang="ru-RU" sz="1400" dirty="0" smtClean="0">
                <a:latin typeface="Times New Roman" pitchFamily="18" charset="0"/>
                <a:cs typeface="Times New Roman" pitchFamily="18" charset="0"/>
              </a:rPr>
              <a:t>- за </a:t>
            </a:r>
            <a:r>
              <a:rPr lang="ru-RU" sz="1400" dirty="0">
                <a:latin typeface="Times New Roman" pitchFamily="18" charset="0"/>
                <a:cs typeface="Times New Roman" pitchFamily="18" charset="0"/>
              </a:rPr>
              <a:t>счет областного бюджета – 138794,5 тыс. рублей;</a:t>
            </a:r>
          </a:p>
          <a:p>
            <a:pPr lvl="0" indent="457200" algn="just"/>
            <a:r>
              <a:rPr lang="ru-RU" sz="1400" dirty="0" smtClean="0">
                <a:latin typeface="Times New Roman" pitchFamily="18" charset="0"/>
                <a:cs typeface="Times New Roman" pitchFamily="18" charset="0"/>
              </a:rPr>
              <a:t>- за </a:t>
            </a:r>
            <a:r>
              <a:rPr lang="ru-RU" sz="1400" dirty="0">
                <a:latin typeface="Times New Roman" pitchFamily="18" charset="0"/>
                <a:cs typeface="Times New Roman" pitchFamily="18" charset="0"/>
              </a:rPr>
              <a:t>счет местного бюджета – 119449,9 тыс. рублей.</a:t>
            </a:r>
          </a:p>
          <a:p>
            <a:pPr indent="457200" algn="just"/>
            <a:r>
              <a:rPr lang="ru-RU" sz="1400" dirty="0">
                <a:latin typeface="Times New Roman" pitchFamily="18" charset="0"/>
                <a:cs typeface="Times New Roman" pitchFamily="18" charset="0"/>
              </a:rPr>
              <a:t>По сравнению с первоначальным планом (239871,1 тыс. рублей) расходы увеличились на 33295,5 тыс. рублей или на 13,9% за счет поступления средств из областного бюджета.</a:t>
            </a:r>
          </a:p>
          <a:p>
            <a:pPr indent="457200" algn="just"/>
            <a:r>
              <a:rPr lang="ru-RU" sz="1400" dirty="0">
                <a:latin typeface="Times New Roman" pitchFamily="18" charset="0"/>
                <a:cs typeface="Times New Roman" pitchFamily="18" charset="0"/>
              </a:rPr>
              <a:t>По сравнению с 2022 годом (260368,0 тыс. рублей) расходы увеличились на 4,8% или на 12508,4 тыс. рублей. </a:t>
            </a:r>
          </a:p>
        </p:txBody>
      </p:sp>
      <p:graphicFrame>
        <p:nvGraphicFramePr>
          <p:cNvPr id="13" name="Диаграмма 12"/>
          <p:cNvGraphicFramePr>
            <a:graphicFrameLocks/>
          </p:cNvGraphicFramePr>
          <p:nvPr>
            <p:extLst>
              <p:ext uri="{D42A27DB-BD31-4B8C-83A1-F6EECF244321}">
                <p14:modId xmlns:p14="http://schemas.microsoft.com/office/powerpoint/2010/main" val="658032952"/>
              </p:ext>
            </p:extLst>
          </p:nvPr>
        </p:nvGraphicFramePr>
        <p:xfrm>
          <a:off x="33502" y="3882439"/>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74" t="4940" r="8092" b="4398"/>
          <a:stretch/>
        </p:blipFill>
        <p:spPr bwMode="auto">
          <a:xfrm>
            <a:off x="4635648" y="3864633"/>
            <a:ext cx="4328840" cy="270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79388" y="548680"/>
            <a:ext cx="8785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200" dirty="0" smtClean="0">
                <a:latin typeface="Times New Roman" pitchFamily="18" charset="0"/>
                <a:cs typeface="Times New Roman" pitchFamily="18" charset="0"/>
              </a:rPr>
              <a:t>Расходы </a:t>
            </a:r>
            <a:r>
              <a:rPr lang="ru-RU" sz="1200" dirty="0">
                <a:latin typeface="Times New Roman" pitchFamily="18" charset="0"/>
                <a:cs typeface="Times New Roman" pitchFamily="18" charset="0"/>
              </a:rPr>
              <a:t>по отрасли </a:t>
            </a:r>
            <a:r>
              <a:rPr lang="ru-RU" sz="1200" b="1" dirty="0">
                <a:latin typeface="Times New Roman" pitchFamily="18" charset="0"/>
                <a:cs typeface="Times New Roman" pitchFamily="18" charset="0"/>
              </a:rPr>
              <a:t>«Культура, кинематография</a:t>
            </a:r>
            <a:r>
              <a:rPr lang="ru-RU" sz="1200" dirty="0">
                <a:latin typeface="Times New Roman" pitchFamily="18" charset="0"/>
                <a:cs typeface="Times New Roman" pitchFamily="18" charset="0"/>
              </a:rPr>
              <a:t>» исполнены в сумме 21257,8 тыс. рублей или 99,1% от уточненного плана (21457,8). В общей сумме расходов бюджета Муромского района составляют 3,3%. </a:t>
            </a:r>
          </a:p>
          <a:p>
            <a:pPr indent="457200" algn="just"/>
            <a:r>
              <a:rPr lang="ru-RU" sz="1200" dirty="0">
                <a:latin typeface="Times New Roman" pitchFamily="18" charset="0"/>
                <a:cs typeface="Times New Roman" pitchFamily="18" charset="0"/>
              </a:rPr>
              <a:t>За счет средств федерального бюджета в 2023 году освоено 171,6 тыс. рублей (100% от уточненного плана), за счет средств областного бюджета – 6721,7 тыс. рублей (100,0% от уточненного плана), за счет средств местного бюджета – 14364,5 тыс. рублей (100,0% от уточненного плана).</a:t>
            </a:r>
          </a:p>
          <a:p>
            <a:pPr indent="457200" algn="just"/>
            <a:r>
              <a:rPr lang="ru-RU" sz="1200" dirty="0">
                <a:latin typeface="Times New Roman" pitchFamily="18" charset="0"/>
                <a:cs typeface="Times New Roman" pitchFamily="18" charset="0"/>
              </a:rPr>
              <a:t>По сравнению с первоначальным планом (18521,5 тыс. рублей) расходы увеличились на 2936,3 тыс. рублей или на 18,9% за счет поступления средств из областного бюджета.</a:t>
            </a:r>
          </a:p>
          <a:p>
            <a:pPr indent="457200" algn="just"/>
            <a:r>
              <a:rPr lang="ru-RU" sz="1200" dirty="0">
                <a:latin typeface="Times New Roman" pitchFamily="18" charset="0"/>
                <a:cs typeface="Times New Roman" pitchFamily="18" charset="0"/>
              </a:rPr>
              <a:t>По сравнению с 2022 годом (24401,3 тыс. рублей) расходы увеличились на 12,9% или на 3143,5 тыс. рублей.</a:t>
            </a:r>
          </a:p>
        </p:txBody>
      </p:sp>
      <p:sp>
        <p:nvSpPr>
          <p:cNvPr id="24579" name="Rectangle 122"/>
          <p:cNvSpPr>
            <a:spLocks noChangeArrowheads="1"/>
          </p:cNvSpPr>
          <p:nvPr/>
        </p:nvSpPr>
        <p:spPr bwMode="auto">
          <a:xfrm>
            <a:off x="962025" y="193675"/>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КУЛЬТУРУ</a:t>
            </a:r>
            <a:endParaRPr lang="ru-RU" altLang="ru-RU" b="1" dirty="0">
              <a:latin typeface="Times New Roman" pitchFamily="18" charset="0"/>
            </a:endParaRPr>
          </a:p>
        </p:txBody>
      </p:sp>
      <p:sp>
        <p:nvSpPr>
          <p:cNvPr id="24580" name="TextBox 5"/>
          <p:cNvSpPr txBox="1">
            <a:spLocks noChangeArrowheads="1"/>
          </p:cNvSpPr>
          <p:nvPr/>
        </p:nvSpPr>
        <p:spPr bwMode="auto">
          <a:xfrm>
            <a:off x="4451350" y="2143542"/>
            <a:ext cx="4527550"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 культуры и досуга «Панфиловский»  - </a:t>
            </a:r>
            <a:r>
              <a:rPr lang="ru-RU" altLang="ru-RU" sz="1100" b="1" dirty="0" smtClean="0">
                <a:solidFill>
                  <a:srgbClr val="000000"/>
                </a:solidFill>
                <a:latin typeface="Times New Roman" pitchFamily="18" charset="0"/>
                <a:cs typeface="Times New Roman" pitchFamily="18" charset="0"/>
              </a:rPr>
              <a:t>4784,6 </a:t>
            </a:r>
            <a:r>
              <a:rPr lang="ru-RU" altLang="ru-RU" sz="1100" b="1" dirty="0">
                <a:solidFill>
                  <a:srgbClr val="000000"/>
                </a:solidFill>
                <a:latin typeface="Times New Roman" pitchFamily="18" charset="0"/>
                <a:cs typeface="Times New Roman" pitchFamily="18" charset="0"/>
              </a:rPr>
              <a:t>тыс. рублей.</a:t>
            </a:r>
          </a:p>
        </p:txBody>
      </p:sp>
      <p:sp>
        <p:nvSpPr>
          <p:cNvPr id="24581" name="TextBox 5"/>
          <p:cNvSpPr txBox="1">
            <a:spLocks noChangeArrowheads="1"/>
          </p:cNvSpPr>
          <p:nvPr/>
        </p:nvSpPr>
        <p:spPr bwMode="auto">
          <a:xfrm>
            <a:off x="4427538" y="2718445"/>
            <a:ext cx="4537075" cy="261610"/>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«Музейно–выставочное объединение» - </a:t>
            </a:r>
            <a:r>
              <a:rPr lang="ru-RU" altLang="ru-RU" sz="1100" b="1" dirty="0" smtClean="0">
                <a:solidFill>
                  <a:srgbClr val="000000"/>
                </a:solidFill>
                <a:latin typeface="Times New Roman" pitchFamily="18" charset="0"/>
                <a:cs typeface="Times New Roman" pitchFamily="18" charset="0"/>
              </a:rPr>
              <a:t>877,1 </a:t>
            </a:r>
            <a:r>
              <a:rPr lang="ru-RU" sz="1100" b="1" dirty="0" smtClean="0">
                <a:solidFill>
                  <a:schemeClr val="tx2"/>
                </a:solidFill>
                <a:latin typeface="Times New Roman" pitchFamily="18" charset="0"/>
                <a:cs typeface="Times New Roman" pitchFamily="18" charset="0"/>
              </a:rPr>
              <a:t> </a:t>
            </a:r>
            <a:r>
              <a:rPr lang="ru-RU" altLang="ru-RU" sz="1100" b="1" dirty="0">
                <a:solidFill>
                  <a:srgbClr val="000000"/>
                </a:solidFill>
                <a:latin typeface="Times New Roman" pitchFamily="18" charset="0"/>
                <a:cs typeface="Times New Roman" pitchFamily="18" charset="0"/>
              </a:rPr>
              <a:t>тыс. рублей</a:t>
            </a:r>
          </a:p>
        </p:txBody>
      </p:sp>
      <p:sp>
        <p:nvSpPr>
          <p:cNvPr id="24582" name="TextBox 5"/>
          <p:cNvSpPr txBox="1">
            <a:spLocks noChangeArrowheads="1"/>
          </p:cNvSpPr>
          <p:nvPr/>
        </p:nvSpPr>
        <p:spPr bwMode="auto">
          <a:xfrm>
            <a:off x="4451350" y="3151654"/>
            <a:ext cx="4535488"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«Централизованная библиотечная система» - </a:t>
            </a:r>
            <a:r>
              <a:rPr lang="ru-RU" altLang="ru-RU" sz="1100" b="1" dirty="0" smtClean="0">
                <a:solidFill>
                  <a:srgbClr val="000000"/>
                </a:solidFill>
                <a:latin typeface="Times New Roman" pitchFamily="18" charset="0"/>
                <a:cs typeface="Times New Roman" pitchFamily="18" charset="0"/>
              </a:rPr>
              <a:t>14148,4</a:t>
            </a:r>
            <a:r>
              <a:rPr lang="ru-RU" sz="1100" b="1" dirty="0" smtClean="0">
                <a:solidFill>
                  <a:schemeClr val="tx2"/>
                </a:solidFill>
                <a:latin typeface="Times New Roman" pitchFamily="18" charset="0"/>
                <a:cs typeface="Times New Roman" pitchFamily="18" charset="0"/>
              </a:rPr>
              <a:t> </a:t>
            </a:r>
            <a:r>
              <a:rPr lang="ru-RU" altLang="ru-RU" sz="1100" b="1" dirty="0">
                <a:solidFill>
                  <a:srgbClr val="000000"/>
                </a:solidFill>
                <a:latin typeface="Times New Roman" pitchFamily="18" charset="0"/>
                <a:cs typeface="Times New Roman" pitchFamily="18" charset="0"/>
              </a:rPr>
              <a:t>тыс. рублей</a:t>
            </a:r>
          </a:p>
        </p:txBody>
      </p:sp>
      <p:sp>
        <p:nvSpPr>
          <p:cNvPr id="7" name="Левая фигурная скобка 6"/>
          <p:cNvSpPr/>
          <p:nvPr/>
        </p:nvSpPr>
        <p:spPr>
          <a:xfrm>
            <a:off x="3995936" y="2143542"/>
            <a:ext cx="369887" cy="150148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pic>
        <p:nvPicPr>
          <p:cNvPr id="18436" name="Picture 4" descr="Новости культуры сп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33675"/>
            <a:ext cx="3282782" cy="2197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419" y="3789040"/>
            <a:ext cx="4506069" cy="293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444" r="6723"/>
          <a:stretch/>
        </p:blipFill>
        <p:spPr bwMode="auto">
          <a:xfrm>
            <a:off x="460987" y="4047491"/>
            <a:ext cx="3719892" cy="257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2"/>
          <p:cNvSpPr>
            <a:spLocks noChangeArrowheads="1"/>
          </p:cNvSpPr>
          <p:nvPr/>
        </p:nvSpPr>
        <p:spPr bwMode="auto">
          <a:xfrm>
            <a:off x="179388" y="0"/>
            <a:ext cx="8853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a:t>
            </a:r>
            <a:r>
              <a:rPr lang="ru-RU" altLang="ru-RU" b="1" dirty="0" smtClean="0">
                <a:latin typeface="Times New Roman" pitchFamily="18" charset="0"/>
                <a:cs typeface="Times New Roman" pitchFamily="18" charset="0"/>
              </a:rPr>
              <a:t>2023 году </a:t>
            </a:r>
            <a:r>
              <a:rPr lang="ru-RU"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a:t>
            </a:r>
            <a:r>
              <a:rPr lang="ru-RU" b="1" dirty="0" smtClean="0">
                <a:latin typeface="Times New Roman" pitchFamily="18" charset="0"/>
                <a:cs typeface="Times New Roman" pitchFamily="18" charset="0"/>
              </a:rPr>
              <a:t>761.</a:t>
            </a:r>
            <a:endParaRPr lang="ru-RU" altLang="ru-RU" b="1" dirty="0">
              <a:solidFill>
                <a:schemeClr val="tx2"/>
              </a:solidFill>
              <a:latin typeface="Times New Roman" pitchFamily="18" charset="0"/>
            </a:endParaRPr>
          </a:p>
        </p:txBody>
      </p:sp>
      <p:sp>
        <p:nvSpPr>
          <p:cNvPr id="25603" name="Rectangle 122"/>
          <p:cNvSpPr>
            <a:spLocks noChangeArrowheads="1"/>
          </p:cNvSpPr>
          <p:nvPr/>
        </p:nvSpPr>
        <p:spPr bwMode="auto">
          <a:xfrm>
            <a:off x="184150" y="1104801"/>
            <a:ext cx="884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педагогических работников системы образования</a:t>
            </a:r>
          </a:p>
        </p:txBody>
      </p:sp>
      <p:sp>
        <p:nvSpPr>
          <p:cNvPr id="25604" name="Rectangle 122"/>
          <p:cNvSpPr>
            <a:spLocks noChangeArrowheads="1"/>
          </p:cNvSpPr>
          <p:nvPr/>
        </p:nvSpPr>
        <p:spPr bwMode="auto">
          <a:xfrm>
            <a:off x="179388" y="3861048"/>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работников культуры</a:t>
            </a:r>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1" r="5828"/>
          <a:stretch/>
        </p:blipFill>
        <p:spPr bwMode="auto">
          <a:xfrm>
            <a:off x="449792" y="1340768"/>
            <a:ext cx="4068960" cy="261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30" t="-888" r="4752" b="888"/>
          <a:stretch/>
        </p:blipFill>
        <p:spPr bwMode="auto">
          <a:xfrm>
            <a:off x="4608512" y="1340768"/>
            <a:ext cx="4088262" cy="234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5" y="4181333"/>
            <a:ext cx="4595010" cy="267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2"/>
          <p:cNvSpPr>
            <a:spLocks noChangeArrowheads="1"/>
          </p:cNvSpPr>
          <p:nvPr/>
        </p:nvSpPr>
        <p:spPr bwMode="auto">
          <a:xfrm>
            <a:off x="99218" y="126326"/>
            <a:ext cx="898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a:t>
            </a:r>
            <a:endParaRPr lang="ru-RU" altLang="ru-RU" b="1" dirty="0">
              <a:latin typeface="Times New Roman" pitchFamily="18" charset="0"/>
            </a:endParaRPr>
          </a:p>
        </p:txBody>
      </p:sp>
      <p:sp>
        <p:nvSpPr>
          <p:cNvPr id="26627" name="Прямоугольник 4"/>
          <p:cNvSpPr>
            <a:spLocks noChangeArrowheads="1"/>
          </p:cNvSpPr>
          <p:nvPr/>
        </p:nvSpPr>
        <p:spPr bwMode="auto">
          <a:xfrm>
            <a:off x="539553" y="496124"/>
            <a:ext cx="8208912"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r>
              <a:rPr lang="ru-RU" sz="1300" dirty="0" smtClean="0">
                <a:latin typeface="Times New Roman" pitchFamily="18" charset="0"/>
                <a:cs typeface="Times New Roman" pitchFamily="18" charset="0"/>
              </a:rPr>
              <a:t>Расходы </a:t>
            </a:r>
            <a:r>
              <a:rPr lang="ru-RU" sz="1300" dirty="0">
                <a:latin typeface="Times New Roman" pitchFamily="18" charset="0"/>
                <a:cs typeface="Times New Roman" pitchFamily="18" charset="0"/>
              </a:rPr>
              <a:t>по отрасли </a:t>
            </a:r>
            <a:r>
              <a:rPr lang="ru-RU" sz="1300" b="1" dirty="0">
                <a:latin typeface="Times New Roman" pitchFamily="18" charset="0"/>
                <a:cs typeface="Times New Roman" pitchFamily="18" charset="0"/>
              </a:rPr>
              <a:t>«Социальная политика»</a:t>
            </a:r>
            <a:r>
              <a:rPr lang="ru-RU" sz="1300" dirty="0">
                <a:latin typeface="Times New Roman" pitchFamily="18" charset="0"/>
                <a:cs typeface="Times New Roman" pitchFamily="18" charset="0"/>
              </a:rPr>
              <a:t> составляют 7,7% в общей сумме расходов бюджета. При плане 53344,3 тыс. рублей средства освоены в сумме 49421,9 тыс. рублей или 92,6 %, в том числе за счет средств:</a:t>
            </a:r>
          </a:p>
          <a:p>
            <a:pPr lvl="0" indent="457200"/>
            <a:r>
              <a:rPr lang="ru-RU" sz="1300" dirty="0" smtClean="0">
                <a:latin typeface="Times New Roman" pitchFamily="18" charset="0"/>
                <a:cs typeface="Times New Roman" pitchFamily="18" charset="0"/>
              </a:rPr>
              <a:t>- областного </a:t>
            </a:r>
            <a:r>
              <a:rPr lang="ru-RU" sz="1300" dirty="0">
                <a:latin typeface="Times New Roman" pitchFamily="18" charset="0"/>
                <a:cs typeface="Times New Roman" pitchFamily="18" charset="0"/>
              </a:rPr>
              <a:t>бюджета в сумме  43726,1 тыс. рублей или  91,8% от уточненного плана 47647,8 тыс. рублей;</a:t>
            </a:r>
          </a:p>
          <a:p>
            <a:pPr lvl="0" indent="457200"/>
            <a:r>
              <a:rPr lang="ru-RU" sz="1300" dirty="0" smtClean="0">
                <a:latin typeface="Times New Roman" pitchFamily="18" charset="0"/>
                <a:cs typeface="Times New Roman" pitchFamily="18" charset="0"/>
              </a:rPr>
              <a:t>- бюджета </a:t>
            </a:r>
            <a:r>
              <a:rPr lang="ru-RU" sz="1300" dirty="0">
                <a:latin typeface="Times New Roman" pitchFamily="18" charset="0"/>
                <a:cs typeface="Times New Roman" pitchFamily="18" charset="0"/>
              </a:rPr>
              <a:t>района в сумме 5695,8 тыс. рублей или 100,0 % от уточненного плана 5696,5 тыс. рублей.</a:t>
            </a:r>
          </a:p>
          <a:p>
            <a:pPr indent="457200"/>
            <a:r>
              <a:rPr lang="ru-RU" sz="1300" dirty="0">
                <a:latin typeface="Times New Roman" pitchFamily="18" charset="0"/>
                <a:cs typeface="Times New Roman" pitchFamily="18" charset="0"/>
              </a:rPr>
              <a:t>По сравнению с первоначальным планом (39577,2 тыс. рублей) расходы увеличились на 13767,1 тыс. рублей или на 34,8 %. </a:t>
            </a:r>
          </a:p>
          <a:p>
            <a:pPr indent="457200"/>
            <a:r>
              <a:rPr lang="ru-RU" sz="1300" dirty="0">
                <a:latin typeface="Times New Roman" pitchFamily="18" charset="0"/>
                <a:cs typeface="Times New Roman" pitchFamily="18" charset="0"/>
              </a:rPr>
              <a:t>По сравнению с 2022 годом расходы увеличились на 8369,2 тыс. рублей или на 20,4%.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257893" cy="456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2"/>
          <p:cNvSpPr>
            <a:spLocks noChangeArrowheads="1"/>
          </p:cNvSpPr>
          <p:nvPr/>
        </p:nvSpPr>
        <p:spPr bwMode="auto">
          <a:xfrm>
            <a:off x="251520" y="188640"/>
            <a:ext cx="87129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 В 2023 ГОДУ</a:t>
            </a:r>
            <a:endParaRPr lang="ru-RU" altLang="ru-RU" b="1" dirty="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82949926"/>
              </p:ext>
            </p:extLst>
          </p:nvPr>
        </p:nvGraphicFramePr>
        <p:xfrm>
          <a:off x="179512" y="764704"/>
          <a:ext cx="8784976" cy="5760640"/>
        </p:xfrm>
        <a:graphic>
          <a:graphicData uri="http://schemas.openxmlformats.org/drawingml/2006/table">
            <a:tbl>
              <a:tblPr/>
              <a:tblGrid>
                <a:gridCol w="1296144"/>
                <a:gridCol w="1080120"/>
                <a:gridCol w="6408712"/>
              </a:tblGrid>
              <a:tr h="342679">
                <a:tc>
                  <a:txBody>
                    <a:bodyPr/>
                    <a:lstStyle/>
                    <a:p>
                      <a:pPr algn="ctr" fontAlgn="ctr"/>
                      <a:r>
                        <a:rPr lang="ru-RU" sz="1000" b="1" i="0" u="none" strike="noStrike" dirty="0">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effectLst/>
                          <a:latin typeface="Times New Roman"/>
                        </a:rPr>
                        <a:t>Сумма в 2023 году,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054">
                <a:tc rowSpan="4">
                  <a:txBody>
                    <a:bodyPr/>
                    <a:lstStyle/>
                    <a:p>
                      <a:pPr algn="ctr" fontAlgn="ctr"/>
                      <a:r>
                        <a:rPr lang="ru-RU" sz="1000" b="0" i="0" u="none" strike="noStrike">
                          <a:effectLst/>
                          <a:latin typeface="Times New Roman"/>
                        </a:rPr>
                        <a:t>Социальное обеспечение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t"/>
                      <a:r>
                        <a:rPr lang="ru-RU" sz="1000" b="0" i="0" u="none" strike="noStrike" dirty="0">
                          <a:effectLst/>
                          <a:latin typeface="Times New Roman"/>
                        </a:rPr>
                        <a:t>Социальную поддержку получили дети-инвалиды дошкольного возраста (9 человек).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29387">
                <a:tc vMerge="1">
                  <a:txBody>
                    <a:bodyPr/>
                    <a:lstStyle/>
                    <a:p>
                      <a:endParaRPr lang="ru-RU"/>
                    </a:p>
                  </a:txBody>
                  <a:tcPr/>
                </a:tc>
                <a:tc>
                  <a:txBody>
                    <a:bodyPr/>
                    <a:lstStyle/>
                    <a:p>
                      <a:pPr algn="ctr" fontAlgn="ctr"/>
                      <a:r>
                        <a:rPr lang="ru-RU" sz="1000" b="0" i="0" u="none" strike="noStrike">
                          <a:effectLst/>
                          <a:latin typeface="Times New Roman"/>
                        </a:rPr>
                        <a:t>1 360,8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000" b="0" i="0" u="none" strike="noStrike" dirty="0">
                          <a:effectLst/>
                          <a:latin typeface="Times New Roman"/>
                        </a:rPr>
                        <a:t>Предоставление многодетным семьям Муромского района – участникам Подпрограммы социальных выплат на строительство индивидуального жилого дома. В 2023 году выплаты предоставлены 1 семье, из расчета 35 % от расчетной стоимости в пределах социальной нормы на индивидуальное строительство жилого дома.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544">
                <a:tc vMerge="1">
                  <a:txBody>
                    <a:bodyPr/>
                    <a:lstStyle/>
                    <a:p>
                      <a:endParaRPr lang="ru-RU"/>
                    </a:p>
                  </a:txBody>
                  <a:tcPr/>
                </a:tc>
                <a:tc>
                  <a:txBody>
                    <a:bodyPr/>
                    <a:lstStyle/>
                    <a:p>
                      <a:pPr algn="ctr" fontAlgn="ctr"/>
                      <a:r>
                        <a:rPr lang="ru-RU" sz="1000" b="0" i="0" u="none" strike="noStrike">
                          <a:effectLst/>
                          <a:latin typeface="Times New Roman"/>
                        </a:rPr>
                        <a:t>111,8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t"/>
                      <a:r>
                        <a:rPr lang="ru-RU" sz="1000" b="0" i="0" u="none" strike="noStrike" dirty="0">
                          <a:effectLst/>
                          <a:latin typeface="Times New Roman"/>
                        </a:rPr>
                        <a:t>Возмещение расходов за социальные проездные билеты жителям района. В </a:t>
                      </a:r>
                      <a:r>
                        <a:rPr lang="ru-RU" sz="1000" b="0" i="0" u="none" strike="noStrike" dirty="0" smtClean="0">
                          <a:effectLst/>
                          <a:latin typeface="Times New Roman"/>
                        </a:rPr>
                        <a:t>202</a:t>
                      </a:r>
                      <a:r>
                        <a:rPr lang="en-US" sz="1000" b="0" i="0" u="none" strike="noStrike" dirty="0" smtClean="0">
                          <a:effectLst/>
                          <a:latin typeface="Times New Roman"/>
                        </a:rPr>
                        <a:t>3</a:t>
                      </a:r>
                      <a:r>
                        <a:rPr lang="ru-RU" sz="1000" b="0" i="0" u="none" strike="noStrike" dirty="0" smtClean="0">
                          <a:effectLst/>
                          <a:latin typeface="Times New Roman"/>
                        </a:rPr>
                        <a:t> </a:t>
                      </a:r>
                      <a:r>
                        <a:rPr lang="ru-RU" sz="1000" b="0" i="0" u="none" strike="noStrike" dirty="0">
                          <a:effectLst/>
                          <a:latin typeface="Times New Roman"/>
                        </a:rPr>
                        <a:t>году правом льготного проезда воспользовались 263 человека.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38850">
                <a:tc vMerge="1">
                  <a:txBody>
                    <a:bodyPr/>
                    <a:lstStyle/>
                    <a:p>
                      <a:endParaRPr lang="ru-RU"/>
                    </a:p>
                  </a:txBody>
                  <a:tcPr/>
                </a:tc>
                <a:tc>
                  <a:txBody>
                    <a:bodyPr/>
                    <a:lstStyle/>
                    <a:p>
                      <a:pPr algn="ctr" fontAlgn="ctr"/>
                      <a:r>
                        <a:rPr lang="ru-RU" sz="1000" b="0" i="0" u="none" strike="noStrike">
                          <a:effectLst/>
                          <a:latin typeface="Times New Roman"/>
                        </a:rPr>
                        <a:t>155,0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t"/>
                      <a:r>
                        <a:rPr lang="ru-RU" sz="1000" b="0" i="0" u="none" strike="noStrike" dirty="0">
                          <a:effectLst/>
                          <a:latin typeface="Times New Roman"/>
                        </a:rPr>
                        <a:t>Меры социальной поддержки населения - оказание поддержки малоимущих граждан или граждан, попавших в сложную жизненную ситуацию</a:t>
                      </a:r>
                      <a:r>
                        <a:rPr lang="ru-RU" sz="1000" b="0" i="0" u="none" strike="noStrike" dirty="0" smtClean="0">
                          <a:effectLst/>
                          <a:latin typeface="Times New Roman"/>
                        </a:rPr>
                        <a:t>:</a:t>
                      </a:r>
                    </a:p>
                    <a:p>
                      <a:pPr algn="l" fontAlgn="t"/>
                      <a:r>
                        <a:rPr lang="ru-RU" sz="1000" b="0" i="0" u="none" strike="noStrike" dirty="0" smtClean="0">
                          <a:effectLst/>
                          <a:latin typeface="Times New Roman"/>
                        </a:rPr>
                        <a:t>- </a:t>
                      </a:r>
                      <a:r>
                        <a:rPr lang="ru-RU" sz="1000" b="0" i="0" u="none" strike="noStrike" dirty="0">
                          <a:effectLst/>
                          <a:latin typeface="Times New Roman"/>
                        </a:rPr>
                        <a:t>20 человек получили социальную помощь за счет средств бюджета района; </a:t>
                      </a:r>
                      <a:br>
                        <a:rPr lang="ru-RU" sz="1000" b="0" i="0" u="none" strike="noStrike" dirty="0">
                          <a:effectLst/>
                          <a:latin typeface="Times New Roman"/>
                        </a:rPr>
                      </a:br>
                      <a:r>
                        <a:rPr lang="ru-RU" sz="1000" b="0" i="0" u="none" strike="noStrike" dirty="0">
                          <a:effectLst/>
                          <a:latin typeface="Times New Roman"/>
                        </a:rPr>
                        <a:t>- 1 человек, пострадавший от </a:t>
                      </a:r>
                      <a:r>
                        <a:rPr lang="ru-RU" sz="1000" b="0" i="0" u="none" strike="noStrike" dirty="0" smtClean="0">
                          <a:effectLst/>
                          <a:latin typeface="Times New Roman"/>
                        </a:rPr>
                        <a:t>пожара,  </a:t>
                      </a:r>
                      <a:r>
                        <a:rPr lang="ru-RU" sz="1000" b="0" i="0" u="none" strike="noStrike" dirty="0">
                          <a:effectLst/>
                          <a:latin typeface="Times New Roman"/>
                        </a:rPr>
                        <a:t>получил материальную помощь за счет резервного фонда администрации района.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2197">
                <a:tc rowSpan="4">
                  <a:txBody>
                    <a:bodyPr/>
                    <a:lstStyle/>
                    <a:p>
                      <a:pPr algn="ctr" fontAlgn="ctr"/>
                      <a:r>
                        <a:rPr lang="ru-RU" sz="1000" b="0" i="0" u="none" strike="noStrike">
                          <a:effectLst/>
                          <a:latin typeface="Times New Roman"/>
                        </a:rPr>
                        <a:t>Охрана семьи и детства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2 387,1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000" b="0" i="0" u="none" strike="noStrike" dirty="0">
                          <a:effectLst/>
                          <a:latin typeface="Times New Roman"/>
                        </a:rPr>
                        <a:t>Компенсация части родительской платы за присмотр и уход за детьми в образовательных организациях, реализующих образовательную программу дошкольного образования (выплачена компенсация части родительской платы 251 родителю).</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062">
                <a:tc vMerge="1">
                  <a:txBody>
                    <a:bodyPr/>
                    <a:lstStyle/>
                    <a:p>
                      <a:endParaRPr lang="ru-RU"/>
                    </a:p>
                  </a:txBody>
                  <a:tcPr/>
                </a:tc>
                <a:tc>
                  <a:txBody>
                    <a:bodyPr/>
                    <a:lstStyle/>
                    <a:p>
                      <a:pPr algn="ctr" fontAlgn="ctr"/>
                      <a:r>
                        <a:rPr lang="ru-RU" sz="1000" b="0" i="0" u="none" strike="noStrike">
                          <a:effectLst/>
                          <a:latin typeface="Times New Roman"/>
                        </a:rPr>
                        <a:t>19 738,0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effectLst/>
                          <a:latin typeface="Times New Roman"/>
                        </a:rPr>
                        <a:t>Содержание ребенка в семье опекуна и приемной семье, а также вознаграждение, причитающееся приемному родителю за счет субвенции из областного бюджета, в том числе:</a:t>
                      </a:r>
                      <a:br>
                        <a:rPr lang="ru-RU" sz="1000" b="0" i="0" u="none" strike="noStrike" dirty="0">
                          <a:effectLst/>
                          <a:latin typeface="Times New Roman"/>
                        </a:rPr>
                      </a:br>
                      <a:r>
                        <a:rPr lang="ru-RU" sz="1000" b="0" i="0" u="none" strike="noStrike" dirty="0">
                          <a:effectLst/>
                          <a:latin typeface="Times New Roman"/>
                        </a:rPr>
                        <a:t>а) на организацию отдыха детей и их оздоровление в сумме 558,3 тыс. рублей (путевками обеспечены 15 детей);</a:t>
                      </a:r>
                      <a:br>
                        <a:rPr lang="ru-RU" sz="1000" b="0" i="0" u="none" strike="noStrike" dirty="0">
                          <a:effectLst/>
                          <a:latin typeface="Times New Roman"/>
                        </a:rPr>
                      </a:br>
                      <a:r>
                        <a:rPr lang="ru-RU" sz="1000" b="0" i="0" u="none" strike="noStrike" dirty="0">
                          <a:effectLst/>
                          <a:latin typeface="Times New Roman"/>
                        </a:rPr>
                        <a:t>б) выплаты приемной семье на содержание подопечных детей в сумме 8665,2 тыс. рублей (18 приёмных семей, в которых находятся 58 детей); </a:t>
                      </a:r>
                      <a:br>
                        <a:rPr lang="ru-RU" sz="1000" b="0" i="0" u="none" strike="noStrike" dirty="0">
                          <a:effectLst/>
                          <a:latin typeface="Times New Roman"/>
                        </a:rPr>
                      </a:br>
                      <a:r>
                        <a:rPr lang="ru-RU" sz="1000" b="0" i="0" u="none" strike="noStrike" dirty="0">
                          <a:effectLst/>
                          <a:latin typeface="Times New Roman"/>
                        </a:rPr>
                        <a:t>в) вознаграждение, причитающееся приемному родителю за каждого воспитанника – 7440,9 тыс. рублей (вознаграждение приёмного родителя получили в 2023 году –  30 человек); </a:t>
                      </a:r>
                      <a:br>
                        <a:rPr lang="ru-RU" sz="1000" b="0" i="0" u="none" strike="noStrike" dirty="0">
                          <a:effectLst/>
                          <a:latin typeface="Times New Roman"/>
                        </a:rPr>
                      </a:br>
                      <a:r>
                        <a:rPr lang="ru-RU" sz="1000" b="0" i="0" u="none" strike="noStrike" dirty="0">
                          <a:effectLst/>
                          <a:latin typeface="Times New Roman"/>
                        </a:rPr>
                        <a:t>г) выплаты семьям опекунов на содержание подопечных детей в сумме 3073,6 тыс. рублей (12 семей опекунов, 19 опекаемых детей);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197">
                <a:tc vMerge="1">
                  <a:txBody>
                    <a:bodyPr/>
                    <a:lstStyle/>
                    <a:p>
                      <a:endParaRPr lang="ru-RU"/>
                    </a:p>
                  </a:txBody>
                  <a:tcPr/>
                </a:tc>
                <a:tc>
                  <a:txBody>
                    <a:bodyPr/>
                    <a:lstStyle/>
                    <a:p>
                      <a:pPr algn="ctr" fontAlgn="ctr"/>
                      <a:r>
                        <a:rPr lang="ru-RU" sz="1000" b="0" i="0" u="none" strike="noStrike">
                          <a:effectLst/>
                          <a:latin typeface="Times New Roman"/>
                        </a:rPr>
                        <a:t>17 241,3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000" b="0" i="0" u="none" strike="noStrike" dirty="0">
                          <a:effectLst/>
                          <a:latin typeface="Times New Roman"/>
                        </a:rPr>
                        <a:t>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 исходя из социальной нормы предоставления жилья 33 кв. метра. Приобретено 9 квартир общей площадью 316,3 кв. м.</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852">
                <a:tc vMerge="1">
                  <a:txBody>
                    <a:bodyPr/>
                    <a:lstStyle/>
                    <a:p>
                      <a:endParaRPr lang="ru-RU"/>
                    </a:p>
                  </a:txBody>
                  <a:tcPr/>
                </a:tc>
                <a:tc>
                  <a:txBody>
                    <a:bodyPr/>
                    <a:lstStyle/>
                    <a:p>
                      <a:pPr algn="ctr" fontAlgn="ctr"/>
                      <a:r>
                        <a:rPr lang="ru-RU" sz="1000" b="0" i="0" u="none" strike="noStrike">
                          <a:effectLst/>
                          <a:latin typeface="Times New Roman"/>
                        </a:rPr>
                        <a:t>1 814,4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1000" b="0" i="0" u="none" strike="noStrike" dirty="0">
                          <a:effectLst/>
                          <a:latin typeface="Times New Roman"/>
                        </a:rPr>
                        <a:t>Обеспечение жильем молодых семей в рамках муниципальной программы «Обеспечение доступным и комфортным жильем населения Муромского района». В 2023 году выплата в размере 35% от расчетной стоимости жилья в пределах социальной нормы для улучшения жилищных условий предоставлена  2 семьям из 4-х человек.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80">
                <a:tc>
                  <a:txBody>
                    <a:bodyPr/>
                    <a:lstStyle/>
                    <a:p>
                      <a:pPr algn="ctr" fontAlgn="ctr"/>
                      <a:r>
                        <a:rPr lang="ru-RU" sz="1000" b="0" i="0" u="none" strike="noStrike" dirty="0">
                          <a:effectLst/>
                          <a:latin typeface="Times New Roman"/>
                        </a:rPr>
                        <a:t>Другие вопросы в области социальной </a:t>
                      </a:r>
                      <a:r>
                        <a:rPr lang="ru-RU" sz="1000" b="0" i="0" u="none" strike="noStrike" dirty="0" smtClean="0">
                          <a:effectLst/>
                          <a:latin typeface="Times New Roman"/>
                        </a:rPr>
                        <a:t>политики; </a:t>
                      </a:r>
                      <a:r>
                        <a:rPr lang="ru-RU" sz="1000" b="0" i="0" u="none" strike="noStrike" dirty="0">
                          <a:effectLst/>
                          <a:latin typeface="Times New Roman"/>
                        </a:rPr>
                        <a:t>пенсионное обеспечение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6 504,1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t"/>
                      <a:r>
                        <a:rPr lang="ru-RU" sz="1000" b="0" i="0" u="none" strike="noStrike" dirty="0">
                          <a:effectLst/>
                          <a:latin typeface="Times New Roman"/>
                        </a:rPr>
                        <a:t>Обеспечение полномочий по организации и осуществлению деятельности по опеке и попечительству в отношении несовершеннолетних граждан. Пенсии за выслугу лет 38 бывшим муниципальным служащим и лицам, замещающим муниципальные должности.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47" y="1147209"/>
            <a:ext cx="4256447" cy="228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22"/>
          <p:cNvSpPr>
            <a:spLocks noChangeArrowheads="1"/>
          </p:cNvSpPr>
          <p:nvPr/>
        </p:nvSpPr>
        <p:spPr bwMode="auto">
          <a:xfrm>
            <a:off x="99218" y="260648"/>
            <a:ext cx="898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ФИЗИЧЕСКУЮ КУЛЬТУРУ И СПОРТ</a:t>
            </a:r>
            <a:endParaRPr lang="ru-RU" altLang="ru-RU" b="1" dirty="0">
              <a:latin typeface="Times New Roman" pitchFamily="18" charset="0"/>
            </a:endParaRPr>
          </a:p>
        </p:txBody>
      </p:sp>
      <p:sp>
        <p:nvSpPr>
          <p:cNvPr id="5" name="TextBox 4"/>
          <p:cNvSpPr txBox="1"/>
          <p:nvPr/>
        </p:nvSpPr>
        <p:spPr>
          <a:xfrm>
            <a:off x="208143" y="4293096"/>
            <a:ext cx="4104456" cy="1446550"/>
          </a:xfrm>
          <a:prstGeom prst="rect">
            <a:avLst/>
          </a:prstGeom>
          <a:noFill/>
        </p:spPr>
        <p:txBody>
          <a:bodyPr wrap="square" rtlCol="0">
            <a:spAutoFit/>
          </a:bodyPr>
          <a:lstStyle/>
          <a:p>
            <a:pPr indent="457200" algn="just"/>
            <a:r>
              <a:rPr lang="ru-RU" sz="1100" dirty="0" smtClean="0">
                <a:latin typeface="Times New Roman" pitchFamily="18" charset="0"/>
                <a:cs typeface="Times New Roman" pitchFamily="18" charset="0"/>
              </a:rPr>
              <a:t>В рамках </a:t>
            </a:r>
            <a:r>
              <a:rPr lang="ru-RU" sz="1100" i="1" dirty="0" smtClean="0">
                <a:latin typeface="Times New Roman" pitchFamily="18" charset="0"/>
                <a:cs typeface="Times New Roman" pitchFamily="18" charset="0"/>
              </a:rPr>
              <a:t>регионального проекта «Развитие физкультурно-спортивных организаций на территории Владимирской области» </a:t>
            </a:r>
            <a:r>
              <a:rPr lang="ru-RU" sz="1100" dirty="0">
                <a:latin typeface="Times New Roman" pitchFamily="18" charset="0"/>
                <a:cs typeface="Times New Roman" pitchFamily="18" charset="0"/>
              </a:rPr>
              <a:t>приобретено  спортивно-технологическое оборудование в с. </a:t>
            </a:r>
            <a:r>
              <a:rPr lang="ru-RU" sz="1100" dirty="0" err="1">
                <a:latin typeface="Times New Roman" pitchFamily="18" charset="0"/>
                <a:cs typeface="Times New Roman" pitchFamily="18" charset="0"/>
              </a:rPr>
              <a:t>Борисоглеб</a:t>
            </a:r>
            <a:r>
              <a:rPr lang="ru-RU" sz="1100" dirty="0">
                <a:latin typeface="Times New Roman" pitchFamily="18" charset="0"/>
                <a:cs typeface="Times New Roman" pitchFamily="18" charset="0"/>
              </a:rPr>
              <a:t> за счет средств областного бюджета в сумме 1891,7 тыс. рублей или 94,5% от уточненного плана (2001,4 тыс. рублей</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В результате торгов сложилась экономия в сумме 109,7 тыс. рублей.</a:t>
            </a:r>
          </a:p>
          <a:p>
            <a:pPr algn="just"/>
            <a:r>
              <a:rPr lang="ru-RU" sz="1100" dirty="0" smtClean="0">
                <a:latin typeface="Times New Roman" pitchFamily="18" charset="0"/>
                <a:cs typeface="Times New Roman" pitchFamily="18" charset="0"/>
              </a:rPr>
              <a:t>   </a:t>
            </a:r>
            <a:endParaRPr lang="ru-RU" sz="1100" dirty="0">
              <a:latin typeface="Times New Roman" pitchFamily="18" charset="0"/>
              <a:cs typeface="Times New Roman" pitchFamily="18" charset="0"/>
            </a:endParaRPr>
          </a:p>
        </p:txBody>
      </p:sp>
      <p:sp>
        <p:nvSpPr>
          <p:cNvPr id="6" name="TextBox 5"/>
          <p:cNvSpPr txBox="1"/>
          <p:nvPr/>
        </p:nvSpPr>
        <p:spPr>
          <a:xfrm>
            <a:off x="4355976" y="692696"/>
            <a:ext cx="4536504" cy="3477875"/>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Средства по разделу </a:t>
            </a:r>
            <a:r>
              <a:rPr lang="ru-RU" sz="1100" b="1" dirty="0">
                <a:latin typeface="Times New Roman" pitchFamily="18" charset="0"/>
                <a:cs typeface="Times New Roman" pitchFamily="18" charset="0"/>
              </a:rPr>
              <a:t>«Физическая культура и спорт»</a:t>
            </a:r>
            <a:r>
              <a:rPr lang="ru-RU" sz="1100" dirty="0">
                <a:latin typeface="Times New Roman" pitchFamily="18" charset="0"/>
                <a:cs typeface="Times New Roman" pitchFamily="18" charset="0"/>
              </a:rPr>
              <a:t> освоены в сумме 2801,7 тыс. рублей или 88,7% от уточненного плана 3159,1 тыс. </a:t>
            </a:r>
            <a:r>
              <a:rPr lang="ru-RU" sz="1100" dirty="0" smtClean="0">
                <a:latin typeface="Times New Roman" pitchFamily="18" charset="0"/>
                <a:cs typeface="Times New Roman" pitchFamily="18" charset="0"/>
              </a:rPr>
              <a:t>рублей. В рамках</a:t>
            </a:r>
            <a:r>
              <a:rPr lang="ru-RU" sz="1100" b="1" dirty="0" smtClean="0">
                <a:latin typeface="Times New Roman" pitchFamily="18" charset="0"/>
                <a:cs typeface="Times New Roman" pitchFamily="18" charset="0"/>
              </a:rPr>
              <a:t> </a:t>
            </a:r>
            <a:r>
              <a:rPr lang="ru-RU" sz="1100" i="1" dirty="0" smtClean="0">
                <a:latin typeface="Times New Roman" pitchFamily="18" charset="0"/>
                <a:cs typeface="Times New Roman" pitchFamily="18" charset="0"/>
              </a:rPr>
              <a:t>муниципальной программы «Развитие физической культуры и спорта в Муромском районе</a:t>
            </a:r>
            <a:r>
              <a:rPr lang="ru-RU" sz="1100" b="1" dirty="0" smtClean="0">
                <a:latin typeface="Times New Roman" pitchFamily="18" charset="0"/>
                <a:cs typeface="Times New Roman" pitchFamily="18" charset="0"/>
              </a:rPr>
              <a:t>»</a:t>
            </a:r>
            <a:r>
              <a:rPr lang="ru-RU" sz="1100" dirty="0" smtClean="0">
                <a:latin typeface="Times New Roman" pitchFamily="18" charset="0"/>
                <a:cs typeface="Times New Roman" pitchFamily="18" charset="0"/>
              </a:rPr>
              <a:t> средства бюджета  района направлены на:</a:t>
            </a:r>
          </a:p>
          <a:p>
            <a:pPr marL="171450" lvl="0" indent="-171450" algn="just">
              <a:buFont typeface="Symbol" pitchFamily="18" charset="2"/>
              <a:buChar char="-"/>
            </a:pPr>
            <a:r>
              <a:rPr lang="ru-RU" sz="1100" dirty="0">
                <a:latin typeface="Times New Roman" pitchFamily="18" charset="0"/>
                <a:cs typeface="Times New Roman" pitchFamily="18" charset="0"/>
              </a:rPr>
              <a:t>проведение физкультурно-массовых  мероприятий для всех групп населения согласно календарному плану физкультурно-оздоровительных и спортивных мероприятий в сумме 125,0 тыс. рублей и освоены на 100%, направлены на приобретение наградной продукции, наградного инвентаря в сумме 125,0 тыс. рублей;</a:t>
            </a:r>
          </a:p>
          <a:p>
            <a:pPr marL="171450" lvl="0" indent="-171450" algn="just">
              <a:buFont typeface="Symbol" pitchFamily="18" charset="2"/>
              <a:buChar char="-"/>
            </a:pPr>
            <a:r>
              <a:rPr lang="ru-RU" sz="1100" dirty="0" smtClean="0">
                <a:latin typeface="Times New Roman" pitchFamily="18" charset="0"/>
                <a:cs typeface="Times New Roman" pitchFamily="18" charset="0"/>
              </a:rPr>
              <a:t>на </a:t>
            </a:r>
            <a:r>
              <a:rPr lang="ru-RU" sz="1100" dirty="0">
                <a:latin typeface="Times New Roman" pitchFamily="18" charset="0"/>
                <a:cs typeface="Times New Roman" pitchFamily="18" charset="0"/>
              </a:rPr>
              <a:t>реализацию мероприятий по строительству объектов спортивной направленности в сумме 785,0 тыс. рублей или 76,0 % от уточненного плана (1032,7 тыс. рублей) (не исполнение в сумме 247,7 тыс. рублей – несвоевременное исполнением подрядчиком обязательств, а именно отсутствием на разработанную проектно-сметную документацию положительного заключения ГАУ ВО «</a:t>
            </a:r>
            <a:r>
              <a:rPr lang="ru-RU" sz="1100" dirty="0" err="1">
                <a:latin typeface="Times New Roman" pitchFamily="18" charset="0"/>
                <a:cs typeface="Times New Roman" pitchFamily="18" charset="0"/>
              </a:rPr>
              <a:t>Владоблгосэкспертизы</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в том числе: подготовка основания для открытой спортивной площадки и монтаж спортивного оборудования в сумме 422,0 тыс. рублей с. </a:t>
            </a:r>
            <a:r>
              <a:rPr lang="ru-RU" sz="1100" dirty="0" err="1" smtClean="0">
                <a:latin typeface="Times New Roman" pitchFamily="18" charset="0"/>
                <a:cs typeface="Times New Roman" pitchFamily="18" charset="0"/>
              </a:rPr>
              <a:t>Борисоглеб</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подготовка основания для спортивной площадки в с. </a:t>
            </a:r>
            <a:r>
              <a:rPr lang="ru-RU" sz="1100" dirty="0" err="1">
                <a:latin typeface="Times New Roman" pitchFamily="18" charset="0"/>
                <a:cs typeface="Times New Roman" pitchFamily="18" charset="0"/>
              </a:rPr>
              <a:t>Ковардицы</a:t>
            </a:r>
            <a:r>
              <a:rPr lang="ru-RU" sz="1100" dirty="0">
                <a:latin typeface="Times New Roman" pitchFamily="18" charset="0"/>
                <a:cs typeface="Times New Roman" pitchFamily="18" charset="0"/>
              </a:rPr>
              <a:t> в сумме 363,0 тыс. рублей.</a:t>
            </a:r>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29" t="5730" r="1989" b="4162"/>
          <a:stretch/>
        </p:blipFill>
        <p:spPr bwMode="auto">
          <a:xfrm>
            <a:off x="4355976" y="4149309"/>
            <a:ext cx="4536504" cy="249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325" y="3934097"/>
            <a:ext cx="3024188" cy="2735263"/>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endParaRPr lang="ru-RU" altLang="ru-RU" sz="900" kern="0" smtClean="0">
              <a:solidFill>
                <a:prstClr val="black"/>
              </a:solidFill>
              <a:cs typeface="+mn-cs"/>
            </a:endParaRPr>
          </a:p>
        </p:txBody>
      </p:sp>
      <p:sp>
        <p:nvSpPr>
          <p:cNvPr id="4099" name="Прямоугольник 3"/>
          <p:cNvSpPr>
            <a:spLocks noChangeArrowheads="1"/>
          </p:cNvSpPr>
          <p:nvPr/>
        </p:nvSpPr>
        <p:spPr bwMode="auto">
          <a:xfrm>
            <a:off x="349250" y="260350"/>
            <a:ext cx="85439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b="1" i="1" dirty="0">
                <a:solidFill>
                  <a:srgbClr val="000000"/>
                </a:solidFill>
                <a:latin typeface="Times New Roman" pitchFamily="18" charset="0"/>
                <a:cs typeface="Times New Roman" pitchFamily="18" charset="0"/>
              </a:rPr>
              <a:t>Бюджетный процесс </a:t>
            </a:r>
            <a:r>
              <a:rPr lang="ru-RU" dirty="0">
                <a:solidFill>
                  <a:srgbClr val="00000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7200" algn="just"/>
            <a:r>
              <a:rPr lang="ru-RU" b="1" i="1" dirty="0">
                <a:solidFill>
                  <a:srgbClr val="000000"/>
                </a:solidFill>
                <a:latin typeface="Times New Roman" pitchFamily="18" charset="0"/>
                <a:cs typeface="Times New Roman" pitchFamily="18" charset="0"/>
              </a:rPr>
              <a:t>Одним из этапов бюджетного процесса</a:t>
            </a:r>
            <a:r>
              <a:rPr lang="ru-RU" dirty="0">
                <a:solidFill>
                  <a:srgbClr val="000000"/>
                </a:solidFill>
                <a:latin typeface="Times New Roman" pitchFamily="18" charset="0"/>
                <a:cs typeface="Times New Roman" pitchFamily="18" charset="0"/>
              </a:rPr>
              <a:t> </a:t>
            </a:r>
            <a:r>
              <a:rPr lang="ru-RU" dirty="0">
                <a:latin typeface="Times New Roman" pitchFamily="18" charset="0"/>
                <a:cs typeface="Times New Roman" pitchFamily="18" charset="0"/>
              </a:rPr>
              <a:t>является </a:t>
            </a:r>
            <a:r>
              <a:rPr lang="ru-RU" dirty="0">
                <a:solidFill>
                  <a:srgbClr val="000000"/>
                </a:solidFill>
                <a:latin typeface="Times New Roman" pitchFamily="18" charset="0"/>
                <a:cs typeface="Times New Roman"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целью</a:t>
            </a:r>
            <a:r>
              <a:rPr lang="ru-RU" b="1"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выполнение 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itchFamily="18" charset="0"/>
              <a:cs typeface="Times New Roman" pitchFamily="18" charset="0"/>
            </a:endParaRPr>
          </a:p>
        </p:txBody>
      </p:sp>
      <p:sp>
        <p:nvSpPr>
          <p:cNvPr id="5" name="Прямоугольник 4"/>
          <p:cNvSpPr/>
          <p:nvPr/>
        </p:nvSpPr>
        <p:spPr>
          <a:xfrm>
            <a:off x="349250" y="3933825"/>
            <a:ext cx="2592388" cy="2740025"/>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доходам.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a:t>
            </a:r>
            <a:r>
              <a:rPr lang="ru-RU" sz="1400" dirty="0" smtClean="0">
                <a:latin typeface="Times New Roman" panose="02020603050405020304" pitchFamily="18" charset="0"/>
                <a:cs typeface="Times New Roman" panose="02020603050405020304" pitchFamily="18" charset="0"/>
              </a:rPr>
              <a:t>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03826" y="4359875"/>
            <a:ext cx="2760662" cy="1877437"/>
          </a:xfrm>
          <a:prstGeom prst="rect">
            <a:avLst/>
          </a:prstGeom>
          <a:ln w="25400">
            <a:solidFill>
              <a:schemeClr val="accent2"/>
            </a:solidFill>
          </a:ln>
        </p:spPr>
        <p:txBody>
          <a:bodyPr wrap="square">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расходам.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расходам – это последовательное финансирование мероприятий, предусмотренных законом о бюджете в пределах утвержденных </a:t>
            </a:r>
            <a:r>
              <a:rPr lang="ru-RU" sz="1400" dirty="0" smtClean="0">
                <a:latin typeface="Times New Roman" panose="02020603050405020304" pitchFamily="18" charset="0"/>
                <a:cs typeface="Times New Roman" panose="02020603050405020304" pitchFamily="18" charset="0"/>
              </a:rPr>
              <a:t>сумм.</a:t>
            </a:r>
            <a:endParaRPr lang="ru-RU" sz="1400" dirty="0">
              <a:latin typeface="Times New Roman" panose="02020603050405020304" pitchFamily="18" charset="0"/>
              <a:cs typeface="Times New Roman" panose="02020603050405020304" pitchFamily="18" charset="0"/>
            </a:endParaRPr>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4922838"/>
            <a:ext cx="2590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2"/>
          <p:cNvSpPr>
            <a:spLocks noChangeArrowheads="1"/>
          </p:cNvSpPr>
          <p:nvPr/>
        </p:nvSpPr>
        <p:spPr bwMode="auto">
          <a:xfrm>
            <a:off x="146051" y="188640"/>
            <a:ext cx="8818562" cy="1292662"/>
          </a:xfrm>
          <a:prstGeom prst="rect">
            <a:avLst/>
          </a:prstGeom>
          <a:noFill/>
          <a:ln>
            <a:noFill/>
          </a:ln>
          <a:effectLst/>
          <a:extLst/>
        </p:spPr>
        <p:txBody>
          <a:bodyPr>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chemeClr val="tx2"/>
                </a:solidFill>
                <a:latin typeface="Times New Roman" pitchFamily="18" charset="0"/>
                <a:cs typeface="+mn-cs"/>
              </a:rPr>
              <a:t>РАСХОДЫ БЮДЖЕТА РАЙОНА НА СОДЕРЖАНИЕ ОРГАНОВ МЕСТНОГО САМОУПРАВЛЕНИЯ</a:t>
            </a:r>
          </a:p>
          <a:p>
            <a:pPr indent="444500" algn="just" eaLnBrk="1" hangingPunct="1">
              <a:defRPr/>
            </a:pPr>
            <a:endParaRPr lang="ru-RU" altLang="ru-RU" sz="1400" dirty="0">
              <a:solidFill>
                <a:prstClr val="black"/>
              </a:solidFill>
              <a:latin typeface="Times New Roman" pitchFamily="18" charset="0"/>
              <a:cs typeface="+mn-cs"/>
            </a:endParaRPr>
          </a:p>
          <a:p>
            <a:pPr indent="444500" algn="just" eaLnBrk="1" hangingPunct="1">
              <a:defRPr/>
            </a:pPr>
            <a:r>
              <a:rPr lang="ru-RU" altLang="ru-RU" sz="1400" dirty="0" smtClean="0">
                <a:solidFill>
                  <a:prstClr val="black"/>
                </a:solidFill>
                <a:latin typeface="Times New Roman" pitchFamily="18" charset="0"/>
                <a:cs typeface="+mn-cs"/>
              </a:rPr>
              <a:t>Численность работников органов местного самоуправления (муниципальных служащих) в 2023 году составила 24 единицы. </a:t>
            </a:r>
          </a:p>
        </p:txBody>
      </p:sp>
      <p:grpSp>
        <p:nvGrpSpPr>
          <p:cNvPr id="2" name="Группа 1"/>
          <p:cNvGrpSpPr/>
          <p:nvPr/>
        </p:nvGrpSpPr>
        <p:grpSpPr>
          <a:xfrm>
            <a:off x="193675" y="5229200"/>
            <a:ext cx="4176713" cy="835025"/>
            <a:chOff x="193675" y="5984875"/>
            <a:chExt cx="4176713" cy="835025"/>
          </a:xfrm>
        </p:grpSpPr>
        <p:sp>
          <p:nvSpPr>
            <p:cNvPr id="12" name="Пятиугольник 11"/>
            <p:cNvSpPr/>
            <p:nvPr/>
          </p:nvSpPr>
          <p:spPr>
            <a:xfrm>
              <a:off x="193675" y="5984875"/>
              <a:ext cx="4176713"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6" name="Прямоугольник 1"/>
            <p:cNvSpPr>
              <a:spLocks noChangeArrowheads="1"/>
            </p:cNvSpPr>
            <p:nvPr/>
          </p:nvSpPr>
          <p:spPr bwMode="auto">
            <a:xfrm>
              <a:off x="193675" y="5989638"/>
              <a:ext cx="4167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i="1" dirty="0">
                  <a:solidFill>
                    <a:srgbClr val="000000"/>
                  </a:solidFill>
                  <a:latin typeface="Times New Roman" pitchFamily="18" charset="0"/>
                </a:rPr>
                <a:t>Норматив на содержание </a:t>
              </a:r>
            </a:p>
            <a:p>
              <a:pPr algn="ctr"/>
              <a:r>
                <a:rPr lang="ru-RU" altLang="ru-RU" sz="1200" i="1" dirty="0">
                  <a:solidFill>
                    <a:srgbClr val="000000"/>
                  </a:solidFill>
                  <a:latin typeface="Times New Roman" pitchFamily="18" charset="0"/>
                </a:rPr>
                <a:t>органов местного самоуправления, </a:t>
              </a:r>
            </a:p>
            <a:p>
              <a:pPr algn="ctr"/>
              <a:r>
                <a:rPr lang="ru-RU" altLang="ru-RU" sz="1200" i="1" dirty="0">
                  <a:solidFill>
                    <a:srgbClr val="000000"/>
                  </a:solidFill>
                  <a:latin typeface="Times New Roman" pitchFamily="18" charset="0"/>
                </a:rPr>
                <a:t>утвержденный постановлением Губернатора </a:t>
              </a:r>
            </a:p>
            <a:p>
              <a:pPr algn="ctr"/>
              <a:r>
                <a:rPr lang="ru-RU" altLang="ru-RU" sz="1200" i="1" dirty="0">
                  <a:solidFill>
                    <a:srgbClr val="000000"/>
                  </a:solidFill>
                  <a:latin typeface="Times New Roman" pitchFamily="18" charset="0"/>
                </a:rPr>
                <a:t>№ 662 от 01.07.2011 – 4,53%</a:t>
              </a:r>
            </a:p>
          </p:txBody>
        </p:sp>
      </p:grpSp>
      <p:grpSp>
        <p:nvGrpSpPr>
          <p:cNvPr id="4" name="Группа 3"/>
          <p:cNvGrpSpPr/>
          <p:nvPr/>
        </p:nvGrpSpPr>
        <p:grpSpPr>
          <a:xfrm>
            <a:off x="4716463" y="5229200"/>
            <a:ext cx="4248150" cy="819150"/>
            <a:chOff x="4716463" y="5995988"/>
            <a:chExt cx="4248150" cy="819150"/>
          </a:xfrm>
        </p:grpSpPr>
        <p:sp>
          <p:nvSpPr>
            <p:cNvPr id="13" name="Пятиугольник 12"/>
            <p:cNvSpPr/>
            <p:nvPr/>
          </p:nvSpPr>
          <p:spPr>
            <a:xfrm rot="10800000">
              <a:off x="4716463" y="5995988"/>
              <a:ext cx="4248150"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8" name="Rectangle 39"/>
            <p:cNvSpPr>
              <a:spLocks noChangeArrowheads="1"/>
            </p:cNvSpPr>
            <p:nvPr/>
          </p:nvSpPr>
          <p:spPr bwMode="auto">
            <a:xfrm>
              <a:off x="5292725" y="6081604"/>
              <a:ext cx="347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ltLang="ru-RU" sz="1200" i="1" dirty="0">
                  <a:solidFill>
                    <a:srgbClr val="000000"/>
                  </a:solidFill>
                  <a:latin typeface="Times New Roman" pitchFamily="18" charset="0"/>
                </a:rPr>
                <a:t>Утвержденный норматив на содержание органов местного самоуправления в </a:t>
              </a:r>
              <a:r>
                <a:rPr lang="ru-RU" altLang="ru-RU" sz="1200" i="1" dirty="0" smtClean="0">
                  <a:solidFill>
                    <a:srgbClr val="000000"/>
                  </a:solidFill>
                  <a:latin typeface="Times New Roman" pitchFamily="18" charset="0"/>
                </a:rPr>
                <a:t>2023 </a:t>
              </a:r>
              <a:r>
                <a:rPr lang="ru-RU" altLang="ru-RU" sz="1200" i="1" dirty="0">
                  <a:solidFill>
                    <a:srgbClr val="000000"/>
                  </a:solidFill>
                  <a:latin typeface="Times New Roman" pitchFamily="18" charset="0"/>
                </a:rPr>
                <a:t>году выполнен в объеме  </a:t>
              </a:r>
              <a:r>
                <a:rPr lang="ru-RU" altLang="ru-RU" sz="1200" i="1" dirty="0" smtClean="0">
                  <a:solidFill>
                    <a:srgbClr val="000000"/>
                  </a:solidFill>
                  <a:latin typeface="Times New Roman" pitchFamily="18" charset="0"/>
                </a:rPr>
                <a:t>4,34 %</a:t>
              </a:r>
              <a:endParaRPr lang="ru-RU" altLang="ru-RU" sz="1200" i="1" dirty="0">
                <a:solidFill>
                  <a:srgbClr val="000000"/>
                </a:solidFill>
                <a:latin typeface="Times New Roman" pitchFamily="18" charset="0"/>
              </a:endParaRPr>
            </a:p>
          </p:txBody>
        </p:sp>
      </p:gr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701873"/>
            <a:ext cx="4176713" cy="30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73"/>
            <a:ext cx="4392613" cy="30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65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51520" y="212259"/>
            <a:ext cx="8640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buClr>
                <a:srgbClr val="009999"/>
              </a:buClr>
              <a:buSzPct val="120000"/>
            </a:pPr>
            <a:r>
              <a:rPr lang="ru-RU" altLang="ru-RU" b="1" dirty="0" smtClean="0">
                <a:latin typeface="Times New Roman" pitchFamily="18" charset="0"/>
              </a:rPr>
              <a:t>ОБЪЕМ РАСХОДОВ БЮДЖЕТА МУРОМСКОГО РАЙОНА НА ИСПОЛНЕНИЕ ПУБЛИЧНЫХ НОРМАТИВНЫХ ОБЯЗАТЕЛЬСТВ В 2023 ГОДУ. </a:t>
            </a:r>
            <a:endParaRPr lang="ru-RU" altLang="ru-RU" b="1" dirty="0">
              <a:latin typeface="Times New Roman" pitchFamily="18" charset="0"/>
            </a:endParaRPr>
          </a:p>
        </p:txBody>
      </p:sp>
      <p:sp>
        <p:nvSpPr>
          <p:cNvPr id="3" name="Text Box 7"/>
          <p:cNvSpPr txBox="1">
            <a:spLocks noChangeArrowheads="1"/>
          </p:cNvSpPr>
          <p:nvPr/>
        </p:nvSpPr>
        <p:spPr bwMode="auto">
          <a:xfrm>
            <a:off x="117475" y="980728"/>
            <a:ext cx="8853488" cy="1815882"/>
          </a:xfrm>
          <a:prstGeom prst="rect">
            <a:avLst/>
          </a:prstGeom>
          <a:noFill/>
          <a:ln>
            <a:noFill/>
          </a:ln>
          <a:effectLst/>
          <a:extLst/>
        </p:spPr>
        <p:txBody>
          <a:bodyPr>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None/>
              <a:defRPr/>
            </a:pPr>
            <a:r>
              <a:rPr lang="ru-RU" altLang="ru-RU" sz="1400" b="1" i="1" dirty="0" smtClean="0">
                <a:solidFill>
                  <a:srgbClr val="000000"/>
                </a:solidFill>
                <a:latin typeface="Times New Roman" pitchFamily="18" charset="0"/>
                <a:cs typeface="+mn-cs"/>
              </a:rPr>
              <a:t>Публичные нормативные обязательства</a:t>
            </a:r>
            <a:r>
              <a:rPr lang="ru-RU" altLang="ru-RU" sz="1400" dirty="0" smtClean="0">
                <a:solidFill>
                  <a:srgbClr val="000000"/>
                </a:solidFill>
                <a:latin typeface="Times New Roman" pitchFamily="18" charset="0"/>
                <a:cs typeface="+mn-cs"/>
              </a:rPr>
              <a:t> - </a:t>
            </a:r>
            <a:r>
              <a:rPr lang="ru-RU" sz="1400" dirty="0" smtClean="0">
                <a:solidFill>
                  <a:srgbClr val="000000"/>
                </a:solidFill>
                <a:latin typeface="Times New Roman" pitchFamily="18" charset="0"/>
                <a:cs typeface="+mn-cs"/>
              </a:rPr>
              <a:t>публичные </a:t>
            </a:r>
            <a:r>
              <a:rPr lang="ru-RU" sz="1400" dirty="0">
                <a:solidFill>
                  <a:srgbClr val="000000"/>
                </a:solidFill>
                <a:latin typeface="Times New Roman" pitchFamily="18" charset="0"/>
                <a:cs typeface="+mn-cs"/>
              </a:rPr>
              <a:t>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a:t>
            </a:r>
            <a:r>
              <a:rPr lang="ru-RU" sz="1400" dirty="0" smtClean="0">
                <a:solidFill>
                  <a:srgbClr val="000000"/>
                </a:solidFill>
                <a:latin typeface="Times New Roman" pitchFamily="18" charset="0"/>
                <a:cs typeface="+mn-cs"/>
              </a:rPr>
              <a:t>индексации, </a:t>
            </a:r>
            <a:r>
              <a:rPr lang="ru-RU" sz="1400" dirty="0">
                <a:solidFill>
                  <a:srgbClr val="000000"/>
                </a:solidFill>
                <a:latin typeface="Times New Roman" pitchFamily="18" charset="0"/>
                <a:cs typeface="+mn-cs"/>
              </a:rPr>
              <a:t>за исключением выплат физическому лицу, предусмотренных статусом </a:t>
            </a:r>
            <a:r>
              <a:rPr lang="ru-RU" sz="1400" dirty="0" smtClean="0">
                <a:solidFill>
                  <a:srgbClr val="000000"/>
                </a:solidFill>
                <a:latin typeface="Times New Roman" pitchFamily="18" charset="0"/>
                <a:cs typeface="+mn-cs"/>
              </a:rPr>
              <a:t>муниципальных </a:t>
            </a:r>
            <a:r>
              <a:rPr lang="ru-RU" sz="1400" dirty="0">
                <a:solidFill>
                  <a:srgbClr val="000000"/>
                </a:solidFill>
                <a:latin typeface="Times New Roman" pitchFamily="18" charset="0"/>
                <a:cs typeface="+mn-cs"/>
              </a:rPr>
              <a:t>служащих, а также лиц, </a:t>
            </a:r>
            <a:r>
              <a:rPr lang="ru-RU" sz="1400" dirty="0" smtClean="0">
                <a:solidFill>
                  <a:srgbClr val="000000"/>
                </a:solidFill>
                <a:latin typeface="Times New Roman" pitchFamily="18" charset="0"/>
                <a:cs typeface="+mn-cs"/>
              </a:rPr>
              <a:t>замещающих муниципальные </a:t>
            </a:r>
            <a:r>
              <a:rPr lang="ru-RU" sz="1400" dirty="0">
                <a:solidFill>
                  <a:srgbClr val="000000"/>
                </a:solidFill>
                <a:latin typeface="Times New Roman" pitchFamily="18" charset="0"/>
                <a:cs typeface="+mn-cs"/>
              </a:rPr>
              <a:t>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 государственных или муниципальных организациях, осуществляющих образовательную </a:t>
            </a:r>
            <a:r>
              <a:rPr lang="ru-RU" sz="1400" dirty="0" smtClean="0">
                <a:solidFill>
                  <a:srgbClr val="000000"/>
                </a:solidFill>
                <a:latin typeface="Times New Roman" pitchFamily="18" charset="0"/>
                <a:cs typeface="+mn-cs"/>
              </a:rPr>
              <a:t>деятельность.</a:t>
            </a:r>
            <a:endParaRPr lang="ru-RU" altLang="ru-RU" sz="1400" dirty="0">
              <a:solidFill>
                <a:srgbClr val="000000"/>
              </a:solidFill>
              <a:latin typeface="Times New Roman" pitchFamily="18" charset="0"/>
              <a:cs typeface="+mn-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955033754"/>
              </p:ext>
            </p:extLst>
          </p:nvPr>
        </p:nvGraphicFramePr>
        <p:xfrm>
          <a:off x="282578" y="2924944"/>
          <a:ext cx="8537894" cy="3538082"/>
        </p:xfrm>
        <a:graphic>
          <a:graphicData uri="http://schemas.openxmlformats.org/drawingml/2006/table">
            <a:tbl>
              <a:tblPr/>
              <a:tblGrid>
                <a:gridCol w="5084054"/>
                <a:gridCol w="1317064"/>
                <a:gridCol w="1105230"/>
                <a:gridCol w="1031546"/>
              </a:tblGrid>
              <a:tr h="484896">
                <a:tc gridSpan="4">
                  <a:txBody>
                    <a:bodyPr/>
                    <a:lstStyle/>
                    <a:p>
                      <a:pPr algn="ctr" fontAlgn="ctr"/>
                      <a:r>
                        <a:rPr lang="ru-RU" sz="1600" b="1" i="0" u="none" strike="noStrike" dirty="0">
                          <a:effectLst/>
                          <a:latin typeface="Times New Roman"/>
                        </a:rPr>
                        <a:t>Перечень публичных нормативных обязательств бюджета Муромского района на 2023 год, тыс. </a:t>
                      </a:r>
                      <a:r>
                        <a:rPr lang="ru-RU" sz="1600" b="1" i="0" u="none" strike="noStrike" dirty="0" smtClean="0">
                          <a:effectLst/>
                          <a:latin typeface="Times New Roman"/>
                        </a:rPr>
                        <a:t>рублей</a:t>
                      </a:r>
                      <a:endParaRPr lang="ru-RU" sz="1600" b="1" i="0" u="none" strike="noStrike" dirty="0">
                        <a:effectLst/>
                        <a:latin typeface="Times New Roman"/>
                      </a:endParaRPr>
                    </a:p>
                  </a:txBody>
                  <a:tcPr marL="6907" marR="6907" marT="690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443629">
                <a:tc>
                  <a:txBody>
                    <a:bodyPr/>
                    <a:lstStyle/>
                    <a:p>
                      <a:pPr algn="ctr" fontAlgn="ctr"/>
                      <a:r>
                        <a:rPr lang="ru-RU" sz="1200" b="1" i="0" u="none" strike="noStrike" dirty="0">
                          <a:effectLst/>
                          <a:latin typeface="Times New Roman"/>
                        </a:rPr>
                        <a:t>Наименование</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1" i="0" u="none" strike="noStrike">
                          <a:effectLst/>
                          <a:latin typeface="Times New Roman"/>
                        </a:rPr>
                        <a:t>Уточненный план за 2023 год</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1" i="0" u="none" strike="noStrike">
                          <a:effectLst/>
                          <a:latin typeface="Times New Roman"/>
                        </a:rPr>
                        <a:t>Исполнение за 2023 год</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1" i="0" u="none" strike="noStrike">
                          <a:effectLst/>
                          <a:latin typeface="Times New Roman"/>
                        </a:rPr>
                        <a:t>Процент исполнения</a:t>
                      </a:r>
                    </a:p>
                  </a:txBody>
                  <a:tcPr marL="6907" marR="6907" marT="69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6655">
                <a:tc>
                  <a:txBody>
                    <a:bodyPr/>
                    <a:lstStyle/>
                    <a:p>
                      <a:pPr algn="just" fontAlgn="ctr"/>
                      <a:r>
                        <a:rPr lang="ru-RU" sz="1200" b="1" i="0" u="none" strike="noStrike" dirty="0">
                          <a:effectLst/>
                          <a:latin typeface="Times New Roman"/>
                        </a:rPr>
                        <a:t>Администрация района</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ru-RU" sz="1200" b="1" i="0" u="none" strike="noStrike">
                          <a:effectLst/>
                          <a:latin typeface="Times New Roman"/>
                        </a:rPr>
                        <a:t>4 950,7</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ru-RU" sz="1200" b="1" i="0" u="none" strike="noStrike">
                          <a:effectLst/>
                          <a:latin typeface="Times New Roman"/>
                        </a:rPr>
                        <a:t>4 950,7</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ru-RU" sz="1200" b="1" i="0" u="none" strike="noStrike">
                          <a:effectLst/>
                          <a:latin typeface="Times New Roman"/>
                        </a:rPr>
                        <a:t>100,0</a:t>
                      </a:r>
                    </a:p>
                  </a:txBody>
                  <a:tcPr marL="6907" marR="6907" marT="69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6655">
                <a:tc>
                  <a:txBody>
                    <a:bodyPr/>
                    <a:lstStyle/>
                    <a:p>
                      <a:pPr algn="just" fontAlgn="ctr"/>
                      <a:r>
                        <a:rPr lang="ru-RU" sz="1200" b="0" i="0" u="none" strike="noStrike" dirty="0">
                          <a:effectLst/>
                          <a:latin typeface="Times New Roman"/>
                        </a:rPr>
                        <a:t>Пенсии за выслугу лет муниципальным служащим</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ru-RU" sz="1200" b="0" i="0" u="none" strike="noStrike">
                          <a:effectLst/>
                          <a:latin typeface="Times New Roman"/>
                        </a:rPr>
                        <a:t>4 950,7</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ru-RU" sz="1200" b="0" i="0" u="none" strike="noStrike">
                          <a:effectLst/>
                          <a:latin typeface="Times New Roman"/>
                        </a:rPr>
                        <a:t>4 950,7</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ru-RU" sz="1200" b="0" i="0" u="none" strike="noStrike">
                          <a:effectLst/>
                          <a:latin typeface="Times New Roman"/>
                        </a:rPr>
                        <a:t>100,0</a:t>
                      </a:r>
                    </a:p>
                  </a:txBody>
                  <a:tcPr marL="6907" marR="6907" marT="69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629334">
                <a:tc>
                  <a:txBody>
                    <a:bodyPr/>
                    <a:lstStyle/>
                    <a:p>
                      <a:pPr algn="just" fontAlgn="ctr"/>
                      <a:r>
                        <a:rPr lang="ru-RU" sz="1200" b="1" i="0" u="none" strike="noStrike" dirty="0">
                          <a:effectLst/>
                          <a:latin typeface="Times New Roman"/>
                        </a:rPr>
                        <a:t>Управление социально-экономического развития, имущественных и земельных отношений администрации Муромского района Владимирской области</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200" b="1" i="0" u="none" strike="noStrike">
                          <a:effectLst/>
                          <a:latin typeface="Times New Roman"/>
                        </a:rPr>
                        <a:t>150,0</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200" b="1" i="0" u="none" strike="noStrike">
                          <a:effectLst/>
                          <a:latin typeface="Times New Roman"/>
                        </a:rPr>
                        <a:t>150,0</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200" b="1" i="0" u="none" strike="noStrike">
                          <a:effectLst/>
                          <a:latin typeface="Times New Roman"/>
                        </a:rPr>
                        <a:t>100,0</a:t>
                      </a:r>
                    </a:p>
                  </a:txBody>
                  <a:tcPr marL="6907" marR="6907" marT="69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433311">
                <a:tc>
                  <a:txBody>
                    <a:bodyPr/>
                    <a:lstStyle/>
                    <a:p>
                      <a:pPr algn="just" fontAlgn="ctr"/>
                      <a:r>
                        <a:rPr lang="ru-RU" sz="1200" b="0" i="0" u="none" strike="noStrike" dirty="0">
                          <a:effectLst/>
                          <a:latin typeface="Times New Roman"/>
                        </a:rPr>
                        <a:t>Меры социальной поддержки населения в рамках непрограммных расходов органов местного самоуправления</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200" b="0" i="0" u="none" strike="noStrike" dirty="0">
                          <a:effectLst/>
                          <a:latin typeface="Times New Roman"/>
                        </a:rPr>
                        <a:t>150,0</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200" b="0" i="0" u="none" strike="noStrike">
                          <a:effectLst/>
                          <a:latin typeface="Times New Roman"/>
                        </a:rPr>
                        <a:t>150,0</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200" b="0" i="0" u="none" strike="noStrike">
                          <a:effectLst/>
                          <a:latin typeface="Times New Roman"/>
                        </a:rPr>
                        <a:t>100,0</a:t>
                      </a:r>
                    </a:p>
                  </a:txBody>
                  <a:tcPr marL="6907" marR="6907" marT="69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6655">
                <a:tc>
                  <a:txBody>
                    <a:bodyPr/>
                    <a:lstStyle/>
                    <a:p>
                      <a:pPr algn="just" fontAlgn="ctr"/>
                      <a:r>
                        <a:rPr lang="ru-RU" sz="1200" b="1" i="0" u="none" strike="noStrike">
                          <a:effectLst/>
                          <a:latin typeface="Times New Roman"/>
                        </a:rPr>
                        <a:t>Управление образования </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1" i="0" u="none" strike="noStrike">
                          <a:effectLst/>
                          <a:latin typeface="Times New Roman"/>
                        </a:rPr>
                        <a:t>11 343,8</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1" i="0" u="none" strike="noStrike">
                          <a:effectLst/>
                          <a:latin typeface="Times New Roman"/>
                        </a:rPr>
                        <a:t>11 343,8</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1" i="0" u="none" strike="noStrike">
                          <a:effectLst/>
                          <a:latin typeface="Times New Roman"/>
                        </a:rPr>
                        <a:t>100,0</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r>
              <a:tr h="216655">
                <a:tc>
                  <a:txBody>
                    <a:bodyPr/>
                    <a:lstStyle/>
                    <a:p>
                      <a:pPr algn="just" fontAlgn="ctr"/>
                      <a:r>
                        <a:rPr lang="ru-RU" sz="1200" b="0" i="0" u="none" strike="noStrike">
                          <a:effectLst/>
                          <a:latin typeface="Times New Roman"/>
                        </a:rPr>
                        <a:t>Социальная поддержка детей-инвалидов дошкольного возраста</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0" i="0" u="none" strike="noStrike" dirty="0">
                          <a:effectLst/>
                          <a:latin typeface="Times New Roman"/>
                        </a:rPr>
                        <a:t>108,3</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0" i="0" u="none" strike="noStrike">
                          <a:effectLst/>
                          <a:latin typeface="Times New Roman"/>
                        </a:rPr>
                        <a:t>108,3</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0" i="0" u="none" strike="noStrike">
                          <a:effectLst/>
                          <a:latin typeface="Times New Roman"/>
                        </a:rPr>
                        <a:t>100,0</a:t>
                      </a:r>
                    </a:p>
                  </a:txBody>
                  <a:tcPr marL="6907" marR="6907" marT="69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r>
              <a:tr h="443629">
                <a:tc>
                  <a:txBody>
                    <a:bodyPr/>
                    <a:lstStyle/>
                    <a:p>
                      <a:pPr algn="just" fontAlgn="ctr"/>
                      <a:r>
                        <a:rPr lang="ru-RU" sz="1200" b="0" i="0" u="none" strike="noStrike">
                          <a:effectLst/>
                          <a:latin typeface="Times New Roman"/>
                        </a:rPr>
                        <a:t>Содержание ребенка в семье опекуна и приемной семье, а также вознаграждение, причитающееся приемному родителю</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0" i="0" u="none" strike="noStrike" dirty="0">
                          <a:effectLst/>
                          <a:latin typeface="Times New Roman"/>
                        </a:rPr>
                        <a:t>11 235,5</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0" i="0" u="none" strike="noStrike" dirty="0">
                          <a:effectLst/>
                          <a:latin typeface="Times New Roman"/>
                        </a:rPr>
                        <a:t>11 235,5</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fontAlgn="ctr"/>
                      <a:r>
                        <a:rPr lang="ru-RU" sz="1200" b="0" i="0" u="none" strike="noStrike">
                          <a:effectLst/>
                          <a:latin typeface="Times New Roman"/>
                        </a:rPr>
                        <a:t>100,0</a:t>
                      </a:r>
                    </a:p>
                  </a:txBody>
                  <a:tcPr marL="6907" marR="6907" marT="69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r>
              <a:tr h="226972">
                <a:tc>
                  <a:txBody>
                    <a:bodyPr/>
                    <a:lstStyle/>
                    <a:p>
                      <a:pPr algn="just" fontAlgn="ctr"/>
                      <a:r>
                        <a:rPr lang="ru-RU" sz="1200" b="1" i="0" u="none" strike="noStrike">
                          <a:effectLst/>
                          <a:latin typeface="Times New Roman"/>
                        </a:rPr>
                        <a:t>ИТОГО РАСХОДОВ:</a:t>
                      </a:r>
                    </a:p>
                  </a:txBody>
                  <a:tcPr marL="6907" marR="6907" marT="69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1" i="0" u="none" strike="noStrike">
                          <a:effectLst/>
                          <a:latin typeface="Times New Roman"/>
                        </a:rPr>
                        <a:t>16 444,5</a:t>
                      </a:r>
                    </a:p>
                  </a:txBody>
                  <a:tcPr marL="6907" marR="6907" marT="69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1" i="0" u="none" strike="noStrike" dirty="0">
                          <a:effectLst/>
                          <a:latin typeface="Times New Roman"/>
                        </a:rPr>
                        <a:t>16 444,5</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1" i="0" u="none" strike="noStrike" dirty="0">
                          <a:effectLst/>
                          <a:latin typeface="Times New Roman"/>
                        </a:rPr>
                        <a:t>100,0</a:t>
                      </a:r>
                    </a:p>
                  </a:txBody>
                  <a:tcPr marL="6907" marR="6907" marT="69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16013" y="-27384"/>
            <a:ext cx="6985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sz="2200" b="1" dirty="0" smtClean="0">
                <a:latin typeface="Times New Roman" pitchFamily="18" charset="0"/>
              </a:rPr>
              <a:t>МЕЖБЮДЖЕТНЫЕ ОТНОШЕНИЯ</a:t>
            </a:r>
            <a:endParaRPr lang="ru-RU" altLang="ru-RU" sz="2200" b="1" dirty="0">
              <a:latin typeface="Times New Roman" pitchFamily="18" charset="0"/>
            </a:endParaRPr>
          </a:p>
        </p:txBody>
      </p:sp>
      <p:sp>
        <p:nvSpPr>
          <p:cNvPr id="4" name="AutoShape 7"/>
          <p:cNvSpPr>
            <a:spLocks noChangeArrowheads="1"/>
          </p:cNvSpPr>
          <p:nvPr/>
        </p:nvSpPr>
        <p:spPr bwMode="auto">
          <a:xfrm>
            <a:off x="210786" y="432000"/>
            <a:ext cx="3980213" cy="908768"/>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endParaRPr lang="ru-RU" sz="1300" kern="0" dirty="0" smtClean="0">
              <a:solidFill>
                <a:prstClr val="black"/>
              </a:solidFill>
              <a:latin typeface="Times New Roman" pitchFamily="18" charset="0"/>
            </a:endParaRPr>
          </a:p>
        </p:txBody>
      </p:sp>
      <p:pic>
        <p:nvPicPr>
          <p:cNvPr id="4098" name="Picture 2"/>
          <p:cNvPicPr>
            <a:picLocks noChangeAspect="1" noChangeArrowheads="1"/>
          </p:cNvPicPr>
          <p:nvPr/>
        </p:nvPicPr>
        <p:blipFill>
          <a:blip r:embed="rId3">
            <a:extLst/>
          </a:blip>
          <a:srcRect/>
          <a:stretch>
            <a:fillRect/>
          </a:stretch>
        </p:blipFill>
        <p:spPr bwMode="auto">
          <a:xfrm>
            <a:off x="107505" y="1459235"/>
            <a:ext cx="4083495" cy="1800201"/>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4099" name="Picture 3"/>
          <p:cNvPicPr>
            <a:picLocks noChangeAspect="1" noChangeArrowheads="1"/>
          </p:cNvPicPr>
          <p:nvPr/>
        </p:nvPicPr>
        <p:blipFill>
          <a:blip r:embed="rId3">
            <a:extLst/>
          </a:blip>
          <a:srcRect/>
          <a:stretch>
            <a:fillRect/>
          </a:stretch>
        </p:blipFill>
        <p:spPr bwMode="auto">
          <a:xfrm>
            <a:off x="4728766" y="1196752"/>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8" name="Picture 3"/>
          <p:cNvPicPr>
            <a:picLocks noChangeAspect="1" noChangeArrowheads="1"/>
          </p:cNvPicPr>
          <p:nvPr/>
        </p:nvPicPr>
        <p:blipFill>
          <a:blip r:embed="rId3">
            <a:extLst/>
          </a:blip>
          <a:srcRect/>
          <a:stretch>
            <a:fillRect/>
          </a:stretch>
        </p:blipFill>
        <p:spPr bwMode="auto">
          <a:xfrm>
            <a:off x="4601350" y="2636913"/>
            <a:ext cx="3371850" cy="432047"/>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9" name="Picture 3"/>
          <p:cNvPicPr>
            <a:picLocks noChangeAspect="1" noChangeArrowheads="1"/>
          </p:cNvPicPr>
          <p:nvPr/>
        </p:nvPicPr>
        <p:blipFill>
          <a:blip r:embed="rId3">
            <a:extLst/>
          </a:blip>
          <a:srcRect/>
          <a:stretch>
            <a:fillRect/>
          </a:stretch>
        </p:blipFill>
        <p:spPr bwMode="auto">
          <a:xfrm>
            <a:off x="210787" y="3284984"/>
            <a:ext cx="8753701" cy="3573016"/>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sp>
        <p:nvSpPr>
          <p:cNvPr id="30730" name="Text Box 7"/>
          <p:cNvSpPr txBox="1">
            <a:spLocks noChangeArrowheads="1"/>
          </p:cNvSpPr>
          <p:nvPr/>
        </p:nvSpPr>
        <p:spPr bwMode="auto">
          <a:xfrm>
            <a:off x="210787" y="340494"/>
            <a:ext cx="408349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бюджета Владимирской области:</a:t>
            </a:r>
          </a:p>
          <a:p>
            <a:pPr eaLnBrk="1" hangingPunct="1">
              <a:buFont typeface="Symbol" pitchFamily="18" charset="2"/>
              <a:buNone/>
            </a:pPr>
            <a:r>
              <a:rPr lang="ru-RU" altLang="ru-RU" sz="1200" b="1" dirty="0">
                <a:solidFill>
                  <a:srgbClr val="000000"/>
                </a:solidFill>
                <a:latin typeface="Times New Roman" pitchFamily="18" charset="0"/>
              </a:rPr>
              <a:t>-</a:t>
            </a:r>
            <a:r>
              <a:rPr lang="ru-RU" altLang="ru-RU" sz="1200" dirty="0">
                <a:solidFill>
                  <a:srgbClr val="000000"/>
                </a:solidFill>
                <a:latin typeface="Times New Roman" pitchFamily="18" charset="0"/>
              </a:rPr>
              <a:t> </a:t>
            </a:r>
            <a:r>
              <a:rPr lang="ru-RU" altLang="ru-RU" sz="1100" dirty="0">
                <a:solidFill>
                  <a:srgbClr val="000000"/>
                </a:solidFill>
                <a:latin typeface="Times New Roman" pitchFamily="18" charset="0"/>
              </a:rPr>
              <a:t>дотации </a:t>
            </a:r>
            <a:r>
              <a:rPr lang="en-US" altLang="ru-RU" sz="1100" dirty="0" smtClean="0">
                <a:solidFill>
                  <a:srgbClr val="000000"/>
                </a:solidFill>
                <a:latin typeface="Times New Roman" pitchFamily="18" charset="0"/>
              </a:rPr>
              <a:t>1</a:t>
            </a:r>
            <a:r>
              <a:rPr lang="ru-RU" altLang="ru-RU" sz="1100" dirty="0" smtClean="0">
                <a:solidFill>
                  <a:srgbClr val="000000"/>
                </a:solidFill>
                <a:latin typeface="Times New Roman" pitchFamily="18" charset="0"/>
              </a:rPr>
              <a:t>63 281,3 </a:t>
            </a:r>
            <a:r>
              <a:rPr lang="ru-RU" altLang="ru-RU" sz="1100" dirty="0">
                <a:solidFill>
                  <a:srgbClr val="000000"/>
                </a:solidFill>
                <a:latin typeface="Times New Roman" pitchFamily="18" charset="0"/>
              </a:rPr>
              <a:t>тыс. рублей; </a:t>
            </a:r>
          </a:p>
          <a:p>
            <a:pPr eaLnBrk="1" hangingPunct="1">
              <a:buFontTx/>
              <a:buChar char="-"/>
            </a:pPr>
            <a:r>
              <a:rPr lang="ru-RU" altLang="ru-RU" sz="1100" dirty="0">
                <a:solidFill>
                  <a:srgbClr val="000000"/>
                </a:solidFill>
                <a:latin typeface="Times New Roman" pitchFamily="18" charset="0"/>
              </a:rPr>
              <a:t> субсидии </a:t>
            </a:r>
            <a:r>
              <a:rPr lang="ru-RU" altLang="ru-RU" sz="1100" dirty="0" smtClean="0">
                <a:solidFill>
                  <a:srgbClr val="000000"/>
                </a:solidFill>
                <a:latin typeface="Times New Roman" pitchFamily="18" charset="0"/>
              </a:rPr>
              <a:t>1</a:t>
            </a:r>
            <a:r>
              <a:rPr lang="en-US" altLang="ru-RU" sz="1100" dirty="0" smtClean="0">
                <a:solidFill>
                  <a:srgbClr val="000000"/>
                </a:solidFill>
                <a:latin typeface="Times New Roman" pitchFamily="18" charset="0"/>
              </a:rPr>
              <a:t>3</a:t>
            </a:r>
            <a:r>
              <a:rPr lang="ru-RU" altLang="ru-RU" sz="1100" dirty="0" smtClean="0">
                <a:solidFill>
                  <a:srgbClr val="000000"/>
                </a:solidFill>
                <a:latin typeface="Times New Roman" pitchFamily="18" charset="0"/>
              </a:rPr>
              <a:t>2 209,8 </a:t>
            </a:r>
            <a:r>
              <a:rPr lang="ru-RU" altLang="ru-RU" sz="1100" dirty="0">
                <a:solidFill>
                  <a:srgbClr val="000000"/>
                </a:solidFill>
                <a:latin typeface="Times New Roman" pitchFamily="18" charset="0"/>
              </a:rPr>
              <a:t>тыс. рублей;</a:t>
            </a:r>
          </a:p>
          <a:p>
            <a:pPr eaLnBrk="1" hangingPunct="1">
              <a:buFontTx/>
              <a:buChar char="-"/>
            </a:pPr>
            <a:r>
              <a:rPr lang="ru-RU" altLang="ru-RU" sz="1100" dirty="0">
                <a:solidFill>
                  <a:srgbClr val="000000"/>
                </a:solidFill>
                <a:latin typeface="Times New Roman" pitchFamily="18" charset="0"/>
              </a:rPr>
              <a:t> субвенции </a:t>
            </a:r>
            <a:r>
              <a:rPr lang="ru-RU" altLang="ru-RU" sz="1100" dirty="0" smtClean="0">
                <a:solidFill>
                  <a:srgbClr val="000000"/>
                </a:solidFill>
                <a:latin typeface="Times New Roman" pitchFamily="18" charset="0"/>
              </a:rPr>
              <a:t>193 820,3 </a:t>
            </a:r>
            <a:r>
              <a:rPr lang="ru-RU" altLang="ru-RU" sz="1100" dirty="0">
                <a:solidFill>
                  <a:srgbClr val="000000"/>
                </a:solidFill>
                <a:latin typeface="Times New Roman" pitchFamily="18" charset="0"/>
              </a:rPr>
              <a:t>тыс. рублей;</a:t>
            </a:r>
          </a:p>
          <a:p>
            <a:pPr eaLnBrk="1" hangingPunct="1">
              <a:buFontTx/>
              <a:buChar char="-"/>
            </a:pPr>
            <a:r>
              <a:rPr lang="ru-RU" altLang="ru-RU" sz="1100" dirty="0">
                <a:solidFill>
                  <a:srgbClr val="000000"/>
                </a:solidFill>
                <a:latin typeface="Times New Roman" pitchFamily="18" charset="0"/>
              </a:rPr>
              <a:t> иные межбюджетные трансферты </a:t>
            </a:r>
            <a:r>
              <a:rPr lang="ru-RU" altLang="ru-RU" sz="1100" dirty="0" smtClean="0">
                <a:solidFill>
                  <a:srgbClr val="000000"/>
                </a:solidFill>
                <a:latin typeface="Times New Roman" pitchFamily="18" charset="0"/>
              </a:rPr>
              <a:t>11 197,1 тыс</a:t>
            </a:r>
            <a:r>
              <a:rPr lang="ru-RU" altLang="ru-RU" sz="1100" dirty="0">
                <a:solidFill>
                  <a:srgbClr val="000000"/>
                </a:solidFill>
                <a:latin typeface="Times New Roman" pitchFamily="18" charset="0"/>
              </a:rPr>
              <a:t>. рублей;</a:t>
            </a:r>
          </a:p>
        </p:txBody>
      </p:sp>
      <p:sp>
        <p:nvSpPr>
          <p:cNvPr id="30731" name="Text Box 36"/>
          <p:cNvSpPr txBox="1">
            <a:spLocks noChangeArrowheads="1"/>
          </p:cNvSpPr>
          <p:nvPr/>
        </p:nvSpPr>
        <p:spPr bwMode="auto">
          <a:xfrm>
            <a:off x="107505" y="1412776"/>
            <a:ext cx="408349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бюджетов поселений:</a:t>
            </a:r>
          </a:p>
          <a:p>
            <a:pPr algn="just" eaLnBrk="1" hangingPunct="1"/>
            <a:r>
              <a:rPr lang="ru-RU" altLang="ru-RU" sz="1200" b="1" dirty="0">
                <a:solidFill>
                  <a:srgbClr val="000000"/>
                </a:solidFill>
                <a:latin typeface="Times New Roman" pitchFamily="18" charset="0"/>
              </a:rPr>
              <a:t> </a:t>
            </a:r>
            <a:r>
              <a:rPr lang="ru-RU" altLang="ru-RU" sz="1200" dirty="0" smtClean="0">
                <a:solidFill>
                  <a:srgbClr val="000000"/>
                </a:solidFill>
                <a:latin typeface="Times New Roman" pitchFamily="18" charset="0"/>
              </a:rPr>
              <a:t>- </a:t>
            </a:r>
            <a:r>
              <a:rPr lang="ru-RU" altLang="ru-RU" sz="1100" dirty="0" smtClean="0">
                <a:solidFill>
                  <a:srgbClr val="000000"/>
                </a:solidFill>
                <a:latin typeface="Times New Roman" pitchFamily="18" charset="0"/>
              </a:rPr>
              <a:t>иные </a:t>
            </a:r>
            <a:r>
              <a:rPr lang="ru-RU" altLang="ru-RU" sz="1100" dirty="0">
                <a:solidFill>
                  <a:srgbClr val="000000"/>
                </a:solidFill>
                <a:latin typeface="Times New Roman" pitchFamily="18" charset="0"/>
              </a:rPr>
              <a:t>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a:t>
            </a:r>
            <a:r>
              <a:rPr lang="ru-RU" altLang="ru-RU" sz="1100" dirty="0" smtClean="0">
                <a:solidFill>
                  <a:srgbClr val="000000"/>
                </a:solidFill>
                <a:latin typeface="Times New Roman" pitchFamily="18" charset="0"/>
              </a:rPr>
              <a:t>3 716,2</a:t>
            </a:r>
            <a:r>
              <a:rPr lang="en-US" altLang="ru-RU" sz="1100" dirty="0" smtClean="0">
                <a:solidFill>
                  <a:srgbClr val="000000"/>
                </a:solidFill>
                <a:latin typeface="Times New Roman" pitchFamily="18" charset="0"/>
              </a:rPr>
              <a:t> </a:t>
            </a:r>
            <a:r>
              <a:rPr lang="ru-RU" altLang="ru-RU" sz="1100" dirty="0">
                <a:solidFill>
                  <a:srgbClr val="000000"/>
                </a:solidFill>
                <a:latin typeface="Times New Roman" pitchFamily="18" charset="0"/>
              </a:rPr>
              <a:t>тыс. </a:t>
            </a:r>
            <a:r>
              <a:rPr lang="ru-RU" altLang="ru-RU" sz="1100" dirty="0" smtClean="0">
                <a:solidFill>
                  <a:srgbClr val="000000"/>
                </a:solidFill>
                <a:latin typeface="Times New Roman" pitchFamily="18" charset="0"/>
              </a:rPr>
              <a:t>рублей, в том числе:</a:t>
            </a:r>
          </a:p>
          <a:p>
            <a:pPr marL="216000" indent="-171450" algn="just" eaLnBrk="1" hangingPunct="1">
              <a:buFont typeface="Arial" pitchFamily="34" charset="0"/>
              <a:buChar char="•"/>
              <a:defRPr/>
            </a:pPr>
            <a:r>
              <a:rPr lang="ru-RU" altLang="ru-RU" sz="1100" dirty="0">
                <a:latin typeface="Times New Roman" pitchFamily="18" charset="0"/>
              </a:rPr>
              <a:t>Муниципальное образование </a:t>
            </a:r>
            <a:r>
              <a:rPr lang="ru-RU" altLang="ru-RU" sz="1100" dirty="0" smtClean="0">
                <a:latin typeface="Times New Roman" pitchFamily="18" charset="0"/>
              </a:rPr>
              <a:t>Борисоглебское </a:t>
            </a:r>
            <a:r>
              <a:rPr lang="ru-RU" altLang="ru-RU" sz="1100" dirty="0">
                <a:latin typeface="Times New Roman" pitchFamily="18" charset="0"/>
              </a:rPr>
              <a:t>– </a:t>
            </a:r>
            <a:r>
              <a:rPr lang="ru-RU" altLang="ru-RU" sz="1100" dirty="0" smtClean="0">
                <a:latin typeface="Times New Roman" pitchFamily="18" charset="0"/>
              </a:rPr>
              <a:t>2 917,8 </a:t>
            </a:r>
            <a:r>
              <a:rPr lang="ru-RU" altLang="ru-RU" sz="1100" dirty="0">
                <a:latin typeface="Times New Roman" pitchFamily="18" charset="0"/>
              </a:rPr>
              <a:t>тыс. рублей;</a:t>
            </a:r>
          </a:p>
          <a:p>
            <a:pPr marL="216000" indent="-171450" algn="just" eaLnBrk="1" hangingPunct="1">
              <a:buFont typeface="Arial" pitchFamily="34" charset="0"/>
              <a:buChar char="•"/>
              <a:defRPr/>
            </a:pPr>
            <a:r>
              <a:rPr lang="ru-RU" altLang="ru-RU" sz="1100" dirty="0">
                <a:latin typeface="Times New Roman" pitchFamily="18" charset="0"/>
              </a:rPr>
              <a:t>Муниципальное </a:t>
            </a:r>
            <a:r>
              <a:rPr lang="ru-RU" altLang="ru-RU" sz="1100" dirty="0" smtClean="0">
                <a:latin typeface="Times New Roman" pitchFamily="18" charset="0"/>
              </a:rPr>
              <a:t>образование </a:t>
            </a:r>
            <a:r>
              <a:rPr lang="ru-RU" altLang="ru-RU" sz="1100" dirty="0" err="1" smtClean="0">
                <a:latin typeface="Times New Roman" pitchFamily="18" charset="0"/>
              </a:rPr>
              <a:t>Ковардицкое</a:t>
            </a:r>
            <a:r>
              <a:rPr lang="ru-RU" altLang="ru-RU" sz="1100" dirty="0" smtClean="0">
                <a:latin typeface="Times New Roman" pitchFamily="18" charset="0"/>
              </a:rPr>
              <a:t> </a:t>
            </a:r>
            <a:r>
              <a:rPr lang="ru-RU" altLang="ru-RU" sz="1100" dirty="0">
                <a:latin typeface="Times New Roman" pitchFamily="18" charset="0"/>
              </a:rPr>
              <a:t>– </a:t>
            </a:r>
            <a:r>
              <a:rPr lang="ru-RU" altLang="ru-RU" sz="1100" dirty="0" smtClean="0">
                <a:latin typeface="Times New Roman" pitchFamily="18" charset="0"/>
              </a:rPr>
              <a:t>798,4 </a:t>
            </a:r>
            <a:r>
              <a:rPr lang="ru-RU" altLang="ru-RU" sz="1100" dirty="0">
                <a:latin typeface="Times New Roman" pitchFamily="18" charset="0"/>
              </a:rPr>
              <a:t>тыс. рублей</a:t>
            </a:r>
            <a:r>
              <a:rPr lang="ru-RU" altLang="ru-RU" sz="1100" dirty="0" smtClean="0">
                <a:latin typeface="Times New Roman" pitchFamily="18" charset="0"/>
              </a:rPr>
              <a:t>.</a:t>
            </a:r>
            <a:endParaRPr lang="ru-RU" altLang="ru-RU" sz="1100" dirty="0">
              <a:solidFill>
                <a:srgbClr val="000000"/>
              </a:solidFill>
              <a:latin typeface="Times New Roman" pitchFamily="18" charset="0"/>
            </a:endParaRPr>
          </a:p>
        </p:txBody>
      </p:sp>
      <p:sp>
        <p:nvSpPr>
          <p:cNvPr id="30732" name="Text Box 27"/>
          <p:cNvSpPr txBox="1">
            <a:spLocks noChangeArrowheads="1"/>
          </p:cNvSpPr>
          <p:nvPr/>
        </p:nvSpPr>
        <p:spPr bwMode="auto">
          <a:xfrm>
            <a:off x="5100638" y="1268760"/>
            <a:ext cx="2736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 МУНИЦИПАЛЬНОГО ОБРАЗОВАНИЯ МУРОМСКИЙ РАЙОН</a:t>
            </a:r>
          </a:p>
        </p:txBody>
      </p:sp>
      <p:sp>
        <p:nvSpPr>
          <p:cNvPr id="30733" name="Text Box 52"/>
          <p:cNvSpPr txBox="1">
            <a:spLocks noChangeArrowheads="1"/>
          </p:cNvSpPr>
          <p:nvPr/>
        </p:nvSpPr>
        <p:spPr bwMode="auto">
          <a:xfrm>
            <a:off x="4967288" y="2683867"/>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БЮДЖЕТЫ ПОСЕЛЕНИЙ</a:t>
            </a:r>
          </a:p>
        </p:txBody>
      </p:sp>
      <p:sp>
        <p:nvSpPr>
          <p:cNvPr id="30734" name="Text Box 59"/>
          <p:cNvSpPr txBox="1">
            <a:spLocks noChangeArrowheads="1"/>
          </p:cNvSpPr>
          <p:nvPr/>
        </p:nvSpPr>
        <p:spPr bwMode="auto">
          <a:xfrm>
            <a:off x="395536" y="3284984"/>
            <a:ext cx="842493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0"/>
              </a:spcBef>
            </a:pPr>
            <a:r>
              <a:rPr lang="ru-RU" altLang="ru-RU" sz="1100" b="1" dirty="0" smtClean="0">
                <a:solidFill>
                  <a:srgbClr val="000000"/>
                </a:solidFill>
                <a:latin typeface="Times New Roman" pitchFamily="18" charset="0"/>
              </a:rPr>
              <a:t>       Дотации </a:t>
            </a:r>
            <a:r>
              <a:rPr lang="ru-RU" altLang="ru-RU" sz="1100" b="1" dirty="0">
                <a:solidFill>
                  <a:srgbClr val="000000"/>
                </a:solidFill>
                <a:latin typeface="Times New Roman" pitchFamily="18" charset="0"/>
              </a:rPr>
              <a:t>на выравнивание бюджетной обеспеченности муниципальных образований из районного Фонда </a:t>
            </a:r>
            <a:endParaRPr lang="ru-RU" altLang="ru-RU" sz="1100" b="1" dirty="0" smtClean="0">
              <a:solidFill>
                <a:srgbClr val="000000"/>
              </a:solidFill>
              <a:latin typeface="Times New Roman" pitchFamily="18" charset="0"/>
            </a:endParaRPr>
          </a:p>
          <a:p>
            <a:pPr algn="just" eaLnBrk="1" hangingPunct="1">
              <a:spcBef>
                <a:spcPts val="0"/>
              </a:spcBef>
            </a:pPr>
            <a:r>
              <a:rPr lang="ru-RU" altLang="ru-RU" sz="1100" b="1" dirty="0" smtClean="0">
                <a:solidFill>
                  <a:srgbClr val="000000"/>
                </a:solidFill>
                <a:latin typeface="Times New Roman" pitchFamily="18" charset="0"/>
              </a:rPr>
              <a:t>финансовой </a:t>
            </a:r>
            <a:r>
              <a:rPr lang="ru-RU" altLang="ru-RU" sz="1100" b="1" dirty="0">
                <a:solidFill>
                  <a:srgbClr val="000000"/>
                </a:solidFill>
                <a:latin typeface="Times New Roman" pitchFamily="18" charset="0"/>
              </a:rPr>
              <a:t>поддержки поселений:</a:t>
            </a:r>
          </a:p>
          <a:p>
            <a:pPr algn="just" eaLnBrk="1" hangingPunct="1">
              <a:buFontTx/>
              <a:buChar char="-"/>
            </a:pP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a:t>
            </a:r>
            <a:r>
              <a:rPr lang="ru-RU" altLang="ru-RU" sz="1100" dirty="0" smtClean="0">
                <a:latin typeface="Times New Roman" pitchFamily="18" charset="0"/>
              </a:rPr>
              <a:t>в сумме 7 041,0 </a:t>
            </a:r>
            <a:r>
              <a:rPr lang="ru-RU" altLang="ru-RU" sz="1100" dirty="0">
                <a:latin typeface="Times New Roman" pitchFamily="18" charset="0"/>
              </a:rPr>
              <a:t>тыс. рублей;</a:t>
            </a:r>
          </a:p>
          <a:p>
            <a:pPr algn="just" eaLnBrk="1" hangingPunct="1">
              <a:buFontTx/>
              <a:buChar char="-"/>
            </a:pPr>
            <a:r>
              <a:rPr lang="ru-RU" altLang="ru-RU" sz="1100" dirty="0">
                <a:latin typeface="Times New Roman" pitchFamily="18" charset="0"/>
              </a:rPr>
              <a:t> </a:t>
            </a:r>
            <a:r>
              <a:rPr lang="ru-RU" altLang="ru-RU" sz="1100" dirty="0" smtClean="0">
                <a:latin typeface="Times New Roman" pitchFamily="18" charset="0"/>
              </a:rPr>
              <a:t>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a:t>
            </a:r>
            <a:r>
              <a:rPr lang="ru-RU" altLang="ru-RU" sz="1100" dirty="0" smtClean="0">
                <a:latin typeface="Times New Roman" pitchFamily="18" charset="0"/>
              </a:rPr>
              <a:t>в сумме 10 576,0 </a:t>
            </a:r>
            <a:r>
              <a:rPr lang="ru-RU" altLang="ru-RU" sz="1100" dirty="0">
                <a:latin typeface="Times New Roman" pitchFamily="18" charset="0"/>
              </a:rPr>
              <a:t>тыс</a:t>
            </a:r>
            <a:r>
              <a:rPr lang="ru-RU" altLang="ru-RU" sz="1100" dirty="0">
                <a:solidFill>
                  <a:srgbClr val="000000"/>
                </a:solidFill>
                <a:latin typeface="Times New Roman" pitchFamily="18" charset="0"/>
              </a:rPr>
              <a:t>. рублей</a:t>
            </a:r>
            <a:r>
              <a:rPr lang="ru-RU" altLang="ru-RU" sz="1100" dirty="0" smtClean="0">
                <a:solidFill>
                  <a:srgbClr val="000000"/>
                </a:solidFill>
                <a:latin typeface="Times New Roman" pitchFamily="18" charset="0"/>
              </a:rPr>
              <a:t>.</a:t>
            </a:r>
          </a:p>
          <a:p>
            <a:pPr algn="just" eaLnBrk="1" hangingPunct="1"/>
            <a:r>
              <a:rPr lang="ru-RU" altLang="ru-RU" sz="1100" b="1" dirty="0" smtClean="0">
                <a:solidFill>
                  <a:srgbClr val="000000"/>
                </a:solidFill>
                <a:latin typeface="Times New Roman" pitchFamily="18" charset="0"/>
              </a:rPr>
              <a:t>Дотации на </a:t>
            </a:r>
            <a:r>
              <a:rPr lang="ru-RU" altLang="ru-RU" sz="1100" b="1" dirty="0">
                <a:solidFill>
                  <a:srgbClr val="000000"/>
                </a:solidFill>
                <a:latin typeface="Times New Roman" pitchFamily="18" charset="0"/>
              </a:rPr>
              <a:t>выравнивание бюджетной обеспеченности (за счет субвенции из областного </a:t>
            </a:r>
            <a:r>
              <a:rPr lang="ru-RU" altLang="ru-RU" sz="1100" b="1" dirty="0" smtClean="0">
                <a:solidFill>
                  <a:srgbClr val="000000"/>
                </a:solidFill>
                <a:latin typeface="Times New Roman" pitchFamily="18" charset="0"/>
              </a:rPr>
              <a:t>бюджета):</a:t>
            </a:r>
            <a:endParaRPr lang="ru-RU" altLang="ru-RU" sz="1100" b="1" dirty="0">
              <a:solidFill>
                <a:srgbClr val="000000"/>
              </a:solidFill>
              <a:latin typeface="Times New Roman" pitchFamily="18" charset="0"/>
            </a:endParaRPr>
          </a:p>
          <a:p>
            <a:pPr algn="just" eaLnBrk="1" hangingPunct="1">
              <a:buFontTx/>
              <a:buChar char="-"/>
            </a:pPr>
            <a:r>
              <a:rPr lang="ru-RU" altLang="ru-RU" sz="1100" dirty="0" smtClean="0">
                <a:solidFill>
                  <a:srgbClr val="000000"/>
                </a:solidFill>
                <a:latin typeface="Times New Roman" pitchFamily="18" charset="0"/>
              </a:rPr>
              <a:t> Муниципальному </a:t>
            </a:r>
            <a:r>
              <a:rPr lang="ru-RU" altLang="ru-RU" sz="1100" dirty="0">
                <a:solidFill>
                  <a:srgbClr val="000000"/>
                </a:solidFill>
                <a:latin typeface="Times New Roman" pitchFamily="18" charset="0"/>
              </a:rPr>
              <a:t>образованию </a:t>
            </a:r>
            <a:r>
              <a:rPr lang="ru-RU" altLang="ru-RU" sz="1100" dirty="0">
                <a:latin typeface="Times New Roman" pitchFamily="18" charset="0"/>
              </a:rPr>
              <a:t>Борисоглебское в сумме </a:t>
            </a:r>
            <a:r>
              <a:rPr lang="ru-RU" altLang="ru-RU" sz="1100" dirty="0" smtClean="0">
                <a:latin typeface="Times New Roman" pitchFamily="18" charset="0"/>
              </a:rPr>
              <a:t>7 337,0 </a:t>
            </a:r>
            <a:r>
              <a:rPr lang="ru-RU" altLang="ru-RU" sz="1100" dirty="0">
                <a:latin typeface="Times New Roman" pitchFamily="18" charset="0"/>
              </a:rPr>
              <a:t>тыс. рублей;</a:t>
            </a:r>
          </a:p>
          <a:p>
            <a:pPr algn="just" eaLnBrk="1" hangingPunct="1">
              <a:buFontTx/>
              <a:buChar char="-"/>
            </a:pPr>
            <a:r>
              <a:rPr lang="ru-RU" altLang="ru-RU" sz="1100" dirty="0">
                <a:latin typeface="Times New Roman" pitchFamily="18" charset="0"/>
              </a:rPr>
              <a:t> 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в сумме </a:t>
            </a:r>
            <a:r>
              <a:rPr lang="ru-RU" altLang="ru-RU" sz="1100" dirty="0" smtClean="0">
                <a:latin typeface="Times New Roman" pitchFamily="18" charset="0"/>
              </a:rPr>
              <a:t>11 022,0 </a:t>
            </a:r>
            <a:r>
              <a:rPr lang="ru-RU" altLang="ru-RU" sz="1100" dirty="0">
                <a:latin typeface="Times New Roman" pitchFamily="18" charset="0"/>
              </a:rPr>
              <a:t>тыс</a:t>
            </a:r>
            <a:r>
              <a:rPr lang="ru-RU" altLang="ru-RU" sz="1100" dirty="0">
                <a:solidFill>
                  <a:srgbClr val="000000"/>
                </a:solidFill>
                <a:latin typeface="Times New Roman" pitchFamily="18" charset="0"/>
              </a:rPr>
              <a:t>. рублей.</a:t>
            </a:r>
          </a:p>
          <a:p>
            <a:pPr algn="just" eaLnBrk="1" hangingPunct="1"/>
            <a:r>
              <a:rPr lang="ru-RU" altLang="ru-RU" sz="1100" b="1" dirty="0" smtClean="0">
                <a:solidFill>
                  <a:srgbClr val="000000"/>
                </a:solidFill>
                <a:latin typeface="Times New Roman" pitchFamily="18" charset="0"/>
              </a:rPr>
              <a:t>Иные </a:t>
            </a:r>
            <a:r>
              <a:rPr lang="ru-RU" altLang="ru-RU" sz="1100" b="1" dirty="0">
                <a:solidFill>
                  <a:srgbClr val="000000"/>
                </a:solidFill>
                <a:latin typeface="Times New Roman" pitchFamily="18" charset="0"/>
              </a:rPr>
              <a:t>межбюджетные трансферты на сбалансированность бюджетам муниципальных образований из бюджета Муромского района:</a:t>
            </a:r>
          </a:p>
          <a:p>
            <a:pPr algn="just" eaLnBrk="1" hangingPunct="1"/>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solidFill>
                  <a:srgbClr val="000000"/>
                </a:solidFill>
                <a:latin typeface="Times New Roman" pitchFamily="18" charset="0"/>
              </a:rPr>
              <a:t>Борисоглебское </a:t>
            </a:r>
            <a:r>
              <a:rPr lang="ru-RU" altLang="ru-RU" sz="1100" dirty="0" smtClean="0">
                <a:solidFill>
                  <a:srgbClr val="000000"/>
                </a:solidFill>
                <a:latin typeface="Times New Roman" pitchFamily="18" charset="0"/>
              </a:rPr>
              <a:t>в сумме  10 987,8 тыс</a:t>
            </a:r>
            <a:r>
              <a:rPr lang="ru-RU" altLang="ru-RU" sz="1100" dirty="0">
                <a:solidFill>
                  <a:srgbClr val="000000"/>
                </a:solidFill>
                <a:latin typeface="Times New Roman" pitchFamily="18" charset="0"/>
              </a:rPr>
              <a:t>. рублей;</a:t>
            </a:r>
          </a:p>
          <a:p>
            <a:pPr algn="just" eaLnBrk="1" hangingPunct="1">
              <a:buFont typeface="Symbol" pitchFamily="18" charset="2"/>
              <a:buNone/>
            </a:pP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err="1">
                <a:solidFill>
                  <a:srgbClr val="000000"/>
                </a:solidFill>
                <a:latin typeface="Times New Roman" pitchFamily="18" charset="0"/>
              </a:rPr>
              <a:t>Ковардицкое</a:t>
            </a: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в сумме 1 182,5 </a:t>
            </a:r>
            <a:r>
              <a:rPr lang="ru-RU" altLang="ru-RU" sz="1100" dirty="0">
                <a:solidFill>
                  <a:srgbClr val="000000"/>
                </a:solidFill>
                <a:latin typeface="Times New Roman" pitchFamily="18" charset="0"/>
              </a:rPr>
              <a:t>тыс. рублей.</a:t>
            </a:r>
          </a:p>
          <a:p>
            <a:pPr algn="just" eaLnBrk="1" hangingPunct="1">
              <a:buFont typeface="Symbol" pitchFamily="18" charset="2"/>
              <a:buNone/>
            </a:pPr>
            <a:r>
              <a:rPr lang="ru-RU" altLang="ru-RU" sz="1100" b="1" dirty="0">
                <a:solidFill>
                  <a:srgbClr val="000000"/>
                </a:solidFill>
                <a:latin typeface="Times New Roman" pitchFamily="18" charset="0"/>
              </a:rPr>
              <a:t>Иные межбюджетные трансферты, передаваемые </a:t>
            </a:r>
            <a:r>
              <a:rPr lang="ru-RU" altLang="ru-RU" sz="1100" b="1" dirty="0" smtClean="0">
                <a:solidFill>
                  <a:srgbClr val="000000"/>
                </a:solidFill>
                <a:latin typeface="Times New Roman" pitchFamily="18" charset="0"/>
              </a:rPr>
              <a:t>бюджетам </a:t>
            </a:r>
            <a:r>
              <a:rPr lang="ru-RU" altLang="ru-RU" sz="1100" b="1" dirty="0">
                <a:solidFill>
                  <a:srgbClr val="000000"/>
                </a:solidFill>
                <a:latin typeface="Times New Roman" pitchFamily="18" charset="0"/>
              </a:rPr>
              <a:t>муниципальных образований из бюджета Муромского района на мероприятия в части осуществления дорожной деятельности:</a:t>
            </a:r>
          </a:p>
          <a:p>
            <a:pPr algn="just" eaLnBrk="1" hangingPunct="1"/>
            <a:r>
              <a:rPr lang="ru-RU" altLang="ru-RU" sz="1100" b="1" dirty="0">
                <a:solidFill>
                  <a:srgbClr val="000000"/>
                </a:solidFill>
                <a:latin typeface="Times New Roman" pitchFamily="18" charset="0"/>
              </a:rPr>
              <a:t>-</a:t>
            </a: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a:t>
            </a:r>
            <a:r>
              <a:rPr lang="ru-RU" altLang="ru-RU" sz="1100" dirty="0" smtClean="0">
                <a:latin typeface="Times New Roman" pitchFamily="18" charset="0"/>
              </a:rPr>
              <a:t>в сумме  5 400,0 </a:t>
            </a:r>
            <a:r>
              <a:rPr lang="ru-RU" altLang="ru-RU" sz="1100" dirty="0">
                <a:latin typeface="Times New Roman" pitchFamily="18" charset="0"/>
              </a:rPr>
              <a:t>тыс. рублей;</a:t>
            </a:r>
          </a:p>
          <a:p>
            <a:pPr algn="just" eaLnBrk="1" hangingPunct="1">
              <a:buFont typeface="Symbol" pitchFamily="18" charset="2"/>
              <a:buNone/>
            </a:pPr>
            <a:r>
              <a:rPr lang="ru-RU" altLang="ru-RU" sz="1100" dirty="0">
                <a:latin typeface="Times New Roman" pitchFamily="18" charset="0"/>
              </a:rPr>
              <a:t>- </a:t>
            </a:r>
            <a:r>
              <a:rPr lang="ru-RU" altLang="ru-RU" sz="1100" dirty="0" smtClean="0">
                <a:latin typeface="Times New Roman" pitchFamily="18" charset="0"/>
              </a:rPr>
              <a:t>Муниципальному образованию </a:t>
            </a:r>
            <a:r>
              <a:rPr lang="ru-RU" altLang="ru-RU" sz="1100" dirty="0" err="1" smtClean="0">
                <a:latin typeface="Times New Roman" pitchFamily="18" charset="0"/>
              </a:rPr>
              <a:t>Ковардицкое</a:t>
            </a:r>
            <a:r>
              <a:rPr lang="ru-RU" altLang="ru-RU" sz="1100" dirty="0" smtClean="0">
                <a:latin typeface="Times New Roman" pitchFamily="18" charset="0"/>
              </a:rPr>
              <a:t>  в сумме 6 200,0 </a:t>
            </a:r>
            <a:r>
              <a:rPr lang="ru-RU" altLang="ru-RU" sz="1100" dirty="0">
                <a:latin typeface="Times New Roman" pitchFamily="18" charset="0"/>
              </a:rPr>
              <a:t>тыс. </a:t>
            </a:r>
            <a:r>
              <a:rPr lang="ru-RU" altLang="ru-RU" sz="1100" dirty="0">
                <a:solidFill>
                  <a:srgbClr val="000000"/>
                </a:solidFill>
                <a:latin typeface="Times New Roman" pitchFamily="18" charset="0"/>
              </a:rPr>
              <a:t>рублей.</a:t>
            </a:r>
          </a:p>
          <a:p>
            <a:pPr algn="just" eaLnBrk="1" hangingPunct="1">
              <a:buFont typeface="Symbol" pitchFamily="18" charset="2"/>
              <a:buNone/>
            </a:pPr>
            <a:r>
              <a:rPr lang="ru-RU" altLang="ru-RU" sz="1100" b="1" dirty="0">
                <a:solidFill>
                  <a:srgbClr val="000000"/>
                </a:solidFill>
                <a:latin typeface="Times New Roman" pitchFamily="18" charset="0"/>
              </a:rPr>
              <a:t>Иные межбюджетные трансферты, передаваемые </a:t>
            </a:r>
            <a:r>
              <a:rPr lang="ru-RU" altLang="ru-RU" sz="1100" b="1" dirty="0" smtClean="0">
                <a:solidFill>
                  <a:srgbClr val="000000"/>
                </a:solidFill>
                <a:latin typeface="Times New Roman" pitchFamily="18" charset="0"/>
              </a:rPr>
              <a:t>бюджетам </a:t>
            </a:r>
            <a:r>
              <a:rPr lang="ru-RU" altLang="ru-RU" sz="1100" b="1" dirty="0">
                <a:solidFill>
                  <a:srgbClr val="000000"/>
                </a:solidFill>
                <a:latin typeface="Times New Roman" pitchFamily="18" charset="0"/>
              </a:rPr>
              <a:t>муниципальных образований из бюджета Муромского района на мероприятия в части </a:t>
            </a:r>
            <a:r>
              <a:rPr lang="ru-RU" sz="1100" b="1" dirty="0">
                <a:solidFill>
                  <a:srgbClr val="000000"/>
                </a:solidFill>
                <a:latin typeface="Times New Roman" pitchFamily="18" charset="0"/>
              </a:rPr>
              <a:t>участия в организации деятельности по накоплению (в том числе раздельному накоплению) твердых коммунальных отходов на территории Муромского </a:t>
            </a:r>
            <a:r>
              <a:rPr lang="ru-RU" sz="1100" b="1" dirty="0" smtClean="0">
                <a:solidFill>
                  <a:srgbClr val="000000"/>
                </a:solidFill>
                <a:latin typeface="Times New Roman" pitchFamily="18" charset="0"/>
              </a:rPr>
              <a:t>района:</a:t>
            </a:r>
          </a:p>
          <a:p>
            <a:pPr algn="just" eaLnBrk="1" hangingPunct="1">
              <a:buFont typeface="Symbol" pitchFamily="18" charset="2"/>
              <a:buNone/>
            </a:pPr>
            <a:r>
              <a:rPr lang="ru-RU" altLang="ru-RU" sz="1100" b="1" dirty="0">
                <a:solidFill>
                  <a:srgbClr val="000000"/>
                </a:solidFill>
                <a:latin typeface="Times New Roman" pitchFamily="18" charset="0"/>
              </a:rPr>
              <a:t> </a:t>
            </a:r>
            <a:r>
              <a:rPr lang="ru-RU" altLang="ru-RU" sz="1100" b="1" dirty="0" smtClean="0">
                <a:solidFill>
                  <a:srgbClr val="000000"/>
                </a:solidFill>
                <a:latin typeface="Times New Roman" pitchFamily="18" charset="0"/>
              </a:rPr>
              <a:t>  -</a:t>
            </a:r>
            <a:r>
              <a:rPr lang="ru-RU" altLang="ru-RU" sz="1100" dirty="0" smtClean="0">
                <a:solidFill>
                  <a:srgbClr val="000000"/>
                </a:solidFill>
                <a:latin typeface="Times New Roman" pitchFamily="18" charset="0"/>
              </a:rPr>
              <a:t> </a:t>
            </a:r>
            <a:r>
              <a:rPr lang="ru-RU" altLang="ru-RU" sz="1100" dirty="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в сумме  </a:t>
            </a:r>
            <a:r>
              <a:rPr lang="ru-RU" altLang="ru-RU" sz="1100" dirty="0" smtClean="0">
                <a:latin typeface="Times New Roman" pitchFamily="18" charset="0"/>
              </a:rPr>
              <a:t>5 001,3 </a:t>
            </a:r>
            <a:r>
              <a:rPr lang="ru-RU" altLang="ru-RU" sz="1100" dirty="0">
                <a:latin typeface="Times New Roman" pitchFamily="18" charset="0"/>
              </a:rPr>
              <a:t>тыс. рублей;</a:t>
            </a:r>
          </a:p>
          <a:p>
            <a:pPr algn="just" eaLnBrk="1" hangingPunct="1">
              <a:buFont typeface="Symbol" pitchFamily="18" charset="2"/>
              <a:buNone/>
            </a:pPr>
            <a:r>
              <a:rPr lang="ru-RU" altLang="ru-RU" sz="1100" dirty="0" smtClean="0">
                <a:latin typeface="Times New Roman" pitchFamily="18" charset="0"/>
              </a:rPr>
              <a:t>   - </a:t>
            </a:r>
            <a:r>
              <a:rPr lang="ru-RU" altLang="ru-RU" sz="1100" dirty="0">
                <a:latin typeface="Times New Roman" pitchFamily="18" charset="0"/>
              </a:rPr>
              <a:t>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в сумме </a:t>
            </a:r>
            <a:r>
              <a:rPr lang="ru-RU" altLang="ru-RU" sz="1100" dirty="0" smtClean="0">
                <a:latin typeface="Times New Roman" pitchFamily="18" charset="0"/>
              </a:rPr>
              <a:t>1 790,6 </a:t>
            </a:r>
            <a:r>
              <a:rPr lang="ru-RU" altLang="ru-RU" sz="1100" dirty="0">
                <a:latin typeface="Times New Roman" pitchFamily="18" charset="0"/>
              </a:rPr>
              <a:t>тыс. </a:t>
            </a:r>
            <a:r>
              <a:rPr lang="ru-RU" altLang="ru-RU" sz="1100" dirty="0">
                <a:solidFill>
                  <a:srgbClr val="000000"/>
                </a:solidFill>
                <a:latin typeface="Times New Roman" pitchFamily="18" charset="0"/>
              </a:rPr>
              <a:t>рублей.</a:t>
            </a:r>
          </a:p>
          <a:p>
            <a:pPr algn="just" eaLnBrk="1" hangingPunct="1">
              <a:buFont typeface="Symbol" pitchFamily="18" charset="2"/>
              <a:buNone/>
            </a:pPr>
            <a:endParaRPr lang="ru-RU" altLang="ru-RU" sz="1200" b="1" dirty="0">
              <a:solidFill>
                <a:srgbClr val="000000"/>
              </a:solidFill>
              <a:latin typeface="Times New Roman" pitchFamily="18" charset="0"/>
            </a:endParaRPr>
          </a:p>
        </p:txBody>
      </p:sp>
      <p:pic>
        <p:nvPicPr>
          <p:cNvPr id="307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76672"/>
            <a:ext cx="304529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288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348881"/>
            <a:ext cx="28971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432" y="3066777"/>
            <a:ext cx="28971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250825" y="188888"/>
            <a:ext cx="8569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b="1" u="sng" dirty="0">
              <a:latin typeface="Times New Roman" pitchFamily="18" charset="0"/>
              <a:cs typeface="Times New Roman" pitchFamily="18" charset="0"/>
            </a:endParaRPr>
          </a:p>
        </p:txBody>
      </p:sp>
      <p:sp>
        <p:nvSpPr>
          <p:cNvPr id="31747" name="Text Box 656"/>
          <p:cNvSpPr txBox="1">
            <a:spLocks noChangeArrowheads="1"/>
          </p:cNvSpPr>
          <p:nvPr/>
        </p:nvSpPr>
        <p:spPr bwMode="auto">
          <a:xfrm>
            <a:off x="179388" y="620713"/>
            <a:ext cx="8713787"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ru-RU" sz="1300" dirty="0" smtClean="0">
                <a:latin typeface="Times New Roman" pitchFamily="18" charset="0"/>
                <a:cs typeface="Times New Roman" pitchFamily="18" charset="0"/>
              </a:rPr>
              <a:t>Дефицит </a:t>
            </a:r>
            <a:r>
              <a:rPr lang="ru-RU" sz="1300" dirty="0">
                <a:latin typeface="Times New Roman" pitchFamily="18" charset="0"/>
                <a:cs typeface="Times New Roman" pitchFamily="18" charset="0"/>
              </a:rPr>
              <a:t>бюджета в 2023 году составил в сумме 9718,2 тыс. рублей при плановом дефиците 50064,3 тыс. рублей, а именно:</a:t>
            </a:r>
          </a:p>
          <a:p>
            <a:pPr lvl="0" algn="just"/>
            <a:r>
              <a:rPr lang="ru-RU" sz="1300" dirty="0" smtClean="0">
                <a:latin typeface="Times New Roman" pitchFamily="18" charset="0"/>
                <a:cs typeface="Times New Roman" pitchFamily="18" charset="0"/>
              </a:rPr>
              <a:t>- вовлечение </a:t>
            </a:r>
            <a:r>
              <a:rPr lang="ru-RU" sz="1300" dirty="0">
                <a:latin typeface="Times New Roman" pitchFamily="18" charset="0"/>
                <a:cs typeface="Times New Roman" pitchFamily="18" charset="0"/>
              </a:rPr>
              <a:t>остатков средств бюджета Муромского района  в сумме 10318,2 тыс. рублей; </a:t>
            </a:r>
          </a:p>
          <a:p>
            <a:pPr lvl="0" algn="just"/>
            <a:r>
              <a:rPr lang="ru-RU" sz="1300" dirty="0" smtClean="0">
                <a:latin typeface="Times New Roman" pitchFamily="18" charset="0"/>
                <a:cs typeface="Times New Roman" pitchFamily="18" charset="0"/>
              </a:rPr>
              <a:t>- погашение </a:t>
            </a:r>
            <a:r>
              <a:rPr lang="ru-RU" sz="1300" dirty="0">
                <a:latin typeface="Times New Roman" pitchFamily="18" charset="0"/>
                <a:cs typeface="Times New Roman" pitchFamily="18" charset="0"/>
              </a:rPr>
              <a:t>бюджетного кредита в областной бюджет в сумме (-) 600,0 тыс. рублей по договору о предоставлении бюджетного кредита от 09.04.2021 №10/21</a:t>
            </a:r>
          </a:p>
          <a:p>
            <a:pPr marL="285750" lvl="0" indent="-285750" algn="just">
              <a:buFontTx/>
              <a:buChar char="-"/>
            </a:pPr>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algn="ctr"/>
            <a:endParaRPr lang="ru-RU" sz="2200" b="1" dirty="0" smtClean="0">
              <a:latin typeface="Times New Roman" pitchFamily="18" charset="0"/>
              <a:cs typeface="Times New Roman" pitchFamily="18" charset="0"/>
            </a:endParaRPr>
          </a:p>
          <a:p>
            <a:pPr algn="ctr"/>
            <a:endParaRPr lang="ru-RU" sz="1600" b="1" dirty="0" smtClean="0">
              <a:latin typeface="Times New Roman" pitchFamily="18" charset="0"/>
              <a:cs typeface="Times New Roman" pitchFamily="18" charset="0"/>
            </a:endParaRPr>
          </a:p>
          <a:p>
            <a:pPr algn="ctr"/>
            <a:endParaRPr lang="ru-RU" sz="1600" b="1" dirty="0">
              <a:latin typeface="Times New Roman" pitchFamily="18" charset="0"/>
              <a:cs typeface="Times New Roman" pitchFamily="18" charset="0"/>
            </a:endParaRPr>
          </a:p>
          <a:p>
            <a:pPr algn="ctr"/>
            <a:endParaRPr lang="ru-RU" sz="2200" b="1" dirty="0" smtClean="0">
              <a:latin typeface="Times New Roman" pitchFamily="18" charset="0"/>
              <a:cs typeface="Times New Roman" pitchFamily="18" charset="0"/>
            </a:endParaRPr>
          </a:p>
          <a:p>
            <a:pPr algn="ctr"/>
            <a:endParaRPr lang="ru-RU" sz="1000" b="1" dirty="0" smtClean="0">
              <a:latin typeface="Times New Roman" pitchFamily="18" charset="0"/>
              <a:cs typeface="Times New Roman" pitchFamily="18" charset="0"/>
            </a:endParaRPr>
          </a:p>
          <a:p>
            <a:pPr algn="ctr"/>
            <a:r>
              <a:rPr lang="ru-RU" sz="2200" b="1" dirty="0" smtClean="0">
                <a:latin typeface="Times New Roman" pitchFamily="18" charset="0"/>
                <a:cs typeface="Times New Roman" pitchFamily="18" charset="0"/>
              </a:rPr>
              <a:t>МУНИЦИПАЛЬНЫЙ </a:t>
            </a:r>
            <a:r>
              <a:rPr lang="ru-RU" sz="2200" b="1" dirty="0">
                <a:latin typeface="Times New Roman" pitchFamily="18" charset="0"/>
                <a:cs typeface="Times New Roman" pitchFamily="18" charset="0"/>
              </a:rPr>
              <a:t>ВНУТРЕННИЙ ДОЛГ</a:t>
            </a:r>
            <a:endParaRPr lang="ru-RU" sz="2200" dirty="0">
              <a:latin typeface="Times New Roman" pitchFamily="18" charset="0"/>
              <a:cs typeface="Times New Roman" pitchFamily="18" charset="0"/>
            </a:endParaRPr>
          </a:p>
          <a:p>
            <a:pPr algn="ctr"/>
            <a:endParaRPr lang="ru-RU" sz="1000" b="1" i="1" dirty="0" smtClean="0">
              <a:latin typeface="Times New Roman" pitchFamily="18" charset="0"/>
              <a:cs typeface="Times New Roman" pitchFamily="18" charset="0"/>
            </a:endParaRPr>
          </a:p>
          <a:p>
            <a:pPr indent="457200" algn="just"/>
            <a:r>
              <a:rPr lang="ru-RU" sz="1400" b="1" i="1" dirty="0">
                <a:latin typeface="Times New Roman" pitchFamily="18" charset="0"/>
                <a:cs typeface="Times New Roman" pitchFamily="18" charset="0"/>
              </a:rPr>
              <a:t> </a:t>
            </a:r>
            <a:r>
              <a:rPr lang="ru-RU" sz="1300" dirty="0" smtClean="0">
                <a:latin typeface="Times New Roman" pitchFamily="18" charset="0"/>
                <a:cs typeface="Times New Roman" pitchFamily="18" charset="0"/>
              </a:rPr>
              <a:t>Верхний </a:t>
            </a:r>
            <a:r>
              <a:rPr lang="ru-RU" sz="1300" dirty="0">
                <a:latin typeface="Times New Roman" pitchFamily="18" charset="0"/>
                <a:cs typeface="Times New Roman" pitchFamily="18" charset="0"/>
              </a:rPr>
              <a:t>предел муниципального внутреннего долга Муромского района на 1 января 2023 года утвержден в сумме  6400,0 тыс. рублей или 6,3% от налоговых и неналоговых доходов, в том числе:</a:t>
            </a:r>
          </a:p>
          <a:p>
            <a:pPr marL="457200" lvl="0" indent="180000" algn="just">
              <a:buFont typeface="Symbol" pitchFamily="18" charset="2"/>
              <a:buChar char="-"/>
            </a:pPr>
            <a:r>
              <a:rPr lang="ru-RU" sz="1300" dirty="0">
                <a:latin typeface="Times New Roman" pitchFamily="18" charset="0"/>
                <a:cs typeface="Times New Roman" pitchFamily="18" charset="0"/>
              </a:rPr>
              <a:t>4000,0 тыс. рублей (договор о предоставлении бюджетного кредита от  14.12.2020 №10/20, дополнительными соглашениями от 22.07.2022 №1 и от 19.09.2023 №2);</a:t>
            </a:r>
          </a:p>
          <a:p>
            <a:pPr marL="457200" indent="180000" algn="just">
              <a:buFont typeface="Symbol" pitchFamily="18" charset="2"/>
              <a:buChar char="-"/>
            </a:pPr>
            <a:r>
              <a:rPr lang="ru-RU" sz="1300" dirty="0">
                <a:latin typeface="Times New Roman" pitchFamily="18" charset="0"/>
                <a:cs typeface="Times New Roman" pitchFamily="18" charset="0"/>
              </a:rPr>
              <a:t>2400,0 тыс. рублей (договор о предоставлении бюджетного кредита от 09.04.2021 №10/21).</a:t>
            </a:r>
          </a:p>
          <a:p>
            <a:pPr indent="457200" algn="just"/>
            <a:r>
              <a:rPr lang="ru-RU" sz="1300" dirty="0">
                <a:latin typeface="Times New Roman" pitchFamily="18" charset="0"/>
                <a:cs typeface="Times New Roman" pitchFamily="18" charset="0"/>
              </a:rPr>
              <a:t>В течение 2023 года:</a:t>
            </a:r>
          </a:p>
          <a:p>
            <a:pPr marL="457200" indent="180000" algn="just">
              <a:buFont typeface="Symbol" pitchFamily="18" charset="2"/>
              <a:buChar char="-"/>
            </a:pPr>
            <a:r>
              <a:rPr lang="ru-RU" sz="1300" dirty="0">
                <a:latin typeface="Times New Roman" pitchFamily="18" charset="0"/>
                <a:cs typeface="Times New Roman" pitchFamily="18" charset="0"/>
              </a:rPr>
              <a:t>произведено погашение кредита  в сумме 600,0 тыс. рублей в соответствии с оригинальным графиком по договору от 09.04.2021 № 10/21. </a:t>
            </a:r>
          </a:p>
          <a:p>
            <a:pPr marL="457200" indent="180000" algn="just">
              <a:buFont typeface="Symbol" pitchFamily="18" charset="2"/>
              <a:buChar char="-"/>
            </a:pPr>
            <a:r>
              <a:rPr lang="ru-RU" sz="1300" dirty="0">
                <a:latin typeface="Times New Roman" pitchFamily="18" charset="0"/>
                <a:cs typeface="Times New Roman" pitchFamily="18" charset="0"/>
              </a:rPr>
              <a:t> в соответствии с дополнительным соглашение от  19.09.2023 №2 к договору о предоставлении бюджетного кредита от 14.12.2020 №10/20, реструктуризирована на 5 лет часть основного долга  бюджетного кредита, подлежащая погашению в 2023 году,  в сумме 2400,0 тыс. рублей.</a:t>
            </a:r>
          </a:p>
          <a:p>
            <a:pPr indent="457200" algn="just"/>
            <a:r>
              <a:rPr lang="ru-RU" sz="1300" dirty="0">
                <a:latin typeface="Times New Roman" pitchFamily="18" charset="0"/>
                <a:cs typeface="Times New Roman" pitchFamily="18" charset="0"/>
              </a:rPr>
              <a:t>В 2023 году привлечение кредитов от кредитных организаций не производилось.</a:t>
            </a:r>
          </a:p>
          <a:p>
            <a:pPr indent="457200" algn="just"/>
            <a:r>
              <a:rPr lang="ru-RU" sz="1300" dirty="0">
                <a:latin typeface="Times New Roman" pitchFamily="18" charset="0"/>
                <a:cs typeface="Times New Roman" pitchFamily="18" charset="0"/>
              </a:rPr>
              <a:t>Муниципальный внутренний долг Муромского района на 1 января 2024 года составил 5800,0 тыс. рублей (4,6% от налоговых и неналоговых доходов бюджета района 126003,9 тыс. рублей).</a:t>
            </a:r>
          </a:p>
        </p:txBody>
      </p:sp>
      <p:graphicFrame>
        <p:nvGraphicFramePr>
          <p:cNvPr id="4" name="Таблица 3"/>
          <p:cNvGraphicFramePr>
            <a:graphicFrameLocks noGrp="1"/>
          </p:cNvGraphicFramePr>
          <p:nvPr>
            <p:extLst>
              <p:ext uri="{D42A27DB-BD31-4B8C-83A1-F6EECF244321}">
                <p14:modId xmlns:p14="http://schemas.microsoft.com/office/powerpoint/2010/main" val="2279828384"/>
              </p:ext>
            </p:extLst>
          </p:nvPr>
        </p:nvGraphicFramePr>
        <p:xfrm>
          <a:off x="394519" y="1700808"/>
          <a:ext cx="8425631" cy="1566277"/>
        </p:xfrm>
        <a:graphic>
          <a:graphicData uri="http://schemas.openxmlformats.org/drawingml/2006/table">
            <a:tbl>
              <a:tblPr>
                <a:tableStyleId>{775DCB02-9BB8-47FD-8907-85C794F793BA}</a:tableStyleId>
              </a:tblPr>
              <a:tblGrid>
                <a:gridCol w="4681537"/>
                <a:gridCol w="1997153"/>
                <a:gridCol w="1746941"/>
              </a:tblGrid>
              <a:tr h="576064">
                <a:tc>
                  <a:txBody>
                    <a:bodyPr/>
                    <a:lstStyle/>
                    <a:p>
                      <a:pPr algn="ctr" rtl="0" fontAlgn="ctr"/>
                      <a:r>
                        <a:rPr lang="ru-RU" sz="1200" u="none" strike="noStrike" dirty="0">
                          <a:effectLst/>
                          <a:latin typeface="Times New Roman" pitchFamily="18" charset="0"/>
                          <a:cs typeface="Times New Roman" pitchFamily="18" charset="0"/>
                        </a:rPr>
                        <a:t>Наименование показателя  </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u="none" strike="noStrike" dirty="0">
                          <a:effectLst/>
                          <a:latin typeface="Times New Roman" pitchFamily="18" charset="0"/>
                          <a:cs typeface="Times New Roman" pitchFamily="18" charset="0"/>
                        </a:rPr>
                        <a:t>Уточненный план на 2023 год (+ дефицит/ - профицит</a:t>
                      </a:r>
                      <a:r>
                        <a:rPr lang="ru-RU" sz="1200" u="none" strike="noStrike" dirty="0" smtClean="0">
                          <a:effectLst/>
                          <a:latin typeface="Times New Roman" pitchFamily="18" charset="0"/>
                          <a:cs typeface="Times New Roman" pitchFamily="18" charset="0"/>
                        </a:rPr>
                        <a:t>),  </a:t>
                      </a:r>
                      <a:r>
                        <a:rPr lang="ru-RU" sz="1200" u="none" strike="noStrike" dirty="0">
                          <a:effectLst/>
                          <a:latin typeface="Times New Roman" pitchFamily="18" charset="0"/>
                          <a:cs typeface="Times New Roman" pitchFamily="18" charset="0"/>
                        </a:rPr>
                        <a:t>тыс. рублей</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u="none" strike="noStrike" dirty="0">
                          <a:effectLst/>
                          <a:latin typeface="Times New Roman" pitchFamily="18" charset="0"/>
                          <a:cs typeface="Times New Roman" pitchFamily="18" charset="0"/>
                        </a:rPr>
                        <a:t>Исполнено за 2023 год </a:t>
                      </a:r>
                      <a:r>
                        <a:rPr lang="ru-RU" sz="1200" u="none" strike="noStrike" dirty="0" smtClean="0">
                          <a:effectLst/>
                          <a:latin typeface="Times New Roman" pitchFamily="18" charset="0"/>
                          <a:cs typeface="Times New Roman" pitchFamily="18" charset="0"/>
                        </a:rPr>
                        <a:t>   (+ </a:t>
                      </a:r>
                      <a:r>
                        <a:rPr lang="ru-RU" sz="1200" u="none" strike="noStrike" dirty="0">
                          <a:effectLst/>
                          <a:latin typeface="Times New Roman" pitchFamily="18" charset="0"/>
                          <a:cs typeface="Times New Roman" pitchFamily="18" charset="0"/>
                        </a:rPr>
                        <a:t>дефицит/ - профицит), тыс. рублей</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a:txBody>
                    <a:bodyPr/>
                    <a:lstStyle/>
                    <a:p>
                      <a:pPr algn="just" rtl="0" fontAlgn="ctr"/>
                      <a:r>
                        <a:rPr lang="ru-RU" sz="1200" u="none" strike="noStrike" dirty="0" smtClean="0">
                          <a:effectLst/>
                          <a:latin typeface="Times New Roman" pitchFamily="18" charset="0"/>
                          <a:cs typeface="Times New Roman" pitchFamily="18" charset="0"/>
                        </a:rPr>
                        <a:t>Источники </a:t>
                      </a:r>
                      <a:r>
                        <a:rPr lang="ru-RU" sz="1200" u="none" strike="noStrike" dirty="0">
                          <a:effectLst/>
                          <a:latin typeface="Times New Roman" pitchFamily="18" charset="0"/>
                          <a:cs typeface="Times New Roman" pitchFamily="18" charset="0"/>
                        </a:rPr>
                        <a:t>внутреннего финансирования дефицитов бюджетов </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u="none" strike="noStrike" dirty="0">
                          <a:effectLst/>
                          <a:latin typeface="Times New Roman" pitchFamily="18" charset="0"/>
                          <a:cs typeface="Times New Roman" pitchFamily="18" charset="0"/>
                        </a:rPr>
                        <a:t>50 064,25651</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u="none" strike="noStrike" dirty="0">
                          <a:effectLst/>
                          <a:latin typeface="Times New Roman" pitchFamily="18" charset="0"/>
                          <a:cs typeface="Times New Roman" pitchFamily="18" charset="0"/>
                        </a:rPr>
                        <a:t>9 718,17367</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207">
                <a:tc>
                  <a:txBody>
                    <a:bodyPr/>
                    <a:lstStyle/>
                    <a:p>
                      <a:pPr algn="just" rtl="0" fontAlgn="ctr"/>
                      <a:r>
                        <a:rPr lang="ru-RU" sz="1200" u="none" strike="noStrike" dirty="0">
                          <a:effectLst/>
                          <a:latin typeface="Times New Roman" pitchFamily="18" charset="0"/>
                          <a:cs typeface="Times New Roman" pitchFamily="18" charset="0"/>
                        </a:rPr>
                        <a:t>Погашение бюджетами муниципальных районов кредитов из других бюджетов бюджетной системы Российской Федерации в валюте Российской Федерации</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u="none" strike="noStrike" dirty="0">
                          <a:effectLst/>
                          <a:latin typeface="Times New Roman" pitchFamily="18" charset="0"/>
                          <a:cs typeface="Times New Roman" pitchFamily="18" charset="0"/>
                        </a:rPr>
                        <a:t>-600,00000</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u="none" strike="noStrike" dirty="0">
                          <a:effectLst/>
                          <a:latin typeface="Times New Roman" pitchFamily="18" charset="0"/>
                          <a:cs typeface="Times New Roman" pitchFamily="18" charset="0"/>
                        </a:rPr>
                        <a:t>-600,00000</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a:txBody>
                    <a:bodyPr/>
                    <a:lstStyle/>
                    <a:p>
                      <a:pPr algn="just" rtl="0" fontAlgn="ctr"/>
                      <a:r>
                        <a:rPr lang="ru-RU" sz="1200" u="none" strike="noStrike" dirty="0" smtClean="0">
                          <a:effectLst/>
                          <a:latin typeface="Times New Roman" pitchFamily="18" charset="0"/>
                          <a:cs typeface="Times New Roman" pitchFamily="18" charset="0"/>
                        </a:rPr>
                        <a:t>Изменение </a:t>
                      </a:r>
                      <a:r>
                        <a:rPr lang="ru-RU" sz="1200" u="none" strike="noStrike" dirty="0">
                          <a:effectLst/>
                          <a:latin typeface="Times New Roman" pitchFamily="18" charset="0"/>
                          <a:cs typeface="Times New Roman" pitchFamily="18" charset="0"/>
                        </a:rPr>
                        <a:t>остатков средств на счетах по учету средств бюджета                       </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u="none" strike="noStrike" dirty="0">
                          <a:effectLst/>
                          <a:latin typeface="Times New Roman" pitchFamily="18" charset="0"/>
                          <a:cs typeface="Times New Roman" pitchFamily="18" charset="0"/>
                        </a:rPr>
                        <a:t>50 664,25651</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200" u="none" strike="noStrike" dirty="0">
                          <a:effectLst/>
                          <a:latin typeface="Times New Roman" pitchFamily="18" charset="0"/>
                          <a:cs typeface="Times New Roman" pitchFamily="18" charset="0"/>
                        </a:rPr>
                        <a:t>10 318,17367</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539750" y="215677"/>
            <a:ext cx="81359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200" b="1" u="sng" dirty="0" smtClean="0">
                <a:latin typeface="Times New Roman" pitchFamily="18" charset="0"/>
                <a:cs typeface="Times New Roman" pitchFamily="18" charset="0"/>
              </a:rPr>
              <a:t>ИТОГИ РЕАЛИЗАЦИИ МУНИЦИПАЛЬНЫХ ПРОГРАММ МУРОМСКОГО РАЙОНА</a:t>
            </a:r>
            <a:endParaRPr lang="ru-RU" altLang="ru-RU" sz="2200" b="1" u="sng" dirty="0">
              <a:latin typeface="Times New Roman" pitchFamily="18" charset="0"/>
              <a:cs typeface="Times New Roman" pitchFamily="18" charset="0"/>
            </a:endParaRPr>
          </a:p>
        </p:txBody>
      </p:sp>
      <p:sp>
        <p:nvSpPr>
          <p:cNvPr id="32771" name="Прямоугольник 4"/>
          <p:cNvSpPr>
            <a:spLocks noChangeArrowheads="1"/>
          </p:cNvSpPr>
          <p:nvPr/>
        </p:nvSpPr>
        <p:spPr bwMode="auto">
          <a:xfrm>
            <a:off x="283525" y="1196752"/>
            <a:ext cx="8642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dirty="0">
                <a:solidFill>
                  <a:schemeClr val="tx2"/>
                </a:solidFill>
                <a:latin typeface="Times New Roman" pitchFamily="18" charset="0"/>
                <a:cs typeface="Times New Roman" pitchFamily="18" charset="0"/>
              </a:rPr>
              <a:t>Всего в </a:t>
            </a:r>
            <a:r>
              <a:rPr lang="ru-RU" sz="1600" dirty="0" smtClean="0">
                <a:solidFill>
                  <a:schemeClr val="tx2"/>
                </a:solidFill>
                <a:latin typeface="Times New Roman" pitchFamily="18" charset="0"/>
                <a:cs typeface="Times New Roman" pitchFamily="18" charset="0"/>
              </a:rPr>
              <a:t>2023 </a:t>
            </a:r>
            <a:r>
              <a:rPr lang="ru-RU" sz="1600" dirty="0">
                <a:solidFill>
                  <a:schemeClr val="tx2"/>
                </a:solidFill>
                <a:latin typeface="Times New Roman" pitchFamily="18" charset="0"/>
                <a:cs typeface="Times New Roman" pitchFamily="18" charset="0"/>
              </a:rPr>
              <a:t>году в Муромском </a:t>
            </a:r>
            <a:r>
              <a:rPr lang="ru-RU" sz="1600">
                <a:solidFill>
                  <a:schemeClr val="tx2"/>
                </a:solidFill>
                <a:latin typeface="Times New Roman" pitchFamily="18" charset="0"/>
                <a:cs typeface="Times New Roman" pitchFamily="18" charset="0"/>
              </a:rPr>
              <a:t>районе </a:t>
            </a:r>
            <a:r>
              <a:rPr lang="ru-RU" sz="1600" smtClean="0">
                <a:solidFill>
                  <a:schemeClr val="tx2"/>
                </a:solidFill>
                <a:latin typeface="Times New Roman" pitchFamily="18" charset="0"/>
                <a:cs typeface="Times New Roman" pitchFamily="18" charset="0"/>
              </a:rPr>
              <a:t>утверждена </a:t>
            </a:r>
            <a:r>
              <a:rPr lang="ru-RU" sz="1600" dirty="0" smtClean="0">
                <a:solidFill>
                  <a:schemeClr val="tx2"/>
                </a:solidFill>
                <a:latin typeface="Times New Roman" pitchFamily="18" charset="0"/>
                <a:cs typeface="Times New Roman" pitchFamily="18" charset="0"/>
              </a:rPr>
              <a:t>21 муниципальная программа. </a:t>
            </a:r>
            <a:r>
              <a:rPr lang="ru-RU" sz="1600" dirty="0">
                <a:solidFill>
                  <a:schemeClr val="tx2"/>
                </a:solidFill>
                <a:latin typeface="Times New Roman" pitchFamily="18" charset="0"/>
                <a:cs typeface="Times New Roman" pitchFamily="18" charset="0"/>
              </a:rPr>
              <a:t>В общей сумме расходов бюджета района расходы на реализацию 21 муниципальной программы составляют 96,1%. Средства освоены в сумме  </a:t>
            </a:r>
            <a:r>
              <a:rPr lang="ru-RU" sz="1600" dirty="0" smtClean="0">
                <a:solidFill>
                  <a:schemeClr val="tx2"/>
                </a:solidFill>
                <a:latin typeface="Times New Roman" pitchFamily="18" charset="0"/>
                <a:cs typeface="Times New Roman" pitchFamily="18" charset="0"/>
              </a:rPr>
              <a:t>613651,1  </a:t>
            </a:r>
            <a:r>
              <a:rPr lang="ru-RU" sz="1600" dirty="0">
                <a:solidFill>
                  <a:schemeClr val="tx2"/>
                </a:solidFill>
                <a:latin typeface="Times New Roman" pitchFamily="18" charset="0"/>
                <a:cs typeface="Times New Roman" pitchFamily="18" charset="0"/>
              </a:rPr>
              <a:t>тыс. рублей  или 97,6% при плане 628650,8 тыс. рублей. К уровню 2022 года объем финансирования программ увеличился на 10,5% или на 58075,6 тыс. рублей</a:t>
            </a:r>
            <a:r>
              <a:rPr lang="ru-RU" sz="1600" dirty="0" smtClean="0">
                <a:solidFill>
                  <a:schemeClr val="tx2"/>
                </a:solidFill>
                <a:latin typeface="Times New Roman" pitchFamily="18" charset="0"/>
                <a:cs typeface="Times New Roman" pitchFamily="18" charset="0"/>
              </a:rPr>
              <a:t>.</a:t>
            </a:r>
            <a:endParaRPr lang="ru-RU" sz="1600" dirty="0">
              <a:solidFill>
                <a:schemeClr val="tx2"/>
              </a:solidFill>
              <a:latin typeface="Times New Roman" pitchFamily="18" charset="0"/>
              <a:cs typeface="Times New Roman" pitchFamily="18" charset="0"/>
            </a:endParaRPr>
          </a:p>
        </p:txBody>
      </p:sp>
      <p:sp>
        <p:nvSpPr>
          <p:cNvPr id="4" name="Прямоугольник 3"/>
          <p:cNvSpPr/>
          <p:nvPr/>
        </p:nvSpPr>
        <p:spPr>
          <a:xfrm flipV="1">
            <a:off x="-112713" y="2451100"/>
            <a:ext cx="2484438" cy="40163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4825" y="6453188"/>
            <a:ext cx="1584325" cy="546100"/>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975" y="2852738"/>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val="1457572461"/>
              </p:ext>
            </p:extLst>
          </p:nvPr>
        </p:nvGraphicFramePr>
        <p:xfrm>
          <a:off x="467544" y="2564904"/>
          <a:ext cx="7992888" cy="40324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76775407"/>
              </p:ext>
            </p:extLst>
          </p:nvPr>
        </p:nvGraphicFramePr>
        <p:xfrm>
          <a:off x="251520" y="196854"/>
          <a:ext cx="8640961" cy="6377811"/>
        </p:xfrm>
        <a:graphic>
          <a:graphicData uri="http://schemas.openxmlformats.org/drawingml/2006/table">
            <a:tbl>
              <a:tblPr/>
              <a:tblGrid>
                <a:gridCol w="3600400"/>
                <a:gridCol w="864096"/>
                <a:gridCol w="720080"/>
                <a:gridCol w="360040"/>
                <a:gridCol w="3096345"/>
              </a:tblGrid>
              <a:tr h="327769">
                <a:tc>
                  <a:txBody>
                    <a:bodyPr/>
                    <a:lstStyle/>
                    <a:p>
                      <a:pPr algn="ctr" fontAlgn="ctr"/>
                      <a:r>
                        <a:rPr lang="ru-RU" sz="800" b="1" i="0" u="none" strike="noStrike" dirty="0">
                          <a:solidFill>
                            <a:srgbClr val="000000"/>
                          </a:solidFill>
                          <a:effectLst/>
                          <a:latin typeface="Times New Roman"/>
                        </a:rPr>
                        <a:t>Наименование</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ru-RU" sz="800" b="1" i="0" u="none" strike="noStrike" dirty="0">
                          <a:solidFill>
                            <a:srgbClr val="000000"/>
                          </a:solidFill>
                          <a:effectLst/>
                          <a:latin typeface="Times New Roman"/>
                        </a:rPr>
                        <a:t>Уточненный план на 2023 год, </a:t>
                      </a:r>
                      <a:br>
                        <a:rPr lang="ru-RU" sz="800" b="1" i="0" u="none" strike="noStrike" dirty="0">
                          <a:solidFill>
                            <a:srgbClr val="000000"/>
                          </a:solidFill>
                          <a:effectLst/>
                          <a:latin typeface="Times New Roman"/>
                        </a:rPr>
                      </a:br>
                      <a:r>
                        <a:rPr lang="ru-RU" sz="800" b="1" i="0" u="none" strike="noStrike" dirty="0">
                          <a:solidFill>
                            <a:srgbClr val="000000"/>
                          </a:solidFill>
                          <a:effectLst/>
                          <a:latin typeface="Times New Roman"/>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ru-RU" sz="800" b="1" i="0" u="none" strike="noStrike" dirty="0">
                          <a:solidFill>
                            <a:srgbClr val="000000"/>
                          </a:solidFill>
                          <a:effectLst/>
                          <a:latin typeface="Times New Roman"/>
                        </a:rPr>
                        <a:t>Исполнено за 2023 год, </a:t>
                      </a:r>
                      <a:br>
                        <a:rPr lang="ru-RU" sz="800" b="1" i="0" u="none" strike="noStrike" dirty="0">
                          <a:solidFill>
                            <a:srgbClr val="000000"/>
                          </a:solidFill>
                          <a:effectLst/>
                          <a:latin typeface="Times New Roman"/>
                        </a:rPr>
                      </a:br>
                      <a:r>
                        <a:rPr lang="ru-RU" sz="800" b="1" i="0" u="none" strike="noStrike" dirty="0">
                          <a:solidFill>
                            <a:srgbClr val="000000"/>
                          </a:solidFill>
                          <a:effectLst/>
                          <a:latin typeface="Times New Roman"/>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ru-RU" sz="800" b="1" i="0" u="none" strike="noStrike" dirty="0">
                          <a:solidFill>
                            <a:srgbClr val="000000"/>
                          </a:solidFill>
                          <a:effectLst/>
                          <a:latin typeface="Times New Roman"/>
                        </a:rPr>
                        <a:t>% исп. к году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ru-RU" sz="800" b="1" i="0" u="none" strike="noStrike" dirty="0">
                          <a:solidFill>
                            <a:srgbClr val="000000"/>
                          </a:solidFill>
                          <a:effectLst/>
                          <a:latin typeface="Times New Roman"/>
                        </a:rPr>
                        <a:t>Причина отклонений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92565">
                <a:tc>
                  <a:txBody>
                    <a:bodyPr/>
                    <a:lstStyle/>
                    <a:p>
                      <a:pPr algn="l" fontAlgn="ctr"/>
                      <a:r>
                        <a:rPr lang="ru-RU" sz="800" b="1" i="0" u="none" strike="noStrike">
                          <a:solidFill>
                            <a:srgbClr val="000000"/>
                          </a:solidFill>
                          <a:effectLst/>
                          <a:latin typeface="Times New Roman"/>
                        </a:rPr>
                        <a:t>ИТОГО</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628 650,82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613 651,10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6024">
                <a:tc>
                  <a:txBody>
                    <a:bodyPr/>
                    <a:lstStyle/>
                    <a:p>
                      <a:pPr algn="l" fontAlgn="ctr"/>
                      <a:r>
                        <a:rPr lang="ru-RU" sz="800" b="1" i="0" u="none" strike="noStrike" dirty="0">
                          <a:solidFill>
                            <a:srgbClr val="000000"/>
                          </a:solidFill>
                          <a:effectLst/>
                          <a:latin typeface="Times New Roman"/>
                        </a:rPr>
                        <a:t>Муниципальная программа "Развитие образования Муромского района"</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318 010,94245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313 801,96339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Невозможность заключения государственного контракта по итогам конкурса в связи с отсутствием претендентов (поставщиков, подрядчиков, исполнителей)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288032">
                <a:tc>
                  <a:txBody>
                    <a:bodyPr/>
                    <a:lstStyle/>
                    <a:p>
                      <a:pPr algn="l" fontAlgn="ctr"/>
                      <a:r>
                        <a:rPr lang="ru-RU" sz="800" b="1"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8 104,47922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7 117,77922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dirty="0">
                          <a:effectLst/>
                          <a:latin typeface="Times New Roman"/>
                        </a:rPr>
                        <a:t>Муниципальный контракт «На выполнение инженерных изысканий объекта «Наружные водопроводные сети с. </a:t>
                      </a:r>
                      <a:r>
                        <a:rPr lang="ru-RU" sz="600" b="1" i="0" u="none" strike="noStrike" dirty="0" err="1">
                          <a:effectLst/>
                          <a:latin typeface="Times New Roman"/>
                        </a:rPr>
                        <a:t>Борисоглеб</a:t>
                      </a:r>
                      <a:r>
                        <a:rPr lang="ru-RU" sz="600" b="1" i="0" u="none" strike="noStrike" dirty="0">
                          <a:effectLst/>
                          <a:latin typeface="Times New Roman"/>
                        </a:rPr>
                        <a:t>» находится в стадии исполнения.</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5754">
                <a:tc>
                  <a:txBody>
                    <a:bodyPr/>
                    <a:lstStyle/>
                    <a:p>
                      <a:pPr algn="l" fontAlgn="ctr"/>
                      <a:r>
                        <a:rPr lang="ru-RU" sz="800" b="1" i="0" u="none" strike="noStrike" dirty="0">
                          <a:solidFill>
                            <a:srgbClr val="000000"/>
                          </a:solidFill>
                          <a:effectLst/>
                          <a:latin typeface="Times New Roman"/>
                        </a:rPr>
                        <a:t>Муниципальная программа "Реализация государственной национальной политики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320310">
                <a:tc>
                  <a:txBody>
                    <a:bodyPr/>
                    <a:lstStyle/>
                    <a:p>
                      <a:pPr algn="l" fontAlgn="ctr"/>
                      <a:r>
                        <a:rPr lang="ru-RU" sz="800" b="1" i="0" u="none" strike="noStrike">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dirty="0">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16024">
                <a:tc>
                  <a:txBody>
                    <a:bodyPr/>
                    <a:lstStyle/>
                    <a:p>
                      <a:pPr algn="l" fontAlgn="ctr"/>
                      <a:r>
                        <a:rPr lang="ru-RU" sz="800" b="1" i="0" u="none" strike="noStrike" dirty="0">
                          <a:solidFill>
                            <a:srgbClr val="000000"/>
                          </a:solidFill>
                          <a:effectLst/>
                          <a:latin typeface="Times New Roman"/>
                        </a:rPr>
                        <a:t>Муниципальная программа "Поддержка малого и среднего предпринимательства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248302">
                <a:tc>
                  <a:txBody>
                    <a:bodyPr/>
                    <a:lstStyle/>
                    <a:p>
                      <a:pPr algn="l" fontAlgn="ctr"/>
                      <a:r>
                        <a:rPr lang="ru-RU" sz="800" b="1" i="0" u="none" strike="noStrike">
                          <a:solidFill>
                            <a:srgbClr val="000000"/>
                          </a:solidFill>
                          <a:effectLst/>
                          <a:latin typeface="Times New Roman"/>
                        </a:rPr>
                        <a:t>Муниципальная программа "Развитие культуры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21 174,66999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20 974,66999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dirty="0">
                          <a:effectLst/>
                          <a:latin typeface="Times New Roman"/>
                        </a:rPr>
                        <a:t>Экспертиза проектно-сметной документации объекта «Дом культуры» с. Борисово Муромского района Владимирской области перенесена на 2024 </a:t>
                      </a:r>
                      <a:r>
                        <a:rPr lang="ru-RU" sz="600" b="1" i="0" u="none" strike="noStrike" dirty="0" smtClean="0">
                          <a:effectLst/>
                          <a:latin typeface="Times New Roman"/>
                        </a:rPr>
                        <a:t>год</a:t>
                      </a:r>
                      <a:endParaRPr lang="ru-RU" sz="600" b="1" i="0" u="none" strike="noStrike" dirty="0">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800" b="1" i="0" u="none" strike="noStrike" dirty="0">
                          <a:solidFill>
                            <a:srgbClr val="000000"/>
                          </a:solidFill>
                          <a:effectLst/>
                          <a:latin typeface="Times New Roman"/>
                        </a:rPr>
                        <a:t>Муниципальная программа "Развитие физической культуры и спорта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3 159,08794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2 801,68227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Экономия по итогам проведения аукционов на приобретение спортивно-технологического оборудования  и несвоевременное исполнением подрядчиком обязательств по муниципальному контракту (отсутствие положительного заключения ГАУ ВО «</a:t>
                      </a:r>
                      <a:r>
                        <a:rPr lang="ru-RU" sz="600" b="1" i="0" u="none" strike="noStrike" dirty="0" err="1">
                          <a:effectLst/>
                          <a:latin typeface="Times New Roman"/>
                        </a:rPr>
                        <a:t>Владоблгосэкспертизы</a:t>
                      </a:r>
                      <a:r>
                        <a:rPr lang="ru-RU" sz="600" b="1" i="0" u="none" strike="noStrike" dirty="0">
                          <a:effectLst/>
                          <a:latin typeface="Times New Roman"/>
                        </a:rPr>
                        <a:t>» на разработанную проектно-сметную документацию)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288032">
                <a:tc>
                  <a:txBody>
                    <a:bodyPr/>
                    <a:lstStyle/>
                    <a:p>
                      <a:pPr algn="l" fontAlgn="ctr"/>
                      <a:r>
                        <a:rPr lang="ru-RU" sz="800" b="1" i="0" u="none" strike="noStrike">
                          <a:solidFill>
                            <a:srgbClr val="000000"/>
                          </a:solidFill>
                          <a:effectLst/>
                          <a:latin typeface="Times New Roman"/>
                        </a:rPr>
                        <a:t>Муниципальная программа "Развитие муниципальной службы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1 929,50000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1 273,35763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dirty="0">
                          <a:effectLst/>
                          <a:latin typeface="Times New Roman"/>
                        </a:rPr>
                        <a:t>Оплата работ «по факту» на основании актов выполненных работ </a:t>
                      </a:r>
                      <a:r>
                        <a:rPr lang="ru-RU" sz="600" b="1" i="0" u="none" strike="noStrike" dirty="0" smtClean="0">
                          <a:effectLst/>
                          <a:latin typeface="Times New Roman"/>
                        </a:rPr>
                        <a:t> и  </a:t>
                      </a:r>
                      <a:r>
                        <a:rPr lang="ru-RU" sz="600" b="1" i="0" u="none" strike="noStrike" kern="1200" dirty="0" smtClean="0">
                          <a:solidFill>
                            <a:schemeClr val="tx1"/>
                          </a:solidFill>
                          <a:effectLst/>
                          <a:latin typeface="Times New Roman"/>
                          <a:ea typeface="+mn-ea"/>
                          <a:cs typeface="+mn-cs"/>
                        </a:rPr>
                        <a:t>снижение стоимости полосы печатного текста на 40%</a:t>
                      </a:r>
                      <a:endParaRPr lang="ru-RU" sz="600" b="1" i="0" u="none" strike="noStrike" kern="1200" dirty="0">
                        <a:solidFill>
                          <a:schemeClr val="tx1"/>
                        </a:solidFill>
                        <a:effectLst/>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800" b="1" i="0" u="none" strike="noStrike" dirty="0">
                          <a:solidFill>
                            <a:srgbClr val="000000"/>
                          </a:solidFill>
                          <a:effectLst/>
                          <a:latin typeface="Times New Roman"/>
                        </a:rPr>
                        <a:t>Муниципальная программа "Информационное общество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806,20000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791,49938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a:solidFill>
                            <a:srgbClr val="000000"/>
                          </a:solidFill>
                          <a:effectLst/>
                          <a:latin typeface="Times New Roman"/>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Оплата работ «по факту» на основании актов выполненных работ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288032">
                <a:tc>
                  <a:txBody>
                    <a:bodyPr/>
                    <a:lstStyle/>
                    <a:p>
                      <a:pPr algn="l" fontAlgn="ctr"/>
                      <a:r>
                        <a:rPr lang="ru-RU" sz="800" b="1" i="0" u="none" strike="noStrike">
                          <a:solidFill>
                            <a:srgbClr val="000000"/>
                          </a:solidFill>
                          <a:effectLst/>
                          <a:latin typeface="Times New Roman"/>
                        </a:rPr>
                        <a:t>Муниципальная программа "Повышение безопасности дорожного движения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2 862,70000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2 861,83265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dirty="0">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800" b="1"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48 253,93000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47 112,27832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a:solidFill>
                            <a:srgbClr val="000000"/>
                          </a:solidFill>
                          <a:effectLst/>
                          <a:latin typeface="Times New Roman"/>
                        </a:rPr>
                        <a:t>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Экономия за счет оплаты фактически отработанного времени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288032">
                <a:tc>
                  <a:txBody>
                    <a:bodyPr/>
                    <a:lstStyle/>
                    <a:p>
                      <a:pPr algn="l" fontAlgn="ctr"/>
                      <a:r>
                        <a:rPr lang="ru-RU" sz="800" b="1" i="0" u="none" strike="noStrike">
                          <a:solidFill>
                            <a:srgbClr val="000000"/>
                          </a:solidFill>
                          <a:effectLst/>
                          <a:latin typeface="Times New Roman"/>
                        </a:rPr>
                        <a:t>Муниципальная программа "Управление муниципальной собственностью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1 080,30800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959,13065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solidFill>
                            <a:srgbClr val="000000"/>
                          </a:solidFill>
                          <a:effectLst/>
                          <a:latin typeface="Times New Roman"/>
                        </a:rPr>
                        <a:t>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kern="1200" dirty="0" smtClean="0">
                          <a:solidFill>
                            <a:schemeClr val="tx1"/>
                          </a:solidFill>
                          <a:effectLst/>
                          <a:latin typeface="Times New Roman"/>
                          <a:ea typeface="+mn-ea"/>
                          <a:cs typeface="+mn-cs"/>
                        </a:rPr>
                        <a:t>Снижение покупательского спроса в связи с увеличением кадастровой стоимости земельных участков</a:t>
                      </a:r>
                      <a:endParaRPr lang="ru-RU" sz="600" b="1" i="0" u="none" strike="noStrike" kern="1200" dirty="0">
                        <a:solidFill>
                          <a:schemeClr val="tx1"/>
                        </a:solidFill>
                        <a:effectLst/>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800" b="1"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61 700,78096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61 572,55096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Резерв на </a:t>
                      </a:r>
                      <a:r>
                        <a:rPr lang="ru-RU" sz="600" b="1" i="0" u="none" strike="noStrike" dirty="0" err="1">
                          <a:effectLst/>
                          <a:latin typeface="Times New Roman"/>
                        </a:rPr>
                        <a:t>софинансирование</a:t>
                      </a:r>
                      <a:r>
                        <a:rPr lang="ru-RU" sz="600" b="1" i="0" u="none" strike="noStrike" dirty="0">
                          <a:effectLst/>
                          <a:latin typeface="Times New Roman"/>
                        </a:rPr>
                        <a:t> муниципальных </a:t>
                      </a:r>
                      <a:r>
                        <a:rPr lang="ru-RU" sz="600" b="1" i="0" u="none" strike="noStrike" dirty="0" smtClean="0">
                          <a:effectLst/>
                          <a:latin typeface="Times New Roman"/>
                        </a:rPr>
                        <a:t>программ</a:t>
                      </a:r>
                      <a:endParaRPr lang="ru-RU" sz="600" b="1" i="0" u="none" strike="noStrike" dirty="0">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288032">
                <a:tc>
                  <a:txBody>
                    <a:bodyPr/>
                    <a:lstStyle/>
                    <a:p>
                      <a:pPr algn="l" fontAlgn="ctr"/>
                      <a:r>
                        <a:rPr lang="ru-RU" sz="800" b="1" i="0" u="none" strike="noStrike">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75 694,31260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75 320,64597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dirty="0">
                          <a:effectLst/>
                          <a:latin typeface="Times New Roman"/>
                        </a:rPr>
                        <a:t>Внесение  изменения в контракт в связи с корректировкой сметы.</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63341">
                <a:tc>
                  <a:txBody>
                    <a:bodyPr/>
                    <a:lstStyle/>
                    <a:p>
                      <a:pPr algn="l" fontAlgn="ctr"/>
                      <a:r>
                        <a:rPr lang="ru-RU" sz="800" b="1" i="0" u="none" strike="noStrike" dirty="0">
                          <a:solidFill>
                            <a:srgbClr val="000000"/>
                          </a:solidFill>
                          <a:effectLst/>
                          <a:latin typeface="Times New Roman"/>
                        </a:rPr>
                        <a:t>Муниципальная программа "Охрана окружающей среды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7 326,90000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6 791,90000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a:solidFill>
                            <a:srgbClr val="000000"/>
                          </a:solidFill>
                          <a:effectLst/>
                          <a:latin typeface="Times New Roman"/>
                        </a:rPr>
                        <a:t>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Отсутствие положительного заключения государственного учреждения, уполномоченного на проведение государственной экспертизы проектной документации и результатов инженерных изысканий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216024">
                <a:tc>
                  <a:txBody>
                    <a:bodyPr/>
                    <a:lstStyle/>
                    <a:p>
                      <a:pPr algn="l" fontAlgn="ctr"/>
                      <a:r>
                        <a:rPr lang="ru-RU" sz="800" b="1" i="0" u="none" strike="noStrike">
                          <a:solidFill>
                            <a:srgbClr val="000000"/>
                          </a:solidFill>
                          <a:effectLst/>
                          <a:latin typeface="Times New Roman"/>
                        </a:rPr>
                        <a:t>Муниципальная программа "Дорожное хозяйство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69 624,29765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63 439,15128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dirty="0">
                          <a:effectLst/>
                          <a:latin typeface="Times New Roman"/>
                        </a:rPr>
                        <a:t>Оплата работ «по факту» на основании актов выполненных работ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800" b="1"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8 509,10000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8 419,04925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a:solidFill>
                            <a:srgbClr val="000000"/>
                          </a:solidFill>
                          <a:effectLst/>
                          <a:latin typeface="Times New Roman"/>
                        </a:rPr>
                        <a:t>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Оплата работ «по факту» на основании актов выполненных работ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340618">
                <a:tc>
                  <a:txBody>
                    <a:bodyPr/>
                    <a:lstStyle/>
                    <a:p>
                      <a:pPr algn="l" fontAlgn="ctr"/>
                      <a:r>
                        <a:rPr lang="ru-RU" sz="800" b="1" i="0" u="none" strike="noStrike">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268,34000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268,34000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1" i="0" u="none" strike="noStrike" dirty="0">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60040">
                <a:tc>
                  <a:txBody>
                    <a:bodyPr/>
                    <a:lstStyle/>
                    <a:p>
                      <a:pPr algn="l" fontAlgn="ctr"/>
                      <a:r>
                        <a:rPr lang="ru-RU" sz="800" b="1" i="0" u="none" strike="noStrike" dirty="0">
                          <a:solidFill>
                            <a:srgbClr val="000000"/>
                          </a:solidFill>
                          <a:effectLst/>
                          <a:latin typeface="Times New Roman"/>
                        </a:rPr>
                        <a:t>Муниципальная программа "Профилактика терроризма и экстремизма, а также минимизация и (или) ликвидация последствий их проявлений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70,27000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dirty="0">
                          <a:solidFill>
                            <a:srgbClr val="000000"/>
                          </a:solidFill>
                          <a:effectLst/>
                          <a:latin typeface="Times New Roman"/>
                        </a:rPr>
                        <a:t>70,27000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8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c>
                  <a:txBody>
                    <a:bodyPr/>
                    <a:lstStyle/>
                    <a:p>
                      <a:pPr algn="ctr" fontAlgn="ctr"/>
                      <a:r>
                        <a:rPr lang="ru-RU" sz="600" b="1" i="0" u="none" strike="noStrike" dirty="0">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CD0"/>
                    </a:solidFill>
                  </a:tcPr>
                </a:tc>
              </a:tr>
              <a:tr h="207207">
                <a:tc>
                  <a:txBody>
                    <a:bodyPr/>
                    <a:lstStyle/>
                    <a:p>
                      <a:pPr algn="l" fontAlgn="ctr"/>
                      <a:r>
                        <a:rPr lang="ru-RU" sz="800" b="1" i="0" u="none" strike="noStrike">
                          <a:solidFill>
                            <a:srgbClr val="000000"/>
                          </a:solidFill>
                          <a:effectLst/>
                          <a:latin typeface="Times New Roman"/>
                        </a:rPr>
                        <a:t>Муниципальная программа "Укрепление общественного здоровья населения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600" b="0" i="0" u="none" strike="noStrike" dirty="0">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87338" y="3284538"/>
            <a:ext cx="85693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u="sng">
                <a:solidFill>
                  <a:srgbClr val="000000"/>
                </a:solidFill>
                <a:latin typeface="Times New Roman" pitchFamily="18" charset="0"/>
              </a:rPr>
              <a:t>Информация для контактов</a:t>
            </a:r>
          </a:p>
          <a:p>
            <a:pPr algn="ctr" eaLnBrk="1" hangingPunct="1">
              <a:spcBef>
                <a:spcPct val="50000"/>
              </a:spcBef>
            </a:pPr>
            <a:endParaRPr lang="ru-RU" altLang="ru-RU" b="1" u="sng">
              <a:solidFill>
                <a:srgbClr val="000000"/>
              </a:solidFill>
              <a:latin typeface="Times New Roman" pitchFamily="18" charset="0"/>
            </a:endParaRPr>
          </a:p>
          <a:p>
            <a:pPr algn="ctr" eaLnBrk="1" hangingPunct="1">
              <a:spcBef>
                <a:spcPct val="50000"/>
              </a:spcBef>
            </a:pPr>
            <a:r>
              <a:rPr lang="ru-RU" altLang="ru-RU" sz="1400">
                <a:solidFill>
                  <a:srgbClr val="000000"/>
                </a:solidFill>
                <a:latin typeface="Times New Roman" pitchFamily="18" charset="0"/>
              </a:rPr>
              <a:t>Финансовое управление администрации Муромского района</a:t>
            </a:r>
          </a:p>
          <a:p>
            <a:pPr algn="ctr" eaLnBrk="1" hangingPunct="1"/>
            <a:r>
              <a:rPr lang="ru-RU" altLang="ru-RU" sz="1400">
                <a:solidFill>
                  <a:srgbClr val="000000"/>
                </a:solidFill>
                <a:latin typeface="Times New Roman" pitchFamily="18" charset="0"/>
              </a:rPr>
              <a:t>Адрес: пл. Крестьянина, 6</a:t>
            </a:r>
          </a:p>
          <a:p>
            <a:pPr algn="ctr" eaLnBrk="1" hangingPunct="1"/>
            <a:r>
              <a:rPr lang="ru-RU" altLang="ru-RU" sz="1400">
                <a:solidFill>
                  <a:srgbClr val="000000"/>
                </a:solidFill>
                <a:latin typeface="Times New Roman" pitchFamily="18" charset="0"/>
              </a:rPr>
              <a:t>г. Муром, Владимирская обл., 602267</a:t>
            </a:r>
          </a:p>
          <a:p>
            <a:pPr algn="ctr" eaLnBrk="1" hangingPunct="1"/>
            <a:r>
              <a:rPr lang="ru-RU" altLang="ru-RU" sz="1400">
                <a:solidFill>
                  <a:srgbClr val="000000"/>
                </a:solidFill>
                <a:latin typeface="Times New Roman" pitchFamily="18" charset="0"/>
              </a:rPr>
              <a:t>тел. (49234) 3-31-95, факс (49234) 2-69-95</a:t>
            </a:r>
          </a:p>
          <a:p>
            <a:pPr algn="ctr" eaLnBrk="1" hangingPunct="1"/>
            <a:r>
              <a:rPr lang="en-US" altLang="ru-RU" sz="1400">
                <a:solidFill>
                  <a:srgbClr val="000000"/>
                </a:solidFill>
                <a:latin typeface="Times New Roman" pitchFamily="18" charset="0"/>
              </a:rPr>
              <a:t>e-mail: </a:t>
            </a:r>
            <a:r>
              <a:rPr lang="ru-RU" altLang="ru-RU" sz="1400" u="sng">
                <a:solidFill>
                  <a:srgbClr val="000000"/>
                </a:solidFill>
                <a:latin typeface="Times New Roman" pitchFamily="18" charset="0"/>
              </a:rPr>
              <a:t>rayfu@mail.ru</a:t>
            </a:r>
          </a:p>
          <a:p>
            <a:pPr algn="ctr" eaLnBrk="1" hangingPunct="1"/>
            <a:r>
              <a:rPr lang="ru-RU" altLang="ru-RU" sz="1400">
                <a:solidFill>
                  <a:srgbClr val="000000"/>
                </a:solidFill>
                <a:latin typeface="Times New Roman" pitchFamily="18" charset="0"/>
              </a:rPr>
              <a:t>График работы финансового управления:</a:t>
            </a:r>
          </a:p>
          <a:p>
            <a:pPr algn="ctr" eaLnBrk="1" hangingPunct="1"/>
            <a:r>
              <a:rPr lang="ru-RU" altLang="ru-RU" sz="1400">
                <a:solidFill>
                  <a:srgbClr val="000000"/>
                </a:solidFill>
                <a:latin typeface="Times New Roman" pitchFamily="18" charset="0"/>
              </a:rPr>
              <a:t>с 8:00 до 17:00 перерыв на обед с 12:00 до 13:00</a:t>
            </a:r>
          </a:p>
        </p:txBody>
      </p:sp>
      <p:sp>
        <p:nvSpPr>
          <p:cNvPr id="34819" name="Text Box 5"/>
          <p:cNvSpPr txBox="1">
            <a:spLocks noChangeArrowheads="1"/>
          </p:cNvSpPr>
          <p:nvPr/>
        </p:nvSpPr>
        <p:spPr bwMode="auto">
          <a:xfrm>
            <a:off x="684213" y="333375"/>
            <a:ext cx="7775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457200" algn="just" eaLnBrk="1" hangingPunct="1">
              <a:spcBef>
                <a:spcPct val="50000"/>
              </a:spcBef>
            </a:pPr>
            <a:r>
              <a:rPr lang="ru-RU" altLang="ru-RU" sz="1600" dirty="0">
                <a:solidFill>
                  <a:srgbClr val="000000"/>
                </a:solidFill>
                <a:latin typeface="Times New Roman" pitchFamily="18" charset="0"/>
              </a:rPr>
              <a:t>С решением Совета народных депутатов Муромского района от </a:t>
            </a:r>
            <a:r>
              <a:rPr lang="ru-RU" altLang="ru-RU" sz="1600" dirty="0" smtClean="0">
                <a:solidFill>
                  <a:srgbClr val="000000"/>
                </a:solidFill>
                <a:latin typeface="Times New Roman" pitchFamily="18" charset="0"/>
              </a:rPr>
              <a:t>17</a:t>
            </a:r>
            <a:r>
              <a:rPr lang="ru-RU" altLang="ru-RU" sz="1600" dirty="0" smtClean="0">
                <a:latin typeface="Times New Roman" pitchFamily="18" charset="0"/>
              </a:rPr>
              <a:t>.04.2024</a:t>
            </a:r>
            <a:r>
              <a:rPr lang="ru-RU" altLang="ru-RU" sz="1600" dirty="0" smtClean="0">
                <a:solidFill>
                  <a:srgbClr val="000000"/>
                </a:solidFill>
                <a:latin typeface="Times New Roman" pitchFamily="18" charset="0"/>
              </a:rPr>
              <a:t> </a:t>
            </a:r>
            <a:r>
              <a:rPr lang="ru-RU" altLang="ru-RU" sz="1600" dirty="0">
                <a:solidFill>
                  <a:srgbClr val="000000"/>
                </a:solidFill>
                <a:latin typeface="Times New Roman" pitchFamily="18" charset="0"/>
              </a:rPr>
              <a:t>года </a:t>
            </a:r>
            <a:r>
              <a:rPr lang="ru-RU" altLang="ru-RU" sz="1600" dirty="0" smtClean="0">
                <a:solidFill>
                  <a:srgbClr val="000000"/>
                </a:solidFill>
                <a:latin typeface="Times New Roman" pitchFamily="18" charset="0"/>
              </a:rPr>
              <a:t>№ 23 </a:t>
            </a:r>
            <a:r>
              <a:rPr lang="ru-RU" altLang="ru-RU" sz="1600" dirty="0">
                <a:solidFill>
                  <a:srgbClr val="000000"/>
                </a:solidFill>
                <a:latin typeface="Times New Roman" pitchFamily="18" charset="0"/>
              </a:rPr>
              <a:t>«О назначении публичных слушаний по проекту решения Совета народных депутатов «Об утверждении отчета об исполнении бюджета Муромского района за </a:t>
            </a:r>
            <a:r>
              <a:rPr lang="ru-RU" altLang="ru-RU" sz="1600" dirty="0" smtClean="0">
                <a:solidFill>
                  <a:srgbClr val="000000"/>
                </a:solidFill>
                <a:latin typeface="Times New Roman" pitchFamily="18" charset="0"/>
              </a:rPr>
              <a:t>2023 </a:t>
            </a:r>
            <a:r>
              <a:rPr lang="ru-RU" altLang="ru-RU" sz="1600" dirty="0">
                <a:solidFill>
                  <a:srgbClr val="000000"/>
                </a:solidFill>
                <a:latin typeface="Times New Roman" pitchFamily="18" charset="0"/>
              </a:rPr>
              <a:t>год» можно ознакомиться в газете «Муромский край. Документы» </a:t>
            </a:r>
            <a:r>
              <a:rPr lang="ru-RU" altLang="ru-RU" sz="1600" dirty="0" smtClean="0">
                <a:latin typeface="Times New Roman" pitchFamily="18" charset="0"/>
              </a:rPr>
              <a:t>№</a:t>
            </a:r>
            <a:r>
              <a:rPr lang="en-US" altLang="ru-RU" sz="1600" dirty="0" smtClean="0">
                <a:latin typeface="Times New Roman" pitchFamily="18" charset="0"/>
              </a:rPr>
              <a:t> 43</a:t>
            </a:r>
            <a:r>
              <a:rPr lang="ru-RU" altLang="ru-RU" sz="1600" dirty="0" smtClean="0">
                <a:latin typeface="Times New Roman" pitchFamily="18" charset="0"/>
              </a:rPr>
              <a:t>(</a:t>
            </a:r>
            <a:r>
              <a:rPr lang="en-US" altLang="ru-RU" sz="1600" smtClean="0">
                <a:latin typeface="Times New Roman" pitchFamily="18" charset="0"/>
              </a:rPr>
              <a:t>5096</a:t>
            </a:r>
            <a:r>
              <a:rPr lang="ru-RU" altLang="ru-RU" sz="1600" smtClean="0">
                <a:latin typeface="Times New Roman" pitchFamily="18" charset="0"/>
              </a:rPr>
              <a:t>) </a:t>
            </a:r>
            <a:r>
              <a:rPr lang="ru-RU" altLang="ru-RU" sz="1600">
                <a:latin typeface="Times New Roman" pitchFamily="18" charset="0"/>
              </a:rPr>
              <a:t>от </a:t>
            </a:r>
            <a:r>
              <a:rPr lang="ru-RU" altLang="ru-RU" sz="1600" smtClean="0">
                <a:latin typeface="Times New Roman" pitchFamily="18" charset="0"/>
              </a:rPr>
              <a:t>19.04.2024 </a:t>
            </a:r>
            <a:r>
              <a:rPr lang="ru-RU" altLang="ru-RU" sz="1600" dirty="0" smtClean="0">
                <a:solidFill>
                  <a:srgbClr val="000000"/>
                </a:solidFill>
                <a:latin typeface="Times New Roman" pitchFamily="18" charset="0"/>
              </a:rPr>
              <a:t>года </a:t>
            </a:r>
            <a:r>
              <a:rPr lang="ru-RU" altLang="ru-RU" sz="1600" dirty="0">
                <a:solidFill>
                  <a:srgbClr val="000000"/>
                </a:solidFill>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solidFill>
                  <a:srgbClr val="000000"/>
                </a:solidFill>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descr="Голубая тисненая бумага"/>
          <p:cNvSpPr txBox="1">
            <a:spLocks noChangeArrowheads="1"/>
          </p:cNvSpPr>
          <p:nvPr/>
        </p:nvSpPr>
        <p:spPr bwMode="auto">
          <a:xfrm>
            <a:off x="107504" y="0"/>
            <a:ext cx="88569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2200" b="1" dirty="0" smtClean="0">
                <a:latin typeface="Times New Roman" pitchFamily="18" charset="0"/>
              </a:rPr>
              <a:t>ОСНОВНЫЕ ЭКОНОМИЧЕСКИЕ ПОКАЗАТЕЛИ РАЗВИТИЯ ЭКОНОМИКИ МУНИЦИПАЛЬНОГО ОБРАЗОВАНИЯ МУРОМСКИЙ РАЙОН ЗА 202</a:t>
            </a:r>
            <a:r>
              <a:rPr lang="en-US" altLang="ru-RU" sz="2200" b="1" dirty="0" smtClean="0">
                <a:latin typeface="Times New Roman" pitchFamily="18" charset="0"/>
              </a:rPr>
              <a:t>3</a:t>
            </a:r>
            <a:r>
              <a:rPr lang="ru-RU" altLang="ru-RU" sz="2200" b="1" dirty="0" smtClean="0">
                <a:latin typeface="Times New Roman" pitchFamily="18" charset="0"/>
              </a:rPr>
              <a:t> ГОД</a:t>
            </a:r>
            <a:endParaRPr lang="ru-RU" altLang="ru-RU" sz="2200" b="1" dirty="0">
              <a:latin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90534651"/>
              </p:ext>
            </p:extLst>
          </p:nvPr>
        </p:nvGraphicFramePr>
        <p:xfrm>
          <a:off x="251521" y="3933056"/>
          <a:ext cx="8712964" cy="2160240"/>
        </p:xfrm>
        <a:graphic>
          <a:graphicData uri="http://schemas.openxmlformats.org/drawingml/2006/table">
            <a:tbl>
              <a:tblPr/>
              <a:tblGrid>
                <a:gridCol w="2304253"/>
                <a:gridCol w="1080120"/>
                <a:gridCol w="1080120"/>
                <a:gridCol w="1440160"/>
                <a:gridCol w="1316551"/>
                <a:gridCol w="1491760"/>
              </a:tblGrid>
              <a:tr h="304872">
                <a:tc rowSpan="2">
                  <a:txBody>
                    <a:bodyPr/>
                    <a:lstStyle/>
                    <a:p>
                      <a:pPr algn="ctr" fontAlgn="ctr"/>
                      <a:r>
                        <a:rPr lang="ru-RU" sz="1400" b="1" i="0" u="none" strike="noStrike" dirty="0">
                          <a:effectLst/>
                          <a:latin typeface="Times New Roman"/>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ru-RU" sz="1400" b="1" i="0" u="none" strike="noStrike" dirty="0">
                          <a:effectLst/>
                          <a:latin typeface="Times New Roman"/>
                        </a:rPr>
                        <a:t>декабрь 2023 в % к</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1400" b="1" i="0" u="none" strike="noStrike">
                          <a:effectLst/>
                          <a:latin typeface="Times New Roman"/>
                        </a:rPr>
                        <a:t>январь-декабрь 2023 к </a:t>
                      </a:r>
                      <a:br>
                        <a:rPr lang="ru-RU" sz="1400" b="1" i="0" u="none" strike="noStrike">
                          <a:effectLst/>
                          <a:latin typeface="Times New Roman"/>
                        </a:rPr>
                      </a:br>
                      <a:r>
                        <a:rPr lang="ru-RU" sz="1400" b="1" i="0" u="none" strike="noStrike">
                          <a:effectLst/>
                          <a:latin typeface="Times New Roman"/>
                        </a:rPr>
                        <a:t>январю-декабрю 2022, </a:t>
                      </a:r>
                      <a:br>
                        <a:rPr lang="ru-RU" sz="1400" b="1" i="0" u="none" strike="noStrike">
                          <a:effectLst/>
                          <a:latin typeface="Times New Roman"/>
                        </a:rPr>
                      </a:br>
                      <a:r>
                        <a:rPr lang="ru-RU" sz="1400" b="1" i="0" u="none" strike="noStrike">
                          <a:effectLst/>
                          <a:latin typeface="Times New Roman"/>
                        </a:rPr>
                        <a:t>в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ru-RU" sz="1400" b="1" i="0" u="none" strike="noStrike">
                          <a:effectLst/>
                          <a:latin typeface="Times New Roman"/>
                        </a:rPr>
                        <a:t>Справочно:</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193359">
                <a:tc vMerge="1">
                  <a:txBody>
                    <a:bodyPr/>
                    <a:lstStyle/>
                    <a:p>
                      <a:endParaRPr lang="ru-RU"/>
                    </a:p>
                  </a:txBody>
                  <a:tcPr/>
                </a:tc>
                <a:tc>
                  <a:txBody>
                    <a:bodyPr/>
                    <a:lstStyle/>
                    <a:p>
                      <a:pPr algn="ctr" fontAlgn="ctr"/>
                      <a:r>
                        <a:rPr lang="ru-RU" sz="1400" b="1" i="0" u="none" strike="noStrike" dirty="0">
                          <a:effectLst/>
                          <a:latin typeface="Times New Roman"/>
                        </a:rPr>
                        <a:t>декабрю</a:t>
                      </a:r>
                      <a:br>
                        <a:rPr lang="ru-RU" sz="1400" b="1" i="0" u="none" strike="noStrike" dirty="0">
                          <a:effectLst/>
                          <a:latin typeface="Times New Roman"/>
                        </a:rPr>
                      </a:br>
                      <a:r>
                        <a:rPr lang="ru-RU" sz="1400" b="1" i="0" u="none" strike="noStrike" dirty="0">
                          <a:effectLst/>
                          <a:latin typeface="Times New Roman"/>
                        </a:rPr>
                        <a:t>2022 года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effectLst/>
                          <a:latin typeface="Times New Roman"/>
                        </a:rPr>
                        <a:t>ноябрю</a:t>
                      </a:r>
                      <a:br>
                        <a:rPr lang="ru-RU" sz="1400" b="1" i="0" u="none" strike="noStrike">
                          <a:effectLst/>
                          <a:latin typeface="Times New Roman"/>
                        </a:rPr>
                      </a:br>
                      <a:r>
                        <a:rPr lang="ru-RU" sz="1400" b="1" i="0" u="none" strike="noStrike">
                          <a:effectLst/>
                          <a:latin typeface="Times New Roman"/>
                        </a:rPr>
                        <a:t>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ctr"/>
                      <a:r>
                        <a:rPr lang="ru-RU" sz="1400" b="1" i="0" u="none" strike="noStrike">
                          <a:effectLst/>
                          <a:latin typeface="Times New Roman"/>
                        </a:rPr>
                        <a:t>декабрь 2022 к декабрю 2021, </a:t>
                      </a:r>
                      <a:br>
                        <a:rPr lang="ru-RU" sz="1400" b="1" i="0" u="none" strike="noStrike">
                          <a:effectLst/>
                          <a:latin typeface="Times New Roman"/>
                        </a:rPr>
                      </a:br>
                      <a:r>
                        <a:rPr lang="ru-RU" sz="1400" b="1" i="0" u="none" strike="noStrike">
                          <a:effectLst/>
                          <a:latin typeface="Times New Roman"/>
                        </a:rPr>
                        <a:t>в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effectLst/>
                          <a:latin typeface="Times New Roman"/>
                        </a:rPr>
                        <a:t>январь-декабрь 2022 к </a:t>
                      </a:r>
                      <a:br>
                        <a:rPr lang="ru-RU" sz="1400" b="1" i="0" u="none" strike="noStrike">
                          <a:effectLst/>
                          <a:latin typeface="Times New Roman"/>
                        </a:rPr>
                      </a:br>
                      <a:r>
                        <a:rPr lang="ru-RU" sz="1400" b="1" i="0" u="none" strike="noStrike">
                          <a:effectLst/>
                          <a:latin typeface="Times New Roman"/>
                        </a:rPr>
                        <a:t>январю-декабрю 2021, </a:t>
                      </a:r>
                      <a:br>
                        <a:rPr lang="ru-RU" sz="1400" b="1" i="0" u="none" strike="noStrike">
                          <a:effectLst/>
                          <a:latin typeface="Times New Roman"/>
                        </a:rPr>
                      </a:br>
                      <a:r>
                        <a:rPr lang="ru-RU" sz="1400" b="1" i="0" u="none" strike="noStrike">
                          <a:effectLst/>
                          <a:latin typeface="Times New Roman"/>
                        </a:rPr>
                        <a:t>в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009">
                <a:tc>
                  <a:txBody>
                    <a:bodyPr/>
                    <a:lstStyle/>
                    <a:p>
                      <a:pPr algn="l" fontAlgn="ctr"/>
                      <a:r>
                        <a:rPr lang="ru-RU" sz="1400" b="1" i="0" u="none" strike="noStrike">
                          <a:effectLst/>
                          <a:latin typeface="Times New Roman"/>
                        </a:rPr>
                        <a:t>Индекс потребительских цен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effectLst/>
                          <a:latin typeface="Times New Roman"/>
                        </a:rPr>
                        <a:t>107,9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effectLst/>
                          <a:latin typeface="Times New Roman"/>
                        </a:rPr>
                        <a:t>100,8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effectLst/>
                          <a:latin typeface="Times New Roman"/>
                        </a:rPr>
                        <a:t>106,2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effectLst/>
                          <a:latin typeface="Times New Roman"/>
                        </a:rPr>
                        <a:t>113,2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115,4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1395521493"/>
              </p:ext>
            </p:extLst>
          </p:nvPr>
        </p:nvGraphicFramePr>
        <p:xfrm>
          <a:off x="251520" y="1196752"/>
          <a:ext cx="4284476"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1878370985"/>
              </p:ext>
            </p:extLst>
          </p:nvPr>
        </p:nvGraphicFramePr>
        <p:xfrm>
          <a:off x="4624298" y="1196752"/>
          <a:ext cx="4340190" cy="2592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3024893033"/>
              </p:ext>
            </p:extLst>
          </p:nvPr>
        </p:nvGraphicFramePr>
        <p:xfrm>
          <a:off x="323529" y="476672"/>
          <a:ext cx="3960439"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2701464598"/>
              </p:ext>
            </p:extLst>
          </p:nvPr>
        </p:nvGraphicFramePr>
        <p:xfrm>
          <a:off x="4562128" y="476672"/>
          <a:ext cx="4330353"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3212173095"/>
              </p:ext>
            </p:extLst>
          </p:nvPr>
        </p:nvGraphicFramePr>
        <p:xfrm>
          <a:off x="2195736" y="3789040"/>
          <a:ext cx="4871671" cy="275931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54"/>
          <p:cNvSpPr>
            <a:spLocks noChangeShapeType="1"/>
          </p:cNvSpPr>
          <p:nvPr/>
        </p:nvSpPr>
        <p:spPr bwMode="auto">
          <a:xfrm>
            <a:off x="5232400" y="12969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1" name="Line 562"/>
          <p:cNvSpPr>
            <a:spLocks noChangeShapeType="1"/>
          </p:cNvSpPr>
          <p:nvPr/>
        </p:nvSpPr>
        <p:spPr bwMode="auto">
          <a:xfrm>
            <a:off x="5473700" y="17383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2" name="Rectangle 46"/>
          <p:cNvSpPr>
            <a:spLocks noChangeArrowheads="1"/>
          </p:cNvSpPr>
          <p:nvPr/>
        </p:nvSpPr>
        <p:spPr bwMode="auto">
          <a:xfrm>
            <a:off x="250824" y="-4737"/>
            <a:ext cx="87060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200" b="1" dirty="0" smtClean="0">
                <a:latin typeface="Times New Roman" pitchFamily="18" charset="0"/>
              </a:rPr>
              <a:t>ОСНОВНЫЕ ПАРАМЕТРЫ ИСПОЛНЕНИЯ БЮДЖЕТА МУРОМСКОГО РАЙОНА ЗА 202</a:t>
            </a:r>
            <a:r>
              <a:rPr lang="en-US" altLang="ru-RU" sz="2200" b="1" dirty="0" smtClean="0">
                <a:latin typeface="Times New Roman" pitchFamily="18" charset="0"/>
              </a:rPr>
              <a:t>3</a:t>
            </a:r>
            <a:r>
              <a:rPr lang="ru-RU" altLang="ru-RU" sz="2200" b="1" dirty="0" smtClean="0">
                <a:latin typeface="Times New Roman" pitchFamily="18" charset="0"/>
              </a:rPr>
              <a:t> ГОД</a:t>
            </a:r>
            <a:endParaRPr lang="ru-RU" altLang="ru-RU" sz="2200" b="1" dirty="0">
              <a:latin typeface="Times New Roman" pitchFamily="18" charset="0"/>
            </a:endParaRPr>
          </a:p>
        </p:txBody>
      </p:sp>
      <p:sp>
        <p:nvSpPr>
          <p:cNvPr id="7174" name="AutoShape 4"/>
          <p:cNvSpPr>
            <a:spLocks noChangeArrowheads="1"/>
          </p:cNvSpPr>
          <p:nvPr/>
        </p:nvSpPr>
        <p:spPr bwMode="auto">
          <a:xfrm>
            <a:off x="431800" y="773584"/>
            <a:ext cx="2663825" cy="7112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5" name="AutoShape 5"/>
          <p:cNvSpPr>
            <a:spLocks noChangeArrowheads="1"/>
          </p:cNvSpPr>
          <p:nvPr/>
        </p:nvSpPr>
        <p:spPr bwMode="auto">
          <a:xfrm>
            <a:off x="6172200" y="713234"/>
            <a:ext cx="2735263" cy="719137"/>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6" name="Text Box 6"/>
          <p:cNvSpPr txBox="1">
            <a:spLocks noChangeArrowheads="1"/>
          </p:cNvSpPr>
          <p:nvPr/>
        </p:nvSpPr>
        <p:spPr bwMode="auto">
          <a:xfrm>
            <a:off x="584200" y="846708"/>
            <a:ext cx="2447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ДОХОДЫ БЮДЖЕТА </a:t>
            </a:r>
          </a:p>
          <a:p>
            <a:pPr algn="ctr" eaLnBrk="1" hangingPunct="1"/>
            <a:r>
              <a:rPr lang="ru-RU" altLang="ru-RU" sz="1600" b="1" dirty="0" smtClean="0">
                <a:latin typeface="Times New Roman" pitchFamily="18" charset="0"/>
              </a:rPr>
              <a:t>629 066,6 тыс</a:t>
            </a:r>
            <a:r>
              <a:rPr lang="ru-RU" altLang="ru-RU" sz="1600" b="1" dirty="0">
                <a:latin typeface="Times New Roman" pitchFamily="18" charset="0"/>
              </a:rPr>
              <a:t>. руб.</a:t>
            </a:r>
          </a:p>
        </p:txBody>
      </p:sp>
      <p:sp>
        <p:nvSpPr>
          <p:cNvPr id="7177" name="Text Box 7"/>
          <p:cNvSpPr txBox="1">
            <a:spLocks noChangeArrowheads="1"/>
          </p:cNvSpPr>
          <p:nvPr/>
        </p:nvSpPr>
        <p:spPr bwMode="auto">
          <a:xfrm>
            <a:off x="6249988" y="764704"/>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РАСХОДЫ БЮДЖЕТА</a:t>
            </a:r>
          </a:p>
          <a:p>
            <a:pPr algn="ctr" eaLnBrk="1" hangingPunct="1"/>
            <a:r>
              <a:rPr lang="ru-RU" altLang="ru-RU" sz="1600" b="1" dirty="0" smtClean="0">
                <a:latin typeface="Times New Roman" pitchFamily="18" charset="0"/>
              </a:rPr>
              <a:t>638 784,8 </a:t>
            </a:r>
            <a:r>
              <a:rPr lang="ru-RU" altLang="ru-RU" sz="1600" b="1" dirty="0">
                <a:latin typeface="Times New Roman" pitchFamily="18" charset="0"/>
              </a:rPr>
              <a:t>тыс. руб.</a:t>
            </a:r>
          </a:p>
        </p:txBody>
      </p:sp>
      <p:sp>
        <p:nvSpPr>
          <p:cNvPr id="7178" name="AutoShape 8"/>
          <p:cNvSpPr>
            <a:spLocks noChangeArrowheads="1"/>
          </p:cNvSpPr>
          <p:nvPr/>
        </p:nvSpPr>
        <p:spPr bwMode="auto">
          <a:xfrm>
            <a:off x="250825" y="1772816"/>
            <a:ext cx="2349500" cy="1295400"/>
          </a:xfrm>
          <a:prstGeom prst="homePlate">
            <a:avLst>
              <a:gd name="adj" fmla="val 3891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9" name="AutoShape 9"/>
          <p:cNvSpPr>
            <a:spLocks noChangeArrowheads="1"/>
          </p:cNvSpPr>
          <p:nvPr/>
        </p:nvSpPr>
        <p:spPr bwMode="auto">
          <a:xfrm>
            <a:off x="250825" y="32634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0" name="AutoShape 10"/>
          <p:cNvSpPr>
            <a:spLocks noChangeArrowheads="1"/>
          </p:cNvSpPr>
          <p:nvPr/>
        </p:nvSpPr>
        <p:spPr bwMode="auto">
          <a:xfrm>
            <a:off x="250825" y="47747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2" name="Text Box 14"/>
          <p:cNvSpPr txBox="1">
            <a:spLocks noChangeArrowheads="1"/>
          </p:cNvSpPr>
          <p:nvPr/>
        </p:nvSpPr>
        <p:spPr bwMode="auto">
          <a:xfrm>
            <a:off x="250825" y="1988840"/>
            <a:ext cx="1909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Налоговые</a:t>
            </a:r>
          </a:p>
          <a:p>
            <a:pPr algn="ctr" eaLnBrk="1" hangingPunct="1"/>
            <a:r>
              <a:rPr lang="ru-RU" altLang="ru-RU" sz="1600" dirty="0">
                <a:latin typeface="Times New Roman" pitchFamily="18" charset="0"/>
              </a:rPr>
              <a:t> доходы</a:t>
            </a:r>
          </a:p>
          <a:p>
            <a:pPr algn="ctr" eaLnBrk="1" hangingPunct="1"/>
            <a:r>
              <a:rPr lang="ru-RU" altLang="ru-RU" sz="1600" dirty="0" smtClean="0">
                <a:latin typeface="Times New Roman" pitchFamily="18" charset="0"/>
              </a:rPr>
              <a:t> 94 695,9 тыс</a:t>
            </a:r>
            <a:r>
              <a:rPr lang="ru-RU" altLang="ru-RU" sz="1600" dirty="0">
                <a:latin typeface="Times New Roman" pitchFamily="18" charset="0"/>
              </a:rPr>
              <a:t>. руб.</a:t>
            </a:r>
          </a:p>
        </p:txBody>
      </p:sp>
      <p:sp>
        <p:nvSpPr>
          <p:cNvPr id="7183" name="Text Box 15"/>
          <p:cNvSpPr txBox="1">
            <a:spLocks noChangeArrowheads="1"/>
          </p:cNvSpPr>
          <p:nvPr/>
        </p:nvSpPr>
        <p:spPr bwMode="auto">
          <a:xfrm>
            <a:off x="323529" y="3493790"/>
            <a:ext cx="1848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600" dirty="0">
                <a:latin typeface="Times New Roman" pitchFamily="18" charset="0"/>
              </a:rPr>
              <a:t>Неналоговые доходы  </a:t>
            </a:r>
            <a:endParaRPr lang="ru-RU" altLang="ru-RU" sz="1600" dirty="0" smtClean="0">
              <a:latin typeface="Times New Roman" pitchFamily="18" charset="0"/>
            </a:endParaRPr>
          </a:p>
          <a:p>
            <a:pPr algn="ctr" eaLnBrk="1" hangingPunct="1">
              <a:spcBef>
                <a:spcPts val="0"/>
              </a:spcBef>
            </a:pPr>
            <a:r>
              <a:rPr lang="ru-RU" altLang="ru-RU" sz="1600" dirty="0" smtClean="0">
                <a:latin typeface="Times New Roman" pitchFamily="18" charset="0"/>
              </a:rPr>
              <a:t>31 308,0 тыс</a:t>
            </a:r>
            <a:r>
              <a:rPr lang="ru-RU" altLang="ru-RU" sz="1600" dirty="0">
                <a:latin typeface="Times New Roman" pitchFamily="18" charset="0"/>
              </a:rPr>
              <a:t>. руб.</a:t>
            </a:r>
          </a:p>
        </p:txBody>
      </p:sp>
      <p:sp>
        <p:nvSpPr>
          <p:cNvPr id="7184" name="Text Box 16"/>
          <p:cNvSpPr txBox="1">
            <a:spLocks noChangeArrowheads="1"/>
          </p:cNvSpPr>
          <p:nvPr/>
        </p:nvSpPr>
        <p:spPr bwMode="auto">
          <a:xfrm>
            <a:off x="442913" y="4974267"/>
            <a:ext cx="1873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Безвозмездные </a:t>
            </a:r>
            <a:r>
              <a:rPr lang="ru-RU" altLang="ru-RU" sz="1600" dirty="0" smtClean="0">
                <a:latin typeface="Times New Roman" pitchFamily="18" charset="0"/>
              </a:rPr>
              <a:t>поступления </a:t>
            </a:r>
          </a:p>
          <a:p>
            <a:pPr algn="ctr" eaLnBrk="1" hangingPunct="1">
              <a:spcBef>
                <a:spcPts val="0"/>
              </a:spcBef>
            </a:pPr>
            <a:r>
              <a:rPr lang="ru-RU" altLang="ru-RU" sz="1600" dirty="0" smtClean="0">
                <a:latin typeface="Times New Roman" pitchFamily="18" charset="0"/>
              </a:rPr>
              <a:t>503 062,7  </a:t>
            </a:r>
            <a:r>
              <a:rPr lang="ru-RU" altLang="ru-RU" sz="1600" dirty="0">
                <a:latin typeface="Times New Roman" pitchFamily="18" charset="0"/>
              </a:rPr>
              <a:t>тыс. руб.</a:t>
            </a:r>
          </a:p>
        </p:txBody>
      </p:sp>
      <p:grpSp>
        <p:nvGrpSpPr>
          <p:cNvPr id="2" name="Группа 1"/>
          <p:cNvGrpSpPr/>
          <p:nvPr/>
        </p:nvGrpSpPr>
        <p:grpSpPr>
          <a:xfrm>
            <a:off x="5846588" y="1446909"/>
            <a:ext cx="3148187" cy="461963"/>
            <a:chOff x="5846588" y="1446909"/>
            <a:chExt cx="3148187" cy="461963"/>
          </a:xfrm>
        </p:grpSpPr>
        <p:sp>
          <p:nvSpPr>
            <p:cNvPr id="53" name="AutoShape 17"/>
            <p:cNvSpPr>
              <a:spLocks noChangeArrowheads="1"/>
            </p:cNvSpPr>
            <p:nvPr/>
          </p:nvSpPr>
          <p:spPr bwMode="auto">
            <a:xfrm rot="10800000">
              <a:off x="5846588" y="1477072"/>
              <a:ext cx="311626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1" name="Text Box 23"/>
            <p:cNvSpPr txBox="1">
              <a:spLocks noChangeArrowheads="1"/>
            </p:cNvSpPr>
            <p:nvPr/>
          </p:nvSpPr>
          <p:spPr bwMode="auto">
            <a:xfrm>
              <a:off x="6372200" y="1446909"/>
              <a:ext cx="262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Общегосударственные вопросы </a:t>
              </a:r>
            </a:p>
            <a:p>
              <a:pPr algn="ctr" eaLnBrk="1" hangingPunct="1"/>
              <a:r>
                <a:rPr lang="ru-RU" altLang="ru-RU" sz="1200" dirty="0" smtClean="0">
                  <a:latin typeface="Times New Roman" pitchFamily="18" charset="0"/>
                </a:rPr>
                <a:t>74 190,0 </a:t>
              </a:r>
              <a:r>
                <a:rPr lang="ru-RU" altLang="ru-RU" sz="1200" dirty="0">
                  <a:latin typeface="Times New Roman" pitchFamily="18" charset="0"/>
                </a:rPr>
                <a:t>тыс. руб.</a:t>
              </a:r>
            </a:p>
          </p:txBody>
        </p:sp>
      </p:grpSp>
      <p:grpSp>
        <p:nvGrpSpPr>
          <p:cNvPr id="12" name="Группа 11"/>
          <p:cNvGrpSpPr/>
          <p:nvPr/>
        </p:nvGrpSpPr>
        <p:grpSpPr>
          <a:xfrm>
            <a:off x="5840657" y="2505075"/>
            <a:ext cx="3116263" cy="457200"/>
            <a:chOff x="5848224" y="2323728"/>
            <a:chExt cx="3116263" cy="457200"/>
          </a:xfrm>
        </p:grpSpPr>
        <p:sp>
          <p:nvSpPr>
            <p:cNvPr id="7185" name="AutoShape 17"/>
            <p:cNvSpPr>
              <a:spLocks noChangeArrowheads="1"/>
            </p:cNvSpPr>
            <p:nvPr/>
          </p:nvSpPr>
          <p:spPr bwMode="auto">
            <a:xfrm rot="10800000">
              <a:off x="5848224" y="2349128"/>
              <a:ext cx="3116263" cy="397915"/>
            </a:xfrm>
            <a:prstGeom prst="homePlate">
              <a:avLst>
                <a:gd name="adj" fmla="val 111632"/>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2" name="Text Box 26"/>
            <p:cNvSpPr txBox="1">
              <a:spLocks noChangeArrowheads="1"/>
            </p:cNvSpPr>
            <p:nvPr/>
          </p:nvSpPr>
          <p:spPr bwMode="auto">
            <a:xfrm>
              <a:off x="6372201" y="2323728"/>
              <a:ext cx="25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Национальная экономика </a:t>
              </a:r>
            </a:p>
            <a:p>
              <a:pPr algn="ctr" eaLnBrk="1" hangingPunct="1"/>
              <a:r>
                <a:rPr lang="ru-RU" altLang="ru-RU" sz="1200" dirty="0" smtClean="0">
                  <a:latin typeface="Times New Roman" pitchFamily="18" charset="0"/>
                </a:rPr>
                <a:t>70 396,5 тыс</a:t>
              </a:r>
              <a:r>
                <a:rPr lang="ru-RU" altLang="ru-RU" sz="1200" dirty="0">
                  <a:latin typeface="Times New Roman" pitchFamily="18" charset="0"/>
                </a:rPr>
                <a:t>. руб.</a:t>
              </a:r>
            </a:p>
          </p:txBody>
        </p:sp>
      </p:grpSp>
      <p:grpSp>
        <p:nvGrpSpPr>
          <p:cNvPr id="13" name="Группа 12"/>
          <p:cNvGrpSpPr/>
          <p:nvPr/>
        </p:nvGrpSpPr>
        <p:grpSpPr>
          <a:xfrm>
            <a:off x="5868144" y="2948163"/>
            <a:ext cx="3096343" cy="457200"/>
            <a:chOff x="5868143" y="2827784"/>
            <a:chExt cx="3096343" cy="457200"/>
          </a:xfrm>
        </p:grpSpPr>
        <p:sp>
          <p:nvSpPr>
            <p:cNvPr id="44" name="AutoShape 17"/>
            <p:cNvSpPr>
              <a:spLocks noChangeArrowheads="1"/>
            </p:cNvSpPr>
            <p:nvPr/>
          </p:nvSpPr>
          <p:spPr bwMode="auto">
            <a:xfrm rot="10800000">
              <a:off x="5868143" y="2852936"/>
              <a:ext cx="309634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3" name="Text Box 27"/>
            <p:cNvSpPr txBox="1">
              <a:spLocks noChangeArrowheads="1"/>
            </p:cNvSpPr>
            <p:nvPr/>
          </p:nvSpPr>
          <p:spPr bwMode="auto">
            <a:xfrm>
              <a:off x="6300192" y="2827784"/>
              <a:ext cx="258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Жилищно-коммунальное </a:t>
              </a:r>
              <a:r>
                <a:rPr lang="ru-RU" altLang="ru-RU" sz="1200" dirty="0">
                  <a:latin typeface="Times New Roman" pitchFamily="18" charset="0"/>
                </a:rPr>
                <a:t>хозяйство </a:t>
              </a:r>
              <a:r>
                <a:rPr lang="ru-RU" altLang="ru-RU" sz="1200" dirty="0" smtClean="0">
                  <a:latin typeface="Times New Roman" pitchFamily="18" charset="0"/>
                </a:rPr>
                <a:t>90 420,0 тыс</a:t>
              </a:r>
              <a:r>
                <a:rPr lang="ru-RU" altLang="ru-RU" sz="1200" dirty="0">
                  <a:latin typeface="Times New Roman" pitchFamily="18" charset="0"/>
                </a:rPr>
                <a:t>. руб.</a:t>
              </a:r>
            </a:p>
          </p:txBody>
        </p:sp>
      </p:grpSp>
      <p:grpSp>
        <p:nvGrpSpPr>
          <p:cNvPr id="9" name="Группа 8"/>
          <p:cNvGrpSpPr/>
          <p:nvPr/>
        </p:nvGrpSpPr>
        <p:grpSpPr>
          <a:xfrm>
            <a:off x="5898775" y="3933056"/>
            <a:ext cx="3058145" cy="457200"/>
            <a:chOff x="5906342" y="4051920"/>
            <a:chExt cx="3058145" cy="457200"/>
          </a:xfrm>
        </p:grpSpPr>
        <p:sp>
          <p:nvSpPr>
            <p:cNvPr id="47" name="AutoShape 17"/>
            <p:cNvSpPr>
              <a:spLocks noChangeArrowheads="1"/>
            </p:cNvSpPr>
            <p:nvPr/>
          </p:nvSpPr>
          <p:spPr bwMode="auto">
            <a:xfrm rot="10800000">
              <a:off x="5906342" y="4069579"/>
              <a:ext cx="305814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5" name="Text Box 29"/>
            <p:cNvSpPr txBox="1">
              <a:spLocks noChangeArrowheads="1"/>
            </p:cNvSpPr>
            <p:nvPr/>
          </p:nvSpPr>
          <p:spPr bwMode="auto">
            <a:xfrm>
              <a:off x="6444208" y="4051920"/>
              <a:ext cx="232917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Культура, кинематография        </a:t>
              </a:r>
              <a:r>
                <a:rPr lang="ru-RU" altLang="ru-RU" sz="1200" dirty="0" smtClean="0">
                  <a:latin typeface="Times New Roman" pitchFamily="18" charset="0"/>
                </a:rPr>
                <a:t>21 257,8 </a:t>
              </a:r>
              <a:r>
                <a:rPr lang="ru-RU" altLang="ru-RU" sz="1200" dirty="0">
                  <a:latin typeface="Times New Roman" pitchFamily="18" charset="0"/>
                </a:rPr>
                <a:t>тыс. руб.</a:t>
              </a:r>
            </a:p>
          </p:txBody>
        </p:sp>
      </p:grpSp>
      <p:grpSp>
        <p:nvGrpSpPr>
          <p:cNvPr id="8" name="Группа 7"/>
          <p:cNvGrpSpPr/>
          <p:nvPr/>
        </p:nvGrpSpPr>
        <p:grpSpPr>
          <a:xfrm>
            <a:off x="5905499" y="4407495"/>
            <a:ext cx="3058987" cy="461665"/>
            <a:chOff x="5905499" y="4479206"/>
            <a:chExt cx="3058987" cy="461665"/>
          </a:xfrm>
        </p:grpSpPr>
        <p:sp>
          <p:nvSpPr>
            <p:cNvPr id="48" name="AutoShape 17"/>
            <p:cNvSpPr>
              <a:spLocks noChangeArrowheads="1"/>
            </p:cNvSpPr>
            <p:nvPr/>
          </p:nvSpPr>
          <p:spPr bwMode="auto">
            <a:xfrm rot="10800000">
              <a:off x="5905499" y="4501627"/>
              <a:ext cx="3058987"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6" name="Text Box 30"/>
            <p:cNvSpPr txBox="1">
              <a:spLocks noChangeArrowheads="1"/>
            </p:cNvSpPr>
            <p:nvPr/>
          </p:nvSpPr>
          <p:spPr bwMode="auto">
            <a:xfrm>
              <a:off x="6444208" y="4479206"/>
              <a:ext cx="237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Социальная политика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49 421,9 </a:t>
              </a:r>
              <a:r>
                <a:rPr lang="ru-RU" altLang="ru-RU" sz="1200" dirty="0">
                  <a:latin typeface="Times New Roman" pitchFamily="18" charset="0"/>
                </a:rPr>
                <a:t>тыс. руб.</a:t>
              </a:r>
            </a:p>
          </p:txBody>
        </p:sp>
      </p:grpSp>
      <p:grpSp>
        <p:nvGrpSpPr>
          <p:cNvPr id="7" name="Группа 6"/>
          <p:cNvGrpSpPr/>
          <p:nvPr/>
        </p:nvGrpSpPr>
        <p:grpSpPr>
          <a:xfrm>
            <a:off x="5923499" y="4899620"/>
            <a:ext cx="3044254" cy="442035"/>
            <a:chOff x="5920233" y="4931181"/>
            <a:chExt cx="3044254" cy="442035"/>
          </a:xfrm>
        </p:grpSpPr>
        <p:sp>
          <p:nvSpPr>
            <p:cNvPr id="49" name="AutoShape 17"/>
            <p:cNvSpPr>
              <a:spLocks noChangeArrowheads="1"/>
            </p:cNvSpPr>
            <p:nvPr/>
          </p:nvSpPr>
          <p:spPr bwMode="auto">
            <a:xfrm rot="10800000">
              <a:off x="5920233" y="4935312"/>
              <a:ext cx="3044254"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9" name="Text Box 33"/>
            <p:cNvSpPr txBox="1">
              <a:spLocks noChangeArrowheads="1"/>
            </p:cNvSpPr>
            <p:nvPr/>
          </p:nvSpPr>
          <p:spPr bwMode="auto">
            <a:xfrm>
              <a:off x="6300192" y="4931181"/>
              <a:ext cx="2582887"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smtClean="0">
                  <a:latin typeface="Times New Roman" pitchFamily="18" charset="0"/>
                </a:rPr>
                <a:t>Физическая </a:t>
              </a:r>
              <a:r>
                <a:rPr lang="ru-RU" altLang="ru-RU" sz="1200" dirty="0">
                  <a:latin typeface="Times New Roman" pitchFamily="18" charset="0"/>
                </a:rPr>
                <a:t>культура и спорт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2 801,7 </a:t>
              </a:r>
              <a:r>
                <a:rPr lang="ru-RU" altLang="ru-RU" sz="1200" dirty="0">
                  <a:latin typeface="Times New Roman" pitchFamily="18" charset="0"/>
                </a:rPr>
                <a:t>тыс. руб.</a:t>
              </a:r>
            </a:p>
          </p:txBody>
        </p:sp>
      </p:grpSp>
      <p:grpSp>
        <p:nvGrpSpPr>
          <p:cNvPr id="6" name="Группа 5"/>
          <p:cNvGrpSpPr/>
          <p:nvPr/>
        </p:nvGrpSpPr>
        <p:grpSpPr>
          <a:xfrm>
            <a:off x="5906341" y="5373216"/>
            <a:ext cx="3058146" cy="461665"/>
            <a:chOff x="5906341" y="5343599"/>
            <a:chExt cx="3058146" cy="461665"/>
          </a:xfrm>
        </p:grpSpPr>
        <p:sp>
          <p:nvSpPr>
            <p:cNvPr id="50" name="AutoShape 17"/>
            <p:cNvSpPr>
              <a:spLocks noChangeArrowheads="1"/>
            </p:cNvSpPr>
            <p:nvPr/>
          </p:nvSpPr>
          <p:spPr bwMode="auto">
            <a:xfrm rot="10800000">
              <a:off x="5906341" y="5367360"/>
              <a:ext cx="3058146"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0" name="Text Box 34"/>
            <p:cNvSpPr txBox="1">
              <a:spLocks noChangeArrowheads="1"/>
            </p:cNvSpPr>
            <p:nvPr/>
          </p:nvSpPr>
          <p:spPr bwMode="auto">
            <a:xfrm>
              <a:off x="6516216" y="5343599"/>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Средства </a:t>
              </a:r>
              <a:r>
                <a:rPr lang="ru-RU" altLang="ru-RU" sz="1200" dirty="0">
                  <a:latin typeface="Times New Roman" pitchFamily="18" charset="0"/>
                </a:rPr>
                <a:t>массовой информации         </a:t>
              </a:r>
              <a:r>
                <a:rPr lang="ru-RU" altLang="ru-RU" sz="1200" dirty="0" smtClean="0">
                  <a:latin typeface="Times New Roman" pitchFamily="18" charset="0"/>
                </a:rPr>
                <a:t>1 254,9 </a:t>
              </a:r>
              <a:r>
                <a:rPr lang="ru-RU" altLang="ru-RU" sz="1200" dirty="0">
                  <a:latin typeface="Times New Roman" pitchFamily="18" charset="0"/>
                </a:rPr>
                <a:t>тыс. руб. </a:t>
              </a:r>
            </a:p>
          </p:txBody>
        </p:sp>
      </p:grpSp>
      <p:pic>
        <p:nvPicPr>
          <p:cNvPr id="7202"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748" y="2996952"/>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AutoShape 41"/>
          <p:cNvSpPr>
            <a:spLocks noChangeArrowheads="1"/>
          </p:cNvSpPr>
          <p:nvPr/>
        </p:nvSpPr>
        <p:spPr bwMode="auto">
          <a:xfrm>
            <a:off x="3311525" y="1581150"/>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4" name="AutoShape 42"/>
          <p:cNvSpPr>
            <a:spLocks noChangeArrowheads="1"/>
          </p:cNvSpPr>
          <p:nvPr/>
        </p:nvSpPr>
        <p:spPr bwMode="auto">
          <a:xfrm>
            <a:off x="3311525" y="5100638"/>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5" name="Text Box 43"/>
          <p:cNvSpPr txBox="1">
            <a:spLocks noChangeArrowheads="1"/>
          </p:cNvSpPr>
          <p:nvPr/>
        </p:nvSpPr>
        <p:spPr bwMode="auto">
          <a:xfrm>
            <a:off x="3492500" y="1741488"/>
            <a:ext cx="208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Доходы в расчете на 1 жителя                    </a:t>
            </a:r>
            <a:r>
              <a:rPr lang="ru-RU" altLang="ru-RU" sz="1600" b="1" dirty="0" smtClean="0">
                <a:solidFill>
                  <a:srgbClr val="FF0000"/>
                </a:solidFill>
                <a:latin typeface="Times New Roman" pitchFamily="18" charset="0"/>
              </a:rPr>
              <a:t>42 657,26 руб</a:t>
            </a:r>
            <a:r>
              <a:rPr lang="ru-RU" altLang="ru-RU" sz="1600" dirty="0">
                <a:latin typeface="Times New Roman" pitchFamily="18" charset="0"/>
              </a:rPr>
              <a:t>.</a:t>
            </a:r>
          </a:p>
        </p:txBody>
      </p:sp>
      <p:sp>
        <p:nvSpPr>
          <p:cNvPr id="7206" name="Text Box 45"/>
          <p:cNvSpPr txBox="1">
            <a:spLocks noChangeArrowheads="1"/>
          </p:cNvSpPr>
          <p:nvPr/>
        </p:nvSpPr>
        <p:spPr bwMode="auto">
          <a:xfrm>
            <a:off x="3563938" y="5199856"/>
            <a:ext cx="2087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Расходы в расчете на 1 жителя </a:t>
            </a:r>
          </a:p>
          <a:p>
            <a:pPr algn="ctr" eaLnBrk="1" hangingPunct="1">
              <a:spcBef>
                <a:spcPct val="50000"/>
              </a:spcBef>
            </a:pPr>
            <a:r>
              <a:rPr lang="ru-RU" altLang="ru-RU" sz="1600" b="1" dirty="0" smtClean="0">
                <a:solidFill>
                  <a:srgbClr val="FF0000"/>
                </a:solidFill>
                <a:latin typeface="Times New Roman" pitchFamily="18" charset="0"/>
              </a:rPr>
              <a:t>43 316,25 </a:t>
            </a:r>
            <a:r>
              <a:rPr lang="ru-RU" altLang="ru-RU" sz="1600" b="1" dirty="0">
                <a:solidFill>
                  <a:srgbClr val="FF0000"/>
                </a:solidFill>
                <a:latin typeface="Times New Roman" pitchFamily="18" charset="0"/>
              </a:rPr>
              <a:t>руб.</a:t>
            </a:r>
          </a:p>
        </p:txBody>
      </p:sp>
      <p:grpSp>
        <p:nvGrpSpPr>
          <p:cNvPr id="3" name="Группа 2"/>
          <p:cNvGrpSpPr/>
          <p:nvPr/>
        </p:nvGrpSpPr>
        <p:grpSpPr>
          <a:xfrm>
            <a:off x="5832273" y="1887774"/>
            <a:ext cx="3190306" cy="646331"/>
            <a:chOff x="5845744" y="1846565"/>
            <a:chExt cx="3190306" cy="646331"/>
          </a:xfrm>
        </p:grpSpPr>
        <p:sp>
          <p:nvSpPr>
            <p:cNvPr id="54" name="AutoShape 17"/>
            <p:cNvSpPr>
              <a:spLocks noChangeArrowheads="1"/>
            </p:cNvSpPr>
            <p:nvPr/>
          </p:nvSpPr>
          <p:spPr bwMode="auto">
            <a:xfrm rot="10800000">
              <a:off x="5845744" y="1909118"/>
              <a:ext cx="3116263" cy="546150"/>
            </a:xfrm>
            <a:prstGeom prst="homePlate">
              <a:avLst>
                <a:gd name="adj" fmla="val 8005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7" name="Text Box 24"/>
            <p:cNvSpPr txBox="1">
              <a:spLocks noChangeArrowheads="1"/>
            </p:cNvSpPr>
            <p:nvPr/>
          </p:nvSpPr>
          <p:spPr bwMode="auto">
            <a:xfrm>
              <a:off x="6172200" y="1846565"/>
              <a:ext cx="2863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Национальная безопасность и правоохранительная </a:t>
              </a:r>
              <a:r>
                <a:rPr lang="ru-RU" altLang="ru-RU" sz="1200" dirty="0" smtClean="0">
                  <a:latin typeface="Times New Roman" pitchFamily="18" charset="0"/>
                </a:rPr>
                <a:t>деятельность</a:t>
              </a:r>
            </a:p>
            <a:p>
              <a:pPr algn="ctr" eaLnBrk="1" hangingPunct="1">
                <a:spcBef>
                  <a:spcPts val="0"/>
                </a:spcBef>
              </a:pPr>
              <a:r>
                <a:rPr lang="ru-RU" altLang="ru-RU" sz="1200" dirty="0" smtClean="0">
                  <a:latin typeface="Times New Roman" pitchFamily="18" charset="0"/>
                </a:rPr>
                <a:t>8 013,3 </a:t>
              </a:r>
              <a:r>
                <a:rPr lang="ru-RU" altLang="ru-RU" sz="1200" dirty="0">
                  <a:latin typeface="Times New Roman" pitchFamily="18" charset="0"/>
                </a:rPr>
                <a:t>тыс. руб.</a:t>
              </a:r>
            </a:p>
          </p:txBody>
        </p:sp>
      </p:grpSp>
      <p:grpSp>
        <p:nvGrpSpPr>
          <p:cNvPr id="5" name="Группа 4"/>
          <p:cNvGrpSpPr/>
          <p:nvPr/>
        </p:nvGrpSpPr>
        <p:grpSpPr>
          <a:xfrm>
            <a:off x="5891211" y="5847655"/>
            <a:ext cx="3073276" cy="461665"/>
            <a:chOff x="5891211" y="5775647"/>
            <a:chExt cx="3073276" cy="461665"/>
          </a:xfrm>
        </p:grpSpPr>
        <p:sp>
          <p:nvSpPr>
            <p:cNvPr id="51" name="AutoShape 17"/>
            <p:cNvSpPr>
              <a:spLocks noChangeArrowheads="1"/>
            </p:cNvSpPr>
            <p:nvPr/>
          </p:nvSpPr>
          <p:spPr bwMode="auto">
            <a:xfrm rot="10800000">
              <a:off x="5891211" y="5805511"/>
              <a:ext cx="30732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8" name="Text Box 35"/>
            <p:cNvSpPr txBox="1">
              <a:spLocks noChangeArrowheads="1"/>
            </p:cNvSpPr>
            <p:nvPr/>
          </p:nvSpPr>
          <p:spPr bwMode="auto">
            <a:xfrm>
              <a:off x="6166296" y="5775647"/>
              <a:ext cx="2798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Обслуживание </a:t>
              </a:r>
              <a:r>
                <a:rPr lang="ru-RU" altLang="ru-RU" sz="1200" dirty="0">
                  <a:latin typeface="Times New Roman" pitchFamily="18" charset="0"/>
                </a:rPr>
                <a:t>государственного и муниципального долга </a:t>
              </a:r>
              <a:r>
                <a:rPr lang="ru-RU" altLang="ru-RU" sz="1200" dirty="0" smtClean="0">
                  <a:latin typeface="Times New Roman" pitchFamily="18" charset="0"/>
                </a:rPr>
                <a:t>6,0 тыс</a:t>
              </a:r>
              <a:r>
                <a:rPr lang="ru-RU" altLang="ru-RU" sz="1200" dirty="0">
                  <a:latin typeface="Times New Roman" pitchFamily="18" charset="0"/>
                </a:rPr>
                <a:t>.</a:t>
              </a:r>
              <a:r>
                <a:rPr lang="en-US" altLang="ru-RU" sz="1200" dirty="0">
                  <a:latin typeface="Times New Roman" pitchFamily="18" charset="0"/>
                </a:rPr>
                <a:t> </a:t>
              </a:r>
              <a:r>
                <a:rPr lang="ru-RU" altLang="ru-RU" sz="1200" dirty="0">
                  <a:latin typeface="Times New Roman" pitchFamily="18" charset="0"/>
                </a:rPr>
                <a:t>руб.</a:t>
              </a:r>
            </a:p>
          </p:txBody>
        </p:sp>
      </p:grpSp>
      <p:grpSp>
        <p:nvGrpSpPr>
          <p:cNvPr id="4" name="Группа 3"/>
          <p:cNvGrpSpPr/>
          <p:nvPr/>
        </p:nvGrpSpPr>
        <p:grpSpPr>
          <a:xfrm>
            <a:off x="5906340" y="6339235"/>
            <a:ext cx="3074118" cy="461963"/>
            <a:chOff x="5890368" y="6207397"/>
            <a:chExt cx="3074118" cy="461963"/>
          </a:xfrm>
        </p:grpSpPr>
        <p:sp>
          <p:nvSpPr>
            <p:cNvPr id="52" name="AutoShape 17"/>
            <p:cNvSpPr>
              <a:spLocks noChangeArrowheads="1"/>
            </p:cNvSpPr>
            <p:nvPr/>
          </p:nvSpPr>
          <p:spPr bwMode="auto">
            <a:xfrm rot="10800000">
              <a:off x="5890368" y="6237312"/>
              <a:ext cx="3074118"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9" name="Text Box 39"/>
            <p:cNvSpPr txBox="1">
              <a:spLocks noChangeArrowheads="1"/>
            </p:cNvSpPr>
            <p:nvPr/>
          </p:nvSpPr>
          <p:spPr bwMode="auto">
            <a:xfrm>
              <a:off x="6372200" y="6207397"/>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Межбюджетные трансферты                        </a:t>
              </a:r>
              <a:r>
                <a:rPr lang="ru-RU" altLang="ru-RU" sz="1200" dirty="0" smtClean="0">
                  <a:latin typeface="Times New Roman" pitchFamily="18" charset="0"/>
                </a:rPr>
                <a:t>48 146,4 </a:t>
              </a:r>
              <a:r>
                <a:rPr lang="ru-RU" altLang="ru-RU" sz="1200" dirty="0">
                  <a:latin typeface="Times New Roman" pitchFamily="18" charset="0"/>
                </a:rPr>
                <a:t>тыс. руб.</a:t>
              </a:r>
            </a:p>
          </p:txBody>
        </p:sp>
      </p:grpSp>
      <p:grpSp>
        <p:nvGrpSpPr>
          <p:cNvPr id="55" name="Группа 54"/>
          <p:cNvGrpSpPr/>
          <p:nvPr/>
        </p:nvGrpSpPr>
        <p:grpSpPr>
          <a:xfrm>
            <a:off x="5873327" y="3468440"/>
            <a:ext cx="3085975" cy="431800"/>
            <a:chOff x="5878512" y="3645272"/>
            <a:chExt cx="3085975" cy="431800"/>
          </a:xfrm>
        </p:grpSpPr>
        <p:sp>
          <p:nvSpPr>
            <p:cNvPr id="56" name="AutoShape 17"/>
            <p:cNvSpPr>
              <a:spLocks noChangeArrowheads="1"/>
            </p:cNvSpPr>
            <p:nvPr/>
          </p:nvSpPr>
          <p:spPr bwMode="auto">
            <a:xfrm rot="10800000">
              <a:off x="5878512" y="3645272"/>
              <a:ext cx="30859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57" name="Text Box 28"/>
            <p:cNvSpPr txBox="1">
              <a:spLocks noChangeArrowheads="1"/>
            </p:cNvSpPr>
            <p:nvPr/>
          </p:nvSpPr>
          <p:spPr bwMode="auto">
            <a:xfrm>
              <a:off x="6444208" y="3717032"/>
              <a:ext cx="236417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Образование </a:t>
              </a:r>
              <a:r>
                <a:rPr lang="ru-RU" altLang="ru-RU" sz="1200" dirty="0" smtClean="0">
                  <a:latin typeface="Times New Roman" pitchFamily="18" charset="0"/>
                </a:rPr>
                <a:t>272 876,4 </a:t>
              </a:r>
              <a:r>
                <a:rPr lang="ru-RU" altLang="ru-RU" sz="1200" dirty="0">
                  <a:latin typeface="Times New Roman" pitchFamily="18" charset="0"/>
                </a:rPr>
                <a:t>тыс. руб.</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863" y="236538"/>
            <a:ext cx="2393950"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schemeClr val="tx1"/>
                </a:solidFill>
                <a:latin typeface="Times New Roman" panose="02020603050405020304" pitchFamily="18" charset="0"/>
                <a:cs typeface="Times New Roman" panose="02020603050405020304" pitchFamily="18" charset="0"/>
              </a:rPr>
              <a:t>Доходы бюджета</a:t>
            </a:r>
          </a:p>
          <a:p>
            <a:pPr algn="ctr" eaLnBrk="1" fontAlgn="auto" hangingPunct="1">
              <a:spcBef>
                <a:spcPct val="0"/>
              </a:spcBef>
              <a:spcAft>
                <a:spcPts val="0"/>
              </a:spcAft>
              <a:buClrTx/>
              <a:buSzTx/>
              <a:buFontTx/>
              <a:buNone/>
              <a:defRPr/>
            </a:pPr>
            <a:r>
              <a:rPr lang="ru-RU" altLang="ru-RU" sz="1600" b="1" dirty="0" smtClean="0">
                <a:latin typeface="Times New Roman" pitchFamily="18" charset="0"/>
              </a:rPr>
              <a:t>629 066,6 </a:t>
            </a:r>
            <a:r>
              <a:rPr lang="ru-RU" altLang="ru-RU" sz="1600" b="1" kern="0" dirty="0" smtClean="0">
                <a:solidFill>
                  <a:schemeClr val="tx1"/>
                </a:solidFill>
                <a:latin typeface="Times New Roman" panose="02020603050405020304" pitchFamily="18" charset="0"/>
                <a:cs typeface="Times New Roman" panose="02020603050405020304" pitchFamily="18" charset="0"/>
              </a:rPr>
              <a:t>тыс</a:t>
            </a:r>
            <a:r>
              <a:rPr lang="ru-RU" altLang="ru-RU" sz="1600" b="1" kern="0" dirty="0">
                <a:solidFill>
                  <a:schemeClr val="tx1"/>
                </a:solidFill>
                <a:latin typeface="Times New Roman" panose="02020603050405020304" pitchFamily="18" charset="0"/>
                <a:cs typeface="Times New Roman" panose="02020603050405020304" pitchFamily="18" charset="0"/>
              </a:rPr>
              <a:t>. рублей</a:t>
            </a:r>
          </a:p>
        </p:txBody>
      </p:sp>
      <p:sp>
        <p:nvSpPr>
          <p:cNvPr id="7" name="AutoShape 4"/>
          <p:cNvSpPr>
            <a:spLocks noChangeArrowheads="1"/>
          </p:cNvSpPr>
          <p:nvPr/>
        </p:nvSpPr>
        <p:spPr bwMode="auto">
          <a:xfrm>
            <a:off x="3492500" y="239713"/>
            <a:ext cx="236061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Расходы бюджета</a:t>
            </a:r>
          </a:p>
          <a:p>
            <a:pPr algn="ctr" eaLnBrk="1" fontAlgn="auto" hangingPunct="1">
              <a:spcBef>
                <a:spcPct val="0"/>
              </a:spcBef>
              <a:spcAft>
                <a:spcPts val="0"/>
              </a:spcAft>
              <a:buClrTx/>
              <a:buSzTx/>
              <a:buFontTx/>
              <a:buNone/>
              <a:defRPr/>
            </a:pPr>
            <a:r>
              <a:rPr lang="ru-RU" altLang="ru-RU" sz="1600" b="1" dirty="0" smtClean="0">
                <a:latin typeface="Times New Roman" pitchFamily="18" charset="0"/>
              </a:rPr>
              <a:t>638 784,8 </a:t>
            </a:r>
            <a:r>
              <a:rPr lang="ru-RU" altLang="ru-RU" sz="1600" b="1" kern="0" dirty="0" smtClean="0">
                <a:solidFill>
                  <a:prstClr val="black"/>
                </a:solidFill>
                <a:latin typeface="Times New Roman" panose="02020603050405020304" pitchFamily="18" charset="0"/>
                <a:cs typeface="Times New Roman" panose="02020603050405020304" pitchFamily="18" charset="0"/>
              </a:rPr>
              <a:t>тыс. 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75" y="239713"/>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Дефицит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9 718,2 тыс. рублей</a:t>
            </a:r>
          </a:p>
        </p:txBody>
      </p:sp>
      <p:sp>
        <p:nvSpPr>
          <p:cNvPr id="5" name="Равно 4"/>
          <p:cNvSpPr/>
          <p:nvPr/>
        </p:nvSpPr>
        <p:spPr>
          <a:xfrm>
            <a:off x="5853113" y="765175"/>
            <a:ext cx="806450" cy="400050"/>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Минус 23"/>
          <p:cNvSpPr/>
          <p:nvPr/>
        </p:nvSpPr>
        <p:spPr>
          <a:xfrm>
            <a:off x="2646363" y="684213"/>
            <a:ext cx="863600" cy="504825"/>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060848"/>
            <a:ext cx="70008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193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1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 name="Прямоугольник 4"/>
          <p:cNvSpPr>
            <a:spLocks noChangeArrowheads="1"/>
          </p:cNvSpPr>
          <p:nvPr/>
        </p:nvSpPr>
        <p:spPr bwMode="auto">
          <a:xfrm>
            <a:off x="247650" y="647700"/>
            <a:ext cx="86455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smtClean="0">
                <a:latin typeface="Times New Roman" pitchFamily="18" charset="0"/>
                <a:cs typeface="Times New Roman" pitchFamily="18" charset="0"/>
              </a:rPr>
              <a:t>          За 2023 </a:t>
            </a:r>
            <a:r>
              <a:rPr lang="ru-RU" sz="1400" dirty="0">
                <a:latin typeface="Times New Roman" pitchFamily="18" charset="0"/>
                <a:cs typeface="Times New Roman" pitchFamily="18" charset="0"/>
              </a:rPr>
              <a:t>год доходная часть бюджета Муромского района исполнена на </a:t>
            </a:r>
            <a:r>
              <a:rPr lang="ru-RU" sz="1400" dirty="0" smtClean="0">
                <a:latin typeface="Times New Roman" pitchFamily="18" charset="0"/>
                <a:cs typeface="Times New Roman" pitchFamily="18" charset="0"/>
              </a:rPr>
              <a:t>101,3%. </a:t>
            </a:r>
            <a:r>
              <a:rPr lang="ru-RU" sz="1400" dirty="0">
                <a:latin typeface="Times New Roman" pitchFamily="18" charset="0"/>
                <a:cs typeface="Times New Roman" pitchFamily="18" charset="0"/>
              </a:rPr>
              <a:t>При плане в сумме </a:t>
            </a:r>
            <a:r>
              <a:rPr lang="ru-RU" sz="1400" dirty="0" smtClean="0">
                <a:latin typeface="Times New Roman" pitchFamily="18" charset="0"/>
                <a:cs typeface="Times New Roman" pitchFamily="18" charset="0"/>
              </a:rPr>
              <a:t>620991,6 </a:t>
            </a:r>
            <a:r>
              <a:rPr lang="ru-RU" sz="1400" dirty="0">
                <a:latin typeface="Times New Roman" pitchFamily="18" charset="0"/>
                <a:cs typeface="Times New Roman" pitchFamily="18" charset="0"/>
              </a:rPr>
              <a:t>тыс. рублей поступило доходных источников в сумме </a:t>
            </a:r>
            <a:r>
              <a:rPr lang="ru-RU" sz="1400" dirty="0" smtClean="0">
                <a:latin typeface="Times New Roman" pitchFamily="18" charset="0"/>
                <a:cs typeface="Times New Roman" pitchFamily="18" charset="0"/>
              </a:rPr>
              <a:t>629066,6 </a:t>
            </a:r>
            <a:r>
              <a:rPr lang="ru-RU" sz="1400" dirty="0">
                <a:latin typeface="Times New Roman" pitchFamily="18" charset="0"/>
                <a:cs typeface="Times New Roman" pitchFamily="18" charset="0"/>
              </a:rPr>
              <a:t>тыс. рублей. К уровню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года рост доходной части составил </a:t>
            </a:r>
            <a:r>
              <a:rPr lang="ru-RU" sz="1400" dirty="0" smtClean="0">
                <a:latin typeface="Times New Roman" pitchFamily="18" charset="0"/>
                <a:cs typeface="Times New Roman" pitchFamily="18" charset="0"/>
              </a:rPr>
              <a:t>9,5  </a:t>
            </a:r>
            <a:r>
              <a:rPr lang="ru-RU" sz="1400" dirty="0">
                <a:latin typeface="Times New Roman" pitchFamily="18" charset="0"/>
                <a:cs typeface="Times New Roman" pitchFamily="18" charset="0"/>
              </a:rPr>
              <a:t>%, в том числе:</a:t>
            </a:r>
          </a:p>
          <a:p>
            <a:pPr algn="just"/>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налоговые и неналоговые доходы в бюджете Муромского района выполнены на </a:t>
            </a:r>
            <a:r>
              <a:rPr lang="ru-RU" sz="1400" dirty="0" smtClean="0">
                <a:latin typeface="Times New Roman" pitchFamily="18" charset="0"/>
                <a:cs typeface="Times New Roman" pitchFamily="18" charset="0"/>
              </a:rPr>
              <a:t>107,4 </a:t>
            </a:r>
            <a:r>
              <a:rPr lang="ru-RU" sz="1400" dirty="0">
                <a:latin typeface="Times New Roman" pitchFamily="18" charset="0"/>
                <a:cs typeface="Times New Roman" pitchFamily="18" charset="0"/>
              </a:rPr>
              <a:t>% при плане в сумме </a:t>
            </a:r>
            <a:r>
              <a:rPr lang="ru-RU" sz="1400" dirty="0" smtClean="0">
                <a:latin typeface="Times New Roman" pitchFamily="18" charset="0"/>
                <a:cs typeface="Times New Roman" pitchFamily="18" charset="0"/>
              </a:rPr>
              <a:t>117288,1 </a:t>
            </a:r>
            <a:r>
              <a:rPr lang="ru-RU" sz="1400" dirty="0">
                <a:latin typeface="Times New Roman" pitchFamily="18" charset="0"/>
                <a:cs typeface="Times New Roman" pitchFamily="18" charset="0"/>
              </a:rPr>
              <a:t>тыс. рублей, исполнение составило сумму </a:t>
            </a:r>
            <a:r>
              <a:rPr lang="ru-RU" sz="1400" dirty="0" smtClean="0">
                <a:latin typeface="Times New Roman" pitchFamily="18" charset="0"/>
                <a:cs typeface="Times New Roman" pitchFamily="18" charset="0"/>
              </a:rPr>
              <a:t>126003,9 </a:t>
            </a:r>
            <a:r>
              <a:rPr lang="ru-RU" sz="1400" dirty="0">
                <a:latin typeface="Times New Roman" pitchFamily="18" charset="0"/>
                <a:cs typeface="Times New Roman" pitchFamily="18" charset="0"/>
              </a:rPr>
              <a:t>тыс. рублей. По сравнению с показателями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года получен рост доходов на </a:t>
            </a:r>
            <a:r>
              <a:rPr lang="ru-RU" sz="1400" dirty="0" smtClean="0">
                <a:latin typeface="Times New Roman" pitchFamily="18" charset="0"/>
                <a:cs typeface="Times New Roman" pitchFamily="18" charset="0"/>
              </a:rPr>
              <a:t>1,4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(+1753,5 </a:t>
            </a:r>
            <a:r>
              <a:rPr lang="ru-RU" sz="1400" dirty="0">
                <a:latin typeface="Times New Roman" pitchFamily="18" charset="0"/>
                <a:cs typeface="Times New Roman" pitchFamily="18" charset="0"/>
              </a:rPr>
              <a:t>тыс. рублей);</a:t>
            </a:r>
          </a:p>
          <a:p>
            <a:pPr algn="just"/>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годовые назначения по безвозмездным поступлениям исполнены на 99,9% при плане в сумме </a:t>
            </a:r>
            <a:r>
              <a:rPr lang="ru-RU" sz="1400" dirty="0" smtClean="0">
                <a:latin typeface="Times New Roman" pitchFamily="18" charset="0"/>
                <a:cs typeface="Times New Roman" pitchFamily="18" charset="0"/>
              </a:rPr>
              <a:t>503703,5 </a:t>
            </a:r>
            <a:r>
              <a:rPr lang="ru-RU" sz="1400" dirty="0">
                <a:latin typeface="Times New Roman" pitchFamily="18" charset="0"/>
                <a:cs typeface="Times New Roman" pitchFamily="18" charset="0"/>
              </a:rPr>
              <a:t>тыс. рублей поступление составило сумму </a:t>
            </a:r>
            <a:r>
              <a:rPr lang="ru-RU" sz="1400" dirty="0" smtClean="0">
                <a:latin typeface="Times New Roman" pitchFamily="18" charset="0"/>
                <a:cs typeface="Times New Roman" pitchFamily="18" charset="0"/>
              </a:rPr>
              <a:t>503062,7 </a:t>
            </a:r>
            <a:r>
              <a:rPr lang="ru-RU" sz="1400" dirty="0">
                <a:latin typeface="Times New Roman" pitchFamily="18" charset="0"/>
                <a:cs typeface="Times New Roman" pitchFamily="18" charset="0"/>
              </a:rPr>
              <a:t>тыс. рублей. По отношению к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году </a:t>
            </a:r>
            <a:r>
              <a:rPr lang="ru-RU" sz="1400" dirty="0" smtClean="0">
                <a:latin typeface="Times New Roman" pitchFamily="18" charset="0"/>
                <a:cs typeface="Times New Roman" pitchFamily="18" charset="0"/>
              </a:rPr>
              <a:t>рост составил 11,8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(+53035,3 </a:t>
            </a:r>
            <a:r>
              <a:rPr lang="ru-RU" sz="1400" dirty="0">
                <a:latin typeface="Times New Roman" pitchFamily="18" charset="0"/>
                <a:cs typeface="Times New Roman" pitchFamily="18" charset="0"/>
              </a:rPr>
              <a:t>тыс. рублей). </a:t>
            </a:r>
          </a:p>
          <a:p>
            <a:pPr algn="just"/>
            <a:r>
              <a:rPr lang="ru-RU" sz="1400" dirty="0" smtClean="0">
                <a:latin typeface="Times New Roman" pitchFamily="18" charset="0"/>
                <a:cs typeface="Times New Roman" pitchFamily="18" charset="0"/>
              </a:rPr>
              <a:t>          Из </a:t>
            </a:r>
            <a:r>
              <a:rPr lang="ru-RU" sz="1400" dirty="0">
                <a:latin typeface="Times New Roman" pitchFamily="18" charset="0"/>
                <a:cs typeface="Times New Roman" pitchFamily="18" charset="0"/>
              </a:rPr>
              <a:t>общих безвозмездных поступлений годовые назначения по безвозмездным поступлениям от бюджетов бюджетной системы РФ исполнены на 99,9 % при плане в сумме </a:t>
            </a:r>
            <a:r>
              <a:rPr lang="ru-RU" sz="1400" dirty="0" smtClean="0">
                <a:latin typeface="Times New Roman" pitchFamily="18" charset="0"/>
                <a:cs typeface="Times New Roman" pitchFamily="18" charset="0"/>
              </a:rPr>
              <a:t>504224,8 </a:t>
            </a:r>
            <a:r>
              <a:rPr lang="ru-RU" sz="1400" dirty="0">
                <a:latin typeface="Times New Roman" pitchFamily="18" charset="0"/>
                <a:cs typeface="Times New Roman" pitchFamily="18" charset="0"/>
              </a:rPr>
              <a:t>тыс. рублей поступило средств в сумме </a:t>
            </a:r>
            <a:r>
              <a:rPr lang="ru-RU" sz="1400" dirty="0" smtClean="0">
                <a:latin typeface="Times New Roman" pitchFamily="18" charset="0"/>
                <a:cs typeface="Times New Roman" pitchFamily="18" charset="0"/>
              </a:rPr>
              <a:t>503584,0 </a:t>
            </a:r>
            <a:r>
              <a:rPr lang="ru-RU" sz="1400" dirty="0">
                <a:latin typeface="Times New Roman" pitchFamily="18" charset="0"/>
                <a:cs typeface="Times New Roman" pitchFamily="18" charset="0"/>
              </a:rPr>
              <a:t>тыс. рублей. По отношению к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году </a:t>
            </a:r>
            <a:r>
              <a:rPr lang="ru-RU" sz="1400" dirty="0" smtClean="0">
                <a:latin typeface="Times New Roman" pitchFamily="18" charset="0"/>
                <a:cs typeface="Times New Roman" pitchFamily="18" charset="0"/>
              </a:rPr>
              <a:t>рост составил 11,7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(+52825,0 </a:t>
            </a:r>
            <a:r>
              <a:rPr lang="ru-RU" sz="1400" dirty="0">
                <a:latin typeface="Times New Roman" pitchFamily="18" charset="0"/>
                <a:cs typeface="Times New Roman" pitchFamily="18" charset="0"/>
              </a:rPr>
              <a:t>тыс. рублей).</a:t>
            </a:r>
          </a:p>
        </p:txBody>
      </p:sp>
      <p:graphicFrame>
        <p:nvGraphicFramePr>
          <p:cNvPr id="11" name="Object 8"/>
          <p:cNvGraphicFramePr>
            <a:graphicFrameLocks noChangeAspect="1"/>
          </p:cNvGraphicFramePr>
          <p:nvPr>
            <p:extLst>
              <p:ext uri="{D42A27DB-BD31-4B8C-83A1-F6EECF244321}">
                <p14:modId xmlns:p14="http://schemas.microsoft.com/office/powerpoint/2010/main" val="279736596"/>
              </p:ext>
            </p:extLst>
          </p:nvPr>
        </p:nvGraphicFramePr>
        <p:xfrm>
          <a:off x="911225" y="3429000"/>
          <a:ext cx="7318375" cy="3013075"/>
        </p:xfrm>
        <a:graphic>
          <a:graphicData uri="http://schemas.openxmlformats.org/presentationml/2006/ole">
            <mc:AlternateContent xmlns:mc="http://schemas.openxmlformats.org/markup-compatibility/2006">
              <mc:Choice xmlns:v="urn:schemas-microsoft-com:vml" Requires="v">
                <p:oleObj spid="_x0000_s14364" name="Лист" r:id="rId4" imgW="7322820" imgH="3162300" progId="Excel.Sheet.8">
                  <p:embed/>
                </p:oleObj>
              </mc:Choice>
              <mc:Fallback>
                <p:oleObj name="Лист" r:id="rId4" imgW="7322820" imgH="3162300" progId="Excel.Sheet.8">
                  <p:embed/>
                  <p:pic>
                    <p:nvPicPr>
                      <p:cNvPr id="0" name=""/>
                      <p:cNvPicPr>
                        <a:picLocks noChangeAspect="1" noChangeArrowheads="1"/>
                      </p:cNvPicPr>
                      <p:nvPr/>
                    </p:nvPicPr>
                    <p:blipFill>
                      <a:blip r:embed="rId5"/>
                      <a:srcRect/>
                      <a:stretch>
                        <a:fillRect/>
                      </a:stretch>
                    </p:blipFill>
                    <p:spPr bwMode="auto">
                      <a:xfrm>
                        <a:off x="911225" y="3429000"/>
                        <a:ext cx="7318375" cy="3013075"/>
                      </a:xfrm>
                      <a:prstGeom prst="rect">
                        <a:avLst/>
                      </a:prstGeom>
                      <a:noFill/>
                      <a:ln>
                        <a:noFill/>
                      </a:ln>
                      <a:extLst/>
                    </p:spPr>
                  </p:pic>
                </p:oleObj>
              </mc:Fallback>
            </mc:AlternateContent>
          </a:graphicData>
        </a:graphic>
      </p:graphicFrame>
      <p:sp>
        <p:nvSpPr>
          <p:cNvPr id="3" name="TextBox 2"/>
          <p:cNvSpPr txBox="1"/>
          <p:nvPr/>
        </p:nvSpPr>
        <p:spPr>
          <a:xfrm>
            <a:off x="683568" y="188640"/>
            <a:ext cx="8209607" cy="430887"/>
          </a:xfrm>
          <a:prstGeom prst="rect">
            <a:avLst/>
          </a:prstGeom>
          <a:noFill/>
        </p:spPr>
        <p:txBody>
          <a:bodyPr wrap="square" rtlCol="0">
            <a:spAutoFit/>
          </a:bodyPr>
          <a:lstStyle/>
          <a:p>
            <a:pPr algn="ctr"/>
            <a:r>
              <a:rPr lang="ru-RU" altLang="ru-RU" sz="2200" b="1" u="sng" dirty="0">
                <a:latin typeface="Times New Roman" pitchFamily="18" charset="0"/>
                <a:cs typeface="Times New Roman" pitchFamily="18" charset="0"/>
              </a:rPr>
              <a:t>ИСПОЛНЕНИЕ БЮДЖЕТА РАЙОНА ПО ДОХОДАМ</a:t>
            </a:r>
            <a:endParaRPr lang="ru-RU" sz="2200" b="1" u="sng" dirty="0"/>
          </a:p>
        </p:txBody>
      </p:sp>
    </p:spTree>
    <p:extLst>
      <p:ext uri="{BB962C8B-B14F-4D97-AF65-F5344CB8AC3E}">
        <p14:creationId xmlns:p14="http://schemas.microsoft.com/office/powerpoint/2010/main" val="2899377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a:ln>
            <a:miter lim="800000"/>
            <a:headEnd/>
            <a:tailEnd/>
          </a:ln>
        </p:spPr>
        <p:txBody>
          <a:bodyPr/>
          <a:lstStyle/>
          <a:p>
            <a:pPr>
              <a:defRPr/>
            </a:pPr>
            <a:endParaRPr lang="ru-RU" altLang="ru-RU" dirty="0"/>
          </a:p>
          <a:p>
            <a:pPr>
              <a:defRPr/>
            </a:pPr>
            <a:endParaRPr lang="ru-RU" altLang="ru-RU" dirty="0" smtClean="0"/>
          </a:p>
        </p:txBody>
      </p:sp>
      <p:sp>
        <p:nvSpPr>
          <p:cNvPr id="102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02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34" name="Прямоугольник 4"/>
          <p:cNvSpPr>
            <a:spLocks noChangeArrowheads="1"/>
          </p:cNvSpPr>
          <p:nvPr/>
        </p:nvSpPr>
        <p:spPr bwMode="auto">
          <a:xfrm>
            <a:off x="250825" y="333375"/>
            <a:ext cx="86423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В бюджете Муромского района налоговые доходы исполнены в отчетном периоде на </a:t>
            </a:r>
            <a:r>
              <a:rPr lang="ru-RU" altLang="ru-RU" sz="1400" dirty="0" smtClean="0">
                <a:latin typeface="Times New Roman" pitchFamily="18" charset="0"/>
                <a:cs typeface="Times New Roman" pitchFamily="18" charset="0"/>
              </a:rPr>
              <a:t>104,7 </a:t>
            </a:r>
            <a:r>
              <a:rPr lang="ru-RU" altLang="ru-RU" sz="1400" dirty="0">
                <a:latin typeface="Times New Roman" pitchFamily="18" charset="0"/>
                <a:cs typeface="Times New Roman" pitchFamily="18" charset="0"/>
              </a:rPr>
              <a:t>% или в сумме </a:t>
            </a:r>
            <a:r>
              <a:rPr lang="ru-RU" altLang="ru-RU" sz="1400" dirty="0" smtClean="0">
                <a:latin typeface="Times New Roman" pitchFamily="18" charset="0"/>
                <a:cs typeface="Times New Roman" pitchFamily="18" charset="0"/>
              </a:rPr>
              <a:t>94695,9 </a:t>
            </a:r>
            <a:r>
              <a:rPr lang="ru-RU" altLang="ru-RU" sz="1400" dirty="0">
                <a:latin typeface="Times New Roman" pitchFamily="18" charset="0"/>
                <a:cs typeface="Times New Roman" pitchFamily="18" charset="0"/>
              </a:rPr>
              <a:t>тыс. рублей при плановых назначениях в сумме </a:t>
            </a:r>
            <a:r>
              <a:rPr lang="ru-RU" altLang="ru-RU" sz="1400" dirty="0" smtClean="0">
                <a:latin typeface="Times New Roman" pitchFamily="18" charset="0"/>
                <a:cs typeface="Times New Roman" pitchFamily="18" charset="0"/>
              </a:rPr>
              <a:t>90437,0 </a:t>
            </a:r>
            <a:r>
              <a:rPr lang="ru-RU" altLang="ru-RU" sz="1400" dirty="0">
                <a:latin typeface="Times New Roman" pitchFamily="18" charset="0"/>
                <a:cs typeface="Times New Roman" pitchFamily="18" charset="0"/>
              </a:rPr>
              <a:t>тыс. рублей и поступили </a:t>
            </a:r>
            <a:r>
              <a:rPr lang="ru-RU" altLang="ru-RU" sz="1400" dirty="0" smtClean="0">
                <a:latin typeface="Times New Roman" pitchFamily="18" charset="0"/>
                <a:cs typeface="Times New Roman" pitchFamily="18" charset="0"/>
              </a:rPr>
              <a:t>ниже </a:t>
            </a:r>
            <a:r>
              <a:rPr lang="ru-RU" altLang="ru-RU" sz="1400" dirty="0">
                <a:latin typeface="Times New Roman" pitchFamily="18" charset="0"/>
                <a:cs typeface="Times New Roman" pitchFamily="18" charset="0"/>
              </a:rPr>
              <a:t>уровня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года на </a:t>
            </a:r>
            <a:r>
              <a:rPr lang="ru-RU" altLang="ru-RU" sz="1400" dirty="0" smtClean="0">
                <a:latin typeface="Times New Roman" pitchFamily="18" charset="0"/>
                <a:cs typeface="Times New Roman" pitchFamily="18" charset="0"/>
              </a:rPr>
              <a:t>5,4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(-5388,5 </a:t>
            </a:r>
            <a:r>
              <a:rPr lang="ru-RU" altLang="ru-RU" sz="1400" dirty="0">
                <a:latin typeface="Times New Roman" pitchFamily="18" charset="0"/>
                <a:cs typeface="Times New Roman" pitchFamily="18" charset="0"/>
              </a:rPr>
              <a:t>тыс. рублей), неналоговых доходов мобилизовано на сумму </a:t>
            </a:r>
            <a:r>
              <a:rPr lang="ru-RU" altLang="ru-RU" sz="1400" dirty="0" smtClean="0">
                <a:latin typeface="Times New Roman" pitchFamily="18" charset="0"/>
                <a:cs typeface="Times New Roman" pitchFamily="18" charset="0"/>
              </a:rPr>
              <a:t>31308,0 </a:t>
            </a:r>
            <a:r>
              <a:rPr lang="ru-RU" altLang="ru-RU" sz="1400" dirty="0">
                <a:latin typeface="Times New Roman" pitchFamily="18" charset="0"/>
                <a:cs typeface="Times New Roman" pitchFamily="18" charset="0"/>
              </a:rPr>
              <a:t>тыс. рублей или плановые назначения отчетного периода исполнены на </a:t>
            </a:r>
            <a:r>
              <a:rPr lang="ru-RU" altLang="ru-RU" sz="1400" dirty="0" smtClean="0">
                <a:latin typeface="Times New Roman" pitchFamily="18" charset="0"/>
                <a:cs typeface="Times New Roman" pitchFamily="18" charset="0"/>
              </a:rPr>
              <a:t>116,6 % (+4456,9 тыс. рублей), </a:t>
            </a:r>
            <a:r>
              <a:rPr lang="ru-RU" altLang="ru-RU" sz="1400" dirty="0">
                <a:latin typeface="Times New Roman" pitchFamily="18" charset="0"/>
                <a:cs typeface="Times New Roman" pitchFamily="18" charset="0"/>
              </a:rPr>
              <a:t>по отношению к уровню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года обеспечен рост на </a:t>
            </a:r>
            <a:r>
              <a:rPr lang="ru-RU" altLang="ru-RU" sz="1400" dirty="0" smtClean="0">
                <a:latin typeface="Times New Roman" pitchFamily="18" charset="0"/>
                <a:cs typeface="Times New Roman" pitchFamily="18" charset="0"/>
              </a:rPr>
              <a:t>29,6% (+7142,0 </a:t>
            </a:r>
            <a:r>
              <a:rPr lang="ru-RU" altLang="ru-RU" sz="1400" dirty="0">
                <a:latin typeface="Times New Roman" pitchFamily="18" charset="0"/>
                <a:cs typeface="Times New Roman" pitchFamily="18" charset="0"/>
              </a:rPr>
              <a:t>тыс. рублей).</a:t>
            </a:r>
          </a:p>
        </p:txBody>
      </p:sp>
      <p:grpSp>
        <p:nvGrpSpPr>
          <p:cNvPr id="2" name="Группа 1"/>
          <p:cNvGrpSpPr/>
          <p:nvPr/>
        </p:nvGrpSpPr>
        <p:grpSpPr>
          <a:xfrm>
            <a:off x="333375" y="1789113"/>
            <a:ext cx="6026150" cy="4438650"/>
            <a:chOff x="306237" y="1734801"/>
            <a:chExt cx="6026150" cy="4438650"/>
          </a:xfrm>
        </p:grpSpPr>
        <p:graphicFrame>
          <p:nvGraphicFramePr>
            <p:cNvPr id="35" name="Object 6"/>
            <p:cNvGraphicFramePr>
              <a:graphicFrameLocks noChangeAspect="1"/>
            </p:cNvGraphicFramePr>
            <p:nvPr>
              <p:extLst>
                <p:ext uri="{D42A27DB-BD31-4B8C-83A1-F6EECF244321}">
                  <p14:modId xmlns:p14="http://schemas.microsoft.com/office/powerpoint/2010/main" val="1304874722"/>
                </p:ext>
              </p:extLst>
            </p:nvPr>
          </p:nvGraphicFramePr>
          <p:xfrm>
            <a:off x="306237" y="1734801"/>
            <a:ext cx="6026150" cy="4438650"/>
          </p:xfrm>
          <a:graphic>
            <a:graphicData uri="http://schemas.openxmlformats.org/presentationml/2006/ole">
              <mc:AlternateContent xmlns:mc="http://schemas.openxmlformats.org/markup-compatibility/2006">
                <mc:Choice xmlns:v="urn:schemas-microsoft-com:vml" Requires="v">
                  <p:oleObj spid="_x0000_s15386" name="Лист" r:id="rId4" imgW="6029289" imgH="4438764" progId="Excel.Sheet.8">
                    <p:embed/>
                  </p:oleObj>
                </mc:Choice>
                <mc:Fallback>
                  <p:oleObj name="Лист" r:id="rId4" imgW="6029289" imgH="4438764" progId="Excel.Sheet.8">
                    <p:embed/>
                    <p:pic>
                      <p:nvPicPr>
                        <p:cNvPr id="0" name=""/>
                        <p:cNvPicPr>
                          <a:picLocks noChangeAspect="1" noChangeArrowheads="1"/>
                        </p:cNvPicPr>
                        <p:nvPr/>
                      </p:nvPicPr>
                      <p:blipFill>
                        <a:blip r:embed="rId5"/>
                        <a:srcRect/>
                        <a:stretch>
                          <a:fillRect/>
                        </a:stretch>
                      </p:blipFill>
                      <p:spPr bwMode="auto">
                        <a:xfrm>
                          <a:off x="306237" y="1734801"/>
                          <a:ext cx="60261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Стрелка влево 35"/>
            <p:cNvSpPr/>
            <p:nvPr/>
          </p:nvSpPr>
          <p:spPr>
            <a:xfrm rot="10800000">
              <a:off x="1714500" y="3505202"/>
              <a:ext cx="1857375" cy="142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7" name="Стрелка вправо 36"/>
            <p:cNvSpPr/>
            <p:nvPr/>
          </p:nvSpPr>
          <p:spPr>
            <a:xfrm>
              <a:off x="2800350" y="3016251"/>
              <a:ext cx="714375" cy="142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8" name="TextBox 13"/>
            <p:cNvSpPr txBox="1">
              <a:spLocks noChangeArrowheads="1"/>
            </p:cNvSpPr>
            <p:nvPr/>
          </p:nvSpPr>
          <p:spPr bwMode="auto">
            <a:xfrm>
              <a:off x="1761686" y="3328990"/>
              <a:ext cx="4635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-5,4%</a:t>
              </a:r>
              <a:endParaRPr lang="ru-RU" sz="900" dirty="0">
                <a:latin typeface="Times New Roman" pitchFamily="18" charset="0"/>
                <a:cs typeface="Times New Roman" pitchFamily="18" charset="0"/>
              </a:endParaRPr>
            </a:p>
          </p:txBody>
        </p:sp>
        <p:sp>
          <p:nvSpPr>
            <p:cNvPr id="39" name="TextBox 14"/>
            <p:cNvSpPr txBox="1">
              <a:spLocks noChangeArrowheads="1"/>
            </p:cNvSpPr>
            <p:nvPr/>
          </p:nvSpPr>
          <p:spPr bwMode="auto">
            <a:xfrm>
              <a:off x="3059832" y="4259857"/>
              <a:ext cx="5760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+16,6%</a:t>
              </a:r>
              <a:endParaRPr lang="ru-RU" sz="900" dirty="0">
                <a:latin typeface="Times New Roman" pitchFamily="18" charset="0"/>
                <a:cs typeface="Times New Roman" pitchFamily="18" charset="0"/>
              </a:endParaRPr>
            </a:p>
          </p:txBody>
        </p:sp>
        <p:sp>
          <p:nvSpPr>
            <p:cNvPr id="40" name="Стрелка влево 39"/>
            <p:cNvSpPr/>
            <p:nvPr/>
          </p:nvSpPr>
          <p:spPr>
            <a:xfrm rot="10800000">
              <a:off x="1958975" y="4672806"/>
              <a:ext cx="1865313" cy="12223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 name="Стрелка вправо 40"/>
            <p:cNvSpPr/>
            <p:nvPr/>
          </p:nvSpPr>
          <p:spPr>
            <a:xfrm>
              <a:off x="2967038" y="4408636"/>
              <a:ext cx="857250" cy="1428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2" name="TextBox 17"/>
            <p:cNvSpPr txBox="1">
              <a:spLocks noChangeArrowheads="1"/>
            </p:cNvSpPr>
            <p:nvPr/>
          </p:nvSpPr>
          <p:spPr bwMode="auto">
            <a:xfrm>
              <a:off x="2002399" y="4480073"/>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+29,6%</a:t>
              </a:r>
              <a:endParaRPr lang="ru-RU" sz="900" dirty="0">
                <a:latin typeface="Times New Roman" pitchFamily="18" charset="0"/>
                <a:cs typeface="Times New Roman" pitchFamily="18" charset="0"/>
              </a:endParaRPr>
            </a:p>
          </p:txBody>
        </p:sp>
        <p:sp>
          <p:nvSpPr>
            <p:cNvPr id="43" name="TextBox 18"/>
            <p:cNvSpPr txBox="1">
              <a:spLocks noChangeArrowheads="1"/>
            </p:cNvSpPr>
            <p:nvPr/>
          </p:nvSpPr>
          <p:spPr bwMode="auto">
            <a:xfrm>
              <a:off x="2891631" y="2852737"/>
              <a:ext cx="642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+4,7%</a:t>
              </a:r>
              <a:endParaRPr lang="ru-RU" sz="900" dirty="0">
                <a:latin typeface="Times New Roman" pitchFamily="18" charset="0"/>
                <a:cs typeface="Times New Roman" pitchFamily="18" charset="0"/>
              </a:endParaRPr>
            </a:p>
          </p:txBody>
        </p:sp>
        <p:sp>
          <p:nvSpPr>
            <p:cNvPr id="44" name="TextBox 19"/>
            <p:cNvSpPr txBox="1">
              <a:spLocks noChangeArrowheads="1"/>
            </p:cNvSpPr>
            <p:nvPr/>
          </p:nvSpPr>
          <p:spPr bwMode="auto">
            <a:xfrm>
              <a:off x="2177587" y="5728990"/>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+1,4%</a:t>
              </a:r>
              <a:endParaRPr lang="ru-RU" sz="900" dirty="0">
                <a:latin typeface="Times New Roman" pitchFamily="18" charset="0"/>
                <a:cs typeface="Times New Roman" pitchFamily="18" charset="0"/>
              </a:endParaRPr>
            </a:p>
          </p:txBody>
        </p:sp>
        <p:sp>
          <p:nvSpPr>
            <p:cNvPr id="45" name="TextBox 20"/>
            <p:cNvSpPr txBox="1">
              <a:spLocks noChangeArrowheads="1"/>
            </p:cNvSpPr>
            <p:nvPr/>
          </p:nvSpPr>
          <p:spPr bwMode="auto">
            <a:xfrm>
              <a:off x="3083267" y="5498158"/>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+7,4%</a:t>
              </a:r>
              <a:endParaRPr lang="ru-RU" sz="900" dirty="0">
                <a:latin typeface="Times New Roman" pitchFamily="18" charset="0"/>
                <a:cs typeface="Times New Roman" pitchFamily="18" charset="0"/>
              </a:endParaRPr>
            </a:p>
          </p:txBody>
        </p:sp>
      </p:grpSp>
      <p:sp>
        <p:nvSpPr>
          <p:cNvPr id="46" name="Прямоугольник 4"/>
          <p:cNvSpPr>
            <a:spLocks noChangeArrowheads="1"/>
          </p:cNvSpPr>
          <p:nvPr/>
        </p:nvSpPr>
        <p:spPr bwMode="auto">
          <a:xfrm>
            <a:off x="6516216" y="1789450"/>
            <a:ext cx="2376959" cy="2646878"/>
          </a:xfrm>
          <a:prstGeom prst="rect">
            <a:avLst/>
          </a:prstGeom>
          <a:noFill/>
          <a:ln w="9525">
            <a:noFill/>
            <a:miter lim="800000"/>
            <a:headEnd/>
            <a:tailEnd/>
          </a:ln>
        </p:spPr>
        <p:txBody>
          <a:bodyPr wrap="square">
            <a:spAutoFit/>
          </a:bodyPr>
          <a:lstStyle/>
          <a:p>
            <a:pPr algn="just">
              <a:defRPr/>
            </a:pPr>
            <a:r>
              <a:rPr lang="ru-RU" altLang="ru-RU" sz="1400" dirty="0">
                <a:latin typeface="Times New Roman" pitchFamily="18" charset="0"/>
                <a:cs typeface="Times New Roman" pitchFamily="18" charset="0"/>
              </a:rPr>
              <a:t>       </a:t>
            </a:r>
            <a:r>
              <a:rPr lang="ru-RU" sz="1400" dirty="0" smtClean="0">
                <a:latin typeface="Times New Roman" panose="02020603050405020304" pitchFamily="18" charset="0"/>
                <a:cs typeface="Times New Roman" panose="02020603050405020304" pitchFamily="18" charset="0"/>
              </a:rPr>
              <a:t>Рост </a:t>
            </a:r>
            <a:r>
              <a:rPr lang="ru-RU" sz="1400" dirty="0">
                <a:latin typeface="Times New Roman" panose="02020603050405020304" pitchFamily="18" charset="0"/>
                <a:cs typeface="Times New Roman" panose="02020603050405020304" pitchFamily="18" charset="0"/>
              </a:rPr>
              <a:t>доходов бюджета Муромского района в </a:t>
            </a:r>
            <a:r>
              <a:rPr lang="ru-RU" sz="1400" dirty="0" smtClean="0">
                <a:latin typeface="Times New Roman" panose="02020603050405020304" pitchFamily="18" charset="0"/>
                <a:cs typeface="Times New Roman" panose="02020603050405020304" pitchFamily="18" charset="0"/>
              </a:rPr>
              <a:t>2023 </a:t>
            </a:r>
            <a:r>
              <a:rPr lang="ru-RU" sz="1400" dirty="0">
                <a:latin typeface="Times New Roman" panose="02020603050405020304" pitchFamily="18" charset="0"/>
                <a:cs typeface="Times New Roman" panose="02020603050405020304" pitchFamily="18" charset="0"/>
              </a:rPr>
              <a:t>году обеспечен за счет:</a:t>
            </a:r>
          </a:p>
          <a:p>
            <a:pPr marL="285750" indent="-285750" algn="just">
              <a:buFontTx/>
              <a:buChar char="-"/>
              <a:defRPr/>
            </a:pPr>
            <a:r>
              <a:rPr lang="ru-RU" sz="1400" dirty="0">
                <a:latin typeface="Times New Roman" panose="02020603050405020304" pitchFamily="18" charset="0"/>
                <a:cs typeface="Times New Roman" panose="02020603050405020304" pitchFamily="18" charset="0"/>
              </a:rPr>
              <a:t>улучшения администрирования, </a:t>
            </a: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defRPr/>
            </a:pPr>
            <a:r>
              <a:rPr lang="ru-RU" sz="1400" dirty="0" smtClean="0">
                <a:latin typeface="Times New Roman" panose="02020603050405020304" pitchFamily="18" charset="0"/>
                <a:cs typeface="Times New Roman" panose="02020603050405020304" pitchFamily="18" charset="0"/>
              </a:rPr>
              <a:t>увеличения </a:t>
            </a:r>
            <a:r>
              <a:rPr lang="ru-RU" sz="1400" dirty="0">
                <a:latin typeface="Times New Roman" panose="02020603050405020304" pitchFamily="18" charset="0"/>
                <a:cs typeface="Times New Roman" panose="02020603050405020304" pitchFamily="18" charset="0"/>
              </a:rPr>
              <a:t>налогооблагаемой базы</a:t>
            </a:r>
            <a:r>
              <a:rPr lang="ru-RU" sz="1400" dirty="0" smtClean="0">
                <a:latin typeface="Times New Roman" panose="02020603050405020304" pitchFamily="18" charset="0"/>
                <a:cs typeface="Times New Roman" panose="02020603050405020304" pitchFamily="18" charset="0"/>
              </a:rPr>
              <a:t>,</a:t>
            </a:r>
          </a:p>
          <a:p>
            <a:pPr marL="285750" indent="-285750" algn="just">
              <a:buFontTx/>
              <a:buChar char="-"/>
              <a:defRPr/>
            </a:pPr>
            <a:r>
              <a:rPr lang="ru-RU" sz="1400" dirty="0" smtClean="0">
                <a:latin typeface="Times New Roman" panose="02020603050405020304" pitchFamily="18" charset="0"/>
                <a:cs typeface="Times New Roman" panose="02020603050405020304" pitchFamily="18" charset="0"/>
              </a:rPr>
              <a:t>увеличения кадастровой стоимости земельных участков, сдаваемых в аренду.</a:t>
            </a:r>
          </a:p>
          <a:p>
            <a:pPr marL="285750" indent="-285750" algn="just">
              <a:buFontTx/>
              <a:buChar char="-"/>
              <a:defRPr/>
            </a:pPr>
            <a:endParaRPr lang="ru-RU" alt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647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29046</TotalTime>
  <Words>6627</Words>
  <Application>Microsoft Office PowerPoint</Application>
  <PresentationFormat>Экран (4:3)</PresentationFormat>
  <Paragraphs>1247</Paragraphs>
  <Slides>36</Slides>
  <Notes>3</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36</vt:i4>
      </vt:variant>
    </vt:vector>
  </HeadingPairs>
  <TitlesOfParts>
    <vt:vector size="41" baseType="lpstr">
      <vt:lpstr>Ticking clock design template</vt:lpstr>
      <vt:lpstr>Воздушный поток</vt:lpstr>
      <vt:lpstr>1_Ticking clock design template</vt:lpstr>
      <vt:lpstr>2_Ticking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ДОХОДЫ ДОРОЖНОГО ФОНДА МУРОМСКОГО РАЙОНА В 2022-2023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Колпакова Елена</cp:lastModifiedBy>
  <cp:revision>1320</cp:revision>
  <cp:lastPrinted>2024-04-15T08:49:41Z</cp:lastPrinted>
  <dcterms:created xsi:type="dcterms:W3CDTF">2016-03-21T06:32:04Z</dcterms:created>
  <dcterms:modified xsi:type="dcterms:W3CDTF">2024-04-24T10:16:36Z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