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635" r:id="rId1"/>
  </p:sldMasterIdLst>
  <p:notesMasterIdLst>
    <p:notesMasterId r:id="rId51"/>
  </p:notesMasterIdLst>
  <p:sldIdLst>
    <p:sldId id="256" r:id="rId2"/>
    <p:sldId id="347" r:id="rId3"/>
    <p:sldId id="366" r:id="rId4"/>
    <p:sldId id="262" r:id="rId5"/>
    <p:sldId id="264" r:id="rId6"/>
    <p:sldId id="265" r:id="rId7"/>
    <p:sldId id="266" r:id="rId8"/>
    <p:sldId id="367" r:id="rId9"/>
    <p:sldId id="268" r:id="rId10"/>
    <p:sldId id="269" r:id="rId11"/>
    <p:sldId id="271" r:id="rId12"/>
    <p:sldId id="365" r:id="rId13"/>
    <p:sldId id="380" r:id="rId14"/>
    <p:sldId id="381" r:id="rId15"/>
    <p:sldId id="392" r:id="rId16"/>
    <p:sldId id="383" r:id="rId17"/>
    <p:sldId id="384" r:id="rId18"/>
    <p:sldId id="385" r:id="rId19"/>
    <p:sldId id="386" r:id="rId20"/>
    <p:sldId id="387" r:id="rId21"/>
    <p:sldId id="393" r:id="rId22"/>
    <p:sldId id="394" r:id="rId23"/>
    <p:sldId id="390" r:id="rId24"/>
    <p:sldId id="275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277" r:id="rId34"/>
    <p:sldId id="300" r:id="rId35"/>
    <p:sldId id="278" r:id="rId36"/>
    <p:sldId id="376" r:id="rId37"/>
    <p:sldId id="279" r:id="rId38"/>
    <p:sldId id="377" r:id="rId39"/>
    <p:sldId id="378" r:id="rId40"/>
    <p:sldId id="281" r:id="rId41"/>
    <p:sldId id="314" r:id="rId42"/>
    <p:sldId id="282" r:id="rId43"/>
    <p:sldId id="391" r:id="rId44"/>
    <p:sldId id="284" r:id="rId45"/>
    <p:sldId id="285" r:id="rId46"/>
    <p:sldId id="286" r:id="rId47"/>
    <p:sldId id="287" r:id="rId48"/>
    <p:sldId id="348" r:id="rId49"/>
    <p:sldId id="288" r:id="rId50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6F6"/>
    <a:srgbClr val="A265D5"/>
    <a:srgbClr val="6CE9EC"/>
    <a:srgbClr val="00CC00"/>
    <a:srgbClr val="FF0000"/>
    <a:srgbClr val="800080"/>
    <a:srgbClr val="FF0066"/>
    <a:srgbClr val="05EBE6"/>
    <a:srgbClr val="FFFF00"/>
    <a:srgbClr val="12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6754" autoAdjust="0"/>
  </p:normalViewPr>
  <p:slideViewPr>
    <p:cSldViewPr>
      <p:cViewPr>
        <p:scale>
          <a:sx n="120" d="100"/>
          <a:sy n="120" d="100"/>
        </p:scale>
        <p:origin x="-172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8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k\Desktop\&#1088;&#1072;&#1073;&#1086;&#1090;&#1072;\Attachments_rayfu@mail.ru_2023-11-23_16-27-08\&#1043;&#1088;&#1072;&#1092;&#1080;&#1082;&#1080;%202023%20(&#1040;&#1074;&#1090;&#1086;&#1089;&#1086;&#1093;&#1088;&#1072;&#1085;&#1077;&#1085;&#1085;&#1099;&#1081;)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780183727034121E-2"/>
          <c:y val="0.19954870224555263"/>
          <c:w val="0.82428535655657886"/>
          <c:h val="0.627966972878390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9.235487391083954E-3"/>
                  <c:y val="-2.6030791415258134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27456815579619E-3"/>
                  <c:y val="-2.4335320410625829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007574286232945E-4"/>
                  <c:y val="-1.7496640217003461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160560017328433E-3"/>
                  <c:y val="-1.4050479704176071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52663658817939E-2"/>
                  <c:y val="-9.3253534707327477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1899648076848098E-3"/>
                  <c:y val="-4.0322654863580061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9469964664310952E-2"/>
                  <c:y val="6.1068702290076333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2023 (Автосохраненный).xls]пок.развит.эконом'!$A$109:$A$114</c:f>
              <c:strCache>
                <c:ptCount val="6"/>
                <c:pt idx="0">
                  <c:v>2021 (отчет)</c:v>
                </c:pt>
                <c:pt idx="1">
                  <c:v>2022 (отчет)</c:v>
                </c:pt>
                <c:pt idx="2">
                  <c:v>2023 (оценка)</c:v>
                </c:pt>
                <c:pt idx="3">
                  <c:v>2024 (прогноз)</c:v>
                </c:pt>
                <c:pt idx="4">
                  <c:v>2025 (прогноз)</c:v>
                </c:pt>
                <c:pt idx="5">
                  <c:v>2026 (прогноз)</c:v>
                </c:pt>
              </c:strCache>
            </c:strRef>
          </c:cat>
          <c:val>
            <c:numRef>
              <c:f>'[Графики 2023 (Автосохраненный).xls]пок.развит.эконом'!$B$109:$B$114</c:f>
              <c:numCache>
                <c:formatCode>0.0%</c:formatCode>
                <c:ptCount val="6"/>
                <c:pt idx="0">
                  <c:v>1.7999999999999999E-2</c:v>
                </c:pt>
                <c:pt idx="1">
                  <c:v>1.2E-2</c:v>
                </c:pt>
                <c:pt idx="2">
                  <c:v>1.0999999999999999E-2</c:v>
                </c:pt>
                <c:pt idx="3">
                  <c:v>0.01</c:v>
                </c:pt>
                <c:pt idx="4">
                  <c:v>8.9999999999999993E-3</c:v>
                </c:pt>
                <c:pt idx="5">
                  <c:v>8.0000000000000002E-3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237952"/>
        <c:axId val="132915584"/>
      </c:barChart>
      <c:dateAx>
        <c:axId val="13223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915584"/>
        <c:crosses val="autoZero"/>
        <c:auto val="0"/>
        <c:lblOffset val="100"/>
        <c:baseTimeUnit val="days"/>
      </c:dateAx>
      <c:valAx>
        <c:axId val="132915584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5000">
                    <a:schemeClr val="bg1"/>
                  </a:gs>
                  <a:gs pos="97504">
                    <a:srgbClr val="DFE6F4"/>
                  </a:gs>
                  <a:gs pos="6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0"/>
              </a:gradFill>
            </a:ln>
          </c:spPr>
        </c:majorGridlines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237952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plotVisOnly val="1"/>
    <c:dispBlanksAs val="gap"/>
    <c:showDLblsOverMax val="0"/>
  </c:chart>
  <c:spPr>
    <a:solidFill>
      <a:schemeClr val="bg2">
        <a:lumMod val="90000"/>
      </a:schemeClr>
    </a:solidFill>
    <a:ln>
      <a:gradFill>
        <a:gsLst>
          <a:gs pos="0">
            <a:schemeClr val="accent1">
              <a:tint val="66000"/>
              <a:satMod val="160000"/>
            </a:schemeClr>
          </a:gs>
          <a:gs pos="48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7800000" scaled="0"/>
      </a:gra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оборота розничной торговли в муниципальном образовании Муромский район</a:t>
            </a:r>
          </a:p>
        </c:rich>
      </c:tx>
      <c:layout>
        <c:manualLayout>
          <c:xMode val="edge"/>
          <c:yMode val="edge"/>
          <c:x val="0.18963888888888891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4042287634608003"/>
          <c:y val="0.21472435519785923"/>
          <c:w val="0.74504671570983061"/>
          <c:h val="0.6196331392852506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2.7759169913177473E-3"/>
                  <c:y val="-0.277165218300708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332232358982064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164286413674467E-4"/>
                  <c:y val="-0.331971567061583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932949602047814E-3"/>
                  <c:y val="-0.33020857396462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6154026380943055E-3"/>
                  <c:y val="-0.330601416616416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778846288344003E-3"/>
                  <c:y val="-0.323221137648490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пок.развит.эконом!$A$59:$A$64</c:f>
              <c:strCache>
                <c:ptCount val="6"/>
                <c:pt idx="0">
                  <c:v>2021 (отчет)</c:v>
                </c:pt>
                <c:pt idx="1">
                  <c:v>2022 (отчет)</c:v>
                </c:pt>
                <c:pt idx="2">
                  <c:v>2023 (оценка)</c:v>
                </c:pt>
                <c:pt idx="3">
                  <c:v>2024 (прогноз)</c:v>
                </c:pt>
                <c:pt idx="4">
                  <c:v>2025 (прогноз)</c:v>
                </c:pt>
                <c:pt idx="5">
                  <c:v>2026 (прогноз)</c:v>
                </c:pt>
              </c:strCache>
            </c:strRef>
          </c:cat>
          <c:val>
            <c:numRef>
              <c:f>пок.развит.эконом!$B$59:$B$64</c:f>
              <c:numCache>
                <c:formatCode>0.0</c:formatCode>
                <c:ptCount val="6"/>
                <c:pt idx="0">
                  <c:v>2093.6999999999998</c:v>
                </c:pt>
                <c:pt idx="1">
                  <c:v>2386.3000000000002</c:v>
                </c:pt>
                <c:pt idx="2">
                  <c:v>2553.3000000000002</c:v>
                </c:pt>
                <c:pt idx="3">
                  <c:v>2724.4</c:v>
                </c:pt>
                <c:pt idx="4">
                  <c:v>2917.8</c:v>
                </c:pt>
                <c:pt idx="5">
                  <c:v>3127.9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32957312"/>
        <c:axId val="132958848"/>
      </c:barChart>
      <c:catAx>
        <c:axId val="13295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958848"/>
        <c:crosses val="autoZero"/>
        <c:auto val="1"/>
        <c:lblAlgn val="ctr"/>
        <c:lblOffset val="100"/>
        <c:noMultiLvlLbl val="0"/>
      </c:catAx>
      <c:valAx>
        <c:axId val="13295884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sz="600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5.416841644794404E-2"/>
              <c:y val="0.45001509186351707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957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2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191803849811692"/>
          <c:y val="4.608294930875576E-3"/>
          <c:w val="0.64369308047086704"/>
          <c:h val="0.8288103606426358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ЖКХ!$A$6</c:f>
              <c:strCache>
                <c:ptCount val="1"/>
                <c:pt idx="0">
                  <c:v>2023 год, (оценка)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952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8018302875277548E-3"/>
                  <c:y val="-4.743663097476054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967936329636871E-3"/>
                  <c:y val="-4.613610149942330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ЖКХ!$B$6:$D$6</c:f>
              <c:numCache>
                <c:formatCode>0.0</c:formatCode>
                <c:ptCount val="3"/>
                <c:pt idx="0">
                  <c:v>15114.39466</c:v>
                </c:pt>
                <c:pt idx="1">
                  <c:v>87142.680000000008</c:v>
                </c:pt>
                <c:pt idx="2" formatCode="General">
                  <c:v>3747.5118000000002</c:v>
                </c:pt>
              </c:numCache>
            </c:numRef>
          </c:val>
        </c:ser>
        <c:ser>
          <c:idx val="2"/>
          <c:order val="1"/>
          <c:tx>
            <c:strRef>
              <c:f>ЖКХ!$A$7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C000"/>
            </a:solidFill>
            <a:ln w="158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 w="9525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4.9889240187687535E-3"/>
                  <c:y val="4.9446641750427222E-3"/>
                </c:manualLayout>
              </c:layout>
              <c:spPr/>
              <c:txPr>
                <a:bodyPr rot="0" vert="horz"/>
                <a:lstStyle/>
                <a:p>
                  <a:pPr algn="ctr">
                    <a:defRPr sz="7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062387981554405E-3"/>
                  <c:y val="-4.6347835552813963E-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7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ЖКХ!$B$7:$D$7</c:f>
              <c:numCache>
                <c:formatCode>0.0</c:formatCode>
                <c:ptCount val="3"/>
                <c:pt idx="0">
                  <c:v>14101.626</c:v>
                </c:pt>
                <c:pt idx="1">
                  <c:v>9267.5</c:v>
                </c:pt>
                <c:pt idx="2" formatCode="#\ ##0.0">
                  <c:v>3333.2</c:v>
                </c:pt>
              </c:numCache>
            </c:numRef>
          </c:val>
        </c:ser>
        <c:ser>
          <c:idx val="3"/>
          <c:order val="2"/>
          <c:tx>
            <c:strRef>
              <c:f>ЖКХ!$A$8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2.557544757033249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ЖКХ!$B$8:$D$8</c:f>
              <c:numCache>
                <c:formatCode>0.0</c:formatCode>
                <c:ptCount val="3"/>
                <c:pt idx="0">
                  <c:v>33913.908000000003</c:v>
                </c:pt>
                <c:pt idx="1">
                  <c:v>12367.5</c:v>
                </c:pt>
                <c:pt idx="2" formatCode="#\ ##0.0">
                  <c:v>2415.1999999999998</c:v>
                </c:pt>
              </c:numCache>
            </c:numRef>
          </c:val>
        </c:ser>
        <c:ser>
          <c:idx val="4"/>
          <c:order val="3"/>
          <c:tx>
            <c:strRef>
              <c:f>ЖКХ!$A$9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ЖКХ!$B$9:$D$9</c:f>
              <c:numCache>
                <c:formatCode>0.0</c:formatCode>
                <c:ptCount val="3"/>
                <c:pt idx="0">
                  <c:v>51000</c:v>
                </c:pt>
                <c:pt idx="1">
                  <c:v>29437.4</c:v>
                </c:pt>
                <c:pt idx="2" formatCode="#\ ##0.0">
                  <c:v>1825.2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37934336"/>
        <c:axId val="137935872"/>
      </c:barChart>
      <c:catAx>
        <c:axId val="137934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935872"/>
        <c:crosses val="autoZero"/>
        <c:auto val="1"/>
        <c:lblAlgn val="l"/>
        <c:lblOffset val="100"/>
        <c:noMultiLvlLbl val="0"/>
      </c:catAx>
      <c:valAx>
        <c:axId val="137935872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79343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71559607680619"/>
          <c:y val="7.284923925748972E-2"/>
          <c:w val="0.10870687047351286"/>
          <c:h val="0.8339329374879700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2"/>
          <c:y val="5.5137979563115717E-2"/>
          <c:w val="0.82500027974456103"/>
          <c:h val="0.7568940830936794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516992"/>
        <c:axId val="142467840"/>
      </c:barChart>
      <c:catAx>
        <c:axId val="14251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2467840"/>
        <c:crosses val="autoZero"/>
        <c:auto val="1"/>
        <c:lblAlgn val="ctr"/>
        <c:lblOffset val="100"/>
        <c:noMultiLvlLbl val="0"/>
      </c:catAx>
      <c:valAx>
        <c:axId val="14246784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2516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2.5000000000000001E-2"/>
                  <c:y val="-1.3888888888888892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666666666666722E-2"/>
                  <c:y val="-2.777777777777779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77777777777779E-2"/>
                  <c:y val="-3.7037037037037042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77777777777779E-2"/>
                  <c:y val="-2.777777777777779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ОМС!$A$18:$A$21</c:f>
              <c:strCache>
                <c:ptCount val="4"/>
                <c:pt idx="0">
                  <c:v>2023 год, (оценка)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ОМС!$B$18:$B$21</c:f>
              <c:numCache>
                <c:formatCode>0.00</c:formatCode>
                <c:ptCount val="4"/>
                <c:pt idx="0">
                  <c:v>2.0349406768235134</c:v>
                </c:pt>
                <c:pt idx="1">
                  <c:v>1.8759408693293551</c:v>
                </c:pt>
                <c:pt idx="2">
                  <c:v>1.7094256458940797</c:v>
                </c:pt>
                <c:pt idx="3">
                  <c:v>1.7183359327320811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197312"/>
        <c:axId val="143198848"/>
        <c:axId val="0"/>
      </c:bar3DChart>
      <c:catAx>
        <c:axId val="14319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198848"/>
        <c:crosses val="autoZero"/>
        <c:auto val="1"/>
        <c:lblAlgn val="ctr"/>
        <c:lblOffset val="100"/>
        <c:noMultiLvlLbl val="0"/>
      </c:catAx>
      <c:valAx>
        <c:axId val="14319884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197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114556332632338"/>
          <c:y val="5.0925925925925923E-2"/>
          <c:w val="0.86333338767436663"/>
          <c:h val="0.7340740740740743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3.5077427821522324E-2"/>
                  <c:y val="-4.45866141732283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721566054243202E-2"/>
                  <c:y val="-3.809055118110234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926290463692106E-2"/>
                  <c:y val="-5.770122484689418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ОМС!$A$3:$A$6</c:f>
              <c:strCache>
                <c:ptCount val="4"/>
                <c:pt idx="0">
                  <c:v>2023 год, (оценка)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ОМС!$B$3:$B$6</c:f>
              <c:numCache>
                <c:formatCode>0.0</c:formatCode>
                <c:ptCount val="4"/>
                <c:pt idx="0">
                  <c:v>30186.309999999998</c:v>
                </c:pt>
                <c:pt idx="1">
                  <c:v>27664.5</c:v>
                </c:pt>
                <c:pt idx="2">
                  <c:v>25208.9</c:v>
                </c:pt>
                <c:pt idx="3">
                  <c:v>25340.3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284096"/>
        <c:axId val="143285632"/>
        <c:axId val="0"/>
      </c:bar3DChart>
      <c:catAx>
        <c:axId val="14328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285632"/>
        <c:crosses val="autoZero"/>
        <c:auto val="1"/>
        <c:lblAlgn val="ctr"/>
        <c:lblOffset val="100"/>
        <c:noMultiLvlLbl val="0"/>
      </c:catAx>
      <c:valAx>
        <c:axId val="14328563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284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748329425482497E-2"/>
          <c:y val="0.19619084112879676"/>
          <c:w val="0.92840725171568139"/>
          <c:h val="0.643810721374109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МБТ!$B$3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3937282229965157E-2"/>
                  <c:y val="-3.7348272642390972E-3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60162601626018E-2"/>
                  <c:y val="7.4696545284780582E-3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05923344947737E-2"/>
                  <c:y val="-2.9408088701642607E-7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83042973286962E-2"/>
                  <c:y val="-6.8471042194393243E-17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3533045089561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МБТ!$A$5:$A$8</c:f>
              <c:strCache>
                <c:ptCount val="4"/>
                <c:pt idx="0">
                  <c:v>2023 год (оценка)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МБТ!$B$5:$B$8</c:f>
              <c:numCache>
                <c:formatCode>0.0</c:formatCode>
                <c:ptCount val="4"/>
                <c:pt idx="0">
                  <c:v>35976</c:v>
                </c:pt>
                <c:pt idx="1">
                  <c:v>36927</c:v>
                </c:pt>
                <c:pt idx="2">
                  <c:v>35920</c:v>
                </c:pt>
                <c:pt idx="3">
                  <c:v>34938</c:v>
                </c:pt>
              </c:numCache>
            </c:numRef>
          </c:val>
        </c:ser>
        <c:ser>
          <c:idx val="1"/>
          <c:order val="1"/>
          <c:tx>
            <c:strRef>
              <c:f>МБТ!$C$3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92AA4C">
                <a:lumMod val="60000"/>
                <a:lumOff val="40000"/>
              </a:srgbClr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2235948116121063E-2"/>
                  <c:y val="-4.2643923240938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359481161211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23965410747375E-2"/>
                  <c:y val="-8.5287846481876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235948116120972E-2"/>
                  <c:y val="-8.5287846481876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765287214329835E-2"/>
                  <c:y val="-4.2643923240938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МБТ!$A$5:$A$8</c:f>
              <c:strCache>
                <c:ptCount val="4"/>
                <c:pt idx="0">
                  <c:v>2023 год (оценка)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МБТ!$C$5:$C$8</c:f>
              <c:numCache>
                <c:formatCode>0.0</c:formatCode>
                <c:ptCount val="4"/>
                <c:pt idx="0">
                  <c:v>32804.224000000002</c:v>
                </c:pt>
                <c:pt idx="1">
                  <c:v>15318.726000000001</c:v>
                </c:pt>
                <c:pt idx="2">
                  <c:v>17614.5</c:v>
                </c:pt>
                <c:pt idx="3">
                  <c:v>10044.5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44411648"/>
        <c:axId val="144429824"/>
        <c:axId val="0"/>
      </c:bar3DChart>
      <c:catAx>
        <c:axId val="14441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4429824"/>
        <c:crosses val="autoZero"/>
        <c:auto val="1"/>
        <c:lblAlgn val="ctr"/>
        <c:lblOffset val="100"/>
        <c:noMultiLvlLbl val="0"/>
      </c:catAx>
      <c:valAx>
        <c:axId val="14442982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44116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131253182904374"/>
          <c:y val="0.89160493202015345"/>
          <c:w val="0.60452990950758023"/>
          <c:h val="7.758513304807956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5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0.03164</cdr:x>
      <cdr:y>0</cdr:y>
    </cdr:from>
    <cdr:to>
      <cdr:x>0.99622</cdr:x>
      <cdr:y>0.20734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" y="0"/>
          <a:ext cx="4390957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Динамика уровня зарегистрированной безработицы по Муромскому району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0.56255</cdr:x>
      <cdr:y>0.29015</cdr:y>
    </cdr:from>
    <cdr:to>
      <cdr:x>0.73509</cdr:x>
      <cdr:y>0.35868</cdr:y>
    </cdr:to>
    <cdr:sp macro="" textlink="">
      <cdr:nvSpPr>
        <cdr:cNvPr id="1369089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38178" y="1728212"/>
          <a:ext cx="993202" cy="4081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ВСЕГО 53534,5</a:t>
          </a:r>
          <a:endParaRPr lang="ru-RU" sz="10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0.75019</cdr:x>
      <cdr:y>0.34495</cdr:y>
    </cdr:from>
    <cdr:to>
      <cdr:x>0.92532</cdr:x>
      <cdr:y>0.41597</cdr:y>
    </cdr:to>
    <cdr:sp macro="" textlink="">
      <cdr:nvSpPr>
        <cdr:cNvPr id="1369090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8298" y="2054626"/>
          <a:ext cx="1008111" cy="4230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ВСЕГО 44982,5</a:t>
          </a:r>
          <a:endParaRPr lang="ru-RU" sz="10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0.3624</cdr:x>
      <cdr:y>0.29641</cdr:y>
    </cdr:from>
    <cdr:to>
      <cdr:x>0.53753</cdr:x>
      <cdr:y>0.35472</cdr:y>
    </cdr:to>
    <cdr:sp macro="" textlink="">
      <cdr:nvSpPr>
        <cdr:cNvPr id="5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86050" y="1765507"/>
          <a:ext cx="1008112" cy="3473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ВСЕГО 52245,7</a:t>
          </a:r>
          <a:endParaRPr lang="ru-RU" sz="10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0.49191</cdr:x>
      <cdr:y>0.21137</cdr:y>
    </cdr:from>
    <cdr:to>
      <cdr:x>0.64074</cdr:x>
      <cdr:y>0.29904</cdr:y>
    </cdr:to>
    <cdr:sp macro="" textlink="">
      <cdr:nvSpPr>
        <cdr:cNvPr id="6" name="Стрелка вправо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0800179">
          <a:off x="2831587" y="1259000"/>
          <a:ext cx="856706" cy="522189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FFC000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0.70621</cdr:x>
      <cdr:y>0.24799</cdr:y>
    </cdr:from>
    <cdr:to>
      <cdr:x>0.85894</cdr:x>
      <cdr:y>0.33713</cdr:y>
    </cdr:to>
    <cdr:sp macro="" textlink="">
      <cdr:nvSpPr>
        <cdr:cNvPr id="8" name="Стрелка вправо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056981">
          <a:off x="4065139" y="1477117"/>
          <a:ext cx="879156" cy="530944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FFC000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0.53852</cdr:x>
      <cdr:y>0.23132</cdr:y>
    </cdr:from>
    <cdr:to>
      <cdr:x>0.62453</cdr:x>
      <cdr:y>0.26204</cdr:y>
    </cdr:to>
    <cdr:sp macro="" textlink="">
      <cdr:nvSpPr>
        <cdr:cNvPr id="10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4958">
          <a:off x="3099868" y="1377817"/>
          <a:ext cx="495097" cy="1829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9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+ 2,5%</a:t>
          </a:r>
        </a:p>
      </cdr:txBody>
    </cdr:sp>
  </cdr:relSizeAnchor>
  <cdr:relSizeAnchor xmlns:cdr="http://schemas.openxmlformats.org/drawingml/2006/chartDrawing">
    <cdr:from>
      <cdr:x>0.13493</cdr:x>
      <cdr:y>0.17306</cdr:y>
    </cdr:from>
    <cdr:to>
      <cdr:x>0.30909</cdr:x>
      <cdr:y>0.23136</cdr:y>
    </cdr:to>
    <cdr:sp macro="" textlink="">
      <cdr:nvSpPr>
        <cdr:cNvPr id="12" name="Прямоугольник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6695" y="1030823"/>
          <a:ext cx="1002486" cy="3472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ВСЕГО 68780,2</a:t>
          </a:r>
          <a:endParaRPr lang="ru-RU" sz="10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0.31024</cdr:x>
      <cdr:y>0.17264</cdr:y>
    </cdr:from>
    <cdr:to>
      <cdr:x>0.45907</cdr:x>
      <cdr:y>0.26031</cdr:y>
    </cdr:to>
    <cdr:sp macro="" textlink="">
      <cdr:nvSpPr>
        <cdr:cNvPr id="13" name="Стрелка вправо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384831">
          <a:off x="1785811" y="1028313"/>
          <a:ext cx="856706" cy="522188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FFC000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0.75741</cdr:x>
      <cdr:y>0.28483</cdr:y>
    </cdr:from>
    <cdr:to>
      <cdr:x>0.84313</cdr:x>
      <cdr:y>0.32923</cdr:y>
    </cdr:to>
    <cdr:sp macro="" textlink="">
      <cdr:nvSpPr>
        <cdr:cNvPr id="14" name="Прямоугольник 1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4958">
          <a:off x="4359888" y="1696562"/>
          <a:ext cx="493428" cy="2644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9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- </a:t>
          </a:r>
          <a:r>
            <a:rPr lang="ru-RU" sz="9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16,0 %</a:t>
          </a:r>
        </a:p>
      </cdr:txBody>
    </cdr:sp>
  </cdr:relSizeAnchor>
  <cdr:relSizeAnchor xmlns:cdr="http://schemas.openxmlformats.org/drawingml/2006/chartDrawing">
    <cdr:from>
      <cdr:x>0.36511</cdr:x>
      <cdr:y>0.2132</cdr:y>
    </cdr:from>
    <cdr:to>
      <cdr:x>0.45249</cdr:x>
      <cdr:y>0.25759</cdr:y>
    </cdr:to>
    <cdr:sp macro="" textlink="">
      <cdr:nvSpPr>
        <cdr:cNvPr id="15" name="Прямоугольник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4958">
          <a:off x="2101690" y="1269887"/>
          <a:ext cx="502983" cy="26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9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-24 ,0%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761AE-766B-4B54-B387-7BC996AFC748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08"/>
            <a:ext cx="5389563" cy="4441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029"/>
            <a:ext cx="2919413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029"/>
            <a:ext cx="2919412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166F15-347E-4198-BF70-FFF8C795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66F15-347E-4198-BF70-FFF8C7951A1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5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66F15-347E-4198-BF70-FFF8C7951A1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6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66F15-347E-4198-BF70-FFF8C7951A17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FE5D1-AC88-40C9-8517-41ADC371899F}" type="datetimeFigureOut">
              <a:rPr lang="ru-RU" altLang="ru-RU" smtClean="0"/>
              <a:pPr>
                <a:defRPr/>
              </a:pPr>
              <a:t>15.01.2024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CFC7E2F4-36C5-4877-8347-090681CA0B4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558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287FB-6ED7-40C3-BBF7-68A1A709E4BA}" type="datetimeFigureOut">
              <a:rPr lang="ru-RU" altLang="ru-RU" smtClean="0"/>
              <a:pPr>
                <a:defRPr/>
              </a:pPr>
              <a:t>15.01.2024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EC37A2D-06D4-4D14-B049-175B67FEF4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52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287FB-6ED7-40C3-BBF7-68A1A709E4BA}" type="datetimeFigureOut">
              <a:rPr lang="ru-RU" altLang="ru-RU" smtClean="0"/>
              <a:pPr>
                <a:defRPr/>
              </a:pPr>
              <a:t>15.01.2024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EC37A2D-06D4-4D14-B049-175B67FEF4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1978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287FB-6ED7-40C3-BBF7-68A1A709E4BA}" type="datetimeFigureOut">
              <a:rPr lang="ru-RU" altLang="ru-RU" smtClean="0"/>
              <a:pPr>
                <a:defRPr/>
              </a:pPr>
              <a:t>15.01.2024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EC37A2D-06D4-4D14-B049-175B67FEF4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446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287FB-6ED7-40C3-BBF7-68A1A709E4BA}" type="datetimeFigureOut">
              <a:rPr lang="ru-RU" altLang="ru-RU" smtClean="0"/>
              <a:pPr>
                <a:defRPr/>
              </a:pPr>
              <a:t>15.01.2024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EC37A2D-06D4-4D14-B049-175B67FEF4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738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287FB-6ED7-40C3-BBF7-68A1A709E4BA}" type="datetimeFigureOut">
              <a:rPr lang="ru-RU" altLang="ru-RU" smtClean="0"/>
              <a:pPr>
                <a:defRPr/>
              </a:pPr>
              <a:t>15.01.2024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EC37A2D-06D4-4D14-B049-175B67FEF4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607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EDDF13-DD30-45D3-A188-2F8A9581DB54}" type="datetimeFigureOut">
              <a:rPr lang="ru-RU" altLang="ru-RU" smtClean="0"/>
              <a:pPr>
                <a:defRPr/>
              </a:pPr>
              <a:t>15.01.2024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5351-186D-4816-B691-CCD110436C6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3272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FADE1-6F25-46DE-B396-8EB4E8D56D57}" type="datetimeFigureOut">
              <a:rPr lang="ru-RU" altLang="ru-RU" smtClean="0"/>
              <a:pPr>
                <a:defRPr/>
              </a:pPr>
              <a:t>15.01.2024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A38E3-A7CC-42C1-9C7F-1B3B39EAD1A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532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CEEF-D229-4EFC-B8D8-C27090A7F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90AD-E35A-4767-BE94-E6A419E96E1E}" type="datetimeFigureOut">
              <a:rPr lang="ru-RU" altLang="ru-RU"/>
              <a:pPr>
                <a:defRPr/>
              </a:pPr>
              <a:t>15.01.2024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09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24D6B-3459-4E24-B3E5-8E6CF2BBAC5E}" type="datetimeFigureOut">
              <a:rPr lang="ru-RU" altLang="ru-RU" smtClean="0"/>
              <a:pPr>
                <a:defRPr/>
              </a:pPr>
              <a:t>15.01.2024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36B6A-6296-4C8C-A57E-64BB0AC0700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945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3CC6D-6AFE-40EC-AB6B-14C0E3823494}" type="datetimeFigureOut">
              <a:rPr lang="ru-RU" altLang="ru-RU" smtClean="0"/>
              <a:pPr>
                <a:defRPr/>
              </a:pPr>
              <a:t>15.01.2024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EC8AAD8-259A-473E-B2A8-C1585B889B4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86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B3FDB-DAC6-416E-BC6B-86DD38747CD6}" type="datetimeFigureOut">
              <a:rPr lang="ru-RU" altLang="ru-RU" smtClean="0"/>
              <a:pPr>
                <a:defRPr/>
              </a:pPr>
              <a:t>15.01.2024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773CA45-FD83-4037-888C-00A1B3FB6E8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893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07D03-F385-4A56-AF11-186D68F17632}" type="datetimeFigureOut">
              <a:rPr lang="ru-RU" altLang="ru-RU" smtClean="0"/>
              <a:pPr>
                <a:defRPr/>
              </a:pPr>
              <a:t>15.01.2024</a:t>
            </a:fld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33DF99B-F6D2-4165-AA28-661C0B13BFB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274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10E53D-FB4E-41E9-B219-363382274FDF}" type="datetimeFigureOut">
              <a:rPr lang="ru-RU" altLang="ru-RU" smtClean="0"/>
              <a:pPr>
                <a:defRPr/>
              </a:pPr>
              <a:t>15.01.2024</a:t>
            </a:fld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CD10B-68F3-47C6-B1F4-D5B48833544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389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E45A6E-24DC-4328-8687-539E556AEB6E}" type="datetimeFigureOut">
              <a:rPr lang="ru-RU" altLang="ru-RU" smtClean="0"/>
              <a:pPr>
                <a:defRPr/>
              </a:pPr>
              <a:t>15.01.2024</a:t>
            </a:fld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3E796-4BE0-4EC8-AECD-DC9AA701540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09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AC382B-5AF1-43B8-BD6B-DC97B27B9DE9}" type="datetimeFigureOut">
              <a:rPr lang="ru-RU" altLang="ru-RU" smtClean="0"/>
              <a:pPr>
                <a:defRPr/>
              </a:pPr>
              <a:t>15.01.2024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30439-14B8-4259-8971-1D366760EBB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271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14A59-62D7-43A7-AAC4-83A5615132EC}" type="datetimeFigureOut">
              <a:rPr lang="ru-RU" altLang="ru-RU" smtClean="0"/>
              <a:pPr>
                <a:defRPr/>
              </a:pPr>
              <a:t>15.01.2024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E008AF7-6696-4E70-9128-153AA057A53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4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D287FB-6ED7-40C3-BBF7-68A1A709E4BA}" type="datetimeFigureOut">
              <a:rPr lang="ru-RU" altLang="ru-RU" smtClean="0"/>
              <a:pPr>
                <a:defRPr/>
              </a:pPr>
              <a:t>15.01.2024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EC37A2D-06D4-4D14-B049-175B67FEF4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561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36" r:id="rId1"/>
    <p:sldLayoutId id="2147488637" r:id="rId2"/>
    <p:sldLayoutId id="2147488638" r:id="rId3"/>
    <p:sldLayoutId id="2147488639" r:id="rId4"/>
    <p:sldLayoutId id="2147488640" r:id="rId5"/>
    <p:sldLayoutId id="2147488641" r:id="rId6"/>
    <p:sldLayoutId id="2147488642" r:id="rId7"/>
    <p:sldLayoutId id="2147488643" r:id="rId8"/>
    <p:sldLayoutId id="2147488644" r:id="rId9"/>
    <p:sldLayoutId id="2147488645" r:id="rId10"/>
    <p:sldLayoutId id="2147488646" r:id="rId11"/>
    <p:sldLayoutId id="2147488647" r:id="rId12"/>
    <p:sldLayoutId id="2147488648" r:id="rId13"/>
    <p:sldLayoutId id="2147488649" r:id="rId14"/>
    <p:sldLayoutId id="2147488650" r:id="rId15"/>
    <p:sldLayoutId id="2147488651" r:id="rId16"/>
    <p:sldLayoutId id="21474886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_____Microsoft_Excel_97-20031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_____Microsoft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_____Microsoft_Excel_97-2003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emf"/><Relationship Id="rId4" Type="http://schemas.openxmlformats.org/officeDocument/2006/relationships/oleObject" Target="../embeddings/_____Microsoft_Excel_97-20034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oleObject" Target="../embeddings/_____Microsoft_Excel_97-2003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emf"/><Relationship Id="rId4" Type="http://schemas.openxmlformats.org/officeDocument/2006/relationships/oleObject" Target="../embeddings/_____Microsoft_Excel_97-20036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1676401"/>
            <a:ext cx="8458200" cy="2514600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ru-RU" alt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Брошюра</a:t>
            </a:r>
            <a:br>
              <a:rPr lang="ru-RU" alt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«БЮДЖЕТ </a:t>
            </a:r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ДЛЯ </a:t>
            </a:r>
            <a:r>
              <a:rPr lang="ru-RU" alt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ГРАЖДАН»</a:t>
            </a:r>
            <a:br>
              <a:rPr lang="ru-RU" alt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 решению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Совета народных депутатов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Муромского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от 20.12.2023 № 84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 бюджете Муромского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на 2024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 плановый период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2025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2026 годов»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410200" y="152400"/>
            <a:ext cx="3581400" cy="11430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Муниципальное образование Муромский район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72" y="4554934"/>
            <a:ext cx="3276600" cy="2209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49775"/>
            <a:ext cx="3429000" cy="2209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554935"/>
            <a:ext cx="1866900" cy="220464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57158" y="1428736"/>
            <a:ext cx="8786842" cy="3810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2023-2026 годы</a:t>
            </a:r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375699" y="525959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ХАРАКТЕРИСТИКИ ДОХОДОВ И РАСХОДОВ БЮДЖЕТА МУРОМСКОГО РАЙОНА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9564" name="Picture 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9" y="2060848"/>
            <a:ext cx="8300757" cy="40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04800" y="304800"/>
            <a:ext cx="84820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ДЕФИЦИТЕ БЮДЖЕТА, ИСТОЧНИКАХ ЕГО ФИНАНСИРОВАНИЯ В 2024-2026 ГОДАХ.</a:t>
            </a:r>
            <a:endParaRPr lang="ru-RU" alt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804511"/>
              </p:ext>
            </p:extLst>
          </p:nvPr>
        </p:nvGraphicFramePr>
        <p:xfrm>
          <a:off x="467544" y="1052736"/>
          <a:ext cx="8280917" cy="5717212"/>
        </p:xfrm>
        <a:graphic>
          <a:graphicData uri="http://schemas.openxmlformats.org/drawingml/2006/table">
            <a:tbl>
              <a:tblPr/>
              <a:tblGrid>
                <a:gridCol w="2592288"/>
                <a:gridCol w="2376264"/>
                <a:gridCol w="573293"/>
                <a:gridCol w="521176"/>
                <a:gridCol w="633723"/>
                <a:gridCol w="504056"/>
                <a:gridCol w="576064"/>
                <a:gridCol w="504053"/>
              </a:tblGrid>
              <a:tr h="1594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Значение показателя 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688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на 01.01.2025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на 01.01.2026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 01.01.2027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5800,0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5800,0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5800,0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31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055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3120,0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960,0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8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2680,0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3760,0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4840,0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4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9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Не должен превышать 15 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0,008%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0,080%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0,137%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578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Дефицит местного бюджета не должен превышать 5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-10020,0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4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Источники внутреннего  </a:t>
                      </a:r>
                      <a:r>
                        <a:rPr lang="ru-RU" sz="850" b="0" i="0" u="none" strike="noStrike" dirty="0" smtClean="0">
                          <a:effectLst/>
                          <a:latin typeface="Times New Roman"/>
                        </a:rPr>
                        <a:t>финансирования дефицита бюджета </a:t>
                      </a:r>
                      <a:endParaRPr lang="ru-RU" sz="8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32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</a:t>
                      </a:r>
                      <a:r>
                        <a:rPr lang="ru-RU" sz="850" b="0" i="0" u="none" strike="noStrike" dirty="0" smtClean="0">
                          <a:effectLst/>
                          <a:latin typeface="Times New Roman"/>
                        </a:rPr>
                        <a:t>кредитами </a:t>
                      </a:r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от кредитных </a:t>
                      </a:r>
                      <a:r>
                        <a:rPr lang="ru-RU" sz="850" b="0" i="0" u="none" strike="noStrike" dirty="0" smtClean="0">
                          <a:effectLst/>
                          <a:latin typeface="Times New Roman"/>
                        </a:rPr>
                        <a:t>организаций </a:t>
                      </a:r>
                      <a:r>
                        <a:rPr lang="ru-RU" sz="850" b="0" i="1" u="none" strike="noStrike" dirty="0" smtClean="0">
                          <a:effectLst/>
                          <a:latin typeface="Times New Roman"/>
                        </a:rPr>
                        <a:t>(привлекаем кредит от кредитных организаций)</a:t>
                      </a:r>
                      <a:endParaRPr lang="ru-RU" sz="8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2680,0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666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</a:t>
                      </a:r>
                      <a:r>
                        <a:rPr lang="ru-RU" sz="850" b="0" i="0" u="none" strike="noStrike" dirty="0" smtClean="0">
                          <a:effectLst/>
                          <a:latin typeface="Times New Roman"/>
                        </a:rPr>
                        <a:t>бюджетными </a:t>
                      </a:r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кредитами, представленными  местному бюджету другими бюджетами бюджетной системы Российской </a:t>
                      </a:r>
                      <a:r>
                        <a:rPr lang="ru-RU" sz="850" b="0" i="0" u="none" strike="noStrike" dirty="0" smtClean="0">
                          <a:effectLst/>
                          <a:latin typeface="Times New Roman"/>
                        </a:rPr>
                        <a:t>Федерации </a:t>
                      </a:r>
                      <a:r>
                        <a:rPr lang="ru-RU" sz="850" b="0" i="1" u="none" strike="noStrike" dirty="0" smtClean="0">
                          <a:effectLst/>
                          <a:latin typeface="Times New Roman"/>
                        </a:rPr>
                        <a:t>(производим погашение</a:t>
                      </a:r>
                      <a:r>
                        <a:rPr lang="ru-RU" sz="850" b="0" i="1" u="none" strike="noStrike" baseline="0" dirty="0" smtClean="0">
                          <a:effectLst/>
                          <a:latin typeface="Times New Roman"/>
                        </a:rPr>
                        <a:t> кредита, полученного из областного бюджета</a:t>
                      </a:r>
                      <a:r>
                        <a:rPr lang="ru-RU" sz="850" b="0" i="1" u="none" strike="noStrike" dirty="0" smtClean="0">
                          <a:effectLst/>
                          <a:latin typeface="Times New Roman"/>
                        </a:rPr>
                        <a:t>)</a:t>
                      </a:r>
                      <a:endParaRPr lang="ru-RU" sz="8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-2680,0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-1080,0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-1080,0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32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Изменение остатков средств на счетах по учету средств </a:t>
                      </a:r>
                      <a:r>
                        <a:rPr lang="ru-RU" sz="850" b="0" i="0" u="none" strike="noStrike" dirty="0" smtClean="0">
                          <a:effectLst/>
                          <a:latin typeface="Times New Roman"/>
                        </a:rPr>
                        <a:t>бюджета </a:t>
                      </a:r>
                      <a:r>
                        <a:rPr lang="ru-RU" sz="850" b="0" i="1" u="none" strike="noStrike" spc="-30" baseline="0" dirty="0" smtClean="0">
                          <a:effectLst/>
                          <a:latin typeface="Times New Roman"/>
                        </a:rPr>
                        <a:t>(направляем ожидаемые остатки на счете бюджета, образующиеся по итогу исполнения за 2023г.)</a:t>
                      </a:r>
                      <a:endParaRPr lang="ru-RU" sz="850" b="0" i="1" u="none" strike="noStrike" spc="-30" baseline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10020,0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15" y="1295400"/>
            <a:ext cx="8686801" cy="55015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бюджетной политики Муромского района на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годов (далее - бюджетная политика) разработаны в соответствии со статьей 172 Бюджетного кодекса Российской Федерации. При подготовке бюджетной политики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». Приоритетные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в сфере расходов бюджета района – это направления, определенные Указом:  </a:t>
            </a:r>
            <a:r>
              <a:rPr lang="ru-RU" sz="950" i="1" dirty="0">
                <a:latin typeface="Times New Roman" pitchFamily="18" charset="0"/>
                <a:cs typeface="Times New Roman" pitchFamily="18" charset="0"/>
              </a:rPr>
              <a:t>образование, культура, жилье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исполнение Указа Президента Российской Федерации от 7 мая 2018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204 в области в 2018 году разработана региональная составляющая каждого национального проекта до 2024 года, устанавливающая конкретные целевые показатели достижения результатов национальных проектов и обеспечивающие их выполнение мероприятия с учетом объемов расходных обязательств областного и местных бюджетов и планируемых к  привлечению средств федерального бюджета.</a:t>
            </a:r>
          </a:p>
          <a:p>
            <a:pPr indent="457200"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Реализация бюджетной политики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образования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годах должна быть направлена на решение задач и достижение стратегических целей национального проекта «Образование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». Основная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задача отрасли образования – это предоставление качественного образования для детей и подростков независимо от места проживания, состояния здоровья и социального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статуса. Важнейшим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инструментом региональной поддержки являются субвенции на осуществление переданных Муромскому району полномочий в области дошкольного и общего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образования. С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учётом финансовой поддержки из областного бюджета в общеобразовательных организациях и дошкольных учреждениях будут обеспечены условия для получения образования в соответствии с федеральными государственными образовательными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стандартами.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районе активно поддерживаются и распространяются лучшие педагогические практики, модели образовательных систем, обеспечивающих современное качество образования. Для этих целей особое внимание уделено выполнению «майских» указов Президента Российской Федерации (2012 года), приоритет которых в планируемой перспективе сохранен. В первую очередь - это  обеспечение уровня заработной платы педагогическим работникам не ниже среднемесячного дохода от трудовой деятельности по региону.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жилья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необходимо обеспечить достижение следующей цели - обеспечение доступным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жильем. На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создание возможностей гражданам для приобретения (строительства) жилья предоставляется социальная поддержка молодым семьям, молодым специалистам и гражданам, проживающим на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селе. Повышение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доступности жилья для населения предусматривается за счет предоставления мер социальной поддержки отдельных категорий граждан. С этой целью предусмотрена поддержка молодым семьям. Кроме того, предполагается государственная поддержка по обеспечению жильем детей-сирот, детей, оставшихся без попечения родителей, лиц из их числа, инвалидов и семей, имеющих детей-инвалидов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улучшения жилищных условий семей, имеющих трех и более детей, будет продолжена работа по созданию необходимой инфраструктуры на земельных участках, предоставляемых этой категории граждан на бесплатной основе. Кроме того, многодетным семьям дополнительно предусматривается предоставление социальных выплат на приобретение и строительство жилья.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дорожного хозяйства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планирование расходов муниципального дорожного фонда осуществляются с учетом положений статьи 179.4 Бюджетного кодекса Российской Федерации исходя из прогнозируемого объема доходов, являющихся источником формирования дорожного фонда. Предусмотрено выполнение работ по капитальному ремонту, ремонту и содержанию автомобильных дорог, обеспечению сохранности существующей дорожной сети.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 организацию транспортного обслуживания населения планируются в целях сохранения доступности проезда автомобильным транспортом отдельных категорий граждан. При этом оказывается адресная социальная поддержка установленным категориям.  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жилищно-коммунального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предусматривается продолжение модернизации коммунальной инфраструктуры, направленной на строительство, реконструкцию и модернизацию сетей теплоснабжения, а также проведение водоснабжения в сельской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местности.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области капитального строительства бюджетная политика должна быть направлена на приоритетное обеспечение финансированием объектов, находящихся в стадии завершения, значимых объектов, строящихся с привлечением федерального и областных бюджетов. 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культуры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будет осуществляться реализация мероприятий по созданию и модернизации учреждений культурно-досугового типа в сельской местности, укреплению их материально-технической базы.</a:t>
            </a:r>
          </a:p>
          <a:p>
            <a:pPr indent="457200"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Для обеспечения деятельности учреждений культуры предусматриваются мероприятия по обеспечению их функционирования и развития.</a:t>
            </a: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1371600" y="60960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ПРИОРИТЕТЫ БЮДЖЕТНОЙ ПОЛИТИКИ РАЙОНА НА ОЧЕРЕДНОЙ ФИНАНСОВЫЙ 2024 ГОД И ПЛАНОВЫЕ 2025-2026 ГОДЫ</a:t>
            </a:r>
            <a:endParaRPr lang="ru-RU" altLang="ru-RU" sz="1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8534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ДОХОДЫ БЮДЖЕТА МУРОМСКОГО РАЙОНА НА 2024 ГОД </a:t>
            </a:r>
            <a:b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И НА ПЛАНОВЫЙ ПЕРИОД 2025 И 2026 ГОДОВ</a:t>
            </a:r>
            <a:endParaRPr lang="ru-RU" altLang="ru-RU" sz="22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0"/>
            <a:ext cx="85153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alt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</a:rPr>
              <a:t>   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alt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alt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alt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Особенности 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формирования бюджета Муромского района на 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2024 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2025 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2026 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годов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2044460" y="2468996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062638" y="2468996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AutoShape 45"/>
          <p:cNvSpPr>
            <a:spLocks noChangeArrowheads="1"/>
          </p:cNvSpPr>
          <p:nvPr/>
        </p:nvSpPr>
        <p:spPr bwMode="auto">
          <a:xfrm>
            <a:off x="1142976" y="1932191"/>
            <a:ext cx="7143800" cy="57150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928802"/>
            <a:ext cx="6929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2024 год и на плановый период 2025  и 2026 годов являются: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5"/>
          <p:cNvSpPr>
            <a:spLocks noChangeArrowheads="1"/>
          </p:cNvSpPr>
          <p:nvPr/>
        </p:nvSpPr>
        <p:spPr bwMode="auto">
          <a:xfrm>
            <a:off x="1071538" y="3003761"/>
            <a:ext cx="3000396" cy="100013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42977" y="3113600"/>
            <a:ext cx="2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прогноз социально-экономического развития Муромского района до 2026 года</a:t>
            </a: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5"/>
          <p:cNvSpPr>
            <a:spLocks noChangeArrowheads="1"/>
          </p:cNvSpPr>
          <p:nvPr/>
        </p:nvSpPr>
        <p:spPr bwMode="auto">
          <a:xfrm>
            <a:off x="5286380" y="2932323"/>
            <a:ext cx="3000396" cy="171451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3003761"/>
            <a:ext cx="27860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2024 год и на плановый период 2025 и 2026 годов, утвержденные постановлением администрации Муромского района</a:t>
            </a:r>
          </a:p>
          <a:p>
            <a:pPr>
              <a:spcAft>
                <a:spcPts val="0"/>
              </a:spcAft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572000" y="128586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AutoShape 45"/>
          <p:cNvSpPr>
            <a:spLocks noChangeArrowheads="1"/>
          </p:cNvSpPr>
          <p:nvPr/>
        </p:nvSpPr>
        <p:spPr bwMode="auto">
          <a:xfrm>
            <a:off x="1428728" y="476672"/>
            <a:ext cx="7143800" cy="95206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93009" y="410577"/>
            <a:ext cx="72152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2024 год и на плановый период 2025 и 2026 годов в дополнение к  нормативам, утвержденным Бюджетным кодексом РФ,  учитывалась передача с областного на муниципальный уровень:</a:t>
            </a:r>
          </a:p>
          <a:p>
            <a:pPr>
              <a:spcAft>
                <a:spcPts val="0"/>
              </a:spcAft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5"/>
          <p:cNvSpPr>
            <a:spLocks noChangeArrowheads="1"/>
          </p:cNvSpPr>
          <p:nvPr/>
        </p:nvSpPr>
        <p:spPr bwMode="auto">
          <a:xfrm>
            <a:off x="1357290" y="1857364"/>
            <a:ext cx="7143800" cy="42862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1857364"/>
            <a:ext cx="721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33%</a:t>
            </a: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5"/>
          <p:cNvSpPr>
            <a:spLocks noChangeArrowheads="1"/>
          </p:cNvSpPr>
          <p:nvPr/>
        </p:nvSpPr>
        <p:spPr bwMode="auto">
          <a:xfrm>
            <a:off x="1357290" y="2420888"/>
            <a:ext cx="7143800" cy="64066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57291" y="2420888"/>
            <a:ext cx="7215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налоговых доходов от акцизов на нефтепродукты в бюджет муниципального района по дифференцированным нормативам отчислений, исходя из зачисления в местные бюджеты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налоговых доходов консолидированного бюджета Владимирской области от указанного налога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1357290" y="3217536"/>
            <a:ext cx="7143800" cy="49949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3217536"/>
            <a:ext cx="7215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33,6%</a:t>
            </a: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5"/>
          <p:cNvSpPr>
            <a:spLocks noChangeArrowheads="1"/>
          </p:cNvSpPr>
          <p:nvPr/>
        </p:nvSpPr>
        <p:spPr bwMode="auto">
          <a:xfrm>
            <a:off x="1393009" y="3863867"/>
            <a:ext cx="7143800" cy="57150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393008" y="3933056"/>
            <a:ext cx="721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в бюджеты муниципальных районов от сельских поселений по нормативу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45"/>
          <p:cNvSpPr>
            <a:spLocks noChangeArrowheads="1"/>
          </p:cNvSpPr>
          <p:nvPr/>
        </p:nvSpPr>
        <p:spPr bwMode="auto">
          <a:xfrm>
            <a:off x="1357290" y="4581128"/>
            <a:ext cx="7143800" cy="42748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362015" y="4581128"/>
            <a:ext cx="721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добычу общераспространенных полезных ископаемых в бюджеты муниципальных районов по нормативу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3" name="AutoShape 45"/>
          <p:cNvSpPr>
            <a:spLocks noChangeArrowheads="1"/>
          </p:cNvSpPr>
          <p:nvPr/>
        </p:nvSpPr>
        <p:spPr bwMode="auto">
          <a:xfrm>
            <a:off x="1364327" y="5157192"/>
            <a:ext cx="7143800" cy="57150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328609" y="5212111"/>
            <a:ext cx="721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по нормативу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1428728" y="500042"/>
            <a:ext cx="753576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 БЮДЖЕТА МУРОМСКОГО РАЙОНА ПО ВИДАМ ДОХОДОВ В 2022 – 2026 ГОДАХ, </a:t>
            </a:r>
          </a:p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187453"/>
              </p:ext>
            </p:extLst>
          </p:nvPr>
        </p:nvGraphicFramePr>
        <p:xfrm>
          <a:off x="336550" y="1571625"/>
          <a:ext cx="8761413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0" name="Лист" r:id="rId4" imgW="6934200" imgH="3634740" progId="Excel.Sheet.8">
                  <p:embed/>
                </p:oleObj>
              </mc:Choice>
              <mc:Fallback>
                <p:oleObj name="Лист" r:id="rId4" imgW="6934200" imgH="363474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571625"/>
                        <a:ext cx="8761413" cy="460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90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Стрелка вниз 70"/>
          <p:cNvSpPr/>
          <p:nvPr/>
        </p:nvSpPr>
        <p:spPr>
          <a:xfrm rot="2736250">
            <a:off x="1136411" y="1385209"/>
            <a:ext cx="484632" cy="900209"/>
          </a:xfrm>
          <a:prstGeom prst="downArrow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50800" dir="5400000" algn="ctr" rotWithShape="0">
                  <a:srgbClr val="000000">
                    <a:alpha val="10000"/>
                  </a:srgbClr>
                </a:outerShdw>
              </a:effectLst>
            </a:endParaRPr>
          </a:p>
        </p:txBody>
      </p:sp>
      <p:sp>
        <p:nvSpPr>
          <p:cNvPr id="70" name="Стрелка вниз 69"/>
          <p:cNvSpPr/>
          <p:nvPr/>
        </p:nvSpPr>
        <p:spPr>
          <a:xfrm>
            <a:off x="7020272" y="2456783"/>
            <a:ext cx="484632" cy="900209"/>
          </a:xfrm>
          <a:prstGeom prst="downArrow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низ 67"/>
          <p:cNvSpPr/>
          <p:nvPr/>
        </p:nvSpPr>
        <p:spPr>
          <a:xfrm rot="19453094">
            <a:off x="2769160" y="1651376"/>
            <a:ext cx="484632" cy="1446642"/>
          </a:xfrm>
          <a:prstGeom prst="downArrow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 rot="3199486">
            <a:off x="5526293" y="2270088"/>
            <a:ext cx="484632" cy="889210"/>
          </a:xfrm>
          <a:prstGeom prst="downArrow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8726" y="469586"/>
            <a:ext cx="7657769" cy="655158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sp>
        <p:nvSpPr>
          <p:cNvPr id="26" name="AutoShape 45"/>
          <p:cNvSpPr>
            <a:spLocks noChangeArrowheads="1"/>
          </p:cNvSpPr>
          <p:nvPr/>
        </p:nvSpPr>
        <p:spPr bwMode="auto">
          <a:xfrm>
            <a:off x="603914" y="2205828"/>
            <a:ext cx="2062582" cy="42862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16584" y="2204864"/>
            <a:ext cx="2083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Аренда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земельных участков – 7110,0 тыс. рублей (6,0%) 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45"/>
          <p:cNvSpPr>
            <a:spLocks noChangeArrowheads="1"/>
          </p:cNvSpPr>
          <p:nvPr/>
        </p:nvSpPr>
        <p:spPr bwMode="auto">
          <a:xfrm>
            <a:off x="603914" y="2707535"/>
            <a:ext cx="2062582" cy="52619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16584" y="2677624"/>
            <a:ext cx="2083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участков–7000,0 тыс. рублей (5,9%) 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45"/>
          <p:cNvSpPr>
            <a:spLocks noChangeArrowheads="1"/>
          </p:cNvSpPr>
          <p:nvPr/>
        </p:nvSpPr>
        <p:spPr bwMode="auto">
          <a:xfrm>
            <a:off x="603914" y="3294699"/>
            <a:ext cx="2062582" cy="494341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93601" y="3284984"/>
            <a:ext cx="2083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Доходы от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приватизации имущества  – 4000,0 тыс. рублей (3,4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45"/>
          <p:cNvSpPr>
            <a:spLocks noChangeArrowheads="1"/>
          </p:cNvSpPr>
          <p:nvPr/>
        </p:nvSpPr>
        <p:spPr bwMode="auto">
          <a:xfrm>
            <a:off x="603914" y="3861048"/>
            <a:ext cx="2062582" cy="55399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93601" y="3861048"/>
            <a:ext cx="2083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среду–958,0 тыс. рублей (0,8%)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45"/>
          <p:cNvSpPr>
            <a:spLocks noChangeArrowheads="1"/>
          </p:cNvSpPr>
          <p:nvPr/>
        </p:nvSpPr>
        <p:spPr bwMode="auto">
          <a:xfrm>
            <a:off x="592935" y="4515872"/>
            <a:ext cx="2062582" cy="49730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82622" y="4509120"/>
            <a:ext cx="2083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Плата за увеличение площади земельных участков – 650,0 тыс. рублей (0,6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45"/>
          <p:cNvSpPr>
            <a:spLocks noChangeArrowheads="1"/>
          </p:cNvSpPr>
          <p:nvPr/>
        </p:nvSpPr>
        <p:spPr bwMode="auto">
          <a:xfrm>
            <a:off x="592935" y="5118607"/>
            <a:ext cx="2062582" cy="45962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82622" y="5157192"/>
            <a:ext cx="2083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Аренда имущества–130,0 тыс. рублей (0,1%)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45"/>
          <p:cNvSpPr>
            <a:spLocks noChangeArrowheads="1"/>
          </p:cNvSpPr>
          <p:nvPr/>
        </p:nvSpPr>
        <p:spPr bwMode="auto">
          <a:xfrm>
            <a:off x="592935" y="5690416"/>
            <a:ext cx="2062582" cy="54689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82622" y="5683314"/>
            <a:ext cx="2083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МУП–96,0 тыс. рублей (0,1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45"/>
          <p:cNvSpPr>
            <a:spLocks noChangeArrowheads="1"/>
          </p:cNvSpPr>
          <p:nvPr/>
        </p:nvSpPr>
        <p:spPr bwMode="auto">
          <a:xfrm>
            <a:off x="602564" y="6309320"/>
            <a:ext cx="2062582" cy="44915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02564" y="6341258"/>
            <a:ext cx="2083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ущерба–5,0 тыс. рублей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AutoShape 45"/>
          <p:cNvSpPr>
            <a:spLocks noChangeArrowheads="1"/>
          </p:cNvSpPr>
          <p:nvPr/>
        </p:nvSpPr>
        <p:spPr bwMode="auto">
          <a:xfrm>
            <a:off x="1548180" y="1204939"/>
            <a:ext cx="1511348" cy="68946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540005" y="1261995"/>
            <a:ext cx="15195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– 19949,0 тыс. рублей (16,9%)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45"/>
          <p:cNvSpPr>
            <a:spLocks noChangeArrowheads="1"/>
          </p:cNvSpPr>
          <p:nvPr/>
        </p:nvSpPr>
        <p:spPr bwMode="auto">
          <a:xfrm>
            <a:off x="6046309" y="2175492"/>
            <a:ext cx="2270106" cy="75498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064850" y="2229010"/>
            <a:ext cx="2251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Налоги, уплачиваемые гражданами – 60689,0 тыс. рублей (51,5%)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45"/>
          <p:cNvSpPr>
            <a:spLocks noChangeArrowheads="1"/>
          </p:cNvSpPr>
          <p:nvPr/>
        </p:nvSpPr>
        <p:spPr bwMode="auto">
          <a:xfrm>
            <a:off x="3429439" y="1220042"/>
            <a:ext cx="1651744" cy="96221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475591" y="1245201"/>
            <a:ext cx="156534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Налоги, уплачиваемые организациями и предпринимателями – 37168,0 тыс. рублей (31,6%)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AutoShape 45"/>
          <p:cNvSpPr>
            <a:spLocks noChangeArrowheads="1"/>
          </p:cNvSpPr>
          <p:nvPr/>
        </p:nvSpPr>
        <p:spPr bwMode="auto">
          <a:xfrm>
            <a:off x="6355612" y="3381509"/>
            <a:ext cx="2062582" cy="51968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334986" y="3418887"/>
            <a:ext cx="2083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Акцизы на нефтепродукты – 19788,0 тыс. рублей (16,8%) 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utoShape 45"/>
          <p:cNvSpPr>
            <a:spLocks noChangeArrowheads="1"/>
          </p:cNvSpPr>
          <p:nvPr/>
        </p:nvSpPr>
        <p:spPr bwMode="auto">
          <a:xfrm>
            <a:off x="6369630" y="3938622"/>
            <a:ext cx="2062582" cy="61642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341995" y="3949018"/>
            <a:ext cx="2083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13532,0 тыс. рублей (11,5%) 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AutoShape 45"/>
          <p:cNvSpPr>
            <a:spLocks noChangeArrowheads="1"/>
          </p:cNvSpPr>
          <p:nvPr/>
        </p:nvSpPr>
        <p:spPr bwMode="auto">
          <a:xfrm>
            <a:off x="6390858" y="4592467"/>
            <a:ext cx="2062582" cy="61642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379879" y="4579778"/>
            <a:ext cx="2083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Патентная система налогообложения - 2752,0 тыс. рублей (2,3%) 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45"/>
          <p:cNvSpPr>
            <a:spLocks noChangeArrowheads="1"/>
          </p:cNvSpPr>
          <p:nvPr/>
        </p:nvSpPr>
        <p:spPr bwMode="auto">
          <a:xfrm>
            <a:off x="6405527" y="5269729"/>
            <a:ext cx="2062582" cy="41342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405527" y="5278833"/>
            <a:ext cx="2083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Единый  сельскохозяйственный налог - 1085,0 тыс. рублей (1,0%) 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45"/>
          <p:cNvSpPr>
            <a:spLocks noChangeArrowheads="1"/>
          </p:cNvSpPr>
          <p:nvPr/>
        </p:nvSpPr>
        <p:spPr bwMode="auto">
          <a:xfrm>
            <a:off x="6405527" y="5747612"/>
            <a:ext cx="2062582" cy="39137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405527" y="5733256"/>
            <a:ext cx="2083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Единый налог на вмененный доход -11,0 тыс. рублей 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AutoShape 45"/>
          <p:cNvSpPr>
            <a:spLocks noChangeArrowheads="1"/>
          </p:cNvSpPr>
          <p:nvPr/>
        </p:nvSpPr>
        <p:spPr bwMode="auto">
          <a:xfrm>
            <a:off x="5321052" y="1196752"/>
            <a:ext cx="1512015" cy="76401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312291" y="1248610"/>
            <a:ext cx="1505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51475,0 тыс. рублей (43,7%)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AutoShape 45"/>
          <p:cNvSpPr>
            <a:spLocks noChangeArrowheads="1"/>
          </p:cNvSpPr>
          <p:nvPr/>
        </p:nvSpPr>
        <p:spPr bwMode="auto">
          <a:xfrm>
            <a:off x="6948264" y="1196752"/>
            <a:ext cx="1368152" cy="77605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883151" y="1223018"/>
            <a:ext cx="14332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9214,0 тыс. рублей (7,8%)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AutoShape 45"/>
          <p:cNvSpPr>
            <a:spLocks noChangeArrowheads="1"/>
          </p:cNvSpPr>
          <p:nvPr/>
        </p:nvSpPr>
        <p:spPr bwMode="auto">
          <a:xfrm>
            <a:off x="3059527" y="3094792"/>
            <a:ext cx="2792268" cy="1040277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244738" y="3242517"/>
            <a:ext cx="24793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БЮДЖЕТА РАЙОНА В 2024 ГОДУ ПЛАНИРУЮТСЯ  В СУММЕ 117806,0 ТЫС. РУБЛЕЙ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Line 13"/>
          <p:cNvSpPr>
            <a:spLocks noChangeShapeType="1"/>
          </p:cNvSpPr>
          <p:nvPr/>
        </p:nvSpPr>
        <p:spPr bwMode="auto">
          <a:xfrm flipH="1">
            <a:off x="514302" y="2249502"/>
            <a:ext cx="0" cy="4419858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>
            <a:off x="6284027" y="3355695"/>
            <a:ext cx="11814" cy="2962336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093785" y="2188420"/>
            <a:ext cx="484632" cy="900209"/>
          </a:xfrm>
          <a:prstGeom prst="downArrow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8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81375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Налоговые доходы по прогнозу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ожидаются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97857,0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или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2,2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 выше уровня ожидаемой оценки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года.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годах налоговые доходы запланированы в объемах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103067,0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109224,0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соответственно. Увеличение в основном прогнозируется по налогу на доходы физических лиц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5,1%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или на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2499,0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в связи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ростом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налогооблагаемой базы;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акцизам на нефтепродукты по прогнозу главного администратора доходов на 15,5% (+2652,0 тыс. рублей);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налогу, взимаемому в связи с применением упрощенной системы налогообложения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18,1% (+2073,0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 которого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объясняется увеличением количества налогоплательщиков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налогооблагаемой базы.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1428728" y="285728"/>
            <a:ext cx="8137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</a:rPr>
              <a:t>ОБЪЕМ И СТРУКТУРА НАЛОГОВЫХ ДОХОДОВ БЮДЖЕТА МУРОМСКОГО РАЙОНА В 2022 – 2026 ГОДАХ, ТЫС. РУБЛЕЙ</a:t>
            </a:r>
            <a:endParaRPr lang="ru-RU" altLang="ru-RU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45060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12058"/>
              </p:ext>
            </p:extLst>
          </p:nvPr>
        </p:nvGraphicFramePr>
        <p:xfrm>
          <a:off x="152400" y="890599"/>
          <a:ext cx="8445500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9" name="Лист" r:id="rId4" imgW="6256020" imgH="3284220" progId="Excel.Sheet.8">
                  <p:embed/>
                </p:oleObj>
              </mc:Choice>
              <mc:Fallback>
                <p:oleObj name="Лист" r:id="rId4" imgW="6256020" imgH="328422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90599"/>
                        <a:ext cx="8445500" cy="418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75091"/>
              </p:ext>
            </p:extLst>
          </p:nvPr>
        </p:nvGraphicFramePr>
        <p:xfrm>
          <a:off x="533400" y="914400"/>
          <a:ext cx="7853363" cy="434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5" name="Лист" r:id="rId4" imgW="6419970" imgH="3829221" progId="Excel.Sheet.8">
                  <p:embed/>
                </p:oleObj>
              </mc:Choice>
              <mc:Fallback>
                <p:oleObj name="Лист" r:id="rId4" imgW="6419970" imgH="3829221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4400"/>
                        <a:ext cx="7853363" cy="434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Прямоугольник 6"/>
          <p:cNvSpPr>
            <a:spLocks noChangeArrowheads="1"/>
          </p:cNvSpPr>
          <p:nvPr/>
        </p:nvSpPr>
        <p:spPr bwMode="auto">
          <a:xfrm>
            <a:off x="503237" y="214290"/>
            <a:ext cx="81012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</a:rPr>
              <a:t>ОБЪЕМ И СТРУКТУРА НЕНАЛОГОВЫХ  ДОХОДОВ  БЮДЖЕТА МУРОМСКОГО РАЙОНА В 2022 – 2026 ГОДАХ, ТЫС. РУБЛЕЙ</a:t>
            </a:r>
            <a:endParaRPr lang="ru-RU" altLang="ru-RU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6084" name="Прямоугольник 6"/>
          <p:cNvSpPr>
            <a:spLocks noChangeArrowheads="1"/>
          </p:cNvSpPr>
          <p:nvPr/>
        </p:nvSpPr>
        <p:spPr bwMode="auto">
          <a:xfrm>
            <a:off x="428625" y="5334000"/>
            <a:ext cx="82899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Неналоговые доходы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составят сумму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19949,0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рублей, что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выше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плановых значений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года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13,8 %.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годах расчеты по неналоговым доходам выполнены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суммах 16028,0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 и 16110,0 тыс. рублей соответственно.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8012" y="642918"/>
            <a:ext cx="7927975" cy="381000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9001739"/>
              </p:ext>
            </p:extLst>
          </p:nvPr>
        </p:nvGraphicFramePr>
        <p:xfrm>
          <a:off x="609600" y="1135042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9366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4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124250,4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8376,1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4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113282,1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14747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7681,7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4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117806,0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14747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7988,5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119095,0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14747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8075,9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49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125334,0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14747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8498,9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144" name="Rectangle 54"/>
          <p:cNvSpPr>
            <a:spLocks noChangeArrowheads="1"/>
          </p:cNvSpPr>
          <p:nvPr/>
        </p:nvSpPr>
        <p:spPr bwMode="auto">
          <a:xfrm>
            <a:off x="369888" y="3795717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700" dirty="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7145" name="Прямоугольник 5"/>
          <p:cNvSpPr>
            <a:spLocks noChangeArrowheads="1"/>
          </p:cNvSpPr>
          <p:nvPr/>
        </p:nvSpPr>
        <p:spPr bwMode="auto">
          <a:xfrm>
            <a:off x="304800" y="6075402"/>
            <a:ext cx="8358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500" dirty="0">
                <a:latin typeface="Times New Roman" pitchFamily="18" charset="0"/>
              </a:rPr>
              <a:t>         По прогнозным данным среднедушевой доход к </a:t>
            </a:r>
            <a:r>
              <a:rPr lang="ru-RU" altLang="ru-RU" sz="1500" dirty="0" smtClean="0">
                <a:latin typeface="Times New Roman" pitchFamily="18" charset="0"/>
              </a:rPr>
              <a:t>2026 </a:t>
            </a:r>
            <a:r>
              <a:rPr lang="ru-RU" altLang="ru-RU" sz="1500" dirty="0">
                <a:latin typeface="Times New Roman" pitchFamily="18" charset="0"/>
              </a:rPr>
              <a:t>году достигнет уровня </a:t>
            </a:r>
            <a:r>
              <a:rPr lang="ru-RU" altLang="ru-RU" sz="1500" dirty="0" smtClean="0">
                <a:latin typeface="Times New Roman" pitchFamily="18" charset="0"/>
              </a:rPr>
              <a:t>8498,9 </a:t>
            </a:r>
            <a:r>
              <a:rPr lang="ru-RU" altLang="ru-RU" sz="1500" dirty="0">
                <a:latin typeface="Times New Roman" pitchFamily="18" charset="0"/>
              </a:rPr>
              <a:t>рублей на 1 жителя. </a:t>
            </a:r>
          </a:p>
        </p:txBody>
      </p:sp>
      <p:graphicFrame>
        <p:nvGraphicFramePr>
          <p:cNvPr id="4714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939559"/>
              </p:ext>
            </p:extLst>
          </p:nvPr>
        </p:nvGraphicFramePr>
        <p:xfrm>
          <a:off x="858838" y="4170381"/>
          <a:ext cx="7213600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7" name="Лист" r:id="rId4" imgW="5623560" imgH="1485900" progId="Excel.Sheet.8">
                  <p:embed/>
                </p:oleObj>
              </mc:Choice>
              <mc:Fallback>
                <p:oleObj name="Лист" r:id="rId4" imgW="5623560" imgH="14859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4170381"/>
                        <a:ext cx="7213600" cy="190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7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0"/>
                <a:lumOff val="10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9996"/>
            <a:ext cx="2124075" cy="158432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990600" y="1295400"/>
            <a:ext cx="8001000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Бюджет </a:t>
            </a:r>
            <a:r>
              <a:rPr lang="ru-RU" altLang="ru-RU" sz="1400" dirty="0">
                <a:latin typeface="Times New Roman" pitchFamily="18" charset="0"/>
              </a:rPr>
              <a:t>Муромского района утверждается в форме решения Совета </a:t>
            </a:r>
            <a:endParaRPr lang="ru-RU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народных </a:t>
            </a:r>
            <a:r>
              <a:rPr lang="ru-RU" altLang="ru-RU" sz="1400" dirty="0">
                <a:latin typeface="Times New Roman" pitchFamily="18" charset="0"/>
              </a:rPr>
              <a:t>депутатов Муромского района о бюджете на очередной </a:t>
            </a:r>
            <a:endParaRPr lang="en-US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финансовый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год </a:t>
            </a:r>
            <a:r>
              <a:rPr lang="ru-RU" altLang="ru-RU" sz="1400" dirty="0">
                <a:latin typeface="Times New Roman" pitchFamily="18" charset="0"/>
              </a:rPr>
              <a:t>и на плановый период. </a:t>
            </a:r>
            <a:endParaRPr lang="ru-RU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    По </a:t>
            </a:r>
            <a:r>
              <a:rPr lang="ru-RU" altLang="ru-RU" sz="1400" dirty="0">
                <a:latin typeface="Times New Roman" pitchFamily="18" charset="0"/>
              </a:rPr>
              <a:t>вопросу рассмотрения проекта решения Совета народных депутатов Муромского района «О бюджете Муромского района на очередной финансовый год и на плановый период» назначают публичные слушания. Положение «О публичных слушаниях в муниципальном образовании Муромский район Владимирской области» утверждено решением Совета народных депутатов Муромского района от 2</a:t>
            </a:r>
            <a:r>
              <a:rPr lang="en-US" altLang="ru-RU" sz="1400" dirty="0">
                <a:latin typeface="Times New Roman" pitchFamily="18" charset="0"/>
              </a:rPr>
              <a:t>5</a:t>
            </a:r>
            <a:r>
              <a:rPr lang="ru-RU" altLang="ru-RU" sz="1400" dirty="0">
                <a:latin typeface="Times New Roman" pitchFamily="18" charset="0"/>
              </a:rPr>
              <a:t>.0</a:t>
            </a:r>
            <a:r>
              <a:rPr lang="en-US" altLang="ru-RU" sz="1400" dirty="0">
                <a:latin typeface="Times New Roman" pitchFamily="18" charset="0"/>
              </a:rPr>
              <a:t>4</a:t>
            </a:r>
            <a:r>
              <a:rPr lang="ru-RU" altLang="ru-RU" sz="1400" dirty="0">
                <a:latin typeface="Times New Roman" pitchFamily="18" charset="0"/>
              </a:rPr>
              <a:t>.20</a:t>
            </a:r>
            <a:r>
              <a:rPr lang="en-US" altLang="ru-RU" sz="1400" dirty="0">
                <a:latin typeface="Times New Roman" pitchFamily="18" charset="0"/>
              </a:rPr>
              <a:t>18</a:t>
            </a:r>
            <a:r>
              <a:rPr lang="ru-RU" altLang="ru-RU" sz="1400" dirty="0">
                <a:latin typeface="Times New Roman" pitchFamily="18" charset="0"/>
              </a:rPr>
              <a:t> № </a:t>
            </a:r>
            <a:r>
              <a:rPr lang="en-US" altLang="ru-RU" sz="1400" dirty="0">
                <a:latin typeface="Times New Roman" pitchFamily="18" charset="0"/>
              </a:rPr>
              <a:t>25</a:t>
            </a:r>
            <a:r>
              <a:rPr lang="ru-RU" altLang="ru-RU" sz="1400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от </a:t>
            </a:r>
            <a:r>
              <a:rPr lang="ru-RU" altLang="ru-RU" sz="1400" dirty="0" smtClean="0">
                <a:latin typeface="Times New Roman" pitchFamily="18" charset="0"/>
              </a:rPr>
              <a:t>22.11.2023 № 79 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4 год и на плановый период 2025 и 2026 годов» определены: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дата и место проведения публичных слушаний – </a:t>
            </a:r>
            <a:r>
              <a:rPr lang="ru-RU" altLang="ru-RU" sz="1400" b="1" dirty="0">
                <a:latin typeface="Times New Roman" pitchFamily="18" charset="0"/>
              </a:rPr>
              <a:t>14</a:t>
            </a:r>
            <a:r>
              <a:rPr lang="ru-RU" sz="1400" b="1" dirty="0">
                <a:latin typeface="Times New Roman" pitchFamily="18" charset="0"/>
              </a:rPr>
              <a:t> декабря 2023 года в 10 час. 00 мин</a:t>
            </a:r>
            <a:r>
              <a:rPr lang="ru-RU" altLang="ru-RU" sz="1400" b="1" dirty="0">
                <a:latin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</a:rPr>
              <a:t>г. Муром, пл. Крестьянина, д.6, каб.1, зал заседаний</a:t>
            </a:r>
            <a:r>
              <a:rPr lang="ru-RU" altLang="ru-RU" sz="1400" dirty="0">
                <a:latin typeface="Times New Roman" pitchFamily="18" charset="0"/>
              </a:rPr>
              <a:t>;</a:t>
            </a:r>
            <a:endParaRPr lang="en-US" altLang="ru-RU" sz="1400" dirty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права граждан при проведении публичных слушаний – </a:t>
            </a:r>
            <a:r>
              <a:rPr lang="ru-RU" sz="1400" dirty="0">
                <a:latin typeface="Times New Roman" pitchFamily="18" charset="0"/>
              </a:rPr>
              <a:t>свои рекомендации по проекту решения Совета народных депутатов «О бюджете Муромского района на 2024 год и на плановый период 2025 и 2026 годов» жители Муромского района могут направлять в комиссию, расположенную по адресу: г. Муром, пл. Крестьянина, д.6, каб.2, письменно или посредством официального сайта Совета народных депутатов Муромского района телекоммуникационной сети </a:t>
            </a:r>
            <a:r>
              <a:rPr lang="ru-RU" sz="1400" dirty="0" smtClean="0">
                <a:latin typeface="Times New Roman" pitchFamily="18" charset="0"/>
              </a:rPr>
              <a:t>Интернет </a:t>
            </a:r>
            <a:r>
              <a:rPr lang="en-US" sz="1400" b="1" u="sng" dirty="0" smtClean="0">
                <a:latin typeface="Times New Roman" pitchFamily="18" charset="0"/>
              </a:rPr>
              <a:t>www.muromraion.ru</a:t>
            </a:r>
            <a:r>
              <a:rPr lang="ru-RU" sz="1400" dirty="0" smtClean="0">
                <a:latin typeface="Times New Roman" pitchFamily="18" charset="0"/>
              </a:rPr>
              <a:t>, </a:t>
            </a:r>
            <a:r>
              <a:rPr lang="ru-RU" sz="1400" b="1" dirty="0">
                <a:latin typeface="Times New Roman" pitchFamily="18" charset="0"/>
              </a:rPr>
              <a:t>до 13 декабря 2023 года</a:t>
            </a:r>
            <a:r>
              <a:rPr lang="ru-RU" sz="1400" dirty="0">
                <a:latin typeface="Times New Roman" pitchFamily="18" charset="0"/>
              </a:rPr>
              <a:t>. 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76200" y="864513"/>
            <a:ext cx="52562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ВВОДНАЯ ЧАСТЬ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1403648" y="548680"/>
            <a:ext cx="7248298" cy="914400"/>
          </a:xfrm>
        </p:spPr>
        <p:txBody>
          <a:bodyPr anchor="t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Нормативы зачисления налоговых доходов в бюджет Муромского района в 2022– 2026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04008"/>
              </p:ext>
            </p:extLst>
          </p:nvPr>
        </p:nvGraphicFramePr>
        <p:xfrm>
          <a:off x="611560" y="1556792"/>
          <a:ext cx="8229600" cy="4629833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5760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0"/>
                      </a:schemeClr>
                    </a:solidFill>
                  </a:tcPr>
                </a:tc>
              </a:tr>
              <a:tr h="3556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8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 (</a:t>
                      </a:r>
                      <a:r>
                        <a:rPr lang="ru-RU" alt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исходя из зачисления в местные бюджеты </a:t>
                      </a:r>
                      <a:r>
                        <a:rPr lang="ru-RU" alt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r>
                        <a:rPr lang="ru-RU" alt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налоговых доходов консолидированного бюджета Владимирской области от указанного налога)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0,2712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0,3476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0,3588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0,3588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0,3588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59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6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81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6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24174"/>
            <a:ext cx="8858280" cy="533400"/>
          </a:xfrm>
        </p:spPr>
        <p:txBody>
          <a:bodyPr>
            <a:normAutofit/>
          </a:bodyPr>
          <a:lstStyle/>
          <a:p>
            <a:pPr indent="0" algn="ctr">
              <a:lnSpc>
                <a:spcPct val="80000"/>
              </a:lnSpc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ДОРОЖНОГО ФОНДА МУРОМСКОГО РАЙОНА </a:t>
            </a:r>
            <a:endParaRPr lang="ru-RU" altLang="ru-RU" sz="2200" b="1" dirty="0" smtClean="0">
              <a:solidFill>
                <a:schemeClr val="tx2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graphicFrame>
        <p:nvGraphicFramePr>
          <p:cNvPr id="11059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085755"/>
              </p:ext>
            </p:extLst>
          </p:nvPr>
        </p:nvGraphicFramePr>
        <p:xfrm>
          <a:off x="3286125" y="1276350"/>
          <a:ext cx="5640388" cy="43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4" name="Лист" r:id="rId4" imgW="4411980" imgH="3329940" progId="Excel.Sheet.8">
                  <p:embed/>
                </p:oleObj>
              </mc:Choice>
              <mc:Fallback>
                <p:oleObj name="Лист" r:id="rId4" imgW="4411980" imgH="332994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1276350"/>
                        <a:ext cx="5640388" cy="434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57158" y="857232"/>
            <a:ext cx="2807494" cy="4733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algn="just" eaLnBrk="1" hangingPunct="1">
              <a:defRPr/>
            </a:pPr>
            <a:r>
              <a:rPr lang="ru-RU" altLang="ru-RU" sz="1230" dirty="0" smtClean="0">
                <a:latin typeface="Times New Roman" pitchFamily="18" charset="0"/>
              </a:rPr>
              <a:t>      </a:t>
            </a:r>
            <a:r>
              <a:rPr lang="ru-RU" altLang="ru-RU" sz="1230" dirty="0">
                <a:latin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от:</a:t>
            </a:r>
          </a:p>
          <a:p>
            <a:pPr algn="just">
              <a:buSzPct val="75000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- налога на доходы физических лиц;</a:t>
            </a:r>
          </a:p>
          <a:p>
            <a:pPr algn="just">
              <a:buSzPct val="75000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- акцизов на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нефтепродукты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в размере 10% налоговых доходов консолидированного бюджета Владимирской области от указанного налога;</a:t>
            </a:r>
          </a:p>
          <a:p>
            <a:pPr algn="just">
              <a:buSzPct val="75000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- транспортного </a:t>
            </a: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 (50%);</a:t>
            </a:r>
          </a:p>
          <a:p>
            <a:pPr algn="just">
              <a:buSzPct val="75000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поступлений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виде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дотаций, субсидий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иных межбюджетных трансфертов 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386952" y="5715016"/>
            <a:ext cx="85427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Прогнозируемые объемы доходов бюджета района, формирующие ассигнования дорожного фонда района на 2024 год составят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62984,0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или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4,8%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(+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2904,0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рублей) больше плановых назначений 2023 года (с учетом субсидий). Поступления на 2025 год прогнозируются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63992,0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(101,6% к 2024 году), на 2026 год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64716,0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(101,1% к 2025 году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285852" y="571480"/>
            <a:ext cx="7678636" cy="8819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ОБЪЕМ И СТРУКТУРА БЕЗВОЗМЕЗДНЫХ ПОСТУПЛЕНИЙ БЮДЖЕТА МУРОМСКОГО РАЙОНА В 2022 – 2026 ГОДАХ, </a:t>
            </a:r>
          </a:p>
          <a:p>
            <a:pPr algn="ctr" eaLnBrk="1" hangingPunct="1">
              <a:defRPr/>
            </a:pPr>
            <a:r>
              <a:rPr lang="ru-RU" altLang="ru-RU" sz="18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5095" y="5043510"/>
            <a:ext cx="822960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Безвозмездные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Российской Федерации в 2024 году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составят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473059,7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96,1%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 уровню 2023 года), из которых дотации – 147343,6 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31,2%),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субсидии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111182,4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(23,5%),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субвенции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203008,6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42,9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%), иные межбюджетные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трансферты – 11525,1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(2,4%)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В 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данные средства ожидаются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461060,7 тыс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рублей или уменьшатся по сравнению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2,5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%,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безвозмездные поступления по сравнению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уменьшатся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4,5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 и составят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440360,9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2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" name="Группа 2"/>
          <p:cNvGrpSpPr/>
          <p:nvPr/>
        </p:nvGrpSpPr>
        <p:grpSpPr>
          <a:xfrm>
            <a:off x="795338" y="1440188"/>
            <a:ext cx="7720012" cy="3762050"/>
            <a:chOff x="795338" y="837751"/>
            <a:chExt cx="7720012" cy="4350399"/>
          </a:xfrm>
        </p:grpSpPr>
        <p:graphicFrame>
          <p:nvGraphicFramePr>
            <p:cNvPr id="50178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09270020"/>
                </p:ext>
              </p:extLst>
            </p:nvPr>
          </p:nvGraphicFramePr>
          <p:xfrm>
            <a:off x="795338" y="1255931"/>
            <a:ext cx="7720012" cy="3932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68" name="Лист" r:id="rId4" imgW="5859780" imgH="2034540" progId="Excel.Sheet.8">
                    <p:embed/>
                  </p:oleObj>
                </mc:Choice>
                <mc:Fallback>
                  <p:oleObj name="Лист" r:id="rId4" imgW="5859780" imgH="2034540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338" y="1255931"/>
                          <a:ext cx="7720012" cy="3932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79" name="TextBox 2"/>
            <p:cNvSpPr txBox="1">
              <a:spLocks noChangeArrowheads="1"/>
            </p:cNvSpPr>
            <p:nvPr/>
          </p:nvSpPr>
          <p:spPr bwMode="auto">
            <a:xfrm>
              <a:off x="1945615" y="993553"/>
              <a:ext cx="8382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450027,4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0" name="TextBox 4"/>
            <p:cNvSpPr txBox="1">
              <a:spLocks noChangeArrowheads="1"/>
            </p:cNvSpPr>
            <p:nvPr/>
          </p:nvSpPr>
          <p:spPr bwMode="auto">
            <a:xfrm>
              <a:off x="2783816" y="989013"/>
              <a:ext cx="8382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492140,1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3657600" y="989013"/>
              <a:ext cx="8382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473059,7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2" name="TextBox 6"/>
            <p:cNvSpPr txBox="1">
              <a:spLocks noChangeArrowheads="1"/>
            </p:cNvSpPr>
            <p:nvPr/>
          </p:nvSpPr>
          <p:spPr bwMode="auto">
            <a:xfrm>
              <a:off x="4528868" y="989013"/>
              <a:ext cx="7620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461060,7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3" name="TextBox 7"/>
            <p:cNvSpPr txBox="1">
              <a:spLocks noChangeArrowheads="1"/>
            </p:cNvSpPr>
            <p:nvPr/>
          </p:nvSpPr>
          <p:spPr bwMode="auto">
            <a:xfrm>
              <a:off x="5309918" y="1022754"/>
              <a:ext cx="9906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440360,9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8" name="TextBox 1"/>
            <p:cNvSpPr txBox="1">
              <a:spLocks noChangeArrowheads="1"/>
            </p:cNvSpPr>
            <p:nvPr/>
          </p:nvSpPr>
          <p:spPr bwMode="auto">
            <a:xfrm>
              <a:off x="2388528" y="853071"/>
              <a:ext cx="790575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+9,4%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9" name="TextBox 2"/>
            <p:cNvSpPr txBox="1">
              <a:spLocks noChangeArrowheads="1"/>
            </p:cNvSpPr>
            <p:nvPr/>
          </p:nvSpPr>
          <p:spPr bwMode="auto">
            <a:xfrm>
              <a:off x="3305175" y="837751"/>
              <a:ext cx="7620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-3,9%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0" name="TextBox 4"/>
            <p:cNvSpPr txBox="1">
              <a:spLocks noChangeArrowheads="1"/>
            </p:cNvSpPr>
            <p:nvPr/>
          </p:nvSpPr>
          <p:spPr bwMode="auto">
            <a:xfrm>
              <a:off x="4152631" y="871492"/>
              <a:ext cx="6858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-2,5%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1" name="TextBox 5"/>
            <p:cNvSpPr txBox="1">
              <a:spLocks noChangeArrowheads="1"/>
            </p:cNvSpPr>
            <p:nvPr/>
          </p:nvSpPr>
          <p:spPr bwMode="auto">
            <a:xfrm>
              <a:off x="5029200" y="837751"/>
              <a:ext cx="7620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-4,5%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6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3559" y="332656"/>
            <a:ext cx="69342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РАСХОДЫ БЮДЖЕТА МУРОМСКОГО РАЙОНА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168251" y="996804"/>
            <a:ext cx="4084739" cy="5556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Структура расходов бюджета района</a:t>
            </a:r>
          </a:p>
          <a:p>
            <a:pPr eaLnBrk="1" hangingPunct="1"/>
            <a:r>
              <a:rPr lang="ru-RU" altLang="ru-RU" sz="15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 </a:t>
            </a:r>
            <a:r>
              <a:rPr lang="ru-RU" altLang="ru-RU" sz="15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2024 </a:t>
            </a:r>
            <a:r>
              <a:rPr lang="ru-RU" altLang="ru-RU" sz="15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год, </a:t>
            </a:r>
            <a:r>
              <a:rPr lang="ru-RU" altLang="ru-RU" sz="15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тыс. </a:t>
            </a:r>
            <a:r>
              <a:rPr lang="ru-RU" altLang="ru-RU" sz="15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68251" y="4953000"/>
            <a:ext cx="3937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 занимают расходы на образование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(50,0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%), общегосударственные вопросы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12,0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%), национальную экономику  (12,0%), социальную политику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(9,0%),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межбюджетные трансферты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(7,0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%),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жилищно-коммунальное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хозяйство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(4,0%).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0" name="Text Box 15"/>
          <p:cNvSpPr txBox="1">
            <a:spLocks noChangeArrowheads="1"/>
          </p:cNvSpPr>
          <p:nvPr/>
        </p:nvSpPr>
        <p:spPr bwMode="auto">
          <a:xfrm>
            <a:off x="4228241" y="996804"/>
            <a:ext cx="47148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 района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формируется с применением программно-целевого метода.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общей сумме расходов бюджета района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удельный вес расходов в рамках муниципальных программ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95,6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%,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94,4%,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93,4%.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финансирование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запланировано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547 453,33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финансировалось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 муниципальных программ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625 137,22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t="2956"/>
          <a:stretch/>
        </p:blipFill>
        <p:spPr bwMode="auto">
          <a:xfrm>
            <a:off x="4251368" y="2848314"/>
            <a:ext cx="4636281" cy="339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/>
          <a:stretch/>
        </p:blipFill>
        <p:spPr bwMode="auto">
          <a:xfrm>
            <a:off x="107504" y="1772815"/>
            <a:ext cx="4120737" cy="28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342900" y="152400"/>
            <a:ext cx="9829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ДИНАМИКА РАСХОДОВ БЮДЖЕТА МУРОМСКОГО РАЙОНА (ТЫС. РУБЛЕЙ)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711814"/>
              </p:ext>
            </p:extLst>
          </p:nvPr>
        </p:nvGraphicFramePr>
        <p:xfrm>
          <a:off x="323528" y="476676"/>
          <a:ext cx="8496943" cy="6120675"/>
        </p:xfrm>
        <a:graphic>
          <a:graphicData uri="http://schemas.openxmlformats.org/drawingml/2006/table">
            <a:tbl>
              <a:tblPr/>
              <a:tblGrid>
                <a:gridCol w="3576739"/>
                <a:gridCol w="447092"/>
                <a:gridCol w="508457"/>
                <a:gridCol w="780220"/>
                <a:gridCol w="832818"/>
                <a:gridCol w="753920"/>
                <a:gridCol w="808711"/>
                <a:gridCol w="788986"/>
              </a:tblGrid>
              <a:tr h="667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2024 года к плану на 01.10.2023,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657 470,97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600 885,73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580 155,71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565 694,90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9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83 332,16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73 350,54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88,02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64 177,30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64 907,00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3302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1 637,90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1 593,70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3566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17 987,20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15 313,30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85,13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14 008,30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14 108,30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1 433,33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513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13 798,38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15 890,40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115,16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16 174,40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16 625,90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459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128,21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318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49 713,39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40 298,84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81,06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33 740,30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33 883,50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0215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8 008,14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6 776,60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84,62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4 286,30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3 631,80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34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7 945,00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6 751,60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84,98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4 286,30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3 631,80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0215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63,14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108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70 316,60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70 178,47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68 513,40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68 431,40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178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2 002,80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3 304,22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164,98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1 825,70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1 679,70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978,00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35,56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63 332,30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62 984,00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63 992,00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64 716,00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2 226,50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2 010,70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90,31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1 445,70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885,70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901,55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18 031,04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106 004,59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26 702,33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25,19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48 696,61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82 262,60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318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15 114,39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14 101,63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33 913,91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459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87 142,68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9 267,50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12 367,50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29 437,40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318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3 747,51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3 333,20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88,94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2 415,20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1 825,20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911463" y="152400"/>
            <a:ext cx="2971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</a:t>
            </a: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родолжение таблицы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24192"/>
              </p:ext>
            </p:extLst>
          </p:nvPr>
        </p:nvGraphicFramePr>
        <p:xfrm>
          <a:off x="467544" y="419100"/>
          <a:ext cx="8415720" cy="6322274"/>
        </p:xfrm>
        <a:graphic>
          <a:graphicData uri="http://schemas.openxmlformats.org/drawingml/2006/table">
            <a:tbl>
              <a:tblPr/>
              <a:tblGrid>
                <a:gridCol w="3542547"/>
                <a:gridCol w="442819"/>
                <a:gridCol w="503597"/>
                <a:gridCol w="772761"/>
                <a:gridCol w="824858"/>
                <a:gridCol w="746713"/>
                <a:gridCol w="800981"/>
                <a:gridCol w="781444"/>
              </a:tblGrid>
              <a:tr h="6907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2024 года к плану на 01.10.2023,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267 323,22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298 691,39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111,73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272 646,66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242 831,16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39 323,58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42 568,79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108,25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32 216,42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34 216,42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203 972,38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230 465,72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222 819,03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191 003,53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558,34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1 237,40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221,62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695,50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695,50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23 418,92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24 419,48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104,27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16 915,71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16 915,71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21 559,93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22 083,20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102,43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27 891,00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16 529,70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21 559,93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22 083,20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102,43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27 891,00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16 529,70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42 768,82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55 370,68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129,47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44 579,64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46 867,34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1 750,70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370,50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21,16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1 504,50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1 504,50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34 643,72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47 923,68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138,33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36 000,04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38 288,34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1 432,00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1 517,70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105,98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1 516,30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1 515,70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3 410,10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106,87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4 369,30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4 119,30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3 410,10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106,87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4 369,30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4 119,30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16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237,46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461,00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632,10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316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237,46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461,00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632,10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932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52 488,32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43 745,73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83,34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44 034,50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35 482,50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382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36 927,00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102,64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35 920,00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34 938,00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16 512,32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6 818,73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41,29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8 114,50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544,50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0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23528" y="228600"/>
            <a:ext cx="8568952" cy="6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образования «Муромский район» </a:t>
            </a:r>
            <a:endParaRPr lang="ru-RU" alt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расчете на душу населения </a:t>
            </a:r>
            <a:r>
              <a:rPr lang="ru-RU" altLang="ru-RU" sz="11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1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</a:t>
            </a:r>
            <a:r>
              <a:rPr lang="ru-RU" altLang="ru-RU" sz="11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– 2026 годы - 14747 чел.)</a:t>
            </a:r>
            <a:endParaRPr lang="ru-RU" altLang="ru-RU" sz="11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103242"/>
              </p:ext>
            </p:extLst>
          </p:nvPr>
        </p:nvGraphicFramePr>
        <p:xfrm>
          <a:off x="323530" y="908720"/>
          <a:ext cx="8568950" cy="5867968"/>
        </p:xfrm>
        <a:graphic>
          <a:graphicData uri="http://schemas.openxmlformats.org/drawingml/2006/table">
            <a:tbl>
              <a:tblPr/>
              <a:tblGrid>
                <a:gridCol w="2676953"/>
                <a:gridCol w="393443"/>
                <a:gridCol w="347155"/>
                <a:gridCol w="688524"/>
                <a:gridCol w="640308"/>
                <a:gridCol w="642238"/>
                <a:gridCol w="617165"/>
                <a:gridCol w="663453"/>
                <a:gridCol w="665382"/>
                <a:gridCol w="624879"/>
                <a:gridCol w="609450"/>
              </a:tblGrid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3 715,28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44 583,37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3 395,53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40 746,30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3 278,38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39 340,59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3 196,67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38 360,00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470,90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5 650,79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414,49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4 973,93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362,66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4 351,89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366,78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4 401,37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3725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111,07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108,07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576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1 219,72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86,53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1 038,40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79,16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949,91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956,69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91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финансового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77,97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935,67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89,79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1 077,53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1 096,79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93,95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1 127,41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862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16,95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16,95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16,95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56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280,92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3 371,08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227,72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2 732,68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190,66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2 287,94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191,47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2 297,65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8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45,25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543,04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38,29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459,52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290,66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4097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538,75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38,15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457,83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290,66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88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596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397,35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4 768,20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396,57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4 758,83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387,16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4 645,92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386,70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4 640,36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649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135,81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224,06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186,48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66,32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357,88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4 294,59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355,91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4 270,97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361,61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4 339,32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365,70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4 388,42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150,98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136,35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98,03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60,06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61,13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27,12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599,02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7 188,21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1 810,70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275,18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3 302,14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464,85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5 578,26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756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85,41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1 024,91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79,69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956,24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2 299,72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288,19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3 458,33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862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492,43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5 909,18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52,37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628,43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69,89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838,65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166,35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1 996,16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88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21,18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254,12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226,03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163,78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123,77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7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096000" y="190500"/>
            <a:ext cx="28194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</a:t>
            </a: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родолжение таблицы</a:t>
            </a:r>
          </a:p>
        </p:txBody>
      </p:sp>
      <p:sp>
        <p:nvSpPr>
          <p:cNvPr id="5" name="Text Box 2110"/>
          <p:cNvSpPr txBox="1">
            <a:spLocks noChangeArrowheads="1"/>
          </p:cNvSpPr>
          <p:nvPr/>
        </p:nvSpPr>
        <p:spPr bwMode="auto">
          <a:xfrm>
            <a:off x="192087" y="5867400"/>
            <a:ext cx="8836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algn="just" eaLnBrk="1" hangingPunct="1">
              <a:spcBef>
                <a:spcPct val="50000"/>
              </a:spcBef>
            </a:pPr>
            <a:r>
              <a:rPr lang="ru-RU" altLang="ru-RU" sz="1400" dirty="0" smtClean="0">
                <a:latin typeface="Times New Roman" pitchFamily="18" charset="0"/>
              </a:rPr>
              <a:t>Наибольшую </a:t>
            </a:r>
            <a:r>
              <a:rPr lang="ru-RU" altLang="ru-RU" sz="1400" dirty="0">
                <a:latin typeface="Times New Roman" pitchFamily="18" charset="0"/>
              </a:rPr>
              <a:t>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4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«Образование», </a:t>
            </a:r>
            <a:r>
              <a:rPr lang="ru-RU" altLang="ru-RU" sz="1400" dirty="0" smtClean="0">
                <a:latin typeface="Times New Roman" pitchFamily="18" charset="0"/>
              </a:rPr>
              <a:t>«Жилищно-коммунальное хозяйство», </a:t>
            </a:r>
            <a:r>
              <a:rPr lang="ru-RU" altLang="ru-RU" sz="1400" dirty="0">
                <a:latin typeface="Times New Roman" pitchFamily="18" charset="0"/>
              </a:rPr>
              <a:t>«Общегосударственные вопросы»</a:t>
            </a:r>
            <a:r>
              <a:rPr lang="ru-RU" altLang="ru-RU" sz="1400" dirty="0" smtClean="0">
                <a:latin typeface="Times New Roman" pitchFamily="18" charset="0"/>
              </a:rPr>
              <a:t> «Н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ациональная экономика»</a:t>
            </a:r>
            <a:r>
              <a:rPr lang="ru-RU" altLang="ru-RU" sz="1400" dirty="0" smtClean="0">
                <a:latin typeface="Times New Roman" pitchFamily="18" charset="0"/>
              </a:rPr>
              <a:t>, </a:t>
            </a:r>
            <a:r>
              <a:rPr lang="ru-RU" altLang="ru-RU" sz="1400" dirty="0">
                <a:latin typeface="Times New Roman" pitchFamily="18" charset="0"/>
              </a:rPr>
              <a:t>«Межбюджетные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»,  «Социальная </a:t>
            </a:r>
            <a:r>
              <a:rPr lang="ru-RU" altLang="ru-RU" sz="1400" dirty="0">
                <a:latin typeface="Times New Roman" pitchFamily="18" charset="0"/>
              </a:rPr>
              <a:t>политика</a:t>
            </a:r>
            <a:r>
              <a:rPr lang="ru-RU" altLang="ru-RU" sz="1400" dirty="0" smtClean="0">
                <a:latin typeface="Times New Roman" pitchFamily="18" charset="0"/>
              </a:rPr>
              <a:t>». </a:t>
            </a:r>
            <a:endParaRPr lang="ru-RU" altLang="ru-RU" sz="1400" dirty="0"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054786"/>
              </p:ext>
            </p:extLst>
          </p:nvPr>
        </p:nvGraphicFramePr>
        <p:xfrm>
          <a:off x="251520" y="435248"/>
          <a:ext cx="8663880" cy="5435796"/>
        </p:xfrm>
        <a:graphic>
          <a:graphicData uri="http://schemas.openxmlformats.org/drawingml/2006/table">
            <a:tbl>
              <a:tblPr/>
              <a:tblGrid>
                <a:gridCol w="2706609"/>
                <a:gridCol w="397802"/>
                <a:gridCol w="351001"/>
                <a:gridCol w="696152"/>
                <a:gridCol w="647402"/>
                <a:gridCol w="649353"/>
                <a:gridCol w="624003"/>
                <a:gridCol w="670802"/>
                <a:gridCol w="672752"/>
                <a:gridCol w="631802"/>
                <a:gridCol w="616202"/>
              </a:tblGrid>
              <a:tr h="3294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36,28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36,28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1 510,61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18 127,30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1 687,87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20 254,38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1 540,69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18 488,28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1 372,21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16 466,48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222,21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2 666,55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240,55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2 886,61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182,05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2 184,61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193,35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2 320,23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1 152,62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13 831,45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1 302,33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15 627,97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1 259,12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15 109,45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1 079,34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12 952,03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37,86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47,16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47,16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132,34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1 588,05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137,99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1 655,89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95,59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1 147,06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95,59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1 147,06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121,83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1 461,99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124,79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1 497,47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157,61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1 891,30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93,41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1 120,89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121,83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1 461,99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124,79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1 497,47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157,61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1 891,30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93,41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1 120,89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241,68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2 900,17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312,89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3 754,71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251,91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3 022,96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264,84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3 178,09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27,93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335,15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376,94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376,94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376,94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118,72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25,12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102,02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102,02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195,77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2 349,20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270,81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3 249,72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203,43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2 441,18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216,36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2 596,35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8,58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102,92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102,82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102,78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216,38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231,24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296,28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23,28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279,33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216,38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231,24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296,28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23,28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279,33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4822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31,26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42,86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4822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31,26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42,86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445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296,60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3 559,25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2 966,42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248,83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2 986,00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2 406,08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47336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2 439,55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208,67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2 504,03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202,98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2 435,75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197,43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2 369,16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93,31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1 119,71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38,53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462,38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45,85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550,25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36,92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5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81000" y="170290"/>
            <a:ext cx="8463501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расходов бюджета Муромского района по разделам и подразделам классификации расходов бюджетов в разрезе муниципальных программ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Муромского района</a:t>
            </a:r>
            <a:endParaRPr lang="ru-RU" altLang="ru-RU" sz="1400" b="1" dirty="0" smtClean="0">
              <a:solidFill>
                <a:schemeClr val="tx2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8220447" y="475090"/>
            <a:ext cx="801595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altLang="ru-RU" sz="1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304431"/>
              </p:ext>
            </p:extLst>
          </p:nvPr>
        </p:nvGraphicFramePr>
        <p:xfrm>
          <a:off x="381000" y="684143"/>
          <a:ext cx="8534401" cy="6043854"/>
        </p:xfrm>
        <a:graphic>
          <a:graphicData uri="http://schemas.openxmlformats.org/drawingml/2006/table">
            <a:tbl>
              <a:tblPr/>
              <a:tblGrid>
                <a:gridCol w="4191000"/>
                <a:gridCol w="304800"/>
                <a:gridCol w="228600"/>
                <a:gridCol w="914400"/>
                <a:gridCol w="762000"/>
                <a:gridCol w="748147"/>
                <a:gridCol w="692727"/>
                <a:gridCol w="692727"/>
              </a:tblGrid>
              <a:tr h="463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Процент 2024 года к плану на 01.10.2023,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5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657 470,97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600 885,73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580 155,71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565 694,90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221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83 332,16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73 350,54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88,02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64 177,30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64 907,00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</a:t>
                      </a:r>
                      <a:r>
                        <a:rPr lang="ru-RU" sz="8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муниципального </a:t>
                      </a:r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1 637,90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1 637,90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17 987,20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15 313,30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85,13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14 008,30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14 108,30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109,22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17 528,60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14 812,40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84,50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13 507,40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13 607,40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1 433,33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1 433,33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13 798,38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15 890,40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115,16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16 174,40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16 625,90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13 798,38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15 890,40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115,16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16 174,40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16 625,90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128,21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128,21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49 713,39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40 298,84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81,06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33 740,30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33 883,50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41 944,83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37 746,72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89,99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24 024,50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18 559,50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634,81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52,82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7 071,74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2 216,80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8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162800" y="152400"/>
            <a:ext cx="1828798" cy="439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82752"/>
              </p:ext>
            </p:extLst>
          </p:nvPr>
        </p:nvGraphicFramePr>
        <p:xfrm>
          <a:off x="381000" y="457200"/>
          <a:ext cx="8610598" cy="6230950"/>
        </p:xfrm>
        <a:graphic>
          <a:graphicData uri="http://schemas.openxmlformats.org/drawingml/2006/table">
            <a:tbl>
              <a:tblPr/>
              <a:tblGrid>
                <a:gridCol w="3145105"/>
                <a:gridCol w="531172"/>
                <a:gridCol w="545151"/>
                <a:gridCol w="1132240"/>
                <a:gridCol w="698912"/>
                <a:gridCol w="1160194"/>
                <a:gridCol w="698912"/>
                <a:gridCol w="698912"/>
              </a:tblGrid>
              <a:tr h="533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Процент 2024 года к плану на 01.10.2023,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5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8 008,14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6 776,60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4 286,30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3 631,80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6 751,60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4 286,30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3 631,80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6 751,60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4 286,30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3 631,80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"Реализация государственной национальной политики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"Укрепление общественного здоровья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70 316,60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70 178,47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68 513,40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68 431,40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2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3 304,22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1 825,70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2 033,30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1 270,92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1 434,14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1 504,14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63 332,30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62 984,00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63 992,00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64 716,00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63 332,30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62 984,00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63 992,00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64 716,00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2 226,50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2 010,70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1 445,70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1 420,30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1 465,70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1 095,70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901,55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18 031,04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896,55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17 931,04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"Поддержка малого и среднего предпринимательства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7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0"/>
                <a:lumOff val="10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1124744"/>
            <a:ext cx="8001000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dirty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dirty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</a:rPr>
              <a:t>–</a:t>
            </a:r>
            <a:r>
              <a:rPr lang="ru-RU" altLang="ru-RU" sz="1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</a:rPr>
              <a:t>– </a:t>
            </a:r>
            <a:r>
              <a:rPr lang="ru-RU" altLang="ru-RU" sz="1400" dirty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dirty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</a:rPr>
              <a:t>– </a:t>
            </a:r>
            <a:r>
              <a:rPr lang="ru-RU" altLang="ru-RU" sz="1400" dirty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dirty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</a:t>
            </a:r>
            <a:r>
              <a:rPr lang="ru-RU" altLang="ru-RU" sz="1400" dirty="0" smtClean="0">
                <a:latin typeface="Times New Roman" pitchFamily="18" charset="0"/>
              </a:rPr>
              <a:t>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Консолидированный бюджет </a:t>
            </a:r>
            <a:r>
              <a:rPr lang="ru-RU" altLang="ru-RU" sz="1400" dirty="0" smtClean="0">
                <a:latin typeface="Times New Roman" pitchFamily="18" charset="0"/>
              </a:rPr>
              <a:t>– свод бюджетов всех уровней в рамках одной территории.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9669" y="44879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latin typeface="Times New Roman" pitchFamily="18" charset="0"/>
              </a:rPr>
              <a:t>Структура консолидированного бюджета муниципального образования </a:t>
            </a:r>
            <a:endParaRPr lang="ru-RU" altLang="ru-RU" b="1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altLang="ru-RU" b="1" dirty="0" smtClean="0">
                <a:latin typeface="Times New Roman" pitchFamily="18" charset="0"/>
              </a:rPr>
              <a:t>Муромский </a:t>
            </a:r>
            <a:r>
              <a:rPr lang="ru-RU" altLang="ru-RU" b="1" dirty="0">
                <a:latin typeface="Times New Roman" pitchFamily="18" charset="0"/>
              </a:rPr>
              <a:t>район</a:t>
            </a:r>
            <a:endParaRPr lang="ru-RU" altLang="ru-RU" dirty="0"/>
          </a:p>
        </p:txBody>
      </p:sp>
      <p:sp>
        <p:nvSpPr>
          <p:cNvPr id="6" name="AutoShape 45"/>
          <p:cNvSpPr>
            <a:spLocks noChangeArrowheads="1"/>
          </p:cNvSpPr>
          <p:nvPr/>
        </p:nvSpPr>
        <p:spPr bwMode="auto">
          <a:xfrm>
            <a:off x="280196" y="5805488"/>
            <a:ext cx="2665413" cy="676275"/>
          </a:xfrm>
          <a:prstGeom prst="roundRect">
            <a:avLst>
              <a:gd name="adj" fmla="val 16667"/>
            </a:avLst>
          </a:prstGeom>
          <a:noFill/>
          <a:ln w="25400" cmpd="sng" algn="ctr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 dirty="0" smtClean="0">
              <a:latin typeface="Times New Roman" pitchFamily="18" charset="0"/>
            </a:endParaRPr>
          </a:p>
          <a:p>
            <a:pPr algn="ctr"/>
            <a:r>
              <a:rPr lang="ru-RU" altLang="ru-RU" sz="1400" b="1" dirty="0" smtClean="0">
                <a:latin typeface="Times New Roman" pitchFamily="18" charset="0"/>
              </a:rPr>
              <a:t>Бюджет </a:t>
            </a:r>
            <a:r>
              <a:rPr lang="ru-RU" altLang="ru-RU" sz="1400" b="1" dirty="0">
                <a:latin typeface="Times New Roman" pitchFamily="18" charset="0"/>
              </a:rPr>
              <a:t>Муромского района</a:t>
            </a:r>
          </a:p>
          <a:p>
            <a:pPr algn="ctr"/>
            <a:endParaRPr lang="ru-RU" altLang="ru-RU" sz="1400" dirty="0"/>
          </a:p>
        </p:txBody>
      </p:sp>
      <p:sp>
        <p:nvSpPr>
          <p:cNvPr id="7" name="AutoShape 46"/>
          <p:cNvSpPr>
            <a:spLocks noChangeArrowheads="1"/>
          </p:cNvSpPr>
          <p:nvPr/>
        </p:nvSpPr>
        <p:spPr bwMode="auto">
          <a:xfrm>
            <a:off x="3146425" y="5805488"/>
            <a:ext cx="2814638" cy="67627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b="1" dirty="0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6139654" y="5805488"/>
            <a:ext cx="2873375" cy="67627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b="1" dirty="0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</a:rPr>
              <a:t>Ковардицкое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2341564" y="5212303"/>
            <a:ext cx="866775" cy="431800"/>
          </a:xfrm>
          <a:prstGeom prst="line">
            <a:avLst/>
          </a:pr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560888" y="5405438"/>
            <a:ext cx="11112" cy="385762"/>
          </a:xfrm>
          <a:prstGeom prst="line">
            <a:avLst/>
          </a:pr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6248400" y="5139278"/>
            <a:ext cx="1081087" cy="504825"/>
          </a:xfrm>
          <a:prstGeom prst="line">
            <a:avLst/>
          </a:pr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457200" y="747082"/>
            <a:ext cx="52562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ПОНЯТИЯ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239000" y="163329"/>
            <a:ext cx="1828800" cy="439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077016"/>
              </p:ext>
            </p:extLst>
          </p:nvPr>
        </p:nvGraphicFramePr>
        <p:xfrm>
          <a:off x="533400" y="493949"/>
          <a:ext cx="8382002" cy="6195226"/>
        </p:xfrm>
        <a:graphic>
          <a:graphicData uri="http://schemas.openxmlformats.org/drawingml/2006/table">
            <a:tbl>
              <a:tblPr/>
              <a:tblGrid>
                <a:gridCol w="3061605"/>
                <a:gridCol w="517072"/>
                <a:gridCol w="530680"/>
                <a:gridCol w="1102177"/>
                <a:gridCol w="680359"/>
                <a:gridCol w="1129391"/>
                <a:gridCol w="680359"/>
                <a:gridCol w="680359"/>
              </a:tblGrid>
              <a:tr h="392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Подраз</a:t>
                      </a:r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-дел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effectLst/>
                          <a:latin typeface="Times New Roman" panose="02020603050405020304" pitchFamily="18" charset="0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effectLst/>
                          <a:latin typeface="Times New Roman" panose="02020603050405020304" pitchFamily="18" charset="0"/>
                        </a:rPr>
                        <a:t>Процент 2024 года к плану на 01.10.2023,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954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106 004,59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26 702,33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48 696,61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82 262,60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0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15 114,39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14 101,63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33 913,91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1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14 668,90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13 049,43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33 913,91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445,49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87 142,68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9 267,50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12 367,50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29 437,40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9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24 870,00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78 080,78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2 067,50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2 067,50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2 067,40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4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6 791,90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3 333,20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2 415,20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1 825,20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3 747,51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3 333,20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2 415,20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1 825,20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75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3 264,20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483,31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2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06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298 691,39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272 646,66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242 831,16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267 323,22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42 568,79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32 216,42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34 216,42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27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39 323,58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42 568,79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32 216,42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34 216,42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0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39 323,58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230 465,72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222 819,03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191 003,53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203 972,38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230 465,72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222 819,03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191 003,53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6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203 972,38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50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50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24 419,48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16 915,71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16 915,71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24 419,48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16 915,71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16 915,71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23 418,92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26 702,33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48 696,61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82 262,60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7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23 418,92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14 101,63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33 913,91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239000" y="163329"/>
            <a:ext cx="1828800" cy="439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72192"/>
              </p:ext>
            </p:extLst>
          </p:nvPr>
        </p:nvGraphicFramePr>
        <p:xfrm>
          <a:off x="381000" y="489645"/>
          <a:ext cx="8534398" cy="6115919"/>
        </p:xfrm>
        <a:graphic>
          <a:graphicData uri="http://schemas.openxmlformats.org/drawingml/2006/table">
            <a:tbl>
              <a:tblPr/>
              <a:tblGrid>
                <a:gridCol w="3117271"/>
                <a:gridCol w="526472"/>
                <a:gridCol w="540327"/>
                <a:gridCol w="1122218"/>
                <a:gridCol w="692728"/>
                <a:gridCol w="1149926"/>
                <a:gridCol w="692728"/>
                <a:gridCol w="692728"/>
              </a:tblGrid>
              <a:tr h="563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Процент 2024 года к плану на 01.10.2023,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19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21 559,93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22 083,20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27 891,00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16 529,70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21 559,93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22 083,20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27 891,00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16 529,70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2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21 217,00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21 792,00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27 625,40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16 264,10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1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55 370,68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44 579,64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46 867,34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42 768,82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72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7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1 750,70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1 134,00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1 134,00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8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1 360,80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47 923,68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36 000,04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38 288,34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45 478,50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34 121,60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36 393,00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34 643,72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2 445,18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1 878,44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1 895,34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32 826,62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1 517,70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1 516,30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1 515,70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1 517,70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1 516,30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1 515,70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3 410,10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4 119,30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3 410,10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4 119,30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3 410,10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4 119,30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93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794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22 083,20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27 891,00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16 529,70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22 083,20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27 891,00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16 529,70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6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239000" y="163329"/>
            <a:ext cx="1828800" cy="439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259032"/>
              </p:ext>
            </p:extLst>
          </p:nvPr>
        </p:nvGraphicFramePr>
        <p:xfrm>
          <a:off x="533399" y="457200"/>
          <a:ext cx="8382001" cy="3202348"/>
        </p:xfrm>
        <a:graphic>
          <a:graphicData uri="http://schemas.openxmlformats.org/drawingml/2006/table">
            <a:tbl>
              <a:tblPr/>
              <a:tblGrid>
                <a:gridCol w="3061607"/>
                <a:gridCol w="517071"/>
                <a:gridCol w="530678"/>
                <a:gridCol w="1102178"/>
                <a:gridCol w="680358"/>
                <a:gridCol w="1129393"/>
                <a:gridCol w="680358"/>
                <a:gridCol w="680358"/>
              </a:tblGrid>
              <a:tr h="523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2024 года к плану на 01.10.2023, 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237,46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648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237,46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57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237,46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32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52 488,32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43 745,73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44 034,50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35 482,50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398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36 927,00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34 938,00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36 927,00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34 938,00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8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16 512,32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6 818,73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8 114,50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1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16 512,32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6 818,73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8 114,50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3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228600" y="159497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350,028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359134" y="5377985"/>
            <a:ext cx="487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Общий объем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текущий 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63332,3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плановые: </a:t>
            </a:r>
          </a:p>
          <a:p>
            <a:pPr indent="0"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62984,0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2025 год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63992,0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2026 год – 64716,0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2">
                <a:lumMod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8022"/>
            <a:ext cx="4248472" cy="448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4605793" y="180976"/>
            <a:ext cx="4419600" cy="36933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2024-2026 годы мероприятия по содержанию 350,028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Муромского района»):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муниципальному образованию Борисоглебское в части осуществления дорожной деятельности в соответствии с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Российской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Борисоглебское на 2024-2026 годы в сумме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4500,0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ежегодно (174,191 км. дорог);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муниципальному образованию Ковардицкое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Ковардицкое на 2024-2026 годы в сумме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5000,0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 ежегодно (175,837 км. дорог).</a:t>
            </a:r>
          </a:p>
        </p:txBody>
      </p:sp>
      <p:pic>
        <p:nvPicPr>
          <p:cNvPr id="56324" name="Picture 14" descr="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193" y="4114800"/>
            <a:ext cx="4114799" cy="248602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5">
                <a:lumMod val="40000"/>
                <a:lumOff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Прямоугольник 4"/>
          <p:cNvSpPr>
            <a:spLocks noChangeArrowheads="1"/>
          </p:cNvSpPr>
          <p:nvPr/>
        </p:nvSpPr>
        <p:spPr bwMode="auto">
          <a:xfrm>
            <a:off x="243343" y="3926651"/>
            <a:ext cx="4343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планируется отремонтировать около 12,541 км дорог общего пользования местного значения, находящихся на территории Муромского района. Из них:</a:t>
            </a:r>
          </a:p>
          <a:p>
            <a:pPr indent="45720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территории муниципального образования Борисоглебское  6,44 км, в том числе: с. Молотицы,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ул.Школьная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 – 0,9км,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д.Талызино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ул.Рассказова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проезд по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д.Талызино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(1, 2) – 1,303 км., подъездная дорога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д.Алешунино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Сафоново – 3,337 км.,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ул.Садовая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с.Чаадаево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0,9 км.;</a:t>
            </a:r>
          </a:p>
          <a:p>
            <a:pPr indent="45720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территории муниципального образования Ковардицкое – 6,101 км, в том числе: с.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Ковардицы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ул.2-Лесная,проезд (22), проезд (23) по ул. Центральной поселок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с.Ковардицы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2,532 км., ул. Первомайская. ул. Новая (7)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с.Панфилово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0,748 км., ул. Новая (1) (от а/д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Булатниково-Межищи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д.3 до д.34).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ул.Новая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(2), ул. Новая (3), ул. Новая (4)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с.Булатниково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1,581 км., подъездная дорога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с.Лазарево-Жемчужино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0,695 км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 прочие мероприятия в сфере дорожного хозяйства (изготовление проектно-сметной документации на ремонт автомобильных, а также технический надзор) предусмотрено на 2024-2026 годы в сумме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тыс. рублей ежегодно. 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b="3712"/>
          <a:stretch/>
        </p:blipFill>
        <p:spPr bwMode="auto">
          <a:xfrm>
            <a:off x="427318" y="152200"/>
            <a:ext cx="4159425" cy="375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2"/>
          <p:cNvSpPr>
            <a:spLocks noChangeArrowheads="1"/>
          </p:cNvSpPr>
          <p:nvPr/>
        </p:nvSpPr>
        <p:spPr bwMode="auto">
          <a:xfrm>
            <a:off x="685800" y="44322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7347" name="TextBox 19"/>
          <p:cNvSpPr txBox="1">
            <a:spLocks noChangeArrowheads="1"/>
          </p:cNvSpPr>
          <p:nvPr/>
        </p:nvSpPr>
        <p:spPr bwMode="auto">
          <a:xfrm>
            <a:off x="2986468" y="3010231"/>
            <a:ext cx="295368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На коммунальное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9267,5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</p:txBody>
      </p:sp>
      <p:sp>
        <p:nvSpPr>
          <p:cNvPr id="57348" name="TextBox 20"/>
          <p:cNvSpPr txBox="1">
            <a:spLocks noChangeArrowheads="1"/>
          </p:cNvSpPr>
          <p:nvPr/>
        </p:nvSpPr>
        <p:spPr bwMode="auto">
          <a:xfrm>
            <a:off x="2915817" y="3688199"/>
            <a:ext cx="309634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lvl="0" indent="-171450" algn="just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 объекта        «Наружные водопроводные сети с.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Борисоглеб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  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2000,0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 и проведение государственной  экспертизы проектной  документации объекта    «Наружные водопроводные сети  с.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Борисоглеб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»- 500,0 тыс. рублей);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строительству, реконструкции и модернизации систем (объектов) коммунальной инфраструктуры в сумме 4 500,0  тыс.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 твердых коммунальных отходов в сумме 2 067,5 тыс. рублей, в том числе за счет субсидии из областного бюджета в сумме 1 798,7 тыс. рублей и средств бюджета района – 268,8 тыс. рублей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актуализацию (корректировку) схемы водоснабжения и водоотведения Муромского района средства предусмотрены в сумме 200,0 тыс. рублей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1057790" y="2635080"/>
            <a:ext cx="7028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год на жилищно-коммунальное  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26702,3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</p:txBody>
      </p:sp>
      <p:sp>
        <p:nvSpPr>
          <p:cNvPr id="57350" name="TextBox 19"/>
          <p:cNvSpPr txBox="1">
            <a:spLocks noChangeArrowheads="1"/>
          </p:cNvSpPr>
          <p:nvPr/>
        </p:nvSpPr>
        <p:spPr bwMode="auto">
          <a:xfrm>
            <a:off x="6306346" y="3021826"/>
            <a:ext cx="25861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На другие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вопросы в области жилищно-коммунального хозяйства предусмотрено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3333,2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349547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Rectangle 25"/>
          <p:cNvSpPr>
            <a:spLocks noChangeArrowheads="1"/>
          </p:cNvSpPr>
          <p:nvPr/>
        </p:nvSpPr>
        <p:spPr bwMode="auto">
          <a:xfrm>
            <a:off x="6228184" y="3717032"/>
            <a:ext cx="26642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2000" lvl="0" algn="just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на обеспечение деятельности (оказание услуг) муниципального казенного учреждения «Управление жилищно-коммунального хозяйства, инфраструктуры и дорожной деятельности  Муромского района»  -  в  сумме 3 333,2  тыс. рублей.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360440" y="3050376"/>
            <a:ext cx="24113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На жилищное хозяйство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предусмотрено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14101,6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7" name="TextBox 20"/>
          <p:cNvSpPr txBox="1">
            <a:spLocks noChangeArrowheads="1"/>
          </p:cNvSpPr>
          <p:nvPr/>
        </p:nvSpPr>
        <p:spPr bwMode="auto">
          <a:xfrm rot="10800000" flipV="1">
            <a:off x="323529" y="3717032"/>
            <a:ext cx="25922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8000" indent="-171450" algn="just" eaLnBrk="1" hangingPunct="1"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 приобретение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жилых помещений для граждан, нуждающихся в улучшении жилищных условий в сумме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13049,4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тыс. руб. Планируется улучшить жилищные условия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6 семьям.</a:t>
            </a:r>
          </a:p>
          <a:p>
            <a:pPr marL="108000" indent="-171450" eaLnBrk="1" hangingPunct="1"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 содержание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недвижи-мого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имущества в сумме 1052,2 тыс. руб.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665947"/>
              </p:ext>
            </p:extLst>
          </p:nvPr>
        </p:nvGraphicFramePr>
        <p:xfrm>
          <a:off x="860425" y="859800"/>
          <a:ext cx="7239000" cy="1782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685800" y="960823"/>
            <a:ext cx="167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жилищно-коммунального хозяйства</a:t>
            </a:r>
          </a:p>
          <a:p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хозяйство</a:t>
            </a:r>
          </a:p>
          <a:p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хозяйство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6268337" y="2964440"/>
            <a:ext cx="2330450" cy="611385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9" name="AutoShape 45"/>
          <p:cNvSpPr>
            <a:spLocks noChangeArrowheads="1"/>
          </p:cNvSpPr>
          <p:nvPr/>
        </p:nvSpPr>
        <p:spPr bwMode="auto">
          <a:xfrm>
            <a:off x="2915815" y="2985647"/>
            <a:ext cx="3096345" cy="590178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0" name="AutoShape 45"/>
          <p:cNvSpPr>
            <a:spLocks noChangeArrowheads="1"/>
          </p:cNvSpPr>
          <p:nvPr/>
        </p:nvSpPr>
        <p:spPr bwMode="auto">
          <a:xfrm>
            <a:off x="323529" y="2989810"/>
            <a:ext cx="2330450" cy="586014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>
            <a:off x="6290203" y="3645024"/>
            <a:ext cx="414" cy="1169551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343406" y="3717032"/>
            <a:ext cx="9878" cy="1323440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>
            <a:off x="2941929" y="3688199"/>
            <a:ext cx="0" cy="2997123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AutoShape 45"/>
          <p:cNvSpPr>
            <a:spLocks noChangeArrowheads="1"/>
          </p:cNvSpPr>
          <p:nvPr/>
        </p:nvSpPr>
        <p:spPr bwMode="auto">
          <a:xfrm>
            <a:off x="212052" y="6131392"/>
            <a:ext cx="2618367" cy="49046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5" name="AutoShape 45"/>
          <p:cNvSpPr>
            <a:spLocks noChangeArrowheads="1"/>
          </p:cNvSpPr>
          <p:nvPr/>
        </p:nvSpPr>
        <p:spPr bwMode="auto">
          <a:xfrm>
            <a:off x="212260" y="4932971"/>
            <a:ext cx="2618367" cy="97041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4" name="AutoShape 45"/>
          <p:cNvSpPr>
            <a:spLocks noChangeArrowheads="1"/>
          </p:cNvSpPr>
          <p:nvPr/>
        </p:nvSpPr>
        <p:spPr bwMode="auto">
          <a:xfrm>
            <a:off x="202841" y="3987205"/>
            <a:ext cx="2616821" cy="71624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3" name="AutoShape 45"/>
          <p:cNvSpPr>
            <a:spLocks noChangeArrowheads="1"/>
          </p:cNvSpPr>
          <p:nvPr/>
        </p:nvSpPr>
        <p:spPr bwMode="auto">
          <a:xfrm>
            <a:off x="222439" y="2379225"/>
            <a:ext cx="2582782" cy="141195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2" name="AutoShape 45"/>
          <p:cNvSpPr>
            <a:spLocks noChangeArrowheads="1"/>
          </p:cNvSpPr>
          <p:nvPr/>
        </p:nvSpPr>
        <p:spPr bwMode="auto">
          <a:xfrm>
            <a:off x="205783" y="663371"/>
            <a:ext cx="2565380" cy="42753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1" name="AutoShape 45"/>
          <p:cNvSpPr>
            <a:spLocks noChangeArrowheads="1"/>
          </p:cNvSpPr>
          <p:nvPr/>
        </p:nvSpPr>
        <p:spPr bwMode="auto">
          <a:xfrm>
            <a:off x="188381" y="1292452"/>
            <a:ext cx="2582782" cy="86324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6" name="AutoShape 45"/>
          <p:cNvSpPr>
            <a:spLocks noChangeArrowheads="1"/>
          </p:cNvSpPr>
          <p:nvPr/>
        </p:nvSpPr>
        <p:spPr bwMode="auto">
          <a:xfrm>
            <a:off x="2858999" y="1277894"/>
            <a:ext cx="1927421" cy="402431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8" name="AutoShape 45"/>
          <p:cNvSpPr>
            <a:spLocks noChangeArrowheads="1"/>
          </p:cNvSpPr>
          <p:nvPr/>
        </p:nvSpPr>
        <p:spPr bwMode="auto">
          <a:xfrm>
            <a:off x="2989847" y="3983661"/>
            <a:ext cx="1856860" cy="719783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7" name="AutoShape 45"/>
          <p:cNvSpPr>
            <a:spLocks noChangeArrowheads="1"/>
          </p:cNvSpPr>
          <p:nvPr/>
        </p:nvSpPr>
        <p:spPr bwMode="auto">
          <a:xfrm>
            <a:off x="2917227" y="2982145"/>
            <a:ext cx="1833928" cy="29259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6" name="AutoShape 45"/>
          <p:cNvSpPr>
            <a:spLocks noChangeArrowheads="1"/>
          </p:cNvSpPr>
          <p:nvPr/>
        </p:nvSpPr>
        <p:spPr bwMode="auto">
          <a:xfrm>
            <a:off x="2918303" y="2496975"/>
            <a:ext cx="1857978" cy="364283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7" name="AutoShape 45"/>
          <p:cNvSpPr>
            <a:spLocks noChangeArrowheads="1"/>
          </p:cNvSpPr>
          <p:nvPr/>
        </p:nvSpPr>
        <p:spPr bwMode="auto">
          <a:xfrm>
            <a:off x="2890188" y="1750551"/>
            <a:ext cx="1927421" cy="41517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7" name="AutoShape 45"/>
          <p:cNvSpPr>
            <a:spLocks noChangeArrowheads="1"/>
          </p:cNvSpPr>
          <p:nvPr/>
        </p:nvSpPr>
        <p:spPr bwMode="auto">
          <a:xfrm>
            <a:off x="5303522" y="4302006"/>
            <a:ext cx="3618814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6" name="AutoShape 45"/>
          <p:cNvSpPr>
            <a:spLocks noChangeArrowheads="1"/>
          </p:cNvSpPr>
          <p:nvPr/>
        </p:nvSpPr>
        <p:spPr bwMode="auto">
          <a:xfrm>
            <a:off x="5313220" y="4106258"/>
            <a:ext cx="3618814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3" name="AutoShape 45"/>
          <p:cNvSpPr>
            <a:spLocks noChangeArrowheads="1"/>
          </p:cNvSpPr>
          <p:nvPr/>
        </p:nvSpPr>
        <p:spPr bwMode="auto">
          <a:xfrm>
            <a:off x="5250171" y="3629533"/>
            <a:ext cx="3672164" cy="1941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  <a:alpha val="96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2" name="AutoShape 45"/>
          <p:cNvSpPr>
            <a:spLocks noChangeArrowheads="1"/>
          </p:cNvSpPr>
          <p:nvPr/>
        </p:nvSpPr>
        <p:spPr bwMode="auto">
          <a:xfrm>
            <a:off x="5247676" y="3406159"/>
            <a:ext cx="3660369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1" name="AutoShape 45"/>
          <p:cNvSpPr>
            <a:spLocks noChangeArrowheads="1"/>
          </p:cNvSpPr>
          <p:nvPr/>
        </p:nvSpPr>
        <p:spPr bwMode="auto">
          <a:xfrm>
            <a:off x="5257017" y="3177275"/>
            <a:ext cx="3658379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0" name="AutoShape 45"/>
          <p:cNvSpPr>
            <a:spLocks noChangeArrowheads="1"/>
          </p:cNvSpPr>
          <p:nvPr/>
        </p:nvSpPr>
        <p:spPr bwMode="auto">
          <a:xfrm>
            <a:off x="5248342" y="2917415"/>
            <a:ext cx="3667055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9" name="AutoShape 45"/>
          <p:cNvSpPr>
            <a:spLocks noChangeArrowheads="1"/>
          </p:cNvSpPr>
          <p:nvPr/>
        </p:nvSpPr>
        <p:spPr bwMode="auto">
          <a:xfrm>
            <a:off x="5247676" y="2675404"/>
            <a:ext cx="3667722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8" name="AutoShape 45"/>
          <p:cNvSpPr>
            <a:spLocks noChangeArrowheads="1"/>
          </p:cNvSpPr>
          <p:nvPr/>
        </p:nvSpPr>
        <p:spPr bwMode="auto">
          <a:xfrm>
            <a:off x="5243449" y="2352931"/>
            <a:ext cx="3680313" cy="301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87" name="AutoShape 45"/>
          <p:cNvSpPr>
            <a:spLocks noChangeArrowheads="1"/>
          </p:cNvSpPr>
          <p:nvPr/>
        </p:nvSpPr>
        <p:spPr bwMode="auto">
          <a:xfrm>
            <a:off x="5247677" y="1228011"/>
            <a:ext cx="3660368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  <a:alpha val="58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88" name="AutoShape 45"/>
          <p:cNvSpPr>
            <a:spLocks noChangeArrowheads="1"/>
          </p:cNvSpPr>
          <p:nvPr/>
        </p:nvSpPr>
        <p:spPr bwMode="auto">
          <a:xfrm>
            <a:off x="5226255" y="619444"/>
            <a:ext cx="3681790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155239" y="585235"/>
            <a:ext cx="8908612" cy="539509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8381" y="617690"/>
            <a:ext cx="2650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«Наружные водопроводные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  с.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Кондраково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Муромского района»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45"/>
          <p:cNvSpPr>
            <a:spLocks noChangeArrowheads="1"/>
          </p:cNvSpPr>
          <p:nvPr/>
        </p:nvSpPr>
        <p:spPr bwMode="auto">
          <a:xfrm>
            <a:off x="2872417" y="640539"/>
            <a:ext cx="1927421" cy="43236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6" name="AutoShape 45"/>
          <p:cNvSpPr>
            <a:spLocks noChangeArrowheads="1"/>
          </p:cNvSpPr>
          <p:nvPr/>
        </p:nvSpPr>
        <p:spPr bwMode="auto">
          <a:xfrm>
            <a:off x="5255402" y="1465633"/>
            <a:ext cx="3660370" cy="2959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33056" y="1220079"/>
            <a:ext cx="34975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документации (300,0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45"/>
          <p:cNvSpPr>
            <a:spLocks noChangeArrowheads="1"/>
          </p:cNvSpPr>
          <p:nvPr/>
        </p:nvSpPr>
        <p:spPr bwMode="auto">
          <a:xfrm>
            <a:off x="5233056" y="842438"/>
            <a:ext cx="3667723" cy="2409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176147" y="871834"/>
            <a:ext cx="36233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1193" y="753544"/>
            <a:ext cx="19818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( 2 </a:t>
            </a: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102"/>
          <p:cNvSpPr>
            <a:spLocks/>
          </p:cNvSpPr>
          <p:nvPr/>
        </p:nvSpPr>
        <p:spPr bwMode="auto">
          <a:xfrm>
            <a:off x="4930555" y="634874"/>
            <a:ext cx="295275" cy="456200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89013" y="1395851"/>
            <a:ext cx="2643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«Газовая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котельная, Муромский район, д.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Пестенькино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ул. Центральная 5А»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908646" y="1358732"/>
            <a:ext cx="19185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(500,0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204508" y="635562"/>
            <a:ext cx="35584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(1500,0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55907" y="1397152"/>
            <a:ext cx="3641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экспертизы проектной документации (200,0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utoShape 102"/>
          <p:cNvSpPr>
            <a:spLocks/>
          </p:cNvSpPr>
          <p:nvPr/>
        </p:nvSpPr>
        <p:spPr bwMode="auto">
          <a:xfrm>
            <a:off x="4970596" y="1252576"/>
            <a:ext cx="295275" cy="400184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834384" y="1802472"/>
            <a:ext cx="2072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(1200,0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40324" y="1993531"/>
            <a:ext cx="3675072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(200,0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07504" y="2824579"/>
            <a:ext cx="2606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Наружные водопроводные сети в д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Савково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Муромского района» </a:t>
            </a: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AutoShape 45"/>
          <p:cNvSpPr>
            <a:spLocks noChangeArrowheads="1"/>
          </p:cNvSpPr>
          <p:nvPr/>
        </p:nvSpPr>
        <p:spPr bwMode="auto">
          <a:xfrm>
            <a:off x="2925468" y="3382007"/>
            <a:ext cx="1856860" cy="3048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917227" y="2543373"/>
            <a:ext cx="1962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(2000,0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229754" y="2302590"/>
            <a:ext cx="383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выполнение инженерных изысканий объекта </a:t>
            </a:r>
          </a:p>
          <a:p>
            <a:pPr>
              <a:spcAft>
                <a:spcPts val="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226255" y="2663935"/>
            <a:ext cx="36372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экспертизы (500,0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AutoShape 102"/>
          <p:cNvSpPr>
            <a:spLocks/>
          </p:cNvSpPr>
          <p:nvPr/>
        </p:nvSpPr>
        <p:spPr bwMode="auto">
          <a:xfrm>
            <a:off x="4937781" y="2466351"/>
            <a:ext cx="295275" cy="358228"/>
          </a:xfrm>
          <a:prstGeom prst="leftBrace">
            <a:avLst>
              <a:gd name="adj1" fmla="val 30330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896900" y="2989663"/>
            <a:ext cx="19776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(4500,0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239977" y="2926634"/>
            <a:ext cx="3505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документации (3 500,0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233056" y="3156564"/>
            <a:ext cx="38314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экспертизы (1000,0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AutoShape 102"/>
          <p:cNvSpPr>
            <a:spLocks/>
          </p:cNvSpPr>
          <p:nvPr/>
        </p:nvSpPr>
        <p:spPr bwMode="auto">
          <a:xfrm>
            <a:off x="4956317" y="2932630"/>
            <a:ext cx="295275" cy="367265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836294" y="3401114"/>
            <a:ext cx="21105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2026 год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(12870,0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69" name="AutoShape 102"/>
          <p:cNvSpPr>
            <a:spLocks/>
          </p:cNvSpPr>
          <p:nvPr/>
        </p:nvSpPr>
        <p:spPr bwMode="auto">
          <a:xfrm>
            <a:off x="4944278" y="3440972"/>
            <a:ext cx="295275" cy="323571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5239311" y="3374940"/>
            <a:ext cx="31679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(11 050,0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248504" y="3590140"/>
            <a:ext cx="32615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( 1820,0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79512" y="4020320"/>
            <a:ext cx="268028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Очистные сооружения п.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Зименки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Муромского района Владимирской области»-</a:t>
            </a:r>
          </a:p>
          <a:p>
            <a:pPr algn="ctr">
              <a:spcAft>
                <a:spcPts val="0"/>
              </a:spcAft>
            </a:pP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876853" y="4229729"/>
            <a:ext cx="21505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(2600,0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256029" y="4091009"/>
            <a:ext cx="35901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(2100,0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263643" y="4295358"/>
            <a:ext cx="31436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( 500,0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AutoShape 102"/>
          <p:cNvSpPr>
            <a:spLocks/>
          </p:cNvSpPr>
          <p:nvPr/>
        </p:nvSpPr>
        <p:spPr bwMode="auto">
          <a:xfrm>
            <a:off x="5025187" y="6160608"/>
            <a:ext cx="295275" cy="446126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90" name="AutoShape 45"/>
          <p:cNvSpPr>
            <a:spLocks noChangeArrowheads="1"/>
          </p:cNvSpPr>
          <p:nvPr/>
        </p:nvSpPr>
        <p:spPr bwMode="auto">
          <a:xfrm>
            <a:off x="5240323" y="1757928"/>
            <a:ext cx="3675073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1" name="AutoShape 45"/>
          <p:cNvSpPr>
            <a:spLocks noChangeArrowheads="1"/>
          </p:cNvSpPr>
          <p:nvPr/>
        </p:nvSpPr>
        <p:spPr bwMode="auto">
          <a:xfrm>
            <a:off x="5240323" y="1973404"/>
            <a:ext cx="3675074" cy="216100"/>
          </a:xfrm>
          <a:prstGeom prst="roundRect">
            <a:avLst>
              <a:gd name="adj" fmla="val 16667"/>
            </a:avLst>
          </a:prstGeom>
          <a:noFill/>
          <a:ln w="127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240323" y="1763495"/>
            <a:ext cx="36820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объекта (1 000,0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AutoShape 45"/>
          <p:cNvSpPr>
            <a:spLocks noChangeArrowheads="1"/>
          </p:cNvSpPr>
          <p:nvPr/>
        </p:nvSpPr>
        <p:spPr bwMode="auto">
          <a:xfrm>
            <a:off x="2970443" y="4916130"/>
            <a:ext cx="1883134" cy="91909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1" name="AutoShape 45"/>
          <p:cNvSpPr>
            <a:spLocks noChangeArrowheads="1"/>
          </p:cNvSpPr>
          <p:nvPr/>
        </p:nvSpPr>
        <p:spPr bwMode="auto">
          <a:xfrm>
            <a:off x="2989847" y="6198916"/>
            <a:ext cx="1856860" cy="40781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2983939" y="5220687"/>
            <a:ext cx="19363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6 500,0 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2957681" y="6289135"/>
            <a:ext cx="20841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5 500,0 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114" name="AutoShape 45"/>
          <p:cNvSpPr>
            <a:spLocks noChangeArrowheads="1"/>
          </p:cNvSpPr>
          <p:nvPr/>
        </p:nvSpPr>
        <p:spPr bwMode="auto">
          <a:xfrm>
            <a:off x="5334547" y="6381618"/>
            <a:ext cx="3580849" cy="2361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5" name="AutoShape 45"/>
          <p:cNvSpPr>
            <a:spLocks noChangeArrowheads="1"/>
          </p:cNvSpPr>
          <p:nvPr/>
        </p:nvSpPr>
        <p:spPr bwMode="auto">
          <a:xfrm>
            <a:off x="5337896" y="6142945"/>
            <a:ext cx="3584439" cy="22104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6" name="AutoShape 102"/>
          <p:cNvSpPr>
            <a:spLocks/>
          </p:cNvSpPr>
          <p:nvPr/>
        </p:nvSpPr>
        <p:spPr bwMode="auto">
          <a:xfrm>
            <a:off x="5008247" y="4114755"/>
            <a:ext cx="295275" cy="403351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179512" y="6095037"/>
            <a:ext cx="275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«Наружные водопроводные сети </a:t>
            </a:r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Борисоглеб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318635" y="6131392"/>
            <a:ext cx="2992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  5 000,0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5333149" y="6361276"/>
            <a:ext cx="31456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контроль(  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79512" y="5121003"/>
            <a:ext cx="271717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«Наружные водопроводные сети </a:t>
            </a:r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Макаровка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Муромского района»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AutoShape 45"/>
          <p:cNvSpPr>
            <a:spLocks noChangeArrowheads="1"/>
          </p:cNvSpPr>
          <p:nvPr/>
        </p:nvSpPr>
        <p:spPr bwMode="auto">
          <a:xfrm>
            <a:off x="5315961" y="4930278"/>
            <a:ext cx="3592084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3" name="AutoShape 45"/>
          <p:cNvSpPr>
            <a:spLocks noChangeArrowheads="1"/>
          </p:cNvSpPr>
          <p:nvPr/>
        </p:nvSpPr>
        <p:spPr bwMode="auto">
          <a:xfrm>
            <a:off x="5313373" y="5146378"/>
            <a:ext cx="3602023" cy="2950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4" name="AutoShape 45"/>
          <p:cNvSpPr>
            <a:spLocks noChangeArrowheads="1"/>
          </p:cNvSpPr>
          <p:nvPr/>
        </p:nvSpPr>
        <p:spPr bwMode="auto">
          <a:xfrm>
            <a:off x="5318635" y="5469044"/>
            <a:ext cx="3603700" cy="1970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5" name="AutoShape 45"/>
          <p:cNvSpPr>
            <a:spLocks noChangeArrowheads="1"/>
          </p:cNvSpPr>
          <p:nvPr/>
        </p:nvSpPr>
        <p:spPr bwMode="auto">
          <a:xfrm>
            <a:off x="5320725" y="5674402"/>
            <a:ext cx="3594671" cy="2613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6" name="AutoShape 102"/>
          <p:cNvSpPr>
            <a:spLocks/>
          </p:cNvSpPr>
          <p:nvPr/>
        </p:nvSpPr>
        <p:spPr bwMode="auto">
          <a:xfrm>
            <a:off x="5016848" y="4946472"/>
            <a:ext cx="295275" cy="970193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5353027" y="4892629"/>
            <a:ext cx="34099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инженерных изысканий (1500,0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312123" y="5076276"/>
            <a:ext cx="3778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экспертизы результатов инженерных изысканий (  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5239311" y="5441382"/>
            <a:ext cx="35362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разработка проектной документации(  3500,0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5312123" y="5604864"/>
            <a:ext cx="3661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экспертизы проектной документации (  1 000,0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875" y="36987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2024 -2026 ГОДЫ.</a:t>
            </a:r>
            <a:endParaRPr lang="ru-RU" alt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AutoShape 45"/>
          <p:cNvSpPr>
            <a:spLocks noChangeArrowheads="1"/>
          </p:cNvSpPr>
          <p:nvPr/>
        </p:nvSpPr>
        <p:spPr bwMode="auto">
          <a:xfrm>
            <a:off x="138379" y="1235047"/>
            <a:ext cx="8925471" cy="993275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2" name="AutoShape 45"/>
          <p:cNvSpPr>
            <a:spLocks noChangeArrowheads="1"/>
          </p:cNvSpPr>
          <p:nvPr/>
        </p:nvSpPr>
        <p:spPr bwMode="auto">
          <a:xfrm>
            <a:off x="138379" y="2309361"/>
            <a:ext cx="8926162" cy="1551687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3" name="AutoShape 45"/>
          <p:cNvSpPr>
            <a:spLocks noChangeArrowheads="1"/>
          </p:cNvSpPr>
          <p:nvPr/>
        </p:nvSpPr>
        <p:spPr bwMode="auto">
          <a:xfrm>
            <a:off x="155239" y="3933056"/>
            <a:ext cx="8908611" cy="850821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4" name="AutoShape 45"/>
          <p:cNvSpPr>
            <a:spLocks noChangeArrowheads="1"/>
          </p:cNvSpPr>
          <p:nvPr/>
        </p:nvSpPr>
        <p:spPr bwMode="auto">
          <a:xfrm>
            <a:off x="155240" y="4869160"/>
            <a:ext cx="8909302" cy="1088532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5" name="AutoShape 45"/>
          <p:cNvSpPr>
            <a:spLocks noChangeArrowheads="1"/>
          </p:cNvSpPr>
          <p:nvPr/>
        </p:nvSpPr>
        <p:spPr bwMode="auto">
          <a:xfrm>
            <a:off x="155240" y="6089524"/>
            <a:ext cx="8909302" cy="594250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0" name="AutoShape 102"/>
          <p:cNvSpPr>
            <a:spLocks/>
          </p:cNvSpPr>
          <p:nvPr/>
        </p:nvSpPr>
        <p:spPr bwMode="auto">
          <a:xfrm>
            <a:off x="4948319" y="1778382"/>
            <a:ext cx="295275" cy="400184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69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2"/>
          <p:cNvSpPr>
            <a:spLocks noChangeArrowheads="1"/>
          </p:cNvSpPr>
          <p:nvPr/>
        </p:nvSpPr>
        <p:spPr bwMode="auto">
          <a:xfrm>
            <a:off x="228600" y="384784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86802" y="1203324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Муромского района </a:t>
            </a: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включает:</a:t>
            </a:r>
            <a:endParaRPr lang="ru-RU" alt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2579383" y="973930"/>
            <a:ext cx="4579938" cy="290513"/>
          </a:xfrm>
          <a:prstGeom prst="rect">
            <a:avLst/>
          </a:prstGeom>
          <a:solidFill>
            <a:schemeClr val="bg2">
              <a:lumMod val="50000"/>
              <a:alpha val="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детских дошкольных учреждения (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208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воспитанников)</a:t>
            </a:r>
          </a:p>
        </p:txBody>
      </p:sp>
      <p:sp>
        <p:nvSpPr>
          <p:cNvPr id="59398" name="TextBox 10"/>
          <p:cNvSpPr txBox="1">
            <a:spLocks noChangeArrowheads="1"/>
          </p:cNvSpPr>
          <p:nvPr/>
        </p:nvSpPr>
        <p:spPr bwMode="auto">
          <a:xfrm>
            <a:off x="2590800" y="1233487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общеобразовательных школ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(1005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126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воспитанника)</a:t>
            </a:r>
          </a:p>
        </p:txBody>
      </p:sp>
      <p:sp>
        <p:nvSpPr>
          <p:cNvPr id="59399" name="TextBox 14"/>
          <p:cNvSpPr txBox="1">
            <a:spLocks noChangeArrowheads="1"/>
          </p:cNvSpPr>
          <p:nvPr/>
        </p:nvSpPr>
        <p:spPr bwMode="auto">
          <a:xfrm>
            <a:off x="2590800" y="1462087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бухгалтерского учета и методической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   работы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системы образования»  </a:t>
            </a:r>
          </a:p>
        </p:txBody>
      </p:sp>
      <p:sp>
        <p:nvSpPr>
          <p:cNvPr id="59400" name="TextBox 16"/>
          <p:cNvSpPr txBox="1">
            <a:spLocks noChangeArrowheads="1"/>
          </p:cNvSpPr>
          <p:nvPr/>
        </p:nvSpPr>
        <p:spPr bwMode="auto">
          <a:xfrm>
            <a:off x="2590800" y="1919287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образования администрации Муромского района</a:t>
            </a:r>
          </a:p>
        </p:txBody>
      </p:sp>
      <p:sp>
        <p:nvSpPr>
          <p:cNvPr id="12" name="AutoShape 45"/>
          <p:cNvSpPr>
            <a:spLocks noChangeArrowheads="1"/>
          </p:cNvSpPr>
          <p:nvPr/>
        </p:nvSpPr>
        <p:spPr bwMode="auto">
          <a:xfrm>
            <a:off x="86802" y="1271896"/>
            <a:ext cx="2427314" cy="434666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2625470" y="1005632"/>
            <a:ext cx="414" cy="1169551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76055" y="2492896"/>
            <a:ext cx="3888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2024 ГОД</a:t>
            </a:r>
            <a:endParaRPr lang="ru-RU" alt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756" name="Picture 1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3564" r="7780" b="20525"/>
          <a:stretch/>
        </p:blipFill>
        <p:spPr bwMode="auto">
          <a:xfrm>
            <a:off x="5256804" y="3116910"/>
            <a:ext cx="3584472" cy="290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59" name="Picture 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1" y="2636912"/>
            <a:ext cx="5077494" cy="34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467544" y="116632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2024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435002" y="2276872"/>
            <a:ext cx="848039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регионального проекта «Цифровая образовательная среда» национального проекта «Образование» на обновление материально-технической базы 2 общеобразовательных организаций -  Борисоглебская СОШ и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Молотицкая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(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современными средствами вычислительной техники, периферийного оборудования, программного обеспечения и презентационного оборудования) планируется направить средства  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027,4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(в том числе за счет федерального бюджета - 6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818,0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за счет средств областного бюджета - 139,1 тыс. рублей,  за счет средств бюджета района - 70,3 тыс. рублей);</a:t>
            </a:r>
          </a:p>
          <a:p>
            <a:pPr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регионального проекта «Патриотическое воспитание граждан России» на проведение мероприятий по обеспечению деятельности советников директоров по воспитанию и взаимодействию с детскими общественными объединениями в общеобразовательных организациях (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Ковардицкая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Чаадаевская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СОШ) из федерального бюджета планируются средства в сумме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526,0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регионального проекта «Содействие развитию системы дошкольного, общего и дополнительного образования» запланированы расходы на:</a:t>
            </a:r>
          </a:p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1)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выплату ежемесячного денежного вознаграждения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работникам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из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бюджета 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544,8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(по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5,0 тыс. рублей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 человеку);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2) организацию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бесплатного горячего питания обучающихся, получающих начальное общее образование в муниципальных образовательных организациях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901,0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(4313,0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- из федерального бюджета,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294,0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- из областного  бюджета,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294,0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-  средства местного бюджета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позволит обеспечить бесплатным горячим питанием 399 обучающихся в 8 муниципальных образовательных организациях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3) за счет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консолидированной субсидии из областного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запланированы средства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4 065,5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включают следующие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направления: 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 к началу учебного года на 2024 год 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3 801,1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(в том числе за счет субсидии из областного бюджета – 3 307,0 тыс. рублей и средств бюджета района - 494,1 тыс. рублей  (проведение ремонтных работ в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Молотицкой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СОШ»,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Зименковской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СОШ»,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Чаадаевской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 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обеспечение деятельности групп продленного дня в муниципальных общеобразовательных организациях для обучающихся 1-ых классов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264,4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субсидии из областного бюджета в сумме 230,0 тыс. рублей и средств бюджета района в сумме 34,4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рублей);</a:t>
            </a:r>
          </a:p>
          <a:p>
            <a:pPr marL="18000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модернизацию  школьных систем образования, а именно капитальный ремонт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Зименковской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предусмотрено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34 918,7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(в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за счет федерального бюджета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30 421,2 тыс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за счет средств областного бюджета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4 148,3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 за счет средств бюджета района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349,2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рублей);</a:t>
            </a:r>
            <a:endParaRPr lang="ru-RU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171450" algn="just">
              <a:buFont typeface="Symbol" pitchFamily="18" charset="2"/>
              <a:buChar char="-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предоставления общедоступного и бесплатного общего образования по основным общеобразовательным программам 1005 учащимся и 126 воспитанникам 8 муниципальных бюджетных общеобразовательных учреждений предусмотрены средства 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166 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910,8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счет единой субвенции из областного бюджета– 112 827,1 тыс. рублей, за счет средств местного бюджета – 54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083,7тыс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</a:t>
            </a:r>
          </a:p>
          <a:p>
            <a:pPr lvl="0" indent="-171450" algn="just">
              <a:buFont typeface="Symbol" pitchFamily="18" charset="2"/>
              <a:buChar char="-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 за счет субвенций из областного бюджета предусмотрены средства 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6 254,2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(социальная поддержка планируется 244 получателям - 134 работающих и 110 пенсионеров - в среднем по 2 140,0 рублей в месяц на 1 человека);</a:t>
            </a:r>
          </a:p>
          <a:p>
            <a:pPr lvl="0"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 льготной категории учащихся 5-9 классов в муниципальных образовательных организациях за счет средств бюджета района запланированы расходы в сумме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317,3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обеспечить 37 детей - участников СВО (двухразовое горячее питание – завтрак и обед),  10 детей-инвалидов (двухразовое горячее питание – завтрак и обед, 35 детей из малообеспеченных семей (одноразовое горячее питание) из расчета 77,67 рублей  в день (среднегодовое количество дней функционирования – 170 дней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5002" y="1988840"/>
            <a:ext cx="75076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в сумме 230 465,7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5"/>
          <p:cNvSpPr>
            <a:spLocks noChangeArrowheads="1"/>
          </p:cNvSpPr>
          <p:nvPr/>
        </p:nvSpPr>
        <p:spPr bwMode="auto">
          <a:xfrm>
            <a:off x="435002" y="1988840"/>
            <a:ext cx="8480398" cy="256742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76672"/>
            <a:ext cx="85344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образование в сумме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42 568,8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indent="-171450" algn="just" eaLnBrk="0" hangingPunct="0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регионального проекта «Содействие развитию системы дошкольного, общего и дополнительного образования»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поддержку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приоритетных направлений развития отрасли образования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 к началу учебного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(проведение ремонта в МБДОУ № 10 п.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Зименки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сумме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1 500,0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 (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субсидии из областного бюджета - 1 305,0 тыс. рублей и средств бюджета района - 195,0 тыс. рублей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1450" algn="just" eaLnBrk="0" hangingPunct="0">
              <a:buFont typeface="Symbol" pitchFamily="18" charset="2"/>
              <a:buChar char="-"/>
            </a:pPr>
            <a:r>
              <a:rPr lang="ru-RU" alt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дошкольного образования детей в муниципальных дошкольных образовательных организациях (3 дошкольных учреждения, численность детей -208) запланировано расходов 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39  605,0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 том числе за счет единой субвенции из областного бюджета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15 780,9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и средств местного бюджета – 23 824,1 тыс. рублей;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1450" algn="just" eaLnBrk="0" hangingPunct="0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 за счет субвенций из областного бюджета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средства 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1 463,8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оказать социальную поддержку 57 получателям, из них 22 работающих и 35 пенсионеров, в среднем  по 2 140,0 рублей в месяц на 1 получателя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alt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454231" y="476672"/>
            <a:ext cx="8480398" cy="238736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5798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152400" y="220205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2024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345292" y="1037731"/>
            <a:ext cx="85471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подразделу предусмотрены расходы на обеспечение дополнительного образования детей в рамках социального заказа  в соответствии с социальным сертификатом за счет средств бюджета района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1237,4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:</a:t>
            </a:r>
          </a:p>
          <a:p>
            <a:pPr marL="171450" indent="-171450" algn="just">
              <a:buFont typeface="Symbol" pitchFamily="18" charset="2"/>
              <a:buChar char="-"/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579,2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– субсидии муниципальным общеобразовательным организациям в рамках муниципального задания (МБОУ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Ковардицкая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– 50 чел., МБОУ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Молотицкая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- 48 чел., МБОУ Панфиловская СОШ – 24 чел., МБОУ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Чаадаевская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- 39 чел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МБОУ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Борис-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Глебская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– 26 чел.), </a:t>
            </a: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Symbol" pitchFamily="18" charset="2"/>
              <a:buChar char="-"/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25,0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– субсидии на оплату соглашения об оказании муниципальных услуг в соц. сфере, заключенного по результатам конкурса (МБУ дополнительного образования округа Муром «Центр внешкольной работы» – 6 чел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</a:p>
          <a:p>
            <a:pPr marL="171450" indent="-171450" algn="just">
              <a:buFont typeface="Symbol" pitchFamily="18" charset="2"/>
              <a:buChar char="-"/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91,3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– субсидии на оплату соглашения с индивидуальным предпринимателем о финансовом обеспечении (возмещении) затрат, связанных с оказанием муниципальных услуг в соц. сфере в соответствии с социальным сертификатом (14 человек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71450" indent="-171450" algn="just">
              <a:buFont typeface="Symbol" pitchFamily="18" charset="2"/>
              <a:buChar char="-"/>
            </a:pP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541,9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 на оснащение (обновление материально-технической базы) МБОУ Борис-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Глебская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СОШ, МБОУ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Булатниковская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СОШ, МБОУ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Молотицкая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оборудованием, средствами обучения и воспитания образовательных организаций различных типов для реализации дополнительных общеразвивающих программ, для создания  информационных систем в образовательных организациях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регионального проекта «Успех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за счет федерального бюджета в сумме 525,7 тыс. рублей, за счет областного бюджета в сумме 10,7 тыс. рублей, за счет местно бюджета в сумме 5,5 тыс. рублей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8916" y="764704"/>
            <a:ext cx="6051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 детей в сумме 1 237,4</a:t>
            </a:r>
            <a:r>
              <a:rPr lang="ru-RU" sz="1200" dirty="0" smtClean="0"/>
              <a:t>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315057" y="3201942"/>
            <a:ext cx="8652377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171450" algn="just">
              <a:buFont typeface="Symbol" pitchFamily="18" charset="2"/>
              <a:buChar char="-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регионального проекта «Содействие развитию системы дошкольного, общего и дополнительного образования»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приоритетных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развития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образования:</a:t>
            </a:r>
          </a:p>
          <a:p>
            <a:pPr marL="14400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отдыха детей в каникулярное время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260,7,0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за счет субсидии из областного бюджета в сумме 1 096,8 тыс. рублей и средств бюджета района в сумме 163,9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приобрести 700 путёвок (в лагерях с дневным пребыванием (пришкольные) – 700 детей);</a:t>
            </a:r>
          </a:p>
          <a:p>
            <a:pPr marL="144000"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культурно-экскурсионного обслуживания в каникулярный период организованных групп детей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457,7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за счет субсидии из областного бюджета в сумме 398,2 тыс. рублей и средств бюджета района 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59,5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путевок в загородные лагеря в количестве 7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штук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бюджета района запланировано по 80,0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pPr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функций муниципальными органами (Управление образования администрации Муромского района 2 человека) за счет средств бюджета района запланировано в сумме 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2 590,7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муниципального казенного учреждения «Центр бухгалтерского учета и методической работы системы образования» (со штатной численностью 26 единиц) за счет средств бюджета района запланировано в сумме 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18 116,3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pPr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уплату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благоустроенное помещение (квартиры) для детей-сирот, детей, оставшихся без попечения родителей, лиц из их числа по договорам найма специализированных жилых помещений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ассигнования 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1 130,0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pPr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несовершеннолетних, проживающих на территории Муромского района и обучающихся на территории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округ Муром за счет средств бюджета района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784,1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9552" y="2852936"/>
            <a:ext cx="678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24 419,5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5"/>
          <p:cNvSpPr>
            <a:spLocks noChangeArrowheads="1"/>
          </p:cNvSpPr>
          <p:nvPr/>
        </p:nvSpPr>
        <p:spPr bwMode="auto">
          <a:xfrm>
            <a:off x="435002" y="774833"/>
            <a:ext cx="8457478" cy="256742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" name="AutoShape 45"/>
          <p:cNvSpPr>
            <a:spLocks noChangeArrowheads="1"/>
          </p:cNvSpPr>
          <p:nvPr/>
        </p:nvSpPr>
        <p:spPr bwMode="auto">
          <a:xfrm>
            <a:off x="459168" y="2875639"/>
            <a:ext cx="8508266" cy="256742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9725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479257" y="5734050"/>
            <a:ext cx="3527425" cy="644351"/>
          </a:xfrm>
          <a:prstGeom prst="flowChartAlternateProcess">
            <a:avLst/>
          </a:prstGeom>
          <a:noFill/>
          <a:ln w="19050" cmpd="dbl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37319" y="5734050"/>
            <a:ext cx="4032250" cy="647700"/>
          </a:xfrm>
          <a:prstGeom prst="flowChartAlternateProcess">
            <a:avLst/>
          </a:prstGeom>
          <a:noFill/>
          <a:ln w="19050" cmpd="dbl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71550" y="119857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52388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bg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bg2">
                <a:lumMod val="90000"/>
              </a:schemeClr>
            </a:solidFill>
            <a:round/>
            <a:headEnd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bg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bg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bg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bg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215900" y="5711651"/>
            <a:ext cx="385286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300" dirty="0">
                <a:latin typeface="Times New Roman" pitchFamily="18" charset="0"/>
              </a:rPr>
              <a:t>Определение основных </a:t>
            </a:r>
            <a:r>
              <a:rPr lang="ru-RU" altLang="ru-RU" sz="1300" b="1" dirty="0">
                <a:latin typeface="Times New Roman" pitchFamily="18" charset="0"/>
              </a:rPr>
              <a:t>приоритетов и направлений</a:t>
            </a:r>
          </a:p>
          <a:p>
            <a:pPr eaLnBrk="1" hangingPunct="1"/>
            <a:r>
              <a:rPr lang="ru-RU" altLang="ru-RU" sz="1300" dirty="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461962" y="2784517"/>
            <a:ext cx="8435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0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82800" y="3509963"/>
            <a:ext cx="113511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Основные направления бюджетной и налоговой политики </a:t>
            </a:r>
            <a:r>
              <a:rPr lang="ru-RU" altLang="ru-RU" sz="1300" dirty="0" smtClean="0">
                <a:latin typeface="Times New Roman" pitchFamily="18" charset="0"/>
              </a:rPr>
              <a:t>района</a:t>
            </a:r>
            <a:endParaRPr lang="ru-RU" altLang="ru-RU" sz="1300" dirty="0">
              <a:latin typeface="Times New Roman" pitchFamily="18" charset="0"/>
            </a:endParaRP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399432" y="3583911"/>
            <a:ext cx="14022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000629" y="3560305"/>
            <a:ext cx="17653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Муниципальные </a:t>
            </a:r>
          </a:p>
          <a:p>
            <a:pPr eaLnBrk="1" hangingPunct="1"/>
            <a:r>
              <a:rPr lang="ru-RU" altLang="ru-RU" sz="1300" dirty="0" smtClean="0">
                <a:latin typeface="Times New Roman" pitchFamily="18" charset="0"/>
              </a:rPr>
              <a:t>программы (</a:t>
            </a:r>
            <a:r>
              <a:rPr lang="ru-RU" altLang="ru-RU" sz="1300" dirty="0">
                <a:latin typeface="Times New Roman" pitchFamily="18" charset="0"/>
              </a:rPr>
              <a:t>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14978" y="5808671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300" dirty="0">
                <a:latin typeface="Times New Roman" pitchFamily="18" charset="0"/>
              </a:rPr>
              <a:t>Определение основных </a:t>
            </a:r>
            <a:r>
              <a:rPr lang="ru-RU" altLang="ru-RU" sz="1300" b="1" dirty="0">
                <a:latin typeface="Times New Roman" pitchFamily="18" charset="0"/>
              </a:rPr>
              <a:t>объемов доходов </a:t>
            </a:r>
          </a:p>
          <a:p>
            <a:pPr eaLnBrk="1" hangingPunct="1"/>
            <a:r>
              <a:rPr lang="ru-RU" altLang="ru-RU" sz="1300" dirty="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78668" y="5134311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gradFill>
            <a:gsLst>
              <a:gs pos="60493">
                <a:schemeClr val="bg2">
                  <a:lumMod val="75000"/>
                </a:schemeClr>
              </a:gs>
              <a:gs pos="81551">
                <a:srgbClr val="E5EDCF"/>
              </a:gs>
              <a:gs pos="88932">
                <a:srgbClr val="E2EBCA"/>
              </a:gs>
              <a:gs pos="67893">
                <a:srgbClr val="E9EFD7"/>
              </a:gs>
              <a:gs pos="74200">
                <a:srgbClr val="E7EED3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gradFill>
            <a:gsLst>
              <a:gs pos="60000">
                <a:schemeClr val="bg2">
                  <a:lumMod val="50000"/>
                </a:schemeClr>
              </a:gs>
              <a:gs pos="88932">
                <a:srgbClr val="E2EBCA"/>
              </a:gs>
              <a:gs pos="67893">
                <a:srgbClr val="E9EFD7"/>
              </a:gs>
              <a:gs pos="74200">
                <a:srgbClr val="E7EED3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55578" y="3390651"/>
            <a:ext cx="1831975" cy="169277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dirty="0" smtClean="0">
                <a:latin typeface="Times New Roman" pitchFamily="18" charset="0"/>
              </a:rPr>
              <a:t>Положения </a:t>
            </a:r>
            <a:r>
              <a:rPr lang="ru-RU" altLang="ru-RU" sz="1300" dirty="0">
                <a:latin typeface="Times New Roman" pitchFamily="18" charset="0"/>
              </a:rPr>
              <a:t>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7" name="AutoShape 45"/>
          <p:cNvSpPr>
            <a:spLocks noChangeArrowheads="1"/>
          </p:cNvSpPr>
          <p:nvPr/>
        </p:nvSpPr>
        <p:spPr bwMode="auto">
          <a:xfrm>
            <a:off x="38759" y="1696555"/>
            <a:ext cx="1780382" cy="858189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200" b="1" dirty="0" smtClean="0">
                <a:latin typeface="Times New Roman" pitchFamily="18" charset="0"/>
              </a:rPr>
              <a:t>РАЗРАБОТКА </a:t>
            </a:r>
          </a:p>
          <a:p>
            <a:r>
              <a:rPr lang="ru-RU" altLang="ru-RU" sz="1200" b="1" dirty="0" smtClean="0">
                <a:latin typeface="Times New Roman" pitchFamily="18" charset="0"/>
              </a:rPr>
              <a:t>ПРОЕКТА БЮДЖЕТА</a:t>
            </a:r>
          </a:p>
          <a:p>
            <a:pPr algn="ctr"/>
            <a:endParaRPr lang="ru-RU" altLang="ru-RU" sz="1400" dirty="0"/>
          </a:p>
        </p:txBody>
      </p:sp>
      <p:sp>
        <p:nvSpPr>
          <p:cNvPr id="38" name="AutoShape 45"/>
          <p:cNvSpPr>
            <a:spLocks noChangeArrowheads="1"/>
          </p:cNvSpPr>
          <p:nvPr/>
        </p:nvSpPr>
        <p:spPr bwMode="auto">
          <a:xfrm>
            <a:off x="1888332" y="1711043"/>
            <a:ext cx="1769268" cy="858188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 dirty="0" smtClean="0">
              <a:latin typeface="Times New Roman" pitchFamily="18" charset="0"/>
            </a:endParaRPr>
          </a:p>
          <a:p>
            <a:r>
              <a:rPr lang="ru-RU" altLang="ru-RU" sz="1200" b="1" dirty="0" smtClean="0">
                <a:latin typeface="Times New Roman" pitchFamily="18" charset="0"/>
              </a:rPr>
              <a:t>РАССМОТРЕНИЕ </a:t>
            </a:r>
          </a:p>
          <a:p>
            <a:r>
              <a:rPr lang="ru-RU" altLang="ru-RU" sz="1200" b="1" dirty="0" smtClean="0">
                <a:latin typeface="Times New Roman" pitchFamily="18" charset="0"/>
              </a:rPr>
              <a:t>ПРОЕКТА БЮДЖЕТА</a:t>
            </a:r>
          </a:p>
          <a:p>
            <a:pPr algn="ctr"/>
            <a:endParaRPr lang="ru-RU" altLang="ru-RU" sz="1400" b="1" dirty="0">
              <a:latin typeface="Times New Roman" pitchFamily="18" charset="0"/>
            </a:endParaRPr>
          </a:p>
          <a:p>
            <a:pPr algn="ctr"/>
            <a:endParaRPr lang="ru-RU" altLang="ru-RU" sz="1400" dirty="0"/>
          </a:p>
        </p:txBody>
      </p:sp>
      <p:sp>
        <p:nvSpPr>
          <p:cNvPr id="39" name="AutoShape 45"/>
          <p:cNvSpPr>
            <a:spLocks noChangeArrowheads="1"/>
          </p:cNvSpPr>
          <p:nvPr/>
        </p:nvSpPr>
        <p:spPr bwMode="auto">
          <a:xfrm>
            <a:off x="3723481" y="1728496"/>
            <a:ext cx="1458119" cy="840735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200" b="1" dirty="0" smtClean="0">
                <a:latin typeface="Times New Roman" pitchFamily="18" charset="0"/>
              </a:rPr>
              <a:t>УТВЕРЖДЕНИЕ </a:t>
            </a:r>
          </a:p>
          <a:p>
            <a:r>
              <a:rPr lang="ru-RU" altLang="ru-RU" sz="1200" b="1" dirty="0" smtClean="0">
                <a:latin typeface="Times New Roman" pitchFamily="18" charset="0"/>
              </a:rPr>
              <a:t>БЮДЖЕТА</a:t>
            </a:r>
          </a:p>
          <a:p>
            <a:pPr algn="ctr"/>
            <a:endParaRPr lang="ru-RU" altLang="ru-RU" sz="1400" dirty="0"/>
          </a:p>
        </p:txBody>
      </p:sp>
      <p:sp>
        <p:nvSpPr>
          <p:cNvPr id="40" name="AutoShape 45"/>
          <p:cNvSpPr>
            <a:spLocks noChangeArrowheads="1"/>
          </p:cNvSpPr>
          <p:nvPr/>
        </p:nvSpPr>
        <p:spPr bwMode="auto">
          <a:xfrm>
            <a:off x="5247481" y="1711699"/>
            <a:ext cx="1381919" cy="857532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200" b="1" dirty="0" smtClean="0">
                <a:latin typeface="Times New Roman" pitchFamily="18" charset="0"/>
              </a:rPr>
              <a:t>ИСПОЛНЕНИЕ </a:t>
            </a:r>
          </a:p>
          <a:p>
            <a:r>
              <a:rPr lang="ru-RU" altLang="ru-RU" sz="1200" b="1" dirty="0" smtClean="0">
                <a:latin typeface="Times New Roman" pitchFamily="18" charset="0"/>
              </a:rPr>
              <a:t>БЮДЖЕТА</a:t>
            </a:r>
          </a:p>
          <a:p>
            <a:pPr algn="ctr"/>
            <a:endParaRPr lang="ru-RU" altLang="ru-RU" sz="1400" dirty="0"/>
          </a:p>
        </p:txBody>
      </p:sp>
      <p:sp>
        <p:nvSpPr>
          <p:cNvPr id="41" name="AutoShape 45"/>
          <p:cNvSpPr>
            <a:spLocks noChangeArrowheads="1"/>
          </p:cNvSpPr>
          <p:nvPr/>
        </p:nvSpPr>
        <p:spPr bwMode="auto">
          <a:xfrm>
            <a:off x="6695281" y="1686321"/>
            <a:ext cx="2250846" cy="864546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 dirty="0" smtClean="0">
              <a:latin typeface="Times New Roman" pitchFamily="18" charset="0"/>
            </a:endParaRPr>
          </a:p>
          <a:p>
            <a:r>
              <a:rPr lang="ru-RU" altLang="ru-RU" sz="1200" b="1" dirty="0" smtClean="0">
                <a:latin typeface="Times New Roman" pitchFamily="18" charset="0"/>
              </a:rPr>
              <a:t>РАССМОТРЕНИЕ</a:t>
            </a:r>
          </a:p>
          <a:p>
            <a:r>
              <a:rPr lang="ru-RU" altLang="ru-RU" sz="1200" b="1" dirty="0" smtClean="0">
                <a:latin typeface="Times New Roman" pitchFamily="18" charset="0"/>
              </a:rPr>
              <a:t> И УТВЕРЖДЕНИЕ </a:t>
            </a:r>
          </a:p>
          <a:p>
            <a:r>
              <a:rPr lang="ru-RU" altLang="ru-RU" sz="1200" b="1" dirty="0" smtClean="0">
                <a:latin typeface="Times New Roman" pitchFamily="18" charset="0"/>
              </a:rPr>
              <a:t>ОТЧЕТА ОБ ИСПОЛНЕНИИ </a:t>
            </a:r>
          </a:p>
          <a:p>
            <a:r>
              <a:rPr lang="ru-RU" altLang="ru-RU" sz="1200" b="1" dirty="0" smtClean="0">
                <a:latin typeface="Times New Roman" pitchFamily="18" charset="0"/>
              </a:rPr>
              <a:t>БЮДЖЕТА</a:t>
            </a:r>
          </a:p>
          <a:p>
            <a:pPr algn="ctr"/>
            <a:endParaRPr lang="ru-RU" altLang="ru-RU" sz="1400" dirty="0"/>
          </a:p>
        </p:txBody>
      </p:sp>
      <p:sp>
        <p:nvSpPr>
          <p:cNvPr id="44" name="AutoShape 45"/>
          <p:cNvSpPr>
            <a:spLocks noChangeArrowheads="1"/>
          </p:cNvSpPr>
          <p:nvPr/>
        </p:nvSpPr>
        <p:spPr bwMode="auto">
          <a:xfrm>
            <a:off x="2843410" y="990514"/>
            <a:ext cx="3311328" cy="442440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1400" b="1" dirty="0" smtClean="0">
              <a:latin typeface="Times New Roman" pitchFamily="18" charset="0"/>
            </a:endParaRPr>
          </a:p>
          <a:p>
            <a:r>
              <a:rPr lang="ru-RU" altLang="ru-RU" sz="1400" b="1" dirty="0" smtClean="0">
                <a:latin typeface="Times New Roman" pitchFamily="18" charset="0"/>
              </a:rPr>
              <a:t>ЭТАПЫ БЮДЖЕТНОГО ПРОЦЕССА</a:t>
            </a:r>
          </a:p>
          <a:p>
            <a:pPr algn="ctr"/>
            <a:endParaRPr lang="ru-RU" altLang="ru-RU" sz="1400" dirty="0"/>
          </a:p>
        </p:txBody>
      </p:sp>
      <p:sp>
        <p:nvSpPr>
          <p:cNvPr id="45" name="AutoShape 207"/>
          <p:cNvSpPr>
            <a:spLocks noChangeArrowheads="1"/>
          </p:cNvSpPr>
          <p:nvPr/>
        </p:nvSpPr>
        <p:spPr bwMode="auto">
          <a:xfrm rot="-5400000">
            <a:off x="2446892" y="5131010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gradFill>
            <a:gsLst>
              <a:gs pos="60493">
                <a:schemeClr val="bg2">
                  <a:lumMod val="75000"/>
                </a:schemeClr>
              </a:gs>
              <a:gs pos="81551">
                <a:srgbClr val="E5EDCF"/>
              </a:gs>
              <a:gs pos="88932">
                <a:srgbClr val="E2EBCA"/>
              </a:gs>
              <a:gs pos="67893">
                <a:srgbClr val="E9EFD7"/>
              </a:gs>
              <a:gs pos="74200">
                <a:srgbClr val="E7EED3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46" name="AutoShape 207"/>
          <p:cNvSpPr>
            <a:spLocks noChangeArrowheads="1"/>
          </p:cNvSpPr>
          <p:nvPr/>
        </p:nvSpPr>
        <p:spPr bwMode="auto">
          <a:xfrm rot="-5400000">
            <a:off x="3907674" y="5139018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gradFill>
            <a:gsLst>
              <a:gs pos="60493">
                <a:schemeClr val="bg2">
                  <a:lumMod val="75000"/>
                </a:schemeClr>
              </a:gs>
              <a:gs pos="81551">
                <a:srgbClr val="E5EDCF"/>
              </a:gs>
              <a:gs pos="88932">
                <a:srgbClr val="E2EBCA"/>
              </a:gs>
              <a:gs pos="67893">
                <a:srgbClr val="E9EFD7"/>
              </a:gs>
              <a:gs pos="74200">
                <a:srgbClr val="E7EED3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47" name="AutoShape 207"/>
          <p:cNvSpPr>
            <a:spLocks noChangeArrowheads="1"/>
          </p:cNvSpPr>
          <p:nvPr/>
        </p:nvSpPr>
        <p:spPr bwMode="auto">
          <a:xfrm rot="-5400000">
            <a:off x="5721350" y="5139018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gradFill>
            <a:gsLst>
              <a:gs pos="60493">
                <a:schemeClr val="bg2">
                  <a:lumMod val="75000"/>
                </a:schemeClr>
              </a:gs>
              <a:gs pos="81551">
                <a:srgbClr val="E5EDCF"/>
              </a:gs>
              <a:gs pos="88932">
                <a:srgbClr val="E2EBCA"/>
              </a:gs>
              <a:gs pos="67893">
                <a:srgbClr val="E9EFD7"/>
              </a:gs>
              <a:gs pos="74200">
                <a:srgbClr val="E7EED3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48" name="AutoShape 207"/>
          <p:cNvSpPr>
            <a:spLocks noChangeArrowheads="1"/>
          </p:cNvSpPr>
          <p:nvPr/>
        </p:nvSpPr>
        <p:spPr bwMode="auto">
          <a:xfrm rot="-5400000">
            <a:off x="7690397" y="5131009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gradFill>
            <a:gsLst>
              <a:gs pos="60493">
                <a:schemeClr val="bg2">
                  <a:lumMod val="75000"/>
                </a:schemeClr>
              </a:gs>
              <a:gs pos="81551">
                <a:srgbClr val="E5EDCF"/>
              </a:gs>
              <a:gs pos="88932">
                <a:srgbClr val="E2EBCA"/>
              </a:gs>
              <a:gs pos="67893">
                <a:srgbClr val="E9EFD7"/>
              </a:gs>
              <a:gs pos="74200">
                <a:srgbClr val="E7EED3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42" name="AutoShape 45"/>
          <p:cNvSpPr>
            <a:spLocks noChangeArrowheads="1"/>
          </p:cNvSpPr>
          <p:nvPr/>
        </p:nvSpPr>
        <p:spPr bwMode="auto">
          <a:xfrm>
            <a:off x="107950" y="3345661"/>
            <a:ext cx="1822451" cy="1737761"/>
          </a:xfrm>
          <a:prstGeom prst="roundRect">
            <a:avLst>
              <a:gd name="adj" fmla="val 16667"/>
            </a:avLst>
          </a:prstGeom>
          <a:noFill/>
          <a:ln w="28575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43" name="AutoShape 45"/>
          <p:cNvSpPr>
            <a:spLocks noChangeArrowheads="1"/>
          </p:cNvSpPr>
          <p:nvPr/>
        </p:nvSpPr>
        <p:spPr bwMode="auto">
          <a:xfrm>
            <a:off x="2122489" y="3345661"/>
            <a:ext cx="1028702" cy="1737761"/>
          </a:xfrm>
          <a:prstGeom prst="roundRect">
            <a:avLst>
              <a:gd name="adj" fmla="val 16667"/>
            </a:avLst>
          </a:prstGeom>
          <a:noFill/>
          <a:ln w="28575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49" name="AutoShape 45"/>
          <p:cNvSpPr>
            <a:spLocks noChangeArrowheads="1"/>
          </p:cNvSpPr>
          <p:nvPr/>
        </p:nvSpPr>
        <p:spPr bwMode="auto">
          <a:xfrm>
            <a:off x="3379789" y="3344735"/>
            <a:ext cx="1421891" cy="1737761"/>
          </a:xfrm>
          <a:prstGeom prst="roundRect">
            <a:avLst>
              <a:gd name="adj" fmla="val 16667"/>
            </a:avLst>
          </a:prstGeom>
          <a:noFill/>
          <a:ln w="28575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50" name="AutoShape 45"/>
          <p:cNvSpPr>
            <a:spLocks noChangeArrowheads="1"/>
          </p:cNvSpPr>
          <p:nvPr/>
        </p:nvSpPr>
        <p:spPr bwMode="auto">
          <a:xfrm>
            <a:off x="5017006" y="3353218"/>
            <a:ext cx="1767461" cy="1737761"/>
          </a:xfrm>
          <a:prstGeom prst="roundRect">
            <a:avLst>
              <a:gd name="adj" fmla="val 16667"/>
            </a:avLst>
          </a:prstGeom>
          <a:noFill/>
          <a:ln w="28575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72066" y="3429000"/>
            <a:ext cx="17970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52" name="AutoShape 45"/>
          <p:cNvSpPr>
            <a:spLocks noChangeArrowheads="1"/>
          </p:cNvSpPr>
          <p:nvPr/>
        </p:nvSpPr>
        <p:spPr bwMode="auto">
          <a:xfrm>
            <a:off x="6999793" y="3341660"/>
            <a:ext cx="1767461" cy="1737761"/>
          </a:xfrm>
          <a:prstGeom prst="roundRect">
            <a:avLst>
              <a:gd name="adj" fmla="val 16667"/>
            </a:avLst>
          </a:prstGeom>
          <a:noFill/>
          <a:ln w="28575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122"/>
          <p:cNvSpPr>
            <a:spLocks noChangeArrowheads="1"/>
          </p:cNvSpPr>
          <p:nvPr/>
        </p:nvSpPr>
        <p:spPr bwMode="auto">
          <a:xfrm>
            <a:off x="-152400" y="241984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4572000" y="958015"/>
            <a:ext cx="40226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      Исполнение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расходных обязательств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осуществляется муниципальными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 в количестве 3 единиц: </a:t>
            </a:r>
            <a:endParaRPr lang="ru-RU" altLang="ru-RU" sz="120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 eaLnBrk="1" hangingPunct="1">
              <a:buSzPct val="75000"/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Центр культуры и досуга «Панфиловский», 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 eaLnBrk="1" hangingPunct="1">
              <a:buSzPct val="75000"/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Музейно-выставочное объединение», 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 eaLnBrk="1" hangingPunct="1">
              <a:buSzPct val="75000"/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Централизованная библиотечная система».</a:t>
            </a:r>
          </a:p>
        </p:txBody>
      </p:sp>
      <p:sp>
        <p:nvSpPr>
          <p:cNvPr id="62469" name="TextBox 13"/>
          <p:cNvSpPr txBox="1">
            <a:spLocks noChangeArrowheads="1"/>
          </p:cNvSpPr>
          <p:nvPr/>
        </p:nvSpPr>
        <p:spPr bwMode="auto">
          <a:xfrm>
            <a:off x="3923928" y="2708920"/>
            <a:ext cx="51204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Структура расходов на культуру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2024 год (тыс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. руб.)</a:t>
            </a:r>
          </a:p>
        </p:txBody>
      </p:sp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281906" y="4222828"/>
            <a:ext cx="35283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algn="just"/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учреждений культуры в 2024 году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запланированы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22083,2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рублей, что составляет 3,9% в общем объеме расходов бюджета. </a:t>
            </a:r>
            <a:r>
              <a:rPr 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На 2025-2026 годы запланированы в суммах </a:t>
            </a:r>
            <a:r>
              <a:rPr 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27891,0 </a:t>
            </a:r>
            <a:r>
              <a:rPr 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тыс. рублей и </a:t>
            </a:r>
            <a:r>
              <a:rPr 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16529,7 </a:t>
            </a:r>
            <a:r>
              <a:rPr 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тыс. рублей по годам соответственно</a:t>
            </a:r>
            <a:r>
              <a:rPr 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62961" y="828783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Динамика расходов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культуру (тыс. руб.)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88271"/>
              </p:ext>
            </p:extLst>
          </p:nvPr>
        </p:nvGraphicFramePr>
        <p:xfrm>
          <a:off x="125922" y="858328"/>
          <a:ext cx="3988878" cy="27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6" y="1268760"/>
            <a:ext cx="407407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46" y="3140968"/>
            <a:ext cx="4551995" cy="277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2"/>
          <p:cNvSpPr>
            <a:spLocks noChangeArrowheads="1"/>
          </p:cNvSpPr>
          <p:nvPr/>
        </p:nvSpPr>
        <p:spPr bwMode="auto">
          <a:xfrm>
            <a:off x="1371600" y="635168"/>
            <a:ext cx="7467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75000"/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РАМКАХ РАЗДЕЛА "КУЛЬТУРА, КИНЕМАТОГРАФИЯ" ПО УРОВНЯМ БЮДЖЕТА В 2023- 2026 ГОДАХ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4871"/>
            <a:ext cx="6984776" cy="444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4515" name="Rectangle 122"/>
          <p:cNvSpPr>
            <a:spLocks noChangeArrowheads="1"/>
          </p:cNvSpPr>
          <p:nvPr/>
        </p:nvSpPr>
        <p:spPr bwMode="auto">
          <a:xfrm>
            <a:off x="76200" y="0"/>
            <a:ext cx="8915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4516" name="TextBox 13"/>
          <p:cNvSpPr txBox="1">
            <a:spLocks noChangeArrowheads="1"/>
          </p:cNvSpPr>
          <p:nvPr/>
        </p:nvSpPr>
        <p:spPr bwMode="auto">
          <a:xfrm>
            <a:off x="518319" y="457199"/>
            <a:ext cx="4033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4533899" y="404664"/>
            <a:ext cx="45339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в 2024 году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10,9 %,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9,2 %,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8,3 %.</a:t>
            </a:r>
            <a:endParaRPr lang="ru-RU" alt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469216"/>
              </p:ext>
            </p:extLst>
          </p:nvPr>
        </p:nvGraphicFramePr>
        <p:xfrm>
          <a:off x="244475" y="3428999"/>
          <a:ext cx="8503989" cy="3270393"/>
        </p:xfrm>
        <a:graphic>
          <a:graphicData uri="http://schemas.openxmlformats.org/drawingml/2006/table">
            <a:tbl>
              <a:tblPr/>
              <a:tblGrid>
                <a:gridCol w="955648"/>
                <a:gridCol w="806885"/>
                <a:gridCol w="6741456"/>
              </a:tblGrid>
              <a:tr h="237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Сумма на 2024 год,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79,4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Социальная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поддержка 5 детей-инвалидов дошкольного возраста (за счет субвенции из областного бюджета в сумме 79,4 тыс. рублей в 2024 году)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141,1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Возмещение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расходов за социальные проездные билеты жителям района </a:t>
                      </a:r>
                      <a:r>
                        <a:rPr lang="ru-RU" sz="7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(за счет средств бюджета района в сумме 7,1 тыс. рублей, за счет субсидии из областного бюджета в сумме 134,0 тыс. рублей)</a:t>
                      </a:r>
                      <a:endParaRPr lang="ru-RU" sz="75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150,0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Меры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701,0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Компенсация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части родительской платы за присмотр и уход за детьми в образовательных организациях, реализующих образовательную программу дошкольного образования (191 человек в дошкольных учреждениях и 135 человек в дошкольных группах при школах).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877,8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Содержание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ребенка в семье опекуна и приемной семье, а также вознаграждение, причитающееся приемному родителю за счет субвенции из областного бюджета, в том числе</a:t>
                      </a:r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  <a:p>
                      <a:pPr algn="l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) на оздоровительные мероприятия детям-сиротам, находящихся в приемной семье и семье опекуна – 660,0 тыс. рублей ежегодно (27 приемных детей, </a:t>
                      </a:r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7опекаемых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), </a:t>
                      </a:r>
                      <a:b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б) материальное обеспечение приемной семье – 4 303,1 тыс. рублей (18 приемных семей, в которых находятся 41 детей);</a:t>
                      </a:r>
                      <a:b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в)вознаграждение, причитающееся приемному родителю за каждого воспитанника – 9106,1 тыс. рублей (18 семей, 30 получателя) ежегодно и оплата коммунальных услуг по счетам поставщиков в сумме 1 011,8 тыс. рублей ежегодно; </a:t>
                      </a:r>
                      <a:b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г) выплаты семьям опекунов на содержание подопечных детей – 11 796,8 тыс. рублей (11 семей,19 опекаемых детей);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15 899,7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Предоставление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жилых помещений детям-сиротам и детям, оставшимся без попечения родителей, лицам из их числа по договорам найма специализированных жилых помещений, исходя из социальной нормы предоставления жилья 33 кв. метра. </a:t>
                      </a:r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Планируется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предоставить </a:t>
                      </a:r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квартир.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445,2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Обеспечение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жильем молодых семей в рамках муниципальной программы «Обеспечение доступным и комфортным жильем населения Муромского района</a:t>
                      </a:r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» на 2024 год планируется </a:t>
                      </a:r>
                      <a:r>
                        <a:rPr lang="ru-RU" sz="7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за счет субсидии из областного бюджета в сумме 1918,5 тыс. рублей и за счет средств бюджета района в сумме 526,7 тыс. рублей.</a:t>
                      </a:r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Выплата в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размере 35% от расчетной стоимости жилья в пределах социальной нормы для улучшения жилищных условий будет предоставлена 2 семьям из 3-х человек.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Другие вопросы в области социальной политике; пенсионное обеспечение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7076,5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 Доплата к пенсии </a:t>
                      </a:r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67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6"/>
          <a:stretch/>
        </p:blipFill>
        <p:spPr bwMode="auto">
          <a:xfrm>
            <a:off x="4738540" y="775428"/>
            <a:ext cx="3916090" cy="219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749587"/>
            <a:ext cx="3744415" cy="233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https://www.deberes.net/wp-content/uploads/2015/02/Aros-olimpico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5600" r="3764" b="13423"/>
          <a:stretch/>
        </p:blipFill>
        <p:spPr bwMode="auto">
          <a:xfrm>
            <a:off x="7452320" y="122356"/>
            <a:ext cx="1479714" cy="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AutoShape 45"/>
          <p:cNvSpPr>
            <a:spLocks noChangeArrowheads="1"/>
          </p:cNvSpPr>
          <p:nvPr/>
        </p:nvSpPr>
        <p:spPr bwMode="auto">
          <a:xfrm>
            <a:off x="212052" y="5786454"/>
            <a:ext cx="2618367" cy="888653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5" name="AutoShape 45"/>
          <p:cNvSpPr>
            <a:spLocks noChangeArrowheads="1"/>
          </p:cNvSpPr>
          <p:nvPr/>
        </p:nvSpPr>
        <p:spPr bwMode="auto">
          <a:xfrm>
            <a:off x="214282" y="4857760"/>
            <a:ext cx="2618367" cy="76243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4" name="AutoShape 45"/>
          <p:cNvSpPr>
            <a:spLocks noChangeArrowheads="1"/>
          </p:cNvSpPr>
          <p:nvPr/>
        </p:nvSpPr>
        <p:spPr bwMode="auto">
          <a:xfrm>
            <a:off x="202841" y="3911777"/>
            <a:ext cx="2616821" cy="71624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3" name="AutoShape 45"/>
          <p:cNvSpPr>
            <a:spLocks noChangeArrowheads="1"/>
          </p:cNvSpPr>
          <p:nvPr/>
        </p:nvSpPr>
        <p:spPr bwMode="auto">
          <a:xfrm>
            <a:off x="222439" y="2973312"/>
            <a:ext cx="2582782" cy="67171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2" name="AutoShape 45"/>
          <p:cNvSpPr>
            <a:spLocks noChangeArrowheads="1"/>
          </p:cNvSpPr>
          <p:nvPr/>
        </p:nvSpPr>
        <p:spPr bwMode="auto">
          <a:xfrm>
            <a:off x="205783" y="1289238"/>
            <a:ext cx="2565380" cy="56812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1" name="AutoShape 45"/>
          <p:cNvSpPr>
            <a:spLocks noChangeArrowheads="1"/>
          </p:cNvSpPr>
          <p:nvPr/>
        </p:nvSpPr>
        <p:spPr bwMode="auto">
          <a:xfrm>
            <a:off x="188381" y="2063566"/>
            <a:ext cx="2582782" cy="721299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6" name="AutoShape 45"/>
          <p:cNvSpPr>
            <a:spLocks noChangeArrowheads="1"/>
          </p:cNvSpPr>
          <p:nvPr/>
        </p:nvSpPr>
        <p:spPr bwMode="auto">
          <a:xfrm>
            <a:off x="2858999" y="2161202"/>
            <a:ext cx="1927421" cy="402431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8" name="AutoShape 45"/>
          <p:cNvSpPr>
            <a:spLocks noChangeArrowheads="1"/>
          </p:cNvSpPr>
          <p:nvPr/>
        </p:nvSpPr>
        <p:spPr bwMode="auto">
          <a:xfrm>
            <a:off x="2989847" y="3908233"/>
            <a:ext cx="1856860" cy="719783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6" name="AutoShape 45"/>
          <p:cNvSpPr>
            <a:spLocks noChangeArrowheads="1"/>
          </p:cNvSpPr>
          <p:nvPr/>
        </p:nvSpPr>
        <p:spPr bwMode="auto">
          <a:xfrm>
            <a:off x="2918303" y="3136155"/>
            <a:ext cx="1857978" cy="364283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7" name="AutoShape 45"/>
          <p:cNvSpPr>
            <a:spLocks noChangeArrowheads="1"/>
          </p:cNvSpPr>
          <p:nvPr/>
        </p:nvSpPr>
        <p:spPr bwMode="auto">
          <a:xfrm>
            <a:off x="5303522" y="4226577"/>
            <a:ext cx="3618814" cy="2675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6" name="AutoShape 45"/>
          <p:cNvSpPr>
            <a:spLocks noChangeArrowheads="1"/>
          </p:cNvSpPr>
          <p:nvPr/>
        </p:nvSpPr>
        <p:spPr bwMode="auto">
          <a:xfrm>
            <a:off x="5313220" y="3994069"/>
            <a:ext cx="3618814" cy="2528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9" name="AutoShape 45"/>
          <p:cNvSpPr>
            <a:spLocks noChangeArrowheads="1"/>
          </p:cNvSpPr>
          <p:nvPr/>
        </p:nvSpPr>
        <p:spPr bwMode="auto">
          <a:xfrm>
            <a:off x="5247676" y="3337124"/>
            <a:ext cx="3667722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8" name="AutoShape 45"/>
          <p:cNvSpPr>
            <a:spLocks noChangeArrowheads="1"/>
          </p:cNvSpPr>
          <p:nvPr/>
        </p:nvSpPr>
        <p:spPr bwMode="auto">
          <a:xfrm>
            <a:off x="5243449" y="2985060"/>
            <a:ext cx="3680313" cy="301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87" name="AutoShape 45"/>
          <p:cNvSpPr>
            <a:spLocks noChangeArrowheads="1"/>
          </p:cNvSpPr>
          <p:nvPr/>
        </p:nvSpPr>
        <p:spPr bwMode="auto">
          <a:xfrm>
            <a:off x="5247677" y="1992129"/>
            <a:ext cx="3660368" cy="2897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  <a:alpha val="58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88" name="AutoShape 45"/>
          <p:cNvSpPr>
            <a:spLocks noChangeArrowheads="1"/>
          </p:cNvSpPr>
          <p:nvPr/>
        </p:nvSpPr>
        <p:spPr bwMode="auto">
          <a:xfrm>
            <a:off x="5226255" y="1326837"/>
            <a:ext cx="3681790" cy="3127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155238" y="1255399"/>
            <a:ext cx="9000291" cy="673403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8381" y="1326838"/>
            <a:ext cx="26508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«Подготовка основания для создания малой спортивной площадки ГТО в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45"/>
          <p:cNvSpPr>
            <a:spLocks noChangeArrowheads="1"/>
          </p:cNvSpPr>
          <p:nvPr/>
        </p:nvSpPr>
        <p:spPr bwMode="auto">
          <a:xfrm>
            <a:off x="2872417" y="1357298"/>
            <a:ext cx="1927421" cy="43236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6" name="AutoShape 45"/>
          <p:cNvSpPr>
            <a:spLocks noChangeArrowheads="1"/>
          </p:cNvSpPr>
          <p:nvPr/>
        </p:nvSpPr>
        <p:spPr bwMode="auto">
          <a:xfrm>
            <a:off x="5255402" y="2303442"/>
            <a:ext cx="3660370" cy="2959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33056" y="2057888"/>
            <a:ext cx="34975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документации (300,0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45"/>
          <p:cNvSpPr>
            <a:spLocks noChangeArrowheads="1"/>
          </p:cNvSpPr>
          <p:nvPr/>
        </p:nvSpPr>
        <p:spPr bwMode="auto">
          <a:xfrm>
            <a:off x="5233056" y="1646496"/>
            <a:ext cx="3667723" cy="2409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176147" y="1675892"/>
            <a:ext cx="36233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актуализация сводного сметного расчета (5,0 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1193" y="1428736"/>
            <a:ext cx="19818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( 555,0 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102"/>
          <p:cNvSpPr>
            <a:spLocks/>
          </p:cNvSpPr>
          <p:nvPr/>
        </p:nvSpPr>
        <p:spPr bwMode="auto">
          <a:xfrm>
            <a:off x="4930555" y="1438932"/>
            <a:ext cx="295275" cy="456200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89013" y="2092085"/>
            <a:ext cx="26434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«Открытая спортивная площадка  с искусственным покрытием  в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с.Чаадаево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08646" y="2245974"/>
            <a:ext cx="19185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(350,0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1255399"/>
            <a:ext cx="3558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подготовка основания для спортивной площадки ГТО и монтаж спортивного оборудования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(550,0 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55907" y="2234961"/>
            <a:ext cx="3641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экспертизы проектной документации (50,0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utoShape 102"/>
          <p:cNvSpPr>
            <a:spLocks/>
          </p:cNvSpPr>
          <p:nvPr/>
        </p:nvSpPr>
        <p:spPr bwMode="auto">
          <a:xfrm>
            <a:off x="4929190" y="2063567"/>
            <a:ext cx="295275" cy="400184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85720" y="3059668"/>
            <a:ext cx="26064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«Подготовка основания для создания малой спортивной площадки ГТО в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с.Булатниково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917227" y="3182779"/>
            <a:ext cx="1962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(555,0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309904" y="2964770"/>
            <a:ext cx="383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подготовка основания для спортивной площадки ГТО и монтаж спортивного оборудования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(550,0 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226255" y="3325655"/>
            <a:ext cx="36372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актуализация сводного сметного расчета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(5,0 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AutoShape 102"/>
          <p:cNvSpPr>
            <a:spLocks/>
          </p:cNvSpPr>
          <p:nvPr/>
        </p:nvSpPr>
        <p:spPr bwMode="auto">
          <a:xfrm>
            <a:off x="4937781" y="3128071"/>
            <a:ext cx="295275" cy="358228"/>
          </a:xfrm>
          <a:prstGeom prst="leftBrace">
            <a:avLst>
              <a:gd name="adj1" fmla="val 30330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76624" y="3967584"/>
            <a:ext cx="268028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«Открытая спортивная площадка с искусственным покрытием в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с.Ковардицы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876853" y="4154301"/>
            <a:ext cx="21505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( 1240,0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256029" y="4015581"/>
            <a:ext cx="35901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(1040,0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263643" y="4219930"/>
            <a:ext cx="31436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( 200,0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AutoShape 102"/>
          <p:cNvSpPr>
            <a:spLocks/>
          </p:cNvSpPr>
          <p:nvPr/>
        </p:nvSpPr>
        <p:spPr bwMode="auto">
          <a:xfrm>
            <a:off x="5000629" y="5929330"/>
            <a:ext cx="285752" cy="571504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0" name="AutoShape 45"/>
          <p:cNvSpPr>
            <a:spLocks noChangeArrowheads="1"/>
          </p:cNvSpPr>
          <p:nvPr/>
        </p:nvSpPr>
        <p:spPr bwMode="auto">
          <a:xfrm>
            <a:off x="2970443" y="4929198"/>
            <a:ext cx="1883134" cy="71438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1" name="AutoShape 45"/>
          <p:cNvSpPr>
            <a:spLocks noChangeArrowheads="1"/>
          </p:cNvSpPr>
          <p:nvPr/>
        </p:nvSpPr>
        <p:spPr bwMode="auto">
          <a:xfrm>
            <a:off x="3000364" y="6000768"/>
            <a:ext cx="1856860" cy="40781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2983939" y="5183043"/>
            <a:ext cx="19363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(1240,0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2928926" y="6072206"/>
            <a:ext cx="20841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(555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,0 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114" name="AutoShape 45"/>
          <p:cNvSpPr>
            <a:spLocks noChangeArrowheads="1"/>
          </p:cNvSpPr>
          <p:nvPr/>
        </p:nvSpPr>
        <p:spPr bwMode="auto">
          <a:xfrm>
            <a:off x="5286380" y="6286520"/>
            <a:ext cx="3580849" cy="2361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5" name="AutoShape 45"/>
          <p:cNvSpPr>
            <a:spLocks noChangeArrowheads="1"/>
          </p:cNvSpPr>
          <p:nvPr/>
        </p:nvSpPr>
        <p:spPr bwMode="auto">
          <a:xfrm>
            <a:off x="5286380" y="5857892"/>
            <a:ext cx="3584439" cy="4164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6" name="AutoShape 102"/>
          <p:cNvSpPr>
            <a:spLocks/>
          </p:cNvSpPr>
          <p:nvPr/>
        </p:nvSpPr>
        <p:spPr bwMode="auto">
          <a:xfrm>
            <a:off x="5008247" y="4039327"/>
            <a:ext cx="295275" cy="403351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285721" y="5857892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«Подготовка основания для  спортивной площадки ГТО и монтаж спортивного оборудования  в </a:t>
            </a: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Кондраково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357818" y="5857892"/>
            <a:ext cx="3429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подготовка основания для спортивной площадки  ГТО и монтаж спортивного оборудования (550,0 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5357818" y="6286520"/>
            <a:ext cx="35251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актуализация сводного сметного расчета  (5,0 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303465" y="5000636"/>
            <a:ext cx="24825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«Открытая спортивная площадка с искусственным покрытием в </a:t>
            </a: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AutoShape 45"/>
          <p:cNvSpPr>
            <a:spLocks noChangeArrowheads="1"/>
          </p:cNvSpPr>
          <p:nvPr/>
        </p:nvSpPr>
        <p:spPr bwMode="auto">
          <a:xfrm>
            <a:off x="5286380" y="4929198"/>
            <a:ext cx="3592084" cy="3501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3" name="AutoShape 45"/>
          <p:cNvSpPr>
            <a:spLocks noChangeArrowheads="1"/>
          </p:cNvSpPr>
          <p:nvPr/>
        </p:nvSpPr>
        <p:spPr bwMode="auto">
          <a:xfrm>
            <a:off x="5313373" y="5317025"/>
            <a:ext cx="3602023" cy="2950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6" name="AutoShape 102"/>
          <p:cNvSpPr>
            <a:spLocks/>
          </p:cNvSpPr>
          <p:nvPr/>
        </p:nvSpPr>
        <p:spPr bwMode="auto">
          <a:xfrm>
            <a:off x="5016849" y="5117119"/>
            <a:ext cx="269532" cy="498175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5357818" y="5000636"/>
            <a:ext cx="34099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(1040,0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365025" y="5329542"/>
            <a:ext cx="3778975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( 200,0 тыс. рублей)</a:t>
            </a:r>
          </a:p>
          <a:p>
            <a:pPr>
              <a:spcAft>
                <a:spcPts val="1000"/>
              </a:spcAft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875" y="99932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РАЗВИТИЕ ФИЗИЧЕСКОЙ КУЛЬТУРЫ И СПОРТА   </a:t>
            </a:r>
          </a:p>
        </p:txBody>
      </p:sp>
      <p:sp>
        <p:nvSpPr>
          <p:cNvPr id="131" name="AutoShape 45"/>
          <p:cNvSpPr>
            <a:spLocks noChangeArrowheads="1"/>
          </p:cNvSpPr>
          <p:nvPr/>
        </p:nvSpPr>
        <p:spPr bwMode="auto">
          <a:xfrm>
            <a:off x="138379" y="1992129"/>
            <a:ext cx="9001896" cy="865367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2" name="AutoShape 45"/>
          <p:cNvSpPr>
            <a:spLocks noChangeArrowheads="1"/>
          </p:cNvSpPr>
          <p:nvPr/>
        </p:nvSpPr>
        <p:spPr bwMode="auto">
          <a:xfrm>
            <a:off x="138378" y="2928934"/>
            <a:ext cx="9017151" cy="743150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3" name="AutoShape 45"/>
          <p:cNvSpPr>
            <a:spLocks noChangeArrowheads="1"/>
          </p:cNvSpPr>
          <p:nvPr/>
        </p:nvSpPr>
        <p:spPr bwMode="auto">
          <a:xfrm>
            <a:off x="155239" y="3857628"/>
            <a:ext cx="8985036" cy="850821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4" name="AutoShape 45"/>
          <p:cNvSpPr>
            <a:spLocks noChangeArrowheads="1"/>
          </p:cNvSpPr>
          <p:nvPr/>
        </p:nvSpPr>
        <p:spPr bwMode="auto">
          <a:xfrm>
            <a:off x="143711" y="4786322"/>
            <a:ext cx="9000289" cy="928694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5" name="AutoShape 45"/>
          <p:cNvSpPr>
            <a:spLocks noChangeArrowheads="1"/>
          </p:cNvSpPr>
          <p:nvPr/>
        </p:nvSpPr>
        <p:spPr bwMode="auto">
          <a:xfrm>
            <a:off x="155240" y="5786454"/>
            <a:ext cx="9000288" cy="950575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3" name="AutoShape 45"/>
          <p:cNvSpPr>
            <a:spLocks noChangeArrowheads="1"/>
          </p:cNvSpPr>
          <p:nvPr/>
        </p:nvSpPr>
        <p:spPr bwMode="auto">
          <a:xfrm>
            <a:off x="4357686" y="714356"/>
            <a:ext cx="4786314" cy="50006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214282" y="500042"/>
            <a:ext cx="40719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Реализация мероприятий по строительству объектов спортивной направленности  в рамках муниципальной программы «Развитие физической культуры и спорта в Муромском районе»:</a:t>
            </a: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357686" y="649412"/>
            <a:ext cx="5000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Проведение физкультурно-массовых мероприятий для всех групп населения, приобретение подарочной продукции для награждения победителей и призеров районных мероприятий в 2024 году в сумме 75,0 тыс. рублей.</a:t>
            </a:r>
          </a:p>
          <a:p>
            <a:pPr>
              <a:spcAft>
                <a:spcPts val="0"/>
              </a:spcAft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285736" y="1071546"/>
            <a:ext cx="8572528" cy="50006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6656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6563" name="Rectangle 122"/>
          <p:cNvSpPr>
            <a:spLocks noChangeArrowheads="1"/>
          </p:cNvSpPr>
          <p:nvPr/>
        </p:nvSpPr>
        <p:spPr bwMode="auto">
          <a:xfrm>
            <a:off x="469900" y="152400"/>
            <a:ext cx="82169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Численность </a:t>
            </a:r>
            <a:r>
              <a:rPr lang="ru-RU" altLang="ru-RU" sz="1400" dirty="0">
                <a:latin typeface="Times New Roman" pitchFamily="18" charset="0"/>
              </a:rPr>
              <a:t>работников органов местного самоуправления (муниципальных служащих) с 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по </a:t>
            </a:r>
            <a:r>
              <a:rPr lang="ru-RU" altLang="ru-RU" sz="1400" dirty="0" smtClean="0">
                <a:latin typeface="Times New Roman" pitchFamily="18" charset="0"/>
              </a:rPr>
              <a:t>2026 </a:t>
            </a:r>
            <a:r>
              <a:rPr lang="ru-RU" altLang="ru-RU" sz="1400" dirty="0">
                <a:latin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</a:rPr>
              <a:t>23 работника и 1 выборное должностное лицо.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161776" y="1923960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2023-2026 годы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4477050" y="1923960"/>
            <a:ext cx="4518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620860"/>
              </p:ext>
            </p:extLst>
          </p:nvPr>
        </p:nvGraphicFramePr>
        <p:xfrm>
          <a:off x="4407565" y="27618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991929"/>
              </p:ext>
            </p:extLst>
          </p:nvPr>
        </p:nvGraphicFramePr>
        <p:xfrm>
          <a:off x="469900" y="3048000"/>
          <a:ext cx="4251128" cy="260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6" name="AutoShape 51"/>
          <p:cNvSpPr>
            <a:spLocks noChangeArrowheads="1"/>
          </p:cNvSpPr>
          <p:nvPr/>
        </p:nvSpPr>
        <p:spPr bwMode="auto">
          <a:xfrm rot="8410805">
            <a:off x="3610977" y="3641069"/>
            <a:ext cx="2210762" cy="310458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4"/>
            </a:solidFill>
            <a:prstDash val="sysDash"/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599" name="AutoShape 47"/>
          <p:cNvSpPr>
            <a:spLocks noChangeArrowheads="1"/>
          </p:cNvSpPr>
          <p:nvPr/>
        </p:nvSpPr>
        <p:spPr bwMode="auto">
          <a:xfrm rot="5400000">
            <a:off x="5717813" y="-301256"/>
            <a:ext cx="865187" cy="346792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4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AutoShape 51"/>
          <p:cNvSpPr>
            <a:spLocks noChangeArrowheads="1"/>
          </p:cNvSpPr>
          <p:nvPr/>
        </p:nvSpPr>
        <p:spPr bwMode="auto">
          <a:xfrm>
            <a:off x="4429124" y="2348880"/>
            <a:ext cx="107855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4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229600" cy="533400"/>
          </a:xfrm>
        </p:spPr>
        <p:txBody>
          <a:bodyPr/>
          <a:lstStyle/>
          <a:p>
            <a:pPr algn="just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 НА 202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 ГОД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0" y="2133600"/>
            <a:ext cx="4105416" cy="200978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  <a:alpha val="7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7596" name="AutoShape 26"/>
          <p:cNvSpPr>
            <a:spLocks noChangeArrowheads="1"/>
          </p:cNvSpPr>
          <p:nvPr/>
        </p:nvSpPr>
        <p:spPr bwMode="auto">
          <a:xfrm>
            <a:off x="5507682" y="1865313"/>
            <a:ext cx="2952750" cy="1298575"/>
          </a:xfrm>
          <a:prstGeom prst="flowChartAlternateProcess">
            <a:avLst/>
          </a:prstGeom>
          <a:solidFill>
            <a:schemeClr val="accent4">
              <a:lumMod val="40000"/>
              <a:lumOff val="60000"/>
              <a:alpha val="7372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597" name="Text Box 27"/>
          <p:cNvSpPr txBox="1">
            <a:spLocks noChangeArrowheads="1"/>
          </p:cNvSpPr>
          <p:nvPr/>
        </p:nvSpPr>
        <p:spPr bwMode="auto">
          <a:xfrm>
            <a:off x="5615632" y="1997075"/>
            <a:ext cx="27368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7598" name="Text Box 36"/>
          <p:cNvSpPr txBox="1">
            <a:spLocks noChangeArrowheads="1"/>
          </p:cNvSpPr>
          <p:nvPr/>
        </p:nvSpPr>
        <p:spPr bwMode="auto">
          <a:xfrm>
            <a:off x="357158" y="2143116"/>
            <a:ext cx="40005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 -</a:t>
            </a:r>
            <a:r>
              <a:rPr lang="ru-RU" altLang="ru-RU" sz="1200" dirty="0">
                <a:latin typeface="Times New Roman" pitchFamily="18" charset="0"/>
              </a:rPr>
              <a:t>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200" dirty="0" smtClean="0">
                <a:latin typeface="Times New Roman" pitchFamily="18" charset="0"/>
              </a:rPr>
              <a:t> 3274,2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рублей, в том числе: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>
                <a:latin typeface="Times New Roman" pitchFamily="18" charset="0"/>
              </a:rPr>
              <a:t>Муниципальное </a:t>
            </a:r>
            <a:r>
              <a:rPr lang="ru-RU" altLang="ru-RU" sz="1200" dirty="0" smtClean="0">
                <a:latin typeface="Times New Roman" pitchFamily="18" charset="0"/>
              </a:rPr>
              <a:t>образование </a:t>
            </a:r>
          </a:p>
          <a:p>
            <a:pPr marL="44550"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Борисоглебское – 1584,0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рублей;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</a:t>
            </a:r>
            <a:r>
              <a:rPr lang="ru-RU" altLang="ru-RU" sz="1200" dirty="0">
                <a:latin typeface="Times New Roman" pitchFamily="18" charset="0"/>
              </a:rPr>
              <a:t>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1690,2 тыс</a:t>
            </a:r>
            <a:r>
              <a:rPr lang="ru-RU" altLang="ru-RU" sz="1200" dirty="0">
                <a:latin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</a:rPr>
              <a:t>рублей.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67602" name="AutoShape 53"/>
          <p:cNvSpPr>
            <a:spLocks noChangeArrowheads="1"/>
          </p:cNvSpPr>
          <p:nvPr/>
        </p:nvSpPr>
        <p:spPr bwMode="auto">
          <a:xfrm>
            <a:off x="4066381" y="4299907"/>
            <a:ext cx="5001420" cy="2442206"/>
          </a:xfrm>
          <a:prstGeom prst="flowChartAlternateProcess">
            <a:avLst/>
          </a:prstGeom>
          <a:solidFill>
            <a:schemeClr val="accent5">
              <a:lumMod val="40000"/>
              <a:lumOff val="60000"/>
              <a:alpha val="7372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603" name="AutoShape 57"/>
          <p:cNvSpPr>
            <a:spLocks noChangeArrowheads="1"/>
          </p:cNvSpPr>
          <p:nvPr/>
        </p:nvSpPr>
        <p:spPr bwMode="auto">
          <a:xfrm>
            <a:off x="6696719" y="4100512"/>
            <a:ext cx="395561" cy="19939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4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4" name="Text Box 59"/>
          <p:cNvSpPr txBox="1">
            <a:spLocks noChangeArrowheads="1"/>
          </p:cNvSpPr>
          <p:nvPr/>
        </p:nvSpPr>
        <p:spPr bwMode="auto">
          <a:xfrm>
            <a:off x="4137056" y="4304417"/>
            <a:ext cx="493553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1</a:t>
            </a:r>
            <a:r>
              <a:rPr lang="ru-RU" altLang="ru-RU" sz="850" i="1" dirty="0">
                <a:latin typeface="Times New Roman" pitchFamily="18" charset="0"/>
              </a:rPr>
              <a:t>. </a:t>
            </a:r>
            <a:r>
              <a:rPr lang="ru-RU" altLang="ru-RU" sz="850" i="1" u="sng" dirty="0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850" i="1" dirty="0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850" dirty="0" smtClean="0">
                <a:latin typeface="Times New Roman" pitchFamily="18" charset="0"/>
              </a:rPr>
              <a:t>- </a:t>
            </a:r>
            <a:r>
              <a:rPr lang="ru-RU" altLang="ru-RU" sz="850" dirty="0">
                <a:latin typeface="Times New Roman" pitchFamily="18" charset="0"/>
              </a:rPr>
              <a:t>муниципальное образование Борисоглебское </a:t>
            </a:r>
            <a:r>
              <a:rPr lang="ru-RU" altLang="ru-RU" sz="850" dirty="0" smtClean="0">
                <a:latin typeface="Times New Roman" pitchFamily="18" charset="0"/>
              </a:rPr>
              <a:t>6084,0 </a:t>
            </a:r>
            <a:r>
              <a:rPr lang="ru-RU" altLang="ru-RU" sz="85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850" dirty="0" smtClean="0">
                <a:latin typeface="Times New Roman" pitchFamily="18" charset="0"/>
              </a:rPr>
              <a:t>- </a:t>
            </a:r>
            <a:r>
              <a:rPr lang="ru-RU" altLang="ru-RU" sz="850" dirty="0">
                <a:latin typeface="Times New Roman" pitchFamily="18" charset="0"/>
              </a:rPr>
              <a:t>муниципальное образование Ковардицкое </a:t>
            </a:r>
            <a:r>
              <a:rPr lang="ru-RU" altLang="ru-RU" sz="850" dirty="0" smtClean="0">
                <a:latin typeface="Times New Roman" pitchFamily="18" charset="0"/>
              </a:rPr>
              <a:t>12743,0 </a:t>
            </a:r>
            <a:r>
              <a:rPr lang="ru-RU" altLang="ru-RU" sz="850" dirty="0">
                <a:latin typeface="Times New Roman" pitchFamily="18" charset="0"/>
              </a:rPr>
              <a:t>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50" i="1" dirty="0">
                <a:latin typeface="Times New Roman" pitchFamily="18" charset="0"/>
              </a:rPr>
              <a:t>2. </a:t>
            </a:r>
            <a:r>
              <a:rPr lang="ru-RU" altLang="ru-RU" sz="850" i="1" u="sng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50" dirty="0" smtClean="0">
                <a:latin typeface="Times New Roman" pitchFamily="18" charset="0"/>
              </a:rPr>
              <a:t>- муниципальное </a:t>
            </a:r>
            <a:r>
              <a:rPr lang="ru-RU" altLang="ru-RU" sz="850" dirty="0">
                <a:latin typeface="Times New Roman" pitchFamily="18" charset="0"/>
              </a:rPr>
              <a:t>образование Борисоглебское </a:t>
            </a:r>
            <a:r>
              <a:rPr lang="ru-RU" altLang="ru-RU" sz="850" dirty="0" smtClean="0">
                <a:latin typeface="Times New Roman" pitchFamily="18" charset="0"/>
              </a:rPr>
              <a:t>5848,0 тыс. рублей;</a:t>
            </a:r>
            <a:endParaRPr lang="ru-RU" altLang="ru-RU" sz="85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50" dirty="0" smtClean="0">
                <a:latin typeface="Times New Roman" pitchFamily="18" charset="0"/>
              </a:rPr>
              <a:t>- муниципальное </a:t>
            </a:r>
            <a:r>
              <a:rPr lang="ru-RU" altLang="ru-RU" sz="850" dirty="0">
                <a:latin typeface="Times New Roman" pitchFamily="18" charset="0"/>
              </a:rPr>
              <a:t>образование Ковардицкое </a:t>
            </a:r>
            <a:r>
              <a:rPr lang="ru-RU" altLang="ru-RU" sz="850" dirty="0" smtClean="0">
                <a:latin typeface="Times New Roman" pitchFamily="18" charset="0"/>
              </a:rPr>
              <a:t>12252,0 тыс. рублей.  </a:t>
            </a:r>
            <a:r>
              <a:rPr lang="ru-RU" altLang="ru-RU" sz="850" i="1" dirty="0" smtClean="0">
                <a:latin typeface="Times New Roman" pitchFamily="18" charset="0"/>
              </a:rPr>
              <a:t> </a:t>
            </a:r>
            <a:endParaRPr lang="ru-RU" altLang="ru-RU" sz="850" i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</a:pPr>
            <a:r>
              <a:rPr lang="ru-RU" altLang="ru-RU" sz="850" dirty="0" smtClean="0">
                <a:latin typeface="Times New Roman" pitchFamily="18" charset="0"/>
              </a:rPr>
              <a:t>- муниципальное образование </a:t>
            </a:r>
            <a:r>
              <a:rPr lang="ru-RU" altLang="ru-RU" sz="850" dirty="0">
                <a:latin typeface="Times New Roman" pitchFamily="18" charset="0"/>
              </a:rPr>
              <a:t>Борисоглебское – 3854,0 тыс. </a:t>
            </a:r>
            <a:r>
              <a:rPr lang="ru-RU" altLang="ru-RU" sz="850" dirty="0" smtClean="0">
                <a:latin typeface="Times New Roman" pitchFamily="18" charset="0"/>
              </a:rPr>
              <a:t>рублей;</a:t>
            </a:r>
            <a:endParaRPr lang="ru-RU" altLang="ru-RU" sz="85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</a:pPr>
            <a:r>
              <a:rPr lang="ru-RU" altLang="ru-RU" sz="850" dirty="0" smtClean="0">
                <a:latin typeface="Times New Roman" pitchFamily="18" charset="0"/>
              </a:rPr>
              <a:t>- муниципальное образование </a:t>
            </a:r>
            <a:r>
              <a:rPr lang="ru-RU" altLang="ru-RU" sz="85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850" dirty="0" smtClean="0">
                <a:latin typeface="Times New Roman" pitchFamily="18" charset="0"/>
              </a:rPr>
              <a:t> </a:t>
            </a:r>
            <a:r>
              <a:rPr lang="ru-RU" altLang="ru-RU" sz="850" dirty="0">
                <a:latin typeface="Times New Roman" pitchFamily="18" charset="0"/>
              </a:rPr>
              <a:t>– 1964,7 тыс. </a:t>
            </a:r>
            <a:r>
              <a:rPr lang="ru-RU" altLang="ru-RU" sz="850" dirty="0" smtClean="0">
                <a:latin typeface="Times New Roman" pitchFamily="18" charset="0"/>
              </a:rPr>
              <a:t>рублей.</a:t>
            </a:r>
            <a:endParaRPr lang="ru-RU" altLang="ru-RU" sz="85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</a:t>
            </a:r>
            <a:r>
              <a:rPr lang="ru-RU" altLang="ru-RU" sz="1000" b="1" dirty="0" smtClean="0">
                <a:latin typeface="Times New Roman" pitchFamily="18" charset="0"/>
              </a:rPr>
              <a:t>трансферты на </a:t>
            </a:r>
            <a:r>
              <a:rPr lang="ru-RU" altLang="ru-RU" sz="1000" b="1" dirty="0">
                <a:latin typeface="Times New Roman" pitchFamily="18" charset="0"/>
              </a:rPr>
              <a:t>мероприятия в части осуществления дорожной деятельности </a:t>
            </a:r>
            <a:r>
              <a:rPr lang="ru-RU" altLang="ru-RU" sz="1000" b="1" dirty="0" smtClean="0">
                <a:latin typeface="Times New Roman" pitchFamily="18" charset="0"/>
              </a:rPr>
              <a:t>(зимнее </a:t>
            </a:r>
            <a:r>
              <a:rPr lang="ru-RU" altLang="ru-RU" sz="1000" b="1" dirty="0">
                <a:latin typeface="Times New Roman" pitchFamily="18" charset="0"/>
              </a:rPr>
              <a:t>содержание автомобильных </a:t>
            </a:r>
            <a:r>
              <a:rPr lang="ru-RU" altLang="ru-RU" sz="1000" b="1" dirty="0" smtClean="0">
                <a:latin typeface="Times New Roman" pitchFamily="18" charset="0"/>
              </a:rPr>
              <a:t>дорог):</a:t>
            </a:r>
            <a:endParaRPr lang="ru-RU" altLang="ru-RU" sz="1000" b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</a:pPr>
            <a:r>
              <a:rPr lang="ru-RU" altLang="ru-RU" sz="1000" dirty="0">
                <a:latin typeface="Times New Roman" pitchFamily="18" charset="0"/>
              </a:rPr>
              <a:t>- </a:t>
            </a:r>
            <a:r>
              <a:rPr lang="ru-RU" altLang="ru-RU" sz="850" dirty="0">
                <a:latin typeface="Times New Roman" pitchFamily="18" charset="0"/>
              </a:rPr>
              <a:t>муниципальное образование Борисоглебское </a:t>
            </a:r>
            <a:r>
              <a:rPr lang="ru-RU" altLang="ru-RU" sz="850" dirty="0" smtClean="0">
                <a:latin typeface="Times New Roman" pitchFamily="18" charset="0"/>
              </a:rPr>
              <a:t>4500,0 </a:t>
            </a:r>
            <a:r>
              <a:rPr lang="ru-RU" altLang="ru-RU" sz="85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</a:pPr>
            <a:r>
              <a:rPr lang="ru-RU" altLang="ru-RU" sz="850" dirty="0">
                <a:latin typeface="Times New Roman" pitchFamily="18" charset="0"/>
              </a:rPr>
              <a:t>- муниципальное образование </a:t>
            </a:r>
            <a:r>
              <a:rPr lang="ru-RU" altLang="ru-RU" sz="850" dirty="0" err="1">
                <a:latin typeface="Times New Roman" pitchFamily="18" charset="0"/>
              </a:rPr>
              <a:t>Ковардицкое</a:t>
            </a:r>
            <a:r>
              <a:rPr lang="ru-RU" altLang="ru-RU" sz="850" dirty="0">
                <a:latin typeface="Times New Roman" pitchFamily="18" charset="0"/>
              </a:rPr>
              <a:t> </a:t>
            </a:r>
            <a:r>
              <a:rPr lang="ru-RU" altLang="ru-RU" sz="850" dirty="0" smtClean="0">
                <a:latin typeface="Times New Roman" pitchFamily="18" charset="0"/>
              </a:rPr>
              <a:t>5000,0 </a:t>
            </a:r>
            <a:r>
              <a:rPr lang="ru-RU" altLang="ru-RU" sz="850" dirty="0">
                <a:latin typeface="Times New Roman" pitchFamily="18" charset="0"/>
              </a:rPr>
              <a:t>тыс. рублей</a:t>
            </a:r>
            <a:r>
              <a:rPr lang="ru-RU" altLang="ru-RU" sz="850" dirty="0" smtClean="0">
                <a:latin typeface="Times New Roman" pitchFamily="18" charset="0"/>
              </a:rPr>
              <a:t>.</a:t>
            </a:r>
            <a:endParaRPr lang="ru-RU" altLang="ru-RU" sz="850" dirty="0">
              <a:latin typeface="Times New Roman" pitchFamily="18" charset="0"/>
            </a:endParaRPr>
          </a:p>
        </p:txBody>
      </p:sp>
      <p:sp>
        <p:nvSpPr>
          <p:cNvPr id="67605" name="AutoShape 61"/>
          <p:cNvSpPr>
            <a:spLocks noChangeArrowheads="1"/>
          </p:cNvSpPr>
          <p:nvPr/>
        </p:nvSpPr>
        <p:spPr bwMode="auto">
          <a:xfrm>
            <a:off x="6702897" y="3167063"/>
            <a:ext cx="389383" cy="261937"/>
          </a:xfrm>
          <a:prstGeom prst="downArrow">
            <a:avLst>
              <a:gd name="adj1" fmla="val 50000"/>
              <a:gd name="adj2" fmla="val 29134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4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85720" y="4366215"/>
            <a:ext cx="3571900" cy="718969"/>
          </a:xfrm>
          <a:prstGeom prst="flowChartAlternateProcess">
            <a:avLst/>
          </a:prstGeom>
          <a:solidFill>
            <a:schemeClr val="accent5">
              <a:lumMod val="60000"/>
              <a:lumOff val="40000"/>
              <a:alpha val="7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2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 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округ Муром – 784,1 тыс. рублей</a:t>
            </a:r>
            <a:r>
              <a:rPr lang="ru-RU" altLang="ru-RU" sz="1300" dirty="0" smtClean="0">
                <a:latin typeface="Times New Roman" pitchFamily="18" charset="0"/>
              </a:rPr>
              <a:t>;</a:t>
            </a:r>
          </a:p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522193" y="3429000"/>
            <a:ext cx="2866231" cy="67151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  <a:alpha val="7372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67601" name="Text Box 52"/>
          <p:cNvSpPr txBox="1">
            <a:spLocks noChangeArrowheads="1"/>
          </p:cNvSpPr>
          <p:nvPr/>
        </p:nvSpPr>
        <p:spPr bwMode="auto">
          <a:xfrm>
            <a:off x="5550371" y="3573016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БЮДЖЕТЫ ПОСЕЛЕНИЙ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270606" y="642918"/>
            <a:ext cx="4143404" cy="135732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  <a:alpha val="7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</a:rPr>
              <a:t>Из бюджета Владимирской области:</a:t>
            </a:r>
          </a:p>
          <a:p>
            <a:pPr marL="171450" indent="-171450" eaLnBrk="1" hangingPunct="1">
              <a:buSzPct val="75000"/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</a:rPr>
              <a:t>дотации  147343,6 тыс. рублей;</a:t>
            </a:r>
          </a:p>
          <a:p>
            <a:pPr marL="171450" indent="-171450" eaLnBrk="1" hangingPunct="1">
              <a:buSzPct val="75000"/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</a:rPr>
              <a:t>субсидии  75559,6 тыс. рублей;</a:t>
            </a:r>
          </a:p>
          <a:p>
            <a:pPr marL="171450" indent="-171450" eaLnBrk="1" hangingPunct="1">
              <a:buSzPct val="75000"/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</a:rPr>
              <a:t>субвенции  210315,8  тыс. рублей;</a:t>
            </a:r>
          </a:p>
          <a:p>
            <a:pPr marL="171450" indent="-171450" eaLnBrk="1" hangingPunct="1">
              <a:buSzPct val="75000"/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8330,6 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11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91092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ТРАНСФЕРТЫ БЮДЖЕТАМ СЕЛЬСКИХ ПОСЕЛЕНИЙ МУРОМСКОГО РАЙОНА ЗА СЧЕТ СРЕДСТВ БЮДЖЕТА РАЙОНА В 2023-2026 ГОДАХ (ТЫС. РУБЛЕЙ).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398635"/>
              </p:ext>
            </p:extLst>
          </p:nvPr>
        </p:nvGraphicFramePr>
        <p:xfrm>
          <a:off x="1693862" y="764684"/>
          <a:ext cx="5756275" cy="595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5"/>
          <p:cNvSpPr>
            <a:spLocks noChangeArrowheads="1"/>
          </p:cNvSpPr>
          <p:nvPr/>
        </p:nvSpPr>
        <p:spPr bwMode="auto">
          <a:xfrm>
            <a:off x="107504" y="3933056"/>
            <a:ext cx="8974614" cy="260576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476672"/>
            <a:ext cx="8314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altLang="ru-RU" sz="2400" b="1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1011" y="3356992"/>
            <a:ext cx="8673846" cy="41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УЧАСТИЕ МУНИЦИПАЛЬНОГО ОБРАЗОВАНИЯ В РЕАЛИЗАЦИИ </a:t>
            </a: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</a:rPr>
              <a:t>Н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АЦИОНАЛЬНЫХ ПРОЕКТОВ  НА 2024 ГОД </a:t>
            </a:r>
            <a:endParaRPr lang="ru-RU" altLang="ru-RU" sz="1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" name="AutoShape 45"/>
          <p:cNvSpPr>
            <a:spLocks noChangeArrowheads="1"/>
          </p:cNvSpPr>
          <p:nvPr/>
        </p:nvSpPr>
        <p:spPr bwMode="auto">
          <a:xfrm>
            <a:off x="3357554" y="4110302"/>
            <a:ext cx="5572164" cy="135219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64711" y="4278566"/>
            <a:ext cx="5357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среда» на  2024  год   в сумме  7 026,4 тыс. рублей (за счет средств федерального бюджета – 6 817,0 тыс. рублей, за счет средств областного бюджета – 139,1 тыс. рублей, за счет средств бюджета Муромского района – 70,3 тыс. рублей).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5"/>
          <p:cNvSpPr>
            <a:spLocks noChangeArrowheads="1"/>
          </p:cNvSpPr>
          <p:nvPr/>
        </p:nvSpPr>
        <p:spPr bwMode="auto">
          <a:xfrm>
            <a:off x="3357554" y="5584717"/>
            <a:ext cx="5572164" cy="79828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5584717"/>
            <a:ext cx="5572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</a:t>
            </a:r>
          </a:p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«Патриотическое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граждан Российской Федерации»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525,9 тыс.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45"/>
          <p:cNvSpPr>
            <a:spLocks noChangeArrowheads="1"/>
          </p:cNvSpPr>
          <p:nvPr/>
        </p:nvSpPr>
        <p:spPr bwMode="auto">
          <a:xfrm>
            <a:off x="171010" y="4715602"/>
            <a:ext cx="2744806" cy="1214446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5068274"/>
            <a:ext cx="28479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Национальные проекты </a:t>
            </a:r>
          </a:p>
          <a:p>
            <a:pPr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«ОБРАЗОВАНИЕ»</a:t>
            </a:r>
            <a:endParaRPr lang="ru-RU" alt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102"/>
          <p:cNvSpPr>
            <a:spLocks/>
          </p:cNvSpPr>
          <p:nvPr/>
        </p:nvSpPr>
        <p:spPr bwMode="auto">
          <a:xfrm>
            <a:off x="3062112" y="4378178"/>
            <a:ext cx="285752" cy="1714512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" name="AutoShape 45"/>
          <p:cNvSpPr>
            <a:spLocks noChangeArrowheads="1"/>
          </p:cNvSpPr>
          <p:nvPr/>
        </p:nvSpPr>
        <p:spPr bwMode="auto">
          <a:xfrm>
            <a:off x="107504" y="1672205"/>
            <a:ext cx="8974613" cy="126737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6037" y="1793341"/>
            <a:ext cx="8762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практики инициативного бюджетирования в расходной части бюджета в 2024 году предусмотрены средства на поддержку инициатив граждан в рамках муниципальных программ «Развитие культуры Муромского района» и «Развитие физической культуры и спорта в Муромском районе», в 2025 году – также в рамках муниципальной программы «Развитие физической культуры и спорта в Муромском районе» и кроме того предусмотрен резерв для реализации инициативных проектов в рамках непрограммных расходов в сумме 750,0 тыс. рублей, в 2026 году предусмотрен резерв в сумме 410,0 тыс. рублей.</a:t>
            </a:r>
          </a:p>
        </p:txBody>
      </p:sp>
      <p:sp>
        <p:nvSpPr>
          <p:cNvPr id="18" name="AutoShape 45"/>
          <p:cNvSpPr>
            <a:spLocks noChangeArrowheads="1"/>
          </p:cNvSpPr>
          <p:nvPr/>
        </p:nvSpPr>
        <p:spPr bwMode="auto">
          <a:xfrm>
            <a:off x="2411760" y="1124744"/>
            <a:ext cx="4104456" cy="35071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411760" y="1124745"/>
            <a:ext cx="56166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</a:t>
            </a:r>
            <a:endParaRPr lang="ru-RU" alt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spcAft>
                <a:spcPts val="1000"/>
              </a:spcAft>
            </a:pP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9177" y="76200"/>
            <a:ext cx="82391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2022-2025 ГГ.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СООТВЕТСТВИИ С УКАЗАМИ ПРЕЗИДЕНТА РОССИЙСКОЙ ФЕДЕРАЦИИ ОТ 7 МАЯ 2012 ГОДА № 597, ОТ 1 ИЮНЯ 2012 ГОДА № 761.</a:t>
            </a:r>
            <a:endParaRPr lang="ru-RU" altLang="ru-RU" sz="1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764120"/>
              </p:ext>
            </p:extLst>
          </p:nvPr>
        </p:nvGraphicFramePr>
        <p:xfrm>
          <a:off x="500033" y="1214420"/>
          <a:ext cx="8215370" cy="5412109"/>
        </p:xfrm>
        <a:graphic>
          <a:graphicData uri="http://schemas.openxmlformats.org/drawingml/2006/table">
            <a:tbl>
              <a:tblPr/>
              <a:tblGrid>
                <a:gridCol w="3014313"/>
                <a:gridCol w="1446871"/>
                <a:gridCol w="1205726"/>
                <a:gridCol w="1274230"/>
                <a:gridCol w="1274230"/>
              </a:tblGrid>
              <a:tr h="252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на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2026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38 800,00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42 300,0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42 300,0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42 730,00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46 150,00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49 610,00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2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1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38 800,00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46 150,00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49 610,00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7 149,75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предыдущему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году,%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52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7432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3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39 768,01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42 730,00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46 150,00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49 610,00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6 288,39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2 961,99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3 420,00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888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5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39 433,50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42 730,00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46 150,00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49 610,00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7 804,30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3 296,50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3 420,00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1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3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2" name="Прямоугольник 1"/>
          <p:cNvSpPr/>
          <p:nvPr/>
        </p:nvSpPr>
        <p:spPr>
          <a:xfrm>
            <a:off x="0" y="-76200"/>
            <a:ext cx="9154789" cy="69342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056" y="1524000"/>
            <a:ext cx="8497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</a:t>
            </a:r>
            <a:r>
              <a:rPr lang="ru-RU" altLang="ru-RU" sz="1400" dirty="0" smtClean="0">
                <a:latin typeface="Times New Roman" pitchFamily="18" charset="0"/>
              </a:rPr>
              <a:t>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Муромского района </a:t>
            </a:r>
            <a:r>
              <a:rPr lang="ru-RU" altLang="ru-RU" sz="1400" dirty="0" smtClean="0">
                <a:latin typeface="Times New Roman" pitchFamily="18" charset="0"/>
              </a:rPr>
              <a:t>от 20.12.2023 № 84 «О бюджете </a:t>
            </a:r>
            <a:r>
              <a:rPr lang="ru-RU" altLang="ru-RU" sz="1400" dirty="0">
                <a:latin typeface="Times New Roman" pitchFamily="18" charset="0"/>
              </a:rPr>
              <a:t>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2026 </a:t>
            </a:r>
            <a:r>
              <a:rPr lang="ru-RU" altLang="ru-RU" sz="1400" dirty="0">
                <a:latin typeface="Times New Roman" pitchFamily="18" charset="0"/>
              </a:rPr>
              <a:t>годов» можно ознакомиться в газете </a:t>
            </a:r>
            <a:r>
              <a:rPr lang="ru-RU" sz="1400" dirty="0" smtClean="0">
                <a:latin typeface="Times New Roman" pitchFamily="18" charset="0"/>
              </a:rPr>
              <a:t>«</a:t>
            </a:r>
            <a:r>
              <a:rPr lang="ru-RU" altLang="ru-RU" sz="1400" dirty="0">
                <a:latin typeface="Times New Roman" pitchFamily="18" charset="0"/>
              </a:rPr>
              <a:t>Муромский край. </a:t>
            </a:r>
            <a:r>
              <a:rPr lang="ru-RU" altLang="ru-RU" sz="1400" dirty="0" smtClean="0">
                <a:latin typeface="Times New Roman" pitchFamily="18" charset="0"/>
              </a:rPr>
              <a:t>Документы» </a:t>
            </a:r>
            <a:r>
              <a:rPr lang="ru-RU" altLang="ru-RU" sz="1400" smtClean="0">
                <a:latin typeface="Times New Roman" pitchFamily="18" charset="0"/>
              </a:rPr>
              <a:t>от </a:t>
            </a:r>
            <a:r>
              <a:rPr lang="ru-RU" altLang="ru-RU" sz="1400" smtClean="0">
                <a:latin typeface="Times New Roman" pitchFamily="18" charset="0"/>
              </a:rPr>
              <a:t>22.12.2023 </a:t>
            </a:r>
            <a:r>
              <a:rPr lang="ru-RU" altLang="ru-RU" sz="1400" smtClean="0">
                <a:latin typeface="Times New Roman" pitchFamily="18" charset="0"/>
              </a:rPr>
              <a:t>№ </a:t>
            </a:r>
            <a:r>
              <a:rPr lang="ru-RU" altLang="ru-RU" sz="1400" smtClean="0">
                <a:latin typeface="Times New Roman" pitchFamily="18" charset="0"/>
              </a:rPr>
              <a:t>142 (5050) </a:t>
            </a:r>
            <a:r>
              <a:rPr lang="ru-RU" altLang="ru-RU" sz="1400" dirty="0" smtClean="0">
                <a:latin typeface="Times New Roman" pitchFamily="18" charset="0"/>
              </a:rPr>
              <a:t>или </a:t>
            </a:r>
            <a:r>
              <a:rPr lang="ru-RU" altLang="ru-RU" sz="1400" dirty="0">
                <a:latin typeface="Times New Roman" pitchFamily="18" charset="0"/>
              </a:rPr>
              <a:t>на сайте администрации Муромского района </a:t>
            </a:r>
            <a:r>
              <a:rPr lang="en-US" altLang="ru-RU" sz="14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152400" y="4419600"/>
            <a:ext cx="5410200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Финансовое </a:t>
            </a:r>
            <a:r>
              <a:rPr lang="ru-RU" altLang="ru-RU" sz="1400" dirty="0">
                <a:latin typeface="Times New Roman" pitchFamily="18" charset="0"/>
              </a:rPr>
              <a:t>управление администрации Муромского района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Адрес: пл. Крестьянина, 6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г. Муром, Владимирская обл., 602267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тел. (49234) 3-31-95, факс (49234) 2-69-95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 dirty="0">
                <a:latin typeface="Times New Roman" pitchFamily="18" charset="0"/>
              </a:rPr>
              <a:t>e-mail: </a:t>
            </a:r>
            <a:r>
              <a:rPr lang="ru-RU" altLang="ru-RU" sz="1400" u="sng" dirty="0">
                <a:latin typeface="Times New Roman" pitchFamily="18" charset="0"/>
              </a:rPr>
              <a:t>rayfu@mail.ru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График работы финансового управления: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8:00 до 17:00 перерыв на обед с 12:00 до 13:00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4432" y="4871091"/>
            <a:ext cx="247613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altLang="ru-RU" sz="1400" dirty="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974162" y="2257121"/>
            <a:ext cx="2126721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900" dirty="0" smtClean="0">
                <a:latin typeface="Times New Roman" pitchFamily="18" charset="0"/>
              </a:rPr>
              <a:t>Общегосударственные вопросы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Национальная безопасность и правоохранительная </a:t>
            </a:r>
            <a:r>
              <a:rPr lang="ru-RU" altLang="ru-RU" sz="900" dirty="0" smtClean="0">
                <a:latin typeface="Times New Roman" pitchFamily="18" charset="0"/>
              </a:rPr>
              <a:t>деятельность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Национальная </a:t>
            </a:r>
            <a:r>
              <a:rPr lang="ru-RU" altLang="ru-RU" sz="900" dirty="0" smtClean="0">
                <a:latin typeface="Times New Roman" pitchFamily="18" charset="0"/>
              </a:rPr>
              <a:t>экономика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Жилищно-коммунальное </a:t>
            </a:r>
            <a:r>
              <a:rPr lang="ru-RU" altLang="ru-RU" sz="900" dirty="0" smtClean="0">
                <a:latin typeface="Times New Roman" pitchFamily="18" charset="0"/>
              </a:rPr>
              <a:t>хозяйство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 smtClean="0">
                <a:latin typeface="Times New Roman" pitchFamily="18" charset="0"/>
              </a:rPr>
              <a:t>Образование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Охрана окружающей среды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Культура, кинематография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Социальная политика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Физическая культура и спорт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Средства массовой информации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Обслуживание государственного  (муниципального) </a:t>
            </a:r>
            <a:r>
              <a:rPr lang="ru-RU" altLang="ru-RU" sz="900" dirty="0" smtClean="0">
                <a:latin typeface="Times New Roman" pitchFamily="18" charset="0"/>
              </a:rPr>
              <a:t>долга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Межбюджетные трансферты</a:t>
            </a:r>
          </a:p>
          <a:p>
            <a:pPr eaLnBrk="1" hangingPunct="1">
              <a:spcBef>
                <a:spcPts val="0"/>
              </a:spcBef>
            </a:pPr>
            <a:endParaRPr lang="ru-RU" altLang="ru-RU" sz="1200" b="1" dirty="0" smtClean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altLang="ru-RU" sz="800" dirty="0" smtClean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altLang="ru-RU" sz="800" dirty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altLang="ru-RU" sz="800" dirty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altLang="ru-RU" sz="800" dirty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altLang="ru-RU" sz="800" dirty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altLang="ru-RU" sz="800" dirty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altLang="ru-RU" sz="800" dirty="0">
              <a:latin typeface="Times New Roman" pitchFamily="18" charset="0"/>
            </a:endParaRPr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6087046" y="3124100"/>
            <a:ext cx="1454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3268274" y="3462363"/>
            <a:ext cx="2743885" cy="68671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>
                <a:latin typeface="Times New Roman" pitchFamily="18" charset="0"/>
              </a:rPr>
              <a:t>Налоговые доходы</a:t>
            </a:r>
          </a:p>
          <a:p>
            <a:pPr eaLnBrk="1" hangingPunct="1">
              <a:spcBef>
                <a:spcPct val="10000"/>
              </a:spcBef>
            </a:pPr>
            <a:r>
              <a:rPr lang="ru-RU" altLang="ru-RU" sz="900" dirty="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</a:t>
            </a:r>
            <a:r>
              <a:rPr lang="ru-RU" altLang="ru-RU" sz="900" dirty="0" smtClean="0">
                <a:latin typeface="Times New Roman" pitchFamily="18" charset="0"/>
              </a:rPr>
              <a:t>ним.</a:t>
            </a:r>
            <a:endParaRPr lang="ru-RU" altLang="ru-RU" sz="900" dirty="0">
              <a:latin typeface="Times New Roman" pitchFamily="18" charset="0"/>
            </a:endParaRP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3264624" y="4143592"/>
            <a:ext cx="2675528" cy="14207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>
                <a:latin typeface="Times New Roman" pitchFamily="18" charset="0"/>
              </a:rPr>
              <a:t>Неналоговые доходы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900" dirty="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900" dirty="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</a:t>
            </a:r>
            <a:r>
              <a:rPr lang="ru-RU" altLang="ru-RU" sz="900" dirty="0" smtClean="0">
                <a:latin typeface="Times New Roman" pitchFamily="18" charset="0"/>
              </a:rPr>
              <a:t>законодательства, инициативные платежи.</a:t>
            </a:r>
            <a:endParaRPr lang="ru-RU" altLang="ru-RU" sz="900" dirty="0">
              <a:latin typeface="Times New Roman" pitchFamily="18" charset="0"/>
            </a:endParaRP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3244834" y="5511744"/>
            <a:ext cx="2623310" cy="11576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>
                <a:latin typeface="Times New Roman" pitchFamily="18" charset="0"/>
              </a:rPr>
              <a:t>Безвозмездные </a:t>
            </a:r>
            <a:r>
              <a:rPr lang="ru-RU" altLang="ru-RU" sz="1200" b="1" dirty="0" smtClean="0">
                <a:latin typeface="Times New Roman" pitchFamily="18" charset="0"/>
              </a:rPr>
              <a:t>поступления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>
                <a:latin typeface="Times New Roman" pitchFamily="18" charset="0"/>
              </a:rPr>
              <a:t>Средства, предоставляемые одним бюджетом бюджетной системы другому (дотации, субсидии, субвенции, иные межбюджетные </a:t>
            </a:r>
            <a:r>
              <a:rPr lang="ru-RU" altLang="ru-RU" sz="900" dirty="0" smtClean="0">
                <a:latin typeface="Times New Roman" pitchFamily="18" charset="0"/>
              </a:rPr>
              <a:t>трансферты), </a:t>
            </a:r>
            <a:r>
              <a:rPr lang="ru-RU" altLang="ru-RU" sz="900" dirty="0">
                <a:latin typeface="Times New Roman" pitchFamily="18" charset="0"/>
              </a:rPr>
              <a:t>а также безвозмездные поступления от физических и юридических лиц, в том числе добровольные </a:t>
            </a:r>
            <a:r>
              <a:rPr lang="ru-RU" altLang="ru-RU" sz="900" dirty="0" smtClean="0">
                <a:latin typeface="Times New Roman" pitchFamily="18" charset="0"/>
              </a:rPr>
              <a:t>пожертвования.</a:t>
            </a:r>
            <a:endParaRPr lang="ru-RU" altLang="ru-RU" sz="900" dirty="0">
              <a:latin typeface="Times New Roman" pitchFamily="18" charset="0"/>
            </a:endParaRPr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462242" y="4574887"/>
            <a:ext cx="12969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 smtClean="0">
                <a:latin typeface="Times New Roman" pitchFamily="18" charset="0"/>
              </a:rPr>
              <a:t>ДОХОДЫ</a:t>
            </a:r>
            <a:endParaRPr lang="ru-RU" altLang="ru-RU" sz="1400" b="1" dirty="0">
              <a:latin typeface="Times New Roman" pitchFamily="18" charset="0"/>
            </a:endParaRPr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3327777" y="1299943"/>
            <a:ext cx="2495094" cy="13884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>
                <a:latin typeface="Times New Roman" pitchFamily="18" charset="0"/>
              </a:rPr>
              <a:t>Источники внутреннего финансирования дефицита </a:t>
            </a:r>
            <a:r>
              <a:rPr lang="ru-RU" altLang="ru-RU" sz="1200" b="1" dirty="0" smtClean="0">
                <a:latin typeface="Times New Roman" pitchFamily="18" charset="0"/>
              </a:rPr>
              <a:t>бюджета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(</a:t>
            </a:r>
            <a:r>
              <a:rPr lang="ru-RU" altLang="ru-RU" sz="900" dirty="0">
                <a:latin typeface="Times New Roman" pitchFamily="18" charset="0"/>
              </a:rPr>
              <a:t>например:</a:t>
            </a:r>
          </a:p>
          <a:p>
            <a:pPr marL="171450" indent="-171450" eaLnBrk="1" hangingPunct="1">
              <a:spcBef>
                <a:spcPts val="0"/>
              </a:spcBef>
              <a:buFontTx/>
              <a:buChar char="-"/>
            </a:pPr>
            <a:r>
              <a:rPr lang="ru-RU" altLang="ru-RU" sz="900" dirty="0" smtClean="0">
                <a:latin typeface="Times New Roman" pitchFamily="18" charset="0"/>
              </a:rPr>
              <a:t>кредиты, предоставляемые из других бюджетов бюджетной системы;</a:t>
            </a:r>
          </a:p>
          <a:p>
            <a:pPr marL="171450" indent="-171450" eaLnBrk="1" hangingPunct="1">
              <a:spcBef>
                <a:spcPts val="0"/>
              </a:spcBef>
              <a:buFontTx/>
              <a:buChar char="-"/>
            </a:pPr>
            <a:r>
              <a:rPr lang="ru-RU" altLang="ru-RU" sz="900" dirty="0" smtClean="0">
                <a:latin typeface="Times New Roman" pitchFamily="18" charset="0"/>
              </a:rPr>
              <a:t>кредиты от кредитных организаций;</a:t>
            </a:r>
          </a:p>
          <a:p>
            <a:pPr marL="171450" indent="-171450" eaLnBrk="1" hangingPunct="1">
              <a:spcBef>
                <a:spcPts val="0"/>
              </a:spcBef>
              <a:buFontTx/>
              <a:buChar char="-"/>
            </a:pPr>
            <a:r>
              <a:rPr lang="ru-RU" altLang="ru-RU" sz="900" dirty="0" smtClean="0">
                <a:latin typeface="Times New Roman" pitchFamily="18" charset="0"/>
              </a:rPr>
              <a:t>остатки средств на счетах бюджетов и т.д.)</a:t>
            </a:r>
            <a:endParaRPr lang="ru-RU" altLang="ru-RU" sz="900" dirty="0">
              <a:latin typeface="Times New Roman" pitchFamily="18" charset="0"/>
            </a:endParaRPr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>
            <a:off x="3223138" y="3675823"/>
            <a:ext cx="19475" cy="2459683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6985219" y="2348880"/>
            <a:ext cx="0" cy="1886367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 flipH="1">
            <a:off x="3294061" y="1356899"/>
            <a:ext cx="0" cy="1244457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7" y="2856224"/>
            <a:ext cx="1898356" cy="1468320"/>
          </a:xfrm>
          <a:prstGeom prst="rect">
            <a:avLst/>
          </a:prstGeom>
        </p:spPr>
      </p:pic>
      <p:sp>
        <p:nvSpPr>
          <p:cNvPr id="41" name="Text Box 59"/>
          <p:cNvSpPr txBox="1">
            <a:spLocks noChangeArrowheads="1"/>
          </p:cNvSpPr>
          <p:nvPr/>
        </p:nvSpPr>
        <p:spPr bwMode="auto">
          <a:xfrm>
            <a:off x="219712" y="2420888"/>
            <a:ext cx="12969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 smtClean="0">
                <a:latin typeface="Times New Roman" pitchFamily="18" charset="0"/>
              </a:rPr>
              <a:t>БЮДЖЕТ</a:t>
            </a:r>
            <a:endParaRPr lang="ru-RU" altLang="ru-RU" sz="1400" b="1" dirty="0">
              <a:latin typeface="Times New Roman" pitchFamily="18" charset="0"/>
            </a:endParaRPr>
          </a:p>
        </p:txBody>
      </p:sp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-1638300" y="396312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СТРУКТУРА БЮДЖЕТА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3" name="Text Box 58"/>
          <p:cNvSpPr txBox="1">
            <a:spLocks noChangeArrowheads="1"/>
          </p:cNvSpPr>
          <p:nvPr/>
        </p:nvSpPr>
        <p:spPr bwMode="auto">
          <a:xfrm>
            <a:off x="5334936" y="316198"/>
            <a:ext cx="3658648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Схематично бюджет 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можно изобразить следующим образом: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74" y="2712594"/>
            <a:ext cx="654957" cy="654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69" y="2701536"/>
            <a:ext cx="666014" cy="6660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9154" y="2658041"/>
            <a:ext cx="753005" cy="753005"/>
          </a:xfrm>
          <a:prstGeom prst="rect">
            <a:avLst/>
          </a:prstGeom>
        </p:spPr>
      </p:pic>
      <p:sp>
        <p:nvSpPr>
          <p:cNvPr id="58" name="Text Box 59"/>
          <p:cNvSpPr txBox="1">
            <a:spLocks noChangeArrowheads="1"/>
          </p:cNvSpPr>
          <p:nvPr/>
        </p:nvSpPr>
        <p:spPr bwMode="auto">
          <a:xfrm rot="16200000">
            <a:off x="2456882" y="1761297"/>
            <a:ext cx="14029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 smtClean="0">
                <a:latin typeface="Times New Roman" pitchFamily="18" charset="0"/>
              </a:rPr>
              <a:t>ИСТОЧНИКИ</a:t>
            </a:r>
            <a:endParaRPr lang="ru-RU" altLang="ru-RU" sz="1400" b="1" dirty="0">
              <a:latin typeface="Times New Roman" pitchFamily="18" charset="0"/>
            </a:endParaRPr>
          </a:p>
        </p:txBody>
      </p:sp>
      <p:sp>
        <p:nvSpPr>
          <p:cNvPr id="59" name="AutoShape 45"/>
          <p:cNvSpPr>
            <a:spLocks noChangeArrowheads="1"/>
          </p:cNvSpPr>
          <p:nvPr/>
        </p:nvSpPr>
        <p:spPr bwMode="auto">
          <a:xfrm>
            <a:off x="2947789" y="1196752"/>
            <a:ext cx="2815580" cy="1531913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60" name="AutoShape 45"/>
          <p:cNvSpPr>
            <a:spLocks noChangeArrowheads="1"/>
          </p:cNvSpPr>
          <p:nvPr/>
        </p:nvSpPr>
        <p:spPr bwMode="auto">
          <a:xfrm>
            <a:off x="2956846" y="3489958"/>
            <a:ext cx="3121117" cy="3179401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61" name="AutoShape 45"/>
          <p:cNvSpPr>
            <a:spLocks noChangeArrowheads="1"/>
          </p:cNvSpPr>
          <p:nvPr/>
        </p:nvSpPr>
        <p:spPr bwMode="auto">
          <a:xfrm>
            <a:off x="6660232" y="1988840"/>
            <a:ext cx="2201468" cy="2460513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62" name="AutoShape 45"/>
          <p:cNvSpPr>
            <a:spLocks noChangeArrowheads="1"/>
          </p:cNvSpPr>
          <p:nvPr/>
        </p:nvSpPr>
        <p:spPr bwMode="auto">
          <a:xfrm>
            <a:off x="202302" y="960538"/>
            <a:ext cx="8814676" cy="5782992"/>
          </a:xfrm>
          <a:prstGeom prst="roundRect">
            <a:avLst>
              <a:gd name="adj" fmla="val 16667"/>
            </a:avLst>
          </a:prstGeom>
          <a:noFill/>
          <a:ln w="31750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22401" y="916552"/>
            <a:ext cx="1649413" cy="18002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248275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6761163" y="1773238"/>
            <a:ext cx="901700" cy="100806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115219" y="188913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ДОХОДЫ – РАСХОДЫ = ДЕФИЦИТ (ПРОФИЦИТ)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406400" y="2801654"/>
            <a:ext cx="34798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500" b="1" dirty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ДЕФИЦИТ </a:t>
            </a:r>
          </a:p>
          <a:p>
            <a:pPr eaLnBrk="1" hangingPunct="1"/>
            <a:r>
              <a:rPr lang="ru-RU" altLang="ru-RU" sz="1500" b="1" dirty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(расходы больше доходов)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324474" y="2842107"/>
            <a:ext cx="3362325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500" b="1" dirty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ПРОФИЦИТ</a:t>
            </a:r>
          </a:p>
          <a:p>
            <a:pPr eaLnBrk="1" hangingPunct="1"/>
            <a:r>
              <a:rPr lang="ru-RU" altLang="ru-RU" sz="1500" b="1" dirty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(доходы больше расходов)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406400" y="5087693"/>
            <a:ext cx="855821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 и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2026 </a:t>
            </a:r>
            <a:r>
              <a:rPr lang="ru-RU" altLang="ru-RU" sz="1400" dirty="0">
                <a:latin typeface="Times New Roman" pitchFamily="18" charset="0"/>
              </a:rPr>
              <a:t>годов, являются кредиты, полученные</a:t>
            </a:r>
            <a:r>
              <a:rPr lang="en-US" altLang="ru-RU" sz="1400" dirty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 dirty="0"/>
          </a:p>
        </p:txBody>
      </p:sp>
      <p:sp>
        <p:nvSpPr>
          <p:cNvPr id="21" name="AutoShape 45"/>
          <p:cNvSpPr>
            <a:spLocks noChangeArrowheads="1"/>
          </p:cNvSpPr>
          <p:nvPr/>
        </p:nvSpPr>
        <p:spPr bwMode="auto">
          <a:xfrm>
            <a:off x="241524" y="1377107"/>
            <a:ext cx="1086112" cy="297425"/>
          </a:xfrm>
          <a:prstGeom prst="roundRect">
            <a:avLst>
              <a:gd name="adj" fmla="val 16667"/>
            </a:avLst>
          </a:prstGeom>
          <a:noFill/>
          <a:ln w="19050" cmpd="sng" algn="ctr">
            <a:solidFill>
              <a:schemeClr val="bg2">
                <a:lumMod val="75000"/>
                <a:alpha val="34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 dirty="0" smtClean="0">
              <a:latin typeface="Times New Roman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ДОХОДЫ</a:t>
            </a:r>
            <a:endParaRPr lang="ru-RU" altLang="ru-RU" sz="1400" b="1" dirty="0">
              <a:solidFill>
                <a:schemeClr val="tx1">
                  <a:alpha val="70000"/>
                </a:schemeClr>
              </a:solidFill>
              <a:latin typeface="Times New Roman" pitchFamily="18" charset="0"/>
            </a:endParaRPr>
          </a:p>
          <a:p>
            <a:pPr algn="ctr"/>
            <a:endParaRPr lang="ru-RU" altLang="ru-RU" sz="1400" dirty="0"/>
          </a:p>
        </p:txBody>
      </p:sp>
      <p:sp>
        <p:nvSpPr>
          <p:cNvPr id="22" name="AutoShape 45"/>
          <p:cNvSpPr>
            <a:spLocks noChangeArrowheads="1"/>
          </p:cNvSpPr>
          <p:nvPr/>
        </p:nvSpPr>
        <p:spPr bwMode="auto">
          <a:xfrm>
            <a:off x="1828800" y="983064"/>
            <a:ext cx="1086112" cy="297425"/>
          </a:xfrm>
          <a:prstGeom prst="roundRect">
            <a:avLst>
              <a:gd name="adj" fmla="val 16667"/>
            </a:avLst>
          </a:prstGeom>
          <a:noFill/>
          <a:ln w="19050" cmpd="sng" algn="ctr">
            <a:solidFill>
              <a:schemeClr val="bg2">
                <a:lumMod val="50000"/>
                <a:alpha val="34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 dirty="0" smtClean="0">
              <a:latin typeface="Times New Roman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РАСХОДЫ</a:t>
            </a:r>
            <a:endParaRPr lang="ru-RU" altLang="ru-RU" sz="1400" b="1" dirty="0">
              <a:solidFill>
                <a:schemeClr val="tx1">
                  <a:alpha val="70000"/>
                </a:schemeClr>
              </a:solidFill>
              <a:latin typeface="Times New Roman" pitchFamily="18" charset="0"/>
            </a:endParaRPr>
          </a:p>
          <a:p>
            <a:pPr algn="ctr"/>
            <a:endParaRPr lang="ru-RU" altLang="ru-RU" sz="1400" dirty="0"/>
          </a:p>
        </p:txBody>
      </p:sp>
      <p:sp>
        <p:nvSpPr>
          <p:cNvPr id="23" name="AutoShape 45"/>
          <p:cNvSpPr>
            <a:spLocks noChangeArrowheads="1"/>
          </p:cNvSpPr>
          <p:nvPr/>
        </p:nvSpPr>
        <p:spPr bwMode="auto">
          <a:xfrm>
            <a:off x="6941876" y="1490438"/>
            <a:ext cx="1086112" cy="297425"/>
          </a:xfrm>
          <a:prstGeom prst="roundRect">
            <a:avLst>
              <a:gd name="adj" fmla="val 16667"/>
            </a:avLst>
          </a:prstGeom>
          <a:noFill/>
          <a:ln w="19050" cmpd="sng" algn="ctr">
            <a:solidFill>
              <a:schemeClr val="bg2">
                <a:lumMod val="50000"/>
                <a:alpha val="34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 dirty="0" smtClean="0">
              <a:latin typeface="Times New Roman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РАСХОДЫ</a:t>
            </a:r>
            <a:endParaRPr lang="ru-RU" altLang="ru-RU" sz="1400" b="1" dirty="0">
              <a:solidFill>
                <a:schemeClr val="tx1">
                  <a:alpha val="70000"/>
                </a:schemeClr>
              </a:solidFill>
              <a:latin typeface="Times New Roman" pitchFamily="18" charset="0"/>
            </a:endParaRPr>
          </a:p>
          <a:p>
            <a:pPr algn="ctr"/>
            <a:endParaRPr lang="ru-RU" altLang="ru-RU" sz="1400" dirty="0"/>
          </a:p>
        </p:txBody>
      </p:sp>
      <p:sp>
        <p:nvSpPr>
          <p:cNvPr id="25" name="AutoShape 45"/>
          <p:cNvSpPr>
            <a:spLocks noChangeArrowheads="1"/>
          </p:cNvSpPr>
          <p:nvPr/>
        </p:nvSpPr>
        <p:spPr bwMode="auto">
          <a:xfrm>
            <a:off x="5333999" y="918250"/>
            <a:ext cx="1086112" cy="297425"/>
          </a:xfrm>
          <a:prstGeom prst="roundRect">
            <a:avLst>
              <a:gd name="adj" fmla="val 16667"/>
            </a:avLst>
          </a:prstGeom>
          <a:noFill/>
          <a:ln w="19050" cmpd="sng" algn="ctr">
            <a:solidFill>
              <a:schemeClr val="bg2">
                <a:lumMod val="50000"/>
                <a:alpha val="34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 dirty="0" smtClean="0">
              <a:latin typeface="Times New Roman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ДОХОДЫ</a:t>
            </a:r>
            <a:endParaRPr lang="ru-RU" altLang="ru-RU" sz="1400" b="1" dirty="0">
              <a:solidFill>
                <a:schemeClr val="tx1">
                  <a:alpha val="70000"/>
                </a:schemeClr>
              </a:solidFill>
              <a:latin typeface="Times New Roman" pitchFamily="18" charset="0"/>
            </a:endParaRPr>
          </a:p>
          <a:p>
            <a:pPr algn="ctr"/>
            <a:endParaRPr lang="ru-RU" altLang="ru-RU" sz="1400" dirty="0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>
            <a:off x="406400" y="2936693"/>
            <a:ext cx="0" cy="1562324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H="1">
            <a:off x="5248275" y="2955743"/>
            <a:ext cx="0" cy="1562324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Text Box 78"/>
          <p:cNvSpPr txBox="1">
            <a:spLocks noChangeArrowheads="1"/>
          </p:cNvSpPr>
          <p:nvPr/>
        </p:nvSpPr>
        <p:spPr bwMode="auto">
          <a:xfrm>
            <a:off x="1327636" y="4585368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МУНИЦИПАЛЬНЫЙ ДОЛГ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1116013" y="4124325"/>
            <a:ext cx="7951787" cy="238526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субсидии бюджетам муниципальных образований;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на сбалансированность муниципальных образований.</a:t>
            </a: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431169" y="4276725"/>
            <a:ext cx="1285875" cy="0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H="1">
            <a:off x="421644" y="4276725"/>
            <a:ext cx="9525" cy="2133599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421645" y="5114925"/>
            <a:ext cx="647700" cy="0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431170" y="4796678"/>
            <a:ext cx="649288" cy="0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10532" y="1901117"/>
            <a:ext cx="2438400" cy="15927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700" b="1" dirty="0">
                <a:latin typeface="Times New Roman" pitchFamily="18" charset="0"/>
              </a:rPr>
              <a:t>Дотации </a:t>
            </a:r>
          </a:p>
          <a:p>
            <a:pPr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2848932" y="1882876"/>
            <a:ext cx="3507494" cy="19159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372225" y="1831776"/>
            <a:ext cx="2743199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700" b="1" dirty="0">
                <a:latin typeface="Times New Roman" pitchFamily="18" charset="0"/>
              </a:rPr>
              <a:t>Субсидии </a:t>
            </a:r>
          </a:p>
          <a:p>
            <a:pPr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Subsiduim</a:t>
            </a:r>
            <a:r>
              <a:rPr lang="ru-RU" altLang="ru-RU" sz="1400" b="1" i="1" dirty="0">
                <a:latin typeface="Times New Roman" pitchFamily="18" charset="0"/>
              </a:rPr>
              <a:t>» - поддержка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значения.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252920" y="1320181"/>
            <a:ext cx="932494" cy="584993"/>
          </a:xfrm>
          <a:prstGeom prst="line">
            <a:avLst/>
          </a:prstGeom>
          <a:noFill/>
          <a:ln w="31750">
            <a:solidFill>
              <a:schemeClr val="tx1">
                <a:alpha val="7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571999" y="1385665"/>
            <a:ext cx="0" cy="709611"/>
          </a:xfrm>
          <a:prstGeom prst="line">
            <a:avLst/>
          </a:prstGeom>
          <a:noFill/>
          <a:ln w="31750">
            <a:solidFill>
              <a:schemeClr val="tx1">
                <a:alpha val="7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903914" y="1280584"/>
            <a:ext cx="744773" cy="657477"/>
          </a:xfrm>
          <a:prstGeom prst="line">
            <a:avLst/>
          </a:prstGeom>
          <a:noFill/>
          <a:ln w="31750">
            <a:solidFill>
              <a:schemeClr val="tx1">
                <a:alpha val="7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38124" y="388938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431170" y="5648325"/>
            <a:ext cx="649288" cy="0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421645" y="6410325"/>
            <a:ext cx="649288" cy="0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431170" y="6105525"/>
            <a:ext cx="649288" cy="0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AutoShape 45"/>
          <p:cNvSpPr>
            <a:spLocks noChangeArrowheads="1"/>
          </p:cNvSpPr>
          <p:nvPr/>
        </p:nvSpPr>
        <p:spPr bwMode="auto">
          <a:xfrm>
            <a:off x="2324099" y="1061251"/>
            <a:ext cx="4495800" cy="300218"/>
          </a:xfrm>
          <a:prstGeom prst="roundRect">
            <a:avLst>
              <a:gd name="adj" fmla="val 16667"/>
            </a:avLst>
          </a:prstGeom>
          <a:noFill/>
          <a:ln w="19050" cmpd="tri" algn="ctr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1400" b="1" dirty="0" smtClean="0">
              <a:latin typeface="Times New Roman" pitchFamily="18" charset="0"/>
            </a:endParaRPr>
          </a:p>
          <a:p>
            <a:pPr algn="ctr"/>
            <a:r>
              <a:rPr lang="ru-RU" altLang="ru-RU" b="1" dirty="0" smtClean="0">
                <a:latin typeface="Times New Roman" pitchFamily="18" charset="0"/>
              </a:rPr>
              <a:t>МЕЖБЮДЖЕТНЫЕ ТРАНСФЕРТЫ</a:t>
            </a:r>
          </a:p>
          <a:p>
            <a:pPr algn="ctr"/>
            <a:endParaRPr lang="ru-RU" altLang="ru-RU" sz="1400" dirty="0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 flipH="1">
            <a:off x="410532" y="2095276"/>
            <a:ext cx="0" cy="1562324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H="1">
            <a:off x="2819400" y="2057400"/>
            <a:ext cx="0" cy="1562324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H="1">
            <a:off x="6324600" y="2019076"/>
            <a:ext cx="0" cy="1562324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0"/>
                <a:lumOff val="10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330001" y="462224"/>
            <a:ext cx="7848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ЭКОНОМИЧЕСКИЕ ПОКАЗАТЕЛИ РАЗВИТИЯ ЭКОНОМИКИ МУНИЦИПАЛЬНОГО ОБРАЗОВАНИЯ МУРОМСКИЙ РАЙОН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97152"/>
            <a:ext cx="676875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566049"/>
              </p:ext>
            </p:extLst>
          </p:nvPr>
        </p:nvGraphicFramePr>
        <p:xfrm>
          <a:off x="4499992" y="1700808"/>
          <a:ext cx="4552196" cy="288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164013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3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207974"/>
              </p:ext>
            </p:extLst>
          </p:nvPr>
        </p:nvGraphicFramePr>
        <p:xfrm>
          <a:off x="4644008" y="302568"/>
          <a:ext cx="426203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02568"/>
            <a:ext cx="424926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417646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19712</TotalTime>
  <Words>10672</Words>
  <Application>Microsoft Office PowerPoint</Application>
  <PresentationFormat>Экран (4:3)</PresentationFormat>
  <Paragraphs>2644</Paragraphs>
  <Slides>49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Легкий дым</vt:lpstr>
      <vt:lpstr>Лист</vt:lpstr>
      <vt:lpstr>Брошюра «БЮДЖЕТ ДЛЯ ГРАЖДАН» к решению Совета народных депутатов Муромского района   от 20.12.2023 № 84 «О бюджете Муромского района на 2024 год  и на плановый период 2025 и 2026 годов»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МУРОМСКОГО РАЙОНА НА 2024 ГОД  И НА ПЛАНОВЫЙ ПЕРИОД 2025 И 2026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в 2022– 2026 годах, %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2024 ГОД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Колпакова Елена</cp:lastModifiedBy>
  <cp:revision>1264</cp:revision>
  <cp:lastPrinted>2023-11-24T11:59:13Z</cp:lastPrinted>
  <dcterms:created xsi:type="dcterms:W3CDTF">1601-01-01T00:00:00Z</dcterms:created>
  <dcterms:modified xsi:type="dcterms:W3CDTF">2024-01-15T05:23:07Z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