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3"/>
  </p:notes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307" r:id="rId9"/>
    <p:sldId id="308" r:id="rId10"/>
    <p:sldId id="309" r:id="rId11"/>
    <p:sldId id="310" r:id="rId12"/>
    <p:sldId id="311" r:id="rId13"/>
    <p:sldId id="260" r:id="rId14"/>
    <p:sldId id="278" r:id="rId15"/>
    <p:sldId id="280" r:id="rId16"/>
    <p:sldId id="296" r:id="rId17"/>
    <p:sldId id="298" r:id="rId18"/>
    <p:sldId id="299" r:id="rId19"/>
    <p:sldId id="261" r:id="rId20"/>
    <p:sldId id="262" r:id="rId21"/>
    <p:sldId id="263" r:id="rId2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122"/>
    <a:srgbClr val="0066FF"/>
    <a:srgbClr val="FF9900"/>
    <a:srgbClr val="F0D1C2"/>
    <a:srgbClr val="0000FF"/>
    <a:srgbClr val="E2C2F0"/>
    <a:srgbClr val="68C25E"/>
    <a:srgbClr val="FFFF99"/>
    <a:srgbClr val="DAA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682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pPr>
              <a:defRPr/>
            </a:pPr>
            <a:fld id="{8B0A3DA0-B516-457B-8140-10D8D2041E56}" type="datetimeFigureOut">
              <a:rPr lang="ru-RU"/>
              <a:pPr>
                <a:defRPr/>
              </a:pPr>
              <a:t>15.01.2024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982"/>
            <a:ext cx="5389240" cy="4440796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pPr>
              <a:defRPr/>
            </a:pPr>
            <a:fld id="{147B013F-DA45-4919-969B-051570AF0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54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A0238-722F-4851-A8C0-95387FB529F3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DB90D5-7497-40F6-88D1-A40C8ECB3F9A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2FA6-844E-47B1-B562-2D8B6865C4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132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5592-1523-4E8D-87DA-86F00A66A1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9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CCF-AE06-43A6-B039-04752E161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55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9604-D26F-4C11-98E5-7F0DAA5E83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92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273B-F3CC-4333-B614-96F216A41B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46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21F-1253-448B-B91B-83517C6A8F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841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C710-91FF-4C69-8CD3-1C6F0BEFED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49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89A5-AAAD-48D8-8E84-92D970654E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74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8A04-6FAF-490D-9458-4C47003D4D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94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D1BD-282E-4DF6-B1D2-84CD42F733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032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B380-9CD3-4DDB-B0C9-63EC1C1681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34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D4C6B4-466A-46F8-BDA5-839BB7C844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orisogleb33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6" y="3264793"/>
            <a:ext cx="8928990" cy="1460351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решению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Муромского района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21.12.2023 </a:t>
            </a:r>
            <a:b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 61 «О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15816" y="620688"/>
            <a:ext cx="34718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00FF"/>
                </a:solidFill>
                <a:latin typeface="Times New Roman" pitchFamily="18" charset="0"/>
              </a:rPr>
              <a:t>Борисоглебское</a:t>
            </a:r>
            <a:endParaRPr lang="ru-RU" altLang="ru-RU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7" y="2132856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5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s://sobory.ru/pic/04250/04295_20170423_132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6542"/>
          <a:stretch/>
        </p:blipFill>
        <p:spPr bwMode="auto">
          <a:xfrm>
            <a:off x="6220217" y="116632"/>
            <a:ext cx="281627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2" name="Picture 6" descr="https://sobory.ru/pic/04250/04295_20060725_2319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5607" b="6923"/>
          <a:stretch/>
        </p:blipFill>
        <p:spPr bwMode="auto">
          <a:xfrm>
            <a:off x="107505" y="116632"/>
            <a:ext cx="295232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7" b="-1"/>
          <a:stretch/>
        </p:blipFill>
        <p:spPr bwMode="auto">
          <a:xfrm>
            <a:off x="0" y="4869160"/>
            <a:ext cx="91440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621854" y="4725144"/>
            <a:ext cx="78486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Неналоговые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доходы 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спрогнозированы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 сумме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338,0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или ниже на 62,2 % к уровню 2023 года. Уменьшение неналоговых доходов в 2024 году объясняется отсутствием земельных участков подлежащих реализации.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Наибольший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удельный вес в структуре неналоговых доходов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занимают доходы от использования имущества, находящегося в муниципальной собственности (в 2024 - 2026 годах по 92,6% ежегодно).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323528" y="260648"/>
            <a:ext cx="8496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Борисоглебское </a:t>
            </a:r>
            <a:r>
              <a:rPr lang="ru-RU" altLang="ru-RU" sz="1600" b="1" dirty="0" smtClean="0">
                <a:latin typeface="Times New Roman" pitchFamily="18" charset="0"/>
              </a:rPr>
              <a:t>в 2022– 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756852"/>
              </p:ext>
            </p:extLst>
          </p:nvPr>
        </p:nvGraphicFramePr>
        <p:xfrm>
          <a:off x="639763" y="1125538"/>
          <a:ext cx="781685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Лист" r:id="rId4" imgW="5038593" imgH="2552558" progId="Excel.Sheet.8">
                  <p:embed/>
                </p:oleObj>
              </mc:Choice>
              <mc:Fallback>
                <p:oleObj name="Лист" r:id="rId4" imgW="5038593" imgH="255255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125538"/>
                        <a:ext cx="781685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06864270"/>
              </p:ext>
            </p:extLst>
          </p:nvPr>
        </p:nvGraphicFramePr>
        <p:xfrm>
          <a:off x="571500" y="692150"/>
          <a:ext cx="8002587" cy="2938396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1414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9179,5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1870,5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1925,0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10222,0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2070,5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4"/>
            <a:ext cx="8429625" cy="4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5014274"/>
              </p:ext>
            </p:extLst>
          </p:nvPr>
        </p:nvGraphicFramePr>
        <p:xfrm>
          <a:off x="1031875" y="4386263"/>
          <a:ext cx="6502400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Лист" r:id="rId4" imgW="6118860" imgH="1333500" progId="Excel.Sheet.8">
                  <p:embed/>
                </p:oleObj>
              </mc:Choice>
              <mc:Fallback>
                <p:oleObj name="Лист" r:id="rId4" imgW="6118860" imgH="13335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4386263"/>
                        <a:ext cx="6502400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414338" y="5840413"/>
            <a:ext cx="8429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400" dirty="0" smtClean="0">
                <a:latin typeface="Times New Roman" pitchFamily="18" charset="0"/>
              </a:rPr>
              <a:t>2026 году </a:t>
            </a:r>
            <a:r>
              <a:rPr lang="ru-RU" altLang="ru-RU" sz="1400" dirty="0">
                <a:latin typeface="Times New Roman" pitchFamily="18" charset="0"/>
              </a:rPr>
              <a:t>достигнет уровня </a:t>
            </a:r>
            <a:r>
              <a:rPr lang="ru-RU" altLang="ru-RU" sz="1400" dirty="0" smtClean="0">
                <a:latin typeface="Times New Roman" pitchFamily="18" charset="0"/>
              </a:rPr>
              <a:t>2070,5 рублей </a:t>
            </a:r>
            <a:r>
              <a:rPr lang="ru-RU" altLang="ru-RU" sz="1400" dirty="0">
                <a:latin typeface="Times New Roman" pitchFamily="18" charset="0"/>
              </a:rPr>
              <a:t>на 1 жителя. </a:t>
            </a:r>
          </a:p>
        </p:txBody>
      </p:sp>
    </p:spTree>
    <p:extLst>
      <p:ext uri="{BB962C8B-B14F-4D97-AF65-F5344CB8AC3E}">
        <p14:creationId xmlns:p14="http://schemas.microsoft.com/office/powerpoint/2010/main" val="20006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869160"/>
            <a:ext cx="8262119" cy="1800200"/>
          </a:xfrm>
        </p:spPr>
        <p:txBody>
          <a:bodyPr/>
          <a:lstStyle/>
          <a:p>
            <a:pPr algn="l"/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в сумме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910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поступление дотации бюджетам сельских поселений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сумму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12550,0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(48,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–4597,4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(17,7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субвенций – 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408,6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(1,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сельских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поселений– 8354,0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(32,3%).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2025 году безвозмездные 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увеличатся в сравнении с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и ожидаются в сумме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295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65,8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данные средства запланированы в сумме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649,1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уменьшатся к уровню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26,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%.</a:t>
            </a: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179512" y="0"/>
            <a:ext cx="8856984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sz="1600" b="1" dirty="0">
                <a:latin typeface="Times New Roman" pitchFamily="18" charset="0"/>
              </a:rPr>
              <a:t>безвозмездных поступлений бюджета муниципального образования Борисоглебское </a:t>
            </a:r>
            <a:r>
              <a:rPr lang="ru-RU" altLang="ru-RU" sz="1600" b="1" dirty="0" smtClean="0">
                <a:latin typeface="Times New Roman" pitchFamily="18" charset="0"/>
              </a:rPr>
              <a:t>в 2022 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2026 </a:t>
            </a:r>
            <a:r>
              <a:rPr lang="ru-RU" altLang="ru-RU" sz="1600" b="1" dirty="0">
                <a:latin typeface="Times New Roman" pitchFamily="18" charset="0"/>
              </a:rPr>
              <a:t>годах, тыс. </a:t>
            </a:r>
            <a:r>
              <a:rPr lang="ru-RU" altLang="ru-RU" sz="1600" b="1" dirty="0" smtClean="0">
                <a:latin typeface="Times New Roman" pitchFamily="18" charset="0"/>
              </a:rPr>
              <a:t>рублей</a:t>
            </a:r>
            <a:endParaRPr lang="ru-RU" altLang="ru-RU" sz="1600" b="1" dirty="0">
              <a:latin typeface="Times New Roman" pitchFamily="18" charset="0"/>
            </a:endParaRP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318673"/>
              </p:ext>
            </p:extLst>
          </p:nvPr>
        </p:nvGraphicFramePr>
        <p:xfrm>
          <a:off x="539750" y="982663"/>
          <a:ext cx="79756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Лист" r:id="rId4" imgW="5029392" imgH="3105292" progId="Excel.Sheet.8">
                  <p:embed/>
                </p:oleObj>
              </mc:Choice>
              <mc:Fallback>
                <p:oleObj name="Лист" r:id="rId4" imgW="5029392" imgH="310529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2663"/>
                        <a:ext cx="7975600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1547664" y="784225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38186,1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2570687" y="796132"/>
            <a:ext cx="719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43686,2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3479264" y="796132"/>
            <a:ext cx="719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910,0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4410570" y="836613"/>
            <a:ext cx="7374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295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5436096" y="838200"/>
            <a:ext cx="792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649,1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TextBox 8"/>
          <p:cNvSpPr txBox="1">
            <a:spLocks noChangeArrowheads="1"/>
          </p:cNvSpPr>
          <p:nvPr/>
        </p:nvSpPr>
        <p:spPr bwMode="auto">
          <a:xfrm>
            <a:off x="2107407" y="784225"/>
            <a:ext cx="5762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114,4%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3144569" y="785813"/>
            <a:ext cx="647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59,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10"/>
          <p:cNvSpPr txBox="1">
            <a:spLocks noChangeArrowheads="1"/>
          </p:cNvSpPr>
          <p:nvPr/>
        </p:nvSpPr>
        <p:spPr bwMode="auto">
          <a:xfrm>
            <a:off x="3973245" y="799781"/>
            <a:ext cx="5762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,1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TextBox 11"/>
          <p:cNvSpPr txBox="1">
            <a:spLocks noChangeArrowheads="1"/>
          </p:cNvSpPr>
          <p:nvPr/>
        </p:nvSpPr>
        <p:spPr bwMode="auto">
          <a:xfrm>
            <a:off x="5058271" y="785813"/>
            <a:ext cx="755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73,</a:t>
            </a:r>
            <a:r>
              <a:rPr lang="en-US" altLang="ru-RU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111232" y="1031875"/>
            <a:ext cx="35718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73245" y="1008856"/>
            <a:ext cx="4286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078908" y="1022984"/>
            <a:ext cx="3571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121695" y="1000125"/>
            <a:ext cx="3571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866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89"/>
          <p:cNvSpPr txBox="1">
            <a:spLocks noChangeArrowheads="1"/>
          </p:cNvSpPr>
          <p:nvPr/>
        </p:nvSpPr>
        <p:spPr bwMode="auto">
          <a:xfrm>
            <a:off x="179512" y="4725144"/>
            <a:ext cx="47525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9%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0,03% и «Охрана окружающей среды» и «Средства массовой информации» - по  0,3%.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292080" y="836712"/>
            <a:ext cx="37759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общей сумме расходов бюджета муниципального образования на 2024 год удельный вес расходов в рамках муниципальных программ составляет 86,7 %, на 2025 год – 85,4%, на 2026 год –80,3 %. На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2024 году запланировано 32290,8 тыс. рублей, в 2025 году  в сумме 33912,8  тыс. рублей, в 2026 году  в сумме 25845,8  тыс. рублей.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20" y="3140968"/>
            <a:ext cx="4312965" cy="347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0" y="836712"/>
            <a:ext cx="51276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29067" y="0"/>
            <a:ext cx="89354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</a:p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Борисоглебское, (тыс. рублей)</a:t>
            </a:r>
            <a:endParaRPr lang="ru-RU" altLang="ru-RU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42832"/>
              </p:ext>
            </p:extLst>
          </p:nvPr>
        </p:nvGraphicFramePr>
        <p:xfrm>
          <a:off x="395536" y="764704"/>
          <a:ext cx="8424935" cy="5840692"/>
        </p:xfrm>
        <a:graphic>
          <a:graphicData uri="http://schemas.openxmlformats.org/drawingml/2006/table">
            <a:tbl>
              <a:tblPr/>
              <a:tblGrid>
                <a:gridCol w="3960440"/>
                <a:gridCol w="216024"/>
                <a:gridCol w="208183"/>
                <a:gridCol w="956840"/>
                <a:gridCol w="809634"/>
                <a:gridCol w="833655"/>
                <a:gridCol w="725155"/>
                <a:gridCol w="715004"/>
              </a:tblGrid>
              <a:tr h="576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2857" marR="2857" marT="285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7" marR="2857" marT="285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16 747,7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9 956,3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360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13 000,2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84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41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664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1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14 298,7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41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54 752,9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38 448,0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39 787,8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256005"/>
            <a:ext cx="8961438" cy="101275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110"/>
          <p:cNvSpPr txBox="1">
            <a:spLocks noChangeArrowheads="1"/>
          </p:cNvSpPr>
          <p:nvPr/>
        </p:nvSpPr>
        <p:spPr bwMode="auto">
          <a:xfrm>
            <a:off x="157039" y="4941168"/>
            <a:ext cx="880189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«Общегосударственные вопросы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Культура, кинематография</a:t>
            </a:r>
            <a:r>
              <a:rPr lang="ru-RU" altLang="ru-RU" sz="1400" dirty="0" smtClean="0">
                <a:latin typeface="Times New Roman" pitchFamily="18" charset="0"/>
              </a:rPr>
              <a:t>»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Наименьшую сумму </a:t>
            </a:r>
            <a:r>
              <a:rPr lang="ru-RU" altLang="ru-RU" sz="1400" dirty="0">
                <a:latin typeface="Times New Roman" pitchFamily="18" charset="0"/>
              </a:rPr>
              <a:t>на душу населения составляют расходы по разделу «Физическая культура и спорт», «Охрана окружающей среды» и «Средства массовой информации</a:t>
            </a:r>
            <a:r>
              <a:rPr lang="ru-RU" altLang="ru-RU" sz="1400" dirty="0" smtClean="0">
                <a:latin typeface="Times New Roman" pitchFamily="18" charset="0"/>
              </a:rPr>
              <a:t>».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945" y="273422"/>
            <a:ext cx="89269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Борисоглебское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(численность постоянного населения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2023 - 2026 годы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9626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89084"/>
              </p:ext>
            </p:extLst>
          </p:nvPr>
        </p:nvGraphicFramePr>
        <p:xfrm>
          <a:off x="168871" y="1484784"/>
          <a:ext cx="8870072" cy="3384375"/>
        </p:xfrm>
        <a:graphic>
          <a:graphicData uri="http://schemas.openxmlformats.org/drawingml/2006/table">
            <a:tbl>
              <a:tblPr/>
              <a:tblGrid>
                <a:gridCol w="600140"/>
                <a:gridCol w="2892676"/>
                <a:gridCol w="672157"/>
                <a:gridCol w="672157"/>
                <a:gridCol w="672157"/>
                <a:gridCol w="672157"/>
                <a:gridCol w="672157"/>
                <a:gridCol w="672157"/>
                <a:gridCol w="672157"/>
                <a:gridCol w="672157"/>
              </a:tblGrid>
              <a:tr h="2256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474,00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5 688,03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332,85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3 994,18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344,45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4 133,37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279,21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3 350,52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151,13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1 813,62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144,99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1 739,84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94,72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1 136,69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86,19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1 034,31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35,89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39,40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16,54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198,53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39,83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477,98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39,93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38,96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467,48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38,96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467,48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1 485,43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31,62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379,45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373,48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40,74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488,85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1 502,37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1 236,13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168,50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2 022,02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1 235,61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87,58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77,93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7,77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77,93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41,55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-27384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</a:rPr>
              <a:t>Динамика расходов бюджета муниципального образования Борисоглебское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бюджетов в </a:t>
            </a:r>
            <a:r>
              <a:rPr lang="ru-RU" altLang="ru-RU" sz="1800" b="1" dirty="0" smtClean="0">
                <a:latin typeface="Times New Roman" pitchFamily="18" charset="0"/>
              </a:rPr>
              <a:t>разрезе муниципальных программ (тыс.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43384"/>
              </p:ext>
            </p:extLst>
          </p:nvPr>
        </p:nvGraphicFramePr>
        <p:xfrm>
          <a:off x="251520" y="925727"/>
          <a:ext cx="8640960" cy="5681317"/>
        </p:xfrm>
        <a:graphic>
          <a:graphicData uri="http://schemas.openxmlformats.org/drawingml/2006/table">
            <a:tbl>
              <a:tblPr/>
              <a:tblGrid>
                <a:gridCol w="3816424"/>
                <a:gridCol w="288032"/>
                <a:gridCol w="288032"/>
                <a:gridCol w="936104"/>
                <a:gridCol w="864096"/>
                <a:gridCol w="792088"/>
                <a:gridCol w="864096"/>
                <a:gridCol w="792088"/>
              </a:tblGrid>
              <a:tr h="75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525" marR="9525" marT="9525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525" marR="9525" marT="9525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4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54 752,95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38 448,01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70,22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39 787,80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32 252,10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11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17 457,89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16 747,70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9 956,30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7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4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9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14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13 000,20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11 921,90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6 220,98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5 425,50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6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12 185,19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11 599,60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5 337,88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3 772,40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0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Борисоглебское»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736,31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2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5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09111"/>
              </p:ext>
            </p:extLst>
          </p:nvPr>
        </p:nvGraphicFramePr>
        <p:xfrm>
          <a:off x="395536" y="332656"/>
          <a:ext cx="8443663" cy="6264039"/>
        </p:xfrm>
        <a:graphic>
          <a:graphicData uri="http://schemas.openxmlformats.org/drawingml/2006/table">
            <a:tbl>
              <a:tblPr/>
              <a:tblGrid>
                <a:gridCol w="3600400"/>
                <a:gridCol w="288032"/>
                <a:gridCol w="360040"/>
                <a:gridCol w="1008112"/>
                <a:gridCol w="864096"/>
                <a:gridCol w="792088"/>
                <a:gridCol w="792088"/>
                <a:gridCol w="738807"/>
              </a:tblGrid>
              <a:tr h="71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843" marR="3843" marT="38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843" marR="3843" marT="384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843" marR="3843" marT="384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1 911,01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7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1 907,01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11,27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41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Борисоглебское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12,25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1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152,01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6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4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муниципальном образовании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75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4 601,00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4 612,00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6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1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«Дорожное хозяйство муниципального образования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1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111,46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34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«Информационное общество в муниципальном образовании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111,46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8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«Содействие развитию малого и среднего предпринимательства в муниципальном образовании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95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0" y="4462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81624"/>
              </p:ext>
            </p:extLst>
          </p:nvPr>
        </p:nvGraphicFramePr>
        <p:xfrm>
          <a:off x="251520" y="229290"/>
          <a:ext cx="8712969" cy="6542280"/>
        </p:xfrm>
        <a:graphic>
          <a:graphicData uri="http://schemas.openxmlformats.org/drawingml/2006/table">
            <a:tbl>
              <a:tblPr/>
              <a:tblGrid>
                <a:gridCol w="3888432"/>
                <a:gridCol w="285006"/>
                <a:gridCol w="219655"/>
                <a:gridCol w="951837"/>
                <a:gridCol w="878619"/>
                <a:gridCol w="951837"/>
                <a:gridCol w="805400"/>
                <a:gridCol w="732183"/>
              </a:tblGrid>
              <a:tr h="510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2684" marR="2684" marT="26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2684" marR="2684" marT="268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2684" marR="2684" marT="268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0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14 298,73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3 652,61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3 595,10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4 705,70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4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1 943,00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870,51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44,80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2 204,40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0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«Капитальный ремонт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многоквартир-ных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домов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61,94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1 907,00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848,21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2 204,40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5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5 001,31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5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муниципального образования Борисоглебское"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5 001,31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1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7 354,42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2 782,10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37,83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6 554,92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1 491,40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5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«Борьба с борщевиком на  территории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799,50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161,44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5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22,92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2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22,92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0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22,92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82,28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82,28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культуры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82,28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843,09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897,62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666,18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5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666,18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0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9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0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5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0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21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8574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282749" y="764704"/>
            <a:ext cx="853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Борисоглебское на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04048" y="292494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БОРИСОГЛЕБСКОЕ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517" y="147591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200" dirty="0">
                <a:latin typeface="Times New Roman" pitchFamily="18" charset="0"/>
              </a:rPr>
              <a:t>-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субсидии – </a:t>
            </a:r>
            <a:r>
              <a:rPr lang="ru-RU" altLang="ru-RU" sz="1200" dirty="0" smtClean="0">
                <a:latin typeface="Times New Roman" pitchFamily="18" charset="0"/>
              </a:rPr>
              <a:t>4597,4 тыс</a:t>
            </a:r>
            <a:r>
              <a:rPr lang="ru-RU" altLang="ru-RU" sz="1200" dirty="0">
                <a:latin typeface="Times New Roman" pitchFamily="18" charset="0"/>
              </a:rPr>
              <a:t>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субвенции – </a:t>
            </a:r>
            <a:r>
              <a:rPr lang="en-US" altLang="ru-RU" sz="1200" dirty="0" smtClean="0">
                <a:latin typeface="Times New Roman" pitchFamily="18" charset="0"/>
              </a:rPr>
              <a:t>408,6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дотации – 618,0 тыс. рублей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22517" y="2636912"/>
            <a:ext cx="3808171" cy="4032448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>
                <a:latin typeface="Times New Roman" pitchFamily="18" charset="0"/>
              </a:rPr>
              <a:t>дотации на выравнивание  бюджетной  обеспеченности муниципального образования </a:t>
            </a:r>
            <a:r>
              <a:rPr lang="ru-RU" altLang="ru-RU" sz="12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1200" dirty="0">
                <a:latin typeface="Times New Roman" pitchFamily="18" charset="0"/>
              </a:rPr>
              <a:t>– </a:t>
            </a:r>
            <a:r>
              <a:rPr lang="ru-RU" altLang="ru-RU" sz="1200" dirty="0" smtClean="0">
                <a:latin typeface="Times New Roman" pitchFamily="18" charset="0"/>
              </a:rPr>
              <a:t>11932,0 </a:t>
            </a:r>
            <a:r>
              <a:rPr lang="ru-RU" altLang="ru-RU" sz="1200" dirty="0">
                <a:latin typeface="Times New Roman" pitchFamily="18" charset="0"/>
              </a:rPr>
              <a:t>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i="1" dirty="0">
                <a:latin typeface="Times New Roman" pitchFamily="18" charset="0"/>
              </a:rPr>
              <a:t>за счет средств бюджета  Муромского района - </a:t>
            </a:r>
            <a:r>
              <a:rPr lang="ru-RU" altLang="ru-RU" sz="1200" i="1" dirty="0" smtClean="0">
                <a:latin typeface="Times New Roman" pitchFamily="18" charset="0"/>
              </a:rPr>
              <a:t>6084,0 </a:t>
            </a:r>
            <a:r>
              <a:rPr lang="ru-RU" altLang="ru-RU" sz="1200" i="1" dirty="0">
                <a:latin typeface="Times New Roman" pitchFamily="18" charset="0"/>
              </a:rPr>
              <a:t>тыс. 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i="1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</a:t>
            </a:r>
            <a:r>
              <a:rPr lang="ru-RU" altLang="ru-RU" sz="1200" i="1" dirty="0" smtClean="0">
                <a:latin typeface="Times New Roman" pitchFamily="18" charset="0"/>
              </a:rPr>
              <a:t>- 5848,0 </a:t>
            </a:r>
            <a:r>
              <a:rPr lang="ru-RU" altLang="ru-RU" sz="1200" i="1" dirty="0">
                <a:latin typeface="Times New Roman" pitchFamily="18" charset="0"/>
              </a:rPr>
              <a:t>тыс</a:t>
            </a:r>
            <a:r>
              <a:rPr lang="ru-RU" altLang="ru-RU" sz="1200" i="1" dirty="0" smtClean="0">
                <a:latin typeface="Times New Roman" pitchFamily="18" charset="0"/>
              </a:rPr>
              <a:t>.</a:t>
            </a:r>
            <a:r>
              <a:rPr lang="en-US" altLang="ru-RU" sz="1200" i="1" dirty="0" smtClean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рублей</a:t>
            </a:r>
            <a:r>
              <a:rPr lang="ru-RU" altLang="ru-RU" sz="1200" i="1" dirty="0">
                <a:latin typeface="Times New Roman" pitchFamily="18" charset="0"/>
              </a:rPr>
              <a:t>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 Борисоглебское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из бюджета Муромского района – </a:t>
            </a:r>
            <a:r>
              <a:rPr lang="ru-RU" altLang="ru-RU" sz="1200" dirty="0" smtClean="0">
                <a:latin typeface="Times New Roman" pitchFamily="18" charset="0"/>
              </a:rPr>
              <a:t>3854,0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</a:t>
            </a:r>
            <a:r>
              <a:rPr lang="ru-RU" altLang="ru-RU" sz="1200" dirty="0">
                <a:latin typeface="Times New Roman" pitchFamily="18" charset="0"/>
              </a:rPr>
              <a:t>трансферты на мероприятия в части осуществления дорожной деятельности (зимнее содержание автомобильных дорог</a:t>
            </a:r>
            <a:r>
              <a:rPr lang="ru-RU" altLang="ru-RU" sz="1200" dirty="0" smtClean="0">
                <a:latin typeface="Times New Roman" pitchFamily="18" charset="0"/>
              </a:rPr>
              <a:t>) – 4500,0 тыс. рублей.</a:t>
            </a:r>
            <a:endParaRPr lang="ru-RU" altLang="ru-RU" sz="1200" dirty="0">
              <a:latin typeface="Times New Roman" pitchFamily="18" charset="0"/>
            </a:endParaRPr>
          </a:p>
          <a:p>
            <a:pPr marL="171450" indent="-171450" algn="just" eaLnBrk="1" hangingPunct="1">
              <a:buFont typeface="Wingdings" pitchFamily="2" charset="2"/>
              <a:buChar char="Ø"/>
            </a:pP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17145" y="479643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just" eaLnBrk="1" hangingPunct="1"/>
            <a:r>
              <a:rPr lang="ru-RU" altLang="ru-RU" sz="14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</a:t>
            </a:r>
            <a:r>
              <a:rPr lang="ru-RU" altLang="ru-RU" sz="1200" dirty="0" smtClean="0">
                <a:latin typeface="Times New Roman" pitchFamily="18" charset="0"/>
              </a:rPr>
              <a:t>1584,0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368898" y="625503"/>
            <a:ext cx="1161233" cy="343765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16464" y="4125094"/>
            <a:ext cx="431800" cy="671339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230688" y="3140968"/>
            <a:ext cx="762000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2913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548680"/>
            <a:ext cx="8461375" cy="6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Борисоглебское утверждается в форме решения Совета народных депутатов муниципального образования Борисоглебское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Борисоглебское «О бюджете муниципального образования Борисоглебское на очередной финансовый  год и на плановый период» назначаются публичные слушания.  </a:t>
            </a:r>
            <a:r>
              <a:rPr lang="ru-RU" altLang="ru-RU" sz="1600" dirty="0" smtClean="0">
                <a:latin typeface="Times New Roman" pitchFamily="18" charset="0"/>
              </a:rPr>
              <a:t>«Положение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о публичных слушаниях в муниципальном образовании Борисоглебское Муромского </a:t>
            </a:r>
            <a:r>
              <a:rPr lang="ru-RU" sz="1600" dirty="0" smtClean="0">
                <a:latin typeface="Times New Roman" pitchFamily="18" charset="0"/>
              </a:rPr>
              <a:t>района»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</a:rPr>
              <a:t>утверждено </a:t>
            </a:r>
            <a:r>
              <a:rPr lang="ru-RU" sz="1600" dirty="0">
                <a:latin typeface="Times New Roman" pitchFamily="18" charset="0"/>
              </a:rPr>
              <a:t>решением Совета народных депутатов муниципального образования Борисоглебское Муромского района от 29.12.2022 № 58</a:t>
            </a:r>
            <a:r>
              <a:rPr lang="ru-RU" altLang="ru-RU" sz="1600" dirty="0" smtClean="0">
                <a:latin typeface="Times New Roman" pitchFamily="18" charset="0"/>
              </a:rPr>
              <a:t>. </a:t>
            </a:r>
            <a:endParaRPr lang="ru-RU" altLang="ru-RU" sz="1600" dirty="0">
              <a:latin typeface="Times New Roman" pitchFamily="18" charset="0"/>
            </a:endParaRP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23.11.2023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56 «О </a:t>
            </a:r>
            <a:r>
              <a:rPr lang="ru-RU" altLang="ru-RU" sz="1600" dirty="0">
                <a:latin typeface="Times New Roman" pitchFamily="18" charset="0"/>
              </a:rPr>
              <a:t>назначении публичных слушаний по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2025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2026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дата и место проведения публичных слушаний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2023 года в 09 час. 30 мин.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Владимирская область, Муромский район,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ул. Первомайская, д. 16,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здание администрации муниципального образования Борисоглебское Муромского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dirty="0" smtClean="0">
                <a:latin typeface="Times New Roman" pitchFamily="18" charset="0"/>
              </a:rPr>
              <a:t>;</a:t>
            </a:r>
            <a:endParaRPr lang="ru-RU" altLang="ru-RU" sz="1600" dirty="0"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слушаний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свои рекомендации по проекту решения Совета народных депутатов «О бюджете муниципального образования Борисоглебское на 2024 год и на плановый период 2025 и 2026 годов» жители муниципального образования Борисоглебское могут направлять в комиссию, расположенную по адресу: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ул. Первомайская, д. 16, Муромского района Владимирской области, письменно или посредством официального сайта администрации муниципального образования Борисоглебское телекоммуникационной сети Интернет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borisogleb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33.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2023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331" y="781516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в 2023 -2026 гг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58287"/>
              </p:ext>
            </p:extLst>
          </p:nvPr>
        </p:nvGraphicFramePr>
        <p:xfrm>
          <a:off x="437332" y="1916834"/>
          <a:ext cx="8455149" cy="4694118"/>
        </p:xfrm>
        <a:graphic>
          <a:graphicData uri="http://schemas.openxmlformats.org/drawingml/2006/table">
            <a:tbl>
              <a:tblPr/>
              <a:tblGrid>
                <a:gridCol w="3130381"/>
                <a:gridCol w="1331192"/>
                <a:gridCol w="1331192"/>
                <a:gridCol w="1331192"/>
                <a:gridCol w="1331192"/>
              </a:tblGrid>
              <a:tr h="782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2146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3 155,60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>
            <a:spLocks noGrp="1" noChangeArrowheads="1"/>
          </p:cNvSpPr>
          <p:nvPr>
            <p:ph idx="1"/>
          </p:nvPr>
        </p:nvSpPr>
        <p:spPr>
          <a:xfrm>
            <a:off x="827088" y="3213100"/>
            <a:ext cx="7408862" cy="265906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4248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itchFamily="18" charset="0"/>
              </a:rPr>
              <a:t>С решением </a:t>
            </a:r>
            <a:r>
              <a:rPr lang="ru-RU" altLang="ru-RU" dirty="0">
                <a:latin typeface="Times New Roman" pitchFamily="18" charset="0"/>
              </a:rPr>
              <a:t>Совета народных депутатов муниципального образования Борисоглебское Муромского района </a:t>
            </a:r>
            <a:r>
              <a:rPr lang="ru-RU" altLang="ru-RU" dirty="0" smtClean="0">
                <a:latin typeface="Times New Roman" pitchFamily="18" charset="0"/>
              </a:rPr>
              <a:t>от 21.12.2023 № 61 «О </a:t>
            </a:r>
            <a:r>
              <a:rPr lang="ru-RU" altLang="ru-RU" dirty="0">
                <a:latin typeface="Times New Roman" pitchFamily="18" charset="0"/>
              </a:rPr>
              <a:t>бюджете муниципального образования Борисоглебское на </a:t>
            </a:r>
            <a:r>
              <a:rPr lang="ru-RU" altLang="ru-RU" dirty="0" smtClean="0">
                <a:latin typeface="Times New Roman" pitchFamily="18" charset="0"/>
              </a:rPr>
              <a:t>2024 </a:t>
            </a:r>
            <a:r>
              <a:rPr lang="ru-RU" altLang="ru-RU" dirty="0">
                <a:latin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</a:rPr>
              <a:t>2025 </a:t>
            </a:r>
            <a:r>
              <a:rPr lang="ru-RU" altLang="ru-RU" dirty="0">
                <a:latin typeface="Times New Roman" pitchFamily="18" charset="0"/>
              </a:rPr>
              <a:t>и </a:t>
            </a:r>
            <a:r>
              <a:rPr lang="ru-RU" altLang="ru-RU" dirty="0" smtClean="0">
                <a:latin typeface="Times New Roman" pitchFamily="18" charset="0"/>
              </a:rPr>
              <a:t>2026 </a:t>
            </a:r>
            <a:r>
              <a:rPr lang="ru-RU" altLang="ru-RU" dirty="0">
                <a:latin typeface="Times New Roman" pitchFamily="18" charset="0"/>
              </a:rPr>
              <a:t>годов» можно ознакомиться в газете «Муромский край. Документы» от </a:t>
            </a:r>
            <a:r>
              <a:rPr lang="ru-RU" altLang="ru-RU" dirty="0" smtClean="0">
                <a:latin typeface="Times New Roman" pitchFamily="18" charset="0"/>
              </a:rPr>
              <a:t>2</a:t>
            </a:r>
            <a:r>
              <a:rPr lang="en-US" altLang="ru-RU" dirty="0" smtClean="0">
                <a:latin typeface="Times New Roman" pitchFamily="18" charset="0"/>
              </a:rPr>
              <a:t>1</a:t>
            </a:r>
            <a:r>
              <a:rPr lang="ru-RU" altLang="ru-RU" dirty="0" smtClean="0">
                <a:latin typeface="Times New Roman" pitchFamily="18" charset="0"/>
              </a:rPr>
              <a:t>.1</a:t>
            </a:r>
            <a:r>
              <a:rPr lang="en-US" altLang="ru-RU" dirty="0" smtClean="0">
                <a:latin typeface="Times New Roman" pitchFamily="18" charset="0"/>
              </a:rPr>
              <a:t>2</a:t>
            </a:r>
            <a:r>
              <a:rPr lang="ru-RU" altLang="ru-RU" dirty="0" smtClean="0">
                <a:latin typeface="Times New Roman" pitchFamily="18" charset="0"/>
              </a:rPr>
              <a:t>.2023 </a:t>
            </a:r>
            <a:r>
              <a:rPr lang="ru-RU" altLang="ru-RU" dirty="0">
                <a:latin typeface="Times New Roman" pitchFamily="18" charset="0"/>
              </a:rPr>
              <a:t>г. </a:t>
            </a:r>
            <a:r>
              <a:rPr lang="ru-RU" altLang="ru-RU" dirty="0" smtClean="0">
                <a:latin typeface="Times New Roman" pitchFamily="18" charset="0"/>
              </a:rPr>
              <a:t>№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1</a:t>
            </a:r>
            <a:r>
              <a:rPr lang="en-US" altLang="ru-RU" dirty="0" smtClean="0">
                <a:latin typeface="Times New Roman" pitchFamily="18" charset="0"/>
              </a:rPr>
              <a:t>4</a:t>
            </a:r>
            <a:r>
              <a:rPr lang="ru-RU" altLang="ru-RU" dirty="0" smtClean="0">
                <a:latin typeface="Times New Roman" pitchFamily="18" charset="0"/>
              </a:rPr>
              <a:t>2 </a:t>
            </a:r>
            <a:r>
              <a:rPr lang="ru-RU" altLang="ru-RU" dirty="0" smtClean="0">
                <a:latin typeface="Times New Roman" pitchFamily="18" charset="0"/>
              </a:rPr>
              <a:t>(</a:t>
            </a:r>
            <a:r>
              <a:rPr lang="ru-RU" altLang="ru-RU" dirty="0" smtClean="0">
                <a:latin typeface="Times New Roman" pitchFamily="18" charset="0"/>
              </a:rPr>
              <a:t>50</a:t>
            </a:r>
            <a:r>
              <a:rPr lang="en-US" altLang="ru-RU" dirty="0" smtClean="0">
                <a:latin typeface="Times New Roman" pitchFamily="18" charset="0"/>
              </a:rPr>
              <a:t>5</a:t>
            </a:r>
            <a:r>
              <a:rPr lang="ru-RU" altLang="ru-RU" dirty="0" smtClean="0">
                <a:latin typeface="Times New Roman" pitchFamily="18" charset="0"/>
              </a:rPr>
              <a:t>0</a:t>
            </a:r>
            <a:r>
              <a:rPr lang="ru-RU" altLang="ru-RU" dirty="0" smtClean="0">
                <a:latin typeface="Times New Roman" pitchFamily="18" charset="0"/>
              </a:rPr>
              <a:t>) или </a:t>
            </a:r>
            <a:r>
              <a:rPr lang="ru-RU" altLang="ru-RU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u="sng" dirty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7248525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2049560" y="654508"/>
            <a:ext cx="2981228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grpSp>
        <p:nvGrpSpPr>
          <p:cNvPr id="27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2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099050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5076056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58738" y="3272507"/>
            <a:ext cx="236537" cy="1092200"/>
            <a:chOff x="331" y="2795"/>
            <a:chExt cx="418" cy="723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3055019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Борисоглебское:</a:t>
            </a:r>
            <a:endParaRPr lang="ru-RU" altLang="ru-RU" sz="1400" b="1" dirty="0"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48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 </a:t>
            </a:r>
            <a:r>
              <a:rPr lang="ru-RU" altLang="ru-RU" sz="1400" b="1" dirty="0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Борисоглебское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66247"/>
              </p:ext>
            </p:extLst>
          </p:nvPr>
        </p:nvGraphicFramePr>
        <p:xfrm>
          <a:off x="4932040" y="1133480"/>
          <a:ext cx="3850005" cy="1935480"/>
        </p:xfrm>
        <a:graphic>
          <a:graphicData uri="http://schemas.openxmlformats.org/drawingml/2006/table">
            <a:tbl>
              <a:tblPr firstRow="1" firstCol="1" bandRow="1"/>
              <a:tblGrid>
                <a:gridCol w="3850005"/>
              </a:tblGrid>
              <a:tr h="23812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5121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чел – численность постоянного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2698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чел. – численность трудоспособного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713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чел. – численность населения моложе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1710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чел. – численность населения старше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6815"/>
              </p:ext>
            </p:extLst>
          </p:nvPr>
        </p:nvGraphicFramePr>
        <p:xfrm>
          <a:off x="539552" y="3717032"/>
          <a:ext cx="4176464" cy="2736304"/>
        </p:xfrm>
        <a:graphic>
          <a:graphicData uri="http://schemas.openxmlformats.org/drawingml/2006/table">
            <a:tbl>
              <a:tblPr firstRow="1" firstCol="1" bandRow="1"/>
              <a:tblGrid>
                <a:gridCol w="1043905"/>
                <a:gridCol w="1043905"/>
                <a:gridCol w="1044327"/>
                <a:gridCol w="1044327"/>
              </a:tblGrid>
              <a:tr h="9101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Сентябрь 2023 в %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Январь-сентябрь 2023 года в % к январю-сентябрю 2022 года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 сентябрю 2022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к августу 2022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индекс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потреби-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тельских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цен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104,6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100,87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106,0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9441"/>
            <a:ext cx="4176463" cy="282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98003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213" y="188640"/>
            <a:ext cx="8543925" cy="1289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ДОХОДОВ И РАСХОДОВ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03212" y="1412776"/>
            <a:ext cx="8543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b="1" i="1" dirty="0">
                <a:latin typeface="Times New Roman" pitchFamily="18" charset="0"/>
              </a:rPr>
              <a:t>Основные характеристики бюджета муниципального образования Борисоглебское на </a:t>
            </a:r>
            <a:r>
              <a:rPr lang="ru-RU" altLang="ru-RU" b="1" i="1" dirty="0" smtClean="0">
                <a:latin typeface="Times New Roman" pitchFamily="18" charset="0"/>
              </a:rPr>
              <a:t>2024– 2026 </a:t>
            </a:r>
            <a:r>
              <a:rPr lang="ru-RU" altLang="ru-RU" b="1" i="1" dirty="0">
                <a:latin typeface="Times New Roman" pitchFamily="18" charset="0"/>
              </a:rPr>
              <a:t>годы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3211" y="5733256"/>
            <a:ext cx="8543925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Борисоглебское в 2024-2026 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21157"/>
              </p:ext>
            </p:extLst>
          </p:nvPr>
        </p:nvGraphicFramePr>
        <p:xfrm>
          <a:off x="303214" y="2276870"/>
          <a:ext cx="8543922" cy="3321071"/>
        </p:xfrm>
        <a:graphic>
          <a:graphicData uri="http://schemas.openxmlformats.org/drawingml/2006/table">
            <a:tbl>
              <a:tblPr/>
              <a:tblGrid>
                <a:gridCol w="2154393"/>
                <a:gridCol w="870003"/>
                <a:gridCol w="1028366"/>
                <a:gridCol w="792088"/>
                <a:gridCol w="1008112"/>
                <a:gridCol w="876321"/>
                <a:gridCol w="995887"/>
                <a:gridCol w="818752"/>
              </a:tblGrid>
              <a:tr h="2945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год, оценка на 01.10.2023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3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2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2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2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53265,2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35768,0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39787,8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32252,1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9579,0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9858,0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10603,0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43686,2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25910,0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29565,8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21649,1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54752,9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38448,0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39787,8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32252,1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-1487,7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-2680,0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47531" y="116632"/>
            <a:ext cx="8544952" cy="848691"/>
          </a:xfrm>
          <a:prstGeom prst="roundRect">
            <a:avLst/>
          </a:prstGeom>
          <a:gradFill rotWithShape="1">
            <a:gsLst>
              <a:gs pos="28000">
                <a:srgbClr val="297FD5">
                  <a:tint val="18000"/>
                  <a:satMod val="120000"/>
                  <a:lumMod val="88000"/>
                </a:srgbClr>
              </a:gs>
              <a:gs pos="100000">
                <a:srgbClr val="297FD5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297FD5"/>
            </a:solidFill>
            <a:prstDash val="solid"/>
          </a:ln>
          <a:effectLst>
            <a:glow rad="101600">
              <a:srgbClr val="297FD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от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.09.2023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226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муниципального образования на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2026 годы:</a:t>
            </a:r>
            <a:endParaRPr lang="ru-RU" alt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47"/>
          <p:cNvSpPr txBox="1">
            <a:spLocks noChangeArrowheads="1"/>
          </p:cNvSpPr>
          <p:nvPr/>
        </p:nvSpPr>
        <p:spPr bwMode="auto">
          <a:xfrm>
            <a:off x="153988" y="1098604"/>
            <a:ext cx="8737600" cy="55861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бюджетной политики на 2024-2026 годы является определение основных подходов к формированию проекта бюджета муниципального образования Борисоглебское на 2024 год и на плановый период 2025 и 2026 годов.</a:t>
            </a:r>
            <a:endParaRPr lang="ru-RU" altLang="ru-RU" sz="13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sz="1300" b="1" u="sng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solidFill>
                  <a:prstClr val="black"/>
                </a:solidFill>
                <a:latin typeface="Times New Roman" pitchFamily="18" charset="0"/>
              </a:rPr>
              <a:t>1. Обеспечение мероприятий национальных проектов (федеральных программ), предусмотренных </a:t>
            </a:r>
            <a:r>
              <a:rPr lang="ru-RU" sz="1300" dirty="0" smtClean="0">
                <a:latin typeface="Times New Roman" pitchFamily="18" charset="0"/>
              </a:rPr>
              <a:t>Указами </a:t>
            </a:r>
            <a:r>
              <a:rPr lang="ru-RU" sz="1300" dirty="0">
                <a:latin typeface="Times New Roman" pitchFamily="18" charset="0"/>
              </a:rPr>
              <a:t>Президента Российской Федерации от 7 мая 2018 г. № 204 «О национальных целях и стратегических задачах развития Российской Федерации на период до 2024 года</a:t>
            </a:r>
            <a:r>
              <a:rPr lang="ru-RU" sz="1300" dirty="0" smtClean="0">
                <a:latin typeface="Times New Roman" pitchFamily="18" charset="0"/>
              </a:rPr>
              <a:t>» и от </a:t>
            </a:r>
            <a:r>
              <a:rPr lang="ru-RU" sz="1300" dirty="0">
                <a:latin typeface="Times New Roman" pitchFamily="18" charset="0"/>
              </a:rPr>
              <a:t>21 июля 2020 г. № 474 «О национальных целях развития Российской Федерации на период до 2030 года».</a:t>
            </a:r>
            <a:endParaRPr lang="ru-RU" altLang="ru-RU" sz="13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300" dirty="0" smtClean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ru-RU" sz="1300" dirty="0">
                <a:latin typeface="Times New Roman" pitchFamily="18" charset="0"/>
              </a:rPr>
              <a:t>Обеспечение сбалансированности бюджета муниципального образования как базового принципа ответственной бюджетной политики. С этой целью главным администраторам средств необходимо обеспечить: </a:t>
            </a:r>
            <a:r>
              <a:rPr lang="ru-RU" altLang="ru-RU" sz="1300" dirty="0">
                <a:latin typeface="Times New Roman" pitchFamily="18" charset="0"/>
              </a:rPr>
              <a:t>.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latin typeface="Times New Roman" pitchFamily="18" charset="0"/>
              </a:rPr>
              <a:t>первоочередное планирование </a:t>
            </a:r>
            <a:r>
              <a:rPr lang="ru-RU" sz="1300" dirty="0">
                <a:latin typeface="Times New Roman" pitchFamily="18" charset="0"/>
              </a:rPr>
              <a:t>бюджетных ассигнований на исполнение действующих расходных обязательств муниципального </a:t>
            </a:r>
            <a:r>
              <a:rPr lang="ru-RU" sz="1300" dirty="0" smtClean="0">
                <a:latin typeface="Times New Roman" pitchFamily="18" charset="0"/>
              </a:rPr>
              <a:t>образования.</a:t>
            </a:r>
            <a:endParaRPr lang="ru-RU" sz="1300" dirty="0">
              <a:latin typeface="Times New Roman" pitchFamily="18" charset="0"/>
            </a:endParaRP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latin typeface="Times New Roman" pitchFamily="18" charset="0"/>
              </a:rPr>
              <a:t>принятие </a:t>
            </a:r>
            <a:r>
              <a:rPr lang="ru-RU" sz="1300" dirty="0">
                <a:latin typeface="Times New Roman" pitchFamily="18" charset="0"/>
              </a:rPr>
              <a:t>новых расходных обязательств района в рамках установленных пунктом 3 статьи 136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образования. </a:t>
            </a:r>
          </a:p>
          <a:p>
            <a:pPr algn="just"/>
            <a:r>
              <a:rPr lang="ru-RU" altLang="ru-RU" sz="1300" dirty="0" smtClean="0">
                <a:solidFill>
                  <a:prstClr val="black"/>
                </a:solidFill>
                <a:latin typeface="Times New Roman" pitchFamily="18" charset="0"/>
              </a:rPr>
              <a:t>3. Обеспечение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сохранения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в 2024 - 2026 годах достигнутых соотношений средней заработной платы отдельных категорий работников бюджетной сферы, поименованных в указах Президента Российской Федерации 2012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года,  к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среднемесячному доходу от трудовой деятельности во Владимирской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области</a:t>
            </a:r>
            <a:r>
              <a:rPr lang="ru-RU" sz="1300" dirty="0" smtClean="0">
                <a:latin typeface="Times New Roman" pitchFamily="18" charset="0"/>
              </a:rPr>
              <a:t>;</a:t>
            </a:r>
            <a:endParaRPr lang="ru-RU" sz="1300" dirty="0">
              <a:latin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</a:rPr>
              <a:t>4. Развитие </a:t>
            </a:r>
            <a:r>
              <a:rPr lang="ru-RU" sz="1300" dirty="0">
                <a:latin typeface="Times New Roman" pitchFamily="18" charset="0"/>
              </a:rPr>
              <a:t>инициативного бюджетирования в части включения в муниципальные программы мероприятий по реализации проектов инициативного бюджетирования.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В целях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включая: 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расширение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практики внедрения обоснований расходов для получателей бюджетных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средств;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распространение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применения механизма казначейского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сопровождения;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открытости и прозрачности бюджетных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данных.</a:t>
            </a:r>
            <a:endParaRPr lang="ru-RU" altLang="ru-RU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19931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БОРИСОГЛЕБСКОЕ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611560" y="2276873"/>
            <a:ext cx="8200653" cy="50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по видам доходов в 2022 – 2026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151041"/>
              </p:ext>
            </p:extLst>
          </p:nvPr>
        </p:nvGraphicFramePr>
        <p:xfrm>
          <a:off x="473075" y="2997200"/>
          <a:ext cx="8583613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Лист" r:id="rId4" imgW="5419689" imgH="2295383" progId="Excel.Sheet.8">
                  <p:embed/>
                </p:oleObj>
              </mc:Choice>
              <mc:Fallback>
                <p:oleObj name="Лист" r:id="rId4" imgW="5419689" imgH="229538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2997200"/>
                        <a:ext cx="8583613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357188" y="5013176"/>
            <a:ext cx="8262937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В 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налоговые доходы бюджета муниципального образования прогнозируются в объеме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9520,0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рублей или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9,6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%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выше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уровня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2023 года. Наибольший удельный вес в структуре налоговых доходов занимает земельный налог (в 2023 году-61,7%, в 2024 году-62,8%, в 2025 году-63,5%, в 2026 году-64,0%).</a:t>
            </a:r>
          </a:p>
        </p:txBody>
      </p:sp>
      <p:graphicFrame>
        <p:nvGraphicFramePr>
          <p:cNvPr id="2457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615253"/>
              </p:ext>
            </p:extLst>
          </p:nvPr>
        </p:nvGraphicFramePr>
        <p:xfrm>
          <a:off x="715963" y="1079500"/>
          <a:ext cx="7996237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Лист" r:id="rId4" imgW="5048178" imgH="2933714" progId="Excel.Sheet.8">
                  <p:embed/>
                </p:oleObj>
              </mc:Choice>
              <mc:Fallback>
                <p:oleObj name="Лист" r:id="rId4" imgW="5048178" imgH="293371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079500"/>
                        <a:ext cx="7996237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Борисоглебское в </a:t>
            </a:r>
            <a:r>
              <a:rPr lang="ru-RU" altLang="ru-RU" sz="1600" b="1" dirty="0" smtClean="0">
                <a:latin typeface="Times New Roman" pitchFamily="18" charset="0"/>
              </a:rPr>
              <a:t>2022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241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9305</TotalTime>
  <Words>3706</Words>
  <Application>Microsoft Office PowerPoint</Application>
  <PresentationFormat>Экран (4:3)</PresentationFormat>
  <Paragraphs>1100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Лист</vt:lpstr>
      <vt:lpstr>к решению Совета народных депутатов муниципального образования Борисоглебское Муромского района от 21.12.2023  № 61 «О бюджете муниципального образования Борисоглебское на 2024 год и на плановый период 2025 и 2026 годов»</vt:lpstr>
      <vt:lpstr>ВВОДНАЯ ЧАСТЬ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БОРИСОГЛЕБСКОЕ</vt:lpstr>
      <vt:lpstr>Презентация PowerPoint</vt:lpstr>
      <vt:lpstr>ДОХОДЫ БЮДЖЕТА МУНИЦИПАЛЬНОГО ОБРАЗОВАНИЯ БОРИСОГЛЕБСКОЕ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в 2024 году в сумме 25910,0 тыс. рублей поступление дотации бюджетам сельских поселений  составляет сумму 12550,0 тыс. рублей (48,4%), субсидий –4597,4 тыс. рублей (17,7 %), субвенций – 408,6 тыс. рублей (1,6%),  межбюджетные трансферты, передаваемые бюджетам сельских поселений– 8354,0 тыс. рублей (32,3%).          В 2025 году безвозмездные поступления увеличатся в сравнении с 2024 годом на 14,1 % и ожидаются в сумме 29565,8 тыс. рублей, в 2026 году данные средства запланированы в сумме 21649,1 тыс. рублей или уменьшатся к уровню 2025 года на 26,8 %.</vt:lpstr>
      <vt:lpstr>РАСХОДЫ БЮДЖЕТА МУНИЦИПАЛЬНОГО ОБРАЗОВАНИЯ БОРИСОГЛЕБСКОЕ</vt:lpstr>
      <vt:lpstr>Презентация PowerPoint</vt:lpstr>
      <vt:lpstr>Презентация PowerPoint</vt:lpstr>
      <vt:lpstr>Динамика расходов бюджета муниципального образования Борисоглебское по разделам и подразделам классификации расходов бюджетов в разрезе муниципальных программ (тыс. рублей)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532</cp:revision>
  <cp:lastPrinted>2023-12-18T06:35:45Z</cp:lastPrinted>
  <dcterms:created xsi:type="dcterms:W3CDTF">2014-11-19T12:08:38Z</dcterms:created>
  <dcterms:modified xsi:type="dcterms:W3CDTF">2024-01-15T05:10:26Z</dcterms:modified>
</cp:coreProperties>
</file>