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635" r:id="rId1"/>
  </p:sldMasterIdLst>
  <p:notesMasterIdLst>
    <p:notesMasterId r:id="rId51"/>
  </p:notesMasterIdLst>
  <p:sldIdLst>
    <p:sldId id="256" r:id="rId2"/>
    <p:sldId id="347" r:id="rId3"/>
    <p:sldId id="366" r:id="rId4"/>
    <p:sldId id="262" r:id="rId5"/>
    <p:sldId id="264" r:id="rId6"/>
    <p:sldId id="265" r:id="rId7"/>
    <p:sldId id="266" r:id="rId8"/>
    <p:sldId id="367" r:id="rId9"/>
    <p:sldId id="268" r:id="rId10"/>
    <p:sldId id="269" r:id="rId11"/>
    <p:sldId id="271" r:id="rId12"/>
    <p:sldId id="365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274" r:id="rId22"/>
    <p:sldId id="389" r:id="rId23"/>
    <p:sldId id="390" r:id="rId24"/>
    <p:sldId id="275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277" r:id="rId34"/>
    <p:sldId id="300" r:id="rId35"/>
    <p:sldId id="278" r:id="rId36"/>
    <p:sldId id="376" r:id="rId37"/>
    <p:sldId id="279" r:id="rId38"/>
    <p:sldId id="377" r:id="rId39"/>
    <p:sldId id="378" r:id="rId40"/>
    <p:sldId id="281" r:id="rId41"/>
    <p:sldId id="314" r:id="rId42"/>
    <p:sldId id="282" r:id="rId43"/>
    <p:sldId id="391" r:id="rId44"/>
    <p:sldId id="284" r:id="rId45"/>
    <p:sldId id="285" r:id="rId46"/>
    <p:sldId id="286" r:id="rId47"/>
    <p:sldId id="287" r:id="rId48"/>
    <p:sldId id="348" r:id="rId49"/>
    <p:sldId id="288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A265D5"/>
    <a:srgbClr val="6CE9EC"/>
    <a:srgbClr val="00CC00"/>
    <a:srgbClr val="FF0000"/>
    <a:srgbClr val="800080"/>
    <a:srgbClr val="FF0066"/>
    <a:srgbClr val="05EBE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754" autoAdjust="0"/>
  </p:normalViewPr>
  <p:slideViewPr>
    <p:cSldViewPr>
      <p:cViewPr>
        <p:scale>
          <a:sx n="120" d="100"/>
          <a:sy n="120" d="100"/>
        </p:scale>
        <p:origin x="-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k\Desktop\&#1088;&#1072;&#1073;&#1086;&#1090;&#1072;\Attachments_rayfu@mail.ru_2023-11-23_16-27-08\&#1043;&#1088;&#1072;&#1092;&#1080;&#1082;&#1080;%202023%20(&#1040;&#1074;&#1090;&#1086;&#1089;&#1086;&#1093;&#1088;&#1072;&#1085;&#1077;&#1085;&#1085;&#1099;&#1081;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235487391083954E-3"/>
                  <c:y val="-2.603079141525813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27456815579619E-3"/>
                  <c:y val="-2.433532041062582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07574286232945E-4"/>
                  <c:y val="-1.749664021700346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160560017328433E-3"/>
                  <c:y val="-1.405047970417607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2663658817939E-2"/>
                  <c:y val="-9.325353470732747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899648076848098E-3"/>
                  <c:y val="-4.032265486358006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2023 (Автосохраненный).xls]пок.развит.эконом'!$A$109:$A$114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'[Графики 2023 (Автосохраненный).xls]пок.развит.эконом'!$B$109:$B$114</c:f>
              <c:numCache>
                <c:formatCode>0.0%</c:formatCode>
                <c:ptCount val="6"/>
                <c:pt idx="0">
                  <c:v>1.7999999999999999E-2</c:v>
                </c:pt>
                <c:pt idx="1">
                  <c:v>1.2E-2</c:v>
                </c:pt>
                <c:pt idx="2">
                  <c:v>1.0999999999999999E-2</c:v>
                </c:pt>
                <c:pt idx="3">
                  <c:v>0.01</c:v>
                </c:pt>
                <c:pt idx="4">
                  <c:v>8.9999999999999993E-3</c:v>
                </c:pt>
                <c:pt idx="5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34176"/>
        <c:axId val="117635712"/>
      </c:barChart>
      <c:dateAx>
        <c:axId val="1176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35712"/>
        <c:crosses val="autoZero"/>
        <c:auto val="0"/>
        <c:lblOffset val="100"/>
        <c:baseTimeUnit val="days"/>
      </c:dateAx>
      <c:valAx>
        <c:axId val="11763571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63417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"/>
          <c:y val="2.8169014084507043E-2"/>
          <c:w val="0.83747922134733155"/>
          <c:h val="0.86399061032863878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6AAC91">
                  <a:lumMod val="75000"/>
                </a:srgb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816054243219649E-2"/>
                  <c:y val="-0.3887809062777659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836395450568688E-2"/>
                  <c:y val="-0.3930112632024894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41251093613309E-2"/>
                  <c:y val="-0.3689408304481420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444444444445E-2"/>
                  <c:y val="-0.3619489559164734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соц.полит!$A$3:$A$7</c:f>
              <c:strCache>
                <c:ptCount val="5"/>
                <c:pt idx="0">
                  <c:v>2023 год (первонач.), тыс. руб.</c:v>
                </c:pt>
                <c:pt idx="1">
                  <c:v>2023 год (оценка),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  <c:pt idx="4">
                  <c:v>2026 год, тыс. руб.</c:v>
                </c:pt>
              </c:strCache>
            </c:strRef>
          </c:cat>
          <c:val>
            <c:numRef>
              <c:f>соц.полит!$B$3:$B$7</c:f>
              <c:numCache>
                <c:formatCode>0.0</c:formatCode>
                <c:ptCount val="5"/>
                <c:pt idx="0">
                  <c:v>39577.203999999998</c:v>
                </c:pt>
                <c:pt idx="1">
                  <c:v>42768.82245</c:v>
                </c:pt>
                <c:pt idx="2">
                  <c:v>62624.68</c:v>
                </c:pt>
                <c:pt idx="3">
                  <c:v>49389.740000000005</c:v>
                </c:pt>
                <c:pt idx="4">
                  <c:v>44766.74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947136"/>
        <c:axId val="131953024"/>
        <c:axId val="0"/>
      </c:bar3DChart>
      <c:catAx>
        <c:axId val="1319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953024"/>
        <c:crosses val="autoZero"/>
        <c:auto val="1"/>
        <c:lblAlgn val="ctr"/>
        <c:lblOffset val="100"/>
        <c:noMultiLvlLbl val="0"/>
      </c:catAx>
      <c:valAx>
        <c:axId val="1319530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947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000000000000001E-2"/>
                  <c:y val="-1.388888888888889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22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9E-2"/>
                  <c:y val="-3.703703703703704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79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ОМС!$A$18:$A$21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2.0349406768235134</c:v>
                </c:pt>
                <c:pt idx="1">
                  <c:v>1.8759408693293551</c:v>
                </c:pt>
                <c:pt idx="2">
                  <c:v>1.7094256458940797</c:v>
                </c:pt>
                <c:pt idx="3">
                  <c:v>1.7183359327320811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233088"/>
        <c:axId val="132234624"/>
        <c:axId val="0"/>
      </c:bar3DChart>
      <c:catAx>
        <c:axId val="1322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34624"/>
        <c:crosses val="autoZero"/>
        <c:auto val="1"/>
        <c:lblAlgn val="ctr"/>
        <c:lblOffset val="100"/>
        <c:noMultiLvlLbl val="0"/>
      </c:catAx>
      <c:valAx>
        <c:axId val="1322346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33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8"/>
          <c:y val="5.0925925925925923E-2"/>
          <c:w val="0.86333338767436663"/>
          <c:h val="0.7340740740740743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5077427821522324E-2"/>
                  <c:y val="-4.4586614173228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21566054243202E-2"/>
                  <c:y val="-3.80905511811023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26290463692106E-2"/>
                  <c:y val="-5.77012248468941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ОМС!$A$3:$A$6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30186.309999999998</c:v>
                </c:pt>
                <c:pt idx="1">
                  <c:v>27664.5</c:v>
                </c:pt>
                <c:pt idx="2">
                  <c:v>25208.9</c:v>
                </c:pt>
                <c:pt idx="3">
                  <c:v>25340.3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73120"/>
        <c:axId val="132260224"/>
        <c:axId val="0"/>
      </c:bar3DChart>
      <c:catAx>
        <c:axId val="1323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60224"/>
        <c:crosses val="autoZero"/>
        <c:auto val="1"/>
        <c:lblAlgn val="ctr"/>
        <c:lblOffset val="100"/>
        <c:noMultiLvlLbl val="0"/>
      </c:catAx>
      <c:valAx>
        <c:axId val="1322602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7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53304508956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МБТ!$B$5:$B$8</c:f>
              <c:numCache>
                <c:formatCode>0.0</c:formatCode>
                <c:ptCount val="4"/>
                <c:pt idx="0">
                  <c:v>35976</c:v>
                </c:pt>
                <c:pt idx="1">
                  <c:v>36927</c:v>
                </c:pt>
                <c:pt idx="2">
                  <c:v>35920</c:v>
                </c:pt>
                <c:pt idx="3">
                  <c:v>34938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2AA4C">
                <a:lumMod val="60000"/>
                <a:lumOff val="40000"/>
              </a:srgb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235948116121063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35948116121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3965410747375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35948116120972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65287214329835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МБТ!$C$5:$C$8</c:f>
              <c:numCache>
                <c:formatCode>0.0</c:formatCode>
                <c:ptCount val="4"/>
                <c:pt idx="0">
                  <c:v>32804.224000000002</c:v>
                </c:pt>
                <c:pt idx="1">
                  <c:v>15318.726000000001</c:v>
                </c:pt>
                <c:pt idx="2">
                  <c:v>17614.5</c:v>
                </c:pt>
                <c:pt idx="3">
                  <c:v>10044.5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3337088"/>
        <c:axId val="133338624"/>
        <c:axId val="0"/>
      </c:bar3DChart>
      <c:catAx>
        <c:axId val="1333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38624"/>
        <c:crosses val="autoZero"/>
        <c:auto val="1"/>
        <c:lblAlgn val="ctr"/>
        <c:lblOffset val="100"/>
        <c:noMultiLvlLbl val="0"/>
      </c:catAx>
      <c:valAx>
        <c:axId val="1333386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37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53182904374"/>
          <c:y val="0.89160493202015345"/>
          <c:w val="0.60452990950758023"/>
          <c:h val="7.758513304807956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896388888888889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042287634608003"/>
          <c:y val="0.21472435519785923"/>
          <c:w val="0.74504671570983061"/>
          <c:h val="0.619633139285250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73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3223235898206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164286413674467E-4"/>
                  <c:y val="-0.331971567061583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932949602047814E-3"/>
                  <c:y val="-0.33020857396462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154026380943055E-3"/>
                  <c:y val="-0.33060141661641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8846288344003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пок.развит.эконом!$A$59:$A$64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пок.развит.эконом!$B$59:$B$64</c:f>
              <c:numCache>
                <c:formatCode>0.0</c:formatCode>
                <c:ptCount val="6"/>
                <c:pt idx="0">
                  <c:v>2093.6999999999998</c:v>
                </c:pt>
                <c:pt idx="1">
                  <c:v>2386.3000000000002</c:v>
                </c:pt>
                <c:pt idx="2">
                  <c:v>2553.3000000000002</c:v>
                </c:pt>
                <c:pt idx="3">
                  <c:v>2724.4</c:v>
                </c:pt>
                <c:pt idx="4">
                  <c:v>2917.8</c:v>
                </c:pt>
                <c:pt idx="5">
                  <c:v>3127.9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874048"/>
        <c:axId val="120657024"/>
      </c:barChart>
      <c:catAx>
        <c:axId val="1178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657024"/>
        <c:crosses val="autoZero"/>
        <c:auto val="1"/>
        <c:lblAlgn val="ctr"/>
        <c:lblOffset val="100"/>
        <c:noMultiLvlLbl val="0"/>
      </c:catAx>
      <c:valAx>
        <c:axId val="1206570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600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4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87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11157379366041"/>
          <c:y val="0.11017721373156888"/>
          <c:w val="0.56949896573268144"/>
          <c:h val="0.784164769831034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дор.фонд!$C$2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дор.фонд!$B$4:$B$7</c:f>
              <c:strCache>
                <c:ptCount val="4"/>
                <c:pt idx="0">
                  <c:v>2026 год 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 (оценка)</c:v>
                </c:pt>
              </c:strCache>
            </c:strRef>
          </c:cat>
          <c:val>
            <c:numRef>
              <c:f>дор.фонд!$C$4:$C$7</c:f>
              <c:numCache>
                <c:formatCode>0.0</c:formatCode>
                <c:ptCount val="4"/>
                <c:pt idx="0">
                  <c:v>15166.9</c:v>
                </c:pt>
                <c:pt idx="1">
                  <c:v>14442.9</c:v>
                </c:pt>
                <c:pt idx="2">
                  <c:v>13434.9</c:v>
                </c:pt>
                <c:pt idx="3">
                  <c:v>11789.84815</c:v>
                </c:pt>
              </c:numCache>
            </c:numRef>
          </c:val>
        </c:ser>
        <c:ser>
          <c:idx val="1"/>
          <c:order val="1"/>
          <c:tx>
            <c:v>дор.фонд!#REF!</c:v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дор.фонд!$B$4:$B$7</c:f>
              <c:strCache>
                <c:ptCount val="4"/>
                <c:pt idx="0">
                  <c:v>2026 год 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 (оценка)</c:v>
                </c:pt>
              </c:strCache>
            </c:strRef>
          </c:cat>
          <c:val>
            <c:numRef>
              <c:f>дор.фонд!#REF!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дор.фонд!$D$2</c:f>
              <c:strCache>
                <c:ptCount val="1"/>
                <c:pt idx="0">
                  <c:v>Осуществленние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346185545344854E-17"/>
                  <c:y val="-4.2617978813830918E-3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дор.фонд!$B$4:$B$7</c:f>
              <c:strCache>
                <c:ptCount val="4"/>
                <c:pt idx="0">
                  <c:v>2026 год 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 (оценка)</c:v>
                </c:pt>
              </c:strCache>
            </c:strRef>
          </c:cat>
          <c:val>
            <c:numRef>
              <c:f>дор.фонд!$D$4:$D$7</c:f>
              <c:numCache>
                <c:formatCode>0.0</c:formatCode>
                <c:ptCount val="4"/>
                <c:pt idx="0">
                  <c:v>38977.1</c:v>
                </c:pt>
                <c:pt idx="1">
                  <c:v>38977.1</c:v>
                </c:pt>
                <c:pt idx="2">
                  <c:v>38977.1</c:v>
                </c:pt>
                <c:pt idx="3">
                  <c:v>41042.449500000002</c:v>
                </c:pt>
              </c:numCache>
            </c:numRef>
          </c:val>
        </c:ser>
        <c:ser>
          <c:idx val="3"/>
          <c:order val="3"/>
          <c:tx>
            <c:strRef>
              <c:f>дор.фонд!$E$2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дор.фонд!$B$4:$B$7</c:f>
              <c:strCache>
                <c:ptCount val="4"/>
                <c:pt idx="0">
                  <c:v>2026 год 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 (оценка)</c:v>
                </c:pt>
              </c:strCache>
            </c:strRef>
          </c:cat>
          <c:val>
            <c:numRef>
              <c:f>дор.фонд!$E$4:$E$7</c:f>
              <c:numCache>
                <c:formatCode>0.0</c:formatCode>
                <c:ptCount val="4"/>
                <c:pt idx="0">
                  <c:v>9500</c:v>
                </c:pt>
                <c:pt idx="1">
                  <c:v>9500</c:v>
                </c:pt>
                <c:pt idx="2">
                  <c:v>9500</c:v>
                </c:pt>
                <c:pt idx="3">
                  <c:v>9500</c:v>
                </c:pt>
              </c:numCache>
            </c:numRef>
          </c:val>
        </c:ser>
        <c:ser>
          <c:idx val="4"/>
          <c:order val="4"/>
          <c:tx>
            <c:strRef>
              <c:f>дор.фонд!$F$2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6.1728395061728392E-2"/>
                  <c:y val="-2.862985685071575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670781893004045E-2"/>
                  <c:y val="-4.0899795501022499E-3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843621399176974E-2"/>
                  <c:y val="-4.0899795501022499E-3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016460905349897E-2"/>
                  <c:y val="-1.2269938650306747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дор.фонд!$B$4:$B$7</c:f>
              <c:strCache>
                <c:ptCount val="4"/>
                <c:pt idx="0">
                  <c:v>2026 год 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 (оценка)</c:v>
                </c:pt>
              </c:strCache>
            </c:strRef>
          </c:cat>
          <c:val>
            <c:numRef>
              <c:f>дор.фонд!$F$4:$F$7</c:f>
              <c:numCache>
                <c:formatCode>0.0</c:formatCode>
                <c:ptCount val="4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8699776"/>
        <c:axId val="128988288"/>
        <c:axId val="0"/>
      </c:bar3DChart>
      <c:catAx>
        <c:axId val="12869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988288"/>
        <c:crosses val="autoZero"/>
        <c:auto val="1"/>
        <c:lblAlgn val="ctr"/>
        <c:lblOffset val="100"/>
        <c:noMultiLvlLbl val="0"/>
      </c:catAx>
      <c:valAx>
        <c:axId val="12898828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699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308189233760459"/>
          <c:y val="0.1180422090095881"/>
          <c:w val="0.24240834002101291"/>
          <c:h val="0.7799169746638815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91803849811692"/>
          <c:y val="4.608294930875576E-3"/>
          <c:w val="0.64369308047086704"/>
          <c:h val="0.828810360642635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ЖКХ!$A$6</c:f>
              <c:strCache>
                <c:ptCount val="1"/>
                <c:pt idx="0">
                  <c:v>2023 год, (оценка)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967936329636871E-3"/>
                  <c:y val="-4.61361014994233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15114.39466</c:v>
                </c:pt>
                <c:pt idx="1">
                  <c:v>87142.680000000008</c:v>
                </c:pt>
                <c:pt idx="2" formatCode="General">
                  <c:v>3747.5118000000002</c:v>
                </c:pt>
              </c:numCache>
            </c:numRef>
          </c:val>
        </c:ser>
        <c:ser>
          <c:idx val="2"/>
          <c:order val="1"/>
          <c:tx>
            <c:strRef>
              <c:f>ЖКХ!$A$7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9889240187687535E-3"/>
                  <c:y val="4.9446641750427222E-3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062387981554405E-3"/>
                  <c:y val="-4.6347835552813963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14101.626</c:v>
                </c:pt>
                <c:pt idx="1">
                  <c:v>9267.5</c:v>
                </c:pt>
                <c:pt idx="2" formatCode="#\ ##0.0">
                  <c:v>3333.2</c:v>
                </c:pt>
              </c:numCache>
            </c:numRef>
          </c:val>
        </c:ser>
        <c:ser>
          <c:idx val="3"/>
          <c:order val="2"/>
          <c:tx>
            <c:strRef>
              <c:f>ЖКХ!$A$8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55754475703324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33913.908000000003</c:v>
                </c:pt>
                <c:pt idx="1">
                  <c:v>12367.5</c:v>
                </c:pt>
                <c:pt idx="2" formatCode="#\ ##0.0">
                  <c:v>2415.1999999999998</c:v>
                </c:pt>
              </c:numCache>
            </c:numRef>
          </c:val>
        </c:ser>
        <c:ser>
          <c:idx val="4"/>
          <c:order val="3"/>
          <c:tx>
            <c:strRef>
              <c:f>ЖКХ!$A$9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ЖКХ!$B$9:$D$9</c:f>
              <c:numCache>
                <c:formatCode>0.0</c:formatCode>
                <c:ptCount val="3"/>
                <c:pt idx="0">
                  <c:v>51000</c:v>
                </c:pt>
                <c:pt idx="1">
                  <c:v>29437.4</c:v>
                </c:pt>
                <c:pt idx="2" formatCode="#\ ##0.0">
                  <c:v>1825.2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9592704"/>
        <c:axId val="129606784"/>
      </c:barChart>
      <c:catAx>
        <c:axId val="12959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606784"/>
        <c:crosses val="autoZero"/>
        <c:auto val="1"/>
        <c:lblAlgn val="l"/>
        <c:lblOffset val="100"/>
        <c:noMultiLvlLbl val="0"/>
      </c:catAx>
      <c:valAx>
        <c:axId val="12960678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592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71559607680619"/>
          <c:y val="7.284923925748972E-2"/>
          <c:w val="0.10870687047351286"/>
          <c:h val="0.8339329374879700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2"/>
          <c:y val="5.5137979563115717E-2"/>
          <c:w val="0.82500027974456103"/>
          <c:h val="0.7568940830936794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28896"/>
        <c:axId val="126471552"/>
      </c:barChart>
      <c:catAx>
        <c:axId val="1265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471552"/>
        <c:crosses val="autoZero"/>
        <c:auto val="1"/>
        <c:lblAlgn val="ctr"/>
        <c:lblOffset val="100"/>
        <c:noMultiLvlLbl val="0"/>
      </c:catAx>
      <c:valAx>
        <c:axId val="12647155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52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27782534377212"/>
          <c:y val="5.513797956311571E-2"/>
          <c:w val="0.82500027974456103"/>
          <c:h val="0.75689408309367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культура!$A$4:$A$8</c:f>
              <c:strCache>
                <c:ptCount val="5"/>
                <c:pt idx="0">
                  <c:v>2023 год (первонач.)</c:v>
                </c:pt>
                <c:pt idx="1">
                  <c:v>2023 год (оценка)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культура!$B$4:$B$8</c:f>
              <c:numCache>
                <c:formatCode>General</c:formatCode>
                <c:ptCount val="5"/>
                <c:pt idx="0">
                  <c:v>18521.5</c:v>
                </c:pt>
                <c:pt idx="1">
                  <c:v>21559.93</c:v>
                </c:pt>
                <c:pt idx="2">
                  <c:v>22092.5</c:v>
                </c:pt>
                <c:pt idx="3">
                  <c:v>27900.400000000001</c:v>
                </c:pt>
                <c:pt idx="4">
                  <c:v>16537.5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57056"/>
        <c:axId val="130558592"/>
      </c:barChart>
      <c:catAx>
        <c:axId val="1305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58592"/>
        <c:crosses val="autoZero"/>
        <c:auto val="1"/>
        <c:lblAlgn val="ctr"/>
        <c:lblOffset val="100"/>
        <c:noMultiLvlLbl val="0"/>
      </c:catAx>
      <c:valAx>
        <c:axId val="1305585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5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64293050325231E-2"/>
          <c:y val="4.1525166497044998E-2"/>
          <c:w val="0.58888888888888891"/>
          <c:h val="0.9814814814814815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  <a:prstDash val="solid"/>
              </a:ln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2700">
                <a:noFill/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1.328463812153351E-2"/>
                  <c:y val="-1.592343639971836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83985813248748E-2"/>
                  <c:y val="-9.624674097602477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284841443999828E-2"/>
                  <c:y val="2.80334322607496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5243.6</c:v>
                </c:pt>
                <c:pt idx="1">
                  <c:v>1179.7</c:v>
                </c:pt>
                <c:pt idx="2">
                  <c:v>15669.2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4303147175"/>
          <c:y val="0"/>
          <c:w val="0.34090913960430275"/>
          <c:h val="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6"/>
          <c:w val="0.74331620119817399"/>
          <c:h val="0.6613407939392191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845653325191898E-17"/>
                  <c:y val="-2.197802197802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043849437330522E-3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043849437330522E-3"/>
                  <c:y val="-2.686202686202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01.10.2023 год, тыс.руб</c:v>
                </c:pt>
                <c:pt idx="1">
                  <c:v>План на 2024  год, тыс.руб</c:v>
                </c:pt>
                <c:pt idx="2">
                  <c:v>План на 2025 год, тыс.руб</c:v>
                </c:pt>
                <c:pt idx="3">
                  <c:v>План на 2026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73.2</c:v>
                </c:pt>
                <c:pt idx="1">
                  <c:v>73.2</c:v>
                </c:pt>
                <c:pt idx="2">
                  <c:v>3866.2</c:v>
                </c:pt>
                <c:pt idx="3">
                  <c:v>73.3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01.10.2023 год, тыс.руб</c:v>
                </c:pt>
                <c:pt idx="1">
                  <c:v>План на 2024  год, тыс.руб</c:v>
                </c:pt>
                <c:pt idx="2">
                  <c:v>План на 2025 год, тыс.руб</c:v>
                </c:pt>
                <c:pt idx="3">
                  <c:v>План на 2026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6086.5</c:v>
                </c:pt>
                <c:pt idx="1">
                  <c:v>7043.3</c:v>
                </c:pt>
                <c:pt idx="2">
                  <c:v>7043.3</c:v>
                </c:pt>
                <c:pt idx="3">
                  <c:v>7043.3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01.10.2023 год, тыс.руб</c:v>
                </c:pt>
                <c:pt idx="1">
                  <c:v>План на 2024  год, тыс.руб</c:v>
                </c:pt>
                <c:pt idx="2">
                  <c:v>План на 2025 год, тыс.руб</c:v>
                </c:pt>
                <c:pt idx="3">
                  <c:v>План на 2026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12361.8</c:v>
                </c:pt>
                <c:pt idx="1">
                  <c:v>14976</c:v>
                </c:pt>
                <c:pt idx="2">
                  <c:v>16990.900000000001</c:v>
                </c:pt>
                <c:pt idx="3">
                  <c:v>9420.9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719744"/>
        <c:axId val="130721280"/>
        <c:axId val="0"/>
      </c:bar3DChart>
      <c:catAx>
        <c:axId val="130719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721280"/>
        <c:crosses val="autoZero"/>
        <c:auto val="1"/>
        <c:lblAlgn val="ctr"/>
        <c:lblOffset val="100"/>
        <c:noMultiLvlLbl val="0"/>
      </c:catAx>
      <c:valAx>
        <c:axId val="1307212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719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609E-2"/>
          <c:y val="0.91698114658744578"/>
          <c:w val="0.84986558868732798"/>
          <c:h val="6.792458634978317E-2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371828521434837E-2"/>
          <c:y val="8.039678421286163E-2"/>
          <c:w val="0.5847224409448819"/>
          <c:h val="0.801169595920853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4736183677974835E-2"/>
                  <c:y val="-0.1497389644476259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2895724483037"/>
                  <c:y val="-0.1067567008669371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73061664434216E-2"/>
                  <c:y val="3.1866508374129722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55177,68</a:t>
                    </a:r>
                  </a:p>
                  <a:p>
                    <a:pPr>
                      <a:defRPr sz="1000" b="1" i="0" u="none" strike="noStrike" baseline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 smtClean="0"/>
                      <a:t>88,1%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91074177025481"/>
                      <c:h val="0.2392920718663696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035033237667725E-2"/>
                  <c:y val="-0.1396271375169013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5558.8</c:v>
                </c:pt>
                <c:pt idx="1">
                  <c:v>370.5</c:v>
                </c:pt>
                <c:pt idx="2">
                  <c:v>55177.68</c:v>
                </c:pt>
                <c:pt idx="3">
                  <c:v>1517.7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555685168983513"/>
          <c:y val="0.16560238793680201"/>
          <c:w val="0.33694803581651062"/>
          <c:h val="0.6445701839636865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0.03164</cdr:x>
      <cdr:y>0</cdr:y>
    </cdr:from>
    <cdr:to>
      <cdr:x>0.99622</cdr:x>
      <cdr:y>0.20734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0"/>
          <a:ext cx="439095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Муромскому району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0.93002</cdr:x>
      <cdr:y>0.18405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30035" y="-2514600"/>
          <a:ext cx="3781243" cy="741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за</a:t>
          </a:r>
          <a:r>
            <a:rPr lang="ru-RU" sz="1200" b="1" baseline="0" dirty="0">
              <a:effectLst/>
              <a:latin typeface="Times New Roman" pitchFamily="18" charset="0"/>
              <a:cs typeface="Times New Roman" pitchFamily="18" charset="0"/>
            </a:rPr>
            <a:t> счет средств местного бюджета </a:t>
          </a:r>
          <a:r>
            <a:rPr lang="ru-RU" sz="1200" b="1" dirty="0">
              <a:effectLst/>
              <a:latin typeface="Times New Roman" pitchFamily="18" charset="0"/>
              <a:ea typeface="+mn-ea"/>
              <a:cs typeface="Times New Roman" pitchFamily="18" charset="0"/>
            </a:rPr>
            <a:t>на 2023-2026</a:t>
          </a:r>
          <a:r>
            <a:rPr lang="ru-RU" sz="1200" b="1" baseline="0" dirty="0"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b="1" dirty="0">
              <a:effectLst/>
              <a:latin typeface="Times New Roman" pitchFamily="18" charset="0"/>
              <a:ea typeface="+mn-ea"/>
              <a:cs typeface="Times New Roman" pitchFamily="18" charset="0"/>
            </a:rPr>
            <a:t>годы, в тыс. рублей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0.73947</cdr:x>
      <cdr:y>0.73824</cdr:y>
    </cdr:from>
    <cdr:to>
      <cdr:x>0.9383</cdr:x>
      <cdr:y>0.7776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050360" y="3839313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18521,5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0.7849</cdr:x>
      <cdr:y>0.35843</cdr:y>
    </cdr:from>
    <cdr:to>
      <cdr:x>0.97088</cdr:x>
      <cdr:y>0.41126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22066" y="1864087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27900,4 тыс.руб</a:t>
          </a:r>
        </a:p>
      </cdr:txBody>
    </cdr:sp>
  </cdr:relSizeAnchor>
  <cdr:relSizeAnchor xmlns:cdr="http://schemas.openxmlformats.org/drawingml/2006/chartDrawing">
    <cdr:from>
      <cdr:x>0.6412</cdr:x>
      <cdr:y>0.25589</cdr:y>
    </cdr:from>
    <cdr:to>
      <cdr:x>0.83584</cdr:x>
      <cdr:y>0.30306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5246318" y="1330792"/>
          <a:ext cx="1592540" cy="245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16537,5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0.76694</cdr:x>
      <cdr:y>0.57295</cdr:y>
    </cdr:from>
    <cdr:to>
      <cdr:x>0.96508</cdr:x>
      <cdr:y>0.62018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275086" y="2979697"/>
          <a:ext cx="1621177" cy="245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22092,5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0.56255</cdr:x>
      <cdr:y>0.29015</cdr:y>
    </cdr:from>
    <cdr:to>
      <cdr:x>0.73509</cdr:x>
      <cdr:y>0.35868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8178" y="1728212"/>
          <a:ext cx="993202" cy="408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53534,5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0.75019</cdr:x>
      <cdr:y>0.34495</cdr:y>
    </cdr:from>
    <cdr:to>
      <cdr:x>0.92532</cdr:x>
      <cdr:y>0.41597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298" y="2054626"/>
          <a:ext cx="1008111" cy="423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44982,5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0.3624</cdr:x>
      <cdr:y>0.29641</cdr:y>
    </cdr:from>
    <cdr:to>
      <cdr:x>0.53753</cdr:x>
      <cdr:y>0.35472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6050" y="1765507"/>
          <a:ext cx="1008112" cy="347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52245,7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0.49191</cdr:x>
      <cdr:y>0.21137</cdr:y>
    </cdr:from>
    <cdr:to>
      <cdr:x>0.64074</cdr:x>
      <cdr:y>0.29904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800179">
          <a:off x="2831587" y="1259000"/>
          <a:ext cx="856706" cy="522189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0.70621</cdr:x>
      <cdr:y>0.24799</cdr:y>
    </cdr:from>
    <cdr:to>
      <cdr:x>0.85894</cdr:x>
      <cdr:y>0.33713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56981">
          <a:off x="4065139" y="1477117"/>
          <a:ext cx="879156" cy="530944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0.53852</cdr:x>
      <cdr:y>0.23132</cdr:y>
    </cdr:from>
    <cdr:to>
      <cdr:x>0.62453</cdr:x>
      <cdr:y>0.26204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3099868" y="1377817"/>
          <a:ext cx="495097" cy="18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+ 2,5%</a:t>
          </a:r>
        </a:p>
      </cdr:txBody>
    </cdr:sp>
  </cdr:relSizeAnchor>
  <cdr:relSizeAnchor xmlns:cdr="http://schemas.openxmlformats.org/drawingml/2006/chartDrawing">
    <cdr:from>
      <cdr:x>0.13493</cdr:x>
      <cdr:y>0.17306</cdr:y>
    </cdr:from>
    <cdr:to>
      <cdr:x>0.30909</cdr:x>
      <cdr:y>0.23136</cdr:y>
    </cdr:to>
    <cdr:sp macro="" textlink="">
      <cdr:nvSpPr>
        <cdr:cNvPr id="12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6695" y="1030823"/>
          <a:ext cx="1002486" cy="347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68780,2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0.31024</cdr:x>
      <cdr:y>0.17264</cdr:y>
    </cdr:from>
    <cdr:to>
      <cdr:x>0.45907</cdr:x>
      <cdr:y>0.26031</cdr:y>
    </cdr:to>
    <cdr:sp macro="" textlink="">
      <cdr:nvSpPr>
        <cdr:cNvPr id="13" name="Стрелка вправо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384831">
          <a:off x="1785811" y="1028313"/>
          <a:ext cx="856706" cy="52218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0.75741</cdr:x>
      <cdr:y>0.28483</cdr:y>
    </cdr:from>
    <cdr:to>
      <cdr:x>0.84313</cdr:x>
      <cdr:y>0.32923</cdr:y>
    </cdr:to>
    <cdr:sp macro="" textlink="">
      <cdr:nvSpPr>
        <cdr:cNvPr id="14" name="Прямоугольник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4359888" y="1696562"/>
          <a:ext cx="493428" cy="264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16,0 %</a:t>
          </a:r>
        </a:p>
      </cdr:txBody>
    </cdr:sp>
  </cdr:relSizeAnchor>
  <cdr:relSizeAnchor xmlns:cdr="http://schemas.openxmlformats.org/drawingml/2006/chartDrawing">
    <cdr:from>
      <cdr:x>0.36511</cdr:x>
      <cdr:y>0.2132</cdr:y>
    </cdr:from>
    <cdr:to>
      <cdr:x>0.45249</cdr:x>
      <cdr:y>0.25759</cdr:y>
    </cdr:to>
    <cdr:sp macro="" textlink="">
      <cdr:nvSpPr>
        <cdr:cNvPr id="15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01690" y="1269887"/>
          <a:ext cx="502983" cy="26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-24 ,0%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FE5D1-AC88-40C9-8517-41ADC371899F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FC7E2F4-36C5-4877-8347-090681CA0B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58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52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7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46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3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07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DDF13-DD30-45D3-A188-2F8A9581DB54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351-186D-4816-B691-CCD110436C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27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FADE1-6F25-46DE-B396-8EB4E8D56D57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A38E3-A7CC-42C1-9C7F-1B3B39EAD1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3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29.11.2023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0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4D6B-3459-4E24-B3E5-8E6CF2BBAC5E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36B6A-6296-4C8C-A57E-64BB0AC070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45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3CC6D-6AFE-40EC-AB6B-14C0E3823494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EC8AAD8-259A-473E-B2A8-C1585B889B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8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B3FDB-DAC6-416E-BC6B-86DD38747CD6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773CA45-FD83-4037-888C-00A1B3FB6E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9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07D03-F385-4A56-AF11-186D68F17632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33DF99B-F6D2-4165-AA28-661C0B13BF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0E53D-FB4E-41E9-B219-363382274FDF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D10B-68F3-47C6-B1F4-D5B4883354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45A6E-24DC-4328-8687-539E556AEB6E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3E796-4BE0-4EC8-AECD-DC9AA70154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C382B-5AF1-43B8-BD6B-DC97B27B9DE9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30439-14B8-4259-8971-1D366760EB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7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14A59-62D7-43A7-AAC4-83A5615132EC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008AF7-6696-4E70-9128-153AA057A5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29.11.2023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6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6" r:id="rId1"/>
    <p:sldLayoutId id="2147488637" r:id="rId2"/>
    <p:sldLayoutId id="2147488638" r:id="rId3"/>
    <p:sldLayoutId id="2147488639" r:id="rId4"/>
    <p:sldLayoutId id="2147488640" r:id="rId5"/>
    <p:sldLayoutId id="2147488641" r:id="rId6"/>
    <p:sldLayoutId id="2147488642" r:id="rId7"/>
    <p:sldLayoutId id="2147488643" r:id="rId8"/>
    <p:sldLayoutId id="2147488644" r:id="rId9"/>
    <p:sldLayoutId id="2147488645" r:id="rId10"/>
    <p:sldLayoutId id="2147488646" r:id="rId11"/>
    <p:sldLayoutId id="2147488647" r:id="rId12"/>
    <p:sldLayoutId id="2147488648" r:id="rId13"/>
    <p:sldLayoutId id="2147488649" r:id="rId14"/>
    <p:sldLayoutId id="2147488650" r:id="rId15"/>
    <p:sldLayoutId id="2147488651" r:id="rId16"/>
    <p:sldLayoutId id="21474886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073;&#1102;&#1076;&#1078;&#1077;&#1090;%20&#1076;&#1083;&#1103;%20&#1075;&#1088;&#1072;&#1078;&#1076;&#1072;&#1085;\&#1043;&#1088;&#1072;&#1092;&#1080;&#1082;&#1080;%202023%20(&#1040;&#1074;&#1090;&#1086;&#1089;&#1086;&#1093;&#1088;&#1072;&#1085;&#1077;&#1085;&#1085;&#1099;&#1081;).xls!&#1076;&#1086;&#1093;.&#1088;&#1072;&#1089;&#1093;.!R2C1:R20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073;&#1102;&#1076;&#1078;&#1077;&#1090;%20&#1076;&#1083;&#1103;%20&#1075;&#1088;&#1072;&#1078;&#1076;&#1072;&#1085;\&#1043;&#1088;&#1072;&#1092;&#1080;&#1082;&#1080;%202023%20(&#1040;&#1074;&#1090;&#1086;&#1089;&#1086;&#1093;&#1088;&#1072;&#1085;&#1077;&#1085;&#1085;&#1099;&#1081;).xls!&#1076;&#1080;&#1085;.&#1088;&#1072;&#1089;&#1093;&#1086;&#1076;&#1086;&#1074;%20&#1080;%20&#1085;&#1072;%20&#1076;&#1091;&#1096;&#1091;%20&#1085;&#1072;&#1089;&#1077;&#1083;&#1077;&#1085;&#1080;!R3C1:R26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073;&#1102;&#1076;&#1078;&#1077;&#1090;%20&#1076;&#1083;&#1103;%20&#1075;&#1088;&#1072;&#1078;&#1076;&#1072;&#1085;\&#1043;&#1088;&#1072;&#1092;&#1080;&#1082;&#1080;%202023%20(&#1040;&#1074;&#1090;&#1086;&#1089;&#1086;&#1093;&#1088;&#1072;&#1085;&#1077;&#1085;&#1085;&#1099;&#1081;).xls!&#1076;&#1080;&#1085;.&#1088;&#1072;&#1089;&#1093;&#1086;&#1076;&#1086;&#1074;%20&#1080;%20&#1085;&#1072;%20&#1076;&#1091;&#1096;&#1091;%20&#1085;&#1072;&#1089;&#1077;&#1083;&#1077;&#1085;&#1080;!R27C1:R52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&#1073;&#1102;&#1076;&#1078;&#1077;&#1090;%20&#1076;&#1083;&#1103;%20&#1075;&#1088;&#1072;&#1078;&#1076;&#1072;&#1085;\&#1043;&#1088;&#1072;&#1092;&#1080;&#1082;&#1080;%202023%20(&#1040;&#1074;&#1090;&#1086;&#1089;&#1086;&#1093;&#1088;&#1072;&#1085;&#1077;&#1085;&#1085;&#1099;&#1081;).xls!&#1086;&#1073;&#1088;&#1072;&#1079;&#1086;&#1074;&#1072;&#1085;&#1080;&#1077;!%5b&#1043;&#1088;&#1072;&#1092;&#1080;&#1082;&#1080;%202023%20(&#1040;&#1074;&#1090;&#1086;&#1089;&#1086;&#1093;&#1088;&#1072;&#1085;&#1077;&#1085;&#1085;&#1099;&#1081;).xls%5d&#1086;&#1073;&#1088;&#1072;&#1079;&#1086;&#1074;&#1072;&#1085;&#1080;&#1077;%20&#1044;&#1080;&#1072;&#1075;&#1088;&#1072;&#1084;&#1084;&#1072;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676401"/>
            <a:ext cx="8458200" cy="25146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</a:t>
            </a: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ДЛЯ </a:t>
            </a: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ГРАЖДАН»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проекту решения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2026 годов»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10200" y="152400"/>
            <a:ext cx="3581400" cy="114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Муромский район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2" y="4554934"/>
            <a:ext cx="32766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9775"/>
            <a:ext cx="34290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54935"/>
            <a:ext cx="1866900" cy="2204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1428736"/>
            <a:ext cx="8786842" cy="381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2023-2026 годы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4663"/>
              </p:ext>
            </p:extLst>
          </p:nvPr>
        </p:nvGraphicFramePr>
        <p:xfrm>
          <a:off x="381000" y="1928802"/>
          <a:ext cx="8345078" cy="450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0" name="Лист" r:id="rId3" imgW="10639313" imgH="4667379" progId="Excel.Sheet.8">
                  <p:link updateAutomatic="1"/>
                </p:oleObj>
              </mc:Choice>
              <mc:Fallback>
                <p:oleObj name="Лист" r:id="rId3" imgW="10639313" imgH="4667379" progId="Excel.Sheet.8">
                  <p:link updateAutomatic="1"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28802"/>
                        <a:ext cx="8345078" cy="4500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75699" y="52595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ХАРАКТЕРИСТИКИ ДОХОДОВ И РАСХОДОВ БЮДЖЕТА МУРОМСКОГО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04800" y="304800"/>
            <a:ext cx="84820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БЮДЖЕТА, ИСТОЧНИКАХ ЕГО ФИНАНСИРОВАНИЯ В 2024-2026 ГОДАХ.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4511"/>
              </p:ext>
            </p:extLst>
          </p:nvPr>
        </p:nvGraphicFramePr>
        <p:xfrm>
          <a:off x="467544" y="1052736"/>
          <a:ext cx="8280917" cy="5717212"/>
        </p:xfrm>
        <a:graphic>
          <a:graphicData uri="http://schemas.openxmlformats.org/drawingml/2006/table">
            <a:tbl>
              <a:tblPr/>
              <a:tblGrid>
                <a:gridCol w="2592288"/>
                <a:gridCol w="2376264"/>
                <a:gridCol w="573293"/>
                <a:gridCol w="521176"/>
                <a:gridCol w="633723"/>
                <a:gridCol w="504056"/>
                <a:gridCol w="576064"/>
                <a:gridCol w="504053"/>
              </a:tblGrid>
              <a:tr h="159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Значение показателя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68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01.01.2027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8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9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0,137%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57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Источники внутреннего 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финансирования дефицита бюджета </a:t>
                      </a:r>
                      <a:endParaRPr lang="ru-RU" sz="8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3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кредитами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от кредитных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организаций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(привлекаем кредит от кредитных организаций)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66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бюджетными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кредитами, представленными  местному бюджету другими бюджетами бюджетной системы Российской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Федерации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(производим погашение</a:t>
                      </a:r>
                      <a:r>
                        <a:rPr lang="ru-RU" sz="850" b="0" i="1" u="none" strike="noStrike" baseline="0" dirty="0" smtClean="0">
                          <a:effectLst/>
                          <a:latin typeface="Times New Roman"/>
                        </a:rPr>
                        <a:t> кредита, полученного из областного бюджета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32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850" b="0" i="1" u="none" strike="noStrike" spc="-30" baseline="0" dirty="0" smtClean="0">
                          <a:effectLst/>
                          <a:latin typeface="Times New Roman"/>
                        </a:rPr>
                        <a:t>(направляем ожидаемые остатки на счете бюджета, образующиеся по итогу исполнения за 2023г.)</a:t>
                      </a:r>
                      <a:endParaRPr lang="ru-RU" sz="850" b="0" i="1" u="none" strike="noStrike" spc="-30" baseline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" y="1295400"/>
            <a:ext cx="8686801" cy="5501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1371600" y="609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ПРИОРИТЕТЫ БЮДЖЕТНОЙ ПОЛИТИКИ РАЙОНА НА ОЧЕРЕДНОЙ ФИНАНСОВЫЙ 2024 ГОД И ПЛАНОВЫЕ 2025-2026 ГОДЫ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МУРОМСКОГО РАЙОНА НА 2024 ГОД </a:t>
            </a:r>
            <a:b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И НА ПЛАНОВЫЙ ПЕРИОД 2025 И 2026 ГОДОВ</a:t>
            </a:r>
            <a:endParaRPr lang="ru-RU" alt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0"/>
            <a:ext cx="8515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Особенности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формирования бюджета Муромского района на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1142976" y="1932191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928802"/>
            <a:ext cx="692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2024 год и на плановый период 2025  и 2026 годов являются: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071538" y="3003761"/>
            <a:ext cx="3000396" cy="100013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7" y="311360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Муромского района до 2026 года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5286380" y="2932323"/>
            <a:ext cx="3000396" cy="17145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003761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2024 год и на плановый период 2025 и 2026 годов, утвержденные постановлением администрации Муромского района</a:t>
            </a:r>
          </a:p>
          <a:p>
            <a:pPr>
              <a:spcAft>
                <a:spcPts val="0"/>
              </a:spcAft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572000" y="128586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1428728" y="476672"/>
            <a:ext cx="7143800" cy="95206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93009" y="410577"/>
            <a:ext cx="7215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2024 год и на плановый период 2025 и 2026 годов в дополнение к  нормативам, утвержденным Бюджетным кодексом РФ,  учитывалась передача с областного на муниципальный уровень:</a:t>
            </a:r>
          </a:p>
          <a:p>
            <a:pPr>
              <a:spcAft>
                <a:spcPts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357290" y="1857364"/>
            <a:ext cx="7143800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857364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1357290" y="2420888"/>
            <a:ext cx="7143800" cy="64066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1" y="2420888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налоговых доходов от акцизов на нефтепродукты в бюджет муниципального района по дифференцированным нормативам отчислений, исходя из зачисления в местные бюджеты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налоговых доходов консолидированного бюджета Владимирской области от указанного налога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357290" y="3217536"/>
            <a:ext cx="7143800" cy="4994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21753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33,6%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1393009" y="3863867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93008" y="3933056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в бюджеты муниципальных районов от сельских поселений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1357290" y="4581128"/>
            <a:ext cx="7143800" cy="4274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62015" y="4581128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добычу общераспространенных полезных ископаемых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364327" y="5157192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28609" y="5212111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1428728" y="500042"/>
            <a:ext cx="753576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2022 – 2026 ГОДАХ, 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33991"/>
              </p:ext>
            </p:extLst>
          </p:nvPr>
        </p:nvGraphicFramePr>
        <p:xfrm>
          <a:off x="336550" y="1571612"/>
          <a:ext cx="8689975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7" name="Лист" r:id="rId4" imgW="6876913" imgH="3638679" progId="Excel.Sheet.8">
                  <p:embed/>
                </p:oleObj>
              </mc:Choice>
              <mc:Fallback>
                <p:oleObj name="Лист" r:id="rId4" imgW="6876913" imgH="3638679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571612"/>
                        <a:ext cx="8689975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65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низ 70"/>
          <p:cNvSpPr/>
          <p:nvPr/>
        </p:nvSpPr>
        <p:spPr>
          <a:xfrm rot="2736250">
            <a:off x="1136411" y="1385209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7020272" y="2456783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9453094">
            <a:off x="2769160" y="1651376"/>
            <a:ext cx="484632" cy="1446642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3199486">
            <a:off x="5526293" y="2270088"/>
            <a:ext cx="484632" cy="889210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8726" y="469586"/>
            <a:ext cx="7657769" cy="655158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603914" y="2205828"/>
            <a:ext cx="2062582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6584" y="2204864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земельных участков – 7110,0 тыс. рублей (6,0%)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603914" y="2707535"/>
            <a:ext cx="2062582" cy="52619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6584" y="2677624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участков–7000,0 тыс. рублей (5,9%)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auto">
          <a:xfrm>
            <a:off x="603914" y="3294699"/>
            <a:ext cx="2062582" cy="494341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93601" y="328498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приватизации имущества  – 4000,0 тыс. рублей (3,4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03914" y="3861048"/>
            <a:ext cx="2062582" cy="55399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3601" y="3861048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среду–958,0 тыс. рублей (0,8%)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592935" y="4515872"/>
            <a:ext cx="2062582" cy="4973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2622" y="4509120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увеличение площади земельных участков – 650,0 тыс. рублей (0,6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592935" y="5118607"/>
            <a:ext cx="2062582" cy="4596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82622" y="5157192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Аренда имущества–130,0 тыс. рублей (0,1%)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592935" y="5690416"/>
            <a:ext cx="2062582" cy="5468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2622" y="568331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МУП–96,0 тыс. рублей (0,1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602564" y="6309320"/>
            <a:ext cx="2062582" cy="44915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02564" y="6341258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ущерба–5,0 тыс. рублей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1548180" y="1204939"/>
            <a:ext cx="1511348" cy="689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40005" y="1261995"/>
            <a:ext cx="1519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19949,0 тыс. рублей (16,9%)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>
            <a:off x="6046309" y="2175492"/>
            <a:ext cx="2270106" cy="7549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064850" y="2229010"/>
            <a:ext cx="2251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гражданами – 60689,0 тыс. рублей (51,5%)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>
            <a:off x="3429439" y="1220042"/>
            <a:ext cx="1651744" cy="96221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475591" y="1245201"/>
            <a:ext cx="15653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организациями и предпринимателями – 37168,0 тыс. рублей (31,6%)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6355612" y="3381509"/>
            <a:ext cx="2062582" cy="519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334986" y="3418887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Акцизы на нефтепродукты – 19788,0 тыс. рублей (16,8%)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6369630" y="3938622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341995" y="394901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13532,0 тыс. рублей (11,5%)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6390858" y="4592467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379879" y="457977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 - 2752,0 тыс. рублей (2,3%)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45"/>
          <p:cNvSpPr>
            <a:spLocks noChangeArrowheads="1"/>
          </p:cNvSpPr>
          <p:nvPr/>
        </p:nvSpPr>
        <p:spPr bwMode="auto">
          <a:xfrm>
            <a:off x="6405527" y="5269729"/>
            <a:ext cx="2062582" cy="4134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05527" y="5278833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 - 1085,0 тыс. рублей (1,0%)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45"/>
          <p:cNvSpPr>
            <a:spLocks noChangeArrowheads="1"/>
          </p:cNvSpPr>
          <p:nvPr/>
        </p:nvSpPr>
        <p:spPr bwMode="auto">
          <a:xfrm>
            <a:off x="6405527" y="5747612"/>
            <a:ext cx="2062582" cy="3913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405527" y="5733256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-11,0 тыс. рублей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5321052" y="1196752"/>
            <a:ext cx="1512015" cy="76401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312291" y="1248610"/>
            <a:ext cx="1505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51475,0 тыс. рублей (43,7%)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948264" y="1196752"/>
            <a:ext cx="1368152" cy="77605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83151" y="1223018"/>
            <a:ext cx="1433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9214,0 тыс. рублей (7,8%)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>
            <a:off x="3059527" y="3094792"/>
            <a:ext cx="2792268" cy="104027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244738" y="3242517"/>
            <a:ext cx="24793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РАЙОНА В 2024 ГОДУ ПЛАНИРУЮТСЯ  В СУММЕ 117806,0 ТЫС. РУБЛЕЙ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>
            <a:off x="514302" y="2249502"/>
            <a:ext cx="0" cy="4419858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6284027" y="3355695"/>
            <a:ext cx="11814" cy="2962336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93785" y="2188420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97857,0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выше уровня ожидаемой оценки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года.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годах налоговые доходы запланированы в объемах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103067,0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109224,0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5,1%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2499,0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15,5% (+2652,0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18,1% (+2073,0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1428728" y="285728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НАЛОГОВЫХ ДОХОДОВ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2058"/>
              </p:ext>
            </p:extLst>
          </p:nvPr>
        </p:nvGraphicFramePr>
        <p:xfrm>
          <a:off x="152400" y="890599"/>
          <a:ext cx="844550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9" name="Лист" r:id="rId4" imgW="6256020" imgH="3284220" progId="Excel.Sheet.8">
                  <p:embed/>
                </p:oleObj>
              </mc:Choice>
              <mc:Fallback>
                <p:oleObj name="Лист" r:id="rId4" imgW="6256020" imgH="328422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90599"/>
                        <a:ext cx="8445500" cy="418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5091"/>
              </p:ext>
            </p:extLst>
          </p:nvPr>
        </p:nvGraphicFramePr>
        <p:xfrm>
          <a:off x="533400" y="914400"/>
          <a:ext cx="7853363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4" name="Лист" r:id="rId4" imgW="6419970" imgH="3829221" progId="Excel.Sheet.8">
                  <p:embed/>
                </p:oleObj>
              </mc:Choice>
              <mc:Fallback>
                <p:oleObj name="Лист" r:id="rId4" imgW="6419970" imgH="382922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7853363" cy="434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03237" y="214290"/>
            <a:ext cx="810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НЕНАЛОГОВЫХ ДОХОДОВ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составят сумму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19949,0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плановых значений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13,8 %.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годах расчеты по неналоговым доходам выполнены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суммах 16028,0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и 16110,0 тыс. рублей соответственно.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012" y="642918"/>
            <a:ext cx="7927975" cy="38100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9001739"/>
              </p:ext>
            </p:extLst>
          </p:nvPr>
        </p:nvGraphicFramePr>
        <p:xfrm>
          <a:off x="609600" y="113504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9366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124250,4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113282,1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7681,7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117806,0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7988,5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119095,0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8075,9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125334,0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8498,9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795717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2026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8498,9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39559"/>
              </p:ext>
            </p:extLst>
          </p:nvPr>
        </p:nvGraphicFramePr>
        <p:xfrm>
          <a:off x="858838" y="4170381"/>
          <a:ext cx="72136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Лист" r:id="rId4" imgW="5623560" imgH="1485900" progId="Excel.Sheet.8">
                  <p:embed/>
                </p:oleObj>
              </mc:Choice>
              <mc:Fallback>
                <p:oleObj name="Лист" r:id="rId4" imgW="5623560" imgH="14859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170381"/>
                        <a:ext cx="7213600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996"/>
            <a:ext cx="2124075" cy="15843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80010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народных </a:t>
            </a:r>
            <a:r>
              <a:rPr lang="ru-RU" altLang="ru-RU" sz="1400" dirty="0">
                <a:latin typeface="Times New Roman" pitchFamily="18" charset="0"/>
              </a:rPr>
              <a:t>депутатов Муромского района о бюджете на очередной 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финансовый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год </a:t>
            </a:r>
            <a:r>
              <a:rPr lang="ru-RU" altLang="ru-RU" sz="1400" dirty="0">
                <a:latin typeface="Times New Roman" pitchFamily="18" charset="0"/>
              </a:rPr>
              <a:t>и на плановый период.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По </a:t>
            </a:r>
            <a:r>
              <a:rPr lang="ru-RU" altLang="ru-RU" sz="1400" dirty="0">
                <a:latin typeface="Times New Roman" pitchFamily="18" charset="0"/>
              </a:rPr>
              <a:t>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22.11.2023 № 79 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 год и на плановый период 2025 и 2026 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b="1" dirty="0">
                <a:latin typeface="Times New Roman" pitchFamily="18" charset="0"/>
              </a:rPr>
              <a:t>14</a:t>
            </a:r>
            <a:r>
              <a:rPr lang="ru-RU" sz="1400" b="1" dirty="0">
                <a:latin typeface="Times New Roman" pitchFamily="18" charset="0"/>
              </a:rPr>
              <a:t> декабря 2023 года в 10 час. 00 мин</a:t>
            </a:r>
            <a:r>
              <a:rPr lang="ru-RU" altLang="ru-RU" sz="1400" b="1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2024 год и на плановый период 2025 и 2026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</a:t>
            </a:r>
            <a:r>
              <a:rPr lang="ru-RU" sz="1400" dirty="0" smtClean="0">
                <a:latin typeface="Times New Roman" pitchFamily="18" charset="0"/>
              </a:rPr>
              <a:t>Интернет </a:t>
            </a:r>
            <a:r>
              <a:rPr lang="en-US" sz="1400" b="1" u="sng" dirty="0" smtClean="0">
                <a:latin typeface="Times New Roman" pitchFamily="18" charset="0"/>
              </a:rPr>
              <a:t>www.muromraion.ru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</a:rPr>
              <a:t>до 13 декабря 2023 года</a:t>
            </a:r>
            <a:r>
              <a:rPr lang="ru-RU" sz="1400" dirty="0">
                <a:latin typeface="Times New Roman" pitchFamily="18" charset="0"/>
              </a:rPr>
              <a:t>. 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76200" y="864513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ВВОДНАЯ ЧАСТЬ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548680"/>
            <a:ext cx="7248298" cy="914400"/>
          </a:xfrm>
        </p:spPr>
        <p:txBody>
          <a:bodyPr anchor="t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Нормативы зачисления налоговых доходов в бюджет Муромского района в 2022– 2026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04008"/>
              </p:ext>
            </p:extLst>
          </p:nvPr>
        </p:nvGraphicFramePr>
        <p:xfrm>
          <a:off x="611560" y="1556792"/>
          <a:ext cx="8229600" cy="462983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</a:tr>
              <a:tr h="355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 (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 из зачисления в местные бюджеты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 консолидированного бюджета Владимирской области от указанного налога)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0,2712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0,3476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5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8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174"/>
            <a:ext cx="8858280" cy="533400"/>
          </a:xfrm>
        </p:spPr>
        <p:txBody>
          <a:bodyPr>
            <a:normAutofit/>
          </a:bodyPr>
          <a:lstStyle/>
          <a:p>
            <a:pPr indent="0" algn="ctr">
              <a:lnSpc>
                <a:spcPct val="80000"/>
              </a:lnSpc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ДОРОЖНОГО ФОНДА МУРОМСКОГО РАЙОНА </a:t>
            </a:r>
            <a:endParaRPr lang="ru-RU" altLang="ru-RU" sz="2200" b="1" dirty="0" smtClean="0">
              <a:solidFill>
                <a:schemeClr val="tx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aphicFrame>
        <p:nvGraphicFramePr>
          <p:cNvPr id="110594" name="Object 2"/>
          <p:cNvGraphicFramePr>
            <a:graphicFrameLocks/>
          </p:cNvGraphicFramePr>
          <p:nvPr/>
        </p:nvGraphicFramePr>
        <p:xfrm>
          <a:off x="3286116" y="1276350"/>
          <a:ext cx="56388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1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276350"/>
                        <a:ext cx="5638800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58" y="857232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налога на доходы физических лиц;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10% налоговых доходов консолидированного бюджета Владимирской области от указанного налога;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транспортного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SzPct val="75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дотаций, субсидий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86952" y="5715016"/>
            <a:ext cx="8542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2024 год составят сумму 62912,0 тыс. рублей или на 4,7% (+2832,0 тыс. рублей) больше плановых назначений 2023 года (с учетом субсидий). Поступления на 2025 год прогнозируются в сумме 63920,0 тыс. рублей (101,6% к 2024 году), на 2026 год - 64644,0 тыс. рублей (101,1% к 2025 году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52" y="571480"/>
            <a:ext cx="7678636" cy="881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2022 – 2026 ГОДАХ, </a:t>
            </a:r>
          </a:p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504351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2024 году предварительно составят сумму 444823,8 тыс. рублей (90,4% к уровню 2023 года), из которых дотации – 147343,6 тыс. рублей (33,1%), субсидии – 75559,6 тыс. рублей (17,0%), субвенции – 210315,8 тыс. рублей (47,3 %), иные межбюджетные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трансферты – 11604,8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(2,6%)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В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416015,8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413423,9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796131" y="1440188"/>
            <a:ext cx="7589838" cy="3846200"/>
            <a:chOff x="796131" y="837751"/>
            <a:chExt cx="7589838" cy="4447709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9925310"/>
                </p:ext>
              </p:extLst>
            </p:nvPr>
          </p:nvGraphicFramePr>
          <p:xfrm>
            <a:off x="796131" y="1255945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57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131" y="1255945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945615" y="99355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450027,4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783816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492140,1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444823,8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28868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416015,8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309918" y="1022754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413423,9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388528" y="853071"/>
              <a:ext cx="790575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+9,4%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305175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-9,6%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-6,5%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029200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-0,6%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0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174"/>
            <a:ext cx="69342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68251" y="996804"/>
            <a:ext cx="4084739" cy="5556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расходов бюджета района</a:t>
            </a:r>
          </a:p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2024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год,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тыс.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68251" y="4953000"/>
            <a:ext cx="3937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(46,0%), общегосударственные вопросы (13,0%), национальную экономику  (12,0%), социальную политику (11,0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%),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межбюджетные трансферты (8,0%),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жилищно-коммунальное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(5,0%).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228241" y="666984"/>
            <a:ext cx="4714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формируется с применением программно-целевого метода.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94,4%,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93,4%.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547 453,33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муниципальных программ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625 137,22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90" y="2404664"/>
            <a:ext cx="4690126" cy="3733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1" y="1552429"/>
            <a:ext cx="4084739" cy="329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342900" y="152400"/>
            <a:ext cx="9829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ДИНАМИКА РАСХОДОВ БЮДЖЕТА МУРОМСКОГО РАЙОНА (ТЫС. РУБЛЕЙ)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34371"/>
              </p:ext>
            </p:extLst>
          </p:nvPr>
        </p:nvGraphicFramePr>
        <p:xfrm>
          <a:off x="323850" y="474663"/>
          <a:ext cx="84963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0" name="Лист" r:id="rId3" imgW="12296685" imgH="10191776" progId="Excel.Sheet.8">
                  <p:link updateAutomatic="1"/>
                </p:oleObj>
              </mc:Choice>
              <mc:Fallback>
                <p:oleObj name="Лист" r:id="rId3" imgW="12296685" imgH="10191776" progId="Excel.Sheet.8">
                  <p:link updateAutomatic="1"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4663"/>
                        <a:ext cx="8496300" cy="633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911463" y="1524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33164"/>
              </p:ext>
            </p:extLst>
          </p:nvPr>
        </p:nvGraphicFramePr>
        <p:xfrm>
          <a:off x="306388" y="528638"/>
          <a:ext cx="8570912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Лист" r:id="rId3" imgW="12296685" imgH="8972627" progId="Excel.Sheet.8">
                  <p:link updateAutomatic="1"/>
                </p:oleObj>
              </mc:Choice>
              <mc:Fallback>
                <p:oleObj name="Лист" r:id="rId3" imgW="12296685" imgH="8972627" progId="Excel.Sheet.8">
                  <p:link updateAutomatic="1"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28638"/>
                        <a:ext cx="8570912" cy="622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528" y="228600"/>
            <a:ext cx="8568952" cy="6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«Муромский район» 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расчете на душу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2026 годы - 14747 чел.)</a:t>
            </a:r>
            <a:endParaRPr lang="ru-RU" altLang="ru-RU" sz="11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40582"/>
              </p:ext>
            </p:extLst>
          </p:nvPr>
        </p:nvGraphicFramePr>
        <p:xfrm>
          <a:off x="323530" y="908720"/>
          <a:ext cx="8568950" cy="5840776"/>
        </p:xfrm>
        <a:graphic>
          <a:graphicData uri="http://schemas.openxmlformats.org/drawingml/2006/table">
            <a:tbl>
              <a:tblPr/>
              <a:tblGrid>
                <a:gridCol w="2676953"/>
                <a:gridCol w="393443"/>
                <a:gridCol w="347155"/>
                <a:gridCol w="688524"/>
                <a:gridCol w="640308"/>
                <a:gridCol w="642238"/>
                <a:gridCol w="617165"/>
                <a:gridCol w="663453"/>
                <a:gridCol w="665382"/>
                <a:gridCol w="624879"/>
                <a:gridCol w="609450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3 715,28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44 583,37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3 235,97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38 831,61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3 023,84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36 286,08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3 044,45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36 533,39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5 650,79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4 997,34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4 385,54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4 415,81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72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576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1 219,72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86,53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1 038,40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91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77,97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1 077,53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1 096,79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1 127,41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3 371,08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2 756,36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2 321,86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2 314,74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543,04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459,52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97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538,75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457,83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96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397,35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4 768,20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4 753,95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386,75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4 641,04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386,29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4 635,48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49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135,81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357,88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4 294,59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355,51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4 266,09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4 334,44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365,29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4 383,54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61,13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599,02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7 188,21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3 302,14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5 578,26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85,41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1 024,91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79,69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2 299,72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288,19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3 458,33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5 909,18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628,43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838,65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1 996,16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226,03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163,78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0" y="1905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sp>
        <p:nvSpPr>
          <p:cNvPr id="5" name="Text Box 2110"/>
          <p:cNvSpPr txBox="1">
            <a:spLocks noChangeArrowheads="1"/>
          </p:cNvSpPr>
          <p:nvPr/>
        </p:nvSpPr>
        <p:spPr bwMode="auto">
          <a:xfrm>
            <a:off x="192087" y="58674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«Жилищно-коммунальное хозяйство», </a:t>
            </a:r>
            <a:r>
              <a:rPr lang="ru-RU" altLang="ru-RU" sz="1400" dirty="0">
                <a:latin typeface="Times New Roman" pitchFamily="18" charset="0"/>
              </a:rPr>
              <a:t>«Общегосударственные вопросы»</a:t>
            </a:r>
            <a:r>
              <a:rPr lang="ru-RU" altLang="ru-RU" sz="1400" dirty="0" smtClean="0">
                <a:latin typeface="Times New Roman" pitchFamily="18" charset="0"/>
              </a:rPr>
              <a:t> 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</a:t>
            </a:r>
            <a:r>
              <a:rPr lang="ru-RU" altLang="ru-RU" sz="1400" dirty="0" smtClean="0">
                <a:latin typeface="Times New Roman" pitchFamily="18" charset="0"/>
              </a:rPr>
              <a:t>, </a:t>
            </a:r>
            <a:r>
              <a:rPr lang="ru-RU" altLang="ru-RU" sz="1400" dirty="0">
                <a:latin typeface="Times New Roman" pitchFamily="18" charset="0"/>
              </a:rPr>
              <a:t>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3398"/>
              </p:ext>
            </p:extLst>
          </p:nvPr>
        </p:nvGraphicFramePr>
        <p:xfrm>
          <a:off x="251520" y="435248"/>
          <a:ext cx="8663880" cy="5435796"/>
        </p:xfrm>
        <a:graphic>
          <a:graphicData uri="http://schemas.openxmlformats.org/drawingml/2006/table">
            <a:tbl>
              <a:tblPr/>
              <a:tblGrid>
                <a:gridCol w="2706609"/>
                <a:gridCol w="397802"/>
                <a:gridCol w="351001"/>
                <a:gridCol w="696152"/>
                <a:gridCol w="647402"/>
                <a:gridCol w="649353"/>
                <a:gridCol w="624003"/>
                <a:gridCol w="670802"/>
                <a:gridCol w="672752"/>
                <a:gridCol w="631802"/>
                <a:gridCol w="616202"/>
              </a:tblGrid>
              <a:tr h="32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18 127,30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1 485,72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17 828,64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1 256,52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15 078,19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1 231,02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14 772,22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2 666,55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2 886,61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2 184,61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2 320,23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1 152,62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13 831,45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1 103,25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13 238,98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974,95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11 699,36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938,15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11 257,77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132,34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1 588,05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137,99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1 655,89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157,66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1 891,94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1 121,41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157,66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1 891,94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1 121,41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2 900,17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353,88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4 246,60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279,09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3 349,14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252,97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3 035,65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118,72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195,77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3 741,62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2 767,35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2 453,91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4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3 559,25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2 966,42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2 986,00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2 406,08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733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2 439,55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2 504,03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2 435,75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2 369,16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1 119,71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36,92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170290"/>
            <a:ext cx="846350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расходов бюджета Муромского района по разделам и подразделам классификации расходов бюджетов в разрезе муниципальных программ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220447" y="475090"/>
            <a:ext cx="80159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alt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84786"/>
              </p:ext>
            </p:extLst>
          </p:nvPr>
        </p:nvGraphicFramePr>
        <p:xfrm>
          <a:off x="381000" y="684143"/>
          <a:ext cx="8534401" cy="6020994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228600"/>
                <a:gridCol w="914400"/>
                <a:gridCol w="762000"/>
                <a:gridCol w="748147"/>
                <a:gridCol w="692727"/>
                <a:gridCol w="692727"/>
              </a:tblGrid>
              <a:tr h="46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657 470,97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572 649,83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87,10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535 110,81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538 757,90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21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73 695,74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88,44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64 673,50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</a:t>
                      </a:r>
                      <a:r>
                        <a:rPr lang="ru-RU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17 987,20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15 313,30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85,13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109,22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14 812,40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49 713,39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40 648,04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34 240,50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34 135,50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41 944,83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37 746,72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24 024,50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18 559,50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7 071,74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36,29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15 576,00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162800" y="152400"/>
            <a:ext cx="1828798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46944"/>
              </p:ext>
            </p:extLst>
          </p:nvPr>
        </p:nvGraphicFramePr>
        <p:xfrm>
          <a:off x="381000" y="457200"/>
          <a:ext cx="8610598" cy="6178650"/>
        </p:xfrm>
        <a:graphic>
          <a:graphicData uri="http://schemas.openxmlformats.org/drawingml/2006/table">
            <a:tbl>
              <a:tblPr/>
              <a:tblGrid>
                <a:gridCol w="3145105"/>
                <a:gridCol w="531172"/>
                <a:gridCol w="545151"/>
                <a:gridCol w="1132240"/>
                <a:gridCol w="698912"/>
                <a:gridCol w="1160194"/>
                <a:gridCol w="698912"/>
                <a:gridCol w="698912"/>
              </a:tblGrid>
              <a:tr h="533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6 776,60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70 106,47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68 441,40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68 359,40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2 033,30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62 912,00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64 644,00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62 912,00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64 644,00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124744"/>
            <a:ext cx="8001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Консолидированный бюджет </a:t>
            </a:r>
            <a:r>
              <a:rPr lang="ru-RU" altLang="ru-RU" sz="1400" dirty="0" smtClean="0">
                <a:latin typeface="Times New Roman" pitchFamily="18" charset="0"/>
              </a:rPr>
              <a:t>– свод бюджетов всех уровней в рамках одной территории.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669" y="4487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Структура консолидированного бюджета муниципального образования </a:t>
            </a:r>
            <a:endParaRPr lang="ru-RU" alt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Муромский </a:t>
            </a:r>
            <a:r>
              <a:rPr lang="ru-RU" altLang="ru-RU" b="1" dirty="0">
                <a:latin typeface="Times New Roman" pitchFamily="18" charset="0"/>
              </a:rPr>
              <a:t>район</a:t>
            </a:r>
            <a:endParaRPr lang="ru-RU" altLang="ru-RU" dirty="0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280196" y="5805488"/>
            <a:ext cx="2665413" cy="676275"/>
          </a:xfrm>
          <a:prstGeom prst="roundRect">
            <a:avLst>
              <a:gd name="adj" fmla="val 16667"/>
            </a:avLst>
          </a:prstGeom>
          <a:noFill/>
          <a:ln w="25400" cmpd="sng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</a:rPr>
              <a:t>Бюджет </a:t>
            </a:r>
            <a:r>
              <a:rPr lang="ru-RU" altLang="ru-RU" sz="1400" b="1" dirty="0">
                <a:latin typeface="Times New Roman" pitchFamily="18" charset="0"/>
              </a:rPr>
              <a:t>Муромского района</a:t>
            </a:r>
          </a:p>
          <a:p>
            <a:pPr algn="ctr"/>
            <a:endParaRPr lang="ru-RU" altLang="ru-RU" sz="1400" dirty="0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146425" y="5805488"/>
            <a:ext cx="2814638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6139654" y="5805488"/>
            <a:ext cx="2873375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341564" y="5212303"/>
            <a:ext cx="866775" cy="431800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560888" y="5405438"/>
            <a:ext cx="11112" cy="385762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48400" y="5139278"/>
            <a:ext cx="1081087" cy="504825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7200" y="747082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ПОНЯТИЯ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00183"/>
              </p:ext>
            </p:extLst>
          </p:nvPr>
        </p:nvGraphicFramePr>
        <p:xfrm>
          <a:off x="533400" y="493949"/>
          <a:ext cx="8382002" cy="6208854"/>
        </p:xfrm>
        <a:graphic>
          <a:graphicData uri="http://schemas.openxmlformats.org/drawingml/2006/table">
            <a:tbl>
              <a:tblPr/>
              <a:tblGrid>
                <a:gridCol w="3061605"/>
                <a:gridCol w="517072"/>
                <a:gridCol w="530680"/>
                <a:gridCol w="1102177"/>
                <a:gridCol w="680359"/>
                <a:gridCol w="1129391"/>
                <a:gridCol w="680359"/>
                <a:gridCol w="680359"/>
              </a:tblGrid>
              <a:tr h="39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95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8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13 049,43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29 437,40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3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262 918,99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222 358,06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217 845,96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195 235,22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172 530,43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166 018,33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195 235,22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172 530,43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166 018,33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7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51591"/>
              </p:ext>
            </p:extLst>
          </p:nvPr>
        </p:nvGraphicFramePr>
        <p:xfrm>
          <a:off x="381000" y="489645"/>
          <a:ext cx="8534398" cy="6190051"/>
        </p:xfrm>
        <a:graphic>
          <a:graphicData uri="http://schemas.openxmlformats.org/drawingml/2006/table">
            <a:tbl>
              <a:tblPr/>
              <a:tblGrid>
                <a:gridCol w="3117271"/>
                <a:gridCol w="526472"/>
                <a:gridCol w="540327"/>
                <a:gridCol w="1122218"/>
                <a:gridCol w="692728"/>
                <a:gridCol w="1149926"/>
                <a:gridCol w="692728"/>
                <a:gridCol w="692728"/>
              </a:tblGrid>
              <a:tr h="332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22 092,50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27 900,40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16 537,50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22 092,50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27 900,40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16 537,50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2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21 217,00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21 801,30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27 634,80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16 271,90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42 768,82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62 624,68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49 389,74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44 766,74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5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55 177,68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40 810,14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36 187,74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52 789,70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38 863,20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1 966,74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9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02333"/>
              </p:ext>
            </p:extLst>
          </p:nvPr>
        </p:nvGraphicFramePr>
        <p:xfrm>
          <a:off x="533399" y="457200"/>
          <a:ext cx="8382001" cy="3515003"/>
        </p:xfrm>
        <a:graphic>
          <a:graphicData uri="http://schemas.openxmlformats.org/drawingml/2006/table">
            <a:tbl>
              <a:tblPr/>
              <a:tblGrid>
                <a:gridCol w="3061607"/>
                <a:gridCol w="517071"/>
                <a:gridCol w="530678"/>
                <a:gridCol w="1102178"/>
                <a:gridCol w="680358"/>
                <a:gridCol w="1129393"/>
                <a:gridCol w="680358"/>
                <a:gridCol w="680358"/>
              </a:tblGrid>
              <a:tr h="401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48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43 745,73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44 034,50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521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228600" y="159497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350,028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59134" y="5377985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63332,3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62912,0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63920,0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2026 год – 64644,0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6" y="403705"/>
            <a:ext cx="4601695" cy="541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4605793" y="180976"/>
            <a:ext cx="4419600" cy="384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Муромского района»):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2024-2026 годы в сумме 4 500,0 тыс. рублей ежегодно (174,191 км. дорог);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Ковардицкое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Ковардицкое на 2024-2026 годы в сумме 5 000,0 тыс. рублей  ежегодно (175,837 км. дорог).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93" y="4114800"/>
            <a:ext cx="4114799" cy="2486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5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243343" y="3926651"/>
            <a:ext cx="434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планируется отремонтировать около 12,541 км дорог общего пользования местного значения, находящихся на территории Муромского района. Из них: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Борисоглебское  6,44 км, в том числе: с. Молотицы,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– 0,9км,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ул.Рассказова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проезд 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 2) – 1,303 км., подъездная дорога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д.Алешунино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Сафоново – 3,337 км.,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ул.Садовая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с.Чаадаево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0,9 км.;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Ковардицкое – 6,101 км, в том числе: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ул.2-Лесная,проезд (22), проезд (23) по ул. Центральной поселок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2,532 км., ул. Первомайская. ул. Новая (7)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с.Панфилово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0,748 км., ул. Новая (1) (от а/д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Булатниково-Межищи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д.3 до д.34).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ул.Новая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(2), ул. Новая (3), ул. Новая (4)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с.Булатниково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1,581 км., подъездная дорога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с.Лазарево-Жемчужино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0,695 км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2024-2026 годы в сумме 1 000,0 тыс. рублей ежегодно.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76774"/>
              </p:ext>
            </p:extLst>
          </p:nvPr>
        </p:nvGraphicFramePr>
        <p:xfrm>
          <a:off x="452893" y="180976"/>
          <a:ext cx="3962400" cy="40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44322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2986468" y="3010231"/>
            <a:ext cx="29536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9267,5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2915817" y="3688199"/>
            <a:ext cx="30963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объекта        «Наружные водопроводные сети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и проведение государственной  экспертизы проектной  документации объекта    «Наружные водопроводные сети 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»- 500,0 тыс. рублей);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строительству, реконструкции и модернизации систем (объектов) коммунальной инфраструктуры в сумме 4 500,0  тыс.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твердых коммунальных отходов в сумме 2 067,5 тыс. рублей, в том числе за счет субсидии из областного бюджета в сумме 1 798,7 тыс. рублей и средств бюджета района – 268,8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(корректировку) схемы водоснабжения и водоотведения Муромского района средства предусмотрены в сумме 200,0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1057790" y="2635080"/>
            <a:ext cx="7028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26702,3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6306346" y="3021826"/>
            <a:ext cx="25861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3333,2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9547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6228184" y="3717032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2000" lvl="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 -  в  сумме 3 333,2  тыс. рублей.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60440" y="3050376"/>
            <a:ext cx="2411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жилищное хозяйство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14101,6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3529" y="3717032"/>
            <a:ext cx="25922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8000"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приобретение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жилых помещений для граждан, нуждающихся в улучшении жилищных условий в сумме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13049,4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 семьям.</a:t>
            </a:r>
          </a:p>
          <a:p>
            <a:pPr marL="108000" indent="-171450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содержание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недвижи-мого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имущества в сумме 1052,2 тыс. руб.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65947"/>
              </p:ext>
            </p:extLst>
          </p:nvPr>
        </p:nvGraphicFramePr>
        <p:xfrm>
          <a:off x="860425" y="859800"/>
          <a:ext cx="7239000" cy="17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685800" y="960823"/>
            <a:ext cx="167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жилищно-коммунального хозяйства</a:t>
            </a: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</a:t>
            </a:r>
          </a:p>
          <a:p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6268337" y="2964440"/>
            <a:ext cx="2330450" cy="61138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2915815" y="2985647"/>
            <a:ext cx="3096345" cy="59017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323529" y="2989810"/>
            <a:ext cx="2330450" cy="58601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6290203" y="3645024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43406" y="3717032"/>
            <a:ext cx="9878" cy="1323440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2941929" y="3688199"/>
            <a:ext cx="0" cy="299712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6131392"/>
            <a:ext cx="2618367" cy="490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2260" y="4932971"/>
            <a:ext cx="2618367" cy="97041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87205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379225"/>
            <a:ext cx="2582782" cy="141195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663371"/>
            <a:ext cx="2565380" cy="42753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1292452"/>
            <a:ext cx="2582782" cy="863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1277894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83661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2917227" y="2982145"/>
            <a:ext cx="1833928" cy="2925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249697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7" name="AutoShape 45"/>
          <p:cNvSpPr>
            <a:spLocks noChangeArrowheads="1"/>
          </p:cNvSpPr>
          <p:nvPr/>
        </p:nvSpPr>
        <p:spPr bwMode="auto">
          <a:xfrm>
            <a:off x="2890188" y="1750551"/>
            <a:ext cx="1927421" cy="41517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302006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4106258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3" name="AutoShape 45"/>
          <p:cNvSpPr>
            <a:spLocks noChangeArrowheads="1"/>
          </p:cNvSpPr>
          <p:nvPr/>
        </p:nvSpPr>
        <p:spPr bwMode="auto">
          <a:xfrm>
            <a:off x="5250171" y="3629533"/>
            <a:ext cx="3672164" cy="1941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96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2" name="AutoShape 45"/>
          <p:cNvSpPr>
            <a:spLocks noChangeArrowheads="1"/>
          </p:cNvSpPr>
          <p:nvPr/>
        </p:nvSpPr>
        <p:spPr bwMode="auto">
          <a:xfrm>
            <a:off x="5247676" y="3406159"/>
            <a:ext cx="366036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>
            <a:off x="5257017" y="3177275"/>
            <a:ext cx="365837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0" name="AutoShape 45"/>
          <p:cNvSpPr>
            <a:spLocks noChangeArrowheads="1"/>
          </p:cNvSpPr>
          <p:nvPr/>
        </p:nvSpPr>
        <p:spPr bwMode="auto">
          <a:xfrm>
            <a:off x="5248342" y="2917415"/>
            <a:ext cx="3667055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267540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352931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228011"/>
            <a:ext cx="3660368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619444"/>
            <a:ext cx="3681790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9" y="585235"/>
            <a:ext cx="8908612" cy="53950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617690"/>
            <a:ext cx="265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  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Муромского района»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640539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1465633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1220079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842438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871834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753544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634874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1395851"/>
            <a:ext cx="264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«Газовая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котельная, Муромский район, д.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Пестенькино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ул. Центральная 5А»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1358732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04508" y="635562"/>
            <a:ext cx="3558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1397152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70596" y="1252576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34384" y="1802472"/>
            <a:ext cx="2072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40324" y="1993531"/>
            <a:ext cx="36750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7504" y="2824579"/>
            <a:ext cx="2606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водопроводные сети в 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Муромского района» 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2925468" y="3382007"/>
            <a:ext cx="1856860" cy="3048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2543373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29754" y="230259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инженерных изысканий объекта </a:t>
            </a:r>
          </a:p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266393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246635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96900" y="2989663"/>
            <a:ext cx="1977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(4500,0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239977" y="2926634"/>
            <a:ext cx="3505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33056" y="3156564"/>
            <a:ext cx="3831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(1000,0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102"/>
          <p:cNvSpPr>
            <a:spLocks/>
          </p:cNvSpPr>
          <p:nvPr/>
        </p:nvSpPr>
        <p:spPr bwMode="auto">
          <a:xfrm>
            <a:off x="4956317" y="2932630"/>
            <a:ext cx="295275" cy="36726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836294" y="3401114"/>
            <a:ext cx="2110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(12870,0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69" name="AutoShape 102"/>
          <p:cNvSpPr>
            <a:spLocks/>
          </p:cNvSpPr>
          <p:nvPr/>
        </p:nvSpPr>
        <p:spPr bwMode="auto">
          <a:xfrm>
            <a:off x="4944278" y="3440972"/>
            <a:ext cx="295275" cy="32357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39311" y="3374940"/>
            <a:ext cx="3167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(11 050,0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48504" y="3590140"/>
            <a:ext cx="3261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( 1820,0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512" y="4020320"/>
            <a:ext cx="268028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сооружения п.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Муромского района Владимирской области»-</a:t>
            </a: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229729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91009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(2100,0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95358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25187" y="6160608"/>
            <a:ext cx="295275" cy="446126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0" name="AutoShape 45"/>
          <p:cNvSpPr>
            <a:spLocks noChangeArrowheads="1"/>
          </p:cNvSpPr>
          <p:nvPr/>
        </p:nvSpPr>
        <p:spPr bwMode="auto">
          <a:xfrm>
            <a:off x="5240323" y="1757928"/>
            <a:ext cx="3675073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1" name="AutoShape 45"/>
          <p:cNvSpPr>
            <a:spLocks noChangeArrowheads="1"/>
          </p:cNvSpPr>
          <p:nvPr/>
        </p:nvSpPr>
        <p:spPr bwMode="auto">
          <a:xfrm>
            <a:off x="5240323" y="1973404"/>
            <a:ext cx="3675074" cy="216100"/>
          </a:xfrm>
          <a:prstGeom prst="roundRect">
            <a:avLst>
              <a:gd name="adj" fmla="val 16667"/>
            </a:avLst>
          </a:prstGeom>
          <a:noFill/>
          <a:ln w="127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240323" y="1763495"/>
            <a:ext cx="3682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объекта (1 000,0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16130"/>
            <a:ext cx="1883134" cy="9190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2989847" y="6198916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220687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6 500,0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57681" y="6289135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5 500,0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334547" y="6381618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337896" y="6142945"/>
            <a:ext cx="3584439" cy="2210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114755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9512" y="6095037"/>
            <a:ext cx="27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18635" y="6131392"/>
            <a:ext cx="2992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  5 000,0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33149" y="6361276"/>
            <a:ext cx="31456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79512" y="5121003"/>
            <a:ext cx="27171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Муромского района»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315961" y="4930278"/>
            <a:ext cx="359208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146378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4" name="AutoShape 45"/>
          <p:cNvSpPr>
            <a:spLocks noChangeArrowheads="1"/>
          </p:cNvSpPr>
          <p:nvPr/>
        </p:nvSpPr>
        <p:spPr bwMode="auto">
          <a:xfrm>
            <a:off x="5318635" y="5469044"/>
            <a:ext cx="3603700" cy="1970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5" name="AutoShape 45"/>
          <p:cNvSpPr>
            <a:spLocks noChangeArrowheads="1"/>
          </p:cNvSpPr>
          <p:nvPr/>
        </p:nvSpPr>
        <p:spPr bwMode="auto">
          <a:xfrm>
            <a:off x="5320725" y="5674402"/>
            <a:ext cx="3594671" cy="261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8" y="4946472"/>
            <a:ext cx="295275" cy="970193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3027" y="4892629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инженерных изысканий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12123" y="5076276"/>
            <a:ext cx="377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результатов инженерных изысканий 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239311" y="5441382"/>
            <a:ext cx="3536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проектной документации(  3500,0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312123" y="5604864"/>
            <a:ext cx="36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  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36987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2024 -2026 ГОДЫ.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235047"/>
            <a:ext cx="8925471" cy="9932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9" y="2309361"/>
            <a:ext cx="8926162" cy="155168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933056"/>
            <a:ext cx="8908611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55240" y="4869160"/>
            <a:ext cx="8909302" cy="1088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6089524"/>
            <a:ext cx="8909302" cy="5942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0" name="AutoShape 102"/>
          <p:cNvSpPr>
            <a:spLocks/>
          </p:cNvSpPr>
          <p:nvPr/>
        </p:nvSpPr>
        <p:spPr bwMode="auto">
          <a:xfrm>
            <a:off x="4948319" y="1778382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228600" y="38478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86802" y="1203324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579383" y="973930"/>
            <a:ext cx="4579938" cy="290513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590800" y="1233487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590800" y="1462087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  работы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590800" y="1919287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3647"/>
              </p:ext>
            </p:extLst>
          </p:nvPr>
        </p:nvGraphicFramePr>
        <p:xfrm>
          <a:off x="321079" y="2564904"/>
          <a:ext cx="4479521" cy="37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Лист" r:id="rId3" imgW="5305255" imgH="4800484" progId="Excel.Sheet.8">
                  <p:link updateAutomatic="1"/>
                </p:oleObj>
              </mc:Choice>
              <mc:Fallback>
                <p:oleObj name="Лист" r:id="rId3" imgW="5305255" imgH="4800484" progId="Excel.Sheet.8">
                  <p:link updateAutomatic="1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79" y="2564904"/>
                        <a:ext cx="4479521" cy="379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86802" y="1271896"/>
            <a:ext cx="2427314" cy="43466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625470" y="1005632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9693" name="Picture 6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4352" r="10235" b="6513"/>
          <a:stretch/>
        </p:blipFill>
        <p:spPr bwMode="auto">
          <a:xfrm>
            <a:off x="5012267" y="3016116"/>
            <a:ext cx="3843866" cy="334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055" y="2492896"/>
            <a:ext cx="3888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467544" y="260648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435002" y="2625879"/>
            <a:ext cx="8480398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«Цифровая образовательная среда» национального проекта «Образование» на обновление материально-технической базы 2 общеобразовательных организаций -  Борисоглебская СОШ 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средствами вычислительной техники, периферийного оборудования, программного обеспечения и презентационного оборудования) планируется направить средства  в сумме 7 026,4 тыс. рублей (в том числе за счет федерального бюджета - 6 817,0 тыс. рублей, за счет средств областного бюджета - 139,1 тыс. рублей,  за счет средств бюджета района - 70,3 тыс. рублей);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«Патриотическое воспитание граждан России» на проведение мероприятий по обеспечению деятельности советников директоров по воспитанию и взаимодействию с детскими общественными объединениями в общеобразовательных организациях (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СОШ) из федерального бюджета планируются средства в сумме 525,9 тыс. 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запланированы расходы на: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1)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ежемесячного денежного вознаграждения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из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5 624,6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(по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человеку);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4 479,8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(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3942,2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из федерального бюджета, 268,8 тыс. рублей - из областного  бюджета, 268,8 тыс. рублей -  средства местного бюджета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обеспечить бесплатным горячим питанием 399 обучающихся в 8 муниципальных образовательных организациях;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за счет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консолидированной субсидии из областного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запланированы средства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4 065,5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включают следующие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направления: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года на 2024 год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3 801,1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том числе за счет субсидии из областного бюджета – 3 307,0 тыс. рублей и средств бюджета района - 494,1 тыс. рублей  (проведение ремонтных работ в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Зименковской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обеспечение деятельности групп продленного дня в муниципальных общеобразовательных организациях для обучающихся 1-ых классов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264,4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субсидии из областного бюджета в сумме 230,0 тыс. рублей и средств бюджета района в сумме 34,4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предоставления общедоступного и бесплатного общего образования по основным общеобразовательным программам 1005 учащимся и 126 воспитанникам 8 муниципальных бюджетных общеобразовательных учреждений предусмотрены средства в сумме 166 941,5 тыс. рублей, в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единой субвенции из областного бюджета– 112 827,1 тыс. рублей, за счет средств местного бюджета – 54 114,4 тыс. рублей;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предусмотрены средства в сумме 6 254,2 тыс. рублей (социальная поддержка планируется 244 получателям - 134 работающих и 110 пенсионеров - в среднем по 2 140,0 рублей в месяц на 1 человека);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 льготной категории учащихся 5-9 классов в муниципальных образовательных организациях за счет средств бюджета района запланированы расходы в сумме 317,3 тыс. рублей. Планируется обеспечить 54 человека  завтраками (из них 19 детей-инвалидов, 35 детей из малообеспеченных семей) и 37 человек завтраками и обедами (дети участников СВО) из расчета 41, рубля в день (среднегодовое количество дней функционирования – 170 дней);</a:t>
            </a: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878001" y="334995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9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002" y="2348880"/>
            <a:ext cx="7507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195 235,2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35002" y="2348880"/>
            <a:ext cx="848039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20688"/>
            <a:ext cx="853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 в сумме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42 568,8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развития отрасли образования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ремонта в МБДОУ № 10 п.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субсидии из областного бюджета - 1 305,0 тыс. рублей и средств бюджета района - 195,0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alt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дошкольного образования детей в муниципальных дошкольных образовательных организациях (3 дошкольных учреждения, численность детей -208) запланировано расходов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39  605,0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 за счет единой субвенции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15 780,9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 средств местного бюджета – 23 824,1 тыс. 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средства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1 463,8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оказать социальную поддержку 57 получателям, из них 22 работающих и 35 пенсионеров, в среднем  по 2 140,0 рублей в месяц на 1 получателя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454231" y="620688"/>
            <a:ext cx="8480398" cy="23873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5798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152400" y="220205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45292" y="1037731"/>
            <a:ext cx="86463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подразделу предусмотрены расходы на обеспечение дополнительного образования детей в рамках социального заказа  в соответствии с социальным сертификатом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695,5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: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579,2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– субсидии муниципальным общеобразовательным организациям в рамках муниципального задания (МБОУ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50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- 48 чел., МБОУ Панфиловская СОШ – 24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- 39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МБОУ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Борис-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26 чел.),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об оказании муниципальных услуг в соц. сфере, заключенного по результатам конкурса (МБУ дополнительного образования округа Муром «Центр внешкольной работы» – 6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с индивидуальным предпринимателем о финансовом обеспечении (возмещении) затрат, связанных с оказанием муниципальных услуг в соц. сфере в соответствии с социальным сертификатом (14 человек).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8916" y="764704"/>
            <a:ext cx="605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695,5</a:t>
            </a:r>
            <a:r>
              <a:rPr lang="ru-RU" sz="1200" dirty="0"/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15057" y="2714144"/>
            <a:ext cx="865237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приоритетных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развития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образования:</a:t>
            </a:r>
          </a:p>
          <a:p>
            <a:pPr marL="144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детей в каникулярное время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260,7,0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1 096,8 тыс. рублей и средств бюджета района в сумме 163,9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приобрести 700 путёвок (в лагерях с дневным пребыванием (пришкольные) – 700 детей);</a:t>
            </a:r>
          </a:p>
          <a:p>
            <a:pPr marL="144000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398,2 тыс. рублей и средств бюджета района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59,5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в загородные лагеря в количестве 7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района запланировано по 80,0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функций муниципальными органами (Управление образования администрации Муромского района 2 человека)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2 590,7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муниципального казенного учреждения «Центр бухгалтерского учета и методической работы системы образования» (со штатной численностью 26 единиц)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18 116,3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уплату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благоустроенное помещение (квартиры) для детей-сирот, детей, оставшихся без попечения родителей, лиц из их числа по договорам найма специализированных жилых помещений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1 130,0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несовершеннолетних, проживающих на территории Муромского района и обучающихся на территории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округ Муром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784,1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2365138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24 419,5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435002" y="774833"/>
            <a:ext cx="845747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459168" y="2387841"/>
            <a:ext cx="8508266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9725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479257" y="5734050"/>
            <a:ext cx="3527425" cy="644351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37319" y="5734050"/>
            <a:ext cx="4032250" cy="647700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71550" y="119857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52388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215900" y="5711651"/>
            <a:ext cx="38528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приоритетов и направлений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61962" y="2784517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82800" y="3509963"/>
            <a:ext cx="11351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1300" dirty="0" smtClean="0">
                <a:latin typeface="Times New Roman" pitchFamily="18" charset="0"/>
              </a:rPr>
              <a:t>района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399432" y="3583911"/>
            <a:ext cx="14022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000629" y="3560305"/>
            <a:ext cx="17653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Муниципальные </a:t>
            </a:r>
          </a:p>
          <a:p>
            <a:pPr eaLnBrk="1" hangingPunct="1"/>
            <a:r>
              <a:rPr lang="ru-RU" altLang="ru-RU" sz="1300" dirty="0" smtClean="0">
                <a:latin typeface="Times New Roman" pitchFamily="18" charset="0"/>
              </a:rPr>
              <a:t>программы (</a:t>
            </a:r>
            <a:r>
              <a:rPr lang="ru-RU" altLang="ru-RU" sz="1300" dirty="0">
                <a:latin typeface="Times New Roman" pitchFamily="18" charset="0"/>
              </a:rPr>
              <a:t>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14978" y="5808671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объемов доходов 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78668" y="5134311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gradFill>
            <a:gsLst>
              <a:gs pos="60000">
                <a:schemeClr val="bg2">
                  <a:lumMod val="50000"/>
                </a:schemeClr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55578" y="3390651"/>
            <a:ext cx="1831975" cy="16927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 smtClean="0">
                <a:latin typeface="Times New Roman" pitchFamily="18" charset="0"/>
              </a:rPr>
              <a:t>Положения </a:t>
            </a:r>
            <a:r>
              <a:rPr lang="ru-RU" altLang="ru-RU" sz="1300" dirty="0">
                <a:latin typeface="Times New Roman" pitchFamily="18" charset="0"/>
              </a:rPr>
              <a:t>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38759" y="1696555"/>
            <a:ext cx="1780382" cy="85818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РАЗРАБОТКА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1888332" y="1711043"/>
            <a:ext cx="1769268" cy="85818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b="1" dirty="0"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3723481" y="1728496"/>
            <a:ext cx="1458119" cy="84073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5247481" y="1711699"/>
            <a:ext cx="1381919" cy="857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ИСПОЛНЕНИЕ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6695281" y="1686321"/>
            <a:ext cx="2250846" cy="86454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 И 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ОТЧЕТА ОБ ИСПОЛНЕНИИ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2843410" y="990514"/>
            <a:ext cx="3311328" cy="44244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400" b="1" dirty="0" smtClean="0">
                <a:latin typeface="Times New Roman" pitchFamily="18" charset="0"/>
              </a:rPr>
              <a:t>ЭТАПЫ БЮДЖЕТНОГО ПРОЦЕССА</a:t>
            </a:r>
          </a:p>
          <a:p>
            <a:pPr algn="ctr"/>
            <a:endParaRPr lang="ru-RU" altLang="ru-RU" sz="1400" dirty="0"/>
          </a:p>
        </p:txBody>
      </p:sp>
      <p:sp>
        <p:nvSpPr>
          <p:cNvPr id="45" name="AutoShape 207"/>
          <p:cNvSpPr>
            <a:spLocks noChangeArrowheads="1"/>
          </p:cNvSpPr>
          <p:nvPr/>
        </p:nvSpPr>
        <p:spPr bwMode="auto">
          <a:xfrm rot="-5400000">
            <a:off x="2446892" y="5131010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6" name="AutoShape 207"/>
          <p:cNvSpPr>
            <a:spLocks noChangeArrowheads="1"/>
          </p:cNvSpPr>
          <p:nvPr/>
        </p:nvSpPr>
        <p:spPr bwMode="auto">
          <a:xfrm rot="-5400000">
            <a:off x="3907674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7" name="AutoShape 207"/>
          <p:cNvSpPr>
            <a:spLocks noChangeArrowheads="1"/>
          </p:cNvSpPr>
          <p:nvPr/>
        </p:nvSpPr>
        <p:spPr bwMode="auto">
          <a:xfrm rot="-5400000">
            <a:off x="5721350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8" name="AutoShape 207"/>
          <p:cNvSpPr>
            <a:spLocks noChangeArrowheads="1"/>
          </p:cNvSpPr>
          <p:nvPr/>
        </p:nvSpPr>
        <p:spPr bwMode="auto">
          <a:xfrm rot="-5400000">
            <a:off x="7690397" y="5131009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07950" y="3345661"/>
            <a:ext cx="182245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2122489" y="3345661"/>
            <a:ext cx="1028702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3379789" y="3344735"/>
            <a:ext cx="142189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5017006" y="3353218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2066" y="3429000"/>
            <a:ext cx="17970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52" name="AutoShape 45"/>
          <p:cNvSpPr>
            <a:spLocks noChangeArrowheads="1"/>
          </p:cNvSpPr>
          <p:nvPr/>
        </p:nvSpPr>
        <p:spPr bwMode="auto">
          <a:xfrm>
            <a:off x="6999793" y="3341660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-152400" y="241984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4572000" y="958015"/>
            <a:ext cx="4022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      Исполнение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расходных обязательств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20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3923928" y="2708920"/>
            <a:ext cx="5120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2024 год (тыс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281906" y="4222828"/>
            <a:ext cx="3528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/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культуры в 2024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запланированы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сумме 22 092,5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рублей, что составляет 3,9% в общем объеме расходов бюджета.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На 2025-2026 годы запланированы в суммах 27 900,4 тыс. рублей и 16 537,5 тыс. рублей по годам соответственно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62961" y="828783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711883"/>
              </p:ext>
            </p:extLst>
          </p:nvPr>
        </p:nvGraphicFramePr>
        <p:xfrm>
          <a:off x="370687" y="1289495"/>
          <a:ext cx="3652837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70303"/>
              </p:ext>
            </p:extLst>
          </p:nvPr>
        </p:nvGraphicFramePr>
        <p:xfrm>
          <a:off x="4355976" y="3173200"/>
          <a:ext cx="4067175" cy="244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723384"/>
              </p:ext>
            </p:extLst>
          </p:nvPr>
        </p:nvGraphicFramePr>
        <p:xfrm>
          <a:off x="609600" y="1143000"/>
          <a:ext cx="8181975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371600" y="635168"/>
            <a:ext cx="746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РАМКАХ РАЗДЕЛА "КУЛЬТУРА, КИНЕМАТОГРАФИЯ" ПО УРОВНЯМ БЮДЖЕТА В 2023- 2026 ГОДАХ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10,9 %,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8,3 %.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185041"/>
              </p:ext>
            </p:extLst>
          </p:nvPr>
        </p:nvGraphicFramePr>
        <p:xfrm>
          <a:off x="4408998" y="800725"/>
          <a:ext cx="4152984" cy="209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366886"/>
              </p:ext>
            </p:extLst>
          </p:nvPr>
        </p:nvGraphicFramePr>
        <p:xfrm>
          <a:off x="281521" y="704380"/>
          <a:ext cx="3985679" cy="235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01987"/>
              </p:ext>
            </p:extLst>
          </p:nvPr>
        </p:nvGraphicFramePr>
        <p:xfrm>
          <a:off x="244475" y="3428999"/>
          <a:ext cx="8503989" cy="3270393"/>
        </p:xfrm>
        <a:graphic>
          <a:graphicData uri="http://schemas.openxmlformats.org/drawingml/2006/table">
            <a:tbl>
              <a:tblPr/>
              <a:tblGrid>
                <a:gridCol w="955648"/>
                <a:gridCol w="806885"/>
                <a:gridCol w="6741456"/>
              </a:tblGrid>
              <a:tr h="23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Сумма на 2024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79,400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Социальная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поддержка 5 детей-инвалидов дошкольного возраста (за счет субвенции из областного бюджета в сумме 79,4 тыс. рублей в 2024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141,100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Возмещение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расходов за социальные проездные билеты жителям района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(за счет средств бюджета района в сумме 7,1 тыс. рублей, за счет субсидии из областного бюджета в сумме 134,0 тыс. рублей)</a:t>
                      </a:r>
                      <a:endParaRPr lang="ru-RU" sz="7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Меры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2 701,000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Компенсация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(191 человек в дошкольных учреждениях и 135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26 877,800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Содержание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 на оздоровительные мероприятия детям-сиротам, находящихся в приемной семье и семье опекуна – 660,0 тыс. рублей ежегодно (27 приемных детей,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7опекаемых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),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б) материальное обеспечение приемной семье – 4 303,1 тыс. рублей (18 приемных семей, в которых находятся 41 детей);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в)вознаграждение, причитающееся приемному родителю за каждого воспитанника – 9106,1 тыс. рублей (18 семей, 30 получателя) ежегодно и оплата коммунальных услуг по счетам поставщиков в сумме 1 011,8 тыс. рублей ежегодно;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г) выплаты семьям опекунов на содержание подопечных детей – 11 796,8 тыс. рублей (11 семей,19 опекаемых детей);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23 210,900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Предоставление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Планируется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предоставить 11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388,000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Обеспечение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 на 2024 год планируется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 счет субсидии из областного бюджета в сумме 1 861,3 тыс. рублей и за счет средств бюджета района в сумме 526,7 тыс. рублей.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Выплата в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размере 35% от расчетной стоимости жилья в пределах социальной нормы для улучшения жилищных условий будет предоставлена 2 семьям из 3-х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7076,500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7452320" y="122356"/>
            <a:ext cx="1479714" cy="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5786454"/>
            <a:ext cx="2618367" cy="88865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4282" y="4857760"/>
            <a:ext cx="2618367" cy="76243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11777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973312"/>
            <a:ext cx="2582782" cy="6717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1289238"/>
            <a:ext cx="2565380" cy="5681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2063566"/>
            <a:ext cx="2582782" cy="72129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2161202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08233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313615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226577"/>
            <a:ext cx="3618814" cy="2675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3994069"/>
            <a:ext cx="3618814" cy="252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333712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985060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992129"/>
            <a:ext cx="3660368" cy="2897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1326837"/>
            <a:ext cx="3681790" cy="3127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8" y="1255399"/>
            <a:ext cx="9000291" cy="67340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1326838"/>
            <a:ext cx="2650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1357298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2303442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2057888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1646496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1675892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1428736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( 555,0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1438932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2092085"/>
            <a:ext cx="2643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«Открытая спортивная площадка  с искусственным покрытием 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2245974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(350,0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1255399"/>
            <a:ext cx="355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2234961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29190" y="2063567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3059668"/>
            <a:ext cx="2606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с.Булатниково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3182779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(555,0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09904" y="296477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332565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312807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76624" y="3967584"/>
            <a:ext cx="26802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154301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( 1240,0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15581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19930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00629" y="5929330"/>
            <a:ext cx="285752" cy="57150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29198"/>
            <a:ext cx="1883134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3000364" y="6000768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183043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28926" y="6072206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286380" y="6286520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286380" y="5857892"/>
            <a:ext cx="3584439" cy="416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039327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285721" y="585789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 спортивной площадки ГТО и монтаж спортивного оборудования 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57818" y="585789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 ГТО и монтаж спортивного оборудования 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57818" y="6286520"/>
            <a:ext cx="3525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03465" y="5000636"/>
            <a:ext cx="2482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286380" y="4929198"/>
            <a:ext cx="3592084" cy="3501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317025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9" y="5117119"/>
            <a:ext cx="269532" cy="49817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7818" y="5000636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65025" y="5329542"/>
            <a:ext cx="377897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</a:p>
          <a:p>
            <a:pPr>
              <a:spcAft>
                <a:spcPts val="100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99932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992129"/>
            <a:ext cx="9001896" cy="86536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8" y="2928934"/>
            <a:ext cx="9017151" cy="7431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857628"/>
            <a:ext cx="8985036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43711" y="4786322"/>
            <a:ext cx="9000289" cy="92869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5786454"/>
            <a:ext cx="9000288" cy="9505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3" name="AutoShape 45"/>
          <p:cNvSpPr>
            <a:spLocks noChangeArrowheads="1"/>
          </p:cNvSpPr>
          <p:nvPr/>
        </p:nvSpPr>
        <p:spPr bwMode="auto">
          <a:xfrm>
            <a:off x="4357686" y="714356"/>
            <a:ext cx="4786314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14282" y="500042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Реализация 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районе»: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357686" y="649412"/>
            <a:ext cx="5000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2024 году в сумме 75,0 тыс. рублей.</a:t>
            </a:r>
          </a:p>
          <a:p>
            <a:pPr>
              <a:spcAft>
                <a:spcPts val="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85736" y="1071546"/>
            <a:ext cx="8572528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</a:rPr>
              <a:t>23 работника и 1 выборное должностное лицо.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2023-2026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20860"/>
              </p:ext>
            </p:extLst>
          </p:nvPr>
        </p:nvGraphicFramePr>
        <p:xfrm>
          <a:off x="4407565" y="27618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91929"/>
              </p:ext>
            </p:extLst>
          </p:nvPr>
        </p:nvGraphicFramePr>
        <p:xfrm>
          <a:off x="469900" y="3048000"/>
          <a:ext cx="4251128" cy="260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610977" y="3641069"/>
            <a:ext cx="2210762" cy="310458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5717813" y="-301256"/>
            <a:ext cx="865187" cy="34679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4429124" y="2348880"/>
            <a:ext cx="107855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533400"/>
          </a:xfrm>
        </p:spPr>
        <p:txBody>
          <a:bodyPr/>
          <a:lstStyle/>
          <a:p>
            <a:pPr algn="just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 ГОД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0" y="2133600"/>
            <a:ext cx="4105416" cy="200978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507682" y="1865313"/>
            <a:ext cx="2952750" cy="129857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615632" y="1997075"/>
            <a:ext cx="2736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357158" y="2143116"/>
            <a:ext cx="40005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3274,2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1584,0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1690,2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299907"/>
            <a:ext cx="5001420" cy="244220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696719" y="4100512"/>
            <a:ext cx="395561" cy="19939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37056" y="4304417"/>
            <a:ext cx="49355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</a:t>
            </a:r>
            <a:r>
              <a:rPr lang="ru-RU" altLang="ru-RU" sz="850" i="1" dirty="0">
                <a:latin typeface="Times New Roman" pitchFamily="18" charset="0"/>
              </a:rPr>
              <a:t>. </a:t>
            </a:r>
            <a:r>
              <a:rPr lang="ru-RU" altLang="ru-RU" sz="85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85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6084,0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12743,0 </a:t>
            </a:r>
            <a:r>
              <a:rPr lang="ru-RU" altLang="ru-RU" sz="85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i="1" dirty="0">
                <a:latin typeface="Times New Roman" pitchFamily="18" charset="0"/>
              </a:rPr>
              <a:t>2. </a:t>
            </a:r>
            <a:r>
              <a:rPr lang="ru-RU" altLang="ru-RU" sz="85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5848,0 тыс. 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12252,0 тыс. рублей.  </a:t>
            </a:r>
            <a:r>
              <a:rPr lang="ru-RU" altLang="ru-RU" sz="850" i="1" dirty="0" smtClean="0">
                <a:latin typeface="Times New Roman" pitchFamily="18" charset="0"/>
              </a:rPr>
              <a:t> </a:t>
            </a:r>
            <a:endParaRPr lang="ru-RU" altLang="ru-RU" sz="85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>
                <a:latin typeface="Times New Roman" pitchFamily="18" charset="0"/>
              </a:rPr>
              <a:t>Борисоглебское – 3854,0 тыс. </a:t>
            </a:r>
            <a:r>
              <a:rPr lang="ru-RU" altLang="ru-RU" sz="850" dirty="0" smtClean="0">
                <a:latin typeface="Times New Roman" pitchFamily="18" charset="0"/>
              </a:rPr>
              <a:t>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850" dirty="0" smtClean="0">
                <a:latin typeface="Times New Roman" pitchFamily="18" charset="0"/>
              </a:rPr>
              <a:t> </a:t>
            </a:r>
            <a:r>
              <a:rPr lang="ru-RU" altLang="ru-RU" sz="850" dirty="0">
                <a:latin typeface="Times New Roman" pitchFamily="18" charset="0"/>
              </a:rPr>
              <a:t>– 1964,7 тыс. </a:t>
            </a:r>
            <a:r>
              <a:rPr lang="ru-RU" altLang="ru-RU" sz="850" dirty="0" smtClean="0">
                <a:latin typeface="Times New Roman" pitchFamily="18" charset="0"/>
              </a:rPr>
              <a:t>рублей.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</a:t>
            </a:r>
            <a:r>
              <a:rPr lang="ru-RU" altLang="ru-RU" sz="1000" b="1" dirty="0" smtClean="0">
                <a:latin typeface="Times New Roman" pitchFamily="18" charset="0"/>
              </a:rPr>
              <a:t>трансферты на </a:t>
            </a:r>
            <a:r>
              <a:rPr lang="ru-RU" altLang="ru-RU" sz="1000" b="1" dirty="0">
                <a:latin typeface="Times New Roman" pitchFamily="18" charset="0"/>
              </a:rPr>
              <a:t>мероприятия в части осуществления дорожной деятельности </a:t>
            </a:r>
            <a:r>
              <a:rPr lang="ru-RU" altLang="ru-RU" sz="1000" b="1" dirty="0" smtClean="0">
                <a:latin typeface="Times New Roman" pitchFamily="18" charset="0"/>
              </a:rPr>
              <a:t>(зимнее </a:t>
            </a:r>
            <a:r>
              <a:rPr lang="ru-RU" altLang="ru-RU" sz="1000" b="1" dirty="0">
                <a:latin typeface="Times New Roman" pitchFamily="18" charset="0"/>
              </a:rPr>
              <a:t>содержание автомобильных </a:t>
            </a:r>
            <a:r>
              <a:rPr lang="ru-RU" altLang="ru-RU" sz="1000" b="1" dirty="0" smtClean="0">
                <a:latin typeface="Times New Roman" pitchFamily="18" charset="0"/>
              </a:rPr>
              <a:t>дорог):</a:t>
            </a:r>
            <a:endParaRPr lang="ru-RU" altLang="ru-RU" sz="1000" b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4500,0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>
                <a:latin typeface="Times New Roman" pitchFamily="18" charset="0"/>
              </a:rPr>
              <a:t>Ковардицкое</a:t>
            </a:r>
            <a:r>
              <a:rPr lang="ru-RU" altLang="ru-RU" sz="850" dirty="0">
                <a:latin typeface="Times New Roman" pitchFamily="18" charset="0"/>
              </a:rPr>
              <a:t> </a:t>
            </a:r>
            <a:r>
              <a:rPr lang="ru-RU" altLang="ru-RU" sz="850" dirty="0" smtClean="0">
                <a:latin typeface="Times New Roman" pitchFamily="18" charset="0"/>
              </a:rPr>
              <a:t>5000,0 </a:t>
            </a:r>
            <a:r>
              <a:rPr lang="ru-RU" altLang="ru-RU" sz="850" dirty="0">
                <a:latin typeface="Times New Roman" pitchFamily="18" charset="0"/>
              </a:rPr>
              <a:t>тыс. рублей</a:t>
            </a:r>
            <a:r>
              <a:rPr lang="ru-RU" altLang="ru-RU" sz="850" dirty="0" smtClean="0">
                <a:latin typeface="Times New Roman" pitchFamily="18" charset="0"/>
              </a:rPr>
              <a:t>.</a:t>
            </a:r>
            <a:endParaRPr lang="ru-RU" altLang="ru-RU" sz="85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702897" y="3167063"/>
            <a:ext cx="389383" cy="261937"/>
          </a:xfrm>
          <a:prstGeom prst="downArrow">
            <a:avLst>
              <a:gd name="adj1" fmla="val 50000"/>
              <a:gd name="adj2" fmla="val 2913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720" y="4366215"/>
            <a:ext cx="3571900" cy="71896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 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округ Муром – 784,1 тыс. рублей</a:t>
            </a:r>
            <a:r>
              <a:rPr lang="ru-RU" altLang="ru-RU" sz="1300" dirty="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522193" y="3429000"/>
            <a:ext cx="2866231" cy="6715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550371" y="3573016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70606" y="642918"/>
            <a:ext cx="4143404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</a:rPr>
              <a:t>Из бюджета Владимирской области: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дотации  147343,6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субсидии  75559,6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субвенции  210315,8 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8330,6 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109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ТРАНСФЕРТЫ БЮДЖЕТАМ СЕЛЬСКИХ ПОСЕЛЕНИЙ МУРОМСКОГО РАЙОНА ЗА СЧЕТ СРЕДСТВ БЮДЖЕТА РАЙОНА В 2023-2026 ГОДАХ (ТЫС. РУБЛЕЙ).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98635"/>
              </p:ext>
            </p:extLst>
          </p:nvPr>
        </p:nvGraphicFramePr>
        <p:xfrm>
          <a:off x="1693862" y="764684"/>
          <a:ext cx="5756275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107504" y="3933056"/>
            <a:ext cx="8974614" cy="26057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76672"/>
            <a:ext cx="83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1011" y="3356992"/>
            <a:ext cx="8673846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УЧАСТИЕ МУНИЦИПАЛЬНОГО ОБРАЗОВАНИЯ В РЕАЛИЗАЦИИ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АЦИОНАЛЬНЫХ ПРОЕКТОВ  НА 2024 ГОД 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3357554" y="4110302"/>
            <a:ext cx="5572164" cy="135219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64711" y="4278566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 на  2024  год   в сумме  7 026,4 тыс. рублей (за счет средств федерального бюджета – 6 817,0 тыс. рублей, за счет средств областного бюджета – 139,1 тыс. рублей, за счет средств бюджета Муромского района – 70,3 тыс. рублей).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3357554" y="5584717"/>
            <a:ext cx="5572164" cy="7982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5584717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 Российской Федерации»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525,9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71010" y="4715602"/>
            <a:ext cx="2744806" cy="12144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068274"/>
            <a:ext cx="2847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Национальные проекты </a:t>
            </a:r>
          </a:p>
          <a:p>
            <a:pPr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«ОБРАЗОВАНИЕ»</a:t>
            </a: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102"/>
          <p:cNvSpPr>
            <a:spLocks/>
          </p:cNvSpPr>
          <p:nvPr/>
        </p:nvSpPr>
        <p:spPr bwMode="auto">
          <a:xfrm>
            <a:off x="3062112" y="4378178"/>
            <a:ext cx="285752" cy="1714512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107504" y="1672205"/>
            <a:ext cx="8974613" cy="126737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6037" y="1793341"/>
            <a:ext cx="876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в 2024 году предусмотрены средства на поддержку инициатив граждан в рамках муниципальных программ «Развитие культуры Муромского района» и «Развитие физической культуры и спорта в Муромском районе», в 2025 году – также в рамках муниципальной программы «Развитие физической культуры и спорта в Муромском районе» и кроме того предусмотрен резерв для реализации инициативных проектов в рамках непрограммных расходов в сумме 750,0 тыс. рублей, в 2026 году предусмотрен резерв в сумме 410,0 тыс. рублей.</a:t>
            </a: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2411760" y="1124744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1124745"/>
            <a:ext cx="5616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alt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2022-2025 ГГ.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УКАЗАМИ ПРЕЗИДЕНТА РОССИЙСКОЙ ФЕДЕРАЦИИ ОТ 7 МАЯ 2012 ГОДА № 597, ОТ 1 ИЮНЯ 2012 ГОДА № 761.</a:t>
            </a:r>
            <a:endParaRPr lang="ru-RU" alt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64120"/>
              </p:ext>
            </p:extLst>
          </p:nvPr>
        </p:nvGraphicFramePr>
        <p:xfrm>
          <a:off x="500033" y="1214420"/>
          <a:ext cx="8215370" cy="5412109"/>
        </p:xfrm>
        <a:graphic>
          <a:graphicData uri="http://schemas.openxmlformats.org/drawingml/2006/table">
            <a:tbl>
              <a:tblPr/>
              <a:tblGrid>
                <a:gridCol w="3014313"/>
                <a:gridCol w="1446871"/>
                <a:gridCol w="1205726"/>
                <a:gridCol w="1274230"/>
                <a:gridCol w="1274230"/>
              </a:tblGrid>
              <a:tr h="252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7 149,75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году,%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39 768,01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6 288,39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2 961,99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888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39 433,50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3 296,50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76200"/>
            <a:ext cx="9154789" cy="69342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056" y="1524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проектом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Муромский край. </a:t>
            </a:r>
            <a:r>
              <a:rPr lang="ru-RU" altLang="ru-RU" sz="1400" smtClean="0">
                <a:latin typeface="Times New Roman" pitchFamily="18" charset="0"/>
              </a:rPr>
              <a:t>Документы» </a:t>
            </a:r>
            <a:r>
              <a:rPr lang="ru-RU" altLang="ru-RU" sz="1400" dirty="0" smtClean="0">
                <a:latin typeface="Times New Roman" pitchFamily="18" charset="0"/>
              </a:rPr>
              <a:t>от 24.11.2023 </a:t>
            </a:r>
            <a:r>
              <a:rPr lang="ru-RU" altLang="ru-RU" sz="1400" smtClean="0">
                <a:latin typeface="Times New Roman" pitchFamily="18" charset="0"/>
              </a:rPr>
              <a:t>№ </a:t>
            </a:r>
            <a:r>
              <a:rPr lang="ru-RU" altLang="ru-RU" sz="1400" smtClean="0">
                <a:latin typeface="Times New Roman" pitchFamily="18" charset="0"/>
              </a:rPr>
              <a:t>131(5039) </a:t>
            </a:r>
            <a:r>
              <a:rPr lang="ru-RU" altLang="ru-RU" sz="1400" dirty="0" smtClean="0">
                <a:latin typeface="Times New Roman" pitchFamily="18" charset="0"/>
              </a:rPr>
              <a:t>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52400" y="4419600"/>
            <a:ext cx="54102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Финансовое </a:t>
            </a:r>
            <a:r>
              <a:rPr lang="ru-RU" altLang="ru-RU" sz="1400" dirty="0">
                <a:latin typeface="Times New Roman" pitchFamily="18" charset="0"/>
              </a:rPr>
              <a:t>управление администрации Муромского района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4432" y="4871091"/>
            <a:ext cx="2476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974162" y="2257121"/>
            <a:ext cx="2126721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Общегосударственные вопросы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безопасность и правоохранительная </a:t>
            </a:r>
            <a:r>
              <a:rPr lang="ru-RU" altLang="ru-RU" sz="900" dirty="0" smtClean="0">
                <a:latin typeface="Times New Roman" pitchFamily="18" charset="0"/>
              </a:rPr>
              <a:t>деятельность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</a:t>
            </a:r>
            <a:r>
              <a:rPr lang="ru-RU" altLang="ru-RU" sz="900" dirty="0" smtClean="0">
                <a:latin typeface="Times New Roman" pitchFamily="18" charset="0"/>
              </a:rPr>
              <a:t>экономика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Жилищно-коммунальное </a:t>
            </a:r>
            <a:r>
              <a:rPr lang="ru-RU" altLang="ru-RU" sz="900" dirty="0" smtClean="0">
                <a:latin typeface="Times New Roman" pitchFamily="18" charset="0"/>
              </a:rPr>
              <a:t>хозяйство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Образование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Охрана окружающей среды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Культура, кинематография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Социальная политика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Физическая культура и спорт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 массовой информации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Обслуживание государственного  (муниципального) </a:t>
            </a:r>
            <a:r>
              <a:rPr lang="ru-RU" altLang="ru-RU" sz="900" dirty="0" smtClean="0">
                <a:latin typeface="Times New Roman" pitchFamily="18" charset="0"/>
              </a:rPr>
              <a:t>долга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Межбюджетные трансферты</a:t>
            </a:r>
          </a:p>
          <a:p>
            <a:pPr eaLnBrk="1" hangingPunct="1">
              <a:spcBef>
                <a:spcPts val="0"/>
              </a:spcBef>
            </a:pPr>
            <a:endParaRPr lang="ru-RU" altLang="ru-RU" sz="1200" b="1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6087046" y="3124100"/>
            <a:ext cx="145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3268274" y="3462363"/>
            <a:ext cx="2743885" cy="6867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Налоговые доходы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</a:t>
            </a:r>
            <a:r>
              <a:rPr lang="ru-RU" altLang="ru-RU" sz="900" dirty="0" smtClean="0">
                <a:latin typeface="Times New Roman" pitchFamily="18" charset="0"/>
              </a:rPr>
              <a:t>ним.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3264624" y="4143592"/>
            <a:ext cx="2675528" cy="1420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Неналоговые доходы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</a:t>
            </a:r>
            <a:r>
              <a:rPr lang="ru-RU" altLang="ru-RU" sz="900" dirty="0" smtClean="0">
                <a:latin typeface="Times New Roman" pitchFamily="18" charset="0"/>
              </a:rPr>
              <a:t>законодательства, инициативные платежи.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3244834" y="5511744"/>
            <a:ext cx="2623310" cy="11576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Безвозмездные </a:t>
            </a:r>
            <a:r>
              <a:rPr lang="ru-RU" altLang="ru-RU" sz="1200" b="1" dirty="0" smtClean="0">
                <a:latin typeface="Times New Roman" pitchFamily="18" charset="0"/>
              </a:rPr>
              <a:t>поступления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Средства, предоставляемые одним бюджетом бюджетной системы другому (дотации, субсидии, субвенции, иные межбюджетные </a:t>
            </a:r>
            <a:r>
              <a:rPr lang="ru-RU" altLang="ru-RU" sz="900" dirty="0" smtClean="0">
                <a:latin typeface="Times New Roman" pitchFamily="18" charset="0"/>
              </a:rPr>
              <a:t>трансферты), </a:t>
            </a:r>
            <a:r>
              <a:rPr lang="ru-RU" altLang="ru-RU" sz="900" dirty="0">
                <a:latin typeface="Times New Roman" pitchFamily="18" charset="0"/>
              </a:rPr>
              <a:t>а также безвозмездные поступления от физических и юридических лиц, в том числе добровольные </a:t>
            </a:r>
            <a:r>
              <a:rPr lang="ru-RU" altLang="ru-RU" sz="900" dirty="0" smtClean="0">
                <a:latin typeface="Times New Roman" pitchFamily="18" charset="0"/>
              </a:rPr>
              <a:t>пожертвования.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462242" y="4574887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ДОХОДЫ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3327777" y="1299943"/>
            <a:ext cx="2495094" cy="13884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Источники внутреннего финансирования дефицита </a:t>
            </a:r>
            <a:r>
              <a:rPr lang="ru-RU" altLang="ru-RU" sz="1200" b="1" dirty="0" smtClean="0">
                <a:latin typeface="Times New Roman" pitchFamily="18" charset="0"/>
              </a:rPr>
              <a:t>бюджета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(</a:t>
            </a:r>
            <a:r>
              <a:rPr lang="ru-RU" altLang="ru-RU" sz="900" dirty="0">
                <a:latin typeface="Times New Roman" pitchFamily="18" charset="0"/>
              </a:rPr>
              <a:t>например: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кредиты, предоставляемые из других бюджетов бюджетной системы;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 от кредитных организаций;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остатки средств на счетах бюджетов и т.д.)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223138" y="3675823"/>
            <a:ext cx="19475" cy="245968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985219" y="2348880"/>
            <a:ext cx="0" cy="188636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3294061" y="1356899"/>
            <a:ext cx="0" cy="124445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" y="2856224"/>
            <a:ext cx="1898356" cy="1468320"/>
          </a:xfrm>
          <a:prstGeom prst="rect">
            <a:avLst/>
          </a:prstGeom>
        </p:spPr>
      </p:pic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219712" y="2420888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БЮДЖЕТ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-1638300" y="396312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СТРУКТУРА БЮДЖЕТА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5334936" y="316198"/>
            <a:ext cx="365864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Схематично бюджет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можно изобразить следующим образом: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74" y="2712594"/>
            <a:ext cx="654957" cy="654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9" y="2701536"/>
            <a:ext cx="666014" cy="6660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154" y="2658041"/>
            <a:ext cx="753005" cy="753005"/>
          </a:xfrm>
          <a:prstGeom prst="rect">
            <a:avLst/>
          </a:prstGeom>
        </p:spPr>
      </p:pic>
      <p:sp>
        <p:nvSpPr>
          <p:cNvPr id="58" name="Text Box 59"/>
          <p:cNvSpPr txBox="1">
            <a:spLocks noChangeArrowheads="1"/>
          </p:cNvSpPr>
          <p:nvPr/>
        </p:nvSpPr>
        <p:spPr bwMode="auto">
          <a:xfrm rot="16200000">
            <a:off x="2456882" y="1761297"/>
            <a:ext cx="1402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ИСТОЧНИКИ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2947789" y="1196752"/>
            <a:ext cx="2815580" cy="15319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AutoShape 45"/>
          <p:cNvSpPr>
            <a:spLocks noChangeArrowheads="1"/>
          </p:cNvSpPr>
          <p:nvPr/>
        </p:nvSpPr>
        <p:spPr bwMode="auto">
          <a:xfrm>
            <a:off x="2956846" y="3489958"/>
            <a:ext cx="3121117" cy="317940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660232" y="1988840"/>
            <a:ext cx="2201468" cy="24605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AutoShape 45"/>
          <p:cNvSpPr>
            <a:spLocks noChangeArrowheads="1"/>
          </p:cNvSpPr>
          <p:nvPr/>
        </p:nvSpPr>
        <p:spPr bwMode="auto">
          <a:xfrm>
            <a:off x="202302" y="960538"/>
            <a:ext cx="8814676" cy="5782992"/>
          </a:xfrm>
          <a:prstGeom prst="roundRect">
            <a:avLst>
              <a:gd name="adj" fmla="val 16667"/>
            </a:avLst>
          </a:prstGeom>
          <a:noFill/>
          <a:ln w="3175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22401" y="916552"/>
            <a:ext cx="1649413" cy="1800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248275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6761163" y="1773238"/>
            <a:ext cx="901700" cy="1008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– РАСХОДЫ = ДЕФИЦИТ (ПРОФИЦИТ)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406400" y="2801654"/>
            <a:ext cx="3479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ДЕФИЦИТ 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324474" y="2842107"/>
            <a:ext cx="336232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ПРОФИЦИТ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406400" y="5087693"/>
            <a:ext cx="85582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241524" y="1377107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75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1828800" y="983064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6941876" y="1490438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5333999" y="918250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06400" y="293669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5248275" y="295574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327636" y="4585368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1116013" y="4124325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431169" y="4276725"/>
            <a:ext cx="1285875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421644" y="4276725"/>
            <a:ext cx="9525" cy="2133599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421645" y="5114925"/>
            <a:ext cx="647700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431170" y="4796678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10532" y="1901117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2848932" y="1882876"/>
            <a:ext cx="3507494" cy="1915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372225" y="1831776"/>
            <a:ext cx="274319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252920" y="1320181"/>
            <a:ext cx="932494" cy="584993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571999" y="1385665"/>
            <a:ext cx="0" cy="709611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903914" y="1280584"/>
            <a:ext cx="744773" cy="657477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38124" y="388938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431170" y="5648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421645" y="6410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31170" y="61055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2324099" y="1061251"/>
            <a:ext cx="4495800" cy="300218"/>
          </a:xfrm>
          <a:prstGeom prst="roundRect">
            <a:avLst>
              <a:gd name="adj" fmla="val 16667"/>
            </a:avLst>
          </a:prstGeom>
          <a:noFill/>
          <a:ln w="19050" cmpd="tri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</a:rPr>
              <a:t>МЕЖБЮДЖЕТНЫЕ ТРАНСФЕРТЫ</a:t>
            </a:r>
          </a:p>
          <a:p>
            <a:pPr algn="ctr"/>
            <a:endParaRPr lang="ru-RU" altLang="ru-RU" sz="1400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410532" y="20952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2819400" y="2057400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6324600" y="20190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330001" y="462224"/>
            <a:ext cx="784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ЭКОНОМИЧЕСКИЕ ПОКАЗАТЕЛИ РАЗВИТИЯ ЭКОНОМИКИ МУНИЦИПАЛЬНОГО ОБРАЗОВАНИЯ МУРОМСКИЙ РАЙОН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7687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66049"/>
              </p:ext>
            </p:extLst>
          </p:nvPr>
        </p:nvGraphicFramePr>
        <p:xfrm>
          <a:off x="4499992" y="1700808"/>
          <a:ext cx="4552196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640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07974"/>
              </p:ext>
            </p:extLst>
          </p:nvPr>
        </p:nvGraphicFramePr>
        <p:xfrm>
          <a:off x="4644008" y="302568"/>
          <a:ext cx="426203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2568"/>
            <a:ext cx="42492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18964</TotalTime>
  <Words>9819</Words>
  <Application>Microsoft Office PowerPoint</Application>
  <PresentationFormat>Экран (4:3)</PresentationFormat>
  <Paragraphs>2279</Paragraphs>
  <Slides>49</Slides>
  <Notes>3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Легкий дым</vt:lpstr>
      <vt:lpstr>C:\Users\owner\Desktop\бюджет для граждан\Графики 2023 (Автосохраненный).xls!дох.расх.!R2C1:R20C8</vt:lpstr>
      <vt:lpstr>C:\Users\owner\Desktop\бюджет для граждан\Графики 2023 (Автосохраненный).xls!дин.расходов и на душу населени!R3C1:R26C8</vt:lpstr>
      <vt:lpstr>C:\Users\owner\Desktop\бюджет для граждан\Графики 2023 (Автосохраненный).xls!дин.расходов и на душу населени!R27C1:R52C8</vt:lpstr>
      <vt:lpstr>C:\Users\owner\Desktop\бюджет для граждан\Графики 2023 (Автосохраненный).xls!образование![Графики 2023 (Автосохраненный).xls]образование Диаграмма 3</vt:lpstr>
      <vt:lpstr>Лист</vt:lpstr>
      <vt:lpstr>Брошюра «БЮДЖЕТ ДЛЯ ГРАЖДАН» к проекту решения Совета народных депутатов  Муромского района   «О бюджете Муромского района на 2024 год  и на плановый период 2025 и 2026 годов»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МУРОМСКОГО РАЙОНА НА 2024 ГОД  И НА ПЛАНОВЫЙ ПЕРИОД 2025 И 2026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2022– 2026 годах,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1233</cp:revision>
  <cp:lastPrinted>2023-11-24T11:59:13Z</cp:lastPrinted>
  <dcterms:created xsi:type="dcterms:W3CDTF">1601-01-01T00:00:00Z</dcterms:created>
  <dcterms:modified xsi:type="dcterms:W3CDTF">2023-11-29T08:38:41Z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