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1"/>
  </p:sldMasterIdLst>
  <p:notesMasterIdLst>
    <p:notesMasterId r:id="rId23"/>
  </p:notesMasterIdLst>
  <p:sldIdLst>
    <p:sldId id="256" r:id="rId2"/>
    <p:sldId id="257" r:id="rId3"/>
    <p:sldId id="264" r:id="rId4"/>
    <p:sldId id="265" r:id="rId5"/>
    <p:sldId id="266" r:id="rId6"/>
    <p:sldId id="258" r:id="rId7"/>
    <p:sldId id="267" r:id="rId8"/>
    <p:sldId id="307" r:id="rId9"/>
    <p:sldId id="308" r:id="rId10"/>
    <p:sldId id="309" r:id="rId11"/>
    <p:sldId id="310" r:id="rId12"/>
    <p:sldId id="311" r:id="rId13"/>
    <p:sldId id="260" r:id="rId14"/>
    <p:sldId id="278" r:id="rId15"/>
    <p:sldId id="280" r:id="rId16"/>
    <p:sldId id="296" r:id="rId17"/>
    <p:sldId id="298" r:id="rId18"/>
    <p:sldId id="299" r:id="rId19"/>
    <p:sldId id="261" r:id="rId20"/>
    <p:sldId id="262" r:id="rId21"/>
    <p:sldId id="263" r:id="rId22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122"/>
    <a:srgbClr val="0066FF"/>
    <a:srgbClr val="FF9900"/>
    <a:srgbClr val="F0D1C2"/>
    <a:srgbClr val="0000FF"/>
    <a:srgbClr val="E2C2F0"/>
    <a:srgbClr val="68C25E"/>
    <a:srgbClr val="FFFF99"/>
    <a:srgbClr val="DAA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6682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948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948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r">
              <a:defRPr sz="1200"/>
            </a:lvl1pPr>
          </a:lstStyle>
          <a:p>
            <a:pPr>
              <a:defRPr/>
            </a:pPr>
            <a:fld id="{8B0A3DA0-B516-457B-8140-10D8D2041E56}" type="datetimeFigureOut">
              <a:rPr lang="ru-RU"/>
              <a:pPr>
                <a:defRPr/>
              </a:pPr>
              <a:t>29.11.2023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72" tIns="45386" rIns="90772" bIns="45386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686982"/>
            <a:ext cx="5389240" cy="4440796"/>
          </a:xfrm>
          <a:prstGeom prst="rect">
            <a:avLst/>
          </a:prstGeom>
        </p:spPr>
        <p:txBody>
          <a:bodyPr vert="horz" lIns="90772" tIns="45386" rIns="90772" bIns="45386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3962"/>
            <a:ext cx="2919565" cy="493948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3962"/>
            <a:ext cx="2919565" cy="493948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r">
              <a:defRPr sz="1200"/>
            </a:lvl1pPr>
          </a:lstStyle>
          <a:p>
            <a:pPr>
              <a:defRPr/>
            </a:pPr>
            <a:fld id="{147B013F-DA45-4919-969B-051570AF0C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548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526" indent="-28366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656" indent="-2269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519" indent="-2269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381" indent="-2269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6243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0106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968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831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DA0238-722F-4851-A8C0-95387FB529F3}" type="slidenum">
              <a:rPr lang="ru-RU" altLang="ru-RU" smtClean="0"/>
              <a:pPr eaLnBrk="1" hangingPunct="1"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526" indent="-28366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656" indent="-22693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519" indent="-22693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381" indent="-22693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6243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0106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968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831" indent="-2269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DB90D5-7497-40F6-88D1-A40C8ECB3F9A}" type="slidenum">
              <a:rPr lang="ru-RU" altLang="ru-RU" smtClean="0"/>
              <a:pPr eaLnBrk="1" hangingPunct="1"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92FA6-844E-47B1-B562-2D8B6865C4B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5132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85592-1523-4E8D-87DA-86F00A66A1D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3998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3ACCF-AE06-43A6-B039-04752E161C5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455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9604-D26F-4C11-98E5-7F0DAA5E83D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8922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4738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2788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7788" y="4075113"/>
            <a:ext cx="5546725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7338" y="4087813"/>
            <a:ext cx="5470525" cy="773112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08638" y="4075113"/>
            <a:ext cx="3308350" cy="650875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30325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273B-F3CC-4333-B614-96F216A41B2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468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221F-1253-448B-B91B-83517C6A8F1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4841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CC710-91FF-4C69-8CD3-1C6F0BEFED6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9491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089A5-AAAD-48D8-8E84-92D970654E0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1742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8A04-6FAF-490D-9458-4C47003D4DF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0943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D1BD-282E-4DF6-B1D2-84CD42F7336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9032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AB380-9CD3-4DDB-B0C9-63EC1C1681A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3343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4738" cy="247015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28738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923"/>
              <a:ext cx="4295986" cy="1017365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58"/>
              <a:ext cx="8279020" cy="1209533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83"/>
              <a:ext cx="8165219" cy="1103276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96"/>
              <a:ext cx="4940859" cy="92693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8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2563" y="6249988"/>
            <a:ext cx="1158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FD4C6B4-466A-46F8-BDA5-839BB7C8445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2" r:id="rId1"/>
    <p:sldLayoutId id="2147485353" r:id="rId2"/>
    <p:sldLayoutId id="2147485354" r:id="rId3"/>
    <p:sldLayoutId id="2147485355" r:id="rId4"/>
    <p:sldLayoutId id="2147485356" r:id="rId5"/>
    <p:sldLayoutId id="2147485357" r:id="rId6"/>
    <p:sldLayoutId id="2147485358" r:id="rId7"/>
    <p:sldLayoutId id="2147485359" r:id="rId8"/>
    <p:sldLayoutId id="2147485360" r:id="rId9"/>
    <p:sldLayoutId id="2147485361" r:id="rId10"/>
    <p:sldLayoutId id="21474853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_____Microsoft_Excel_97-20033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oleObject" Target="../embeddings/_____Microsoft_Excel_97-20034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emf"/><Relationship Id="rId4" Type="http://schemas.openxmlformats.org/officeDocument/2006/relationships/oleObject" Target="../embeddings/_____Microsoft_Excel_97-20035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borisogleb33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_____Microsoft_Excel_97-2003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_____Microsoft_Excel_97-2003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6" y="3264793"/>
            <a:ext cx="8928990" cy="1460351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 проекту решения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Совета народных депутатов муниципального образования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Борисоглебское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Муромского района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 бюджете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Борисоглебское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915816" y="620688"/>
            <a:ext cx="347186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b="1" i="1" dirty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</a:t>
            </a:r>
          </a:p>
          <a:p>
            <a:pPr algn="ctr">
              <a:defRPr/>
            </a:pPr>
            <a:r>
              <a:rPr lang="ru-RU" altLang="ru-RU" b="1" i="1" dirty="0" smtClean="0">
                <a:solidFill>
                  <a:srgbClr val="0000FF"/>
                </a:solidFill>
                <a:latin typeface="Times New Roman" pitchFamily="18" charset="0"/>
              </a:rPr>
              <a:t>Борисоглебское</a:t>
            </a:r>
            <a:endParaRPr lang="ru-RU" altLang="ru-RU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altLang="ru-RU" b="1" i="1" dirty="0">
                <a:solidFill>
                  <a:srgbClr val="0000FF"/>
                </a:solidFill>
                <a:latin typeface="Times New Roman" pitchFamily="18" charset="0"/>
              </a:rPr>
              <a:t>Муромского района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1527" y="2132856"/>
            <a:ext cx="856895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ru-RU" alt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Брошюра</a:t>
            </a:r>
            <a:r>
              <a:rPr lang="ru-RU" altLang="ru-RU" sz="6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6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«БЮДЖЕТ</a:t>
            </a:r>
            <a:r>
              <a:rPr lang="ru-RU" altLang="ru-RU" sz="5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5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ГРАЖДАН»</a:t>
            </a:r>
            <a:endParaRPr lang="ru-RU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0" name="Picture 4" descr="https://sobory.ru/pic/04250/04295_20170423_1329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r="6542"/>
          <a:stretch/>
        </p:blipFill>
        <p:spPr bwMode="auto">
          <a:xfrm>
            <a:off x="6220217" y="116632"/>
            <a:ext cx="2816279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9702" name="Picture 6" descr="https://sobory.ru/pic/04250/04295_20060725_2319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5607" b="6923"/>
          <a:stretch/>
        </p:blipFill>
        <p:spPr bwMode="auto">
          <a:xfrm>
            <a:off x="107505" y="116632"/>
            <a:ext cx="2952327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7" b="-1"/>
          <a:stretch/>
        </p:blipFill>
        <p:spPr bwMode="auto">
          <a:xfrm>
            <a:off x="0" y="4869160"/>
            <a:ext cx="9144000" cy="19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621854" y="4725144"/>
            <a:ext cx="7848600" cy="138499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          Неналоговые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доходы в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году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спрогнозированы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в сумме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338,0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тыс.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рублей или ниже на 62,2 % к уровню 2023 года. Уменьшение неналоговых доходов в 2024 году объясняется отсутствием земельных участков подлежащих реализации.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         Наибольший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удельный вес в структуре неналоговых доходов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занимают доходы от использования имущества, находящегося в муниципальной собственности (в 2024 - 2026 годах по 92,6% ежегодно).</a:t>
            </a:r>
          </a:p>
        </p:txBody>
      </p:sp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323528" y="260648"/>
            <a:ext cx="84969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Times New Roman" pitchFamily="18" charset="0"/>
              </a:rPr>
              <a:t>Объем и структура неналоговых доходов бюджета муниципального образования Борисоглебское </a:t>
            </a:r>
            <a:r>
              <a:rPr lang="ru-RU" altLang="ru-RU" sz="1600" b="1" dirty="0" smtClean="0">
                <a:latin typeface="Times New Roman" pitchFamily="18" charset="0"/>
              </a:rPr>
              <a:t>в 2022– 2026 </a:t>
            </a:r>
            <a:r>
              <a:rPr lang="ru-RU" altLang="ru-RU" sz="1600" b="1" dirty="0">
                <a:latin typeface="Times New Roman" pitchFamily="18" charset="0"/>
              </a:rPr>
              <a:t>годах, тыс. рублей</a:t>
            </a:r>
          </a:p>
        </p:txBody>
      </p:sp>
      <p:graphicFrame>
        <p:nvGraphicFramePr>
          <p:cNvPr id="2560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756852"/>
              </p:ext>
            </p:extLst>
          </p:nvPr>
        </p:nvGraphicFramePr>
        <p:xfrm>
          <a:off x="639763" y="1125538"/>
          <a:ext cx="781685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Лист" r:id="rId4" imgW="5038593" imgH="2552558" progId="Excel.Sheet.8">
                  <p:embed/>
                </p:oleObj>
              </mc:Choice>
              <mc:Fallback>
                <p:oleObj name="Лист" r:id="rId4" imgW="5038593" imgH="255255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125538"/>
                        <a:ext cx="7816850" cy="368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4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на 1 жителя</a:t>
            </a:r>
          </a:p>
        </p:txBody>
      </p:sp>
      <p:graphicFrame>
        <p:nvGraphicFramePr>
          <p:cNvPr id="6187" name="Group 4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06864270"/>
              </p:ext>
            </p:extLst>
          </p:nvPr>
        </p:nvGraphicFramePr>
        <p:xfrm>
          <a:off x="571500" y="692150"/>
          <a:ext cx="8002587" cy="2938396"/>
        </p:xfrm>
        <a:graphic>
          <a:graphicData uri="http://schemas.openxmlformats.org/drawingml/2006/table">
            <a:tbl>
              <a:tblPr/>
              <a:tblGrid>
                <a:gridCol w="2000250"/>
                <a:gridCol w="2001837"/>
                <a:gridCol w="2000250"/>
                <a:gridCol w="2000250"/>
              </a:tblGrid>
              <a:tr h="1414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бюджета муниципального образования,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человек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жителя,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9179,5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1581,0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9579,0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1870,5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9858,0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1925,0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10222,0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1996,1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10603,0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2070,5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64" name="Rectangle 54"/>
          <p:cNvSpPr>
            <a:spLocks noChangeArrowheads="1"/>
          </p:cNvSpPr>
          <p:nvPr/>
        </p:nvSpPr>
        <p:spPr bwMode="auto">
          <a:xfrm>
            <a:off x="279400" y="3908424"/>
            <a:ext cx="8429625" cy="45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муниципального образования </a:t>
            </a:r>
          </a:p>
          <a:p>
            <a:pPr algn="ctr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на 1 жителя, рублей</a:t>
            </a:r>
          </a:p>
        </p:txBody>
      </p:sp>
      <p:graphicFrame>
        <p:nvGraphicFramePr>
          <p:cNvPr id="26665" name="Object 5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85014274"/>
              </p:ext>
            </p:extLst>
          </p:nvPr>
        </p:nvGraphicFramePr>
        <p:xfrm>
          <a:off x="1031875" y="4386263"/>
          <a:ext cx="6502400" cy="141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Лист" r:id="rId4" imgW="6118860" imgH="1333500" progId="Excel.Sheet.8">
                  <p:embed/>
                </p:oleObj>
              </mc:Choice>
              <mc:Fallback>
                <p:oleObj name="Лист" r:id="rId4" imgW="6118860" imgH="133350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4386263"/>
                        <a:ext cx="6502400" cy="1417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6" name="Прямоугольник 5"/>
          <p:cNvSpPr>
            <a:spLocks noChangeArrowheads="1"/>
          </p:cNvSpPr>
          <p:nvPr/>
        </p:nvSpPr>
        <p:spPr bwMode="auto">
          <a:xfrm>
            <a:off x="414338" y="5840413"/>
            <a:ext cx="8429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 dirty="0">
                <a:latin typeface="Times New Roman" pitchFamily="18" charset="0"/>
              </a:rPr>
              <a:t>По прогнозным данным среднедушевой доход к </a:t>
            </a:r>
            <a:r>
              <a:rPr lang="ru-RU" altLang="ru-RU" sz="1400" dirty="0" smtClean="0">
                <a:latin typeface="Times New Roman" pitchFamily="18" charset="0"/>
              </a:rPr>
              <a:t>2026 году </a:t>
            </a:r>
            <a:r>
              <a:rPr lang="ru-RU" altLang="ru-RU" sz="1400" dirty="0">
                <a:latin typeface="Times New Roman" pitchFamily="18" charset="0"/>
              </a:rPr>
              <a:t>достигнет уровня </a:t>
            </a:r>
            <a:r>
              <a:rPr lang="ru-RU" altLang="ru-RU" sz="1400" dirty="0" smtClean="0">
                <a:latin typeface="Times New Roman" pitchFamily="18" charset="0"/>
              </a:rPr>
              <a:t>2070,5 рублей </a:t>
            </a:r>
            <a:r>
              <a:rPr lang="ru-RU" altLang="ru-RU" sz="1400" dirty="0">
                <a:latin typeface="Times New Roman" pitchFamily="18" charset="0"/>
              </a:rPr>
              <a:t>на 1 жителя. </a:t>
            </a:r>
          </a:p>
        </p:txBody>
      </p:sp>
    </p:spTree>
    <p:extLst>
      <p:ext uri="{BB962C8B-B14F-4D97-AF65-F5344CB8AC3E}">
        <p14:creationId xmlns:p14="http://schemas.microsoft.com/office/powerpoint/2010/main" val="200067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4869160"/>
            <a:ext cx="8262119" cy="1800200"/>
          </a:xfrm>
        </p:spPr>
        <p:txBody>
          <a:bodyPr/>
          <a:lstStyle/>
          <a:p>
            <a:pPr algn="l"/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Из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 объема безвозмездных поступлений от других бюджетов бюджетной системы Российской Федерации в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в сумме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25868,6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поступление дотации бюджетам сельских поселений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составляет сумму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12550,0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(48,5%),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субсидий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–4597,4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(17,8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%), субвенций –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367,2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(1,4%), 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передаваемые бюджетам сельских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поселений– 8354,0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(32,3%).</a:t>
            </a:r>
            <a:b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В 2025 году безвозмездные поступления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увеличатся в сравнении с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годом на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14,0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и ожидаются в сумме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29501,6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рублей, в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данные средства запланированы в сумме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21563,6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или уменьшатся к уровню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на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26,9 %.</a:t>
            </a:r>
          </a:p>
        </p:txBody>
      </p:sp>
      <p:sp>
        <p:nvSpPr>
          <p:cNvPr id="28675" name="Rectangle 5"/>
          <p:cNvSpPr txBox="1">
            <a:spLocks noChangeArrowheads="1"/>
          </p:cNvSpPr>
          <p:nvPr/>
        </p:nvSpPr>
        <p:spPr bwMode="auto">
          <a:xfrm>
            <a:off x="179512" y="0"/>
            <a:ext cx="8856984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</a:rPr>
              <a:t>Объем и структура </a:t>
            </a:r>
            <a:r>
              <a:rPr lang="ru-RU" altLang="ru-RU" sz="1600" b="1" dirty="0">
                <a:latin typeface="Times New Roman" pitchFamily="18" charset="0"/>
              </a:rPr>
              <a:t>безвозмездных поступлений бюджета муниципального образования Борисоглебское </a:t>
            </a:r>
            <a:r>
              <a:rPr lang="ru-RU" altLang="ru-RU" sz="1600" b="1" dirty="0" smtClean="0">
                <a:latin typeface="Times New Roman" pitchFamily="18" charset="0"/>
              </a:rPr>
              <a:t>в 2022  </a:t>
            </a:r>
            <a:r>
              <a:rPr lang="ru-RU" altLang="ru-RU" sz="1600" b="1" dirty="0">
                <a:latin typeface="Times New Roman" pitchFamily="18" charset="0"/>
              </a:rPr>
              <a:t>– </a:t>
            </a:r>
            <a:r>
              <a:rPr lang="ru-RU" altLang="ru-RU" sz="1600" b="1" dirty="0" smtClean="0">
                <a:latin typeface="Times New Roman" pitchFamily="18" charset="0"/>
              </a:rPr>
              <a:t>2026 </a:t>
            </a:r>
            <a:r>
              <a:rPr lang="ru-RU" altLang="ru-RU" sz="1600" b="1" dirty="0">
                <a:latin typeface="Times New Roman" pitchFamily="18" charset="0"/>
              </a:rPr>
              <a:t>годах, тыс. </a:t>
            </a:r>
            <a:r>
              <a:rPr lang="ru-RU" altLang="ru-RU" sz="1600" b="1" dirty="0" smtClean="0">
                <a:latin typeface="Times New Roman" pitchFamily="18" charset="0"/>
              </a:rPr>
              <a:t>рублей</a:t>
            </a:r>
            <a:endParaRPr lang="ru-RU" altLang="ru-RU" sz="1600" b="1" dirty="0">
              <a:latin typeface="Times New Roman" pitchFamily="18" charset="0"/>
            </a:endParaRPr>
          </a:p>
        </p:txBody>
      </p:sp>
      <p:graphicFrame>
        <p:nvGraphicFramePr>
          <p:cNvPr id="28676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434506"/>
              </p:ext>
            </p:extLst>
          </p:nvPr>
        </p:nvGraphicFramePr>
        <p:xfrm>
          <a:off x="539750" y="982663"/>
          <a:ext cx="7975600" cy="381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Лист" r:id="rId4" imgW="5029392" imgH="3066908" progId="Excel.Sheet.8">
                  <p:embed/>
                </p:oleObj>
              </mc:Choice>
              <mc:Fallback>
                <p:oleObj name="Лист" r:id="rId4" imgW="5029392" imgH="306690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982663"/>
                        <a:ext cx="7975600" cy="3814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Box 2"/>
          <p:cNvSpPr txBox="1">
            <a:spLocks noChangeArrowheads="1"/>
          </p:cNvSpPr>
          <p:nvPr/>
        </p:nvSpPr>
        <p:spPr bwMode="auto">
          <a:xfrm>
            <a:off x="1547664" y="784225"/>
            <a:ext cx="7921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38186,1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TextBox 4"/>
          <p:cNvSpPr txBox="1">
            <a:spLocks noChangeArrowheads="1"/>
          </p:cNvSpPr>
          <p:nvPr/>
        </p:nvSpPr>
        <p:spPr bwMode="auto">
          <a:xfrm>
            <a:off x="2570687" y="796132"/>
            <a:ext cx="7191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43686,2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TextBox 5"/>
          <p:cNvSpPr txBox="1">
            <a:spLocks noChangeArrowheads="1"/>
          </p:cNvSpPr>
          <p:nvPr/>
        </p:nvSpPr>
        <p:spPr bwMode="auto">
          <a:xfrm>
            <a:off x="3479264" y="796132"/>
            <a:ext cx="7191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25868,6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0" name="TextBox 6"/>
          <p:cNvSpPr txBox="1">
            <a:spLocks noChangeArrowheads="1"/>
          </p:cNvSpPr>
          <p:nvPr/>
        </p:nvSpPr>
        <p:spPr bwMode="auto">
          <a:xfrm>
            <a:off x="4410570" y="836613"/>
            <a:ext cx="7374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29501,6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1" name="TextBox 7"/>
          <p:cNvSpPr txBox="1">
            <a:spLocks noChangeArrowheads="1"/>
          </p:cNvSpPr>
          <p:nvPr/>
        </p:nvSpPr>
        <p:spPr bwMode="auto">
          <a:xfrm>
            <a:off x="5436096" y="838200"/>
            <a:ext cx="7921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21563,6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2" name="TextBox 8"/>
          <p:cNvSpPr txBox="1">
            <a:spLocks noChangeArrowheads="1"/>
          </p:cNvSpPr>
          <p:nvPr/>
        </p:nvSpPr>
        <p:spPr bwMode="auto">
          <a:xfrm>
            <a:off x="2107407" y="784225"/>
            <a:ext cx="5762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114,4%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3" name="TextBox 9"/>
          <p:cNvSpPr txBox="1">
            <a:spLocks noChangeArrowheads="1"/>
          </p:cNvSpPr>
          <p:nvPr/>
        </p:nvSpPr>
        <p:spPr bwMode="auto">
          <a:xfrm>
            <a:off x="3144569" y="785813"/>
            <a:ext cx="647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59,2%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TextBox 10"/>
          <p:cNvSpPr txBox="1">
            <a:spLocks noChangeArrowheads="1"/>
          </p:cNvSpPr>
          <p:nvPr/>
        </p:nvSpPr>
        <p:spPr bwMode="auto">
          <a:xfrm>
            <a:off x="3973245" y="799781"/>
            <a:ext cx="5762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114%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5" name="TextBox 11"/>
          <p:cNvSpPr txBox="1">
            <a:spLocks noChangeArrowheads="1"/>
          </p:cNvSpPr>
          <p:nvPr/>
        </p:nvSpPr>
        <p:spPr bwMode="auto">
          <a:xfrm>
            <a:off x="5058271" y="785813"/>
            <a:ext cx="755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73,1%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111232" y="1031875"/>
            <a:ext cx="357187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973245" y="1008856"/>
            <a:ext cx="428625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078908" y="1022984"/>
            <a:ext cx="3571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121695" y="1000125"/>
            <a:ext cx="357188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8660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ОБРАЗОВАНИЯ БОРИСОГЛЕБСКОЕ</a:t>
            </a:r>
            <a:endParaRPr lang="ru-RU" sz="2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89"/>
          <p:cNvSpPr txBox="1">
            <a:spLocks noChangeArrowheads="1"/>
          </p:cNvSpPr>
          <p:nvPr/>
        </p:nvSpPr>
        <p:spPr bwMode="auto">
          <a:xfrm>
            <a:off x="179512" y="4725144"/>
            <a:ext cx="475252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в расходах бюджета муниципального образования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Борисоглебское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</a:t>
            </a:r>
            <a:r>
              <a:rPr lang="en-US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 составляют расходы по разделам «Общегосударственные вопросы» 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44%, «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кинематография» 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31%,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хозяйство»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9%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наименьшую долю в расходах бюджета составляют расходы по разделам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«Физическая культура и спорт»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0,03% и «Охрана окружающей среды» и «Средства массовой информации» - по  0,3%.</a:t>
            </a:r>
            <a:r>
              <a:rPr lang="ru-RU" sz="1400" dirty="0" smtClean="0"/>
              <a:t> 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292080" y="836712"/>
            <a:ext cx="377590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общей сумме расходов бюджета муниципального образования на 2024 год удельный вес расходов в рамках муниципальных программ составляет 86,7 %, на 2025 год – 85,4%, на 2026 год –80,3 %. На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финансирование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программ в 2024 году запланировано 32290,8 тыс. рублей, в 2025 году  в сумме 33912,8  тыс. рублей, в 2026 году  в сумме 25845,8  тыс. рублей.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7152"/>
            <a:ext cx="51276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37184"/>
            <a:ext cx="4072820" cy="336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2"/>
          <p:cNvSpPr>
            <a:spLocks noChangeArrowheads="1"/>
          </p:cNvSpPr>
          <p:nvPr/>
        </p:nvSpPr>
        <p:spPr bwMode="auto">
          <a:xfrm>
            <a:off x="29067" y="0"/>
            <a:ext cx="89354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</a:p>
          <a:p>
            <a:pPr algn="ctr"/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Борисоглебское, (тыс. рублей)</a:t>
            </a:r>
            <a:endParaRPr lang="ru-RU" altLang="ru-RU" sz="2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378079"/>
              </p:ext>
            </p:extLst>
          </p:nvPr>
        </p:nvGraphicFramePr>
        <p:xfrm>
          <a:off x="395536" y="836704"/>
          <a:ext cx="8424935" cy="5962574"/>
        </p:xfrm>
        <a:graphic>
          <a:graphicData uri="http://schemas.openxmlformats.org/drawingml/2006/table">
            <a:tbl>
              <a:tblPr/>
              <a:tblGrid>
                <a:gridCol w="3960440"/>
                <a:gridCol w="216024"/>
                <a:gridCol w="208183"/>
                <a:gridCol w="956840"/>
                <a:gridCol w="809634"/>
                <a:gridCol w="833655"/>
                <a:gridCol w="725155"/>
                <a:gridCol w="715004"/>
              </a:tblGrid>
              <a:tr h="6084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2857" marR="2857" marT="28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2857" marR="2857" marT="285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7" marR="2857" marT="2857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 2024 года к плану на 01.10.2023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17 457,9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16 747,7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10 941,8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9 956,3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7565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3 889,7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4 077,5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4 077,5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3 887,5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13 000,2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11 921,9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6 221,0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5 425,5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14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414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ДЕЯТЕЛЬНОСТЬ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621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1 907,0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2117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4 601,0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4 612,0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01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14 298,7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3 652,6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3 595,1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4 705,7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1 943,0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2 204,4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3 315,0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7 354,4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2 782,1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1 390,7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1 390,7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141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14 461,8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11 899,0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19 464,0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11 894,0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14 461,8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11 899,0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19 464,0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11 894,0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07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857" marR="2857" marT="2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54 752,9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38 406,6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39 723,6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32 166,6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Заголовок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" y="256005"/>
            <a:ext cx="8961438" cy="101275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2110"/>
          <p:cNvSpPr txBox="1">
            <a:spLocks noChangeArrowheads="1"/>
          </p:cNvSpPr>
          <p:nvPr/>
        </p:nvSpPr>
        <p:spPr bwMode="auto">
          <a:xfrm>
            <a:off x="157039" y="4941168"/>
            <a:ext cx="880189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Наибольшую сумму расходов на душу населения в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году составляют расходы по разделам «Общегосударственные вопросы</a:t>
            </a:r>
            <a:r>
              <a:rPr lang="ru-RU" altLang="ru-RU" sz="1400" dirty="0" smtClean="0">
                <a:latin typeface="Times New Roman" pitchFamily="18" charset="0"/>
              </a:rPr>
              <a:t>», «</a:t>
            </a:r>
            <a:r>
              <a:rPr lang="ru-RU" altLang="ru-RU" sz="1400" dirty="0">
                <a:latin typeface="Times New Roman" pitchFamily="18" charset="0"/>
              </a:rPr>
              <a:t>Культура, кинематография</a:t>
            </a:r>
            <a:r>
              <a:rPr lang="ru-RU" altLang="ru-RU" sz="1400" dirty="0" smtClean="0">
                <a:latin typeface="Times New Roman" pitchFamily="18" charset="0"/>
              </a:rPr>
              <a:t>»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«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хозяйство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 smtClean="0">
                <a:latin typeface="Times New Roman" pitchFamily="18" charset="0"/>
              </a:rPr>
              <a:t>Наименьшую сумму </a:t>
            </a:r>
            <a:r>
              <a:rPr lang="ru-RU" altLang="ru-RU" sz="1400" dirty="0">
                <a:latin typeface="Times New Roman" pitchFamily="18" charset="0"/>
              </a:rPr>
              <a:t>на душу населения составляют расходы по разделу «Физическая культура и спорт», «Охрана окружающей среды» и «Средства массовой информации</a:t>
            </a:r>
            <a:r>
              <a:rPr lang="ru-RU" altLang="ru-RU" sz="1400" dirty="0" smtClean="0">
                <a:latin typeface="Times New Roman" pitchFamily="18" charset="0"/>
              </a:rPr>
              <a:t>».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1945" y="273422"/>
            <a:ext cx="89269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Борисоглебское</a:t>
            </a:r>
          </a:p>
          <a:p>
            <a:pPr algn="ctr">
              <a:lnSpc>
                <a:spcPct val="90000"/>
              </a:lnSpc>
            </a:pPr>
            <a:r>
              <a:rPr lang="ru-RU" alt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расчете на душу населения </a:t>
            </a:r>
          </a:p>
          <a:p>
            <a:pPr algn="ctr">
              <a:lnSpc>
                <a:spcPct val="90000"/>
              </a:lnSpc>
            </a:pPr>
            <a:r>
              <a:rPr lang="ru-RU" alt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(численность постоянного населения </a:t>
            </a: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2023 - 2026 годы </a:t>
            </a:r>
            <a:r>
              <a:rPr lang="ru-RU" alt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9626 </a:t>
            </a:r>
            <a:r>
              <a:rPr lang="ru-RU" alt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altLang="ru-RU" sz="20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700808"/>
            <a:ext cx="901065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7544" y="-27384"/>
            <a:ext cx="82296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latin typeface="Times New Roman" pitchFamily="18" charset="0"/>
              </a:rPr>
              <a:t>Динамика расходов бюджета муниципального образования Борисоглебское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разделам и подразделам классификации расходов бюджетов в </a:t>
            </a:r>
            <a:r>
              <a:rPr lang="ru-RU" altLang="ru-RU" sz="1800" b="1" dirty="0" smtClean="0">
                <a:latin typeface="Times New Roman" pitchFamily="18" charset="0"/>
              </a:rPr>
              <a:t>разрезе муниципальных программ (тыс. рублей)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843384"/>
              </p:ext>
            </p:extLst>
          </p:nvPr>
        </p:nvGraphicFramePr>
        <p:xfrm>
          <a:off x="251520" y="925727"/>
          <a:ext cx="8640960" cy="5681317"/>
        </p:xfrm>
        <a:graphic>
          <a:graphicData uri="http://schemas.openxmlformats.org/drawingml/2006/table">
            <a:tbl>
              <a:tblPr/>
              <a:tblGrid>
                <a:gridCol w="3816424"/>
                <a:gridCol w="288032"/>
                <a:gridCol w="288032"/>
                <a:gridCol w="936104"/>
                <a:gridCol w="864096"/>
                <a:gridCol w="792088"/>
                <a:gridCol w="864096"/>
                <a:gridCol w="792088"/>
              </a:tblGrid>
              <a:tr h="758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9525" marR="9525" marT="9525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9525" marR="9525" marT="9525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Процент 2024 года к плану на 01.10.2023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4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54 752,95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38 406,61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70,15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39 723,60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32 166,60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11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17 457,89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16 747,70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10 941,78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9 956,30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872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3 889,70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4 077,50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4 077,50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3 887,50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4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 органов местного самоуправления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3 889,70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4 077,50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4 077,50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3 887,50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94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543,30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543,30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543,30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14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муниципального образования Борисоглебское»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543,30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543,30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543,30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09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386,90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57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 органов местного самоуправления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386,90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7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13 000,20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11 921,90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6 220,98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5 425,50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56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муниципальной службы  в муниципальном образовании Борисоглебское»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12 185,19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11 599,60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5 337,88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3 772,40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102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 имуществом муниципального образования Борисоглебское»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736,31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0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 органов местного самоуправления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883,10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1 583,10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09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НАЦИОНАЛЬНАЯ ОБОРОНА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304,10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315,10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328,10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90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304,10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315,10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328,10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22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муниципального образования Борисоглебское»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304,10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315,10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328,10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50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92280" y="116632"/>
            <a:ext cx="174692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809111"/>
              </p:ext>
            </p:extLst>
          </p:nvPr>
        </p:nvGraphicFramePr>
        <p:xfrm>
          <a:off x="395536" y="332656"/>
          <a:ext cx="8443663" cy="6264039"/>
        </p:xfrm>
        <a:graphic>
          <a:graphicData uri="http://schemas.openxmlformats.org/drawingml/2006/table">
            <a:tbl>
              <a:tblPr/>
              <a:tblGrid>
                <a:gridCol w="3600400"/>
                <a:gridCol w="288032"/>
                <a:gridCol w="360040"/>
                <a:gridCol w="1008112"/>
                <a:gridCol w="864096"/>
                <a:gridCol w="792088"/>
                <a:gridCol w="792088"/>
                <a:gridCol w="738807"/>
              </a:tblGrid>
              <a:tr h="710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3843" marR="3843" marT="38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3843" marR="3843" marT="3843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3843" marR="3843" marT="3843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Процент 2024 года к плану на 01.10.2023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1 911,01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11,46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275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1 907,01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11,27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6413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«Защита населения и территорий муниципального образования Борисоглебское от чрезвычайных ситуаций, обеспечение пожарной безопасности и безопасности людей на водных объектах»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1 755,00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12,25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17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 органов местного самоуправления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152,01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06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544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общественного порядка и профилактики правонарушений в муниципальном образовании Борисоглебское»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75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«Противодействие коррупции на территории муниципального образования Борисоглебское»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89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4 601,00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4 612,00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100,24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96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517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«Дорожное хозяйство муниципального образования Борисоглебское»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13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111,46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34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«Информационное общество в муниципальном образовании Борисоглебское»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111,46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8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48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«Содействие развитию малого и среднего предпринимательства в муниципальном образовании Борисоглебское»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43" marR="3843" marT="3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952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38800" y="44624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881624"/>
              </p:ext>
            </p:extLst>
          </p:nvPr>
        </p:nvGraphicFramePr>
        <p:xfrm>
          <a:off x="251520" y="229290"/>
          <a:ext cx="8712969" cy="6542280"/>
        </p:xfrm>
        <a:graphic>
          <a:graphicData uri="http://schemas.openxmlformats.org/drawingml/2006/table">
            <a:tbl>
              <a:tblPr/>
              <a:tblGrid>
                <a:gridCol w="3888432"/>
                <a:gridCol w="285006"/>
                <a:gridCol w="219655"/>
                <a:gridCol w="951837"/>
                <a:gridCol w="878619"/>
                <a:gridCol w="951837"/>
                <a:gridCol w="805400"/>
                <a:gridCol w="732183"/>
              </a:tblGrid>
              <a:tr h="510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2684" marR="2684" marT="268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2684" marR="2684" marT="2684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2684" marR="2684" marT="2684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Процент 2024 года к плану на 01.10.2023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03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14 298,73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3 652,61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25,55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3 595,10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4 705,70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44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1 943,00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870,51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44,80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2 204,40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3 315,00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50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«Капитальный ремонт </a:t>
                      </a:r>
                      <a:r>
                        <a:rPr lang="ru-RU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многоквартир-ных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домов муниципального образования Борисоглебское»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22,30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61,94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25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доступным и комфортным жильем населения муниципального образования»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1 907,00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848,21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44,48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2 204,40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3 315,00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5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5 001,31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65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"Охрана окружающей среды муниципального образования Борисоглебское"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5 001,31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1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7 354,42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2 782,10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37,83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1 390,70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1 390,70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0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«Благоустройство территории муниципального образования Борисоглебское»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6 554,92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1 491,40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22,75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5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«Борьба с борщевиком на  территории муниципального образования Борисоглебское»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799,50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1 290,70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161,44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1 290,70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1 290,70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53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479,83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22,92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22,30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25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479,83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22,92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22,30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04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«Благоустройство территории муниципального образования Борисоглебское»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479,83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22,92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22,30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5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14 461,80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11 899,00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82,28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19 464,00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11 894,00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5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14 461,80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11 899,00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82,28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19 464,00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11 894,00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5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культуры муниципального образования Борисоглебское»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14 461,80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11 899,00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82,28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19 464,00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11 894,00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52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843,09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750,20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88,98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897,62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750,20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39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666,18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750,20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112,61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750,20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750,20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53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 органов местного самоуправления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666,18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750,20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112,61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750,20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750,20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0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176,90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754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доступным и комфортным жильем населения муниципального образования»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176,90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5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96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75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физической культуры и спорта в муниципальном образовании Борисоглебское»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0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25,50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752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25,50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0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муниципальной службы  в муниципальном образовании Борисоглебское»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25,50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2684" marR="2684" marT="26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213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98574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34819" name="Text Box 62"/>
          <p:cNvSpPr txBox="1">
            <a:spLocks noChangeArrowheads="1"/>
          </p:cNvSpPr>
          <p:nvPr/>
        </p:nvSpPr>
        <p:spPr bwMode="auto">
          <a:xfrm>
            <a:off x="282749" y="764704"/>
            <a:ext cx="8535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планируемые к получению из областного бюджета  и бюджета Муромского района, направляемые в бюджет муниципального образования Борисоглебское на </a:t>
            </a:r>
            <a:r>
              <a:rPr lang="ru-RU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34820" name="AutoShape 26"/>
          <p:cNvSpPr>
            <a:spLocks noChangeArrowheads="1"/>
          </p:cNvSpPr>
          <p:nvPr/>
        </p:nvSpPr>
        <p:spPr bwMode="auto">
          <a:xfrm>
            <a:off x="5004048" y="2924944"/>
            <a:ext cx="3443287" cy="1200150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БОРИСОГЛЕБСКОЕ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22517" y="1475915"/>
            <a:ext cx="3808171" cy="107996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</a:rPr>
              <a:t>Из бюджета Владимирской области:</a:t>
            </a:r>
          </a:p>
          <a:p>
            <a:pPr eaLnBrk="1" hangingPunct="1"/>
            <a:r>
              <a:rPr lang="ru-RU" altLang="ru-RU" sz="1200" dirty="0">
                <a:latin typeface="Times New Roman" pitchFamily="18" charset="0"/>
              </a:rPr>
              <a:t>-</a:t>
            </a:r>
            <a:r>
              <a:rPr lang="ru-RU" altLang="ru-RU" sz="1400" dirty="0">
                <a:latin typeface="Times New Roman" pitchFamily="18" charset="0"/>
              </a:rPr>
              <a:t> </a:t>
            </a:r>
            <a:r>
              <a:rPr lang="ru-RU" altLang="ru-RU" sz="1200" dirty="0">
                <a:latin typeface="Times New Roman" pitchFamily="18" charset="0"/>
              </a:rPr>
              <a:t>субсидии – </a:t>
            </a:r>
            <a:r>
              <a:rPr lang="ru-RU" altLang="ru-RU" sz="1200" dirty="0" smtClean="0">
                <a:latin typeface="Times New Roman" pitchFamily="18" charset="0"/>
              </a:rPr>
              <a:t>4597,4 тыс</a:t>
            </a:r>
            <a:r>
              <a:rPr lang="ru-RU" altLang="ru-RU" sz="1200" dirty="0">
                <a:latin typeface="Times New Roman" pitchFamily="18" charset="0"/>
              </a:rPr>
              <a:t>. рублей;</a:t>
            </a:r>
          </a:p>
          <a:p>
            <a:pPr eaLnBrk="1" hangingPunct="1">
              <a:buFontTx/>
              <a:buChar char="-"/>
            </a:pPr>
            <a:r>
              <a:rPr lang="ru-RU" altLang="ru-RU" sz="1200" dirty="0">
                <a:latin typeface="Times New Roman" pitchFamily="18" charset="0"/>
              </a:rPr>
              <a:t> субвенции – </a:t>
            </a:r>
            <a:r>
              <a:rPr lang="ru-RU" altLang="ru-RU" sz="1200" dirty="0" smtClean="0">
                <a:latin typeface="Times New Roman" pitchFamily="18" charset="0"/>
              </a:rPr>
              <a:t>367,2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рублей;</a:t>
            </a:r>
          </a:p>
          <a:p>
            <a:pPr eaLnBrk="1" hangingPunct="1">
              <a:buFontTx/>
              <a:buChar char="-"/>
            </a:pP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</a:rPr>
              <a:t>дотации – 618,0 тыс. рублей</a:t>
            </a:r>
            <a:r>
              <a:rPr lang="ru-RU" altLang="ru-RU" sz="1400" dirty="0" smtClean="0">
                <a:latin typeface="Times New Roman" pitchFamily="18" charset="0"/>
              </a:rPr>
              <a:t>.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22517" y="2636912"/>
            <a:ext cx="3808171" cy="4032448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</a:rPr>
              <a:t>Из бюджета Муромского района:</a:t>
            </a:r>
          </a:p>
          <a:p>
            <a:pPr marL="171450" indent="-171450" algn="just" eaLnBrk="1" hangingPunct="1">
              <a:buFont typeface="Wingdings" pitchFamily="2" charset="2"/>
              <a:buChar char="Ø"/>
            </a:pPr>
            <a:r>
              <a:rPr lang="ru-RU" altLang="ru-RU" sz="1200" dirty="0">
                <a:latin typeface="Times New Roman" pitchFamily="18" charset="0"/>
              </a:rPr>
              <a:t>дотации на выравнивание  бюджетной  обеспеченности муниципального образования </a:t>
            </a:r>
            <a:r>
              <a:rPr lang="ru-RU" altLang="ru-RU" sz="1200" dirty="0" smtClean="0">
                <a:latin typeface="Times New Roman" pitchFamily="18" charset="0"/>
              </a:rPr>
              <a:t>Борисоглебское </a:t>
            </a:r>
            <a:r>
              <a:rPr lang="ru-RU" altLang="ru-RU" sz="1200" dirty="0">
                <a:latin typeface="Times New Roman" pitchFamily="18" charset="0"/>
              </a:rPr>
              <a:t>– </a:t>
            </a:r>
            <a:r>
              <a:rPr lang="ru-RU" altLang="ru-RU" sz="1200" dirty="0" smtClean="0">
                <a:latin typeface="Times New Roman" pitchFamily="18" charset="0"/>
              </a:rPr>
              <a:t>11932,0 </a:t>
            </a:r>
            <a:r>
              <a:rPr lang="ru-RU" altLang="ru-RU" sz="1200" dirty="0">
                <a:latin typeface="Times New Roman" pitchFamily="18" charset="0"/>
              </a:rPr>
              <a:t>тыс. рублей, в том числе: </a:t>
            </a:r>
          </a:p>
          <a:p>
            <a:pPr marL="171450" indent="-171450" algn="just" eaLnBrk="1" hangingPunct="1">
              <a:buFont typeface="Symbol" pitchFamily="18" charset="2"/>
              <a:buChar char="-"/>
            </a:pP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i="1" dirty="0">
                <a:latin typeface="Times New Roman" pitchFamily="18" charset="0"/>
              </a:rPr>
              <a:t>за счет средств бюджета  Муромского района - </a:t>
            </a:r>
            <a:r>
              <a:rPr lang="ru-RU" altLang="ru-RU" sz="1200" i="1" dirty="0" smtClean="0">
                <a:latin typeface="Times New Roman" pitchFamily="18" charset="0"/>
              </a:rPr>
              <a:t>6084,0 </a:t>
            </a:r>
            <a:r>
              <a:rPr lang="ru-RU" altLang="ru-RU" sz="1200" i="1" dirty="0">
                <a:latin typeface="Times New Roman" pitchFamily="18" charset="0"/>
              </a:rPr>
              <a:t>тыс. рублей;</a:t>
            </a:r>
          </a:p>
          <a:p>
            <a:pPr marL="171450" indent="-171450" algn="just" eaLnBrk="1" hangingPunct="1">
              <a:buFont typeface="Symbol" pitchFamily="18" charset="2"/>
              <a:buChar char="-"/>
            </a:pPr>
            <a:r>
              <a:rPr lang="ru-RU" altLang="ru-RU" sz="1200" i="1" dirty="0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 </a:t>
            </a:r>
            <a:r>
              <a:rPr lang="ru-RU" altLang="ru-RU" sz="1200" i="1" dirty="0" smtClean="0">
                <a:latin typeface="Times New Roman" pitchFamily="18" charset="0"/>
              </a:rPr>
              <a:t>- 5848,0 </a:t>
            </a:r>
            <a:r>
              <a:rPr lang="ru-RU" altLang="ru-RU" sz="1200" i="1" dirty="0">
                <a:latin typeface="Times New Roman" pitchFamily="18" charset="0"/>
              </a:rPr>
              <a:t>тыс</a:t>
            </a:r>
            <a:r>
              <a:rPr lang="ru-RU" altLang="ru-RU" sz="1200" i="1" dirty="0" smtClean="0">
                <a:latin typeface="Times New Roman" pitchFamily="18" charset="0"/>
              </a:rPr>
              <a:t>.</a:t>
            </a:r>
            <a:r>
              <a:rPr lang="en-US" altLang="ru-RU" sz="1200" i="1" dirty="0" smtClean="0">
                <a:latin typeface="Times New Roman" pitchFamily="18" charset="0"/>
              </a:rPr>
              <a:t> </a:t>
            </a:r>
            <a:r>
              <a:rPr lang="ru-RU" altLang="ru-RU" sz="1200" i="1" dirty="0" smtClean="0">
                <a:latin typeface="Times New Roman" pitchFamily="18" charset="0"/>
              </a:rPr>
              <a:t>рублей</a:t>
            </a:r>
            <a:r>
              <a:rPr lang="ru-RU" altLang="ru-RU" sz="1200" i="1" dirty="0">
                <a:latin typeface="Times New Roman" pitchFamily="18" charset="0"/>
              </a:rPr>
              <a:t>;</a:t>
            </a:r>
          </a:p>
          <a:p>
            <a:pPr marL="171450" indent="-171450" algn="just" eaLnBrk="1" hangingPunct="1">
              <a:buFont typeface="Wingdings" pitchFamily="2" charset="2"/>
              <a:buChar char="Ø"/>
            </a:pPr>
            <a:r>
              <a:rPr lang="ru-RU" altLang="ru-RU" sz="1200" dirty="0">
                <a:latin typeface="Times New Roman" pitchFamily="18" charset="0"/>
              </a:rPr>
              <a:t>иные межбюджетные трансферты, передаваемые бюджету муниципального образования  Борисоглебское</a:t>
            </a:r>
            <a:r>
              <a:rPr lang="ru-RU" altLang="ru-RU" sz="1200" dirty="0" smtClean="0">
                <a:latin typeface="Times New Roman" pitchFamily="18" charset="0"/>
              </a:rPr>
              <a:t> </a:t>
            </a:r>
            <a:r>
              <a:rPr lang="ru-RU" altLang="ru-RU" sz="1200" dirty="0">
                <a:latin typeface="Times New Roman" pitchFamily="18" charset="0"/>
              </a:rPr>
              <a:t>из бюджета Муромского района – </a:t>
            </a:r>
            <a:r>
              <a:rPr lang="ru-RU" altLang="ru-RU" sz="1200" dirty="0" smtClean="0">
                <a:latin typeface="Times New Roman" pitchFamily="18" charset="0"/>
              </a:rPr>
              <a:t>3854,0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рублей.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altLang="ru-RU" sz="1200" dirty="0" smtClean="0">
                <a:latin typeface="Times New Roman" pitchFamily="18" charset="0"/>
              </a:rPr>
              <a:t>иные межбюджетные </a:t>
            </a:r>
            <a:r>
              <a:rPr lang="ru-RU" altLang="ru-RU" sz="1200" dirty="0">
                <a:latin typeface="Times New Roman" pitchFamily="18" charset="0"/>
              </a:rPr>
              <a:t>трансферты на мероприятия в части осуществления дорожной деятельности (зимнее содержание автомобильных дорог</a:t>
            </a:r>
            <a:r>
              <a:rPr lang="ru-RU" altLang="ru-RU" sz="1200" dirty="0" smtClean="0">
                <a:latin typeface="Times New Roman" pitchFamily="18" charset="0"/>
              </a:rPr>
              <a:t>) – 4500,0 тыс. рублей.</a:t>
            </a:r>
            <a:endParaRPr lang="ru-RU" altLang="ru-RU" sz="1200" dirty="0">
              <a:latin typeface="Times New Roman" pitchFamily="18" charset="0"/>
            </a:endParaRPr>
          </a:p>
          <a:p>
            <a:pPr marL="171450" indent="-171450" algn="just" eaLnBrk="1" hangingPunct="1">
              <a:buFont typeface="Wingdings" pitchFamily="2" charset="2"/>
              <a:buChar char="Ø"/>
            </a:pPr>
            <a:endParaRPr lang="ru-RU" altLang="ru-RU" sz="1300" dirty="0">
              <a:latin typeface="Times New Roman" pitchFamily="18" charset="0"/>
            </a:endParaRPr>
          </a:p>
        </p:txBody>
      </p:sp>
      <p:sp>
        <p:nvSpPr>
          <p:cNvPr id="34828" name="AutoShape 54"/>
          <p:cNvSpPr>
            <a:spLocks noChangeArrowheads="1"/>
          </p:cNvSpPr>
          <p:nvPr/>
        </p:nvSpPr>
        <p:spPr bwMode="auto">
          <a:xfrm>
            <a:off x="5017145" y="4796433"/>
            <a:ext cx="3443287" cy="1512887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just" eaLnBrk="1" hangingPunct="1"/>
            <a:r>
              <a:rPr lang="ru-RU" altLang="ru-RU" sz="1400" b="1" dirty="0">
                <a:latin typeface="Times New Roman" pitchFamily="18" charset="0"/>
              </a:rPr>
              <a:t>Иные межбюджетные трансферты </a:t>
            </a:r>
            <a:r>
              <a:rPr lang="ru-RU" altLang="ru-RU" sz="1200" dirty="0">
                <a:latin typeface="Times New Roman" pitchFamily="18" charset="0"/>
              </a:rPr>
              <a:t>передаваемые бюджету Муромского района на осуществление части полномочий по решению вопросов местного значения в соответствии с заключенными соглашениями – </a:t>
            </a:r>
            <a:r>
              <a:rPr lang="ru-RU" altLang="ru-RU" sz="1200" dirty="0" smtClean="0">
                <a:latin typeface="Times New Roman" pitchFamily="18" charset="0"/>
              </a:rPr>
              <a:t>1584,0 </a:t>
            </a:r>
            <a:r>
              <a:rPr lang="ru-RU" altLang="ru-RU" sz="1200" dirty="0">
                <a:latin typeface="Times New Roman" pitchFamily="18" charset="0"/>
              </a:rPr>
              <a:t>тыс. рублей.</a:t>
            </a:r>
          </a:p>
        </p:txBody>
      </p:sp>
      <p:sp>
        <p:nvSpPr>
          <p:cNvPr id="34832" name="AutoShape 47"/>
          <p:cNvSpPr>
            <a:spLocks noChangeArrowheads="1"/>
          </p:cNvSpPr>
          <p:nvPr/>
        </p:nvSpPr>
        <p:spPr bwMode="auto">
          <a:xfrm rot="5400000">
            <a:off x="5368898" y="625503"/>
            <a:ext cx="1161233" cy="343765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AutoShape 61"/>
          <p:cNvSpPr>
            <a:spLocks noChangeArrowheads="1"/>
          </p:cNvSpPr>
          <p:nvPr/>
        </p:nvSpPr>
        <p:spPr bwMode="auto">
          <a:xfrm>
            <a:off x="6516464" y="4125094"/>
            <a:ext cx="431800" cy="671339"/>
          </a:xfrm>
          <a:prstGeom prst="downArrow">
            <a:avLst>
              <a:gd name="adj1" fmla="val 50000"/>
              <a:gd name="adj2" fmla="val 29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900"/>
          </a:p>
        </p:txBody>
      </p:sp>
      <p:sp>
        <p:nvSpPr>
          <p:cNvPr id="34834" name="AutoShape 51"/>
          <p:cNvSpPr>
            <a:spLocks noChangeArrowheads="1"/>
          </p:cNvSpPr>
          <p:nvPr/>
        </p:nvSpPr>
        <p:spPr bwMode="auto">
          <a:xfrm>
            <a:off x="4230688" y="3140968"/>
            <a:ext cx="762000" cy="431800"/>
          </a:xfrm>
          <a:prstGeom prst="rightArrow">
            <a:avLst>
              <a:gd name="adj1" fmla="val 50000"/>
              <a:gd name="adj2" fmla="val 502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442913" y="-27384"/>
            <a:ext cx="8229600" cy="620713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59097" y="548680"/>
            <a:ext cx="8461375" cy="6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Бюджет муниципального образования Борисоглебское утверждается в форме решения Совета народных депутатов муниципального образования Борисоглебское о бюджете на очередной финансовый год и на плановый период.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По вопросу рассмотрения проекта решения Совета народных депутатов муниципального образования Борисоглебское «О бюджете муниципального образования Борисоглебское на очередной финансовый  год и на плановый период» назначаются публичные слушания.  </a:t>
            </a:r>
            <a:r>
              <a:rPr lang="ru-RU" altLang="ru-RU" sz="1600" dirty="0" smtClean="0">
                <a:latin typeface="Times New Roman" pitchFamily="18" charset="0"/>
              </a:rPr>
              <a:t>«Положение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</a:rPr>
              <a:t>о публичных слушаниях в муниципальном образовании Борисоглебское Муромского </a:t>
            </a:r>
            <a:r>
              <a:rPr lang="ru-RU" sz="1600" dirty="0" smtClean="0">
                <a:latin typeface="Times New Roman" pitchFamily="18" charset="0"/>
              </a:rPr>
              <a:t>района»</a:t>
            </a:r>
            <a:r>
              <a:rPr lang="ru-RU" altLang="ru-RU" sz="1600" dirty="0" smtClean="0">
                <a:latin typeface="Times New Roman" pitchFamily="18" charset="0"/>
              </a:rPr>
              <a:t> </a:t>
            </a:r>
            <a:r>
              <a:rPr lang="ru-RU" altLang="ru-RU" sz="1600" dirty="0">
                <a:latin typeface="Times New Roman" pitchFamily="18" charset="0"/>
              </a:rPr>
              <a:t>утверждено </a:t>
            </a:r>
            <a:r>
              <a:rPr lang="ru-RU" sz="1600" dirty="0">
                <a:latin typeface="Times New Roman" pitchFamily="18" charset="0"/>
              </a:rPr>
              <a:t>решением Совета народных депутатов муниципального образования Борисоглебское Муромского района от 29.12.2022 № 58</a:t>
            </a:r>
            <a:r>
              <a:rPr lang="ru-RU" altLang="ru-RU" sz="1600" dirty="0" smtClean="0">
                <a:latin typeface="Times New Roman" pitchFamily="18" charset="0"/>
              </a:rPr>
              <a:t>. </a:t>
            </a:r>
            <a:endParaRPr lang="ru-RU" altLang="ru-RU" sz="1600" dirty="0">
              <a:latin typeface="Times New Roman" pitchFamily="18" charset="0"/>
            </a:endParaRP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Решением Совета народных депутатов от </a:t>
            </a:r>
            <a:r>
              <a:rPr lang="ru-RU" altLang="ru-RU" sz="1600" dirty="0" smtClean="0">
                <a:latin typeface="Times New Roman" pitchFamily="18" charset="0"/>
              </a:rPr>
              <a:t>23.11.2023 </a:t>
            </a:r>
            <a:r>
              <a:rPr lang="ru-RU" altLang="ru-RU" sz="1600" dirty="0">
                <a:latin typeface="Times New Roman" pitchFamily="18" charset="0"/>
              </a:rPr>
              <a:t>№ </a:t>
            </a:r>
            <a:r>
              <a:rPr lang="ru-RU" altLang="ru-RU" sz="1600" dirty="0" smtClean="0">
                <a:latin typeface="Times New Roman" pitchFamily="18" charset="0"/>
              </a:rPr>
              <a:t>56 «О </a:t>
            </a:r>
            <a:r>
              <a:rPr lang="ru-RU" altLang="ru-RU" sz="1600" dirty="0">
                <a:latin typeface="Times New Roman" pitchFamily="18" charset="0"/>
              </a:rPr>
              <a:t>назначении публичных слушаний по проекту решения Совета народных депутатов муниципального образования Борисоглебское Муромского района «О бюджете муниципального образования Борисоглебское на </a:t>
            </a:r>
            <a:r>
              <a:rPr lang="ru-RU" altLang="ru-RU" sz="1600" dirty="0" smtClean="0">
                <a:latin typeface="Times New Roman" pitchFamily="18" charset="0"/>
              </a:rPr>
              <a:t>2024 </a:t>
            </a:r>
            <a:r>
              <a:rPr lang="ru-RU" altLang="ru-RU" sz="16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latin typeface="Times New Roman" pitchFamily="18" charset="0"/>
              </a:rPr>
              <a:t>2025 </a:t>
            </a:r>
            <a:r>
              <a:rPr lang="ru-RU" altLang="ru-RU" sz="1600" dirty="0">
                <a:latin typeface="Times New Roman" pitchFamily="18" charset="0"/>
              </a:rPr>
              <a:t>и </a:t>
            </a:r>
            <a:r>
              <a:rPr lang="ru-RU" altLang="ru-RU" sz="1600" dirty="0" smtClean="0">
                <a:latin typeface="Times New Roman" pitchFamily="18" charset="0"/>
              </a:rPr>
              <a:t>2026 </a:t>
            </a:r>
            <a:r>
              <a:rPr lang="ru-RU" altLang="ru-RU" sz="1600" dirty="0">
                <a:latin typeface="Times New Roman" pitchFamily="18" charset="0"/>
              </a:rPr>
              <a:t>годов»» определены: </a:t>
            </a:r>
          </a:p>
          <a:p>
            <a:pPr algn="just" eaLnBrk="1" hangingPunct="1">
              <a:spcBef>
                <a:spcPct val="30000"/>
              </a:spcBef>
              <a:buFontTx/>
              <a:buChar char="-"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дата и место проведения публичных слушаний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декабря 2023 года в 09 час. 30 мин.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Владимирская область, Муромский район,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Борисоглеб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, ул. Первомайская, д. 16,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здание администрации муниципального образования Борисоглебское Муромского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1600" dirty="0" smtClean="0">
                <a:latin typeface="Times New Roman" pitchFamily="18" charset="0"/>
              </a:rPr>
              <a:t>;</a:t>
            </a:r>
            <a:endParaRPr lang="ru-RU" altLang="ru-RU" sz="1600" dirty="0">
              <a:latin typeface="Times New Roman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ru-RU" altLang="ru-RU" sz="1600" dirty="0">
                <a:latin typeface="Times New Roman" pitchFamily="18" charset="0"/>
              </a:rPr>
              <a:t>права граждан при проведении публичных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слушаний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свои рекомендации по проекту решения Совета народных депутатов «О бюджете муниципального образования Борисоглебское на 2024 год и на плановый период 2025 и 2026 годов» жители муниципального образования Борисоглебское могут направлять в комиссию, расположенную по адресу: с.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Борисоглеб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ул. Первомайская, д. 16, Муромского района Владимирской области, письменно или посредством официального сайта администрации муниципального образования Борисоглебское телекоммуникационной сети Интернет 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borisogleb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33.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декабря 2023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7331" y="781516"/>
            <a:ext cx="82391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Борисоглебское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к средней заработной плате по региону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в 2023 -2026 гг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Указами Президента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Российской Федерации от 7 мая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597,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июня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761.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158287"/>
              </p:ext>
            </p:extLst>
          </p:nvPr>
        </p:nvGraphicFramePr>
        <p:xfrm>
          <a:off x="437332" y="1916834"/>
          <a:ext cx="8455149" cy="4694118"/>
        </p:xfrm>
        <a:graphic>
          <a:graphicData uri="http://schemas.openxmlformats.org/drawingml/2006/table">
            <a:tbl>
              <a:tblPr/>
              <a:tblGrid>
                <a:gridCol w="3130381"/>
                <a:gridCol w="1331192"/>
                <a:gridCol w="1331192"/>
                <a:gridCol w="1331192"/>
                <a:gridCol w="1331192"/>
              </a:tblGrid>
              <a:tr h="7827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39 200,00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42 730,00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46 150,00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49 610,00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62146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2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2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39 574,40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42 730,00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46 150,00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49 610,00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05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году, рублей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3 933,60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3 155,60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3 420,00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3 460,00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6"/>
          <p:cNvSpPr>
            <a:spLocks noGrp="1" noChangeArrowheads="1"/>
          </p:cNvSpPr>
          <p:nvPr>
            <p:ph idx="1"/>
          </p:nvPr>
        </p:nvSpPr>
        <p:spPr>
          <a:xfrm>
            <a:off x="827088" y="3213100"/>
            <a:ext cx="7408862" cy="2659063"/>
          </a:xfrm>
        </p:spPr>
        <p:txBody>
          <a:bodyPr>
            <a:spAutoFit/>
          </a:bodyPr>
          <a:lstStyle/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b="1" u="sng" smtClean="0">
                <a:solidFill>
                  <a:schemeClr val="tx1"/>
                </a:solidFill>
                <a:latin typeface="Times New Roman" pitchFamily="18" charset="0"/>
              </a:rPr>
              <a:t>Информация для контактов</a:t>
            </a:r>
          </a:p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endParaRPr lang="ru-RU" altLang="ru-RU" sz="1400" smtClean="0">
              <a:solidFill>
                <a:schemeClr val="tx1"/>
              </a:solidFill>
              <a:latin typeface="Times New Roman" pitchFamily="18" charset="0"/>
            </a:endParaRPr>
          </a:p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Адрес: пл. Крестьянина, 6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г. Муром, Владимирская обл., 602267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тел. (49234) 3-31-95, факс (49234) 2-69-95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en-US" altLang="ru-RU" sz="1400" b="1" smtClean="0">
                <a:solidFill>
                  <a:schemeClr val="tx1"/>
                </a:solidFill>
                <a:latin typeface="Times New Roman" pitchFamily="18" charset="0"/>
              </a:rPr>
              <a:t>e-mail: </a:t>
            </a:r>
            <a:r>
              <a:rPr lang="ru-RU" altLang="ru-RU" sz="1400" b="1" u="sng" smtClean="0">
                <a:solidFill>
                  <a:schemeClr val="tx1"/>
                </a:solidFill>
                <a:latin typeface="Times New Roman" pitchFamily="18" charset="0"/>
              </a:rPr>
              <a:t>rayfu@mail.ru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График работы финансового управления: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468313" y="908050"/>
            <a:ext cx="842486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itchFamily="18" charset="0"/>
              </a:rPr>
              <a:t>С проектом решения </a:t>
            </a:r>
            <a:r>
              <a:rPr lang="ru-RU" altLang="ru-RU" dirty="0">
                <a:latin typeface="Times New Roman" pitchFamily="18" charset="0"/>
              </a:rPr>
              <a:t>Совета народных депутатов муниципального образования Борисоглебское Муромского района </a:t>
            </a:r>
            <a:r>
              <a:rPr lang="ru-RU" altLang="ru-RU" dirty="0" smtClean="0">
                <a:latin typeface="Times New Roman" pitchFamily="18" charset="0"/>
              </a:rPr>
              <a:t>«О </a:t>
            </a:r>
            <a:r>
              <a:rPr lang="ru-RU" altLang="ru-RU" dirty="0">
                <a:latin typeface="Times New Roman" pitchFamily="18" charset="0"/>
              </a:rPr>
              <a:t>бюджете муниципального образования Борисоглебское на </a:t>
            </a:r>
            <a:r>
              <a:rPr lang="ru-RU" altLang="ru-RU" dirty="0" smtClean="0">
                <a:latin typeface="Times New Roman" pitchFamily="18" charset="0"/>
              </a:rPr>
              <a:t>2024 </a:t>
            </a:r>
            <a:r>
              <a:rPr lang="ru-RU" altLang="ru-RU" dirty="0">
                <a:latin typeface="Times New Roman" pitchFamily="18" charset="0"/>
              </a:rPr>
              <a:t>год и на плановый период </a:t>
            </a:r>
            <a:r>
              <a:rPr lang="ru-RU" altLang="ru-RU" dirty="0" smtClean="0">
                <a:latin typeface="Times New Roman" pitchFamily="18" charset="0"/>
              </a:rPr>
              <a:t>2025 </a:t>
            </a:r>
            <a:r>
              <a:rPr lang="ru-RU" altLang="ru-RU" dirty="0">
                <a:latin typeface="Times New Roman" pitchFamily="18" charset="0"/>
              </a:rPr>
              <a:t>и </a:t>
            </a:r>
            <a:r>
              <a:rPr lang="ru-RU" altLang="ru-RU" dirty="0" smtClean="0">
                <a:latin typeface="Times New Roman" pitchFamily="18" charset="0"/>
              </a:rPr>
              <a:t>2026 </a:t>
            </a:r>
            <a:r>
              <a:rPr lang="ru-RU" altLang="ru-RU" dirty="0">
                <a:latin typeface="Times New Roman" pitchFamily="18" charset="0"/>
              </a:rPr>
              <a:t>годов» можно ознакомиться в газете «Муромский край. Документы» от </a:t>
            </a:r>
            <a:r>
              <a:rPr lang="ru-RU" altLang="ru-RU" dirty="0" smtClean="0">
                <a:latin typeface="Times New Roman" pitchFamily="18" charset="0"/>
              </a:rPr>
              <a:t>28.11.2023 </a:t>
            </a:r>
            <a:r>
              <a:rPr lang="ru-RU" altLang="ru-RU" dirty="0">
                <a:latin typeface="Times New Roman" pitchFamily="18" charset="0"/>
              </a:rPr>
              <a:t>г. </a:t>
            </a:r>
            <a:r>
              <a:rPr lang="ru-RU" altLang="ru-RU" dirty="0" smtClean="0">
                <a:latin typeface="Times New Roman" pitchFamily="18" charset="0"/>
              </a:rPr>
              <a:t>№</a:t>
            </a:r>
            <a:r>
              <a:rPr lang="en-US" altLang="ru-RU" dirty="0" smtClean="0">
                <a:latin typeface="Times New Roman" pitchFamily="18" charset="0"/>
              </a:rPr>
              <a:t> </a:t>
            </a:r>
            <a:r>
              <a:rPr lang="ru-RU" altLang="ru-RU" smtClean="0">
                <a:latin typeface="Times New Roman" pitchFamily="18" charset="0"/>
              </a:rPr>
              <a:t>132 (5040) </a:t>
            </a:r>
            <a:r>
              <a:rPr lang="ru-RU" altLang="ru-RU" dirty="0" smtClean="0">
                <a:latin typeface="Times New Roman" pitchFamily="18" charset="0"/>
              </a:rPr>
              <a:t>или </a:t>
            </a:r>
            <a:r>
              <a:rPr lang="ru-RU" altLang="ru-RU" dirty="0">
                <a:latin typeface="Times New Roman" pitchFamily="18" charset="0"/>
              </a:rPr>
              <a:t>на сайте администрации Муромского района </a:t>
            </a:r>
            <a:r>
              <a:rPr lang="en-US" altLang="ru-RU" u="sng" dirty="0">
                <a:solidFill>
                  <a:srgbClr val="000099"/>
                </a:solidFill>
                <a:latin typeface="Times New Roman" pitchFamily="18" charset="0"/>
              </a:rPr>
              <a:t>www.muromraion.ru</a:t>
            </a:r>
            <a:r>
              <a:rPr lang="ru-RU" altLang="ru-RU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ru-RU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</a:rPr>
              <a:t>в разделе «Финансовое управление».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228600" y="1324744"/>
            <a:ext cx="8686800" cy="45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600" dirty="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600" dirty="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600" dirty="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</a:t>
            </a:r>
            <a:r>
              <a:rPr lang="ru-RU" altLang="ru-RU" sz="1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 </a:t>
            </a:r>
            <a:r>
              <a:rPr lang="ru-RU" altLang="ru-RU" sz="1600" dirty="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600" b="1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 </a:t>
            </a:r>
            <a:r>
              <a:rPr lang="ru-RU" altLang="ru-RU" sz="1600" dirty="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600" dirty="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600" dirty="0" smtClean="0">
              <a:latin typeface="Times New Roman" pitchFamily="18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62000" y="582960"/>
            <a:ext cx="7635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ru-RU" altLang="ru-RU" sz="2200" b="1" dirty="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2200" b="1" dirty="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7"/>
          <p:cNvSpPr>
            <a:spLocks noChangeArrowheads="1"/>
          </p:cNvSpPr>
          <p:nvPr/>
        </p:nvSpPr>
        <p:spPr bwMode="auto">
          <a:xfrm>
            <a:off x="7248525" y="665176"/>
            <a:ext cx="1728192" cy="21986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50" name="AutoShape 7"/>
          <p:cNvSpPr>
            <a:spLocks noChangeArrowheads="1"/>
          </p:cNvSpPr>
          <p:nvPr/>
        </p:nvSpPr>
        <p:spPr bwMode="auto">
          <a:xfrm>
            <a:off x="2049560" y="654508"/>
            <a:ext cx="2981228" cy="21986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49" name="AutoShape 7"/>
          <p:cNvSpPr>
            <a:spLocks noChangeArrowheads="1"/>
          </p:cNvSpPr>
          <p:nvPr/>
        </p:nvSpPr>
        <p:spPr bwMode="auto">
          <a:xfrm>
            <a:off x="217488" y="665176"/>
            <a:ext cx="1728192" cy="21986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grpSp>
        <p:nvGrpSpPr>
          <p:cNvPr id="27" name="AutoShape 6"/>
          <p:cNvGrpSpPr>
            <a:grpSpLocks/>
          </p:cNvGrpSpPr>
          <p:nvPr/>
        </p:nvGrpSpPr>
        <p:grpSpPr bwMode="auto">
          <a:xfrm>
            <a:off x="1403350" y="127000"/>
            <a:ext cx="6242050" cy="292100"/>
            <a:chOff x="1233" y="-197"/>
            <a:chExt cx="3291" cy="1324"/>
          </a:xfrm>
        </p:grpSpPr>
        <p:pic>
          <p:nvPicPr>
            <p:cNvPr id="28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dirty="0" smtClean="0">
                  <a:solidFill>
                    <a:srgbClr val="000000"/>
                  </a:solidFill>
                  <a:latin typeface="Times New Roman" pitchFamily="18" charset="0"/>
                </a:rPr>
                <a:t>МЕЖБЮДЖЕТНЫЕ ОТНОШЕНИЯ</a:t>
              </a:r>
              <a:endParaRPr lang="ru-RU" altLang="ru-RU" sz="22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099050" y="663575"/>
            <a:ext cx="2065238" cy="2180541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236538" y="665163"/>
            <a:ext cx="1690687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200" b="1" dirty="0">
                <a:latin typeface="Times New Roman" pitchFamily="18" charset="0"/>
              </a:rPr>
              <a:t>(</a:t>
            </a:r>
            <a:r>
              <a:rPr lang="ru-RU" altLang="ru-RU" sz="1200" b="1" i="1" dirty="0">
                <a:latin typeface="Times New Roman" pitchFamily="18" charset="0"/>
              </a:rPr>
              <a:t>от лат. «</a:t>
            </a:r>
            <a:r>
              <a:rPr lang="en-US" altLang="ru-RU" sz="1200" b="1" i="1" dirty="0" err="1">
                <a:latin typeface="Times New Roman" pitchFamily="18" charset="0"/>
              </a:rPr>
              <a:t>Dotatio</a:t>
            </a:r>
            <a:r>
              <a:rPr lang="ru-RU" altLang="ru-RU" sz="12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2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100" dirty="0">
                <a:latin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200" dirty="0">
                <a:latin typeface="Times New Roman" pitchFamily="18" charset="0"/>
              </a:rPr>
              <a:t>использования.</a:t>
            </a: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2027238" y="663575"/>
            <a:ext cx="300355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100" b="1" dirty="0">
                <a:latin typeface="Times New Roman" pitchFamily="18" charset="0"/>
              </a:rPr>
              <a:t>(</a:t>
            </a:r>
            <a:r>
              <a:rPr lang="ru-RU" altLang="ru-RU" sz="1100" b="1" i="1" dirty="0">
                <a:latin typeface="Times New Roman" pitchFamily="18" charset="0"/>
              </a:rPr>
              <a:t>от лат.</a:t>
            </a:r>
            <a:r>
              <a:rPr lang="en-US" altLang="ru-RU" sz="1100" b="1" i="1" dirty="0">
                <a:latin typeface="Times New Roman" pitchFamily="18" charset="0"/>
              </a:rPr>
              <a:t> </a:t>
            </a:r>
            <a:r>
              <a:rPr lang="ru-RU" altLang="ru-RU" sz="1100" b="1" i="1" dirty="0">
                <a:latin typeface="Times New Roman" pitchFamily="18" charset="0"/>
              </a:rPr>
              <a:t>«</a:t>
            </a:r>
            <a:r>
              <a:rPr lang="en-US" altLang="ru-RU" sz="1100" b="1" i="1" dirty="0" err="1">
                <a:latin typeface="Times New Roman" pitchFamily="18" charset="0"/>
              </a:rPr>
              <a:t>Subvenire</a:t>
            </a:r>
            <a:r>
              <a:rPr lang="ru-RU" altLang="ru-RU" sz="1100" b="1" i="1" dirty="0">
                <a:latin typeface="Times New Roman" pitchFamily="18" charset="0"/>
              </a:rPr>
              <a:t>»</a:t>
            </a:r>
            <a:r>
              <a:rPr lang="en-US" altLang="ru-RU" sz="1100" b="1" i="1" dirty="0">
                <a:latin typeface="Times New Roman" pitchFamily="18" charset="0"/>
              </a:rPr>
              <a:t> - </a:t>
            </a:r>
            <a:r>
              <a:rPr lang="ru-RU" altLang="ru-RU" sz="1100" b="1" i="1" dirty="0">
                <a:latin typeface="Times New Roman" pitchFamily="18" charset="0"/>
              </a:rPr>
              <a:t>приходить на помощь</a:t>
            </a:r>
            <a:r>
              <a:rPr lang="ru-RU" altLang="ru-RU" sz="1100" b="1" dirty="0">
                <a:latin typeface="Times New Roman" pitchFamily="18" charset="0"/>
              </a:rPr>
              <a:t>)</a:t>
            </a:r>
          </a:p>
          <a:p>
            <a:pPr algn="ctr" eaLnBrk="1" hangingPunct="1">
              <a:defRPr/>
            </a:pPr>
            <a:r>
              <a:rPr lang="ru-RU" sz="1100" dirty="0">
                <a:latin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5076056" y="612775"/>
            <a:ext cx="2065338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100" b="1" dirty="0">
                <a:latin typeface="Times New Roman" pitchFamily="18" charset="0"/>
              </a:rPr>
              <a:t>(</a:t>
            </a:r>
            <a:r>
              <a:rPr lang="ru-RU" altLang="ru-RU" sz="1100" b="1" i="1" dirty="0">
                <a:latin typeface="Times New Roman" pitchFamily="18" charset="0"/>
              </a:rPr>
              <a:t>от лат. «</a:t>
            </a:r>
            <a:r>
              <a:rPr lang="en-US" altLang="ru-RU" sz="1100" b="1" i="1" dirty="0" err="1">
                <a:latin typeface="Times New Roman" pitchFamily="18" charset="0"/>
              </a:rPr>
              <a:t>Subsiduim</a:t>
            </a:r>
            <a:r>
              <a:rPr lang="ru-RU" altLang="ru-RU" sz="1100" b="1" i="1" dirty="0">
                <a:latin typeface="Times New Roman" pitchFamily="18" charset="0"/>
              </a:rPr>
              <a:t>» - поддержка</a:t>
            </a:r>
            <a:r>
              <a:rPr lang="ru-RU" altLang="ru-RU" sz="11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значения.</a:t>
            </a:r>
          </a:p>
        </p:txBody>
      </p:sp>
      <p:sp>
        <p:nvSpPr>
          <p:cNvPr id="34" name="Text Box 51"/>
          <p:cNvSpPr txBox="1">
            <a:spLocks noChangeArrowheads="1"/>
          </p:cNvSpPr>
          <p:nvPr/>
        </p:nvSpPr>
        <p:spPr bwMode="auto">
          <a:xfrm>
            <a:off x="7248525" y="665163"/>
            <a:ext cx="1749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 dirty="0"/>
              <a:t> 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Трансфе́рт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 от лат. «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Transfero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»-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переношу,перемещаю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соглашениями.</a:t>
            </a:r>
            <a:endParaRPr lang="ru-RU" alt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43"/>
          <p:cNvSpPr>
            <a:spLocks noChangeShapeType="1"/>
          </p:cNvSpPr>
          <p:nvPr/>
        </p:nvSpPr>
        <p:spPr bwMode="auto">
          <a:xfrm flipH="1">
            <a:off x="1403350" y="433388"/>
            <a:ext cx="1249363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Line 43"/>
          <p:cNvSpPr>
            <a:spLocks noChangeShapeType="1"/>
          </p:cNvSpPr>
          <p:nvPr/>
        </p:nvSpPr>
        <p:spPr bwMode="auto">
          <a:xfrm flipH="1">
            <a:off x="3660775" y="461963"/>
            <a:ext cx="238125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Line 43"/>
          <p:cNvSpPr>
            <a:spLocks noChangeShapeType="1"/>
          </p:cNvSpPr>
          <p:nvPr/>
        </p:nvSpPr>
        <p:spPr bwMode="auto">
          <a:xfrm>
            <a:off x="6877050" y="436563"/>
            <a:ext cx="93503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>
            <a:off x="5651500" y="479425"/>
            <a:ext cx="217488" cy="150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9" name="Group 34"/>
          <p:cNvGrpSpPr>
            <a:grpSpLocks/>
          </p:cNvGrpSpPr>
          <p:nvPr/>
        </p:nvGrpSpPr>
        <p:grpSpPr bwMode="auto">
          <a:xfrm>
            <a:off x="58738" y="3272507"/>
            <a:ext cx="236537" cy="1092200"/>
            <a:chOff x="331" y="2795"/>
            <a:chExt cx="418" cy="723"/>
          </a:xfrm>
        </p:grpSpPr>
        <p:sp>
          <p:nvSpPr>
            <p:cNvPr id="40" name="Line 5"/>
            <p:cNvSpPr>
              <a:spLocks noChangeShapeType="1"/>
            </p:cNvSpPr>
            <p:nvPr/>
          </p:nvSpPr>
          <p:spPr bwMode="auto">
            <a:xfrm flipH="1">
              <a:off x="340" y="279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331" y="3144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335" y="351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>
              <a:off x="340" y="2795"/>
              <a:ext cx="0" cy="7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9688" y="5962650"/>
            <a:ext cx="231775" cy="503238"/>
            <a:chOff x="39688" y="5962650"/>
            <a:chExt cx="231775" cy="503238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57150" y="5962650"/>
              <a:ext cx="1588" cy="503238"/>
            </a:xfrm>
            <a:prstGeom prst="line">
              <a:avLst/>
            </a:prstGeom>
            <a:ln w="317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39688" y="6453188"/>
              <a:ext cx="23177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57150" y="5962650"/>
              <a:ext cx="19685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274638" y="3055019"/>
            <a:ext cx="8834437" cy="24622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Иные межбюджетные трансферты, передаваемые бюджету Муромского района из бюджета муниципального образования  </a:t>
            </a:r>
            <a:r>
              <a:rPr lang="ru-RU" altLang="ru-RU" sz="1400" b="1" dirty="0" smtClean="0">
                <a:latin typeface="Times New Roman" pitchFamily="18" charset="0"/>
              </a:rPr>
              <a:t>Борисоглебское:</a:t>
            </a:r>
            <a:endParaRPr lang="ru-RU" altLang="ru-RU" sz="1400" b="1" dirty="0">
              <a:latin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 dirty="0" smtClean="0">
                <a:latin typeface="Times New Roman" pitchFamily="18" charset="0"/>
              </a:rPr>
              <a:t>составление </a:t>
            </a:r>
            <a:r>
              <a:rPr lang="ru-RU" altLang="ru-RU" sz="900" dirty="0">
                <a:latin typeface="Times New Roman" pitchFamily="18" charset="0"/>
              </a:rPr>
              <a:t>проекта бюджета поселения, исполнения бюджета поселения, осуществления контроля за его исполнением, составления отчета об исполнении бюджета </a:t>
            </a:r>
            <a:r>
              <a:rPr lang="ru-RU" altLang="ru-RU" sz="900" dirty="0" smtClean="0">
                <a:latin typeface="Times New Roman" pitchFamily="18" charset="0"/>
              </a:rPr>
              <a:t>поселения;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 dirty="0" smtClean="0">
                <a:latin typeface="Times New Roman" pitchFamily="18" charset="0"/>
              </a:rPr>
              <a:t>обеспечение </a:t>
            </a:r>
            <a:r>
              <a:rPr lang="ru-RU" altLang="ru-RU" sz="900" dirty="0">
                <a:latin typeface="Times New Roman" pitchFamily="18" charset="0"/>
              </a:rPr>
              <a:t>проживающих в муниципальном образовании </a:t>
            </a:r>
            <a:r>
              <a:rPr lang="ru-RU" altLang="ru-RU" sz="900" dirty="0" smtClean="0">
                <a:latin typeface="Times New Roman" pitchFamily="18" charset="0"/>
              </a:rPr>
              <a:t>Борисоглебское </a:t>
            </a:r>
            <a:r>
              <a:rPr lang="ru-RU" altLang="ru-RU" sz="900" dirty="0">
                <a:latin typeface="Times New Roman" pitchFamily="18" charset="0"/>
              </a:rPr>
              <a:t>и нуждающихся в жилых помещениях малоимущих граждан жилыми помещениями, организация строительства муниципального жилищного фонда, а также иных полномочий в соответствии с жилищным законодательством а именно: принятие решений о предоставлении жилых помещений по договору социального найма, при наличии в муниципальном жилищном фонде муниципального образования </a:t>
            </a:r>
            <a:r>
              <a:rPr lang="ru-RU" altLang="ru-RU" sz="900" dirty="0" smtClean="0">
                <a:latin typeface="Times New Roman" pitchFamily="18" charset="0"/>
              </a:rPr>
              <a:t>Борисоглебское </a:t>
            </a:r>
            <a:r>
              <a:rPr lang="ru-RU" altLang="ru-RU" sz="900" dirty="0">
                <a:latin typeface="Times New Roman" pitchFamily="18" charset="0"/>
              </a:rPr>
              <a:t>жилых помещений, предоставляемых по договорам социального найма; установление размера дохода, приходящегося на каждого члена семьи,  и стоимости имущества, находящегося в собственности членов семьи и подлежащего налогообложению, в целях признания граждан малоимущими и предоставления им по договорам социального найма жилых помещений муниципального жилищного фонда; ведение в установленном порядке учета граждан в качестве нуждающихся в жилых помещениях, предоставляемых по договорам социального найма,  принятие в установленном порядке решений о переводе жилых помещений в нежилые помещения и нежилых помещений в жилые помещения; согласование переустройства и перепланировки жилых помещений; определение порядка получения документа, подтверждающего принятие решения о согласовании или об отказе в согласовании переустройства и (или) перепланировки жилого помещения в соответствии с условиями и порядком переустройства и перепланировки жилых помещений  (по вопросу местного значения, указанного в пункте 1 статье 1 Закона Владимирской области) с предоставлением иных межбюджетных трансфертов в сумме, предусмотренной бюджетом сельского поселения.</a:t>
            </a:r>
          </a:p>
        </p:txBody>
      </p:sp>
      <p:sp>
        <p:nvSpPr>
          <p:cNvPr id="48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295275" y="5761038"/>
            <a:ext cx="8813800" cy="9080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Иные межбюджетные трансферты, передаваемые бюджету муниципального образования </a:t>
            </a:r>
            <a:r>
              <a:rPr lang="ru-RU" altLang="ru-RU" sz="1400" b="1" dirty="0" smtClean="0">
                <a:latin typeface="Times New Roman" pitchFamily="18" charset="0"/>
              </a:rPr>
              <a:t>Борисоглебское </a:t>
            </a:r>
            <a:r>
              <a:rPr lang="ru-RU" altLang="ru-RU" sz="1400" b="1" dirty="0">
                <a:latin typeface="Times New Roman" pitchFamily="18" charset="0"/>
              </a:rPr>
              <a:t>из бюджета Муромского района: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000" dirty="0">
                <a:latin typeface="Times New Roman" pitchFamily="18" charset="0"/>
              </a:rPr>
              <a:t>на мероприятия в части осуществления дорожной деятельности в соответствии с законодательством Российской Федерации, а именно: зимнее содержание автомобильных дорог общего пользования местного значения.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 descr="Голубая тисненая бумага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Борисоглебское</a:t>
            </a:r>
            <a:endParaRPr lang="ru-RU" altLang="ru-RU" sz="2200" b="1" dirty="0">
              <a:latin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166247"/>
              </p:ext>
            </p:extLst>
          </p:nvPr>
        </p:nvGraphicFramePr>
        <p:xfrm>
          <a:off x="4932040" y="1133480"/>
          <a:ext cx="3850005" cy="1935480"/>
        </p:xfrm>
        <a:graphic>
          <a:graphicData uri="http://schemas.openxmlformats.org/drawingml/2006/table">
            <a:tbl>
              <a:tblPr firstRow="1" firstCol="1" bandRow="1"/>
              <a:tblGrid>
                <a:gridCol w="3850005"/>
              </a:tblGrid>
              <a:tr h="23812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Font typeface="Wingdings"/>
                        <a:buChar char=""/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5121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чел – численность постоянного населения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Font typeface="Wingdings"/>
                        <a:buChar char=""/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2698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чел. – численность трудоспособного населения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Font typeface="Wingdings"/>
                        <a:buChar char=""/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713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чел. – численность населения моложе трудоспособного возраста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Font typeface="Wingdings"/>
                        <a:buChar char=""/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1710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чел. – численность населения старше трудоспособного возраста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76815"/>
              </p:ext>
            </p:extLst>
          </p:nvPr>
        </p:nvGraphicFramePr>
        <p:xfrm>
          <a:off x="539552" y="3717032"/>
          <a:ext cx="4176464" cy="2736304"/>
        </p:xfrm>
        <a:graphic>
          <a:graphicData uri="http://schemas.openxmlformats.org/drawingml/2006/table">
            <a:tbl>
              <a:tblPr firstRow="1" firstCol="1" bandRow="1"/>
              <a:tblGrid>
                <a:gridCol w="1043905"/>
                <a:gridCol w="1043905"/>
                <a:gridCol w="1044327"/>
                <a:gridCol w="1044327"/>
              </a:tblGrid>
              <a:tr h="91010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Наименование показателя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Сентябрь 2023 в %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Январь-сентябрь 2023 года в % к январю-сентябрю 2022 года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 сентябрю 2022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к августу 2022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индекс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потреби-</a:t>
                      </a:r>
                      <a:r>
                        <a:rPr lang="ru-RU" sz="1400" b="1" dirty="0" err="1" smtClean="0">
                          <a:effectLst/>
                          <a:latin typeface="Times New Roman"/>
                          <a:ea typeface="Times New Roman"/>
                        </a:rPr>
                        <a:t>тельских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цен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104,6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100,87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106,0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9441"/>
            <a:ext cx="4176463" cy="282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98003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3213" y="188640"/>
            <a:ext cx="8543925" cy="1289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ХАРАКТЕРИСТИКИ ДОХОДОВ И РАСХОДОВ БЮДЖЕТА МУНИЦИПАЛЬНОГО ОБРАЗОВАНИЯ БОРИСОГЛЕБСКОЕ</a:t>
            </a:r>
            <a:endParaRPr lang="ru-RU" sz="2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303212" y="1412776"/>
            <a:ext cx="85439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</a:pPr>
            <a:r>
              <a:rPr lang="ru-RU" altLang="ru-RU" b="1" i="1" dirty="0">
                <a:latin typeface="Times New Roman" pitchFamily="18" charset="0"/>
              </a:rPr>
              <a:t>Основные характеристики бюджета муниципального образования Борисоглебское на </a:t>
            </a:r>
            <a:r>
              <a:rPr lang="ru-RU" altLang="ru-RU" b="1" i="1" dirty="0" smtClean="0">
                <a:latin typeface="Times New Roman" pitchFamily="18" charset="0"/>
              </a:rPr>
              <a:t>2024– 2026 </a:t>
            </a:r>
            <a:r>
              <a:rPr lang="ru-RU" altLang="ru-RU" b="1" i="1" dirty="0">
                <a:latin typeface="Times New Roman" pitchFamily="18" charset="0"/>
              </a:rPr>
              <a:t>годы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3211" y="5733256"/>
            <a:ext cx="8543925" cy="792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долг муниципального 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altLang="ru-RU" sz="2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Борисоглебское в 2024-2026 годах не 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планируется.</a:t>
            </a:r>
            <a:endParaRPr lang="ru-RU" altLang="ru-RU" sz="2200" b="1" i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721157"/>
              </p:ext>
            </p:extLst>
          </p:nvPr>
        </p:nvGraphicFramePr>
        <p:xfrm>
          <a:off x="303214" y="2276870"/>
          <a:ext cx="8543922" cy="3321071"/>
        </p:xfrm>
        <a:graphic>
          <a:graphicData uri="http://schemas.openxmlformats.org/drawingml/2006/table">
            <a:tbl>
              <a:tblPr/>
              <a:tblGrid>
                <a:gridCol w="2154393"/>
                <a:gridCol w="870003"/>
                <a:gridCol w="1028366"/>
                <a:gridCol w="792088"/>
                <a:gridCol w="1008112"/>
                <a:gridCol w="876321"/>
                <a:gridCol w="995887"/>
                <a:gridCol w="818752"/>
              </a:tblGrid>
              <a:tr h="29457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2023 год, оценка на 01.10.2023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3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% к </a:t>
                      </a:r>
                      <a:r>
                        <a:rPr lang="ru-RU" sz="1200" b="1" i="0" u="none" strike="noStrike" dirty="0" err="1" smtClean="0">
                          <a:effectLst/>
                          <a:latin typeface="Times New Roman"/>
                        </a:rPr>
                        <a:t>предыду-щему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% к </a:t>
                      </a:r>
                      <a:r>
                        <a:rPr lang="ru-RU" sz="1200" b="1" i="0" u="none" strike="noStrike" dirty="0" err="1" smtClean="0">
                          <a:effectLst/>
                          <a:latin typeface="Times New Roman"/>
                        </a:rPr>
                        <a:t>предыду-щему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% к </a:t>
                      </a:r>
                      <a:r>
                        <a:rPr lang="ru-RU" sz="1200" b="1" i="0" u="none" strike="noStrike" dirty="0" err="1" smtClean="0">
                          <a:effectLst/>
                          <a:latin typeface="Times New Roman"/>
                        </a:rPr>
                        <a:t>предыду-щему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</a:tr>
              <a:tr h="2945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Доходы,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53265,2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35726,6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67,1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39723,6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111,2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32166,6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81,0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45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Налоговые и неналоговые  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9579,0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9858,0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10222,0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10603,0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945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43686,2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25868,6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29501,6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21563,6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945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Расходы,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54752,9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38406,6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70,1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39723,6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32166,6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81,0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891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Выполнение других обязательств муниципального образования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187,5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945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Дефицит (-)/ Профицит (+)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-1487,7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-2680,0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/>
          <p:cNvSpPr/>
          <p:nvPr/>
        </p:nvSpPr>
        <p:spPr>
          <a:xfrm>
            <a:off x="347531" y="116632"/>
            <a:ext cx="8544952" cy="848691"/>
          </a:xfrm>
          <a:prstGeom prst="roundRect">
            <a:avLst/>
          </a:prstGeom>
          <a:gradFill rotWithShape="1">
            <a:gsLst>
              <a:gs pos="28000">
                <a:srgbClr val="297FD5">
                  <a:tint val="18000"/>
                  <a:satMod val="120000"/>
                  <a:lumMod val="88000"/>
                </a:srgbClr>
              </a:gs>
              <a:gs pos="100000">
                <a:srgbClr val="297FD5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297FD5"/>
            </a:solidFill>
            <a:prstDash val="solid"/>
          </a:ln>
          <a:effectLst>
            <a:glow rad="101600">
              <a:srgbClr val="297FD5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altLang="ru-RU" sz="1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Борисоглебское от </a:t>
            </a:r>
            <a:r>
              <a:rPr lang="ru-RU" altLang="ru-RU" sz="1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.09.2023 </a:t>
            </a:r>
            <a:r>
              <a:rPr lang="ru-RU" altLang="ru-RU" sz="1600" b="1" kern="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226 </a:t>
            </a:r>
            <a:r>
              <a:rPr lang="ru-RU" altLang="ru-RU" sz="1600" b="1" kern="0" dirty="0">
                <a:latin typeface="Times New Roman" pitchFamily="18" charset="0"/>
                <a:cs typeface="Times New Roman" pitchFamily="18" charset="0"/>
              </a:rPr>
              <a:t>определены </a:t>
            </a: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задачи бюджетной политики муниципального образования на </a:t>
            </a:r>
            <a:r>
              <a:rPr lang="ru-RU" altLang="ru-RU" sz="1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altLang="ru-RU" sz="1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2026 годы:</a:t>
            </a:r>
            <a:endParaRPr lang="ru-RU" altLang="ru-RU" sz="16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47"/>
          <p:cNvSpPr txBox="1">
            <a:spLocks noChangeArrowheads="1"/>
          </p:cNvSpPr>
          <p:nvPr/>
        </p:nvSpPr>
        <p:spPr bwMode="auto">
          <a:xfrm>
            <a:off x="153988" y="1098604"/>
            <a:ext cx="8737600" cy="55861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80975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1179513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5875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995488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403475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8606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33178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7750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42322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u="sng" dirty="0" smtClean="0">
                <a:solidFill>
                  <a:prstClr val="black"/>
                </a:solidFill>
                <a:latin typeface="Times New Roman" pitchFamily="18" charset="0"/>
              </a:rPr>
              <a:t>Основная цель бюджетной политики муниципального образования:</a:t>
            </a:r>
          </a:p>
          <a:p>
            <a:pPr algn="just" eaLnBrk="1" hangingPunct="1">
              <a:defRPr/>
            </a:pP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бюджетной политики на 2024-2026 годы является определение основных подходов к формированию проекта бюджета муниципального образования Борисоглебское на 2024 год и на плановый период 2025 и 2026 годов.</a:t>
            </a:r>
            <a:endParaRPr lang="ru-RU" altLang="ru-RU" sz="13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altLang="ru-RU" sz="1300" b="1" u="sng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1600" b="1" u="sng" dirty="0" smtClean="0">
                <a:solidFill>
                  <a:prstClr val="black"/>
                </a:solidFill>
                <a:latin typeface="Times New Roman" pitchFamily="18" charset="0"/>
              </a:rPr>
              <a:t>Основные задачи бюджетной политики муниципального образования: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solidFill>
                  <a:prstClr val="black"/>
                </a:solidFill>
                <a:latin typeface="Times New Roman" pitchFamily="18" charset="0"/>
              </a:rPr>
              <a:t>1. Обеспечение мероприятий национальных проектов (федеральных программ), предусмотренных </a:t>
            </a:r>
            <a:r>
              <a:rPr lang="ru-RU" sz="1300" dirty="0" smtClean="0">
                <a:latin typeface="Times New Roman" pitchFamily="18" charset="0"/>
              </a:rPr>
              <a:t>Указами </a:t>
            </a:r>
            <a:r>
              <a:rPr lang="ru-RU" sz="1300" dirty="0">
                <a:latin typeface="Times New Roman" pitchFamily="18" charset="0"/>
              </a:rPr>
              <a:t>Президента Российской Федерации от 7 мая 2018 г. № 204 «О национальных целях и стратегических задачах развития Российской Федерации на период до 2024 года</a:t>
            </a:r>
            <a:r>
              <a:rPr lang="ru-RU" sz="1300" dirty="0" smtClean="0">
                <a:latin typeface="Times New Roman" pitchFamily="18" charset="0"/>
              </a:rPr>
              <a:t>» и от </a:t>
            </a:r>
            <a:r>
              <a:rPr lang="ru-RU" sz="1300" dirty="0">
                <a:latin typeface="Times New Roman" pitchFamily="18" charset="0"/>
              </a:rPr>
              <a:t>21 июля 2020 г. № 474 «О национальных целях развития Российской Федерации на период до 2030 года».</a:t>
            </a:r>
            <a:endParaRPr lang="ru-RU" altLang="ru-RU" sz="1300" dirty="0"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300" dirty="0" smtClean="0">
                <a:solidFill>
                  <a:prstClr val="black"/>
                </a:solidFill>
                <a:latin typeface="Times New Roman" pitchFamily="18" charset="0"/>
              </a:rPr>
              <a:t>2. </a:t>
            </a:r>
            <a:r>
              <a:rPr lang="ru-RU" sz="1300" dirty="0">
                <a:latin typeface="Times New Roman" pitchFamily="18" charset="0"/>
              </a:rPr>
              <a:t>Обеспечение сбалансированности бюджета муниципального образования как базового принципа ответственной бюджетной политики. С этой целью главным администраторам средств необходимо обеспечить: </a:t>
            </a:r>
            <a:r>
              <a:rPr lang="ru-RU" altLang="ru-RU" sz="1300" dirty="0">
                <a:latin typeface="Times New Roman" pitchFamily="18" charset="0"/>
              </a:rPr>
              <a:t>.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300" dirty="0" smtClean="0">
                <a:latin typeface="Times New Roman" pitchFamily="18" charset="0"/>
              </a:rPr>
              <a:t>первоочередное планирование </a:t>
            </a:r>
            <a:r>
              <a:rPr lang="ru-RU" sz="1300" dirty="0">
                <a:latin typeface="Times New Roman" pitchFamily="18" charset="0"/>
              </a:rPr>
              <a:t>бюджетных ассигнований на исполнение действующих расходных обязательств муниципального </a:t>
            </a:r>
            <a:r>
              <a:rPr lang="ru-RU" sz="1300" dirty="0" smtClean="0">
                <a:latin typeface="Times New Roman" pitchFamily="18" charset="0"/>
              </a:rPr>
              <a:t>образования.</a:t>
            </a:r>
            <a:endParaRPr lang="ru-RU" sz="1300" dirty="0">
              <a:latin typeface="Times New Roman" pitchFamily="18" charset="0"/>
            </a:endParaRP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300" dirty="0" smtClean="0">
                <a:latin typeface="Times New Roman" pitchFamily="18" charset="0"/>
              </a:rPr>
              <a:t>принятие </a:t>
            </a:r>
            <a:r>
              <a:rPr lang="ru-RU" sz="1300" dirty="0">
                <a:latin typeface="Times New Roman" pitchFamily="18" charset="0"/>
              </a:rPr>
              <a:t>новых расходных обязательств района в рамках установленных пунктом 3 статьи 136 Бюджетного кодекса Российской Федерации полномочий и исключительно после финансового обеспечения действующих расходных обязательств в полном объеме исходя из возможностей доходов бюджета муниципального образования. </a:t>
            </a:r>
          </a:p>
          <a:p>
            <a:pPr algn="just"/>
            <a:r>
              <a:rPr lang="ru-RU" altLang="ru-RU" sz="1300" dirty="0" smtClean="0">
                <a:solidFill>
                  <a:prstClr val="black"/>
                </a:solidFill>
                <a:latin typeface="Times New Roman" pitchFamily="18" charset="0"/>
              </a:rPr>
              <a:t>3. Обеспечение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</a:rPr>
              <a:t>сохранения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</a:rPr>
              <a:t>в 2024 - 2026 годах достигнутых соотношений средней заработной платы отдельных категорий работников бюджетной сферы, поименованных в указах Президента Российской Федерации 2012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</a:rPr>
              <a:t>года,  к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</a:rPr>
              <a:t>среднемесячному доходу от трудовой деятельности во Владимирской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</a:rPr>
              <a:t>области</a:t>
            </a:r>
            <a:r>
              <a:rPr lang="ru-RU" sz="1300" dirty="0" smtClean="0">
                <a:latin typeface="Times New Roman" pitchFamily="18" charset="0"/>
              </a:rPr>
              <a:t>;</a:t>
            </a:r>
            <a:endParaRPr lang="ru-RU" sz="1300" dirty="0">
              <a:latin typeface="Times New Roman" pitchFamily="18" charset="0"/>
            </a:endParaRPr>
          </a:p>
          <a:p>
            <a:pPr algn="just"/>
            <a:r>
              <a:rPr lang="ru-RU" sz="1300" dirty="0" smtClean="0">
                <a:latin typeface="Times New Roman" pitchFamily="18" charset="0"/>
              </a:rPr>
              <a:t>4. Развитие </a:t>
            </a:r>
            <a:r>
              <a:rPr lang="ru-RU" sz="1300" dirty="0">
                <a:latin typeface="Times New Roman" pitchFamily="18" charset="0"/>
              </a:rPr>
              <a:t>инициативного бюджетирования в части включения в муниципальные программы мероприятий по реализации проектов инициативного бюджетирования.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solidFill>
                  <a:prstClr val="black"/>
                </a:solidFill>
                <a:latin typeface="Times New Roman" pitchFamily="18" charset="0"/>
              </a:rPr>
              <a:t>5.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</a:rPr>
              <a:t>В целях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</a:rPr>
              <a:t>повышения операционной эффективности бюджетных расходов предполагается дальнейшее совершенствование процедур планирования и технологий исполнения бюджета,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</a:rPr>
              <a:t>включая: 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</a:rPr>
              <a:t>расширение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</a:rPr>
              <a:t>практики внедрения обоснований расходов для получателей бюджетных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</a:rPr>
              <a:t>средств;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</a:rPr>
              <a:t>распространение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</a:rPr>
              <a:t>применения механизма казначейского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</a:rPr>
              <a:t>сопровождения;</a:t>
            </a:r>
          </a:p>
          <a:p>
            <a:pPr marL="466725" indent="-285750" algn="just" eaLnBrk="1" hangingPunct="1">
              <a:buFont typeface="Wingdings" pitchFamily="2" charset="2"/>
              <a:buChar char="Ø"/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</a:rPr>
              <a:t>обеспечение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</a:rPr>
              <a:t>открытости и прозрачности бюджетных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</a:rPr>
              <a:t>данных.</a:t>
            </a:r>
            <a:endParaRPr lang="ru-RU" altLang="ru-RU" sz="13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5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19931"/>
          </a:xfrm>
        </p:spPr>
        <p:txBody>
          <a:bodyPr anchor="b"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БОРИСОГЛЕБСКОЕ</a:t>
            </a:r>
          </a:p>
        </p:txBody>
      </p:sp>
      <p:sp>
        <p:nvSpPr>
          <p:cNvPr id="21507" name="Rectangle 56"/>
          <p:cNvSpPr>
            <a:spLocks noChangeArrowheads="1"/>
          </p:cNvSpPr>
          <p:nvPr/>
        </p:nvSpPr>
        <p:spPr bwMode="auto">
          <a:xfrm>
            <a:off x="350838" y="1412875"/>
            <a:ext cx="8461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</a:rPr>
              <a:t>Доходы бюджета муниципального образования сформированы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 Российской Федерации).</a:t>
            </a:r>
          </a:p>
        </p:txBody>
      </p:sp>
      <p:sp>
        <p:nvSpPr>
          <p:cNvPr id="21508" name="Rectangle 57"/>
          <p:cNvSpPr>
            <a:spLocks noChangeArrowheads="1"/>
          </p:cNvSpPr>
          <p:nvPr/>
        </p:nvSpPr>
        <p:spPr bwMode="auto">
          <a:xfrm>
            <a:off x="611560" y="2276873"/>
            <a:ext cx="8200653" cy="50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и структура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доходов бюджета муниципального образования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Борисоглебское по видам доходов в 2022 – 2026 годах, тыс. рублей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9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901373"/>
              </p:ext>
            </p:extLst>
          </p:nvPr>
        </p:nvGraphicFramePr>
        <p:xfrm>
          <a:off x="506413" y="2997200"/>
          <a:ext cx="8658225" cy="317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Лист" r:id="rId4" imgW="5467230" imgH="2009803" progId="Excel.Sheet.8">
                  <p:embed/>
                </p:oleObj>
              </mc:Choice>
              <mc:Fallback>
                <p:oleObj name="Лист" r:id="rId4" imgW="5467230" imgH="200980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2997200"/>
                        <a:ext cx="8658225" cy="317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5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17"/>
          <p:cNvSpPr txBox="1">
            <a:spLocks noChangeArrowheads="1"/>
          </p:cNvSpPr>
          <p:nvPr/>
        </p:nvSpPr>
        <p:spPr bwMode="auto">
          <a:xfrm>
            <a:off x="357188" y="5013176"/>
            <a:ext cx="8262937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          В 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году налоговые доходы бюджета муниципального образования прогнозируются в объеме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9520,0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тыс. рублей или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9,6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%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выше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уровня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2023 года. Наибольший удельный вес в структуре налоговых доходов занимает земельный налог (в 2023 году-61,7%, в 2024 году-62,8%, в 2025 году-63,5%, в 2026 году-64,0%).</a:t>
            </a:r>
          </a:p>
        </p:txBody>
      </p:sp>
      <p:graphicFrame>
        <p:nvGraphicFramePr>
          <p:cNvPr id="24579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615253"/>
              </p:ext>
            </p:extLst>
          </p:nvPr>
        </p:nvGraphicFramePr>
        <p:xfrm>
          <a:off x="715963" y="1079500"/>
          <a:ext cx="7996237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Лист" r:id="rId4" imgW="5048178" imgH="2933714" progId="Excel.Sheet.8">
                  <p:embed/>
                </p:oleObj>
              </mc:Choice>
              <mc:Fallback>
                <p:oleObj name="Лист" r:id="rId4" imgW="5048178" imgH="293371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1079500"/>
                        <a:ext cx="7996237" cy="387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17"/>
          <p:cNvSpPr txBox="1">
            <a:spLocks noChangeArrowheads="1"/>
          </p:cNvSpPr>
          <p:nvPr/>
        </p:nvSpPr>
        <p:spPr bwMode="auto">
          <a:xfrm>
            <a:off x="744538" y="26035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Объем и структура налоговых доходов бюджета муниципального образования Борисоглебское в </a:t>
            </a:r>
            <a:r>
              <a:rPr lang="ru-RU" altLang="ru-RU" sz="1600" b="1" dirty="0" smtClean="0">
                <a:latin typeface="Times New Roman" pitchFamily="18" charset="0"/>
              </a:rPr>
              <a:t>2022 </a:t>
            </a:r>
            <a:r>
              <a:rPr lang="ru-RU" altLang="ru-RU" sz="1600" b="1" dirty="0">
                <a:latin typeface="Times New Roman" pitchFamily="18" charset="0"/>
              </a:rPr>
              <a:t>– </a:t>
            </a:r>
            <a:r>
              <a:rPr lang="ru-RU" altLang="ru-RU" sz="1600" b="1" dirty="0" smtClean="0">
                <a:latin typeface="Times New Roman" pitchFamily="18" charset="0"/>
              </a:rPr>
              <a:t>2026 </a:t>
            </a:r>
            <a:r>
              <a:rPr lang="ru-RU" altLang="ru-RU" sz="1600" b="1" dirty="0">
                <a:latin typeface="Times New Roman" pitchFamily="18" charset="0"/>
              </a:rPr>
              <a:t>годах,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8241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9129</TotalTime>
  <Words>3533</Words>
  <Application>Microsoft Office PowerPoint</Application>
  <PresentationFormat>Экран (4:3)</PresentationFormat>
  <Paragraphs>976</Paragraphs>
  <Slides>21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Волна</vt:lpstr>
      <vt:lpstr>Лист</vt:lpstr>
      <vt:lpstr>к проекту решения Совета народных депутатов муниципального образования Борисоглебское Муромского района «О бюджете муниципального образования Борисоглебское на 2024 год и на плановый период 2025 и 2026 годов»</vt:lpstr>
      <vt:lpstr>ВВОДНАЯ ЧАСТЬ</vt:lpstr>
      <vt:lpstr>Презентация PowerPoint</vt:lpstr>
      <vt:lpstr>Презентация PowerPoint</vt:lpstr>
      <vt:lpstr>Презентация PowerPoint</vt:lpstr>
      <vt:lpstr>ОБЩИЕ ХАРАКТЕРИСТИКИ ДОХОДОВ И РАСХОДОВ БЮДЖЕТА МУНИЦИПАЛЬНОГО ОБРАЗОВАНИЯ БОРИСОГЛЕБСКОЕ</vt:lpstr>
      <vt:lpstr>Презентация PowerPoint</vt:lpstr>
      <vt:lpstr>ДОХОДЫ БЮДЖЕТА МУНИЦИПАЛЬНОГО ОБРАЗОВАНИЯ БОРИСОГЛЕБСКОЕ</vt:lpstr>
      <vt:lpstr>Презентация PowerPoint</vt:lpstr>
      <vt:lpstr>Презентация PowerPoint</vt:lpstr>
      <vt:lpstr>Доходы бюджета муниципального образования на 1 жителя</vt:lpstr>
      <vt:lpstr>          Из общего объема безвозмездных поступлений от других бюджетов бюджетной системы Российской Федерации в 2024 году в сумме 25868,6 тыс. рублей поступление дотации бюджетам сельских поселений  составляет сумму 12550,0 тыс. рублей (48,5%), субсидий –4597,4 тыс. рублей (17,8 %), субвенций – 367,2 тыс. рублей (1,4%),  межбюджетные трансферты, передаваемые бюджетам сельских поселений– 8354,0 тыс. рублей (32,3%).          В 2025 году безвозмездные поступления увеличатся в сравнении с 2024 годом на 14,0 % и ожидаются в сумме 29501,6 тыс. рублей, в 2026 году данные средства запланированы в сумме 21563,6 тыс. рублей или уменьшатся к уровню 2025 года на 26,9 %.</vt:lpstr>
      <vt:lpstr>РАСХОДЫ БЮДЖЕТА МУНИЦИПАЛЬНОГО ОБРАЗОВАНИЯ БОРИСОГЛЕБСКОЕ</vt:lpstr>
      <vt:lpstr>Презентация PowerPoint</vt:lpstr>
      <vt:lpstr>Презентация PowerPoint</vt:lpstr>
      <vt:lpstr>Динамика расходов бюджета муниципального образования Борисоглебское по разделам и подразделам классификации расходов бюджетов в разрезе муниципальных программ (тыс. рублей)</vt:lpstr>
      <vt:lpstr>Презентация PowerPoint</vt:lpstr>
      <vt:lpstr>Презентация PowerPoint</vt:lpstr>
      <vt:lpstr>МЕЖБЮДЖЕТНЫЕ ОТНОШЕНИЯ</vt:lpstr>
      <vt:lpstr>ДОПОЛНИТЕЛЬНАЯ ИНФОРМАЦИЯ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KuznecovaA</dc:creator>
  <cp:lastModifiedBy>Колпакова Елена</cp:lastModifiedBy>
  <cp:revision>514</cp:revision>
  <cp:lastPrinted>2022-12-01T05:07:52Z</cp:lastPrinted>
  <dcterms:created xsi:type="dcterms:W3CDTF">2014-11-19T12:08:38Z</dcterms:created>
  <dcterms:modified xsi:type="dcterms:W3CDTF">2023-11-29T08:39:07Z</dcterms:modified>
</cp:coreProperties>
</file>