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55" r:id="rId14"/>
    <p:sldId id="356" r:id="rId15"/>
    <p:sldId id="365" r:id="rId16"/>
    <p:sldId id="358" r:id="rId17"/>
    <p:sldId id="359" r:id="rId18"/>
    <p:sldId id="360" r:id="rId19"/>
    <p:sldId id="361" r:id="rId20"/>
    <p:sldId id="362" r:id="rId21"/>
    <p:sldId id="363" r:id="rId22"/>
    <p:sldId id="366" r:id="rId23"/>
    <p:sldId id="274" r:id="rId24"/>
    <p:sldId id="275" r:id="rId25"/>
    <p:sldId id="343" r:id="rId26"/>
    <p:sldId id="276" r:id="rId27"/>
    <p:sldId id="345" r:id="rId28"/>
    <p:sldId id="346" r:id="rId29"/>
    <p:sldId id="351" r:id="rId30"/>
    <p:sldId id="353" r:id="rId31"/>
    <p:sldId id="352" r:id="rId32"/>
    <p:sldId id="354" r:id="rId33"/>
    <p:sldId id="277" r:id="rId34"/>
    <p:sldId id="300" r:id="rId35"/>
    <p:sldId id="278" r:id="rId36"/>
    <p:sldId id="313" r:id="rId37"/>
    <p:sldId id="279" r:id="rId38"/>
    <p:sldId id="280" r:id="rId39"/>
    <p:sldId id="281" r:id="rId40"/>
    <p:sldId id="314" r:id="rId41"/>
    <p:sldId id="282" r:id="rId42"/>
    <p:sldId id="331" r:id="rId43"/>
    <p:sldId id="284" r:id="rId44"/>
    <p:sldId id="285" r:id="rId45"/>
    <p:sldId id="286" r:id="rId46"/>
    <p:sldId id="287" r:id="rId47"/>
    <p:sldId id="348" r:id="rId48"/>
    <p:sldId id="288" r:id="rId49"/>
    <p:sldId id="375" r:id="rId50"/>
    <p:sldId id="368" r:id="rId51"/>
    <p:sldId id="369" r:id="rId52"/>
    <p:sldId id="370" r:id="rId53"/>
    <p:sldId id="372" r:id="rId54"/>
    <p:sldId id="373" r:id="rId5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5D5"/>
    <a:srgbClr val="6CE9EC"/>
    <a:srgbClr val="00CC00"/>
    <a:srgbClr val="FF0000"/>
    <a:srgbClr val="800080"/>
    <a:srgbClr val="FF0066"/>
    <a:srgbClr val="05EBE6"/>
    <a:srgbClr val="BCD6F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2;&#1056;%202023\&#1082;%20&#1087;&#1088;&#1086;&#1077;&#1082;&#1090;&#1091;\&#1043;&#1088;&#1072;&#1092;&#1080;&#1082;&#1080;%20202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18.222999999999999</c:v>
                </c:pt>
                <c:pt idx="1">
                  <c:v>19.5</c:v>
                </c:pt>
                <c:pt idx="2">
                  <c:v>24</c:v>
                </c:pt>
                <c:pt idx="3">
                  <c:v>16.5</c:v>
                </c:pt>
                <c:pt idx="4">
                  <c:v>17.2</c:v>
                </c:pt>
                <c:pt idx="5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87328"/>
        <c:axId val="75188864"/>
      </c:lineChart>
      <c:catAx>
        <c:axId val="7518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5188864"/>
        <c:crosses val="autoZero"/>
        <c:auto val="1"/>
        <c:lblAlgn val="ctr"/>
        <c:lblOffset val="100"/>
        <c:noMultiLvlLbl val="0"/>
      </c:catAx>
      <c:valAx>
        <c:axId val="7518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5187328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5"/>
          <c:y val="5.0925925925925923E-2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26080.45</c:v>
                </c:pt>
                <c:pt idx="1">
                  <c:v>24699.200000000001</c:v>
                </c:pt>
                <c:pt idx="2">
                  <c:v>18429.45</c:v>
                </c:pt>
                <c:pt idx="3">
                  <c:v>14808.05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535808"/>
        <c:axId val="134545792"/>
        <c:axId val="0"/>
      </c:bar3DChart>
      <c:catAx>
        <c:axId val="1345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545792"/>
        <c:crosses val="autoZero"/>
        <c:auto val="1"/>
        <c:lblAlgn val="ctr"/>
        <c:lblOffset val="100"/>
        <c:noMultiLvlLbl val="0"/>
      </c:catAx>
      <c:valAx>
        <c:axId val="1345457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535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1.7581535661318592</c:v>
                </c:pt>
                <c:pt idx="1">
                  <c:v>1.6650397734933262</c:v>
                </c:pt>
                <c:pt idx="2">
                  <c:v>1.2423789942025079</c:v>
                </c:pt>
                <c:pt idx="3">
                  <c:v>0.99825064042065526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594944"/>
        <c:axId val="134596480"/>
        <c:axId val="0"/>
      </c:bar3DChart>
      <c:catAx>
        <c:axId val="1345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596480"/>
        <c:crosses val="autoZero"/>
        <c:auto val="1"/>
        <c:lblAlgn val="ctr"/>
        <c:lblOffset val="100"/>
        <c:noMultiLvlLbl val="0"/>
      </c:catAx>
      <c:valAx>
        <c:axId val="13459648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594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/>
              <a:t>Динамика расходов на образование, тыс. рублей</a:t>
            </a:r>
          </a:p>
        </c:rich>
      </c:tx>
      <c:layout>
        <c:manualLayout>
          <c:xMode val="edge"/>
          <c:yMode val="edge"/>
          <c:x val="0.22840919885014377"/>
          <c:y val="4.852295614451347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94862604540046E-2"/>
                  <c:y val="-0.35864030329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2807646356032E-2"/>
                  <c:y val="-0.33493644405560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366079240094989E-2"/>
                  <c:y val="-0.2979760940666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252205.8</c:v>
                </c:pt>
                <c:pt idx="1">
                  <c:v>239871.1</c:v>
                </c:pt>
                <c:pt idx="2">
                  <c:v>205754.4</c:v>
                </c:pt>
                <c:pt idx="3">
                  <c:v>196391.4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0283008"/>
        <c:axId val="130284544"/>
        <c:axId val="0"/>
      </c:bar3DChart>
      <c:catAx>
        <c:axId val="1302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284544"/>
        <c:crosses val="autoZero"/>
        <c:auto val="1"/>
        <c:lblAlgn val="ctr"/>
        <c:lblOffset val="100"/>
        <c:noMultiLvlLbl val="0"/>
      </c:catAx>
      <c:valAx>
        <c:axId val="13028454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283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51591831833973E-3"/>
          <c:y val="2.9614872161709783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2023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9999FF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140533763344156"/>
                  <c:y val="-5.15630266846303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25147794099641"/>
                  <c:y val="-0.185351812141725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181982,4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 </a:t>
                    </a:r>
                  </a:p>
                  <a:p>
                    <a:r>
                      <a:rPr lang="en-US" sz="1200" dirty="0" smtClean="0"/>
                      <a:t>76%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899795336937855E-3"/>
                  <c:y val="-8.1184106547324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54680624893389"/>
                  <c:y val="-3.51494514358101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19521,7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37632</c:v>
                </c:pt>
                <c:pt idx="1">
                  <c:v>181982.4</c:v>
                </c:pt>
                <c:pt idx="2">
                  <c:v>50</c:v>
                </c:pt>
                <c:pt idx="3">
                  <c:v>20206.7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569569522372576"/>
          <c:y val="0.76832831557819981"/>
          <c:w val="0.76319319366516303"/>
          <c:h val="0.20015516442797587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72256"/>
        <c:axId val="133882240"/>
      </c:barChart>
      <c:catAx>
        <c:axId val="1338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882240"/>
        <c:crosses val="autoZero"/>
        <c:auto val="1"/>
        <c:lblAlgn val="ctr"/>
        <c:lblOffset val="100"/>
        <c:noMultiLvlLbl val="0"/>
      </c:catAx>
      <c:valAx>
        <c:axId val="13388224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87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80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культура!$B$5:$B$8</c:f>
              <c:numCache>
                <c:formatCode>General</c:formatCode>
                <c:ptCount val="4"/>
                <c:pt idx="0">
                  <c:v>24963.9</c:v>
                </c:pt>
                <c:pt idx="1">
                  <c:v>18521.5</c:v>
                </c:pt>
                <c:pt idx="2">
                  <c:v>15923.6</c:v>
                </c:pt>
                <c:pt idx="3">
                  <c:v>15923.6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79456"/>
        <c:axId val="133780992"/>
      </c:barChart>
      <c:catAx>
        <c:axId val="1337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780992"/>
        <c:crosses val="autoZero"/>
        <c:auto val="1"/>
        <c:lblAlgn val="ctr"/>
        <c:lblOffset val="100"/>
        <c:noMultiLvlLbl val="0"/>
      </c:catAx>
      <c:valAx>
        <c:axId val="1337809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77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FF0066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53600365171744"/>
                  <c:y val="-9.2721266984484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4337.2</c:v>
                </c:pt>
                <c:pt idx="1">
                  <c:v>875.1</c:v>
                </c:pt>
                <c:pt idx="2">
                  <c:v>13309.2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38034919545"/>
          <c:y val="2.43769528808899E-2"/>
          <c:w val="0.34130480429076793"/>
          <c:h val="0.92857428535718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в рамках раздела "Культура, кинематография" по уровням бюджета в 2022- 2025 годах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5590.7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6485.9</c:v>
                </c:pt>
                <c:pt idx="1">
                  <c:v>6475.8</c:v>
                </c:pt>
                <c:pt idx="2">
                  <c:v>6475.8</c:v>
                </c:pt>
                <c:pt idx="3">
                  <c:v>6475.9</c:v>
                </c:pt>
              </c:numCache>
            </c:numRef>
          </c:val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A265D5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12887.3</c:v>
                </c:pt>
                <c:pt idx="1">
                  <c:v>12045.7</c:v>
                </c:pt>
                <c:pt idx="2">
                  <c:v>9447.7999999999993</c:v>
                </c:pt>
                <c:pt idx="3">
                  <c:v>9447.7000000000007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445312"/>
        <c:axId val="134459392"/>
        <c:axId val="0"/>
      </c:bar3DChart>
      <c:catAx>
        <c:axId val="134445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459392"/>
        <c:crosses val="autoZero"/>
        <c:auto val="1"/>
        <c:lblAlgn val="ctr"/>
        <c:lblOffset val="100"/>
        <c:noMultiLvlLbl val="0"/>
      </c:catAx>
      <c:valAx>
        <c:axId val="13445939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445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595E-2"/>
          <c:y val="0.91698114658744578"/>
          <c:w val="0.84986558868732798"/>
          <c:h val="6.7924586349783156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36395450568678E-2"/>
                  <c:y val="-0.3930112632024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3087E-2"/>
                  <c:y val="-0.36894083044814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2022 год (оценка),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42095.8</c:v>
                </c:pt>
                <c:pt idx="1">
                  <c:v>39577.199999999997</c:v>
                </c:pt>
                <c:pt idx="2">
                  <c:v>39555.199999999997</c:v>
                </c:pt>
                <c:pt idx="3">
                  <c:v>34965.699999999997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213632"/>
        <c:axId val="134215168"/>
        <c:axId val="0"/>
      </c:bar3DChart>
      <c:catAx>
        <c:axId val="1342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215168"/>
        <c:crosses val="autoZero"/>
        <c:auto val="1"/>
        <c:lblAlgn val="ctr"/>
        <c:lblOffset val="100"/>
        <c:noMultiLvlLbl val="0"/>
      </c:catAx>
      <c:valAx>
        <c:axId val="1342151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213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48231197382768E-2"/>
          <c:y val="0"/>
          <c:w val="0.48961381284032757"/>
          <c:h val="0.99137989760427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7239099794583576E-2"/>
                  <c:y val="0.1372423499127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25878698611003E-3"/>
                  <c:y val="0.13710852139782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74137789104698"/>
                  <c:y val="-0.203749324214313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99015556911371E-2"/>
                  <c:y val="7.9765659989573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4942.3999999999996</c:v>
                </c:pt>
                <c:pt idx="1">
                  <c:v>404.8</c:v>
                </c:pt>
                <c:pt idx="2">
                  <c:v>32847.800000000003</c:v>
                </c:pt>
                <c:pt idx="3">
                  <c:v>1382.2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79923163904357"/>
          <c:y val="4.2885999846362939E-2"/>
          <c:w val="0.41742481923760899"/>
          <c:h val="0.881325994184015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36DB1-812A-4644-A2F2-BC238D02F315}" type="presOf" srcId="{900A3A06-99F5-4698-A35D-41C4A59029CA}" destId="{C803257F-DDD1-4BAE-B67A-46CB85F1CEE5}" srcOrd="0" destOrd="0" presId="urn:microsoft.com/office/officeart/2005/8/layout/radial4"/>
    <dgm:cxn modelId="{E71904C9-FDA9-47C9-AA99-A7CD0FC0A450}" type="presOf" srcId="{DCE6833B-6E3B-41CE-A1FF-94F1AA5A4C6B}" destId="{4A886390-79A6-4D5D-86B2-9FB6955A50DD}" srcOrd="0" destOrd="0" presId="urn:microsoft.com/office/officeart/2005/8/layout/radial4"/>
    <dgm:cxn modelId="{90A759D5-DF7B-4634-ACD4-3425F1FF0280}" type="presOf" srcId="{8B1DE4A6-1578-4D87-9397-F87F128F19EE}" destId="{392DA099-0D3A-4549-8F3C-14C52757E3E2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8C1BD8AB-188E-4CBF-AADE-54B758DC1C80}" type="presOf" srcId="{2D849999-B1B3-4BF5-B9D5-A85F67F9296A}" destId="{671401D1-3E32-4EAB-B4C6-477AE23F3E98}" srcOrd="0" destOrd="0" presId="urn:microsoft.com/office/officeart/2005/8/layout/radial4"/>
    <dgm:cxn modelId="{5C847A25-A7A9-4947-A8CE-CC036DF1A4C2}" type="presOf" srcId="{ED04B9B7-2A48-478D-B77E-DAA7D67E5245}" destId="{C4A7B949-4471-469F-85E6-F1A08BB187C0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2A709E4-6EB6-48A9-92FB-C99422549E67}" type="presOf" srcId="{408F3E14-143B-4905-95DD-0D1F6F97B932}" destId="{018CE0B1-C266-4DA8-87D7-4BF1ECA80A6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42818A0-B499-4BB6-A09E-E6ABC2E3E541}" type="presOf" srcId="{6BD8481D-0B12-4D8F-9326-F564E1AD031F}" destId="{80AEFD55-D784-4C39-A118-830FDA3B3F5C}" srcOrd="0" destOrd="0" presId="urn:microsoft.com/office/officeart/2005/8/layout/radial4"/>
    <dgm:cxn modelId="{1935EA9C-9207-408A-8C22-E9BB22002A05}" type="presOf" srcId="{B330A8F0-A0D4-47B8-BAC3-BF90F4B552F5}" destId="{978729D6-FB6B-4269-A0E7-47336E3F4DFB}" srcOrd="0" destOrd="0" presId="urn:microsoft.com/office/officeart/2005/8/layout/radial4"/>
    <dgm:cxn modelId="{F06EBD66-AF61-4E2C-A0EF-B1CE36FAE5CA}" type="presParOf" srcId="{392DA099-0D3A-4549-8F3C-14C52757E3E2}" destId="{C803257F-DDD1-4BAE-B67A-46CB85F1CEE5}" srcOrd="0" destOrd="0" presId="urn:microsoft.com/office/officeart/2005/8/layout/radial4"/>
    <dgm:cxn modelId="{B7B8EFCE-8D78-4D84-96DB-69F1D1E0A2B3}" type="presParOf" srcId="{392DA099-0D3A-4549-8F3C-14C52757E3E2}" destId="{4A886390-79A6-4D5D-86B2-9FB6955A50DD}" srcOrd="1" destOrd="0" presId="urn:microsoft.com/office/officeart/2005/8/layout/radial4"/>
    <dgm:cxn modelId="{911B9954-8393-4355-957D-35302FC90605}" type="presParOf" srcId="{392DA099-0D3A-4549-8F3C-14C52757E3E2}" destId="{80AEFD55-D784-4C39-A118-830FDA3B3F5C}" srcOrd="2" destOrd="0" presId="urn:microsoft.com/office/officeart/2005/8/layout/radial4"/>
    <dgm:cxn modelId="{F94793EE-BD54-44F9-9A96-E499EF2C6EB0}" type="presParOf" srcId="{392DA099-0D3A-4549-8F3C-14C52757E3E2}" destId="{671401D1-3E32-4EAB-B4C6-477AE23F3E98}" srcOrd="3" destOrd="0" presId="urn:microsoft.com/office/officeart/2005/8/layout/radial4"/>
    <dgm:cxn modelId="{E105AF35-7CED-47AC-A3C0-CB1E9CC8EF9A}" type="presParOf" srcId="{392DA099-0D3A-4549-8F3C-14C52757E3E2}" destId="{978729D6-FB6B-4269-A0E7-47336E3F4DFB}" srcOrd="4" destOrd="0" presId="urn:microsoft.com/office/officeart/2005/8/layout/radial4"/>
    <dgm:cxn modelId="{F96711E5-307F-48AA-9ADA-875D1F1BED8B}" type="presParOf" srcId="{392DA099-0D3A-4549-8F3C-14C52757E3E2}" destId="{018CE0B1-C266-4DA8-87D7-4BF1ECA80A65}" srcOrd="5" destOrd="0" presId="urn:microsoft.com/office/officeart/2005/8/layout/radial4"/>
    <dgm:cxn modelId="{41741E71-8DD1-43E7-AECC-F9C40EC87F8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535"/>
          <a:ext cx="4219473" cy="54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Прогноз объемов жилищного строительства по муниципальному образованию Муромский район, </a:t>
          </a:r>
          <a:r>
            <a:rPr lang="ru-RU" sz="1100" b="1" baseline="0" dirty="0">
              <a:latin typeface="Times New Roman" pitchFamily="18" charset="0"/>
              <a:cs typeface="Times New Roman" pitchFamily="18" charset="0"/>
            </a:rPr>
            <a:t> в тыс.  м</a:t>
          </a:r>
          <a:r>
            <a:rPr lang="ru-RU" sz="1100" b="1" baseline="300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0.78604</cdr:x>
      <cdr:y>0.66864</cdr:y>
    </cdr:from>
    <cdr:to>
      <cdr:x>0.98487</cdr:x>
      <cdr:y>0.708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431328" y="3477358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24963,9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0.78374</cdr:x>
      <cdr:y>0.41521</cdr:y>
    </cdr:from>
    <cdr:to>
      <cdr:x>0.96972</cdr:x>
      <cdr:y>0.46804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12509" y="2159352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15923,6 тыс.руб</a:t>
          </a:r>
        </a:p>
      </cdr:txBody>
    </cdr:sp>
  </cdr:relSizeAnchor>
  <cdr:relSizeAnchor xmlns:cdr="http://schemas.openxmlformats.org/drawingml/2006/chartDrawing">
    <cdr:from>
      <cdr:x>0.78323</cdr:x>
      <cdr:y>0.26871</cdr:y>
    </cdr:from>
    <cdr:to>
      <cdr:x>0.97787</cdr:x>
      <cdr:y>0.31588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408384" y="1397467"/>
          <a:ext cx="1592540" cy="245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15923,6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0.77939</cdr:x>
      <cdr:y>0.5625</cdr:y>
    </cdr:from>
    <cdr:to>
      <cdr:x>0.97753</cdr:x>
      <cdr:y>0.60973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376988" y="3429000"/>
          <a:ext cx="1621177" cy="28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18521,5 тыс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30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30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07.11.2023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consultantplus://offline/ref=64CFE00FCC636F77C7BB4BCCAF264FFDF8C98A05DE104BB1FC33280691F14F2047782B6BD8EDCF67R6Q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emf"/><Relationship Id="rId4" Type="http://schemas.openxmlformats.org/officeDocument/2006/relationships/oleObject" Target="../embeddings/_____Microsoft_Excel_97-20037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478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от 14.12.2022 № 102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годов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25.</a:t>
            </a:r>
            <a:r>
              <a:rPr lang="en-US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10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.2023 № 64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2022-2025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74710"/>
              </p:ext>
            </p:extLst>
          </p:nvPr>
        </p:nvGraphicFramePr>
        <p:xfrm>
          <a:off x="381000" y="1676400"/>
          <a:ext cx="8382000" cy="4687609"/>
        </p:xfrm>
        <a:graphic>
          <a:graphicData uri="http://schemas.openxmlformats.org/drawingml/2006/table">
            <a:tbl>
              <a:tblPr/>
              <a:tblGrid>
                <a:gridCol w="2514600"/>
                <a:gridCol w="762000"/>
                <a:gridCol w="844436"/>
                <a:gridCol w="876982"/>
                <a:gridCol w="841903"/>
                <a:gridCol w="841903"/>
                <a:gridCol w="851257"/>
                <a:gridCol w="848919"/>
              </a:tblGrid>
              <a:tr h="4787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(план на 01.10.2022)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537 403,4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539 704,4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405 455,2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394 114,4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80 421,0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91 008,0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81 578,0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19 491,0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11 354,0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437 491,4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437 342,4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314 993,2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300 486,4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592546,9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544589,4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406386,7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74,6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395185,4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67 970,9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44 165,5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48 662,9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24 258,1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т.ч. - от кредитных организаций: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 других бюджетов бюджетной системы: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0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28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-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55743,6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31087"/>
              </p:ext>
            </p:extLst>
          </p:nvPr>
        </p:nvGraphicFramePr>
        <p:xfrm>
          <a:off x="533400" y="1371600"/>
          <a:ext cx="8153400" cy="5391653"/>
        </p:xfrm>
        <a:graphic>
          <a:graphicData uri="http://schemas.openxmlformats.org/drawingml/2006/table">
            <a:tbl>
              <a:tblPr/>
              <a:tblGrid>
                <a:gridCol w="2274969"/>
                <a:gridCol w="2668385"/>
                <a:gridCol w="513151"/>
                <a:gridCol w="513151"/>
                <a:gridCol w="513151"/>
                <a:gridCol w="518853"/>
                <a:gridCol w="575870"/>
                <a:gridCol w="575870"/>
              </a:tblGrid>
              <a:tr h="179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205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4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6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9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</a:t>
                      </a: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превышать </a:t>
                      </a:r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0,210%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50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4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809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29300"/>
            <a:ext cx="8686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2023 год и на плановый период 2024 и 2025 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  № 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2023 - 2025 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2023 ГОД И ПЛАНОВЫЕ 2024-2025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2023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2024 И 2025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143000" y="278120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4028535" y="2756840"/>
            <a:ext cx="4267201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в размере 8,6 %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2021 – 2025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68680"/>
              </p:ext>
            </p:extLst>
          </p:nvPr>
        </p:nvGraphicFramePr>
        <p:xfrm>
          <a:off x="336550" y="1752600"/>
          <a:ext cx="86772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Лист" r:id="rId4" imgW="6867393" imgH="3600450" progId="Excel.Sheet.8">
                  <p:embed/>
                </p:oleObj>
              </mc:Choice>
              <mc:Fallback>
                <p:oleObj name="Лист" r:id="rId4" imgW="6867393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772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74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0862403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48792,0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8899,0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16336,0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16,0%)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11459,0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(3,2%)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2447" y="570633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налог-245,0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налогообложения-1975,0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(1,9%)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3370,0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имущества–122,0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72273" y="406407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среду–344,0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участков–7360,0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(7,2%)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7280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ущерба–140,0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МУП–18,0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0,02%)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2447" y="6200895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2023 год ожидаются в сумме 91008,0 тыс. рублей или на 13,2 % выше уровня ожидаемой оценки 2022 года. В 2024 – 2025 годах налоговые доходы запланированы в объемах 81578,0 тыс. рублей и 84744,0 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24,7%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33,4% (+4088,0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31,1% (+2718,0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2021 </a:t>
            </a:r>
            <a:r>
              <a:rPr lang="ru-RU" altLang="ru-RU" sz="2200" b="1" dirty="0">
                <a:latin typeface="Times New Roman" pitchFamily="18" charset="0"/>
              </a:rPr>
              <a:t>– </a:t>
            </a:r>
            <a:r>
              <a:rPr lang="ru-RU" altLang="ru-RU" sz="2200" b="1" dirty="0" smtClean="0">
                <a:latin typeface="Times New Roman" pitchFamily="18" charset="0"/>
              </a:rPr>
              <a:t>2025 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16610"/>
              </p:ext>
            </p:extLst>
          </p:nvPr>
        </p:nvGraphicFramePr>
        <p:xfrm>
          <a:off x="152400" y="817563"/>
          <a:ext cx="84343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Лист" r:id="rId4" imgW="6248592" imgH="3257678" progId="Excel.Sheet.8">
                  <p:embed/>
                </p:oleObj>
              </mc:Choice>
              <mc:Fallback>
                <p:oleObj name="Лист" r:id="rId4" imgW="6248592" imgH="3257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3438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49673"/>
              </p:ext>
            </p:extLst>
          </p:nvPr>
        </p:nvGraphicFramePr>
        <p:xfrm>
          <a:off x="533490" y="914401"/>
          <a:ext cx="80184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Лист" r:id="rId4" imgW="6362844" imgH="2886118" progId="Excel.Sheet.8">
                  <p:embed/>
                </p:oleObj>
              </mc:Choice>
              <mc:Fallback>
                <p:oleObj name="Лист" r:id="rId4" imgW="6362844" imgH="28861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90" y="914401"/>
                        <a:ext cx="80184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2021 – 2025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2023 году составят сумму 11354,0 тыс. рублей, что ниже плановых значений 2022 года на 41,7 % в результате уменьшения ожидаемого объема доходов от продажи земельных участков, государственная собственность на которые не разграничена. В 2024 и 2025 годах расчеты по неналоговым доходам выполнены в суммах по 8884,0 тыс. рублей ежегодно.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8326401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95772,4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6291,3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99912,0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102362,0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90462,0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6098,3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93628,0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6311,7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2025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6311,7,0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2692"/>
              </p:ext>
            </p:extLst>
          </p:nvPr>
        </p:nvGraphicFramePr>
        <p:xfrm>
          <a:off x="858838" y="3970338"/>
          <a:ext cx="7232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0" name="Лист" r:id="rId4" imgW="5638992" imgH="1505050" progId="Excel.Sheet.8">
                  <p:embed/>
                </p:oleObj>
              </mc:Choice>
              <mc:Fallback>
                <p:oleObj name="Лист" r:id="rId4" imgW="5638992" imgH="15050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32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23.11.2022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92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sz="1400" dirty="0">
                <a:latin typeface="Times New Roman" pitchFamily="18" charset="0"/>
              </a:rPr>
              <a:t>08 декабря 2022 года в 10 час. 00 мин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2023 год и на плановый период 2024 и 2025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07 декабря 2022 года. 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2021– 2025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08399"/>
              </p:ext>
            </p:extLst>
          </p:nvPr>
        </p:nvGraphicFramePr>
        <p:xfrm>
          <a:off x="457200" y="1066800"/>
          <a:ext cx="8229600" cy="5626416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(отменен с 2021 года)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7" y="676275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налога на доходы физических лиц;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381000" y="5638800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2023 год составят сумму 53690,0 тыс. рублей или на 16,9% (-10940,0 тыс. рублей) меньше плановых назначений 2022 года (с учетом субсидий). На плановый период 2024-2025 годов объем дорожного фонда спрогнозирован в суммах 45097,0 тыс. рублей, 46364,0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89637"/>
              </p:ext>
            </p:extLst>
          </p:nvPr>
        </p:nvGraphicFramePr>
        <p:xfrm>
          <a:off x="3276600" y="1136650"/>
          <a:ext cx="56467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4" name="Лист" r:id="rId4" imgW="4410207" imgH="3295678" progId="Excel.Sheet.8">
                  <p:embed/>
                </p:oleObj>
              </mc:Choice>
              <mc:Fallback>
                <p:oleObj name="Лист" r:id="rId4" imgW="4410207" imgH="3295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36650"/>
                        <a:ext cx="56467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2021 – 2025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4876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составят сумму 437277,4 тыс. рублей или на уровне 2022 года, из которых поступление дотаций – 132227,0 тыс. рублей (30,2%), субсидий –122600,5 тыс. рублей (28,0%), субвенций – 171681,4 тыс. рублей (39,3 %), иных межбюджетных трансфертов из областного бюджета – 5702,8 тыс. рублей (1,3%), иных межбюджетных трансфертов из бюджетов сельских поселений на осуществление полномочий в сумме 5065,7 тыс. рублей (1,2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315924,7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301557,4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202321"/>
            <a:ext cx="7589838" cy="3858630"/>
            <a:chOff x="714375" y="853071"/>
            <a:chExt cx="7589838" cy="4462083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565131"/>
                </p:ext>
              </p:extLst>
            </p:nvPr>
          </p:nvGraphicFramePr>
          <p:xfrm>
            <a:off x="714375" y="1285639"/>
            <a:ext cx="7589838" cy="402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79" name="Лист" r:id="rId4" imgW="5762445" imgH="2085804" progId="Excel.Sheet.8">
                    <p:embed/>
                  </p:oleObj>
                </mc:Choice>
                <mc:Fallback>
                  <p:oleObj name="Лист" r:id="rId4" imgW="5762445" imgH="208580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639"/>
                          <a:ext cx="7589838" cy="4029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454183,6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437491,4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437277,4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315924,7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301557,4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271711" y="853071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-3,7%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21966" y="853072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+0,0%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-27,8%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236234" y="858043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2023 </a:t>
            </a:r>
            <a:r>
              <a:rPr lang="ru-RU" altLang="ru-RU" sz="1500" b="1" dirty="0">
                <a:latin typeface="Times New Roman" pitchFamily="18" charset="0"/>
              </a:rPr>
              <a:t>год, </a:t>
            </a:r>
            <a:r>
              <a:rPr lang="ru-RU" altLang="ru-RU" sz="1500" b="1" dirty="0" smtClean="0">
                <a:latin typeface="Times New Roman" pitchFamily="18" charset="0"/>
              </a:rPr>
              <a:t>тыс. </a:t>
            </a:r>
            <a:r>
              <a:rPr lang="ru-RU" altLang="ru-RU" sz="1500" b="1" dirty="0">
                <a:latin typeface="Times New Roman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55902" y="4908491"/>
            <a:ext cx="3937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(44,0%), жилищно-коммунальное хозяйство (15,6%), национальную экономику  (10,6%), общегосударственные вопросы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10,5%),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межбюджетные трансферты (7,6%), социальную политику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7,3%).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48" y="2422584"/>
            <a:ext cx="5115052" cy="41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2023 год удельный вес расходов в рамках муниципальных программ составляет 96,1 %, на 2024 год – 93,7%, на 2025 год – 93,1%. На финансирование 20 муниципальных программ в 2023 году запланировано 523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307,5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тыс. рублей, в 2022 году финансировалось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муниципальных программ в сумме 557 187,5 тыс. рублей.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" y="1126772"/>
            <a:ext cx="4054080" cy="38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49"/>
            <a:ext cx="8229600" cy="61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564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32782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" y="1043354"/>
            <a:ext cx="8632836" cy="5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9589" y="59436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экономика», </a:t>
            </a:r>
            <a:r>
              <a:rPr lang="ru-RU" alt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199"/>
            <a:ext cx="8534400" cy="5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расходов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Муромского района по разделам и подразделам классификации расходов бюджетов в разрезе муниципальных программ Муромского района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532" y="62722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80023"/>
              </p:ext>
            </p:extLst>
          </p:nvPr>
        </p:nvGraphicFramePr>
        <p:xfrm>
          <a:off x="221411" y="873442"/>
          <a:ext cx="8672424" cy="5755958"/>
        </p:xfrm>
        <a:graphic>
          <a:graphicData uri="http://schemas.openxmlformats.org/drawingml/2006/table">
            <a:tbl>
              <a:tblPr/>
              <a:tblGrid>
                <a:gridCol w="4274389"/>
                <a:gridCol w="304800"/>
                <a:gridCol w="304800"/>
                <a:gridCol w="838200"/>
                <a:gridCol w="762000"/>
                <a:gridCol w="609600"/>
                <a:gridCol w="838200"/>
                <a:gridCol w="740435"/>
              </a:tblGrid>
              <a:tr h="61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592 546,90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544 589,40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406 386,72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395 185,44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57 358,83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8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48 627,79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12 609,80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83010"/>
              </p:ext>
            </p:extLst>
          </p:nvPr>
        </p:nvGraphicFramePr>
        <p:xfrm>
          <a:off x="228600" y="152400"/>
          <a:ext cx="8686802" cy="6572863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381000"/>
                <a:gridCol w="762000"/>
                <a:gridCol w="762000"/>
                <a:gridCol w="609600"/>
                <a:gridCol w="838200"/>
                <a:gridCol w="762002"/>
              </a:tblGrid>
              <a:tr h="58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7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71 163,28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49 194,60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9267"/>
              </p:ext>
            </p:extLst>
          </p:nvPr>
        </p:nvGraphicFramePr>
        <p:xfrm>
          <a:off x="228600" y="162940"/>
          <a:ext cx="8686801" cy="6634728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457200"/>
                <a:gridCol w="685800"/>
                <a:gridCol w="762000"/>
                <a:gridCol w="609600"/>
                <a:gridCol w="838200"/>
                <a:gridCol w="762001"/>
              </a:tblGrid>
              <a:tr h="7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252 205,80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239 186,10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2162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8274"/>
              </p:ext>
            </p:extLst>
          </p:nvPr>
        </p:nvGraphicFramePr>
        <p:xfrm>
          <a:off x="152400" y="152400"/>
          <a:ext cx="8839199" cy="6562307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381000"/>
                <a:gridCol w="838200"/>
                <a:gridCol w="838200"/>
                <a:gridCol w="685800"/>
                <a:gridCol w="838200"/>
                <a:gridCol w="761999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0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28 314,80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4988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58"/>
              </p:ext>
            </p:extLst>
          </p:nvPr>
        </p:nvGraphicFramePr>
        <p:xfrm>
          <a:off x="228600" y="381000"/>
          <a:ext cx="8763000" cy="3886202"/>
        </p:xfrm>
        <a:graphic>
          <a:graphicData uri="http://schemas.openxmlformats.org/drawingml/2006/table">
            <a:tbl>
              <a:tblPr/>
              <a:tblGrid>
                <a:gridCol w="4110080"/>
                <a:gridCol w="387743"/>
                <a:gridCol w="387743"/>
                <a:gridCol w="775487"/>
                <a:gridCol w="930584"/>
                <a:gridCol w="697938"/>
                <a:gridCol w="775487"/>
                <a:gridCol w="697938"/>
              </a:tblGrid>
              <a:tr h="87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633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92965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307449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66000,64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53690,0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45097,0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– 46364,0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725" r="7839" b="9860"/>
          <a:stretch/>
        </p:blipFill>
        <p:spPr bwMode="auto">
          <a:xfrm>
            <a:off x="275000" y="685800"/>
            <a:ext cx="47110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2023-2025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2"/>
              </a:rPr>
              <a:t>законодательством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2023-2025 годы в сумме 4500,0 тыс. рублей ежегодно (174,191 км. дорог);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на 2023-2025 годы в сумме 5000,0 тыс. рублей  ежегодно (175,837 км. дорог)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3337679"/>
            <a:ext cx="4343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2023 году планируется отремонтировать около 11,003 км дорог общего пользования местного значения, находящихся на территории Муромского района. Из них:</a:t>
            </a:r>
          </a:p>
          <a:p>
            <a:pPr indent="36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Борисоглебское  3,985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1,085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д.Прудищи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д.Саванчаково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- 1,5 км.;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7,018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ул.2-Садовая, ул.3-Садовая, ул.3-Лесная, Проезд (17) - 2,13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ул.Кавказская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Пролетарская – 0,997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(1),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(2)– 0,6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д.Саксино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ул.Дачная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- 1,57 км., д. Березовка,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ул.Плодовая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Проезд (38)- 1,321 км., 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Лесниково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ул.Зеленая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(13)- 0,4 км.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2023-2025 годы в сумме 500,0 тыс. рублей ежегодно.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/>
          <a:stretch/>
        </p:blipFill>
        <p:spPr bwMode="auto">
          <a:xfrm>
            <a:off x="76199" y="3337678"/>
            <a:ext cx="44958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2820988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78297,37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5886451" y="3581400"/>
            <a:ext cx="31813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рамках регионального проекта «Чистая вода», национального проекта «Жилье и городская среда»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авторский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строительство - 73964,0 тыс. рублей,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-70668,1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 и средств бюджета района – 3295,9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рублей).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проектной документации объекта–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483,4 тыс. рублей;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Борисглеб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выполнение инженерных изысканий  - 1500,0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результатов инженерных изысканий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объектов– 500,0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2820988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84878,47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2819400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3048,1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228600" y="3810000"/>
            <a:ext cx="2630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362,0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 сумме 2686,1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049588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049588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068763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3533,0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637756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00401" y="5181600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3393,0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 семьям.</a:t>
            </a:r>
          </a:p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140,0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943" b="8049"/>
          <a:stretch/>
        </p:blipFill>
        <p:spPr bwMode="auto">
          <a:xfrm>
            <a:off x="483078" y="692030"/>
            <a:ext cx="8272733" cy="2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2023 -2025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 rot="20482083">
            <a:off x="3203575" y="3856216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852863" y="4357679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867401" y="4290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 rot="1673728">
            <a:off x="3157538" y="4276427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562600" y="4273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3460742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(1983,41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572125" y="320674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855400" y="4654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890712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водоподготовки водоснабжения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2001837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(74313,96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717522"/>
            <a:ext cx="295275" cy="102567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44337" y="1717522"/>
            <a:ext cx="3060000" cy="28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(73963,96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20351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3872698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«Наружные водопроводные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855400" y="32067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855400" y="36639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483,41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564832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551180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545703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«Очистные сооружения 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3" name="AutoShape 113"/>
          <p:cNvSpPr>
            <a:spLocks noChangeArrowheads="1"/>
          </p:cNvSpPr>
          <p:nvPr/>
        </p:nvSpPr>
        <p:spPr bwMode="auto">
          <a:xfrm rot="10800000" flipV="1">
            <a:off x="5855400" y="207896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 rot="10800000" flipV="1">
            <a:off x="5855400" y="245520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50" b="1" dirty="0" smtClean="0">
                <a:latin typeface="Times New Roman" pitchFamily="18" charset="0"/>
                <a:cs typeface="Times New Roman" pitchFamily="18" charset="0"/>
              </a:rPr>
              <a:t>Авторский надзор на объекте </a:t>
            </a: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(150,0 тыс. рублей)</a:t>
            </a:r>
            <a:endParaRPr lang="ru-RU" alt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13"/>
          <p:cNvSpPr>
            <a:spLocks noChangeArrowheads="1"/>
          </p:cNvSpPr>
          <p:nvPr/>
        </p:nvSpPr>
        <p:spPr bwMode="auto">
          <a:xfrm rot="10800000" flipV="1">
            <a:off x="5867401" y="5433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(2100,0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02"/>
          <p:cNvSpPr>
            <a:spLocks/>
          </p:cNvSpPr>
          <p:nvPr/>
        </p:nvSpPr>
        <p:spPr bwMode="auto">
          <a:xfrm>
            <a:off x="5562600" y="5416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" name="AutoShape 113"/>
          <p:cNvSpPr>
            <a:spLocks noChangeArrowheads="1"/>
          </p:cNvSpPr>
          <p:nvPr/>
        </p:nvSpPr>
        <p:spPr bwMode="auto">
          <a:xfrm rot="10800000" flipV="1">
            <a:off x="5855400" y="5797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(1021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40715"/>
              </p:ext>
            </p:extLst>
          </p:nvPr>
        </p:nvGraphicFramePr>
        <p:xfrm>
          <a:off x="762000" y="1752600"/>
          <a:ext cx="80010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2023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304800"/>
            <a:ext cx="51152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205 человек)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35 881,5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в том числе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1440,0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(планируется оказать социальную поддержку, исходя из расчета в среднем на 1 получателя в месяц в сумме 2000,0 рублей – 60 получателям, из них 24 работающих и 36 пенсионеров);.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1750,5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1523,0 тыс. рублей и средств местного бюджета в сумме 227,5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ремонта в МБДОУ № 10 п.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10000" y="315216"/>
            <a:ext cx="233362" cy="1143001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413570"/>
            <a:ext cx="508398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расходы в рамках национального  проекта «Образование»  в сумме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5446,4 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5702,8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 счет федерального бюджета;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бесплатного горячего питания 397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получающих начальное общее образование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8 муниципальных образовательных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организациях,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4471,2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(3934,6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тыс. рублей за счет субсидии из федерального бюджета, 268,3 тыс. рублей за счет средств областного  бюджета и 268,3 тыс. рублей за счет средств местного бюджета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образования, а именно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года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3720,7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3237,0 тыс. рублей и средств местного бюджета в сумме 483,7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(проведение ремонтных работ в МБОУ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Ковардицкая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СОШ» в 2023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программам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161857,2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единой субвенций из областного бюджета в сумме 97680,2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Из данных ассигнований в том числе запланировано: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а)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5997,1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2023,3 рублей в месяц на 1 человека - 247 получателям, из них 140 работающих и 107 пенсионеров);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обеспечение персонифицированного финансирования дополнительного образования детей за счет средств местного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1130,5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Стоимость одного сертификата персонифицированного образования - 5895,00 руб. В ПФДО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вовлечены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предыдущих лет 174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человек.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01 сентября 2023 года предполагается вовлечь еще 40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в) питание льготной категории учащихся 5-9 классов в муниципальных образовательных организациях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831,5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Запланированы расходы на обеспечение завтраками 126 человек (из них 19 детей-инвалидов, 107 детей из малообеспеченных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784,1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832707"/>
            <a:ext cx="510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 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113933"/>
            <a:ext cx="5097131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15139,7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2215,9тыс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357,3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/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отдыха детей в каникулярное время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1504,0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1023,0 тыс. рублей и средств местного бюджета в сумме 481,0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рублей).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приобрести 952 путёвки (в лагерях с дневным пребыванием (пришкольные) – 952 ребенка);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224,8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в сумме 152,9 тыс. рублей и средств местного бюджета в сумме 71,9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20017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37632,0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2971800" y="269527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181982,4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69419" y="45279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50,0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048000" y="562987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19521,7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10000" y="1491893"/>
            <a:ext cx="228600" cy="3384907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10000" y="4892853"/>
            <a:ext cx="228600" cy="212547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10000" y="5171261"/>
            <a:ext cx="233362" cy="1610539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35886"/>
              </p:ext>
            </p:extLst>
          </p:nvPr>
        </p:nvGraphicFramePr>
        <p:xfrm>
          <a:off x="0" y="1954302"/>
          <a:ext cx="3464719" cy="48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2023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319,8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гражданам, из них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712289"/>
              </p:ext>
            </p:extLst>
          </p:nvPr>
        </p:nvGraphicFramePr>
        <p:xfrm>
          <a:off x="239114" y="868392"/>
          <a:ext cx="3875686" cy="278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552"/>
              </p:ext>
            </p:extLst>
          </p:nvPr>
        </p:nvGraphicFramePr>
        <p:xfrm>
          <a:off x="4359155" y="990600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06399"/>
              </p:ext>
            </p:extLst>
          </p:nvPr>
        </p:nvGraphicFramePr>
        <p:xfrm>
          <a:off x="481012" y="381000"/>
          <a:ext cx="818197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7,3 %,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9,8 %,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8,9 %.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72015"/>
              </p:ext>
            </p:extLst>
          </p:nvPr>
        </p:nvGraphicFramePr>
        <p:xfrm>
          <a:off x="277543" y="749587"/>
          <a:ext cx="4142057" cy="22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18708"/>
              </p:ext>
            </p:extLst>
          </p:nvPr>
        </p:nvGraphicFramePr>
        <p:xfrm>
          <a:off x="4800599" y="749587"/>
          <a:ext cx="4190999" cy="20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9356"/>
              </p:ext>
            </p:extLst>
          </p:nvPr>
        </p:nvGraphicFramePr>
        <p:xfrm>
          <a:off x="294478" y="3335858"/>
          <a:ext cx="8565359" cy="3428570"/>
        </p:xfrm>
        <a:graphic>
          <a:graphicData uri="http://schemas.openxmlformats.org/drawingml/2006/table">
            <a:tbl>
              <a:tblPr/>
              <a:tblGrid>
                <a:gridCol w="971004"/>
                <a:gridCol w="868118"/>
                <a:gridCol w="6726237"/>
              </a:tblGrid>
              <a:tr h="17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 на 2023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38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122,200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Социальная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поддержка 8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4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176,904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многодетным семьям Муромского района – участникам Подпрограммы социальных выплат на строительство индивидуального жилого дома. В 2023 году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выплата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будет предоставлена 1 семье из 6 человек на приобретение жилья из расчета 35 % от расчетной стоимости в пределах социальной нормы на индивидуальное строительство жилого дома. (176,904 тыс. рублей - средства бюджета района. Средства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Возмещение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расходов за социальные проездные билеты жителям района (5,7 тыс. рублей - средства бюджета района. Средства 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Меры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15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Компенсация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(170 человек в дошкольных учреждениях и 102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1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19 338,000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Содержание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а) на оздоровительные мероприятия детям-сиротам, находящихся в приемной семье и семье опекуна – 660,0 тыс. рублей (27 приемных детей, 6 опекаемых);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б) материальное обеспечение приемной семье – 7010,8,0 тыс. рублей (19 приемных семей, в которых находятся 51 детей);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в) вознаграждение, причитающееся приемному родителю за каждого воспитанника – 9197,5 тыс. рублей (19 семей, 34 получателя) и оплата коммунальных услуг по счетам поставщиков в сумме 680,0 тыс. рублей; 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г) выплаты семьям опекунов на содержание подопечных детей – 1789,7 тыс. рублей (11 семей, 12 опекаемых детей).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9 355,600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Данное мероприятие позволит предоставить 5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9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1 817,100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района». В 2023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72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6 324,600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72000" y="1066800"/>
            <a:ext cx="4272591" cy="10140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2023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3013075" y="520200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" name="AutoShape 112"/>
          <p:cNvSpPr>
            <a:spLocks noChangeArrowheads="1"/>
          </p:cNvSpPr>
          <p:nvPr/>
        </p:nvSpPr>
        <p:spPr bwMode="auto">
          <a:xfrm>
            <a:off x="3662363" y="6033301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3"/>
          <p:cNvSpPr>
            <a:spLocks noChangeArrowheads="1"/>
          </p:cNvSpPr>
          <p:nvPr/>
        </p:nvSpPr>
        <p:spPr bwMode="auto">
          <a:xfrm rot="10800000" flipV="1">
            <a:off x="5705875" y="492783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2967038" y="618570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" name="AutoShape 102"/>
          <p:cNvSpPr>
            <a:spLocks/>
          </p:cNvSpPr>
          <p:nvPr/>
        </p:nvSpPr>
        <p:spPr bwMode="auto">
          <a:xfrm>
            <a:off x="5334000" y="4959340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663950" y="5071830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13"/>
          <p:cNvSpPr>
            <a:spLocks noChangeArrowheads="1"/>
          </p:cNvSpPr>
          <p:nvPr/>
        </p:nvSpPr>
        <p:spPr bwMode="auto">
          <a:xfrm rot="10800000" flipV="1">
            <a:off x="5720251" y="5345674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4800" y="3799158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25438" y="5943599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Малая спортивная площадка ГТО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652458" y="3550533"/>
            <a:ext cx="3060000" cy="4880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(планируется в течении 2023 г в сумме 1040,0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13"/>
          <p:cNvSpPr>
            <a:spLocks noChangeArrowheads="1"/>
          </p:cNvSpPr>
          <p:nvPr/>
        </p:nvSpPr>
        <p:spPr bwMode="auto">
          <a:xfrm rot="10800000" flipV="1">
            <a:off x="5703000" y="4306937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 rot="20482083">
            <a:off x="2988288" y="382792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8" name="AutoShape 112"/>
          <p:cNvSpPr>
            <a:spLocks noChangeArrowheads="1"/>
          </p:cNvSpPr>
          <p:nvPr/>
        </p:nvSpPr>
        <p:spPr bwMode="auto">
          <a:xfrm>
            <a:off x="3646353" y="4198937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97"/>
          <p:cNvSpPr>
            <a:spLocks noChangeArrowheads="1"/>
          </p:cNvSpPr>
          <p:nvPr/>
        </p:nvSpPr>
        <p:spPr bwMode="auto">
          <a:xfrm rot="1673728">
            <a:off x="2942251" y="424813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39163" y="3517714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304800" y="5071830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81000" y="2845767"/>
            <a:ext cx="8252132" cy="507033"/>
          </a:xfrm>
          <a:prstGeom prst="flowChartAlternateProcess">
            <a:avLst/>
          </a:prstGeom>
          <a:solidFill>
            <a:srgbClr val="6CE9EC">
              <a:alpha val="7764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tIns="0" bIns="252000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еализацию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102"/>
          <p:cNvSpPr>
            <a:spLocks/>
          </p:cNvSpPr>
          <p:nvPr/>
        </p:nvSpPr>
        <p:spPr bwMode="auto">
          <a:xfrm>
            <a:off x="5334000" y="3586951"/>
            <a:ext cx="295275" cy="45164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5334000" y="4267199"/>
            <a:ext cx="295275" cy="435246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0" name="AutoShape 113"/>
          <p:cNvSpPr>
            <a:spLocks noChangeArrowheads="1"/>
          </p:cNvSpPr>
          <p:nvPr/>
        </p:nvSpPr>
        <p:spPr bwMode="auto">
          <a:xfrm rot="10800000" flipV="1">
            <a:off x="5711156" y="5840087"/>
            <a:ext cx="3060000" cy="371239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монтаж спортивного оборудования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(545,0 тыс. 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02"/>
          <p:cNvSpPr>
            <a:spLocks/>
          </p:cNvSpPr>
          <p:nvPr/>
        </p:nvSpPr>
        <p:spPr bwMode="auto">
          <a:xfrm>
            <a:off x="5339281" y="5840088"/>
            <a:ext cx="304800" cy="789312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2" name="AutoShape 113"/>
          <p:cNvSpPr>
            <a:spLocks noChangeArrowheads="1"/>
          </p:cNvSpPr>
          <p:nvPr/>
        </p:nvSpPr>
        <p:spPr bwMode="auto">
          <a:xfrm rot="10800000" flipV="1">
            <a:off x="5725532" y="6257931"/>
            <a:ext cx="3060000" cy="37146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ктуализация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сводного сметного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расчета 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11240"/>
              </p:ext>
            </p:extLst>
          </p:nvPr>
        </p:nvGraphicFramePr>
        <p:xfrm>
          <a:off x="161776" y="2667000"/>
          <a:ext cx="448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20070"/>
              </p:ext>
            </p:extLst>
          </p:nvPr>
        </p:nvGraphicFramePr>
        <p:xfrm>
          <a:off x="4477050" y="2667000"/>
          <a:ext cx="4362150" cy="25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u="sng" dirty="0">
                <a:latin typeface="Times New Roman" pitchFamily="18" charset="0"/>
              </a:rPr>
              <a:t>3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 132227,0 тыс</a:t>
              </a:r>
              <a:r>
                <a:rPr lang="ru-RU" altLang="ru-RU" sz="1200" dirty="0">
                  <a:latin typeface="Times New Roman" pitchFamily="18" charset="0"/>
                </a:rPr>
                <a:t>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 122665,5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171681,4 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5702,8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5065,7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4267,3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798,4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7041,0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10576,0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7337,0 тыс. рублей;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11022,0 тыс. рублей.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5448,7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- 4447,3 тыс. рублей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 – 1001,4 тыс. рублей).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784,1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- 4500,0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- 5000,0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659"/>
          <a:stretch/>
        </p:blipFill>
        <p:spPr bwMode="auto">
          <a:xfrm>
            <a:off x="800100" y="152400"/>
            <a:ext cx="7543799" cy="6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28964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 других предметных областей, а также в рамках внеурочной деятельности и при реализации дополнительных общеобразовательных Программ в сумме 2217,3 тыс. рублей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МБОУ «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Булатниковская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СОШ»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2362200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3183131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228600" y="1030426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3229,1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оборудования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«Борисоглебская  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 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МБОУ 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Ковардицкая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)).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494699"/>
            <a:ext cx="8382000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83776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7800" y="48530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Чистая вода»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 «Станции водоподготовки водоснабжения  с. Панфилово Муромского района»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73964,0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Проектно-сметная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документация по данному объекту разработана в 2021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данному объекту получено 08.07.2022 года.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5310278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</a:t>
            </a: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r>
              <a:rPr lang="ru-RU" altLang="ru-RU" sz="1400" b="1" i="1" u="sng" dirty="0" smtClean="0">
                <a:latin typeface="Times New Roman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54229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57239"/>
              </p:ext>
            </p:extLst>
          </p:nvPr>
        </p:nvGraphicFramePr>
        <p:xfrm>
          <a:off x="389177" y="814858"/>
          <a:ext cx="8450023" cy="5938212"/>
        </p:xfrm>
        <a:graphic>
          <a:graphicData uri="http://schemas.openxmlformats.org/drawingml/2006/table">
            <a:tbl>
              <a:tblPr/>
              <a:tblGrid>
                <a:gridCol w="4259023"/>
                <a:gridCol w="990600"/>
                <a:gridCol w="1066800"/>
                <a:gridCol w="1066800"/>
                <a:gridCol w="1066800"/>
              </a:tblGrid>
              <a:tr h="206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7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35 156,07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1 676,45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1 701,93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8547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2 164,10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</a:t>
            </a:r>
            <a:r>
              <a:rPr lang="ru-RU" altLang="ru-RU" sz="1400" dirty="0" smtClean="0">
                <a:latin typeface="Times New Roman" pitchFamily="18" charset="0"/>
              </a:rPr>
              <a:t>района от 14.12.2022 № 102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>
                <a:latin typeface="Times New Roman" pitchFamily="18" charset="0"/>
              </a:rPr>
              <a:t>«Ведомости органов местного самоуправления»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от 15.12.2022 № 34 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altLang="ru-RU" sz="215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lvl="0" algn="ctr" eaLnBrk="1" hangingPunct="1"/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(Решение Совета народных депутатов Муромского района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25.</a:t>
            </a:r>
            <a:r>
              <a:rPr lang="en-US" altLang="ru-RU" sz="1400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.2023 № 64</a:t>
            </a:r>
            <a:r>
              <a:rPr lang="en-US" alt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 от 14.12.2022 №  102 «О бюджете Муромского района на 2023 год и на плановый период 2024 и 2025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40038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503237" y="1752600"/>
            <a:ext cx="8335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Уточненный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 по доходам бюджета Муромского района на 2023 год увеличится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7 707,2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1,3%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ожидается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610422,21714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изменится и прогнозируется в объеме 113282,1 тыс. рублей,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lvl="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ожидаются в объеме 95 751,0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планируются в сумме 17 531,1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поступления увеличатся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1,6%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7707,2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 прогнозируются в объеме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497140,11714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2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419081"/>
              </p:ext>
            </p:extLst>
          </p:nvPr>
        </p:nvGraphicFramePr>
        <p:xfrm>
          <a:off x="393700" y="3332163"/>
          <a:ext cx="41910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6" name="Лист" r:id="rId4" imgW="3208020" imgH="2377440" progId="Excel.Sheet.8">
                  <p:embed/>
                </p:oleObj>
              </mc:Choice>
              <mc:Fallback>
                <p:oleObj name="Лист" r:id="rId4" imgW="3208020" imgH="23774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163"/>
                        <a:ext cx="41910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верх стрелка 27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+1,6%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+1,3%</a:t>
            </a:r>
            <a:endParaRPr lang="ru-RU" sz="900" dirty="0"/>
          </a:p>
        </p:txBody>
      </p:sp>
      <p:sp>
        <p:nvSpPr>
          <p:cNvPr id="32" name="Выгнутая вверх стрелка 31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628649" y="5943599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2024-2025 годы плановые назначения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изменятся и ожидаются в суммах 418668,479 тыс. рублей и 430389,021 тыс. 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соответственно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348163" y="3437581"/>
            <a:ext cx="4384675" cy="2729857"/>
            <a:chOff x="4348163" y="3048644"/>
            <a:chExt cx="4384675" cy="2402196"/>
          </a:xfrm>
        </p:grpSpPr>
        <p:graphicFrame>
          <p:nvGraphicFramePr>
            <p:cNvPr id="37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6930827"/>
                </p:ext>
              </p:extLst>
            </p:nvPr>
          </p:nvGraphicFramePr>
          <p:xfrm>
            <a:off x="4348163" y="3355408"/>
            <a:ext cx="4384675" cy="2095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7" name="Лист" r:id="rId7" imgW="4400622" imgH="2104997" progId="Excel.Sheet.8">
                    <p:embed/>
                  </p:oleObj>
                </mc:Choice>
                <mc:Fallback>
                  <p:oleObj name="Лист" r:id="rId7" imgW="4400622" imgH="210499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408"/>
                          <a:ext cx="4384675" cy="2095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19200" cy="20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Итого: 497140,1</a:t>
              </a:r>
              <a:endParaRPr lang="ru-RU" sz="900" dirty="0"/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219200" cy="20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489432,9</a:t>
              </a:r>
            </a:p>
          </p:txBody>
        </p:sp>
        <p:sp>
          <p:nvSpPr>
            <p:cNvPr id="40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698331" y="3048644"/>
              <a:ext cx="685800" cy="20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101,6%</a:t>
              </a:r>
              <a:endParaRPr lang="ru-RU" sz="9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358" y="3958387"/>
            <a:ext cx="648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961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9164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  <a:endParaRPr lang="ru-RU" alt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838199"/>
            <a:ext cx="83359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Уточненный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по расходам бюджета Муромского района на 2023 год увеличивается на 1,2 % или на 7 707,2 тыс. рублей по отношению к ранее утвержденному плану (654 763,77365 тыс. рублей) и составляет 662 470,97365 тыс.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рублей. Расходы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увеличены за счет безвозмездных поступлений из областного бюджета в сумме 7 707,2 тыс. рублей.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Превышение расходов над доходами (дефицит) бюджета района в 2023 году составит 52 048,75651 тыс. рублей.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Расходная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часть бюджета Муромского района на 2024-2025 годы не изменяется и составляет соответственно 418 668,479 тыс. рублей и 430 389,021 тыс.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60271"/>
              </p:ext>
            </p:extLst>
          </p:nvPr>
        </p:nvGraphicFramePr>
        <p:xfrm>
          <a:off x="533400" y="3124200"/>
          <a:ext cx="8267700" cy="3217148"/>
        </p:xfrm>
        <a:graphic>
          <a:graphicData uri="http://schemas.openxmlformats.org/drawingml/2006/table">
            <a:tbl>
              <a:tblPr/>
              <a:tblGrid>
                <a:gridCol w="4000500"/>
                <a:gridCol w="304800"/>
                <a:gridCol w="304800"/>
                <a:gridCol w="990600"/>
                <a:gridCol w="1066800"/>
                <a:gridCol w="838200"/>
                <a:gridCol w="762000"/>
              </a:tblGrid>
              <a:tr h="3242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25.10.2023 года от 19.09.2023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654 763,77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662 470,97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7 707,20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9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81 706,35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80 886,49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-819,87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3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17 974,10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18 244,20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4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17 521,40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17 785,60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2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64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086600" y="2871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96285"/>
              </p:ext>
            </p:extLst>
          </p:nvPr>
        </p:nvGraphicFramePr>
        <p:xfrm>
          <a:off x="381000" y="609600"/>
          <a:ext cx="8382000" cy="5841288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304800"/>
                <a:gridCol w="990600"/>
                <a:gridCol w="1066800"/>
                <a:gridCol w="838200"/>
                <a:gridCol w="685800"/>
              </a:tblGrid>
              <a:tr h="238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25.10.2023 года от 19.09.2023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2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13 368,38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13 368,38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2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19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48 530,68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46 984,71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-1 545,97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3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40 903,23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41 661,83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2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7 071,74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4 626,07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-2 445,67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4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7 907,74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8 008,14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"Реализация государственной национальной политики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5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"Укрепление общественного здоровья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93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390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13257"/>
              </p:ext>
            </p:extLst>
          </p:nvPr>
        </p:nvGraphicFramePr>
        <p:xfrm>
          <a:off x="304800" y="304800"/>
          <a:ext cx="8458200" cy="6440623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304800"/>
                <a:gridCol w="1066800"/>
                <a:gridCol w="1066800"/>
                <a:gridCol w="685800"/>
                <a:gridCol w="838200"/>
              </a:tblGrid>
              <a:tr h="370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25.10.2023 года от 19.09.2023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5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6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6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106 251,99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106 004,59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-247,41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15 255,50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15 114,39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14 668,90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14 668,90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2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3 853,81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3 747,51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08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3152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31517"/>
              </p:ext>
            </p:extLst>
          </p:nvPr>
        </p:nvGraphicFramePr>
        <p:xfrm>
          <a:off x="304800" y="304800"/>
          <a:ext cx="8610600" cy="6457945"/>
        </p:xfrm>
        <a:graphic>
          <a:graphicData uri="http://schemas.openxmlformats.org/drawingml/2006/table">
            <a:tbl>
              <a:tblPr/>
              <a:tblGrid>
                <a:gridCol w="4267200"/>
                <a:gridCol w="304800"/>
                <a:gridCol w="304800"/>
                <a:gridCol w="990600"/>
                <a:gridCol w="990600"/>
                <a:gridCol w="914400"/>
                <a:gridCol w="838200"/>
              </a:tblGrid>
              <a:tr h="425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25.10.2023 года от 19.09.2023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46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266 113,02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267 323,22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203 080,18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203 896,05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203 080,18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203 896,05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0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23 100,92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23 495,25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23 100,92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23 495,25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21 569,93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21 569,93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21 217,00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3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42 750,62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42 830,82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0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6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2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27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0104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3400" y="5943600"/>
            <a:ext cx="8229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С </a:t>
            </a:r>
            <a:r>
              <a:rPr lang="ru-RU" altLang="ru-RU" sz="1200" dirty="0">
                <a:latin typeface="Times New Roman" pitchFamily="18" charset="0"/>
              </a:rPr>
              <a:t>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25.10.2023 № 64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</a:t>
            </a:r>
            <a:r>
              <a:rPr lang="ru-RU" altLang="ru-RU" sz="1200" dirty="0" smtClean="0">
                <a:latin typeface="Times New Roman" pitchFamily="18" charset="0"/>
              </a:rPr>
              <a:t>14.12.2022 № 102  </a:t>
            </a:r>
            <a:r>
              <a:rPr lang="ru-RU" altLang="ru-RU" sz="1200" dirty="0">
                <a:latin typeface="Times New Roman" pitchFamily="18" charset="0"/>
              </a:rPr>
              <a:t>«О бюджете Муромского района на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и </a:t>
            </a:r>
            <a:r>
              <a:rPr lang="ru-RU" altLang="ru-RU" sz="1200" dirty="0" smtClean="0">
                <a:latin typeface="Times New Roman" pitchFamily="18" charset="0"/>
              </a:rPr>
              <a:t>2025 </a:t>
            </a:r>
            <a:r>
              <a:rPr lang="ru-RU" altLang="ru-RU" sz="1200" dirty="0">
                <a:latin typeface="Times New Roman" pitchFamily="18" charset="0"/>
              </a:rPr>
              <a:t>годов»  можно ознакомиться в газете «Муромский край. Документы» </a:t>
            </a:r>
            <a:r>
              <a:rPr lang="ru-RU" altLang="ru-RU" sz="1200" dirty="0" smtClean="0">
                <a:latin typeface="Times New Roman" pitchFamily="18" charset="0"/>
              </a:rPr>
              <a:t>от </a:t>
            </a:r>
            <a:r>
              <a:rPr lang="ru-RU" altLang="ru-RU" sz="1200" dirty="0" smtClean="0">
                <a:latin typeface="Times New Roman" pitchFamily="18" charset="0"/>
              </a:rPr>
              <a:t>27.10.2023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120 (5028)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latin typeface="Times New Roman" pitchFamily="18" charset="0"/>
              </a:rPr>
              <a:t> </a:t>
            </a:r>
            <a:r>
              <a:rPr lang="en-US" altLang="ru-RU" sz="1200" dirty="0"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09353"/>
              </p:ext>
            </p:extLst>
          </p:nvPr>
        </p:nvGraphicFramePr>
        <p:xfrm>
          <a:off x="304799" y="244839"/>
          <a:ext cx="8534401" cy="5665790"/>
        </p:xfrm>
        <a:graphic>
          <a:graphicData uri="http://schemas.openxmlformats.org/drawingml/2006/table">
            <a:tbl>
              <a:tblPr/>
              <a:tblGrid>
                <a:gridCol w="4380488"/>
                <a:gridCol w="302103"/>
                <a:gridCol w="302103"/>
                <a:gridCol w="981834"/>
                <a:gridCol w="906308"/>
                <a:gridCol w="906308"/>
                <a:gridCol w="755257"/>
              </a:tblGrid>
              <a:tr h="423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19.09.2023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25.10.2023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25.10.2023 года от 19.09.2023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8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32 826,62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32 826,62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6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5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-26,33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-26,33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-26,33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4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52 488,32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54 888,32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2490"/>
            <a:ext cx="3962400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6187" r="3791" b="6720"/>
          <a:stretch/>
        </p:blipFill>
        <p:spPr bwMode="auto">
          <a:xfrm>
            <a:off x="2362200" y="40386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272490"/>
            <a:ext cx="4217987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3" y="3200399"/>
            <a:ext cx="572007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378961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501504"/>
              </p:ext>
            </p:extLst>
          </p:nvPr>
        </p:nvGraphicFramePr>
        <p:xfrm>
          <a:off x="4724400" y="228602"/>
          <a:ext cx="4256376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16745</TotalTime>
  <Words>10145</Words>
  <Application>Microsoft Office PowerPoint</Application>
  <PresentationFormat>Экран (4:3)</PresentationFormat>
  <Paragraphs>2482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Пиксел</vt:lpstr>
      <vt:lpstr>Лист</vt:lpstr>
      <vt:lpstr>Брошюра «БЮДЖЕТ ДЛЯ ГРАЖДАН» к решению Совета народных депутатов  Муромского района  от 14.12.2022 № 102 «О бюджете Муромского района на 2023 год  и на плановый период 2024 и 2025 годов» с изменениями от 25.10.2023 № 64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vt:lpstr>
      <vt:lpstr>Презентация PowerPoint</vt:lpstr>
      <vt:lpstr>ДОХОДЫ БЮДЖЕТА МУРОМСКОГО РАЙОНА НА 2023 ГОД  И НА ПЛАНОВЫЙ ПЕРИОД 2024 И 2025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2021– 2025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1011</cp:revision>
  <cp:lastPrinted>2023-11-07T08:08:20Z</cp:lastPrinted>
  <dcterms:created xsi:type="dcterms:W3CDTF">1601-01-01T00:00:00Z</dcterms:created>
  <dcterms:modified xsi:type="dcterms:W3CDTF">2023-11-07T08:08:24Z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