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  <p:sldId id="375" r:id="rId50"/>
    <p:sldId id="368" r:id="rId51"/>
    <p:sldId id="369" r:id="rId52"/>
    <p:sldId id="370" r:id="rId53"/>
    <p:sldId id="372" r:id="rId54"/>
    <p:sldId id="373" r:id="rId5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69536"/>
        <c:axId val="65571072"/>
      </c:lineChart>
      <c:catAx>
        <c:axId val="655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571072"/>
        <c:crosses val="autoZero"/>
        <c:auto val="1"/>
        <c:lblAlgn val="ctr"/>
        <c:lblOffset val="100"/>
        <c:noMultiLvlLbl val="0"/>
      </c:catAx>
      <c:valAx>
        <c:axId val="6557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569536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977728"/>
        <c:axId val="127987712"/>
        <c:axId val="0"/>
      </c:bar3DChart>
      <c:catAx>
        <c:axId val="1279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987712"/>
        <c:crosses val="autoZero"/>
        <c:auto val="1"/>
        <c:lblAlgn val="ctr"/>
        <c:lblOffset val="100"/>
        <c:noMultiLvlLbl val="0"/>
      </c:catAx>
      <c:valAx>
        <c:axId val="12798771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977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040960"/>
        <c:axId val="128042496"/>
        <c:axId val="0"/>
      </c:bar3DChart>
      <c:catAx>
        <c:axId val="12804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042496"/>
        <c:crosses val="autoZero"/>
        <c:auto val="1"/>
        <c:lblAlgn val="ctr"/>
        <c:lblOffset val="100"/>
        <c:noMultiLvlLbl val="0"/>
      </c:catAx>
      <c:valAx>
        <c:axId val="1280424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04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6547072"/>
        <c:axId val="126548608"/>
        <c:axId val="0"/>
      </c:bar3DChart>
      <c:catAx>
        <c:axId val="1265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548608"/>
        <c:crosses val="autoZero"/>
        <c:auto val="1"/>
        <c:lblAlgn val="ctr"/>
        <c:lblOffset val="100"/>
        <c:noMultiLvlLbl val="0"/>
      </c:catAx>
      <c:valAx>
        <c:axId val="1265486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54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57536"/>
        <c:axId val="127414272"/>
      </c:barChart>
      <c:catAx>
        <c:axId val="1274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414272"/>
        <c:crosses val="autoZero"/>
        <c:auto val="1"/>
        <c:lblAlgn val="ctr"/>
        <c:lblOffset val="100"/>
        <c:noMultiLvlLbl val="0"/>
      </c:catAx>
      <c:valAx>
        <c:axId val="1274142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45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23808"/>
        <c:axId val="126833792"/>
      </c:barChart>
      <c:catAx>
        <c:axId val="1268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833792"/>
        <c:crosses val="autoZero"/>
        <c:auto val="1"/>
        <c:lblAlgn val="ctr"/>
        <c:lblOffset val="100"/>
        <c:noMultiLvlLbl val="0"/>
      </c:catAx>
      <c:valAx>
        <c:axId val="1268337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823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371136"/>
        <c:axId val="127372672"/>
        <c:axId val="0"/>
      </c:bar3DChart>
      <c:catAx>
        <c:axId val="12737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372672"/>
        <c:crosses val="autoZero"/>
        <c:auto val="1"/>
        <c:lblAlgn val="ctr"/>
        <c:lblOffset val="100"/>
        <c:noMultiLvlLbl val="0"/>
      </c:catAx>
      <c:valAx>
        <c:axId val="12737267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371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712640"/>
        <c:axId val="127726720"/>
        <c:axId val="0"/>
      </c:bar3DChart>
      <c:catAx>
        <c:axId val="1277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726720"/>
        <c:crosses val="autoZero"/>
        <c:auto val="1"/>
        <c:lblAlgn val="ctr"/>
        <c:lblOffset val="100"/>
        <c:noMultiLvlLbl val="0"/>
      </c:catAx>
      <c:valAx>
        <c:axId val="1277267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712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30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30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02.10.2023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emf"/><Relationship Id="rId4" Type="http://schemas.openxmlformats.org/officeDocument/2006/relationships/oleObject" Target="../embeddings/_____Microsoft_Excel_97-20037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19.09.2023 № 56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5" name="Лист" r:id="rId4" imgW="6867393" imgH="3600450" progId="Excel.Sheet.8">
                  <p:embed/>
                </p:oleObj>
              </mc:Choice>
              <mc:Fallback>
                <p:oleObj name="Лист" r:id="rId4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Лист" r:id="rId4" imgW="6248592" imgH="3257678" progId="Excel.Sheet.8">
                  <p:embed/>
                </p:oleObj>
              </mc:Choice>
              <mc:Fallback>
                <p:oleObj name="Лист" r:id="rId4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Лист" r:id="rId4" imgW="6362844" imgH="2886118" progId="Excel.Sheet.8">
                  <p:embed/>
                </p:oleObj>
              </mc:Choice>
              <mc:Fallback>
                <p:oleObj name="Лист" r:id="rId4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Лист" r:id="rId4" imgW="5638992" imgH="1505050" progId="Excel.Sheet.8">
                  <p:embed/>
                </p:oleObj>
              </mc:Choice>
              <mc:Fallback>
                <p:oleObj name="Лист" r:id="rId4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Лист" r:id="rId4" imgW="4410207" imgH="3295678" progId="Excel.Sheet.8">
                  <p:embed/>
                </p:oleObj>
              </mc:Choice>
              <mc:Fallback>
                <p:oleObj name="Лист" r:id="rId4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9" name="Лист" r:id="rId4" imgW="5762445" imgH="2085804" progId="Excel.Sheet.8">
                    <p:embed/>
                  </p:oleObj>
                </mc:Choice>
                <mc:Fallback>
                  <p:oleObj name="Лист" r:id="rId4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altLang="ru-RU" sz="215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lvl="0" algn="ctr" eaLnBrk="1" hangingPunct="1"/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Муромского района от 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.2023 № 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решение Совета народных депутатов Муромского района  от 14.12.2022 №  102 «О бюджете Муромского района на 2023 год и на плановый период 2024 и 2025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503237" y="1752600"/>
            <a:ext cx="83359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Уточненный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 по доходам бюджета Муромского района на 2023 год увеличится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18 771,53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3,2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ожидается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602715,01714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увеличится на 837,1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на 0,7% и прогнозируется в объеме 113282,1 тыс. рублей,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95 751,0 тыс. рублей или со снижением на 1040,0 тыс. рублей или на 1,1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17 531,1 тыс. рублей или увеличатся на 12,0% или на сумму 1 877,1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поступления увеличатся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или на сумму 17 934,43 тыс. рублей и прогнозируются в объеме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489432,91714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93206"/>
              </p:ext>
            </p:extLst>
          </p:nvPr>
        </p:nvGraphicFramePr>
        <p:xfrm>
          <a:off x="393700" y="3332163"/>
          <a:ext cx="4200525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6" name="Лист" r:id="rId4" imgW="3215640" imgH="2400300" progId="Excel.Sheet.8">
                  <p:embed/>
                </p:oleObj>
              </mc:Choice>
              <mc:Fallback>
                <p:oleObj name="Лист" r:id="rId4" imgW="3215640" imgH="2400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200525" cy="252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+3,8%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+3,2%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628649" y="5943599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2024-2025 годы плановые назначения увеличатся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50,9 тыс. рублей и 4 814,9 тыс. рублей и составят суммы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418668,479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430389,021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соответственно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Изменение планируется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бюджетам муниципальных районов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межбюджетным трансфертам, передаваемым бюджетам муниципальных районов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7581"/>
            <a:ext cx="4419600" cy="2658419"/>
            <a:chOff x="4348163" y="3048644"/>
            <a:chExt cx="4419600" cy="2339332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0033408"/>
                </p:ext>
              </p:extLst>
            </p:nvPr>
          </p:nvGraphicFramePr>
          <p:xfrm>
            <a:off x="4348163" y="3355976"/>
            <a:ext cx="4419600" cy="20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7" name="Лист" r:id="rId7" imgW="4434840" imgH="2042160" progId="Excel.Sheet.8">
                    <p:embed/>
                  </p:oleObj>
                </mc:Choice>
                <mc:Fallback>
                  <p:oleObj name="Лист" r:id="rId7" imgW="4434840" imgH="204216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419600" cy="203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489432,9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471498,5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698331" y="3048644"/>
              <a:ext cx="6858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103,8%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648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+0,7%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961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76200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4019" y="381000"/>
            <a:ext cx="833596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2023 год увеличивается на 2,5% или на 16 314,09469 тыс. рублей по отношению к ранее утвержденному плану (638 449,67896 тыс. рублей) и составляет 654 763,77365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 Изменения плана по расходам производится за счет: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поступлений из других бюджетов бюджетной системы РФ в сумме 17 941,53 тыс. рублей,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дополнительно привлечено средств областного и федерального бюджетов в сумме 19 427,53 тыс. рублей,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- уменьшения иных межбюджетных трансфертов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бюджета МО Борисоглебское в рамках передачи полномочий в части обеспечения нуждающихся в улучшении жилищных условий малоимущих граждан жилыми помещениями на 1 486,0 тыс. рублей;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собственных доходов в сумме 830,0 тыс. рублей.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Превышение расходов над доходами (дефицит) бюджета района в 2023 году составит 52 048,75651 тыс. рублей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Расходная часть бюджета Муромского района на 2024-2025 годы меняется за счет снятия плана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из областного бюджета расходного обязательства по дорожной деятельности в сумме -475,0 тыс. рублей по 2024 году и увеличению плана по тому же мероприятию по 2025 году в сумме 4 289,0 тыс. рублей, а также увеличения плана на 525,9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ежегодно за счет средств областного бюджета на мероприятия по обеспечению деятельности советников директоров по воспитанию и взаимодействию с детскими общественными объединениями. Расходная часть бюджета на 2024-2025 годы соответственно составит 418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668,47900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430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389,02100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60668"/>
              </p:ext>
            </p:extLst>
          </p:nvPr>
        </p:nvGraphicFramePr>
        <p:xfrm>
          <a:off x="495300" y="3458766"/>
          <a:ext cx="8267700" cy="3171428"/>
        </p:xfrm>
        <a:graphic>
          <a:graphicData uri="http://schemas.openxmlformats.org/drawingml/2006/table">
            <a:tbl>
              <a:tblPr/>
              <a:tblGrid>
                <a:gridCol w="4000500"/>
                <a:gridCol w="304800"/>
                <a:gridCol w="304800"/>
                <a:gridCol w="990600"/>
                <a:gridCol w="1066800"/>
                <a:gridCol w="838200"/>
                <a:gridCol w="762000"/>
              </a:tblGrid>
              <a:tr h="324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30.05.2023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19.09.2023 года от 30.05.2023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638 449,68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654 763,77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16 314,09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9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72 790,49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81 706,35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8 915,86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3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15 799,70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17 974,10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4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17 521,40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2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86600" y="2871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21619"/>
              </p:ext>
            </p:extLst>
          </p:nvPr>
        </p:nvGraphicFramePr>
        <p:xfrm>
          <a:off x="381000" y="609600"/>
          <a:ext cx="8382000" cy="5841288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990600"/>
                <a:gridCol w="1066800"/>
                <a:gridCol w="838200"/>
                <a:gridCol w="685800"/>
              </a:tblGrid>
              <a:tr h="238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30.05.2023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19.09.2023 года от 30.05.2023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2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2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9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42 889,59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48 530,68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5 641,09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36 140,83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40 903,23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2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6 199,36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7 071,74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4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6 820,50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7 907,74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6790,5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93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95240"/>
              </p:ext>
            </p:extLst>
          </p:nvPr>
        </p:nvGraphicFramePr>
        <p:xfrm>
          <a:off x="304800" y="304800"/>
          <a:ext cx="8458200" cy="6440623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1066800"/>
                <a:gridCol w="1066800"/>
                <a:gridCol w="685800"/>
                <a:gridCol w="838200"/>
              </a:tblGrid>
              <a:tr h="370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30.05.2023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19.09.2023 года от 30.05.2023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5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63 949,60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6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6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116 877,38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106 251,99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-10 625,39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15 255,50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-11 431,10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-11 431,10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3 853,81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71883"/>
              </p:ext>
            </p:extLst>
          </p:nvPr>
        </p:nvGraphicFramePr>
        <p:xfrm>
          <a:off x="381000" y="304800"/>
          <a:ext cx="8534400" cy="6214109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990600"/>
                <a:gridCol w="990600"/>
                <a:gridCol w="914400"/>
                <a:gridCol w="838200"/>
              </a:tblGrid>
              <a:tr h="425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30.05.2023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19.09.2023 года от 30.05.2023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46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256 880,80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266 113,02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9 232,22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197 174,50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203 080,18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5 905,68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197 174,50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203 080,18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5 905,68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2 557,32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2 557,32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20 793,60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20 793,60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20 452,80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21 217,00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40 888,22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42 750,62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6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7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0104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3400" y="5943600"/>
            <a:ext cx="8229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С </a:t>
            </a:r>
            <a:r>
              <a:rPr lang="ru-RU" altLang="ru-RU" sz="1200" dirty="0">
                <a:latin typeface="Times New Roman" pitchFamily="18" charset="0"/>
              </a:rPr>
              <a:t>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19.09.2023 № 56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14.12.2022 № 102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22.09.2023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105 (5013)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8780"/>
              </p:ext>
            </p:extLst>
          </p:nvPr>
        </p:nvGraphicFramePr>
        <p:xfrm>
          <a:off x="381000" y="244839"/>
          <a:ext cx="8458200" cy="5744591"/>
        </p:xfrm>
        <a:graphic>
          <a:graphicData uri="http://schemas.openxmlformats.org/drawingml/2006/table">
            <a:tbl>
              <a:tblPr/>
              <a:tblGrid>
                <a:gridCol w="4267200"/>
                <a:gridCol w="304800"/>
                <a:gridCol w="304800"/>
                <a:gridCol w="990600"/>
                <a:gridCol w="914400"/>
                <a:gridCol w="914400"/>
                <a:gridCol w="762000"/>
              </a:tblGrid>
              <a:tr h="423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30.05.2023 года от 16.02.2023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8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32 862,92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31 045,82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6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5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1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53 784,70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-1 296,38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-1 296,38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-1 296,38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16689</TotalTime>
  <Words>10295</Words>
  <Application>Microsoft Office PowerPoint</Application>
  <PresentationFormat>Экран (4:3)</PresentationFormat>
  <Paragraphs>2518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с изменениями от 19.09.2023 № 56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1001</cp:revision>
  <cp:lastPrinted>2023-10-02T05:37:06Z</cp:lastPrinted>
  <dcterms:created xsi:type="dcterms:W3CDTF">1601-01-01T00:00:00Z</dcterms:created>
  <dcterms:modified xsi:type="dcterms:W3CDTF">2023-10-02T05:37:38Z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