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  <p:sldId id="375" r:id="rId50"/>
    <p:sldId id="368" r:id="rId51"/>
    <p:sldId id="369" r:id="rId52"/>
    <p:sldId id="370" r:id="rId53"/>
    <p:sldId id="372" r:id="rId54"/>
    <p:sldId id="373" r:id="rId5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19264"/>
        <c:axId val="61035648"/>
      </c:lineChart>
      <c:catAx>
        <c:axId val="6101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1035648"/>
        <c:crosses val="autoZero"/>
        <c:auto val="1"/>
        <c:lblAlgn val="ctr"/>
        <c:lblOffset val="100"/>
        <c:noMultiLvlLbl val="0"/>
      </c:catAx>
      <c:valAx>
        <c:axId val="6103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1019264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649984"/>
        <c:axId val="120655872"/>
        <c:axId val="0"/>
      </c:bar3DChart>
      <c:catAx>
        <c:axId val="120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655872"/>
        <c:crosses val="autoZero"/>
        <c:auto val="1"/>
        <c:lblAlgn val="ctr"/>
        <c:lblOffset val="100"/>
        <c:noMultiLvlLbl val="0"/>
      </c:catAx>
      <c:valAx>
        <c:axId val="1206558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649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705024"/>
        <c:axId val="120706560"/>
        <c:axId val="0"/>
      </c:bar3DChart>
      <c:catAx>
        <c:axId val="12070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706560"/>
        <c:crosses val="autoZero"/>
        <c:auto val="1"/>
        <c:lblAlgn val="ctr"/>
        <c:lblOffset val="100"/>
        <c:noMultiLvlLbl val="0"/>
      </c:catAx>
      <c:valAx>
        <c:axId val="1207065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705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19207040"/>
        <c:axId val="119208576"/>
        <c:axId val="0"/>
      </c:bar3DChart>
      <c:catAx>
        <c:axId val="11920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208576"/>
        <c:crosses val="autoZero"/>
        <c:auto val="1"/>
        <c:lblAlgn val="ctr"/>
        <c:lblOffset val="100"/>
        <c:noMultiLvlLbl val="0"/>
      </c:catAx>
      <c:valAx>
        <c:axId val="11920857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207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39680"/>
        <c:axId val="120053760"/>
      </c:barChart>
      <c:catAx>
        <c:axId val="1200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053760"/>
        <c:crosses val="autoZero"/>
        <c:auto val="1"/>
        <c:lblAlgn val="ctr"/>
        <c:lblOffset val="100"/>
        <c:noMultiLvlLbl val="0"/>
      </c:catAx>
      <c:valAx>
        <c:axId val="12005376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03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75584"/>
        <c:axId val="119489664"/>
      </c:barChart>
      <c:catAx>
        <c:axId val="11947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489664"/>
        <c:crosses val="autoZero"/>
        <c:auto val="1"/>
        <c:lblAlgn val="ctr"/>
        <c:lblOffset val="100"/>
        <c:noMultiLvlLbl val="0"/>
      </c:catAx>
      <c:valAx>
        <c:axId val="1194896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9475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280960"/>
        <c:axId val="120282496"/>
        <c:axId val="0"/>
      </c:bar3DChart>
      <c:catAx>
        <c:axId val="120280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282496"/>
        <c:crosses val="autoZero"/>
        <c:auto val="1"/>
        <c:lblAlgn val="ctr"/>
        <c:lblOffset val="100"/>
        <c:noMultiLvlLbl val="0"/>
      </c:catAx>
      <c:valAx>
        <c:axId val="12028249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280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442240"/>
        <c:axId val="120452224"/>
        <c:axId val="0"/>
      </c:bar3DChart>
      <c:catAx>
        <c:axId val="12044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452224"/>
        <c:crosses val="autoZero"/>
        <c:auto val="1"/>
        <c:lblAlgn val="ctr"/>
        <c:lblOffset val="100"/>
        <c:noMultiLvlLbl val="0"/>
      </c:catAx>
      <c:valAx>
        <c:axId val="12045222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442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07.06.2023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0.emf"/><Relationship Id="rId4" Type="http://schemas.openxmlformats.org/officeDocument/2006/relationships/oleObject" Target="../embeddings/_____Microsoft_Excel_97-20037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30.05.2023 № 38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Лист" r:id="rId4" imgW="6867393" imgH="3600450" progId="Excel.Sheet.8">
                  <p:embed/>
                </p:oleObj>
              </mc:Choice>
              <mc:Fallback>
                <p:oleObj name="Лист" r:id="rId4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Лист" r:id="rId4" imgW="6248592" imgH="3257678" progId="Excel.Sheet.8">
                  <p:embed/>
                </p:oleObj>
              </mc:Choice>
              <mc:Fallback>
                <p:oleObj name="Лист" r:id="rId4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Лист" r:id="rId4" imgW="6362844" imgH="2886118" progId="Excel.Sheet.8">
                  <p:embed/>
                </p:oleObj>
              </mc:Choice>
              <mc:Fallback>
                <p:oleObj name="Лист" r:id="rId4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7" name="Лист" r:id="rId4" imgW="5638992" imgH="1505050" progId="Excel.Sheet.8">
                  <p:embed/>
                </p:oleObj>
              </mc:Choice>
              <mc:Fallback>
                <p:oleObj name="Лист" r:id="rId4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Лист" r:id="rId4" imgW="4410207" imgH="3295678" progId="Excel.Sheet.8">
                  <p:embed/>
                </p:oleObj>
              </mc:Choice>
              <mc:Fallback>
                <p:oleObj name="Лист" r:id="rId4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56" name="Лист" r:id="rId4" imgW="5762445" imgH="2085804" progId="Excel.Sheet.8">
                    <p:embed/>
                  </p:oleObj>
                </mc:Choice>
                <mc:Fallback>
                  <p:oleObj name="Лист" r:id="rId4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/>
            <a:r>
              <a:rPr lang="ru-RU" altLang="ru-RU" sz="215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lvl="0" algn="ctr" eaLnBrk="1" hangingPunct="1"/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Муромского района </a:t>
            </a:r>
            <a:r>
              <a:rPr lang="ru-RU" altLang="ru-RU" sz="1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30.05.2023 № 38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решение Совета народных депутатов Муромского района  от 14.12.2022 №  102 «О бюджете Муромского района на 2023 год и на плановый период 2024 и 2025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40038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56120" y="1752600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Уточненный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 по доходам бюджета Муромского района на 2023 год увеличится на 34114,08314 тыс. рублей или на 6,2% и ожидается в сумме 583943,48714 тыс. рублей, в том числе: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не изменится и прогнозируется в объеме 112445,0 тыс. рублей, из них:</a:t>
            </a: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96791,0 тыс. рублей;</a:t>
            </a: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15654,0 тыс. рублей;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поступления увеличатся на 7,8% или на сумму 34114,08314 тыс. рублей и прогнозируются в объеме 471498,48714 тыс. рублей. </a:t>
            </a:r>
          </a:p>
        </p:txBody>
      </p:sp>
      <p:graphicFrame>
        <p:nvGraphicFramePr>
          <p:cNvPr id="21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380251"/>
              </p:ext>
            </p:extLst>
          </p:nvPr>
        </p:nvGraphicFramePr>
        <p:xfrm>
          <a:off x="393700" y="3332163"/>
          <a:ext cx="4152900" cy="260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Лист" r:id="rId4" imgW="3181422" imgH="2476557" progId="Excel.Sheet.8">
                  <p:embed/>
                </p:oleObj>
              </mc:Choice>
              <mc:Fallback>
                <p:oleObj name="Лист" r:id="rId4" imgW="3181422" imgH="247655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163"/>
                        <a:ext cx="4152900" cy="260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Выгнутая вверх стрелка 27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+7,8%</a:t>
            </a:r>
            <a:endParaRPr lang="ru-RU" sz="900" dirty="0"/>
          </a:p>
        </p:txBody>
      </p:sp>
      <p:sp>
        <p:nvSpPr>
          <p:cNvPr id="31" name="TextBox 30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+6,2%</a:t>
            </a:r>
            <a:endParaRPr lang="ru-RU" sz="900" dirty="0"/>
          </a:p>
        </p:txBody>
      </p:sp>
      <p:sp>
        <p:nvSpPr>
          <p:cNvPr id="32" name="Выгнутая вверх стрелка 31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628649" y="5943599"/>
            <a:ext cx="8286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2024-2025 годы плановые назначения увеличатся на 11 353,0 тыс. рублей и 29 505,1 тыс. рублей и составят суммы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418617,579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425 574,121 тыс. рублей соответственно. Изменение планируется по субсидии бюджетам муниципальных районов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капитальных вложений в объекты муниципальной собственности.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348163" y="3437581"/>
            <a:ext cx="4384675" cy="2402832"/>
            <a:chOff x="4348163" y="3048644"/>
            <a:chExt cx="4384675" cy="2402832"/>
          </a:xfrm>
        </p:grpSpPr>
        <p:graphicFrame>
          <p:nvGraphicFramePr>
            <p:cNvPr id="37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44959242"/>
                </p:ext>
              </p:extLst>
            </p:nvPr>
          </p:nvGraphicFramePr>
          <p:xfrm>
            <a:off x="4348163" y="3355976"/>
            <a:ext cx="4384675" cy="209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75" name="Лист" r:id="rId7" imgW="4400622" imgH="2104997" progId="Excel.Sheet.8">
                    <p:embed/>
                  </p:oleObj>
                </mc:Choice>
                <mc:Fallback>
                  <p:oleObj name="Лист" r:id="rId7" imgW="4400622" imgH="2104997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384675" cy="209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471498,5</a:t>
              </a:r>
              <a:endParaRPr lang="ru-RU" sz="900" dirty="0"/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437384,4</a:t>
              </a:r>
              <a:endParaRPr lang="ru-RU" sz="900" dirty="0"/>
            </a:p>
          </p:txBody>
        </p:sp>
        <p:sp>
          <p:nvSpPr>
            <p:cNvPr id="40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41" name="TextBox 13"/>
            <p:cNvSpPr txBox="1">
              <a:spLocks noChangeArrowheads="1"/>
            </p:cNvSpPr>
            <p:nvPr/>
          </p:nvSpPr>
          <p:spPr bwMode="auto">
            <a:xfrm>
              <a:off x="5698331" y="3048644"/>
              <a:ext cx="6858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107,8%</a:t>
              </a:r>
              <a:endParaRPr lang="ru-RU" sz="9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358" y="3958387"/>
            <a:ext cx="648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+0,0%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5961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76200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4019" y="381000"/>
            <a:ext cx="8335962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2023 год увеличивается на 6 % или на 35 971,51845 тыс. рублей по отношению к утвержденному плану (602 478,16051 тыс. рублей) и составляет 638 449,67896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рублей, в том числе: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- увеличены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34 271,51845 тыс. рублей за счет безвозмездных поступлений из областного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-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1 700, тыс. рублей за счет иных межбюджетных трансфертов из бюджета МО Борисоглебское в рамках передачи полномочий на мероприятия по созданию условий для организации досуга и обеспечения жителей услугами организаций культуры.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Превышение расходов над доходами (дефицит) бюджета района в 2023 году составит 54 506,19182 тыс. рублей.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Расходная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2024-2025 годы меняется за счет поступления плана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из областного бюджета расходного обязательства по строительству и приобретению социального жилья (в сумме 11 353,0 тыс. рублей на 2024 год, 29 505,1 тыс. рублей на 2025 год) и составит 418 617,579 тыс. рублей и 425 574,121 тыс. рублей по годам соответственно.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2320"/>
              </p:ext>
            </p:extLst>
          </p:nvPr>
        </p:nvGraphicFramePr>
        <p:xfrm>
          <a:off x="495300" y="2895600"/>
          <a:ext cx="8153399" cy="3680698"/>
        </p:xfrm>
        <a:graphic>
          <a:graphicData uri="http://schemas.openxmlformats.org/drawingml/2006/table">
            <a:tbl>
              <a:tblPr/>
              <a:tblGrid>
                <a:gridCol w="3467100"/>
                <a:gridCol w="381000"/>
                <a:gridCol w="381000"/>
                <a:gridCol w="1066800"/>
                <a:gridCol w="1024986"/>
                <a:gridCol w="961108"/>
                <a:gridCol w="871405"/>
              </a:tblGrid>
              <a:tr h="388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30.0.2023 года, </a:t>
                      </a:r>
                      <a:endParaRPr lang="ru-RU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30.05.2023 года от 16.02.2023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44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602 478,16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638 449,68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35 971,52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3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74 595,49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72 790,49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-1 805,00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7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8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Глава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15 799,70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15 799,70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46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6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0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4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086600" y="1347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561209"/>
              </p:ext>
            </p:extLst>
          </p:nvPr>
        </p:nvGraphicFramePr>
        <p:xfrm>
          <a:off x="609600" y="400050"/>
          <a:ext cx="8077201" cy="6196917"/>
        </p:xfrm>
        <a:graphic>
          <a:graphicData uri="http://schemas.openxmlformats.org/drawingml/2006/table">
            <a:tbl>
              <a:tblPr/>
              <a:tblGrid>
                <a:gridCol w="3276600"/>
                <a:gridCol w="457200"/>
                <a:gridCol w="381000"/>
                <a:gridCol w="1066800"/>
                <a:gridCol w="1080213"/>
                <a:gridCol w="952126"/>
                <a:gridCol w="863262"/>
              </a:tblGrid>
              <a:tr h="4291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30.05.2023 года от 16.02.2023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35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38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0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6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44 689,59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42 889,59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6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78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37 940,83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36 140,83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6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54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5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6 199,36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6 199,36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8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6 820,50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6 820,50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81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6790,5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6790,5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6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78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0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93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390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34413"/>
              </p:ext>
            </p:extLst>
          </p:nvPr>
        </p:nvGraphicFramePr>
        <p:xfrm>
          <a:off x="609600" y="304800"/>
          <a:ext cx="8077201" cy="6364553"/>
        </p:xfrm>
        <a:graphic>
          <a:graphicData uri="http://schemas.openxmlformats.org/drawingml/2006/table">
            <a:tbl>
              <a:tblPr/>
              <a:tblGrid>
                <a:gridCol w="3581400"/>
                <a:gridCol w="381000"/>
                <a:gridCol w="381000"/>
                <a:gridCol w="990600"/>
                <a:gridCol w="1066800"/>
                <a:gridCol w="813139"/>
                <a:gridCol w="863262"/>
              </a:tblGrid>
              <a:tr h="370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30.05.2023 года от 16.02.2023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65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63 949,60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63 949,60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38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6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2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57 502,30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6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85 578,48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116 877,38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31 298,90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2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8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78 550,78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3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77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22122"/>
              </p:ext>
            </p:extLst>
          </p:nvPr>
        </p:nvGraphicFramePr>
        <p:xfrm>
          <a:off x="533400" y="342900"/>
          <a:ext cx="8305800" cy="6339921"/>
        </p:xfrm>
        <a:graphic>
          <a:graphicData uri="http://schemas.openxmlformats.org/drawingml/2006/table">
            <a:tbl>
              <a:tblPr/>
              <a:tblGrid>
                <a:gridCol w="3657600"/>
                <a:gridCol w="304800"/>
                <a:gridCol w="381000"/>
                <a:gridCol w="1066800"/>
                <a:gridCol w="1028834"/>
                <a:gridCol w="979074"/>
                <a:gridCol w="887692"/>
              </a:tblGrid>
              <a:tr h="342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30.05.2023 года от 16.02.2023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5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8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255 410,70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256 880,80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8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8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195 266,50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197 174,50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195 266,50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197 174,50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8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3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89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20 543,60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1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18 991,50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20 793,60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1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18 991,50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20 793,60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18 650,70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20 452,80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12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5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40 888,22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9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1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1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7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0104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3400" y="6027003"/>
            <a:ext cx="8229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С </a:t>
            </a:r>
            <a:r>
              <a:rPr lang="ru-RU" altLang="ru-RU" sz="1200" dirty="0">
                <a:latin typeface="Times New Roman" pitchFamily="18" charset="0"/>
              </a:rPr>
              <a:t>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30.05.2023 № 38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14.12.2022 № 102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en-US" altLang="ru-RU" sz="1200" dirty="0" smtClean="0">
                <a:latin typeface="Times New Roman" pitchFamily="18" charset="0"/>
              </a:rPr>
              <a:t>02</a:t>
            </a:r>
            <a:r>
              <a:rPr lang="ru-RU" altLang="ru-RU" sz="1200" dirty="0" smtClean="0">
                <a:latin typeface="Times New Roman" pitchFamily="18" charset="0"/>
              </a:rPr>
              <a:t>.06.2023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61 (4969)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72246"/>
              </p:ext>
            </p:extLst>
          </p:nvPr>
        </p:nvGraphicFramePr>
        <p:xfrm>
          <a:off x="533400" y="244839"/>
          <a:ext cx="8229599" cy="5763069"/>
        </p:xfrm>
        <a:graphic>
          <a:graphicData uri="http://schemas.openxmlformats.org/drawingml/2006/table">
            <a:tbl>
              <a:tblPr/>
              <a:tblGrid>
                <a:gridCol w="3733800"/>
                <a:gridCol w="381000"/>
                <a:gridCol w="381000"/>
                <a:gridCol w="990600"/>
                <a:gridCol w="990600"/>
                <a:gridCol w="873051"/>
                <a:gridCol w="879548"/>
              </a:tblGrid>
              <a:tr h="4230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16.02.2023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30.0.2023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30.05.2023 года от 16.02.2023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8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32 862,92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31 045,82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6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-2 001,40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5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0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1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53 784,70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53 784,70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1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3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17 808,70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16557</TotalTime>
  <Words>10129</Words>
  <Application>Microsoft Office PowerPoint</Application>
  <PresentationFormat>Экран (4:3)</PresentationFormat>
  <Paragraphs>2458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с изменениями от 30.05.2023 № 38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983</cp:revision>
  <cp:lastPrinted>2023-06-07T06:38:06Z</cp:lastPrinted>
  <dcterms:created xsi:type="dcterms:W3CDTF">1601-01-01T00:00:00Z</dcterms:created>
  <dcterms:modified xsi:type="dcterms:W3CDTF">2023-06-07T06:38:49Z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