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5"/>
  </p:notesMasterIdLst>
  <p:sldIdLst>
    <p:sldId id="256" r:id="rId2"/>
    <p:sldId id="320" r:id="rId3"/>
    <p:sldId id="341" r:id="rId4"/>
    <p:sldId id="342" r:id="rId5"/>
    <p:sldId id="358" r:id="rId6"/>
    <p:sldId id="313" r:id="rId7"/>
    <p:sldId id="370" r:id="rId8"/>
    <p:sldId id="371" r:id="rId9"/>
    <p:sldId id="372" r:id="rId10"/>
    <p:sldId id="373" r:id="rId11"/>
    <p:sldId id="374" r:id="rId12"/>
    <p:sldId id="375" r:id="rId13"/>
    <p:sldId id="269" r:id="rId14"/>
    <p:sldId id="369" r:id="rId15"/>
    <p:sldId id="309" r:id="rId16"/>
    <p:sldId id="368" r:id="rId17"/>
    <p:sldId id="348" r:id="rId18"/>
    <p:sldId id="351" r:id="rId19"/>
    <p:sldId id="357" r:id="rId20"/>
    <p:sldId id="367" r:id="rId21"/>
    <p:sldId id="321" r:id="rId22"/>
    <p:sldId id="359" r:id="rId23"/>
    <p:sldId id="289" r:id="rId24"/>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8E4"/>
    <a:srgbClr val="99FF99"/>
    <a:srgbClr val="FFFFCC"/>
    <a:srgbClr val="CC6600"/>
    <a:srgbClr val="FF9900"/>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43" autoAdjust="0"/>
  </p:normalViewPr>
  <p:slideViewPr>
    <p:cSldViewPr>
      <p:cViewPr>
        <p:scale>
          <a:sx n="87" d="100"/>
          <a:sy n="87" d="100"/>
        </p:scale>
        <p:origin x="-2292" y="-732"/>
      </p:cViewPr>
      <p:guideLst>
        <p:guide orient="horz" pos="2160"/>
        <p:guide pos="2892"/>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726629113870716E-2"/>
          <c:y val="0.17675654828860674"/>
          <c:w val="0.82106649562995315"/>
          <c:h val="0.6821205206492047"/>
        </c:manualLayout>
      </c:layout>
      <c:barChart>
        <c:barDir val="col"/>
        <c:grouping val="clustered"/>
        <c:varyColors val="0"/>
        <c:ser>
          <c:idx val="0"/>
          <c:order val="0"/>
          <c:tx>
            <c:strRef>
              <c:f>'бюдж для гражд'!$A$2</c:f>
              <c:strCache>
                <c:ptCount val="1"/>
                <c:pt idx="0">
                  <c:v>2021</c:v>
                </c:pt>
              </c:strCache>
            </c:strRef>
          </c:tx>
          <c:invertIfNegative val="0"/>
          <c:dLbls>
            <c:dLbl>
              <c:idx val="0"/>
              <c:layout>
                <c:manualLayout>
                  <c:x val="-1.1964853087912749E-2"/>
                  <c:y val="9.4019130991793657E-3"/>
                </c:manualLayout>
              </c:layout>
              <c:showLegendKey val="0"/>
              <c:showVal val="1"/>
              <c:showCatName val="0"/>
              <c:showSerName val="0"/>
              <c:showPercent val="0"/>
              <c:showBubbleSize val="0"/>
            </c:dLbl>
            <c:dLbl>
              <c:idx val="1"/>
              <c:layout>
                <c:manualLayout>
                  <c:x val="-1.3195232316390559E-2"/>
                  <c:y val="1.644479222705858E-2"/>
                </c:manualLayout>
              </c:layout>
              <c:showLegendKey val="0"/>
              <c:showVal val="1"/>
              <c:showCatName val="0"/>
              <c:showSerName val="0"/>
              <c:showPercent val="0"/>
              <c:showBubbleSize val="0"/>
            </c:dLbl>
            <c:dLbl>
              <c:idx val="3"/>
              <c:layout>
                <c:manualLayout>
                  <c:x val="-2.1151969573141596E-2"/>
                  <c:y val="-4.1633297196505938E-3"/>
                </c:manualLayout>
              </c:layout>
              <c:showLegendKey val="0"/>
              <c:showVal val="1"/>
              <c:showCatName val="0"/>
              <c:showSerName val="0"/>
              <c:showPercent val="0"/>
              <c:showBubbleSize val="0"/>
            </c:dLbl>
            <c:dLbl>
              <c:idx val="4"/>
              <c:layout>
                <c:manualLayout>
                  <c:x val="-2.9709300052101862E-2"/>
                  <c:y val="0"/>
                </c:manualLayout>
              </c:layout>
              <c:showLegendKey val="0"/>
              <c:showVal val="1"/>
              <c:showCatName val="0"/>
              <c:showSerName val="0"/>
              <c:showPercent val="0"/>
              <c:showBubbleSize val="0"/>
            </c:dLbl>
            <c:dLbl>
              <c:idx val="7"/>
              <c:layout>
                <c:manualLayout>
                  <c:x val="-1.4806378701199116E-2"/>
                  <c:y val="0"/>
                </c:manualLayout>
              </c:layout>
              <c:showLegendKey val="0"/>
              <c:showVal val="1"/>
              <c:showCatName val="0"/>
              <c:showSerName val="0"/>
              <c:showPercent val="0"/>
              <c:showBubbleSize val="0"/>
            </c:dLbl>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'бюдж для гражд'!$B$1:$J$1</c:f>
              <c:strCache>
                <c:ptCount val="9"/>
                <c:pt idx="0">
                  <c:v>НДФЛ</c:v>
                </c:pt>
                <c:pt idx="1">
                  <c:v>Единый 
сельскохозяйст 
венный налог</c:v>
                </c:pt>
                <c:pt idx="2">
                  <c:v>Налог на 
имущество ф.л.</c:v>
                </c:pt>
                <c:pt idx="3">
                  <c:v>Земельный налог 
с организаций</c:v>
                </c:pt>
                <c:pt idx="4">
                  <c:v>Земельный 
налог с ф.л.</c:v>
                </c:pt>
                <c:pt idx="5">
                  <c:v>Доходы от 
использования 
имущества</c:v>
                </c:pt>
                <c:pt idx="6">
                  <c:v>Доходы от
компенсации 
затрат</c:v>
                </c:pt>
                <c:pt idx="7">
                  <c:v>Доходы от продажи
 материальных и 
нематериальных активов</c:v>
                </c:pt>
                <c:pt idx="8">
                  <c:v>Штрафные
санкции</c:v>
                </c:pt>
              </c:strCache>
            </c:strRef>
          </c:cat>
          <c:val>
            <c:numRef>
              <c:f>'бюдж для гражд'!$B$2:$J$2</c:f>
              <c:numCache>
                <c:formatCode>General</c:formatCode>
                <c:ptCount val="9"/>
                <c:pt idx="0" formatCode="0.0">
                  <c:v>2434.6</c:v>
                </c:pt>
                <c:pt idx="1">
                  <c:v>3.3</c:v>
                </c:pt>
                <c:pt idx="2">
                  <c:v>1220.8</c:v>
                </c:pt>
                <c:pt idx="3">
                  <c:v>4182.8</c:v>
                </c:pt>
                <c:pt idx="4">
                  <c:v>6960.6</c:v>
                </c:pt>
                <c:pt idx="5">
                  <c:v>270.8</c:v>
                </c:pt>
                <c:pt idx="6">
                  <c:v>45.5</c:v>
                </c:pt>
                <c:pt idx="7">
                  <c:v>19.7</c:v>
                </c:pt>
                <c:pt idx="8">
                  <c:v>40.1</c:v>
                </c:pt>
              </c:numCache>
            </c:numRef>
          </c:val>
        </c:ser>
        <c:ser>
          <c:idx val="1"/>
          <c:order val="1"/>
          <c:tx>
            <c:strRef>
              <c:f>'бюдж для гражд'!$A$3</c:f>
              <c:strCache>
                <c:ptCount val="1"/>
                <c:pt idx="0">
                  <c:v>2022</c:v>
                </c:pt>
              </c:strCache>
            </c:strRef>
          </c:tx>
          <c:invertIfNegative val="0"/>
          <c:dLbls>
            <c:dLbl>
              <c:idx val="0"/>
              <c:layout>
                <c:manualLayout>
                  <c:x val="1.9694451553927191E-2"/>
                  <c:y val="1.8432894626394275E-2"/>
                </c:manualLayout>
              </c:layout>
              <c:showLegendKey val="0"/>
              <c:showVal val="1"/>
              <c:showCatName val="0"/>
              <c:showSerName val="0"/>
              <c:showPercent val="0"/>
              <c:showBubbleSize val="0"/>
            </c:dLbl>
            <c:dLbl>
              <c:idx val="1"/>
              <c:layout>
                <c:manualLayout>
                  <c:x val="1.9542254723343064E-2"/>
                  <c:y val="2.0481615293254127E-2"/>
                </c:manualLayout>
              </c:layout>
              <c:showLegendKey val="0"/>
              <c:showVal val="1"/>
              <c:showCatName val="0"/>
              <c:showSerName val="0"/>
              <c:showPercent val="0"/>
              <c:showBubbleSize val="0"/>
            </c:dLbl>
            <c:dLbl>
              <c:idx val="2"/>
              <c:layout>
                <c:manualLayout>
                  <c:x val="2.5382363487769916E-2"/>
                  <c:y val="8.3266594393011113E-3"/>
                </c:manualLayout>
              </c:layout>
              <c:showLegendKey val="0"/>
              <c:showVal val="1"/>
              <c:showCatName val="0"/>
              <c:showSerName val="0"/>
              <c:showPercent val="0"/>
              <c:showBubbleSize val="0"/>
            </c:dLbl>
            <c:dLbl>
              <c:idx val="3"/>
              <c:layout>
                <c:manualLayout>
                  <c:x val="1.5470992437364713E-2"/>
                  <c:y val="-7.3774565260138125E-3"/>
                </c:manualLayout>
              </c:layout>
              <c:showLegendKey val="0"/>
              <c:showVal val="1"/>
              <c:showCatName val="0"/>
              <c:showSerName val="0"/>
              <c:showPercent val="0"/>
              <c:showBubbleSize val="0"/>
            </c:dLbl>
            <c:dLbl>
              <c:idx val="4"/>
              <c:layout>
                <c:manualLayout>
                  <c:x val="3.8266464333697854E-2"/>
                  <c:y val="4.284094813677107E-2"/>
                </c:manualLayout>
              </c:layout>
              <c:showLegendKey val="0"/>
              <c:showVal val="1"/>
              <c:showCatName val="0"/>
              <c:showSerName val="0"/>
              <c:showPercent val="0"/>
              <c:showBubbleSize val="0"/>
            </c:dLbl>
            <c:dLbl>
              <c:idx val="5"/>
              <c:layout>
                <c:manualLayout>
                  <c:x val="1.6921575658513276E-2"/>
                  <c:y val="4.1633310844789049E-3"/>
                </c:manualLayout>
              </c:layout>
              <c:showLegendKey val="0"/>
              <c:showVal val="1"/>
              <c:showCatName val="0"/>
              <c:showSerName val="0"/>
              <c:showPercent val="0"/>
              <c:showBubbleSize val="0"/>
            </c:dLbl>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'бюдж для гражд'!$B$1:$J$1</c:f>
              <c:strCache>
                <c:ptCount val="9"/>
                <c:pt idx="0">
                  <c:v>НДФЛ</c:v>
                </c:pt>
                <c:pt idx="1">
                  <c:v>Единый 
сельскохозяйст 
венный налог</c:v>
                </c:pt>
                <c:pt idx="2">
                  <c:v>Налог на 
имущество ф.л.</c:v>
                </c:pt>
                <c:pt idx="3">
                  <c:v>Земельный налог 
с организаций</c:v>
                </c:pt>
                <c:pt idx="4">
                  <c:v>Земельный 
налог с ф.л.</c:v>
                </c:pt>
                <c:pt idx="5">
                  <c:v>Доходы от 
использования 
имущества</c:v>
                </c:pt>
                <c:pt idx="6">
                  <c:v>Доходы от
компенсации 
затрат</c:v>
                </c:pt>
                <c:pt idx="7">
                  <c:v>Доходы от продажи
 материальных и 
нематериальных активов</c:v>
                </c:pt>
                <c:pt idx="8">
                  <c:v>Штрафные
санкции</c:v>
                </c:pt>
              </c:strCache>
            </c:strRef>
          </c:cat>
          <c:val>
            <c:numRef>
              <c:f>'бюдж для гражд'!$B$3:$J$3</c:f>
              <c:numCache>
                <c:formatCode>General</c:formatCode>
                <c:ptCount val="9"/>
                <c:pt idx="0" formatCode="0.0">
                  <c:v>2772.8</c:v>
                </c:pt>
                <c:pt idx="1">
                  <c:v>62.1</c:v>
                </c:pt>
                <c:pt idx="2">
                  <c:v>1501.5</c:v>
                </c:pt>
                <c:pt idx="3">
                  <c:v>2695.2</c:v>
                </c:pt>
                <c:pt idx="4">
                  <c:v>6736.7</c:v>
                </c:pt>
                <c:pt idx="5">
                  <c:v>412.8</c:v>
                </c:pt>
                <c:pt idx="6">
                  <c:v>0</c:v>
                </c:pt>
                <c:pt idx="7">
                  <c:v>0</c:v>
                </c:pt>
                <c:pt idx="8">
                  <c:v>47.7</c:v>
                </c:pt>
              </c:numCache>
            </c:numRef>
          </c:val>
        </c:ser>
        <c:dLbls>
          <c:showLegendKey val="0"/>
          <c:showVal val="0"/>
          <c:showCatName val="0"/>
          <c:showSerName val="0"/>
          <c:showPercent val="0"/>
          <c:showBubbleSize val="0"/>
        </c:dLbls>
        <c:gapWidth val="150"/>
        <c:axId val="124604800"/>
        <c:axId val="124606336"/>
      </c:barChart>
      <c:catAx>
        <c:axId val="124604800"/>
        <c:scaling>
          <c:orientation val="minMax"/>
        </c:scaling>
        <c:delete val="0"/>
        <c:axPos val="b"/>
        <c:numFmt formatCode="0.0" sourceLinked="1"/>
        <c:majorTickMark val="out"/>
        <c:minorTickMark val="none"/>
        <c:tickLblPos val="nextTo"/>
        <c:txPr>
          <a:bodyPr rot="0" vert="horz"/>
          <a:lstStyle/>
          <a:p>
            <a:pPr>
              <a:defRPr sz="700">
                <a:latin typeface="Times New Roman" panose="02020603050405020304" pitchFamily="18" charset="0"/>
                <a:cs typeface="Times New Roman" panose="02020603050405020304" pitchFamily="18" charset="0"/>
              </a:defRPr>
            </a:pPr>
            <a:endParaRPr lang="ru-RU"/>
          </a:p>
        </c:txPr>
        <c:crossAx val="124606336"/>
        <c:crosses val="autoZero"/>
        <c:auto val="1"/>
        <c:lblAlgn val="ctr"/>
        <c:lblOffset val="100"/>
        <c:noMultiLvlLbl val="0"/>
      </c:catAx>
      <c:valAx>
        <c:axId val="124606336"/>
        <c:scaling>
          <c:orientation val="minMax"/>
        </c:scaling>
        <c:delete val="0"/>
        <c:axPos val="l"/>
        <c:majorGridlines/>
        <c:numFmt formatCode="0.0" sourceLinked="1"/>
        <c:majorTickMark val="out"/>
        <c:minorTickMark val="none"/>
        <c:tickLblPos val="nextTo"/>
        <c:txPr>
          <a:bodyPr/>
          <a:lstStyle/>
          <a:p>
            <a:pPr>
              <a:defRPr sz="800" b="1">
                <a:latin typeface="Times New Roman" pitchFamily="18" charset="0"/>
                <a:cs typeface="Times New Roman" pitchFamily="18" charset="0"/>
              </a:defRPr>
            </a:pPr>
            <a:endParaRPr lang="ru-RU"/>
          </a:p>
        </c:txPr>
        <c:crossAx val="124604800"/>
        <c:crosses val="autoZero"/>
        <c:crossBetween val="between"/>
      </c:valAx>
      <c:spPr>
        <a:noFill/>
      </c:spPr>
    </c:plotArea>
    <c:legend>
      <c:legendPos val="r"/>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spPr>
    <a:noFill/>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0.09649</cdr:x>
      <cdr:y>0.50196</cdr:y>
    </cdr:from>
    <cdr:to>
      <cdr:x>0.17174</cdr:x>
      <cdr:y>0.57243</cdr:y>
    </cdr:to>
    <cdr:sp macro="" textlink="">
      <cdr:nvSpPr>
        <cdr:cNvPr id="4" name="TextBox 3"/>
        <cdr:cNvSpPr txBox="1"/>
      </cdr:nvSpPr>
      <cdr:spPr>
        <a:xfrm xmlns:a="http://schemas.openxmlformats.org/drawingml/2006/main">
          <a:off x="792088" y="1728192"/>
          <a:ext cx="617721" cy="242623"/>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ru-RU" sz="800" b="1" dirty="0" smtClean="0">
              <a:latin typeface="Times New Roman" pitchFamily="18" charset="0"/>
              <a:cs typeface="Times New Roman" pitchFamily="18" charset="0"/>
            </a:rPr>
            <a:t>113,9%</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0.8</cdr:x>
      <cdr:y>0.66667</cdr:y>
    </cdr:from>
    <cdr:to>
      <cdr:x>1</cdr:x>
      <cdr:y>0.76852</cdr:y>
    </cdr:to>
    <cdr:sp macro="" textlink="">
      <cdr:nvSpPr>
        <cdr:cNvPr id="6" name="TextBox 5"/>
        <cdr:cNvSpPr txBox="1"/>
      </cdr:nvSpPr>
      <cdr:spPr>
        <a:xfrm xmlns:a="http://schemas.openxmlformats.org/drawingml/2006/main">
          <a:off x="3657600" y="1828800"/>
          <a:ext cx="9144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0.82456</cdr:x>
      <cdr:y>0.69019</cdr:y>
    </cdr:from>
    <cdr:to>
      <cdr:x>0.90819</cdr:x>
      <cdr:y>0.75852</cdr:y>
    </cdr:to>
    <cdr:sp macro="" textlink="">
      <cdr:nvSpPr>
        <cdr:cNvPr id="7" name="TextBox 1"/>
        <cdr:cNvSpPr txBox="1"/>
      </cdr:nvSpPr>
      <cdr:spPr>
        <a:xfrm xmlns:a="http://schemas.openxmlformats.org/drawingml/2006/main">
          <a:off x="6768752" y="2376264"/>
          <a:ext cx="686511" cy="23525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800" b="1" dirty="0" smtClean="0">
              <a:latin typeface="Times New Roman" pitchFamily="18" charset="0"/>
              <a:cs typeface="Times New Roman" pitchFamily="18" charset="0"/>
            </a:rPr>
            <a:t>119,1%</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0.01875</cdr:x>
      <cdr:y>0.02315</cdr:y>
    </cdr:from>
    <cdr:to>
      <cdr:x>0.99514</cdr:x>
      <cdr:y>0.16977</cdr:y>
    </cdr:to>
    <cdr:sp macro="" textlink="">
      <cdr:nvSpPr>
        <cdr:cNvPr id="8" name="TextBox 7"/>
        <cdr:cNvSpPr txBox="1"/>
      </cdr:nvSpPr>
      <cdr:spPr>
        <a:xfrm xmlns:a="http://schemas.openxmlformats.org/drawingml/2006/main">
          <a:off x="100965" y="71003"/>
          <a:ext cx="5257665" cy="449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200" b="1" i="0" u="none" dirty="0">
              <a:effectLst/>
              <a:latin typeface="Times New Roman" panose="02020603050405020304" pitchFamily="18" charset="0"/>
              <a:ea typeface="+mn-ea"/>
              <a:cs typeface="Times New Roman" panose="02020603050405020304" pitchFamily="18" charset="0"/>
            </a:rPr>
            <a:t>Динамика поступления налоговых и неналоговых доходов в бюджет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200" b="1" i="0" u="none" dirty="0">
              <a:effectLst/>
              <a:latin typeface="Times New Roman" panose="02020603050405020304" pitchFamily="18" charset="0"/>
              <a:ea typeface="+mn-ea"/>
              <a:cs typeface="Times New Roman" panose="02020603050405020304" pitchFamily="18" charset="0"/>
            </a:rPr>
            <a:t>	МО </a:t>
          </a:r>
          <a:r>
            <a:rPr lang="ru-RU" sz="1200" b="1" i="0" u="none" dirty="0" err="1">
              <a:effectLst/>
              <a:latin typeface="Times New Roman" panose="02020603050405020304" pitchFamily="18" charset="0"/>
              <a:ea typeface="+mn-ea"/>
              <a:cs typeface="Times New Roman" panose="02020603050405020304" pitchFamily="18" charset="0"/>
            </a:rPr>
            <a:t>Ковардицкое</a:t>
          </a:r>
          <a:r>
            <a:rPr lang="ru-RU" sz="1200" b="1" i="0" u="none" dirty="0">
              <a:effectLst/>
              <a:latin typeface="Times New Roman" panose="02020603050405020304" pitchFamily="18" charset="0"/>
              <a:ea typeface="+mn-ea"/>
              <a:cs typeface="Times New Roman" panose="02020603050405020304" pitchFamily="18" charset="0"/>
            </a:rPr>
            <a:t> в </a:t>
          </a:r>
          <a:r>
            <a:rPr lang="ru-RU" sz="1200" b="1" i="0" u="none" dirty="0" smtClean="0">
              <a:effectLst/>
              <a:latin typeface="Times New Roman" panose="02020603050405020304" pitchFamily="18" charset="0"/>
              <a:ea typeface="+mn-ea"/>
              <a:cs typeface="Times New Roman" panose="02020603050405020304" pitchFamily="18" charset="0"/>
            </a:rPr>
            <a:t>2021-2022 </a:t>
          </a:r>
          <a:r>
            <a:rPr lang="ru-RU" sz="1200" b="1" i="0" u="none" dirty="0">
              <a:effectLst/>
              <a:latin typeface="Times New Roman" panose="02020603050405020304" pitchFamily="18" charset="0"/>
              <a:ea typeface="+mn-ea"/>
              <a:cs typeface="Times New Roman" panose="02020603050405020304" pitchFamily="18" charset="0"/>
            </a:rPr>
            <a:t>годах, тыс. рублей</a:t>
          </a:r>
        </a:p>
        <a:p xmlns:a="http://schemas.openxmlformats.org/drawingml/2006/main">
          <a:endParaRPr lang="ru-RU" sz="1100" dirty="0"/>
        </a:p>
      </cdr:txBody>
    </cdr:sp>
  </cdr:relSizeAnchor>
  <cdr:relSizeAnchor xmlns:cdr="http://schemas.openxmlformats.org/drawingml/2006/chartDrawing">
    <cdr:from>
      <cdr:x>0.10529</cdr:x>
      <cdr:y>0.57875</cdr:y>
    </cdr:from>
    <cdr:to>
      <cdr:x>0.17038</cdr:x>
      <cdr:y>0.59373</cdr:y>
    </cdr:to>
    <cdr:sp macro="" textlink="">
      <cdr:nvSpPr>
        <cdr:cNvPr id="3" name="Стрелка вправо 2"/>
        <cdr:cNvSpPr/>
      </cdr:nvSpPr>
      <cdr:spPr>
        <a:xfrm xmlns:a="http://schemas.openxmlformats.org/drawingml/2006/main" rot="20968583">
          <a:off x="864312" y="1992576"/>
          <a:ext cx="534318" cy="51574"/>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0.20169</cdr:x>
      <cdr:y>0.76902</cdr:y>
    </cdr:from>
    <cdr:to>
      <cdr:x>0.26677</cdr:x>
      <cdr:y>0.78401</cdr:y>
    </cdr:to>
    <cdr:sp macro="" textlink="">
      <cdr:nvSpPr>
        <cdr:cNvPr id="10" name="Стрелка вправо 9"/>
        <cdr:cNvSpPr/>
      </cdr:nvSpPr>
      <cdr:spPr>
        <a:xfrm xmlns:a="http://schemas.openxmlformats.org/drawingml/2006/main" rot="20874608">
          <a:off x="1655664" y="2647662"/>
          <a:ext cx="534236" cy="5160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0.37746</cdr:x>
      <cdr:y>0.43651</cdr:y>
    </cdr:from>
    <cdr:to>
      <cdr:x>0.43746</cdr:x>
      <cdr:y>0.46038</cdr:y>
    </cdr:to>
    <cdr:sp macro="" textlink="">
      <cdr:nvSpPr>
        <cdr:cNvPr id="5" name="Стрелка вправо 4"/>
        <cdr:cNvSpPr/>
      </cdr:nvSpPr>
      <cdr:spPr>
        <a:xfrm xmlns:a="http://schemas.openxmlformats.org/drawingml/2006/main" rot="905516" flipV="1">
          <a:off x="3098549" y="1502862"/>
          <a:ext cx="492534" cy="82183"/>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0.47</cdr:x>
      <cdr:y>0.226</cdr:y>
    </cdr:from>
    <cdr:to>
      <cdr:x>0.53</cdr:x>
      <cdr:y>0.24201</cdr:y>
    </cdr:to>
    <cdr:sp macro="" textlink="">
      <cdr:nvSpPr>
        <cdr:cNvPr id="11" name="Стрелка вправо 10"/>
        <cdr:cNvSpPr/>
      </cdr:nvSpPr>
      <cdr:spPr>
        <a:xfrm xmlns:a="http://schemas.openxmlformats.org/drawingml/2006/main" rot="829131">
          <a:off x="3858188" y="778103"/>
          <a:ext cx="492535" cy="55121"/>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0.56137</cdr:x>
      <cdr:y>0.74836</cdr:y>
    </cdr:from>
    <cdr:to>
      <cdr:x>0.62137</cdr:x>
      <cdr:y>0.76437</cdr:y>
    </cdr:to>
    <cdr:sp macro="" textlink="">
      <cdr:nvSpPr>
        <cdr:cNvPr id="12" name="Стрелка вправо 11"/>
        <cdr:cNvSpPr/>
      </cdr:nvSpPr>
      <cdr:spPr>
        <a:xfrm xmlns:a="http://schemas.openxmlformats.org/drawingml/2006/main" rot="20816887">
          <a:off x="4608201" y="2576555"/>
          <a:ext cx="492535" cy="55121"/>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0.28962</cdr:x>
      <cdr:y>0.65992</cdr:y>
    </cdr:from>
    <cdr:to>
      <cdr:x>0.34962</cdr:x>
      <cdr:y>0.67593</cdr:y>
    </cdr:to>
    <cdr:sp macro="" textlink="">
      <cdr:nvSpPr>
        <cdr:cNvPr id="13" name="Стрелка вправо 12"/>
        <cdr:cNvSpPr/>
      </cdr:nvSpPr>
      <cdr:spPr>
        <a:xfrm xmlns:a="http://schemas.openxmlformats.org/drawingml/2006/main" rot="20883750">
          <a:off x="2377461" y="2272055"/>
          <a:ext cx="492535" cy="55121"/>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0.83306</cdr:x>
      <cdr:y>0.77286</cdr:y>
    </cdr:from>
    <cdr:to>
      <cdr:x>0.89306</cdr:x>
      <cdr:y>0.78887</cdr:y>
    </cdr:to>
    <cdr:sp macro="" textlink="">
      <cdr:nvSpPr>
        <cdr:cNvPr id="15" name="Стрелка вправо 14"/>
        <cdr:cNvSpPr/>
      </cdr:nvSpPr>
      <cdr:spPr>
        <a:xfrm xmlns:a="http://schemas.openxmlformats.org/drawingml/2006/main" rot="20612967">
          <a:off x="6838484" y="2660900"/>
          <a:ext cx="492535" cy="55122"/>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0.20175</cdr:x>
      <cdr:y>0.69019</cdr:y>
    </cdr:from>
    <cdr:to>
      <cdr:x>0.28514</cdr:x>
      <cdr:y>0.75624</cdr:y>
    </cdr:to>
    <cdr:sp macro="" textlink="">
      <cdr:nvSpPr>
        <cdr:cNvPr id="16" name="TextBox 15"/>
        <cdr:cNvSpPr txBox="1"/>
      </cdr:nvSpPr>
      <cdr:spPr>
        <a:xfrm xmlns:a="http://schemas.openxmlformats.org/drawingml/2006/main">
          <a:off x="1656184" y="2376264"/>
          <a:ext cx="684541" cy="2274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Св.200%</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0.38596</cdr:x>
      <cdr:y>0.37647</cdr:y>
    </cdr:from>
    <cdr:to>
      <cdr:x>0.47545</cdr:x>
      <cdr:y>0.42851</cdr:y>
    </cdr:to>
    <cdr:sp macro="" textlink="">
      <cdr:nvSpPr>
        <cdr:cNvPr id="17" name="TextBox 16"/>
        <cdr:cNvSpPr txBox="1"/>
      </cdr:nvSpPr>
      <cdr:spPr>
        <a:xfrm xmlns:a="http://schemas.openxmlformats.org/drawingml/2006/main">
          <a:off x="3168352" y="1296144"/>
          <a:ext cx="734615" cy="179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64,4%</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0.47368</cdr:x>
      <cdr:y>0.16732</cdr:y>
    </cdr:from>
    <cdr:to>
      <cdr:x>0.55605</cdr:x>
      <cdr:y>0.21736</cdr:y>
    </cdr:to>
    <cdr:sp macro="" textlink="">
      <cdr:nvSpPr>
        <cdr:cNvPr id="18" name="TextBox 17"/>
        <cdr:cNvSpPr txBox="1"/>
      </cdr:nvSpPr>
      <cdr:spPr>
        <a:xfrm xmlns:a="http://schemas.openxmlformats.org/drawingml/2006/main">
          <a:off x="3888432" y="576064"/>
          <a:ext cx="676168" cy="172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96,8%</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0.55263</cdr:x>
      <cdr:y>0.69019</cdr:y>
    </cdr:from>
    <cdr:to>
      <cdr:x>0.64008</cdr:x>
      <cdr:y>0.74823</cdr:y>
    </cdr:to>
    <cdr:sp macro="" textlink="">
      <cdr:nvSpPr>
        <cdr:cNvPr id="19" name="TextBox 18"/>
        <cdr:cNvSpPr txBox="1"/>
      </cdr:nvSpPr>
      <cdr:spPr>
        <a:xfrm xmlns:a="http://schemas.openxmlformats.org/drawingml/2006/main">
          <a:off x="4536504" y="2376264"/>
          <a:ext cx="717869" cy="199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152,4%</a:t>
          </a:r>
          <a:endParaRPr lang="ru-RU" sz="800" b="1" dirty="0">
            <a:latin typeface="Times New Roman" pitchFamily="18" charset="0"/>
            <a:cs typeface="Times New Roman" pitchFamily="18" charset="0"/>
          </a:endParaRPr>
        </a:p>
      </cdr:txBody>
    </cdr:sp>
  </cdr:relSizeAnchor>
  <cdr:relSizeAnchor xmlns:cdr="http://schemas.openxmlformats.org/drawingml/2006/chartDrawing">
    <cdr:from>
      <cdr:x>0.28947</cdr:x>
      <cdr:y>0.60653</cdr:y>
    </cdr:from>
    <cdr:to>
      <cdr:x>0.3698</cdr:x>
      <cdr:y>0.66858</cdr:y>
    </cdr:to>
    <cdr:sp macro="" textlink="">
      <cdr:nvSpPr>
        <cdr:cNvPr id="20" name="TextBox 19"/>
        <cdr:cNvSpPr txBox="1"/>
      </cdr:nvSpPr>
      <cdr:spPr>
        <a:xfrm xmlns:a="http://schemas.openxmlformats.org/drawingml/2006/main">
          <a:off x="2376264" y="2088232"/>
          <a:ext cx="659422" cy="213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dirty="0" smtClean="0">
              <a:latin typeface="Times New Roman" pitchFamily="18" charset="0"/>
              <a:cs typeface="Times New Roman" pitchFamily="18" charset="0"/>
            </a:rPr>
            <a:t>123,0%</a:t>
          </a:r>
          <a:endParaRPr lang="ru-RU" sz="800" b="1"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3556"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02F2A97E-A8A2-4449-AED6-71F6F9089C8D}" type="slidenum">
              <a:rPr lang="ru-RU" altLang="ru-RU"/>
              <a:pPr>
                <a:defRPr/>
              </a:pPr>
              <a:t>‹#›</a:t>
            </a:fld>
            <a:endParaRPr lang="ru-RU" altLang="ru-RU"/>
          </a:p>
        </p:txBody>
      </p:sp>
    </p:spTree>
    <p:extLst>
      <p:ext uri="{BB962C8B-B14F-4D97-AF65-F5344CB8AC3E}">
        <p14:creationId xmlns:p14="http://schemas.microsoft.com/office/powerpoint/2010/main" val="240292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36600" indent="-282575" eaLnBrk="0" hangingPunct="0">
              <a:spcBef>
                <a:spcPct val="30000"/>
              </a:spcBef>
              <a:defRPr sz="1200">
                <a:solidFill>
                  <a:schemeClr val="tx1"/>
                </a:solidFill>
                <a:latin typeface="Arial" charset="0"/>
              </a:defRPr>
            </a:lvl2pPr>
            <a:lvl3pPr marL="1133475" indent="-225425" eaLnBrk="0" hangingPunct="0">
              <a:spcBef>
                <a:spcPct val="30000"/>
              </a:spcBef>
              <a:defRPr sz="1200">
                <a:solidFill>
                  <a:schemeClr val="tx1"/>
                </a:solidFill>
                <a:latin typeface="Arial" charset="0"/>
              </a:defRPr>
            </a:lvl3pPr>
            <a:lvl4pPr marL="1587500" indent="-225425" eaLnBrk="0" hangingPunct="0">
              <a:spcBef>
                <a:spcPct val="30000"/>
              </a:spcBef>
              <a:defRPr sz="1200">
                <a:solidFill>
                  <a:schemeClr val="tx1"/>
                </a:solidFill>
                <a:latin typeface="Arial" charset="0"/>
              </a:defRPr>
            </a:lvl4pPr>
            <a:lvl5pPr marL="2041525" indent="-225425" eaLnBrk="0" hangingPunct="0">
              <a:spcBef>
                <a:spcPct val="30000"/>
              </a:spcBef>
              <a:defRPr sz="1200">
                <a:solidFill>
                  <a:schemeClr val="tx1"/>
                </a:solidFill>
                <a:latin typeface="Arial" charset="0"/>
              </a:defRPr>
            </a:lvl5pPr>
            <a:lvl6pPr marL="2498725" indent="-225425" eaLnBrk="0" fontAlgn="base" hangingPunct="0">
              <a:spcBef>
                <a:spcPct val="30000"/>
              </a:spcBef>
              <a:spcAft>
                <a:spcPct val="0"/>
              </a:spcAft>
              <a:defRPr sz="1200">
                <a:solidFill>
                  <a:schemeClr val="tx1"/>
                </a:solidFill>
                <a:latin typeface="Arial" charset="0"/>
              </a:defRPr>
            </a:lvl6pPr>
            <a:lvl7pPr marL="2955925" indent="-225425" eaLnBrk="0" fontAlgn="base" hangingPunct="0">
              <a:spcBef>
                <a:spcPct val="30000"/>
              </a:spcBef>
              <a:spcAft>
                <a:spcPct val="0"/>
              </a:spcAft>
              <a:defRPr sz="1200">
                <a:solidFill>
                  <a:schemeClr val="tx1"/>
                </a:solidFill>
                <a:latin typeface="Arial" charset="0"/>
              </a:defRPr>
            </a:lvl7pPr>
            <a:lvl8pPr marL="3413125" indent="-225425" eaLnBrk="0" fontAlgn="base" hangingPunct="0">
              <a:spcBef>
                <a:spcPct val="30000"/>
              </a:spcBef>
              <a:spcAft>
                <a:spcPct val="0"/>
              </a:spcAft>
              <a:defRPr sz="1200">
                <a:solidFill>
                  <a:schemeClr val="tx1"/>
                </a:solidFill>
                <a:latin typeface="Arial" charset="0"/>
              </a:defRPr>
            </a:lvl8pPr>
            <a:lvl9pPr marL="3870325"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FC85B4-AD41-42FC-B2BB-A51F0AFB335F}" type="slidenum">
              <a:rPr lang="ru-RU" altLang="ru-RU" smtClean="0"/>
              <a:pPr eaLnBrk="1" hangingPunct="1">
                <a:spcBef>
                  <a:spcPct val="0"/>
                </a:spcBef>
                <a:defRPr/>
              </a:pPr>
              <a:t>13</a:t>
            </a:fld>
            <a:endParaRPr lang="ru-RU"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975" y="2130425"/>
            <a:ext cx="7802563"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6363" y="3886200"/>
            <a:ext cx="64277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BF59571-0A11-4D7A-94CA-2DDC912FD12D}" type="slidenum">
              <a:rPr lang="ru-RU" altLang="ru-RU"/>
              <a:pPr>
                <a:defRPr/>
              </a:pPr>
              <a:t>‹#›</a:t>
            </a:fld>
            <a:endParaRPr lang="ru-RU" altLang="ru-RU"/>
          </a:p>
        </p:txBody>
      </p:sp>
    </p:spTree>
    <p:extLst>
      <p:ext uri="{BB962C8B-B14F-4D97-AF65-F5344CB8AC3E}">
        <p14:creationId xmlns:p14="http://schemas.microsoft.com/office/powerpoint/2010/main" val="2422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1AE890C-265E-4EDD-BAD3-F2A913B6EDCE}" type="slidenum">
              <a:rPr lang="ru-RU" altLang="ru-RU"/>
              <a:pPr>
                <a:defRPr/>
              </a:pPr>
              <a:t>‹#›</a:t>
            </a:fld>
            <a:endParaRPr lang="ru-RU" altLang="ru-RU"/>
          </a:p>
        </p:txBody>
      </p:sp>
    </p:spTree>
    <p:extLst>
      <p:ext uri="{BB962C8B-B14F-4D97-AF65-F5344CB8AC3E}">
        <p14:creationId xmlns:p14="http://schemas.microsoft.com/office/powerpoint/2010/main" val="343640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6388" y="274638"/>
            <a:ext cx="206533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8788" y="274638"/>
            <a:ext cx="6045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86728F4-4CFF-4447-921B-03CDCDD18306}" type="slidenum">
              <a:rPr lang="ru-RU" altLang="ru-RU"/>
              <a:pPr>
                <a:defRPr/>
              </a:pPr>
              <a:t>‹#›</a:t>
            </a:fld>
            <a:endParaRPr lang="ru-RU" altLang="ru-RU"/>
          </a:p>
        </p:txBody>
      </p:sp>
    </p:spTree>
    <p:extLst>
      <p:ext uri="{BB962C8B-B14F-4D97-AF65-F5344CB8AC3E}">
        <p14:creationId xmlns:p14="http://schemas.microsoft.com/office/powerpoint/2010/main" val="3395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8"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8" y="3938588"/>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C7A3D850-4BCB-495C-A9AB-3D5F4D7E93B8}" type="slidenum">
              <a:rPr lang="ru-RU" altLang="ru-RU"/>
              <a:pPr>
                <a:defRPr/>
              </a:pPr>
              <a:t>‹#›</a:t>
            </a:fld>
            <a:endParaRPr lang="ru-RU" altLang="ru-RU"/>
          </a:p>
        </p:txBody>
      </p:sp>
    </p:spTree>
    <p:extLst>
      <p:ext uri="{BB962C8B-B14F-4D97-AF65-F5344CB8AC3E}">
        <p14:creationId xmlns:p14="http://schemas.microsoft.com/office/powerpoint/2010/main" val="191594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A0A569AC-7528-4E28-B47B-34AE4AE784AD}" type="slidenum">
              <a:rPr lang="ru-RU" altLang="ru-RU"/>
              <a:pPr>
                <a:defRPr/>
              </a:pPr>
              <a:t>‹#›</a:t>
            </a:fld>
            <a:endParaRPr lang="ru-RU" altLang="ru-RU"/>
          </a:p>
        </p:txBody>
      </p:sp>
    </p:spTree>
    <p:extLst>
      <p:ext uri="{BB962C8B-B14F-4D97-AF65-F5344CB8AC3E}">
        <p14:creationId xmlns:p14="http://schemas.microsoft.com/office/powerpoint/2010/main" val="96880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8788" y="274638"/>
            <a:ext cx="8262937"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7479F8DB-D924-46B6-B22B-F6A88521B468}" type="slidenum">
              <a:rPr lang="ru-RU" altLang="ru-RU"/>
              <a:pPr>
                <a:defRPr/>
              </a:pPr>
              <a:t>‹#›</a:t>
            </a:fld>
            <a:endParaRPr lang="ru-RU" altLang="ru-RU"/>
          </a:p>
        </p:txBody>
      </p:sp>
    </p:spTree>
    <p:extLst>
      <p:ext uri="{BB962C8B-B14F-4D97-AF65-F5344CB8AC3E}">
        <p14:creationId xmlns:p14="http://schemas.microsoft.com/office/powerpoint/2010/main" val="384069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EBEECD9-1653-4E63-B250-E207D794C5C3}" type="slidenum">
              <a:rPr lang="ru-RU" altLang="ru-RU"/>
              <a:pPr>
                <a:defRPr/>
              </a:pPr>
              <a:t>‹#›</a:t>
            </a:fld>
            <a:endParaRPr lang="ru-RU" altLang="ru-RU"/>
          </a:p>
        </p:txBody>
      </p:sp>
    </p:spTree>
    <p:extLst>
      <p:ext uri="{BB962C8B-B14F-4D97-AF65-F5344CB8AC3E}">
        <p14:creationId xmlns:p14="http://schemas.microsoft.com/office/powerpoint/2010/main" val="259190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488" y="4406900"/>
            <a:ext cx="7802562"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488" y="2906713"/>
            <a:ext cx="7802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C26DD30-6592-4056-A581-4A52B59B6F37}" type="slidenum">
              <a:rPr lang="ru-RU" altLang="ru-RU"/>
              <a:pPr>
                <a:defRPr/>
              </a:pPr>
              <a:t>‹#›</a:t>
            </a:fld>
            <a:endParaRPr lang="ru-RU" altLang="ru-RU"/>
          </a:p>
        </p:txBody>
      </p:sp>
    </p:spTree>
    <p:extLst>
      <p:ext uri="{BB962C8B-B14F-4D97-AF65-F5344CB8AC3E}">
        <p14:creationId xmlns:p14="http://schemas.microsoft.com/office/powerpoint/2010/main" val="7703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5663" y="1600200"/>
            <a:ext cx="40560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58DCE38-857C-4B70-9CB4-F5B52D6689ED}" type="slidenum">
              <a:rPr lang="ru-RU" altLang="ru-RU"/>
              <a:pPr>
                <a:defRPr/>
              </a:pPr>
              <a:t>‹#›</a:t>
            </a:fld>
            <a:endParaRPr lang="ru-RU" altLang="ru-RU"/>
          </a:p>
        </p:txBody>
      </p:sp>
    </p:spTree>
    <p:extLst>
      <p:ext uri="{BB962C8B-B14F-4D97-AF65-F5344CB8AC3E}">
        <p14:creationId xmlns:p14="http://schemas.microsoft.com/office/powerpoint/2010/main" val="29900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8788" y="1535113"/>
            <a:ext cx="4056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8788" y="2174875"/>
            <a:ext cx="40560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4075" y="1535113"/>
            <a:ext cx="40576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4075" y="2174875"/>
            <a:ext cx="40576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754C563-42A3-4E5F-9E13-198766C34694}" type="slidenum">
              <a:rPr lang="ru-RU" altLang="ru-RU"/>
              <a:pPr>
                <a:defRPr/>
              </a:pPr>
              <a:t>‹#›</a:t>
            </a:fld>
            <a:endParaRPr lang="ru-RU" altLang="ru-RU"/>
          </a:p>
        </p:txBody>
      </p:sp>
    </p:spTree>
    <p:extLst>
      <p:ext uri="{BB962C8B-B14F-4D97-AF65-F5344CB8AC3E}">
        <p14:creationId xmlns:p14="http://schemas.microsoft.com/office/powerpoint/2010/main" val="53585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568C80E9-2EB2-4929-97FF-466208466576}" type="slidenum">
              <a:rPr lang="ru-RU" altLang="ru-RU"/>
              <a:pPr>
                <a:defRPr/>
              </a:pPr>
              <a:t>‹#›</a:t>
            </a:fld>
            <a:endParaRPr lang="ru-RU" altLang="ru-RU"/>
          </a:p>
        </p:txBody>
      </p:sp>
    </p:spTree>
    <p:extLst>
      <p:ext uri="{BB962C8B-B14F-4D97-AF65-F5344CB8AC3E}">
        <p14:creationId xmlns:p14="http://schemas.microsoft.com/office/powerpoint/2010/main" val="154680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865B5297-232C-4FD4-8950-1A8DA371D6B4}" type="slidenum">
              <a:rPr lang="ru-RU" altLang="ru-RU"/>
              <a:pPr>
                <a:defRPr/>
              </a:pPr>
              <a:t>‹#›</a:t>
            </a:fld>
            <a:endParaRPr lang="ru-RU" altLang="ru-RU"/>
          </a:p>
        </p:txBody>
      </p:sp>
    </p:spTree>
    <p:extLst>
      <p:ext uri="{BB962C8B-B14F-4D97-AF65-F5344CB8AC3E}">
        <p14:creationId xmlns:p14="http://schemas.microsoft.com/office/powerpoint/2010/main" val="210798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3050"/>
            <a:ext cx="3021012"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38" y="273050"/>
            <a:ext cx="51323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8788" y="1435100"/>
            <a:ext cx="30210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19FCA10-6C5E-4ADA-8D59-4A9467E80990}" type="slidenum">
              <a:rPr lang="ru-RU" altLang="ru-RU"/>
              <a:pPr>
                <a:defRPr/>
              </a:pPr>
              <a:t>‹#›</a:t>
            </a:fld>
            <a:endParaRPr lang="ru-RU" altLang="ru-RU"/>
          </a:p>
        </p:txBody>
      </p:sp>
    </p:spTree>
    <p:extLst>
      <p:ext uri="{BB962C8B-B14F-4D97-AF65-F5344CB8AC3E}">
        <p14:creationId xmlns:p14="http://schemas.microsoft.com/office/powerpoint/2010/main" val="420083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225" y="4800600"/>
            <a:ext cx="550703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800225" y="612775"/>
            <a:ext cx="5507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800225" y="5367338"/>
            <a:ext cx="5507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2DCB3AD-6BFB-45B2-A55D-77F44692D4D2}" type="slidenum">
              <a:rPr lang="ru-RU" altLang="ru-RU"/>
              <a:pPr>
                <a:defRPr/>
              </a:pPr>
              <a:t>‹#›</a:t>
            </a:fld>
            <a:endParaRPr lang="ru-RU" altLang="ru-RU"/>
          </a:p>
        </p:txBody>
      </p:sp>
    </p:spTree>
    <p:extLst>
      <p:ext uri="{BB962C8B-B14F-4D97-AF65-F5344CB8AC3E}">
        <p14:creationId xmlns:p14="http://schemas.microsoft.com/office/powerpoint/2010/main" val="418931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41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62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8788" y="1600200"/>
            <a:ext cx="8262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20836" name="Rectangle 4"/>
          <p:cNvSpPr>
            <a:spLocks noGrp="1" noChangeArrowheads="1"/>
          </p:cNvSpPr>
          <p:nvPr>
            <p:ph type="dt" sz="half" idx="2"/>
          </p:nvPr>
        </p:nvSpPr>
        <p:spPr bwMode="auto">
          <a:xfrm>
            <a:off x="458788"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mn-cs"/>
              </a:defRPr>
            </a:lvl1pPr>
          </a:lstStyle>
          <a:p>
            <a:pPr>
              <a:defRPr/>
            </a:pPr>
            <a:endParaRPr lang="ru-RU" altLang="ru-RU"/>
          </a:p>
        </p:txBody>
      </p:sp>
      <p:sp>
        <p:nvSpPr>
          <p:cNvPr id="120837" name="Rectangle 5"/>
          <p:cNvSpPr>
            <a:spLocks noGrp="1" noChangeArrowheads="1"/>
          </p:cNvSpPr>
          <p:nvPr>
            <p:ph type="ftr" sz="quarter" idx="3"/>
          </p:nvPr>
        </p:nvSpPr>
        <p:spPr bwMode="auto">
          <a:xfrm>
            <a:off x="3136900" y="6245225"/>
            <a:ext cx="2906713"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ru-RU" altLang="ru-RU"/>
          </a:p>
        </p:txBody>
      </p:sp>
      <p:sp>
        <p:nvSpPr>
          <p:cNvPr id="120838" name="Rectangle 6"/>
          <p:cNvSpPr>
            <a:spLocks noGrp="1" noChangeArrowheads="1"/>
          </p:cNvSpPr>
          <p:nvPr>
            <p:ph type="sldNum" sz="quarter" idx="4"/>
          </p:nvPr>
        </p:nvSpPr>
        <p:spPr bwMode="auto">
          <a:xfrm>
            <a:off x="6578600"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D252F6A-8A20-4BA4-B45D-7A59538EF01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Microsoft_Excel_97-2003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5"/>
          <p:cNvSpPr txBox="1">
            <a:spLocks noChangeArrowheads="1"/>
          </p:cNvSpPr>
          <p:nvPr/>
        </p:nvSpPr>
        <p:spPr bwMode="auto">
          <a:xfrm>
            <a:off x="618480" y="260648"/>
            <a:ext cx="7848872" cy="95410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0" name="Text Box 15"/>
          <p:cNvSpPr txBox="1">
            <a:spLocks noChangeArrowheads="1"/>
          </p:cNvSpPr>
          <p:nvPr/>
        </p:nvSpPr>
        <p:spPr bwMode="auto">
          <a:xfrm>
            <a:off x="618480" y="1772816"/>
            <a:ext cx="7848872" cy="1815882"/>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solidFill>
                  <a:schemeClr val="tx2">
                    <a:lumMod val="85000"/>
                    <a:lumOff val="15000"/>
                  </a:schemeClr>
                </a:solidFill>
                <a:latin typeface="Times New Roman" panose="02020603050405020304" pitchFamily="18" charset="0"/>
                <a:cs typeface="Times New Roman" panose="02020603050405020304" pitchFamily="18" charset="0"/>
              </a:rPr>
              <a:t>Брошюра</a:t>
            </a:r>
          </a:p>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«БЮДЖЕТ ДЛЯ ГРАЖДАН»</a:t>
            </a:r>
          </a:p>
          <a:p>
            <a:pPr algn="ctr" eaLnBrk="1" hangingPunct="1">
              <a:spcBef>
                <a:spcPct val="50000"/>
              </a:spcBef>
              <a:buFontTx/>
              <a:buNone/>
              <a:defRPr/>
            </a:pP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1" name="Text Box 15"/>
          <p:cNvSpPr txBox="1">
            <a:spLocks noChangeArrowheads="1"/>
          </p:cNvSpPr>
          <p:nvPr/>
        </p:nvSpPr>
        <p:spPr bwMode="auto">
          <a:xfrm>
            <a:off x="618480" y="3212976"/>
            <a:ext cx="7848872" cy="2246769"/>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 решению Совета народных депутатов муниципального образования </a:t>
            </a: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  от 27.04.2023 № 20 «Об утверждении отчета об исполнении бюджета муниципального образования Ковардицкое за 2022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414565667"/>
              </p:ext>
            </p:extLst>
          </p:nvPr>
        </p:nvGraphicFramePr>
        <p:xfrm>
          <a:off x="341784" y="293792"/>
          <a:ext cx="8678864" cy="3871694"/>
        </p:xfrm>
        <a:graphic>
          <a:graphicData uri="http://schemas.openxmlformats.org/drawingml/2006/table">
            <a:tbl>
              <a:tblPr/>
              <a:tblGrid>
                <a:gridCol w="2356882"/>
                <a:gridCol w="1193905"/>
                <a:gridCol w="1044667"/>
                <a:gridCol w="1044667"/>
                <a:gridCol w="1089121"/>
                <a:gridCol w="1089121"/>
                <a:gridCol w="860501"/>
              </a:tblGrid>
              <a:tr h="503976">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2022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503863">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2021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258">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33970,1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40690,9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40690,9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119,8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74,1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4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23454,3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23541,7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23541,7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06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6506,8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4283,3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4283,3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65,8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7,8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06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 </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591,9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633,3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633,3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107,0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40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3300,1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12081,8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12081,8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22,0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7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117,0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150,8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150,8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128,8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0,2</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87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49150,7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54749,9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54929,7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111,8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3316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46856" y="3645024"/>
            <a:ext cx="8686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altLang="ru-RU" sz="1400" dirty="0">
                <a:latin typeface="Times New Roman" pitchFamily="18" charset="0"/>
                <a:cs typeface="Times New Roman" pitchFamily="18" charset="0"/>
              </a:rPr>
              <a:t>Рост налоговых и неналоговых поступлений за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 по сравнению с аналогичным периодом </a:t>
            </a:r>
            <a:r>
              <a:rPr lang="ru-RU" altLang="ru-RU" sz="1400" dirty="0" smtClean="0">
                <a:latin typeface="Times New Roman" pitchFamily="18" charset="0"/>
                <a:cs typeface="Times New Roman" pitchFamily="18" charset="0"/>
              </a:rPr>
              <a:t>2021 года </a:t>
            </a:r>
            <a:r>
              <a:rPr lang="ru-RU" altLang="ru-RU" sz="1400" dirty="0">
                <a:latin typeface="Times New Roman" pitchFamily="18" charset="0"/>
                <a:cs typeface="Times New Roman" pitchFamily="18" charset="0"/>
              </a:rPr>
              <a:t>получен по налогу на доходы физических лиц на </a:t>
            </a:r>
            <a:r>
              <a:rPr lang="ru-RU" altLang="ru-RU" sz="1400" dirty="0" smtClean="0">
                <a:latin typeface="Times New Roman" pitchFamily="18" charset="0"/>
                <a:cs typeface="Times New Roman" pitchFamily="18" charset="0"/>
              </a:rPr>
              <a:t>13,9% (338,2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a:t>
            </a:r>
            <a:r>
              <a:rPr lang="en-US"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единому сельскохозяйственному налогу </a:t>
            </a:r>
            <a:r>
              <a:rPr lang="ru-RU" altLang="ru-RU" sz="1400" dirty="0" smtClean="0">
                <a:latin typeface="Times New Roman" pitchFamily="18" charset="0"/>
                <a:cs typeface="Times New Roman" pitchFamily="18" charset="0"/>
              </a:rPr>
              <a:t>в 18,8 раза </a:t>
            </a:r>
            <a:r>
              <a:rPr lang="ru-RU" altLang="ru-RU" sz="1400" dirty="0">
                <a:latin typeface="Times New Roman" pitchFamily="18" charset="0"/>
                <a:cs typeface="Times New Roman" pitchFamily="18" charset="0"/>
              </a:rPr>
              <a:t>(58,8 тыс. рублей), налогу на имущество физических лиц на 23,0% (280,7 тыс. рублей), </a:t>
            </a:r>
            <a:r>
              <a:rPr lang="ru-RU" altLang="ru-RU" sz="1400" dirty="0" smtClean="0">
                <a:latin typeface="Times New Roman" pitchFamily="18" charset="0"/>
                <a:cs typeface="Times New Roman" pitchFamily="18" charset="0"/>
              </a:rPr>
              <a:t>доходам </a:t>
            </a:r>
            <a:r>
              <a:rPr lang="ru-RU" altLang="ru-RU" sz="1400" dirty="0">
                <a:latin typeface="Times New Roman" pitchFamily="18" charset="0"/>
                <a:cs typeface="Times New Roman" pitchFamily="18" charset="0"/>
              </a:rPr>
              <a:t>от использования имущества на </a:t>
            </a:r>
            <a:r>
              <a:rPr lang="ru-RU" altLang="ru-RU" sz="1400" dirty="0" smtClean="0">
                <a:latin typeface="Times New Roman" pitchFamily="18" charset="0"/>
                <a:cs typeface="Times New Roman" pitchFamily="18" charset="0"/>
              </a:rPr>
              <a:t>52,4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(142,0 </a:t>
            </a:r>
            <a:r>
              <a:rPr lang="ru-RU" altLang="ru-RU" sz="1400" dirty="0">
                <a:latin typeface="Times New Roman" pitchFamily="18" charset="0"/>
                <a:cs typeface="Times New Roman" pitchFamily="18" charset="0"/>
              </a:rPr>
              <a:t>тыс. рублей), штрафам, санкциям, возмещению ущерба на </a:t>
            </a:r>
            <a:r>
              <a:rPr lang="ru-RU" altLang="ru-RU" sz="1400" dirty="0" smtClean="0">
                <a:latin typeface="Times New Roman" pitchFamily="18" charset="0"/>
                <a:cs typeface="Times New Roman" pitchFamily="18" charset="0"/>
              </a:rPr>
              <a:t>19,1% (7,6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Доходы от задолженности </a:t>
            </a:r>
            <a:r>
              <a:rPr lang="ru-RU" altLang="ru-RU" sz="1400" dirty="0">
                <a:latin typeface="Times New Roman" pitchFamily="18" charset="0"/>
                <a:cs typeface="Times New Roman" pitchFamily="18" charset="0"/>
              </a:rPr>
              <a:t>и </a:t>
            </a:r>
            <a:r>
              <a:rPr lang="ru-RU" altLang="ru-RU" sz="1400" dirty="0" smtClean="0">
                <a:latin typeface="Times New Roman" pitchFamily="18" charset="0"/>
                <a:cs typeface="Times New Roman" pitchFamily="18" charset="0"/>
              </a:rPr>
              <a:t>перерасчетам </a:t>
            </a:r>
            <a:r>
              <a:rPr lang="ru-RU" altLang="ru-RU" sz="1400" dirty="0">
                <a:latin typeface="Times New Roman" pitchFamily="18" charset="0"/>
                <a:cs typeface="Times New Roman" pitchFamily="18" charset="0"/>
              </a:rPr>
              <a:t>по отмененным налогам, сборам и иным обязательным платежам в отчетном периоде </a:t>
            </a:r>
            <a:r>
              <a:rPr lang="ru-RU" altLang="ru-RU" sz="1400" dirty="0" smtClean="0">
                <a:latin typeface="Times New Roman" pitchFamily="18" charset="0"/>
                <a:cs typeface="Times New Roman" pitchFamily="18" charset="0"/>
              </a:rPr>
              <a:t>исполнены в сумме 9,8 тыс. рублей, </a:t>
            </a:r>
            <a:r>
              <a:rPr lang="ru-RU" altLang="ru-RU" sz="1400" dirty="0">
                <a:latin typeface="Times New Roman" pitchFamily="18" charset="0"/>
                <a:cs typeface="Times New Roman" pitchFamily="18" charset="0"/>
              </a:rPr>
              <a:t>в </a:t>
            </a:r>
            <a:r>
              <a:rPr lang="ru-RU" altLang="ru-RU" sz="1400" dirty="0" smtClean="0">
                <a:latin typeface="Times New Roman" pitchFamily="18" charset="0"/>
                <a:cs typeface="Times New Roman" pitchFamily="18" charset="0"/>
              </a:rPr>
              <a:t>2021 году данных поступлений не было. </a:t>
            </a:r>
            <a:endParaRPr lang="ru-RU" altLang="ru-RU" sz="1400" dirty="0">
              <a:latin typeface="Times New Roman" pitchFamily="18" charset="0"/>
              <a:cs typeface="Times New Roman" pitchFamily="18" charset="0"/>
            </a:endParaRPr>
          </a:p>
          <a:p>
            <a:pPr indent="457200" algn="just"/>
            <a:r>
              <a:rPr lang="ru-RU" altLang="ru-RU" sz="1400" dirty="0" smtClean="0">
                <a:latin typeface="Times New Roman" pitchFamily="18" charset="0"/>
                <a:cs typeface="Times New Roman" pitchFamily="18" charset="0"/>
              </a:rPr>
              <a:t>По </a:t>
            </a:r>
            <a:r>
              <a:rPr lang="ru-RU" altLang="ru-RU" sz="1400" dirty="0">
                <a:latin typeface="Times New Roman" pitchFamily="18" charset="0"/>
                <a:cs typeface="Times New Roman" pitchFamily="18" charset="0"/>
              </a:rPr>
              <a:t>отношению к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году объем налоговые и неналоговые доходов уменьшился по земельному налогу с </a:t>
            </a:r>
            <a:r>
              <a:rPr lang="ru-RU" altLang="ru-RU" sz="1400" dirty="0" smtClean="0">
                <a:latin typeface="Times New Roman" pitchFamily="18" charset="0"/>
                <a:cs typeface="Times New Roman" pitchFamily="18" charset="0"/>
              </a:rPr>
              <a:t>организаций </a:t>
            </a:r>
            <a:r>
              <a:rPr lang="ru-RU" altLang="ru-RU" sz="1400" dirty="0">
                <a:latin typeface="Times New Roman" pitchFamily="18" charset="0"/>
                <a:cs typeface="Times New Roman" pitchFamily="18" charset="0"/>
              </a:rPr>
              <a:t>на </a:t>
            </a:r>
            <a:r>
              <a:rPr lang="ru-RU" altLang="ru-RU" sz="1400" dirty="0" smtClean="0">
                <a:latin typeface="Times New Roman" pitchFamily="18" charset="0"/>
                <a:cs typeface="Times New Roman" pitchFamily="18" charset="0"/>
              </a:rPr>
              <a:t>35,6 % (-1487,6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земельному налогу с физических лиц на </a:t>
            </a:r>
            <a:r>
              <a:rPr lang="ru-RU" altLang="ru-RU" sz="1400" dirty="0" smtClean="0">
                <a:latin typeface="Times New Roman" pitchFamily="18" charset="0"/>
                <a:cs typeface="Times New Roman" pitchFamily="18" charset="0"/>
              </a:rPr>
              <a:t>3,2% (-223,9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государственной пошлине на </a:t>
            </a:r>
            <a:r>
              <a:rPr lang="ru-RU" altLang="ru-RU" sz="1400" dirty="0" smtClean="0">
                <a:latin typeface="Times New Roman" pitchFamily="18" charset="0"/>
                <a:cs typeface="Times New Roman" pitchFamily="18" charset="0"/>
              </a:rPr>
              <a:t>89,2% (-2,1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Доходы </a:t>
            </a:r>
            <a:r>
              <a:rPr lang="ru-RU" altLang="ru-RU" sz="1400" dirty="0">
                <a:latin typeface="Times New Roman" pitchFamily="18" charset="0"/>
                <a:cs typeface="Times New Roman" pitchFamily="18" charset="0"/>
              </a:rPr>
              <a:t>от компенсации затрат бюджетов сельских поселений в отчетном периоде не поступали, в </a:t>
            </a:r>
            <a:r>
              <a:rPr lang="ru-RU" altLang="ru-RU" sz="1400" dirty="0" smtClean="0">
                <a:latin typeface="Times New Roman" pitchFamily="18" charset="0"/>
                <a:cs typeface="Times New Roman" pitchFamily="18" charset="0"/>
              </a:rPr>
              <a:t>2021 году </a:t>
            </a:r>
            <a:r>
              <a:rPr lang="ru-RU" altLang="ru-RU" sz="1400" dirty="0">
                <a:latin typeface="Times New Roman" pitchFamily="18" charset="0"/>
                <a:cs typeface="Times New Roman" pitchFamily="18" charset="0"/>
              </a:rPr>
              <a:t>исполнение составило сумму </a:t>
            </a:r>
            <a:r>
              <a:rPr lang="ru-RU" altLang="ru-RU" sz="1400" dirty="0" smtClean="0">
                <a:latin typeface="Times New Roman" pitchFamily="18" charset="0"/>
                <a:cs typeface="Times New Roman" pitchFamily="18" charset="0"/>
              </a:rPr>
              <a:t>45,5 </a:t>
            </a:r>
            <a:r>
              <a:rPr lang="ru-RU" altLang="ru-RU" sz="1400" dirty="0">
                <a:latin typeface="Times New Roman" pitchFamily="18" charset="0"/>
                <a:cs typeface="Times New Roman" pitchFamily="18" charset="0"/>
              </a:rPr>
              <a:t>тыс. </a:t>
            </a:r>
            <a:r>
              <a:rPr lang="ru-RU" altLang="ru-RU" sz="1400" dirty="0" smtClean="0">
                <a:latin typeface="Times New Roman" pitchFamily="18" charset="0"/>
                <a:cs typeface="Times New Roman" pitchFamily="18" charset="0"/>
              </a:rPr>
              <a:t>рублей,</a:t>
            </a:r>
            <a:r>
              <a:rPr lang="ru-RU" altLang="ru-RU" sz="1400" dirty="0">
                <a:solidFill>
                  <a:srgbClr val="FF0000"/>
                </a:solidFill>
                <a:latin typeface="Times New Roman" pitchFamily="18" charset="0"/>
                <a:cs typeface="Times New Roman" pitchFamily="18" charset="0"/>
              </a:rPr>
              <a:t> </a:t>
            </a:r>
            <a:r>
              <a:rPr lang="ru-RU" altLang="ru-RU" sz="1400" dirty="0">
                <a:latin typeface="Times New Roman" pitchFamily="18" charset="0"/>
                <a:cs typeface="Times New Roman" pitchFamily="18" charset="0"/>
              </a:rPr>
              <a:t>от продажи материальных и нематериальных активов в отчетном </a:t>
            </a:r>
            <a:r>
              <a:rPr lang="ru-RU" altLang="ru-RU" sz="1400" dirty="0" smtClean="0">
                <a:latin typeface="Times New Roman" pitchFamily="18" charset="0"/>
                <a:cs typeface="Times New Roman" pitchFamily="18" charset="0"/>
              </a:rPr>
              <a:t>периоде </a:t>
            </a:r>
            <a:r>
              <a:rPr lang="ru-RU" sz="1400" dirty="0" smtClean="0">
                <a:latin typeface="Times New Roman" pitchFamily="18" charset="0"/>
                <a:cs typeface="Times New Roman" pitchFamily="18" charset="0"/>
              </a:rPr>
              <a:t>не </a:t>
            </a:r>
            <a:r>
              <a:rPr lang="ru-RU" sz="1400" dirty="0">
                <a:latin typeface="Times New Roman" pitchFamily="18" charset="0"/>
                <a:cs typeface="Times New Roman" pitchFamily="18" charset="0"/>
              </a:rPr>
              <a:t>поступали в связи с отсутствием покупательского спроса на покупку земельных участков, в 2021 году поступление составило </a:t>
            </a:r>
            <a:r>
              <a:rPr lang="ru-RU" sz="1400" dirty="0" smtClean="0">
                <a:latin typeface="Times New Roman" pitchFamily="18" charset="0"/>
                <a:cs typeface="Times New Roman" pitchFamily="18" charset="0"/>
              </a:rPr>
              <a:t>19,7 </a:t>
            </a:r>
            <a:r>
              <a:rPr lang="ru-RU" sz="1400" dirty="0">
                <a:latin typeface="Times New Roman" pitchFamily="18" charset="0"/>
                <a:cs typeface="Times New Roman" pitchFamily="18" charset="0"/>
              </a:rPr>
              <a:t>тыс. </a:t>
            </a:r>
            <a:r>
              <a:rPr lang="ru-RU" sz="1400" dirty="0" smtClean="0">
                <a:latin typeface="Times New Roman" pitchFamily="18" charset="0"/>
                <a:cs typeface="Times New Roman" pitchFamily="18" charset="0"/>
              </a:rPr>
              <a:t>рублей.</a:t>
            </a:r>
            <a:endParaRPr lang="ru-RU" altLang="ru-RU" sz="1400" dirty="0">
              <a:latin typeface="Times New Roman" pitchFamily="18" charset="0"/>
              <a:cs typeface="Times New Roman" pitchFamily="18" charset="0"/>
            </a:endParaRPr>
          </a:p>
        </p:txBody>
      </p:sp>
      <p:sp>
        <p:nvSpPr>
          <p:cNvPr id="12291" name="Rectangle 2"/>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7" name="Диаграмма 6"/>
          <p:cNvGraphicFramePr>
            <a:graphicFrameLocks/>
          </p:cNvGraphicFramePr>
          <p:nvPr>
            <p:extLst>
              <p:ext uri="{D42A27DB-BD31-4B8C-83A1-F6EECF244321}">
                <p14:modId xmlns:p14="http://schemas.microsoft.com/office/powerpoint/2010/main" val="3722636485"/>
              </p:ext>
            </p:extLst>
          </p:nvPr>
        </p:nvGraphicFramePr>
        <p:xfrm>
          <a:off x="485800" y="260648"/>
          <a:ext cx="8208911" cy="34429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076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4"/>
          <p:cNvSpPr>
            <a:spLocks noChangeArrowheads="1"/>
          </p:cNvSpPr>
          <p:nvPr/>
        </p:nvSpPr>
        <p:spPr bwMode="auto">
          <a:xfrm>
            <a:off x="694134" y="5157192"/>
            <a:ext cx="770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Безвозмездные поступления в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году составили сумму </a:t>
            </a:r>
            <a:r>
              <a:rPr lang="ru-RU" sz="1400" dirty="0" smtClean="0">
                <a:latin typeface="Times New Roman" pitchFamily="18" charset="0"/>
                <a:cs typeface="Times New Roman" pitchFamily="18" charset="0"/>
              </a:rPr>
              <a:t>40690,9 </a:t>
            </a:r>
            <a:r>
              <a:rPr lang="ru-RU" sz="1400" dirty="0">
                <a:latin typeface="Times New Roman" pitchFamily="18" charset="0"/>
                <a:cs typeface="Times New Roman" pitchFamily="18" charset="0"/>
              </a:rPr>
              <a:t>тыс. рублей (с учетом прочих безвозмездных поступлений в сумме </a:t>
            </a:r>
            <a:r>
              <a:rPr lang="ru-RU" sz="1400" dirty="0" smtClean="0">
                <a:latin typeface="Times New Roman" pitchFamily="18" charset="0"/>
                <a:cs typeface="Times New Roman" pitchFamily="18" charset="0"/>
              </a:rPr>
              <a:t>150,8 </a:t>
            </a:r>
            <a:r>
              <a:rPr lang="ru-RU" sz="1400" dirty="0">
                <a:latin typeface="Times New Roman" pitchFamily="18" charset="0"/>
                <a:cs typeface="Times New Roman" pitchFamily="18" charset="0"/>
              </a:rPr>
              <a:t>тыс. рублей) или выполнены на 100,0 % и </a:t>
            </a:r>
            <a:r>
              <a:rPr lang="ru-RU" sz="1400" dirty="0" smtClean="0">
                <a:latin typeface="Times New Roman" pitchFamily="18" charset="0"/>
                <a:cs typeface="Times New Roman" pitchFamily="18" charset="0"/>
              </a:rPr>
              <a:t>увеличились </a:t>
            </a:r>
            <a:r>
              <a:rPr lang="ru-RU" sz="1400" dirty="0">
                <a:latin typeface="Times New Roman" pitchFamily="18" charset="0"/>
                <a:cs typeface="Times New Roman" pitchFamily="18" charset="0"/>
              </a:rPr>
              <a:t>по сравнению с </a:t>
            </a:r>
            <a:r>
              <a:rPr lang="ru-RU" sz="1400" dirty="0" smtClean="0">
                <a:latin typeface="Times New Roman" pitchFamily="18" charset="0"/>
                <a:cs typeface="Times New Roman" pitchFamily="18" charset="0"/>
              </a:rPr>
              <a:t>2021 </a:t>
            </a:r>
            <a:r>
              <a:rPr lang="ru-RU" sz="1400" dirty="0">
                <a:latin typeface="Times New Roman" pitchFamily="18" charset="0"/>
                <a:cs typeface="Times New Roman" pitchFamily="18" charset="0"/>
              </a:rPr>
              <a:t>годом на </a:t>
            </a:r>
            <a:r>
              <a:rPr lang="ru-RU" sz="1400" dirty="0" smtClean="0">
                <a:latin typeface="Times New Roman" pitchFamily="18" charset="0"/>
                <a:cs typeface="Times New Roman" pitchFamily="18" charset="0"/>
              </a:rPr>
              <a:t>19,8 </a:t>
            </a:r>
            <a:r>
              <a:rPr lang="ru-RU" sz="1400" dirty="0">
                <a:latin typeface="Times New Roman" pitchFamily="18" charset="0"/>
                <a:cs typeface="Times New Roman" pitchFamily="18" charset="0"/>
              </a:rPr>
              <a:t>%. Из общей суммы безвозмездных поступлений дотации составили </a:t>
            </a:r>
            <a:r>
              <a:rPr lang="ru-RU" sz="1400" dirty="0" smtClean="0">
                <a:latin typeface="Times New Roman" pitchFamily="18" charset="0"/>
                <a:cs typeface="Times New Roman" pitchFamily="18" charset="0"/>
              </a:rPr>
              <a:t>57,9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23541,7 </a:t>
            </a:r>
            <a:r>
              <a:rPr lang="ru-RU" sz="1400" dirty="0">
                <a:latin typeface="Times New Roman" pitchFamily="18" charset="0"/>
                <a:cs typeface="Times New Roman" pitchFamily="18" charset="0"/>
              </a:rPr>
              <a:t>тыс. рублей), субсидии – </a:t>
            </a:r>
            <a:r>
              <a:rPr lang="ru-RU" sz="1400" dirty="0" smtClean="0">
                <a:latin typeface="Times New Roman" pitchFamily="18" charset="0"/>
                <a:cs typeface="Times New Roman" pitchFamily="18" charset="0"/>
              </a:rPr>
              <a:t>10,5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(4283,3 </a:t>
            </a:r>
            <a:r>
              <a:rPr lang="ru-RU" sz="1400" dirty="0">
                <a:latin typeface="Times New Roman" pitchFamily="18" charset="0"/>
                <a:cs typeface="Times New Roman" pitchFamily="18" charset="0"/>
              </a:rPr>
              <a:t>тыс. рублей), субвенции – </a:t>
            </a:r>
            <a:r>
              <a:rPr lang="ru-RU" sz="1400" dirty="0" smtClean="0">
                <a:latin typeface="Times New Roman" pitchFamily="18" charset="0"/>
                <a:cs typeface="Times New Roman" pitchFamily="18" charset="0"/>
              </a:rPr>
              <a:t>1,5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(633,3 </a:t>
            </a:r>
            <a:r>
              <a:rPr lang="ru-RU" sz="1400" dirty="0">
                <a:latin typeface="Times New Roman" pitchFamily="18" charset="0"/>
                <a:cs typeface="Times New Roman" pitchFamily="18" charset="0"/>
              </a:rPr>
              <a:t>тыс. рублей), иные межбюджетные трансферты – </a:t>
            </a:r>
            <a:r>
              <a:rPr lang="ru-RU" sz="1400" dirty="0" smtClean="0">
                <a:latin typeface="Times New Roman" pitchFamily="18" charset="0"/>
                <a:cs typeface="Times New Roman" pitchFamily="18" charset="0"/>
              </a:rPr>
              <a:t>29,7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(12081,8 </a:t>
            </a:r>
            <a:r>
              <a:rPr lang="ru-RU" sz="1400" dirty="0">
                <a:latin typeface="Times New Roman" pitchFamily="18" charset="0"/>
                <a:cs typeface="Times New Roman" pitchFamily="18" charset="0"/>
              </a:rPr>
              <a:t>тыс. рублей), прочие безвозмездные поступления – 0,4 % </a:t>
            </a:r>
            <a:r>
              <a:rPr lang="ru-RU" sz="1400" dirty="0" smtClean="0">
                <a:latin typeface="Times New Roman" pitchFamily="18" charset="0"/>
                <a:cs typeface="Times New Roman" pitchFamily="18" charset="0"/>
              </a:rPr>
              <a:t>(150,8 </a:t>
            </a:r>
            <a:r>
              <a:rPr lang="ru-RU" sz="1400" dirty="0">
                <a:latin typeface="Times New Roman" pitchFamily="18" charset="0"/>
                <a:cs typeface="Times New Roman" pitchFamily="18" charset="0"/>
              </a:rPr>
              <a:t>тыс. рублей).</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32" y="116631"/>
            <a:ext cx="7488831" cy="504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4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269875" y="731838"/>
            <a:ext cx="8640763" cy="84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smtClean="0">
                <a:solidFill>
                  <a:srgbClr val="000000"/>
                </a:solidFill>
                <a:latin typeface="Times New Roman" pitchFamily="18" charset="0"/>
              </a:rPr>
              <a:t>       </a:t>
            </a:r>
            <a:r>
              <a:rPr lang="ru-RU" sz="1600" dirty="0">
                <a:latin typeface="Times New Roman" pitchFamily="18" charset="0"/>
                <a:cs typeface="Times New Roman" pitchFamily="18" charset="0"/>
              </a:rPr>
              <a:t>Расходная часть бюджета за 2022 год выполнена на 98,2 %, при плане на год 57938,5 тыс. рублей исполнено в сумме 56895,5 тыс. рублей. </a:t>
            </a:r>
          </a:p>
          <a:p>
            <a:pPr indent="447675" algn="just">
              <a:spcBef>
                <a:spcPct val="20000"/>
              </a:spcBef>
              <a:buClr>
                <a:schemeClr val="hlink"/>
              </a:buClr>
              <a:buSzPct val="120000"/>
            </a:pPr>
            <a:endParaRPr lang="ru-RU" altLang="ru-RU" sz="1400" dirty="0">
              <a:latin typeface="Times New Roman" pitchFamily="18" charset="0"/>
            </a:endParaRPr>
          </a:p>
        </p:txBody>
      </p:sp>
      <p:sp>
        <p:nvSpPr>
          <p:cNvPr id="5" name="Rectangle 4"/>
          <p:cNvSpPr>
            <a:spLocks noChangeArrowheads="1"/>
          </p:cNvSpPr>
          <p:nvPr/>
        </p:nvSpPr>
        <p:spPr bwMode="auto">
          <a:xfrm>
            <a:off x="-8806" y="0"/>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ИСПОЛНЕНИЕ БЮДЖЕТА ПО РАСХОДАМ</a:t>
            </a:r>
          </a:p>
        </p:txBody>
      </p:sp>
      <p:sp>
        <p:nvSpPr>
          <p:cNvPr id="6" name="Rectangle 2082"/>
          <p:cNvSpPr>
            <a:spLocks noChangeArrowheads="1"/>
          </p:cNvSpPr>
          <p:nvPr/>
        </p:nvSpPr>
        <p:spPr bwMode="auto">
          <a:xfrm>
            <a:off x="1421904" y="6165304"/>
            <a:ext cx="6559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ru-RU" altLang="ru-RU" sz="1400" b="1" dirty="0">
                <a:latin typeface="Times New Roman" pitchFamily="18" charset="0"/>
              </a:rPr>
              <a:t>Муниципальный долг на </a:t>
            </a:r>
            <a:r>
              <a:rPr lang="ru-RU" altLang="ru-RU" sz="1400" b="1" dirty="0" smtClean="0">
                <a:latin typeface="Times New Roman" pitchFamily="18" charset="0"/>
              </a:rPr>
              <a:t>01.01.2023 </a:t>
            </a:r>
            <a:r>
              <a:rPr lang="ru-RU" altLang="ru-RU" sz="1400" b="1" dirty="0">
                <a:latin typeface="Times New Roman" pitchFamily="18" charset="0"/>
              </a:rPr>
              <a:t>г. года отсутствует.</a:t>
            </a:r>
          </a:p>
          <a:p>
            <a:pPr algn="ctr"/>
            <a:r>
              <a:rPr lang="ru-RU" altLang="ru-RU" sz="1400" b="1" dirty="0" smtClean="0">
                <a:latin typeface="Times New Roman" pitchFamily="18" charset="0"/>
              </a:rPr>
              <a:t>Кредиторская </a:t>
            </a:r>
            <a:r>
              <a:rPr lang="ru-RU" altLang="ru-RU" sz="1400" b="1" dirty="0">
                <a:latin typeface="Times New Roman" pitchFamily="18" charset="0"/>
              </a:rPr>
              <a:t>и дебиторская задолженности на </a:t>
            </a:r>
            <a:r>
              <a:rPr lang="ru-RU" altLang="ru-RU" sz="1400" b="1" dirty="0" smtClean="0">
                <a:latin typeface="Times New Roman" pitchFamily="18" charset="0"/>
              </a:rPr>
              <a:t>01.01.2023 </a:t>
            </a:r>
            <a:r>
              <a:rPr lang="ru-RU" altLang="ru-RU" sz="1400" b="1" dirty="0">
                <a:latin typeface="Times New Roman" pitchFamily="18" charset="0"/>
              </a:rPr>
              <a:t>г.  года отсутствуют.</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81" y="1575146"/>
            <a:ext cx="8698657" cy="405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7768" y="188640"/>
            <a:ext cx="8712968" cy="1023392"/>
          </a:xfrm>
        </p:spPr>
        <p:txBody>
          <a:bodyPr/>
          <a:lstStyle/>
          <a:p>
            <a:pPr algn="ctr"/>
            <a:r>
              <a:rPr lang="ru-RU" sz="2200" b="1" dirty="0" smtClean="0">
                <a:latin typeface="Times New Roman" pitchFamily="18" charset="0"/>
                <a:cs typeface="Times New Roman" pitchFamily="18" charset="0"/>
              </a:rPr>
              <a:t>РАСХОДЫ БЮДЖЕТА МУНИЦИПАЛЬНОГО ОБРАЗОВАНИЯ КОВАРДИЦКОЕ ПО РАЗДЕЛАМ КЛАССИФИКАЦИИ РАСХОДОВ БЮДЖЕТОВ РФ В 2022 ГОДУ, в тыс. рублей.</a:t>
            </a:r>
            <a:endParaRPr lang="ru-RU" b="1"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40" y="1268760"/>
            <a:ext cx="7776864" cy="526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4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86084" name="Group 2084"/>
          <p:cNvGraphicFramePr>
            <a:graphicFrameLocks noGrp="1"/>
          </p:cNvGraphicFramePr>
          <p:nvPr>
            <p:ph sz="quarter" idx="1"/>
            <p:extLst>
              <p:ext uri="{D42A27DB-BD31-4B8C-83A1-F6EECF244321}">
                <p14:modId xmlns:p14="http://schemas.microsoft.com/office/powerpoint/2010/main" val="3915865657"/>
              </p:ext>
            </p:extLst>
          </p:nvPr>
        </p:nvGraphicFramePr>
        <p:xfrm>
          <a:off x="0" y="-99392"/>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algn="ctr"/>
                      <a:r>
                        <a:rPr lang="ru-RU" sz="1800" b="1" dirty="0" smtClean="0">
                          <a:solidFill>
                            <a:schemeClr val="accent4"/>
                          </a:solidFill>
                          <a:latin typeface="Times New Roman" pitchFamily="18" charset="0"/>
                          <a:cs typeface="Times New Roman" pitchFamily="18" charset="0"/>
                        </a:rPr>
                        <a:t>РАСХОДЫ БЮДЖЕТА МУНИЦИПАЛЬНОГО ОБРАЗОВАНИЯ КОВАРДИЦКОЕ ПО РАЗДЕЛАМ И ПОДРАЗДЕЛАМ КЛАССИФИКАЦИИ РАСХОДОВ БЮДЖЕТА В РАЗРЕЗЕ МУНИЦИПАЛЬНЫХ ПРОГРАММ</a:t>
                      </a:r>
                      <a:endParaRPr lang="ru-RU" sz="1800" b="1" dirty="0">
                        <a:solidFill>
                          <a:schemeClr val="accent4"/>
                        </a:solidFill>
                        <a:latin typeface="Times New Roman" pitchFamily="18" charset="0"/>
                        <a:cs typeface="Times New Roman" pitchFamily="18"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1445537614"/>
              </p:ext>
            </p:extLst>
          </p:nvPr>
        </p:nvGraphicFramePr>
        <p:xfrm>
          <a:off x="269776" y="908720"/>
          <a:ext cx="8568952" cy="5663505"/>
        </p:xfrm>
        <a:graphic>
          <a:graphicData uri="http://schemas.openxmlformats.org/drawingml/2006/table">
            <a:tbl>
              <a:tblPr/>
              <a:tblGrid>
                <a:gridCol w="5006192"/>
                <a:gridCol w="698805"/>
                <a:gridCol w="836275"/>
                <a:gridCol w="1076847"/>
                <a:gridCol w="950833"/>
              </a:tblGrid>
              <a:tr h="387398">
                <a:tc>
                  <a:txBody>
                    <a:bodyPr/>
                    <a:lstStyle/>
                    <a:p>
                      <a:pPr algn="ctr" fontAlgn="ctr"/>
                      <a:r>
                        <a:rPr lang="ru-RU" sz="1000" b="1" i="0" u="none" strike="noStrike" dirty="0">
                          <a:effectLst/>
                          <a:latin typeface="Times New Roman"/>
                        </a:rPr>
                        <a:t>НАИМЕНОВАНИЕ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Раздел, подраздел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2021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Уточненный план на 2022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2022 год, тыс. рублей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42726">
                <a:tc>
                  <a:txBody>
                    <a:bodyPr/>
                    <a:lstStyle/>
                    <a:p>
                      <a:pPr algn="just" fontAlgn="ctr"/>
                      <a:r>
                        <a:rPr lang="ru-RU" sz="1000" b="1" i="0" u="none" strike="noStrike">
                          <a:effectLst/>
                          <a:latin typeface="Times New Roman"/>
                        </a:rPr>
                        <a:t>ОБЩЕГОСУДАРСТВЕННЫЕ ВОПРОСЫ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15 712,7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17 717,1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17 521,8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304483">
                <a:tc>
                  <a:txBody>
                    <a:bodyPr/>
                    <a:lstStyle/>
                    <a:p>
                      <a:pPr algn="l" fontAlgn="t"/>
                      <a:r>
                        <a:rPr lang="ru-RU" sz="1000" b="1" i="1" u="none" strike="noStrike">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2 806,6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3 353,1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3 346,0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2726">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3 353,1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3 346,0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322">
                <a:tc>
                  <a:txBody>
                    <a:bodyPr/>
                    <a:lstStyle/>
                    <a:p>
                      <a:pPr algn="l" fontAlgn="t"/>
                      <a:r>
                        <a:rPr lang="ru-RU" sz="1000" b="1" i="1" u="none" strike="noStrike">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33026">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муниципальными финансами муниципального образования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726">
                <a:tc>
                  <a:txBody>
                    <a:bodyPr/>
                    <a:lstStyle/>
                    <a:p>
                      <a:pPr algn="l" fontAlgn="t"/>
                      <a:r>
                        <a:rPr lang="ru-RU" sz="1000" b="1" i="1" u="none" strike="noStrike">
                          <a:solidFill>
                            <a:srgbClr val="000000"/>
                          </a:solidFill>
                          <a:effectLst/>
                          <a:latin typeface="Times New Roman"/>
                        </a:rPr>
                        <a:t>  Резервные фонды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2726">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726">
                <a:tc>
                  <a:txBody>
                    <a:bodyPr/>
                    <a:lstStyle/>
                    <a:p>
                      <a:pPr algn="l" fontAlgn="t"/>
                      <a:r>
                        <a:rPr lang="ru-RU" sz="1000" b="1" i="1" u="none" strike="noStrike">
                          <a:solidFill>
                            <a:srgbClr val="000000"/>
                          </a:solidFill>
                          <a:effectLst/>
                          <a:latin typeface="Times New Roman"/>
                        </a:rPr>
                        <a:t>  Другие общегосударственные вопросы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12 443,1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13 741,6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13 595,7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12637">
                <a:tc>
                  <a:txBody>
                    <a:bodyPr/>
                    <a:lstStyle/>
                    <a:p>
                      <a:pPr algn="l" fontAlgn="t"/>
                      <a:r>
                        <a:rPr lang="ru-RU" sz="1000" b="0" i="0" u="none" strike="noStrike">
                          <a:solidFill>
                            <a:srgbClr val="000000"/>
                          </a:solidFill>
                          <a:effectLst/>
                          <a:latin typeface="Times New Roman"/>
                        </a:rPr>
                        <a:t>Муниципальная программа "Развитие муниципальной службы в муниципальном образовании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11 306,4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12 643,8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12 503,7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44">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 имуществом муниципального образования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1 028,3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984,1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980,4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726">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726">
                <a:tc>
                  <a:txBody>
                    <a:bodyPr/>
                    <a:lstStyle/>
                    <a:p>
                      <a:pPr algn="just" fontAlgn="ctr"/>
                      <a:r>
                        <a:rPr lang="ru-RU" sz="1000" b="1" i="0" u="none" strike="noStrike">
                          <a:effectLst/>
                          <a:latin typeface="Times New Roman"/>
                        </a:rPr>
                        <a:t>НАЦИОНАЛЬНАЯ ОБОРОНА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472,9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42726">
                <a:tc>
                  <a:txBody>
                    <a:bodyPr/>
                    <a:lstStyle/>
                    <a:p>
                      <a:pPr algn="l" fontAlgn="t"/>
                      <a:r>
                        <a:rPr lang="ru-RU" sz="1000" b="1" i="1" u="none" strike="noStrike">
                          <a:solidFill>
                            <a:srgbClr val="000000"/>
                          </a:solidFill>
                          <a:effectLst/>
                          <a:latin typeface="Times New Roman"/>
                        </a:rPr>
                        <a:t> Мобилизационная и вневойсковая подготовка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7169">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муниципальными финансами муниципального образования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451">
                <a:tc>
                  <a:txBody>
                    <a:bodyPr/>
                    <a:lstStyle/>
                    <a:p>
                      <a:pPr algn="just" fontAlgn="ctr"/>
                      <a:r>
                        <a:rPr lang="ru-RU" sz="1000" b="1" i="0" u="none" strike="noStrike">
                          <a:effectLst/>
                          <a:latin typeface="Times New Roman"/>
                        </a:rPr>
                        <a:t>НАЦИОНАЛЬНАЯ БЕЗОПАСНОСТЬ И ПРАВООХРАНИТЕЛЬНАЯ ДЕЯТЕЛЬНОСТЬ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1 486,6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1 486,2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1 477,9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85451">
                <a:tc>
                  <a:txBody>
                    <a:bodyPr/>
                    <a:lstStyle/>
                    <a:p>
                      <a:pPr algn="l" fontAlgn="t"/>
                      <a:r>
                        <a:rPr lang="ru-RU" sz="1000" b="1" i="1" u="none" strike="noStrike">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1 486,6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1 484,2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1 475,9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7210">
                <a:tc>
                  <a:txBody>
                    <a:bodyPr/>
                    <a:lstStyle/>
                    <a:p>
                      <a:pPr algn="l" fontAlgn="t"/>
                      <a:r>
                        <a:rPr lang="ru-RU" sz="1000" b="0" i="0" u="none" strike="noStrike">
                          <a:solidFill>
                            <a:srgbClr val="000000"/>
                          </a:solidFill>
                          <a:effectLst/>
                          <a:latin typeface="Times New Roman"/>
                        </a:rPr>
                        <a:t>Муниципальная программа "Защита населения и территорий муниципального образования Ковардицкое от чрезвычайных ситуаций, обеспечение пожарной безопасности и безопасности людей на водных объектах"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1 486,6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1 484,2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1 475,9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451">
                <a:tc>
                  <a:txBody>
                    <a:bodyPr/>
                    <a:lstStyle/>
                    <a:p>
                      <a:pPr algn="l" fontAlgn="t"/>
                      <a:r>
                        <a:rPr lang="ru-RU" sz="1000" b="1" i="1" u="none" strike="noStrike">
                          <a:solidFill>
                            <a:srgbClr val="000000"/>
                          </a:solidFill>
                          <a:effectLst/>
                          <a:latin typeface="Times New Roman"/>
                        </a:rPr>
                        <a:t>      Другие вопросы в области национальной безопасности и правоохранительной деятельности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dirty="0" smtClean="0">
                          <a:solidFill>
                            <a:srgbClr val="000000"/>
                          </a:solidFill>
                          <a:effectLst/>
                          <a:latin typeface="Times New Roman"/>
                        </a:rPr>
                        <a:t>031</a:t>
                      </a:r>
                      <a:r>
                        <a:rPr lang="en-US" sz="1000" b="0" i="1" u="none" strike="noStrike" dirty="0" smtClean="0">
                          <a:solidFill>
                            <a:srgbClr val="000000"/>
                          </a:solidFill>
                          <a:effectLst/>
                          <a:latin typeface="Times New Roman"/>
                        </a:rPr>
                        <a:t>4</a:t>
                      </a:r>
                      <a:endParaRPr lang="ru-RU" sz="1000" b="0" i="1"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4629">
                <a:tc>
                  <a:txBody>
                    <a:bodyPr/>
                    <a:lstStyle/>
                    <a:p>
                      <a:pPr algn="l" fontAlgn="t"/>
                      <a:r>
                        <a:rPr lang="ru-RU" sz="1000" b="0" i="0" u="none" strike="noStrike">
                          <a:solidFill>
                            <a:srgbClr val="000000"/>
                          </a:solidFill>
                          <a:effectLst/>
                          <a:latin typeface="Times New Roman"/>
                        </a:rPr>
                        <a:t>Муниципальная программа «Противодействие коррупции на территории муниципального образования Ковардицкое»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76066388"/>
              </p:ext>
            </p:extLst>
          </p:nvPr>
        </p:nvGraphicFramePr>
        <p:xfrm>
          <a:off x="269776" y="188655"/>
          <a:ext cx="8640960" cy="6486082"/>
        </p:xfrm>
        <a:graphic>
          <a:graphicData uri="http://schemas.openxmlformats.org/drawingml/2006/table">
            <a:tbl>
              <a:tblPr/>
              <a:tblGrid>
                <a:gridCol w="5184576"/>
                <a:gridCol w="648072"/>
                <a:gridCol w="864096"/>
                <a:gridCol w="985393"/>
                <a:gridCol w="958823"/>
              </a:tblGrid>
              <a:tr h="123274">
                <a:tc gridSpan="5">
                  <a:txBody>
                    <a:bodyPr/>
                    <a:lstStyle/>
                    <a:p>
                      <a:pPr algn="r" fontAlgn="t"/>
                      <a:r>
                        <a:rPr lang="ru-RU" sz="1000" b="0" i="0" u="none" strike="noStrike">
                          <a:solidFill>
                            <a:srgbClr val="000000"/>
                          </a:solidFill>
                          <a:effectLst/>
                          <a:latin typeface="Times New Roman"/>
                        </a:rPr>
                        <a:t>Продолжение таблицы</a:t>
                      </a:r>
                    </a:p>
                  </a:txBody>
                  <a:tcPr marL="4100" marR="4100" marT="410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7876">
                <a:tc>
                  <a:txBody>
                    <a:bodyPr/>
                    <a:lstStyle/>
                    <a:p>
                      <a:pPr algn="ctr" fontAlgn="ctr"/>
                      <a:r>
                        <a:rPr lang="ru-RU" sz="1000" b="1" i="0" u="none" strike="noStrike">
                          <a:effectLst/>
                          <a:latin typeface="Times New Roman"/>
                        </a:rPr>
                        <a:t>НАИМЕНОВАНИЕ</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Раздел, подраздел</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2021 год, тыс. рублей</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Уточненный план на 2022 год, тыс. рублей</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2022 год, тыс. рублей</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3274">
                <a:tc>
                  <a:txBody>
                    <a:bodyPr/>
                    <a:lstStyle/>
                    <a:p>
                      <a:pPr algn="just" fontAlgn="ctr"/>
                      <a:r>
                        <a:rPr lang="ru-RU" sz="900" b="1" i="0" u="none" strike="noStrike" dirty="0">
                          <a:effectLst/>
                          <a:latin typeface="Times New Roman"/>
                        </a:rPr>
                        <a:t>НАЦИОНАЛЬНАЯ ЭКОНОМИКА</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0400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3 128,8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5 516,0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5 508,7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dirty="0">
                          <a:solidFill>
                            <a:srgbClr val="000000"/>
                          </a:solidFill>
                          <a:effectLst/>
                          <a:latin typeface="Times New Roman"/>
                        </a:rPr>
                        <a:t>  Дорожное хозяйство (дорожные фонды)</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0409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3 106,0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5 370,6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5 370,6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9305">
                <a:tc>
                  <a:txBody>
                    <a:bodyPr/>
                    <a:lstStyle/>
                    <a:p>
                      <a:pPr algn="l" fontAlgn="t"/>
                      <a:r>
                        <a:rPr lang="ru-RU" sz="900" b="0" i="0" u="none" strike="noStrike" dirty="0">
                          <a:solidFill>
                            <a:srgbClr val="000000"/>
                          </a:solidFill>
                          <a:effectLst/>
                          <a:latin typeface="Times New Roman"/>
                        </a:rPr>
                        <a:t> Муниципальная программа "Дорожное хозяйство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3 106,0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5 370,6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5 370,6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l" fontAlgn="t"/>
                      <a:r>
                        <a:rPr lang="ru-RU" sz="900" b="1" i="1" u="none" strike="noStrike" dirty="0">
                          <a:solidFill>
                            <a:srgbClr val="000000"/>
                          </a:solidFill>
                          <a:effectLst/>
                          <a:latin typeface="Times New Roman"/>
                        </a:rPr>
                        <a:t>  Связь и информатика</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0410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22,8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145,4</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138,1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06297">
                <a:tc>
                  <a:txBody>
                    <a:bodyPr/>
                    <a:lstStyle/>
                    <a:p>
                      <a:pPr algn="l" fontAlgn="t"/>
                      <a:r>
                        <a:rPr lang="ru-RU" sz="900" b="0" i="0" u="none" strike="noStrike">
                          <a:solidFill>
                            <a:srgbClr val="000000"/>
                          </a:solidFill>
                          <a:effectLst/>
                          <a:latin typeface="Times New Roman"/>
                        </a:rPr>
                        <a:t>Муниципальная программа "Информационное общество в муниципальном образовании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22,8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145,4</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138,1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a:effectLst/>
                          <a:latin typeface="Times New Roman"/>
                        </a:rPr>
                        <a:t>ЖИЛИЩНО-КОММУНАЛЬНОЕ ХОЗЯЙСТВО</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0500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15 076,0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18 375,1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17 620,1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dirty="0">
                          <a:solidFill>
                            <a:srgbClr val="000000"/>
                          </a:solidFill>
                          <a:effectLst/>
                          <a:latin typeface="Times New Roman"/>
                        </a:rPr>
                        <a:t>  Жилищное хозяйство</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0501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5 954,1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3 351,1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3 316,3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8290">
                <a:tc>
                  <a:txBody>
                    <a:bodyPr/>
                    <a:lstStyle/>
                    <a:p>
                      <a:pPr algn="l" fontAlgn="t"/>
                      <a:r>
                        <a:rPr lang="ru-RU" sz="900" b="0" i="0" u="none" strike="noStrike">
                          <a:solidFill>
                            <a:srgbClr val="000000"/>
                          </a:solidFill>
                          <a:effectLst/>
                          <a:latin typeface="Times New Roman"/>
                        </a:rPr>
                        <a:t> Муниципальная программа "Обеспечение доступным и комфортным жильем населения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2 283,4</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2 800,0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2 800,0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030">
                <a:tc>
                  <a:txBody>
                    <a:bodyPr/>
                    <a:lstStyle/>
                    <a:p>
                      <a:pPr algn="l" fontAlgn="t"/>
                      <a:r>
                        <a:rPr lang="ru-RU" sz="900" b="0" i="0" u="none" strike="noStrike" dirty="0">
                          <a:solidFill>
                            <a:srgbClr val="000000"/>
                          </a:solidFill>
                          <a:effectLst/>
                          <a:latin typeface="Times New Roman"/>
                        </a:rPr>
                        <a:t> Муниципальная программа "Капитальный ремонт жилищного фонда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238,4</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551,1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516,3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419">
                <a:tc>
                  <a:txBody>
                    <a:bodyPr/>
                    <a:lstStyle/>
                    <a:p>
                      <a:pPr algn="l" fontAlgn="t"/>
                      <a:r>
                        <a:rPr lang="ru-RU" sz="900" b="0" i="0" u="none" strike="noStrike" dirty="0">
                          <a:solidFill>
                            <a:srgbClr val="000000"/>
                          </a:solidFill>
                          <a:effectLst/>
                          <a:latin typeface="Times New Roman"/>
                        </a:rPr>
                        <a:t>Муниципальная программа "Обеспечение устойчивого сокращения непригодного для проживания жилищного фонда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3 432,3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106">
                <a:tc>
                  <a:txBody>
                    <a:bodyPr/>
                    <a:lstStyle/>
                    <a:p>
                      <a:pPr algn="l" fontAlgn="t"/>
                      <a:r>
                        <a:rPr lang="ru-RU" sz="900" b="1" i="1" u="none" strike="noStrike" dirty="0">
                          <a:solidFill>
                            <a:srgbClr val="000000"/>
                          </a:solidFill>
                          <a:effectLst/>
                          <a:latin typeface="Times New Roman"/>
                        </a:rPr>
                        <a:t>Коммунальное хозяйство</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4 924,1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4 924,1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5639">
                <a:tc>
                  <a:txBody>
                    <a:bodyPr/>
                    <a:lstStyle/>
                    <a:p>
                      <a:pPr algn="l" fontAlgn="t"/>
                      <a:r>
                        <a:rPr lang="ru-RU" sz="900" b="0" i="0" u="none" strike="noStrike">
                          <a:solidFill>
                            <a:srgbClr val="000000"/>
                          </a:solidFill>
                          <a:effectLst/>
                          <a:latin typeface="Times New Roman"/>
                        </a:rPr>
                        <a:t>Муниципальная программа "Охрана окружающей среды в муниципальном образовании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4 924,1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4 924,1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l" fontAlgn="t"/>
                      <a:r>
                        <a:rPr lang="ru-RU" sz="900" b="1" i="1" u="none" strike="noStrike" dirty="0" err="1">
                          <a:solidFill>
                            <a:srgbClr val="000000"/>
                          </a:solidFill>
                          <a:effectLst/>
                          <a:latin typeface="Times New Roman"/>
                        </a:rPr>
                        <a:t>Благоутройство</a:t>
                      </a:r>
                      <a:endParaRPr lang="ru-RU" sz="900" b="1" i="1" u="none" strike="noStrike" dirty="0">
                        <a:solidFill>
                          <a:srgbClr val="000000"/>
                        </a:solidFill>
                        <a:effectLst/>
                        <a:latin typeface="Times New Roman"/>
                      </a:endParaRP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0503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9 121,9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10 100,0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9 379,7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02679">
                <a:tc>
                  <a:txBody>
                    <a:bodyPr/>
                    <a:lstStyle/>
                    <a:p>
                      <a:pPr algn="l" fontAlgn="t"/>
                      <a:r>
                        <a:rPr lang="ru-RU" sz="900" b="0" i="0" u="none" strike="noStrike">
                          <a:solidFill>
                            <a:srgbClr val="000000"/>
                          </a:solidFill>
                          <a:effectLst/>
                          <a:latin typeface="Times New Roman"/>
                        </a:rPr>
                        <a:t>Муниципальная программа "Благоустройство территории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7 767,1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8 465,2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7 744,9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81">
                <a:tc>
                  <a:txBody>
                    <a:bodyPr/>
                    <a:lstStyle/>
                    <a:p>
                      <a:pPr algn="l" fontAlgn="t"/>
                      <a:r>
                        <a:rPr lang="ru-RU" sz="900" b="0" i="0" u="none" strike="noStrike">
                          <a:solidFill>
                            <a:srgbClr val="000000"/>
                          </a:solidFill>
                          <a:effectLst/>
                          <a:latin typeface="Times New Roman"/>
                        </a:rPr>
                        <a:t>Муниципальная программа "Борьба с борщевиком Сосновского на территории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301,1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301,1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301,1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250">
                <a:tc>
                  <a:txBody>
                    <a:bodyPr/>
                    <a:lstStyle/>
                    <a:p>
                      <a:pPr algn="l" fontAlgn="t"/>
                      <a:r>
                        <a:rPr lang="ru-RU" sz="900" b="0" i="0" u="none" strike="noStrike">
                          <a:solidFill>
                            <a:srgbClr val="000000"/>
                          </a:solidFill>
                          <a:effectLst/>
                          <a:latin typeface="Times New Roman"/>
                        </a:rPr>
                        <a:t>Муниципальная программа "Комплексное развитие сельских территорий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1 053,7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1 333,7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1 333,7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dirty="0">
                          <a:effectLst/>
                          <a:latin typeface="Times New Roman"/>
                        </a:rPr>
                        <a:t>ОХРАНА ОКРУЖАЮЩЕЙ СРЕДЫ</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0600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34,8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dirty="0">
                          <a:solidFill>
                            <a:srgbClr val="000000"/>
                          </a:solidFill>
                          <a:effectLst/>
                          <a:latin typeface="Times New Roman"/>
                        </a:rPr>
                        <a:t>  Другие вопросы в области охраны окружающей среды</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0605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34,8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62489">
                <a:tc>
                  <a:txBody>
                    <a:bodyPr/>
                    <a:lstStyle/>
                    <a:p>
                      <a:pPr algn="l" fontAlgn="t"/>
                      <a:r>
                        <a:rPr lang="ru-RU" sz="900" b="0" i="0" u="none" strike="noStrike">
                          <a:solidFill>
                            <a:srgbClr val="000000"/>
                          </a:solidFill>
                          <a:effectLst/>
                          <a:latin typeface="Times New Roman"/>
                        </a:rPr>
                        <a:t>Муниципальная программа "Благоустройство территории муниципального образования Ковардицкое"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34,8</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a:effectLst/>
                          <a:latin typeface="Times New Roman"/>
                        </a:rPr>
                        <a:t>КУЛЬТУРА, КИНЕМАТОГРАФИЯ</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0800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12 632,2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dirty="0">
                          <a:solidFill>
                            <a:srgbClr val="000000"/>
                          </a:solidFill>
                          <a:effectLst/>
                          <a:latin typeface="Times New Roman"/>
                        </a:rPr>
                        <a:t>  Культура</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0801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12 632,2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1056">
                <a:tc>
                  <a:txBody>
                    <a:bodyPr/>
                    <a:lstStyle/>
                    <a:p>
                      <a:pPr algn="l" fontAlgn="t"/>
                      <a:r>
                        <a:rPr lang="ru-RU" sz="900" b="0" i="0" u="none" strike="noStrike" dirty="0">
                          <a:solidFill>
                            <a:srgbClr val="000000"/>
                          </a:solidFill>
                          <a:effectLst/>
                          <a:latin typeface="Times New Roman"/>
                        </a:rPr>
                        <a:t>Муниципальная программа "Развитие культуры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12 632,2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13 295,1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a:effectLst/>
                          <a:latin typeface="Times New Roman"/>
                        </a:rPr>
                        <a:t>СОЦИАЛЬНАЯ ПОЛИТИКА</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1000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510,1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559,3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558,9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a:solidFill>
                            <a:srgbClr val="000000"/>
                          </a:solidFill>
                          <a:effectLst/>
                          <a:latin typeface="Times New Roman"/>
                        </a:rPr>
                        <a:t>  Пенсионное обеспечение</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1001</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357,5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559,3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558,9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3274">
                <a:tc>
                  <a:txBody>
                    <a:bodyPr/>
                    <a:lstStyle/>
                    <a:p>
                      <a:pPr algn="l" fontAlgn="t"/>
                      <a:r>
                        <a:rPr lang="ru-RU" sz="900" b="0" i="0" u="none" strike="noStrike" dirty="0">
                          <a:solidFill>
                            <a:srgbClr val="000000"/>
                          </a:solidFill>
                          <a:effectLst/>
                          <a:latin typeface="Times New Roman"/>
                        </a:rPr>
                        <a:t>Непрограммные расходы органов местного самоуправления</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357,5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559,3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558,9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l" fontAlgn="t"/>
                      <a:r>
                        <a:rPr lang="ru-RU" sz="900" b="1" i="1" u="none" strike="noStrike" dirty="0">
                          <a:solidFill>
                            <a:srgbClr val="000000"/>
                          </a:solidFill>
                          <a:effectLst/>
                          <a:latin typeface="Times New Roman"/>
                        </a:rPr>
                        <a:t>  Социальное обеспечение населения</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1003</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152,6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7641">
                <a:tc>
                  <a:txBody>
                    <a:bodyPr/>
                    <a:lstStyle/>
                    <a:p>
                      <a:pPr algn="l" fontAlgn="t"/>
                      <a:r>
                        <a:rPr lang="ru-RU" sz="900" b="0" i="0" u="none" strike="noStrike" dirty="0">
                          <a:solidFill>
                            <a:srgbClr val="000000"/>
                          </a:solidFill>
                          <a:effectLst/>
                          <a:latin typeface="Times New Roman"/>
                        </a:rPr>
                        <a:t>Муниципальная программа "Обеспечение доступным и комфортным жильем населения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152,6</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just" fontAlgn="ctr"/>
                      <a:r>
                        <a:rPr lang="ru-RU" sz="900" b="1" i="0" u="none" strike="noStrike" dirty="0">
                          <a:effectLst/>
                          <a:latin typeface="Times New Roman"/>
                        </a:rPr>
                        <a:t>СРЕДСТВА МАССОВОЙ ИНФОРМАЦИИ</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1200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359,9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473,2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396,7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23274">
                <a:tc>
                  <a:txBody>
                    <a:bodyPr/>
                    <a:lstStyle/>
                    <a:p>
                      <a:pPr algn="l" fontAlgn="t"/>
                      <a:r>
                        <a:rPr lang="ru-RU" sz="900" b="1" i="1" u="none" strike="noStrike">
                          <a:solidFill>
                            <a:srgbClr val="000000"/>
                          </a:solidFill>
                          <a:effectLst/>
                          <a:latin typeface="Times New Roman"/>
                        </a:rPr>
                        <a:t>  Периодическая печать и издательства</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1202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359,9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473,2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396,7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2419">
                <a:tc>
                  <a:txBody>
                    <a:bodyPr/>
                    <a:lstStyle/>
                    <a:p>
                      <a:pPr algn="l" fontAlgn="t"/>
                      <a:r>
                        <a:rPr lang="ru-RU" sz="900" b="0" i="0" u="none" strike="noStrike" dirty="0">
                          <a:solidFill>
                            <a:srgbClr val="000000"/>
                          </a:solidFill>
                          <a:effectLst/>
                          <a:latin typeface="Times New Roman"/>
                        </a:rPr>
                        <a:t>Муниципальная программа "Развитие муниципальной службы в муниципальном образовании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100" marR="4100" marT="41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359,9</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473,2</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396,7</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74">
                <a:tc>
                  <a:txBody>
                    <a:bodyPr/>
                    <a:lstStyle/>
                    <a:p>
                      <a:pPr algn="l" fontAlgn="ctr"/>
                      <a:r>
                        <a:rPr lang="ru-RU" sz="900" b="1" i="0" u="none" strike="noStrike" dirty="0">
                          <a:effectLst/>
                          <a:latin typeface="Times New Roman"/>
                        </a:rPr>
                        <a:t>ИТОГО РАСХОДОВ:</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 </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49 414,0</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57 938,5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dirty="0">
                          <a:effectLst/>
                          <a:latin typeface="Times New Roman"/>
                        </a:rPr>
                        <a:t>56 895,5</a:t>
                      </a:r>
                    </a:p>
                  </a:txBody>
                  <a:tcPr marL="4100" marR="4100" marT="4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09129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97768" y="115888"/>
            <a:ext cx="8784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800" b="1" dirty="0">
                <a:latin typeface="Times New Roman" pitchFamily="18" charset="0"/>
              </a:rPr>
              <a:t>Расходы бюджета муниципального образования </a:t>
            </a:r>
            <a:r>
              <a:rPr lang="ru-RU" altLang="ru-RU" sz="1800" b="1" dirty="0" err="1">
                <a:latin typeface="Times New Roman" pitchFamily="18" charset="0"/>
              </a:rPr>
              <a:t>Ковардицкое</a:t>
            </a:r>
            <a:r>
              <a:rPr lang="ru-RU" altLang="ru-RU" sz="1800" b="1" dirty="0">
                <a:latin typeface="Times New Roman" pitchFamily="18" charset="0"/>
              </a:rPr>
              <a:t> </a:t>
            </a:r>
            <a:endParaRPr lang="ru-RU" altLang="ru-RU" sz="1800" b="1" dirty="0" smtClean="0">
              <a:latin typeface="Times New Roman" pitchFamily="18" charset="0"/>
            </a:endParaRPr>
          </a:p>
          <a:p>
            <a:pPr algn="ctr"/>
            <a:r>
              <a:rPr lang="ru-RU" altLang="ru-RU" sz="1800" b="1" dirty="0" smtClean="0">
                <a:latin typeface="Times New Roman" pitchFamily="18" charset="0"/>
              </a:rPr>
              <a:t>на </a:t>
            </a:r>
            <a:r>
              <a:rPr lang="ru-RU" altLang="ru-RU" sz="1800" b="1" dirty="0">
                <a:latin typeface="Times New Roman" pitchFamily="18" charset="0"/>
              </a:rPr>
              <a:t>социальную сферу </a:t>
            </a:r>
            <a:r>
              <a:rPr lang="ru-RU" altLang="ru-RU" sz="1800" b="1" dirty="0" smtClean="0">
                <a:latin typeface="Times New Roman" pitchFamily="18" charset="0"/>
              </a:rPr>
              <a:t>в 2021-2022  годах, тыс</a:t>
            </a:r>
            <a:r>
              <a:rPr lang="ru-RU" altLang="ru-RU" sz="1800" b="1" dirty="0">
                <a:latin typeface="Times New Roman" pitchFamily="18" charset="0"/>
              </a:rPr>
              <a:t>. рублей</a:t>
            </a:r>
          </a:p>
        </p:txBody>
      </p:sp>
      <p:sp>
        <p:nvSpPr>
          <p:cNvPr id="2" name="TextBox 1"/>
          <p:cNvSpPr txBox="1"/>
          <p:nvPr/>
        </p:nvSpPr>
        <p:spPr>
          <a:xfrm>
            <a:off x="773832" y="764704"/>
            <a:ext cx="7992888" cy="1200329"/>
          </a:xfrm>
          <a:prstGeom prst="rect">
            <a:avLst/>
          </a:prstGeom>
          <a:noFill/>
        </p:spPr>
        <p:txBody>
          <a:bodyPr wrap="square" rtlCol="0">
            <a:spAutoFit/>
          </a:bodyPr>
          <a:lstStyle/>
          <a:p>
            <a:pPr algn="just"/>
            <a:r>
              <a:rPr lang="ru-RU" sz="1800" dirty="0" smtClean="0">
                <a:latin typeface="Times New Roman" pitchFamily="18" charset="0"/>
                <a:cs typeface="Times New Roman" pitchFamily="18" charset="0"/>
              </a:rPr>
              <a:t>        Расходные </a:t>
            </a:r>
            <a:r>
              <a:rPr lang="ru-RU" sz="1800" dirty="0">
                <a:latin typeface="Times New Roman" pitchFamily="18" charset="0"/>
                <a:cs typeface="Times New Roman" pitchFamily="18" charset="0"/>
              </a:rPr>
              <a:t>обязательства по социальной сфере выполнены в сумме 13854,1 тыс. рублей, что выше уровня 2021 года (13142,3 тыс. рублей) на 711,8 тыс. рублей или на 5,4 %. Удельный вес в общем объеме расходов бюджета муниципального образования на 2022 год составляет 24,4 </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88" y="1810822"/>
            <a:ext cx="6624736" cy="464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9349" y="188640"/>
            <a:ext cx="8262937" cy="417513"/>
          </a:xfrm>
        </p:spPr>
        <p:txBody>
          <a:bodyPr/>
          <a:lstStyle/>
          <a:p>
            <a:r>
              <a:rPr lang="ru-RU" altLang="ru-RU" sz="2200" b="1" dirty="0" smtClean="0">
                <a:latin typeface="Times New Roman" pitchFamily="18" charset="0"/>
                <a:cs typeface="Times New Roman" pitchFamily="18" charset="0"/>
              </a:rPr>
              <a:t>МЕЖБЮДЖЕТНЫЕ ОТНОШЕНИЯ</a:t>
            </a:r>
          </a:p>
        </p:txBody>
      </p:sp>
      <p:sp>
        <p:nvSpPr>
          <p:cNvPr id="17418" name="AutoShape 26"/>
          <p:cNvSpPr>
            <a:spLocks noChangeArrowheads="1"/>
          </p:cNvSpPr>
          <p:nvPr/>
        </p:nvSpPr>
        <p:spPr bwMode="auto">
          <a:xfrm>
            <a:off x="4927574" y="1086914"/>
            <a:ext cx="3960813" cy="8509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927575" y="1176284"/>
            <a:ext cx="3960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БЮДЖЕТ МУНИЦИПАЛЬНОГО ОБРАЗОВАНИЯ КОВАРДИЦКОЕ</a:t>
            </a:r>
          </a:p>
        </p:txBody>
      </p:sp>
      <p:sp>
        <p:nvSpPr>
          <p:cNvPr id="17422" name="AutoShape 54"/>
          <p:cNvSpPr>
            <a:spLocks noChangeArrowheads="1"/>
          </p:cNvSpPr>
          <p:nvPr/>
        </p:nvSpPr>
        <p:spPr bwMode="auto">
          <a:xfrm>
            <a:off x="5079974" y="3021808"/>
            <a:ext cx="3960813" cy="966788"/>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5079975" y="3021808"/>
            <a:ext cx="3960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dirty="0">
                <a:latin typeface="Times New Roman" pitchFamily="18" charset="0"/>
              </a:rPr>
              <a:t>Иные межбюджетные трансферты </a:t>
            </a:r>
            <a:r>
              <a:rPr lang="ru-RU" altLang="ru-RU" sz="1200" dirty="0">
                <a:latin typeface="Times New Roman" pitchFamily="18" charset="0"/>
              </a:rPr>
              <a:t>передаваемые бюджету Муромского района на </a:t>
            </a:r>
            <a:r>
              <a:rPr lang="ru-RU" altLang="ru-RU" sz="1200" dirty="0" smtClean="0">
                <a:latin typeface="Times New Roman" pitchFamily="18" charset="0"/>
              </a:rPr>
              <a:t>осуществление </a:t>
            </a:r>
            <a:r>
              <a:rPr lang="ru-RU" altLang="ru-RU" sz="1200" dirty="0">
                <a:latin typeface="Times New Roman" pitchFamily="18" charset="0"/>
              </a:rPr>
              <a:t>части полномочий по решению вопросов местного значения в соответствии с заключенными соглашениями </a:t>
            </a:r>
            <a:r>
              <a:rPr lang="ru-RU" altLang="ru-RU" sz="1200" b="1" dirty="0" smtClean="0">
                <a:latin typeface="Times New Roman" pitchFamily="18" charset="0"/>
              </a:rPr>
              <a:t>3160,5 </a:t>
            </a:r>
            <a:r>
              <a:rPr lang="ru-RU" altLang="ru-RU" sz="1200" b="1" dirty="0">
                <a:latin typeface="Times New Roman" pitchFamily="18" charset="0"/>
              </a:rPr>
              <a:t>тыс. рублей.</a:t>
            </a:r>
          </a:p>
        </p:txBody>
      </p:sp>
      <p:sp>
        <p:nvSpPr>
          <p:cNvPr id="17424" name="AutoShape 61"/>
          <p:cNvSpPr>
            <a:spLocks noChangeArrowheads="1"/>
          </p:cNvSpPr>
          <p:nvPr/>
        </p:nvSpPr>
        <p:spPr bwMode="auto">
          <a:xfrm>
            <a:off x="6667474" y="1933799"/>
            <a:ext cx="433388" cy="1088009"/>
          </a:xfrm>
          <a:prstGeom prst="downArrow">
            <a:avLst>
              <a:gd name="adj1" fmla="val 50000"/>
              <a:gd name="adj2" fmla="val 29027"/>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86200" y="1296464"/>
            <a:ext cx="817562" cy="431800"/>
          </a:xfrm>
          <a:prstGeom prst="rightArrow">
            <a:avLst>
              <a:gd name="adj1" fmla="val 50000"/>
              <a:gd name="adj2" fmla="val 50341"/>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6" name="AutoShape 51"/>
          <p:cNvSpPr>
            <a:spLocks noChangeArrowheads="1"/>
          </p:cNvSpPr>
          <p:nvPr/>
        </p:nvSpPr>
        <p:spPr bwMode="auto">
          <a:xfrm rot="19092676">
            <a:off x="3855136" y="2140777"/>
            <a:ext cx="1306200" cy="431800"/>
          </a:xfrm>
          <a:prstGeom prst="rightArrow">
            <a:avLst>
              <a:gd name="adj1" fmla="val 50000"/>
              <a:gd name="adj2" fmla="val 50075"/>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 name="AutoShape 7"/>
          <p:cNvSpPr>
            <a:spLocks noChangeArrowheads="1"/>
          </p:cNvSpPr>
          <p:nvPr/>
        </p:nvSpPr>
        <p:spPr bwMode="auto">
          <a:xfrm>
            <a:off x="291312" y="704550"/>
            <a:ext cx="3783750" cy="1628924"/>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8" name="Text Box 7"/>
          <p:cNvSpPr txBox="1">
            <a:spLocks noChangeArrowheads="1"/>
          </p:cNvSpPr>
          <p:nvPr/>
        </p:nvSpPr>
        <p:spPr bwMode="auto">
          <a:xfrm>
            <a:off x="382962" y="704550"/>
            <a:ext cx="36004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Владимирской области:</a:t>
            </a:r>
          </a:p>
          <a:p>
            <a:pPr eaLnBrk="1" hangingPunct="1">
              <a:buFontTx/>
              <a:buChar char="-"/>
            </a:pPr>
            <a:r>
              <a:rPr lang="ru-RU" altLang="ru-RU" sz="1200" dirty="0">
                <a:latin typeface="Times New Roman" pitchFamily="18" charset="0"/>
              </a:rPr>
              <a:t> субсидии </a:t>
            </a:r>
            <a:r>
              <a:rPr lang="ru-RU" altLang="ru-RU" sz="1200" b="1" dirty="0" smtClean="0">
                <a:latin typeface="Times New Roman" pitchFamily="18" charset="0"/>
              </a:rPr>
              <a:t>6506,8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 субвенции  </a:t>
            </a:r>
            <a:r>
              <a:rPr lang="ru-RU" altLang="ru-RU" sz="1200" b="1" dirty="0" smtClean="0">
                <a:latin typeface="Times New Roman" pitchFamily="18" charset="0"/>
              </a:rPr>
              <a:t>591,9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дотация на выравнивание бюджетной обеспеченности (за счет субвенции из областного бюджета) </a:t>
            </a:r>
            <a:r>
              <a:rPr lang="ru-RU" altLang="ru-RU" sz="1200" b="1" dirty="0" smtClean="0">
                <a:latin typeface="Times New Roman" pitchFamily="18" charset="0"/>
              </a:rPr>
              <a:t>11196,0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eaLnBrk="1" hangingPunct="1">
              <a:buFontTx/>
              <a:buChar char="-"/>
            </a:pPr>
            <a:r>
              <a:rPr lang="ru-RU" altLang="ru-RU" sz="1200" dirty="0">
                <a:latin typeface="Times New Roman" pitchFamily="18" charset="0"/>
              </a:rPr>
              <a:t> </a:t>
            </a:r>
            <a:r>
              <a:rPr lang="ru-RU" altLang="ru-RU" sz="1200" dirty="0" smtClean="0">
                <a:latin typeface="Times New Roman" pitchFamily="18" charset="0"/>
              </a:rPr>
              <a:t>дотация на </a:t>
            </a:r>
            <a:r>
              <a:rPr lang="ru-RU" altLang="ru-RU" sz="1200" dirty="0">
                <a:latin typeface="Times New Roman" pitchFamily="18" charset="0"/>
              </a:rPr>
              <a:t>выравнивание бюджетной </a:t>
            </a:r>
            <a:r>
              <a:rPr lang="ru-RU" altLang="ru-RU" sz="1200" dirty="0" smtClean="0">
                <a:latin typeface="Times New Roman" pitchFamily="18" charset="0"/>
              </a:rPr>
              <a:t>обеспеченности </a:t>
            </a:r>
            <a:r>
              <a:rPr lang="ru-RU" altLang="ru-RU" sz="1200" b="1" dirty="0" smtClean="0">
                <a:latin typeface="Times New Roman" pitchFamily="18" charset="0"/>
              </a:rPr>
              <a:t>3008,3 тыс. рублей</a:t>
            </a:r>
            <a:r>
              <a:rPr lang="ru-RU" altLang="ru-RU" sz="1200" dirty="0" smtClean="0">
                <a:latin typeface="Times New Roman" pitchFamily="18" charset="0"/>
              </a:rPr>
              <a:t>.</a:t>
            </a:r>
            <a:endParaRPr lang="ru-RU" altLang="ru-RU" sz="1200" dirty="0">
              <a:latin typeface="Times New Roman" pitchFamily="18" charset="0"/>
            </a:endParaRPr>
          </a:p>
        </p:txBody>
      </p:sp>
      <p:sp>
        <p:nvSpPr>
          <p:cNvPr id="19" name="AutoShape 7"/>
          <p:cNvSpPr>
            <a:spLocks noChangeArrowheads="1"/>
          </p:cNvSpPr>
          <p:nvPr/>
        </p:nvSpPr>
        <p:spPr bwMode="auto">
          <a:xfrm>
            <a:off x="246651" y="2749523"/>
            <a:ext cx="3859144" cy="1556300"/>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20" name="Text Box 36"/>
          <p:cNvSpPr txBox="1">
            <a:spLocks noChangeArrowheads="1"/>
          </p:cNvSpPr>
          <p:nvPr/>
        </p:nvSpPr>
        <p:spPr bwMode="auto">
          <a:xfrm>
            <a:off x="330720" y="2720774"/>
            <a:ext cx="38163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МО Муромский район:</a:t>
            </a:r>
          </a:p>
          <a:p>
            <a:pPr algn="just" eaLnBrk="1" hangingPunct="1"/>
            <a:r>
              <a:rPr lang="ru-RU" altLang="ru-RU" sz="1200" dirty="0">
                <a:latin typeface="Times New Roman" pitchFamily="18" charset="0"/>
              </a:rPr>
              <a:t>-дотации на выравнивание  бюджетной  обеспеченности из районного Фонда финансовой поддержки  поселений </a:t>
            </a:r>
            <a:r>
              <a:rPr lang="ru-RU" altLang="ru-RU" sz="1200" b="1" dirty="0" smtClean="0">
                <a:latin typeface="Times New Roman" pitchFamily="18" charset="0"/>
              </a:rPr>
              <a:t>9250,0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algn="just" eaLnBrk="1" hangingPunct="1"/>
            <a:r>
              <a:rPr lang="ru-RU" altLang="ru-RU" sz="1200" dirty="0" smtClean="0">
                <a:solidFill>
                  <a:srgbClr val="000000"/>
                </a:solidFill>
                <a:latin typeface="Times New Roman" pitchFamily="18" charset="0"/>
              </a:rPr>
              <a:t>-иные </a:t>
            </a:r>
            <a:r>
              <a:rPr lang="ru-RU" altLang="ru-RU" sz="1200" dirty="0">
                <a:solidFill>
                  <a:srgbClr val="000000"/>
                </a:solidFill>
                <a:latin typeface="Times New Roman" pitchFamily="18" charset="0"/>
              </a:rPr>
              <a:t>межбюджетные трансферты на </a:t>
            </a:r>
            <a:r>
              <a:rPr lang="ru-RU" altLang="ru-RU" sz="1200" dirty="0" smtClean="0">
                <a:solidFill>
                  <a:srgbClr val="000000"/>
                </a:solidFill>
                <a:latin typeface="Times New Roman" pitchFamily="18" charset="0"/>
              </a:rPr>
              <a:t>сбалансированность – </a:t>
            </a:r>
            <a:r>
              <a:rPr lang="ru-RU" altLang="ru-RU" sz="1200" b="1" dirty="0" smtClean="0">
                <a:solidFill>
                  <a:srgbClr val="000000"/>
                </a:solidFill>
                <a:latin typeface="Times New Roman" pitchFamily="18" charset="0"/>
              </a:rPr>
              <a:t>194,1 тыс. рублей</a:t>
            </a:r>
            <a:r>
              <a:rPr lang="ru-RU" altLang="ru-RU" sz="1200" dirty="0" smtClean="0">
                <a:solidFill>
                  <a:srgbClr val="000000"/>
                </a:solidFill>
                <a:latin typeface="Times New Roman" pitchFamily="18" charset="0"/>
              </a:rPr>
              <a:t>;</a:t>
            </a:r>
            <a:endParaRPr lang="ru-RU" altLang="ru-RU" sz="1200" dirty="0">
              <a:latin typeface="Times New Roman" pitchFamily="18" charset="0"/>
            </a:endParaRPr>
          </a:p>
          <a:p>
            <a:pPr algn="just" eaLnBrk="1" hangingPunct="1"/>
            <a:r>
              <a:rPr lang="ru-RU" altLang="ru-RU" sz="1200" dirty="0" smtClean="0">
                <a:latin typeface="Times New Roman" pitchFamily="18" charset="0"/>
              </a:rPr>
              <a:t>- иные </a:t>
            </a:r>
            <a:r>
              <a:rPr lang="ru-RU" altLang="ru-RU" sz="1200" dirty="0">
                <a:latin typeface="Times New Roman" pitchFamily="18" charset="0"/>
              </a:rPr>
              <a:t>межбюджетные </a:t>
            </a:r>
            <a:r>
              <a:rPr lang="ru-RU" altLang="ru-RU" sz="1200" dirty="0" smtClean="0">
                <a:latin typeface="Times New Roman" pitchFamily="18" charset="0"/>
              </a:rPr>
              <a:t>трансферты (передаваемые) </a:t>
            </a:r>
            <a:r>
              <a:rPr lang="ru-RU" altLang="ru-RU" sz="1200" b="1" dirty="0" smtClean="0">
                <a:latin typeface="Times New Roman" pitchFamily="18" charset="0"/>
              </a:rPr>
              <a:t>3106,0 </a:t>
            </a:r>
            <a:r>
              <a:rPr lang="ru-RU" altLang="ru-RU" sz="1200" b="1" dirty="0">
                <a:latin typeface="Times New Roman" pitchFamily="18" charset="0"/>
              </a:rPr>
              <a:t>тыс. рублей</a:t>
            </a:r>
            <a:r>
              <a:rPr lang="ru-RU" altLang="ru-RU" sz="1200" dirty="0">
                <a:latin typeface="Times New Roman" pitchFamily="18" charset="0"/>
              </a:rPr>
              <a:t>.</a:t>
            </a:r>
          </a:p>
        </p:txBody>
      </p:sp>
      <p:sp>
        <p:nvSpPr>
          <p:cNvPr id="14" name="Rectangle 8"/>
          <p:cNvSpPr>
            <a:spLocks noChangeArrowheads="1"/>
          </p:cNvSpPr>
          <p:nvPr/>
        </p:nvSpPr>
        <p:spPr bwMode="auto">
          <a:xfrm>
            <a:off x="183803" y="4437112"/>
            <a:ext cx="8856984" cy="51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600" b="1" dirty="0">
                <a:latin typeface="Times New Roman" pitchFamily="18" charset="0"/>
              </a:rPr>
              <a:t>Доля переданных полномочий из </a:t>
            </a:r>
            <a:r>
              <a:rPr lang="ru-RU" altLang="ru-RU" sz="1600" b="1" dirty="0" smtClean="0">
                <a:latin typeface="Times New Roman" pitchFamily="18" charset="0"/>
              </a:rPr>
              <a:t>бюджета </a:t>
            </a:r>
            <a:r>
              <a:rPr lang="ru-RU" altLang="ru-RU" sz="1600" b="1" dirty="0">
                <a:latin typeface="Times New Roman" pitchFamily="18" charset="0"/>
              </a:rPr>
              <a:t>муниципального образования </a:t>
            </a:r>
            <a:r>
              <a:rPr lang="ru-RU" altLang="ru-RU" sz="1600" b="1" dirty="0" err="1">
                <a:latin typeface="Times New Roman" pitchFamily="18" charset="0"/>
              </a:rPr>
              <a:t>Ковардицкое</a:t>
            </a:r>
            <a:r>
              <a:rPr lang="ru-RU" altLang="ru-RU" sz="1600" b="1" dirty="0">
                <a:latin typeface="Times New Roman" pitchFamily="18" charset="0"/>
              </a:rPr>
              <a:t> в бюджет </a:t>
            </a:r>
            <a:r>
              <a:rPr lang="ru-RU" altLang="ru-RU" sz="1600" b="1" dirty="0" smtClean="0">
                <a:latin typeface="Times New Roman" pitchFamily="18" charset="0"/>
              </a:rPr>
              <a:t>муниципального образования </a:t>
            </a:r>
            <a:r>
              <a:rPr lang="ru-RU" altLang="ru-RU" sz="1600" b="1" dirty="0">
                <a:latin typeface="Times New Roman" pitchFamily="18" charset="0"/>
              </a:rPr>
              <a:t>Муромский </a:t>
            </a:r>
            <a:r>
              <a:rPr lang="ru-RU" altLang="ru-RU" sz="1600" b="1" dirty="0" smtClean="0">
                <a:latin typeface="Times New Roman" pitchFamily="18" charset="0"/>
              </a:rPr>
              <a:t>район в 2022 году, тыс</a:t>
            </a:r>
            <a:r>
              <a:rPr lang="ru-RU" altLang="ru-RU" sz="1600" b="1" dirty="0">
                <a:latin typeface="Times New Roman" pitchFamily="18" charset="0"/>
              </a:rPr>
              <a:t>. </a:t>
            </a:r>
            <a:r>
              <a:rPr lang="ru-RU" altLang="ru-RU" sz="1600" b="1" dirty="0" smtClean="0">
                <a:latin typeface="Times New Roman" pitchFamily="18" charset="0"/>
              </a:rPr>
              <a:t>рублей.</a:t>
            </a:r>
            <a:endParaRPr lang="ru-RU" altLang="ru-RU" sz="1600" b="1" dirty="0">
              <a:latin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300" y="4955586"/>
            <a:ext cx="4214924" cy="214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2021 году </a:t>
            </a:r>
            <a:r>
              <a:rPr lang="ru-RU" sz="1800"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761.</a:t>
            </a:r>
            <a:endParaRPr lang="ru-RU" altLang="ru-RU" sz="1800" b="1" dirty="0">
              <a:solidFill>
                <a:schemeClr val="tx2"/>
              </a:solidFill>
              <a:latin typeface="Times New Roman" pitchFamily="18" charset="0"/>
            </a:endParaRPr>
          </a:p>
        </p:txBody>
      </p:sp>
      <p:sp>
        <p:nvSpPr>
          <p:cNvPr id="18435" name="Rectangle 122"/>
          <p:cNvSpPr>
            <a:spLocks noChangeArrowheads="1"/>
          </p:cNvSpPr>
          <p:nvPr/>
        </p:nvSpPr>
        <p:spPr bwMode="auto">
          <a:xfrm>
            <a:off x="233363" y="1396008"/>
            <a:ext cx="8713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dirty="0">
                <a:latin typeface="Times New Roman" pitchFamily="18" charset="0"/>
              </a:rPr>
              <a:t>Показатели средней заработной платы работников </a:t>
            </a:r>
            <a:r>
              <a:rPr lang="ru-RU" altLang="ru-RU" sz="1600" b="1" dirty="0" smtClean="0">
                <a:latin typeface="Times New Roman" pitchFamily="18" charset="0"/>
              </a:rPr>
              <a:t>культуры, в тыс. рублях.</a:t>
            </a:r>
            <a:endParaRPr lang="ru-RU" altLang="ru-RU" sz="1600" b="1" dirty="0">
              <a:latin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40" y="1916832"/>
            <a:ext cx="7602538"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476672"/>
            <a:ext cx="8569325"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dirty="0">
                <a:latin typeface="Times New Roman" pitchFamily="18" charset="0"/>
              </a:rPr>
              <a:t>Годовой отчет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представляется в Совет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и заключения органа государственного финансового контроля Совет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принимает либо отклоняет решение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a:t>
            </a:r>
          </a:p>
          <a:p>
            <a:pPr algn="just" eaLnBrk="1" hangingPunct="1">
              <a:spcBef>
                <a:spcPct val="50000"/>
              </a:spcBef>
            </a:pPr>
            <a:r>
              <a:rPr lang="ru-RU" altLang="ru-RU" sz="1400" dirty="0">
                <a:latin typeface="Times New Roman" pitchFamily="18" charset="0"/>
              </a:rPr>
              <a:t>По вопросу рассмотрения проекта решения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a:t>
            </a:r>
            <a:r>
              <a:rPr lang="ru-RU" altLang="ru-RU" sz="1400" dirty="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a:t>
            </a:r>
            <a:r>
              <a:rPr lang="ru-RU" altLang="ru-RU" sz="1400" dirty="0" err="1">
                <a:solidFill>
                  <a:srgbClr val="000000"/>
                </a:solidFill>
                <a:latin typeface="Times New Roman" pitchFamily="18" charset="0"/>
                <a:cs typeface="Times New Roman" pitchFamily="18" charset="0"/>
              </a:rPr>
              <a:t>Ковардицкое</a:t>
            </a:r>
            <a:r>
              <a:rPr lang="ru-RU" altLang="ru-RU" sz="1400" dirty="0">
                <a:solidFill>
                  <a:srgbClr val="000000"/>
                </a:solidFill>
                <a:latin typeface="Times New Roman" pitchFamily="18" charset="0"/>
                <a:cs typeface="Times New Roman" pitchFamily="18" charset="0"/>
              </a:rPr>
              <a:t> за </a:t>
            </a:r>
            <a:r>
              <a:rPr lang="ru-RU" altLang="ru-RU" sz="1400" dirty="0" smtClean="0">
                <a:solidFill>
                  <a:srgbClr val="000000"/>
                </a:solidFill>
                <a:latin typeface="Times New Roman" pitchFamily="18" charset="0"/>
                <a:cs typeface="Times New Roman" pitchFamily="18" charset="0"/>
              </a:rPr>
              <a:t>2022 </a:t>
            </a:r>
            <a:r>
              <a:rPr lang="ru-RU" altLang="ru-RU" sz="1400" dirty="0">
                <a:solidFill>
                  <a:srgbClr val="000000"/>
                </a:solidFill>
                <a:latin typeface="Times New Roman" pitchFamily="18" charset="0"/>
                <a:cs typeface="Times New Roman" pitchFamily="18" charset="0"/>
              </a:rPr>
              <a:t>год» </a:t>
            </a:r>
            <a:r>
              <a:rPr lang="ru-RU" altLang="ru-RU" sz="1400" dirty="0">
                <a:latin typeface="Times New Roman" pitchFamily="18" charset="0"/>
              </a:rPr>
              <a:t>назначаются публичные слушания. Положение «О публичных слушаниях в муниципальном образовании </a:t>
            </a:r>
            <a:r>
              <a:rPr lang="ru-RU" altLang="ru-RU" sz="1400" dirty="0" err="1">
                <a:latin typeface="Times New Roman" pitchFamily="18" charset="0"/>
              </a:rPr>
              <a:t>Ковардицкое</a:t>
            </a:r>
            <a:r>
              <a:rPr lang="ru-RU" altLang="ru-RU" sz="1400" dirty="0">
                <a:latin typeface="Times New Roman" pitchFamily="18" charset="0"/>
              </a:rPr>
              <a:t>» утверждено решением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от </a:t>
            </a:r>
            <a:r>
              <a:rPr lang="ru-RU" altLang="ru-RU" sz="1400" dirty="0">
                <a:solidFill>
                  <a:schemeClr val="tx2"/>
                </a:solidFill>
                <a:latin typeface="Times New Roman" pitchFamily="18" charset="0"/>
              </a:rPr>
              <a:t>12.05.2006 г. № 20. </a:t>
            </a:r>
          </a:p>
          <a:p>
            <a:pPr algn="just" eaLnBrk="1" hangingPunct="1">
              <a:spcBef>
                <a:spcPct val="50000"/>
              </a:spcBef>
            </a:pPr>
            <a:r>
              <a:rPr lang="ru-RU" altLang="ru-RU" sz="1400" dirty="0">
                <a:latin typeface="Times New Roman" pitchFamily="18" charset="0"/>
              </a:rPr>
              <a:t>Решением Совета народных депутатов муниципального образования </a:t>
            </a:r>
            <a:r>
              <a:rPr lang="ru-RU" altLang="ru-RU" sz="1400" dirty="0" err="1" smtClean="0">
                <a:latin typeface="Times New Roman" pitchFamily="18" charset="0"/>
              </a:rPr>
              <a:t>Ковардицкое</a:t>
            </a:r>
            <a:r>
              <a:rPr lang="ru-RU" altLang="ru-RU" sz="1400" dirty="0" smtClean="0">
                <a:latin typeface="Times New Roman" pitchFamily="18" charset="0"/>
              </a:rPr>
              <a:t> от 28.03.2023 года №15  «</a:t>
            </a:r>
            <a:r>
              <a:rPr lang="ru-RU" altLang="ru-RU" sz="1400" dirty="0">
                <a:latin typeface="Times New Roman" pitchFamily="18" charset="0"/>
              </a:rPr>
              <a:t>О назначении публичных слушаний по проекту решения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Муромского района «Об утверждении отчета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за </a:t>
            </a:r>
            <a:r>
              <a:rPr lang="ru-RU" altLang="ru-RU" sz="1400" dirty="0" smtClean="0">
                <a:latin typeface="Times New Roman" pitchFamily="18" charset="0"/>
              </a:rPr>
              <a:t>2022 </a:t>
            </a:r>
            <a:r>
              <a:rPr lang="ru-RU" altLang="ru-RU" sz="1400" dirty="0">
                <a:latin typeface="Times New Roman" pitchFamily="18" charset="0"/>
              </a:rPr>
              <a:t>год» определены: </a:t>
            </a:r>
          </a:p>
          <a:p>
            <a:pPr algn="just" eaLnBrk="1" hangingPunct="1">
              <a:spcBef>
                <a:spcPct val="50000"/>
              </a:spcBef>
              <a:buFontTx/>
              <a:buChar char="-"/>
            </a:pPr>
            <a:r>
              <a:rPr lang="ru-RU" altLang="ru-RU" sz="1400" dirty="0">
                <a:latin typeface="Times New Roman" pitchFamily="18" charset="0"/>
              </a:rPr>
              <a:t>дата и место проведения публичных слушаний – </a:t>
            </a:r>
            <a:r>
              <a:rPr lang="ru-RU" sz="1400" dirty="0" smtClean="0">
                <a:latin typeface="Times New Roman" pitchFamily="18" charset="0"/>
              </a:rPr>
              <a:t>27 апреля 2023 </a:t>
            </a:r>
            <a:r>
              <a:rPr lang="ru-RU" sz="1400" dirty="0">
                <a:latin typeface="Times New Roman" pitchFamily="18" charset="0"/>
              </a:rPr>
              <a:t>года, в 15-00 часов, </a:t>
            </a:r>
            <a:r>
              <a:rPr lang="ru-RU" altLang="ru-RU" sz="1400" dirty="0">
                <a:latin typeface="Times New Roman" pitchFamily="18" charset="0"/>
              </a:rPr>
              <a:t> в </a:t>
            </a:r>
            <a:r>
              <a:rPr lang="en-US" altLang="ru-RU" sz="1400" dirty="0" smtClean="0">
                <a:latin typeface="Times New Roman" pitchFamily="18" charset="0"/>
              </a:rPr>
              <a:t> </a:t>
            </a:r>
            <a:r>
              <a:rPr lang="ru-RU" sz="1400" dirty="0" smtClean="0">
                <a:latin typeface="Times New Roman" pitchFamily="18" charset="0"/>
              </a:rPr>
              <a:t>администрации </a:t>
            </a:r>
            <a:r>
              <a:rPr lang="ru-RU" sz="1400" dirty="0">
                <a:latin typeface="Times New Roman" pitchFamily="18" charset="0"/>
              </a:rPr>
              <a:t>муниципального образования </a:t>
            </a:r>
            <a:r>
              <a:rPr lang="ru-RU" sz="1400" dirty="0" err="1">
                <a:latin typeface="Times New Roman" pitchFamily="18" charset="0"/>
              </a:rPr>
              <a:t>Ковардицкое</a:t>
            </a:r>
            <a:r>
              <a:rPr lang="ru-RU" sz="1400" dirty="0">
                <a:latin typeface="Times New Roman" pitchFamily="18" charset="0"/>
              </a:rPr>
              <a:t> по адресу: Владимирская область, Муромский район, с. </a:t>
            </a:r>
            <a:r>
              <a:rPr lang="ru-RU" sz="1400" dirty="0" err="1">
                <a:latin typeface="Times New Roman" pitchFamily="18" charset="0"/>
              </a:rPr>
              <a:t>Ковардицы</a:t>
            </a:r>
            <a:r>
              <a:rPr lang="ru-RU" sz="1400" dirty="0">
                <a:latin typeface="Times New Roman" pitchFamily="18" charset="0"/>
              </a:rPr>
              <a:t>, ул. Дзержинского, д.94-а, зал </a:t>
            </a:r>
            <a:r>
              <a:rPr lang="ru-RU" sz="1400" dirty="0" smtClean="0">
                <a:latin typeface="Times New Roman" pitchFamily="18" charset="0"/>
              </a:rPr>
              <a:t>заседаний</a:t>
            </a:r>
            <a:r>
              <a:rPr lang="ru-RU" altLang="ru-RU" sz="1400" dirty="0" smtClean="0">
                <a:latin typeface="Times New Roman" pitchFamily="18" charset="0"/>
              </a:rPr>
              <a:t>;</a:t>
            </a:r>
            <a:endParaRPr lang="ru-RU" altLang="ru-RU" sz="1400" dirty="0">
              <a:latin typeface="Times New Roman" pitchFamily="18" charset="0"/>
            </a:endParaRPr>
          </a:p>
          <a:p>
            <a:pPr algn="just" eaLnBrk="1" hangingPunct="1">
              <a:spcBef>
                <a:spcPct val="50000"/>
              </a:spcBef>
              <a:buFontTx/>
              <a:buChar char="-"/>
            </a:pPr>
            <a:r>
              <a:rPr lang="ru-RU" altLang="ru-RU" sz="1400" dirty="0">
                <a:latin typeface="Times New Roman" pitchFamily="18" charset="0"/>
              </a:rPr>
              <a:t>права граждан при проведении публичных слушаний - </a:t>
            </a:r>
            <a:r>
              <a:rPr lang="ru-RU" sz="1400" dirty="0">
                <a:latin typeface="Times New Roman" pitchFamily="18" charset="0"/>
              </a:rPr>
              <a:t>предложения по проекту решения Совета народных депутатов муниципального образования </a:t>
            </a:r>
            <a:r>
              <a:rPr lang="ru-RU" sz="1400" dirty="0" err="1">
                <a:latin typeface="Times New Roman" pitchFamily="18" charset="0"/>
              </a:rPr>
              <a:t>Ковардицкое</a:t>
            </a:r>
            <a:r>
              <a:rPr lang="ru-RU" sz="1400" dirty="0">
                <a:latin typeface="Times New Roman" pitchFamily="18" charset="0"/>
              </a:rPr>
              <a:t> Муромского района «Об утверждении отчета об исполнении бюджета муниципального образования </a:t>
            </a:r>
            <a:r>
              <a:rPr lang="ru-RU" sz="1400" dirty="0" err="1">
                <a:latin typeface="Times New Roman" pitchFamily="18" charset="0"/>
              </a:rPr>
              <a:t>Ковардицкое</a:t>
            </a:r>
            <a:r>
              <a:rPr lang="ru-RU" sz="1400" dirty="0">
                <a:latin typeface="Times New Roman" pitchFamily="18" charset="0"/>
              </a:rPr>
              <a:t> за 2022 год» могут направляться в комиссию, расположенную по адресу: Муромский район, с. </a:t>
            </a:r>
            <a:r>
              <a:rPr lang="ru-RU" sz="1400" dirty="0" err="1">
                <a:latin typeface="Times New Roman" pitchFamily="18" charset="0"/>
              </a:rPr>
              <a:t>Ковардицы</a:t>
            </a:r>
            <a:r>
              <a:rPr lang="ru-RU" sz="1400" dirty="0">
                <a:latin typeface="Times New Roman" pitchFamily="18" charset="0"/>
              </a:rPr>
              <a:t>, ул. Дзержинского, д. 94-а,  письменно или посредством официального сайта муниципального образования  </a:t>
            </a:r>
            <a:r>
              <a:rPr lang="ru-RU" sz="1400" dirty="0" err="1">
                <a:latin typeface="Times New Roman" pitchFamily="18" charset="0"/>
              </a:rPr>
              <a:t>Ковардицкое</a:t>
            </a:r>
            <a:r>
              <a:rPr lang="ru-RU" sz="1400" dirty="0">
                <a:latin typeface="Times New Roman" pitchFamily="18" charset="0"/>
              </a:rPr>
              <a:t> телекоммуникационной сети Интернет </a:t>
            </a:r>
            <a:r>
              <a:rPr lang="en-US" sz="1400" dirty="0">
                <a:latin typeface="Times New Roman" pitchFamily="18" charset="0"/>
              </a:rPr>
              <a:t>http</a:t>
            </a:r>
            <a:r>
              <a:rPr lang="ru-RU" sz="1400" dirty="0">
                <a:latin typeface="Times New Roman" pitchFamily="18" charset="0"/>
              </a:rPr>
              <a:t>://</a:t>
            </a:r>
            <a:r>
              <a:rPr lang="en-US" sz="1400" dirty="0" err="1">
                <a:latin typeface="Times New Roman" pitchFamily="18" charset="0"/>
              </a:rPr>
              <a:t>kovardici</a:t>
            </a:r>
            <a:r>
              <a:rPr lang="ru-RU" sz="1400" dirty="0">
                <a:latin typeface="Times New Roman" pitchFamily="18" charset="0"/>
              </a:rPr>
              <a:t>.</a:t>
            </a:r>
            <a:r>
              <a:rPr lang="en-US" sz="1400" dirty="0" err="1">
                <a:latin typeface="Times New Roman" pitchFamily="18" charset="0"/>
              </a:rPr>
              <a:t>ru</a:t>
            </a:r>
            <a:r>
              <a:rPr lang="ru-RU" sz="1400" dirty="0">
                <a:latin typeface="Times New Roman" pitchFamily="18" charset="0"/>
              </a:rPr>
              <a:t>/</a:t>
            </a:r>
            <a:r>
              <a:rPr lang="en-US" sz="1400" dirty="0">
                <a:latin typeface="Times New Roman" pitchFamily="18" charset="0"/>
              </a:rPr>
              <a:t>user</a:t>
            </a:r>
            <a:r>
              <a:rPr lang="ru-RU" sz="1400" dirty="0">
                <a:latin typeface="Times New Roman" pitchFamily="18" charset="0"/>
              </a:rPr>
              <a:t>, в срок до 26 апреля 2023 года.</a:t>
            </a:r>
            <a:endParaRPr lang="ru-RU" altLang="ru-RU" sz="1400" dirty="0">
              <a:latin typeface="Times New Roman" pitchFamily="18" charset="0"/>
            </a:endParaRPr>
          </a:p>
        </p:txBody>
      </p:sp>
      <p:sp>
        <p:nvSpPr>
          <p:cNvPr id="3087" name="Rectangle 4"/>
          <p:cNvSpPr>
            <a:spLocks noChangeArrowheads="1"/>
          </p:cNvSpPr>
          <p:nvPr/>
        </p:nvSpPr>
        <p:spPr bwMode="auto">
          <a:xfrm>
            <a:off x="2070100" y="0"/>
            <a:ext cx="5329238" cy="549275"/>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ru-RU" altLang="ru-RU" sz="2200" b="1" u="sng" dirty="0" smtClean="0">
                <a:ln w="11430"/>
                <a:solidFill>
                  <a:schemeClr val="tx2">
                    <a:lumMod val="85000"/>
                    <a:lumOff val="15000"/>
                  </a:schemeClr>
                </a:solidFill>
                <a:latin typeface="Times New Roman" panose="02020603050405020304" pitchFamily="18" charset="0"/>
                <a:cs typeface="Times New Roman" panose="02020603050405020304"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69874" y="260350"/>
            <a:ext cx="8640861" cy="1143000"/>
          </a:xfrm>
        </p:spPr>
        <p:txBody>
          <a:bodyPr/>
          <a:lstStyle/>
          <a:p>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dirty="0" smtClean="0"/>
          </a:p>
        </p:txBody>
      </p:sp>
      <p:sp>
        <p:nvSpPr>
          <p:cNvPr id="6" name="Объект 2"/>
          <p:cNvSpPr txBox="1">
            <a:spLocks/>
          </p:cNvSpPr>
          <p:nvPr/>
        </p:nvSpPr>
        <p:spPr bwMode="auto">
          <a:xfrm>
            <a:off x="557213" y="1484313"/>
            <a:ext cx="8161337" cy="935037"/>
          </a:xfrm>
          <a:prstGeom prst="rect">
            <a:avLst/>
          </a:prstGeom>
          <a:noFill/>
          <a:ln>
            <a:noFill/>
          </a:ln>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just">
              <a:buFontTx/>
              <a:buNone/>
              <a:defRPr/>
            </a:pPr>
            <a:r>
              <a:rPr lang="ru-RU" altLang="ru-RU" sz="1600" kern="0" dirty="0" smtClean="0">
                <a:latin typeface="Times New Roman" pitchFamily="18" charset="0"/>
                <a:cs typeface="Times New Roman" pitchFamily="18" charset="0"/>
              </a:rPr>
              <a:t>       Бюджет муниципального образования Ковардицкое за 2022 год выполнен с превышением расходов над доходами  (дефицит бюджета) в сумме  1965,8 тыс. рублей.</a:t>
            </a:r>
          </a:p>
          <a:p>
            <a:pPr marL="0" indent="0" algn="just">
              <a:buFontTx/>
              <a:buNone/>
              <a:defRPr/>
            </a:pPr>
            <a:r>
              <a:rPr lang="ru-RU" altLang="ru-RU" sz="1600" kern="0" dirty="0" smtClean="0">
                <a:solidFill>
                  <a:srgbClr val="000000"/>
                </a:solidFill>
                <a:latin typeface="Times New Roman" pitchFamily="18" charset="0"/>
                <a:cs typeface="Times New Roman" pitchFamily="18" charset="0"/>
              </a:rPr>
              <a:t> </a:t>
            </a:r>
          </a:p>
          <a:p>
            <a:pPr marL="0" indent="0" algn="just">
              <a:buFontTx/>
              <a:buNone/>
              <a:defRPr/>
            </a:pPr>
            <a:endParaRPr lang="ru-RU" altLang="ru-RU" sz="1600" kern="0"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3127236"/>
              </p:ext>
            </p:extLst>
          </p:nvPr>
        </p:nvGraphicFramePr>
        <p:xfrm>
          <a:off x="413792" y="2276872"/>
          <a:ext cx="8424936" cy="1984332"/>
        </p:xfrm>
        <a:graphic>
          <a:graphicData uri="http://schemas.openxmlformats.org/drawingml/2006/table">
            <a:tbl>
              <a:tblPr/>
              <a:tblGrid>
                <a:gridCol w="6587282"/>
                <a:gridCol w="1837654"/>
              </a:tblGrid>
              <a:tr h="720361">
                <a:tc>
                  <a:txBody>
                    <a:bodyPr/>
                    <a:lstStyle/>
                    <a:p>
                      <a:pPr algn="ctr" fontAlgn="ctr"/>
                      <a:r>
                        <a:rPr lang="ru-RU" sz="1800" b="1" i="0" u="none" strike="noStrike" dirty="0">
                          <a:effectLst/>
                          <a:latin typeface="Times New Roman"/>
                        </a:rPr>
                        <a:t>Наименование показателя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0DE"/>
                    </a:solidFill>
                  </a:tcPr>
                </a:tc>
                <a:tc>
                  <a:txBody>
                    <a:bodyPr/>
                    <a:lstStyle/>
                    <a:p>
                      <a:pPr algn="ctr" fontAlgn="ctr"/>
                      <a:r>
                        <a:rPr lang="ru-RU" sz="1800" b="1" i="0" u="none" strike="noStrike">
                          <a:effectLst/>
                          <a:latin typeface="Times New Roman"/>
                        </a:rPr>
                        <a:t>Исполнено за 2022 год, тыс. рублей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0DE"/>
                    </a:solidFill>
                  </a:tcPr>
                </a:tc>
              </a:tr>
              <a:tr h="383949">
                <a:tc>
                  <a:txBody>
                    <a:bodyPr/>
                    <a:lstStyle/>
                    <a:p>
                      <a:pPr algn="just" fontAlgn="ctr"/>
                      <a:r>
                        <a:rPr lang="ru-RU" sz="1600" b="1" i="0" u="none" strike="noStrike" dirty="0">
                          <a:effectLst/>
                          <a:latin typeface="Times New Roman"/>
                        </a:rPr>
                        <a:t>Источники внутреннего финансирования дефицитов бюджетов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800" b="1" i="0" u="none" strike="noStrike" dirty="0">
                          <a:effectLst/>
                          <a:latin typeface="Times New Roman"/>
                        </a:rPr>
                        <a:t>1 965,8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949">
                <a:tc>
                  <a:txBody>
                    <a:bodyPr/>
                    <a:lstStyle/>
                    <a:p>
                      <a:pPr algn="just" fontAlgn="ctr"/>
                      <a:r>
                        <a:rPr lang="ru-RU" sz="1600" b="1" i="0" u="none" strike="noStrike" dirty="0">
                          <a:effectLst/>
                          <a:latin typeface="Times New Roman"/>
                        </a:rPr>
                        <a:t>Изменение остатков средств на счетах по учету средств бюджета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800" b="1" i="0" u="none" strike="noStrike" dirty="0">
                          <a:effectLst/>
                          <a:latin typeface="Times New Roman"/>
                        </a:rPr>
                        <a:t>1 965,8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949">
                <a:tc>
                  <a:txBody>
                    <a:bodyPr/>
                    <a:lstStyle/>
                    <a:p>
                      <a:pPr algn="just" fontAlgn="ctr"/>
                      <a:r>
                        <a:rPr lang="ru-RU" sz="1600" b="0" i="0" u="none" strike="noStrike" dirty="0">
                          <a:effectLst/>
                          <a:latin typeface="Times New Roman"/>
                        </a:rPr>
                        <a:t>Уменьшение прочих остатков денежных средств бюджетов поселений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800" b="0" i="0" u="none" strike="noStrike" dirty="0">
                          <a:effectLst/>
                          <a:latin typeface="Times New Roman"/>
                        </a:rPr>
                        <a:t>1 965,8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80513" cy="1268760"/>
          </a:xfrm>
        </p:spPr>
        <p:txBody>
          <a:bodyPr/>
          <a:lstStyle/>
          <a:p>
            <a:pPr eaLnBrk="1" hangingPunct="1">
              <a:defRPr/>
            </a:pPr>
            <a:r>
              <a:rPr lang="ru-RU" altLang="ru-RU" sz="2200" b="1" u="sng" dirty="0">
                <a:solidFill>
                  <a:schemeClr val="tx1"/>
                </a:solidFill>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a:t>
            </a:r>
            <a:r>
              <a:rPr lang="ru-RU" altLang="ru-RU" sz="2200" b="1" u="sng" dirty="0" smtClean="0">
                <a:solidFill>
                  <a:schemeClr val="tx1"/>
                </a:solidFill>
                <a:effectLst>
                  <a:outerShdw blurRad="38100" dist="38100" dir="2700000" algn="tl">
                    <a:srgbClr val="FFFFFF"/>
                  </a:outerShdw>
                </a:effectLst>
                <a:latin typeface="Times New Roman" pitchFamily="18" charset="0"/>
              </a:rPr>
              <a:t>КОВАРДИЦКОЕ  </a:t>
            </a:r>
            <a:br>
              <a:rPr lang="ru-RU" altLang="ru-RU" sz="2200" b="1" u="sng" dirty="0" smtClean="0">
                <a:solidFill>
                  <a:schemeClr val="tx1"/>
                </a:solidFill>
                <a:effectLst>
                  <a:outerShdw blurRad="38100" dist="38100" dir="2700000" algn="tl">
                    <a:srgbClr val="FFFFFF"/>
                  </a:outerShdw>
                </a:effectLst>
                <a:latin typeface="Times New Roman" pitchFamily="18" charset="0"/>
              </a:rPr>
            </a:br>
            <a:r>
              <a:rPr lang="ru-RU" altLang="ru-RU" sz="2200" b="1" u="sng" dirty="0" smtClean="0">
                <a:solidFill>
                  <a:schemeClr val="tx1"/>
                </a:solidFill>
                <a:effectLst>
                  <a:outerShdw blurRad="38100" dist="38100" dir="2700000" algn="tl">
                    <a:srgbClr val="FFFFFF"/>
                  </a:outerShdw>
                </a:effectLst>
                <a:latin typeface="Times New Roman" pitchFamily="18" charset="0"/>
              </a:rPr>
              <a:t>ЗА 2022 ГОД</a:t>
            </a:r>
            <a:r>
              <a:rPr lang="ru-RU" altLang="ru-RU" sz="2200" b="1" u="sng" dirty="0" smtClean="0">
                <a:latin typeface="Times New Roman" pitchFamily="18" charset="0"/>
              </a:rPr>
              <a:t> </a:t>
            </a:r>
          </a:p>
        </p:txBody>
      </p:sp>
      <p:sp>
        <p:nvSpPr>
          <p:cNvPr id="2" name="TextBox 1"/>
          <p:cNvSpPr txBox="1"/>
          <p:nvPr/>
        </p:nvSpPr>
        <p:spPr>
          <a:xfrm>
            <a:off x="413792" y="1340768"/>
            <a:ext cx="8352928" cy="1077218"/>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       В </a:t>
            </a:r>
            <a:r>
              <a:rPr lang="ru-RU" sz="1600" dirty="0">
                <a:latin typeface="Times New Roman" pitchFamily="18" charset="0"/>
                <a:cs typeface="Times New Roman" pitchFamily="18" charset="0"/>
              </a:rPr>
              <a:t>общей сумме расходов бюджета муниципального образования  </a:t>
            </a:r>
            <a:r>
              <a:rPr lang="ru-RU" sz="1600" dirty="0" err="1">
                <a:latin typeface="Times New Roman" pitchFamily="18" charset="0"/>
                <a:cs typeface="Times New Roman" pitchFamily="18" charset="0"/>
              </a:rPr>
              <a:t>Ковардицкое</a:t>
            </a:r>
            <a:r>
              <a:rPr lang="ru-RU" sz="1600" dirty="0">
                <a:latin typeface="Times New Roman" pitchFamily="18" charset="0"/>
                <a:cs typeface="Times New Roman" pitchFamily="18" charset="0"/>
              </a:rPr>
              <a:t> расходы на реализацию 18 муниципальных программ составляют 92,9 %. Средства освоены в сумме 52878,9 тыс. рублей или 98,2% при плане 53870,1 тыс. рублей. К уровню 2021 года объем финансирования муниципальных программ увеличился на 14,6% или 6737,4 тыс. рублей</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2" t="6326" r="5334" b="3130"/>
          <a:stretch/>
        </p:blipFill>
        <p:spPr bwMode="auto">
          <a:xfrm>
            <a:off x="849086" y="2417986"/>
            <a:ext cx="7467600" cy="428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spect="1" noChangeArrowheads="1"/>
          </p:cNvSpPr>
          <p:nvPr/>
        </p:nvSpPr>
        <p:spPr bwMode="auto">
          <a:xfrm>
            <a:off x="-12522200" y="-6075363"/>
            <a:ext cx="34226500" cy="1900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ru-RU" altLang="ru-RU"/>
          </a:p>
        </p:txBody>
      </p:sp>
      <p:graphicFrame>
        <p:nvGraphicFramePr>
          <p:cNvPr id="4" name="Таблица 3"/>
          <p:cNvGraphicFramePr>
            <a:graphicFrameLocks noGrp="1"/>
          </p:cNvGraphicFramePr>
          <p:nvPr>
            <p:extLst>
              <p:ext uri="{D42A27DB-BD31-4B8C-83A1-F6EECF244321}">
                <p14:modId xmlns:p14="http://schemas.microsoft.com/office/powerpoint/2010/main" val="2558069696"/>
              </p:ext>
            </p:extLst>
          </p:nvPr>
        </p:nvGraphicFramePr>
        <p:xfrm>
          <a:off x="413792" y="260648"/>
          <a:ext cx="8424936" cy="6438157"/>
        </p:xfrm>
        <a:graphic>
          <a:graphicData uri="http://schemas.openxmlformats.org/drawingml/2006/table">
            <a:tbl>
              <a:tblPr/>
              <a:tblGrid>
                <a:gridCol w="4248472"/>
                <a:gridCol w="1008112"/>
                <a:gridCol w="936104"/>
                <a:gridCol w="576064"/>
                <a:gridCol w="1656184"/>
              </a:tblGrid>
              <a:tr h="530738">
                <a:tc>
                  <a:txBody>
                    <a:bodyPr/>
                    <a:lstStyle/>
                    <a:p>
                      <a:pPr algn="ctr" fontAlgn="ctr"/>
                      <a:r>
                        <a:rPr lang="ru-RU" sz="1200" b="1" i="0" u="none" strike="noStrike" dirty="0">
                          <a:solidFill>
                            <a:srgbClr val="000000"/>
                          </a:solidFill>
                          <a:effectLst/>
                          <a:latin typeface="Times New Roman"/>
                        </a:rPr>
                        <a:t>Наименование</a:t>
                      </a:r>
                    </a:p>
                  </a:txBody>
                  <a:tcPr marL="3808" marR="3808" marT="38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900" b="1" i="0" u="none" strike="noStrike">
                          <a:solidFill>
                            <a:srgbClr val="000000"/>
                          </a:solidFill>
                          <a:effectLst/>
                          <a:latin typeface="Times New Roman"/>
                        </a:rPr>
                        <a:t>Уточненный план на 2022 год, тыс. рублей</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900" b="1" i="0" u="none" strike="noStrike">
                          <a:solidFill>
                            <a:srgbClr val="000000"/>
                          </a:solidFill>
                          <a:effectLst/>
                          <a:latin typeface="Times New Roman"/>
                        </a:rPr>
                        <a:t>Исполнено за 2022 год, тыс. рублей</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900" b="1" i="0" u="none" strike="noStrike">
                          <a:solidFill>
                            <a:srgbClr val="000000"/>
                          </a:solidFill>
                          <a:effectLst/>
                          <a:latin typeface="Times New Roman"/>
                        </a:rPr>
                        <a:t>% исп. к плану</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200" b="1" i="0" u="none" strike="noStrike" dirty="0">
                          <a:solidFill>
                            <a:srgbClr val="000000"/>
                          </a:solidFill>
                          <a:effectLst/>
                          <a:latin typeface="Times New Roman"/>
                        </a:rPr>
                        <a:t>Причина отклонений</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11522">
                <a:tc>
                  <a:txBody>
                    <a:bodyPr/>
                    <a:lstStyle/>
                    <a:p>
                      <a:pPr algn="l" fontAlgn="ctr"/>
                      <a:r>
                        <a:rPr lang="ru-RU" sz="900" b="1" i="0" u="none" strike="noStrike">
                          <a:effectLst/>
                          <a:latin typeface="Times New Roman"/>
                        </a:rPr>
                        <a:t>ИТОГО</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effectLst/>
                          <a:latin typeface="Times New Roman"/>
                        </a:rPr>
                        <a:t>57 938,5</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effectLst/>
                          <a:latin typeface="Times New Roman"/>
                        </a:rPr>
                        <a:t>56 895,5</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solidFill>
                            <a:srgbClr val="000000"/>
                          </a:solidFill>
                          <a:effectLst/>
                          <a:latin typeface="Times New Roman"/>
                        </a:rPr>
                        <a:t>98,2</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34365">
                <a:tc>
                  <a:txBody>
                    <a:bodyPr/>
                    <a:lstStyle/>
                    <a:p>
                      <a:pPr algn="l" fontAlgn="ctr"/>
                      <a:r>
                        <a:rPr lang="ru-RU" sz="900" b="1" i="0" u="none" strike="noStrike" dirty="0">
                          <a:effectLst/>
                          <a:latin typeface="Times New Roman"/>
                        </a:rPr>
                        <a:t>    Муниципальная программа "Обеспечение доступным и комфортным жильем населения муниципального образования </a:t>
                      </a:r>
                      <a:r>
                        <a:rPr lang="ru-RU" sz="900" b="1" i="0" u="none" strike="noStrike" dirty="0" err="1">
                          <a:effectLst/>
                          <a:latin typeface="Times New Roman"/>
                        </a:rPr>
                        <a:t>Ковардицкое</a:t>
                      </a:r>
                      <a:r>
                        <a:rPr lang="ru-RU" sz="900" b="1" i="0" u="none" strike="noStrike" dirty="0">
                          <a:effectLst/>
                          <a:latin typeface="Times New Roman"/>
                        </a:rPr>
                        <a:t>"</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solidFill>
                            <a:srgbClr val="000000"/>
                          </a:solidFill>
                          <a:effectLst/>
                          <a:latin typeface="Times New Roman"/>
                        </a:rPr>
                        <a:t>2 800,0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2 800,0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642595">
                <a:tc>
                  <a:txBody>
                    <a:bodyPr/>
                    <a:lstStyle/>
                    <a:p>
                      <a:pPr algn="l" fontAlgn="ctr"/>
                      <a:r>
                        <a:rPr lang="ru-RU" sz="900" b="1" i="0" u="none" strike="noStrike">
                          <a:effectLst/>
                          <a:latin typeface="Times New Roman"/>
                        </a:rPr>
                        <a:t>    Муниципальная программа "Защита населения и территорий муниципального образования Ковардицкое от чрезвычайных ситуаций, обеспечение пожарной безопасности и безопасности людей на водных объектах"</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solidFill>
                            <a:srgbClr val="000000"/>
                          </a:solidFill>
                          <a:effectLst/>
                          <a:latin typeface="Times New Roman"/>
                        </a:rPr>
                        <a:t>1 484,2</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1 475,9</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99,4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57009">
                <a:tc>
                  <a:txBody>
                    <a:bodyPr/>
                    <a:lstStyle/>
                    <a:p>
                      <a:pPr algn="l" fontAlgn="ctr"/>
                      <a:r>
                        <a:rPr lang="ru-RU" sz="900" b="1" i="0" u="none" strike="noStrike">
                          <a:effectLst/>
                          <a:latin typeface="Times New Roman"/>
                        </a:rPr>
                        <a:t>    Муниципальная программа "Развитие культуры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13 295,1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13 295,1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23951">
                <a:tc>
                  <a:txBody>
                    <a:bodyPr/>
                    <a:lstStyle/>
                    <a:p>
                      <a:pPr algn="l" fontAlgn="ctr"/>
                      <a:r>
                        <a:rPr lang="ru-RU" sz="900" b="1" i="0" u="none" strike="noStrike">
                          <a:effectLst/>
                          <a:latin typeface="Times New Roman"/>
                        </a:rPr>
                        <a:t>    Муниципальная программа "Развитие муниципальной службы в муниципальном образовании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13 117,0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12 900,3</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98,3</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5205">
                <a:tc>
                  <a:txBody>
                    <a:bodyPr/>
                    <a:lstStyle/>
                    <a:p>
                      <a:pPr algn="l" fontAlgn="ctr"/>
                      <a:r>
                        <a:rPr lang="ru-RU" sz="900" b="1" i="0" u="none" strike="noStrike">
                          <a:effectLst/>
                          <a:latin typeface="Times New Roman"/>
                        </a:rPr>
                        <a:t>    Муниципальная программа "Управление муниципальным имуществом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984,1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980,4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99,6</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39672">
                <a:tc>
                  <a:txBody>
                    <a:bodyPr/>
                    <a:lstStyle/>
                    <a:p>
                      <a:pPr algn="l" fontAlgn="ctr"/>
                      <a:r>
                        <a:rPr lang="ru-RU" sz="900" b="1" i="0" u="none" strike="noStrike" dirty="0">
                          <a:effectLst/>
                          <a:latin typeface="Times New Roman"/>
                        </a:rPr>
                        <a:t>    Муниципальная программа "Управление муниципальными финансами муниципального образования </a:t>
                      </a:r>
                      <a:r>
                        <a:rPr lang="ru-RU" sz="900" b="1" i="0" u="none" strike="noStrike" dirty="0" err="1">
                          <a:effectLst/>
                          <a:latin typeface="Times New Roman"/>
                        </a:rPr>
                        <a:t>Ковардицкое</a:t>
                      </a:r>
                      <a:r>
                        <a:rPr lang="ru-RU" sz="900" b="1" i="0" u="none" strike="noStrike" dirty="0">
                          <a:effectLst/>
                          <a:latin typeface="Times New Roman"/>
                        </a:rPr>
                        <a:t>"</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1 086,4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1 086,4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30166">
                <a:tc>
                  <a:txBody>
                    <a:bodyPr/>
                    <a:lstStyle/>
                    <a:p>
                      <a:pPr algn="l" fontAlgn="ctr"/>
                      <a:r>
                        <a:rPr lang="ru-RU" sz="900" b="1" i="0" u="none" strike="noStrike">
                          <a:effectLst/>
                          <a:latin typeface="Times New Roman"/>
                        </a:rPr>
                        <a:t>    Муниципальная программа "Благоустройство территории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8 475,2</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7 754,9</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solidFill>
                            <a:srgbClr val="000000"/>
                          </a:solidFill>
                          <a:effectLst/>
                          <a:latin typeface="Times New Roman"/>
                        </a:rPr>
                        <a:t>91,5</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Оплата работ «по факту» на основании актов выполненных работ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45819">
                <a:tc>
                  <a:txBody>
                    <a:bodyPr/>
                    <a:lstStyle/>
                    <a:p>
                      <a:pPr algn="l" fontAlgn="ctr"/>
                      <a:r>
                        <a:rPr lang="ru-RU" sz="900" b="1" i="0" u="none" strike="noStrike">
                          <a:effectLst/>
                          <a:latin typeface="Times New Roman"/>
                        </a:rPr>
                        <a:t>    Муниципальная программа "Капитальный ремонт жилищного фонда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551,1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516,3</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solidFill>
                            <a:srgbClr val="000000"/>
                          </a:solidFill>
                          <a:effectLst/>
                          <a:latin typeface="Times New Roman"/>
                        </a:rPr>
                        <a:t>93,7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Оплата работ «по факту» на основании актов выполненных работ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31888">
                <a:tc>
                  <a:txBody>
                    <a:bodyPr/>
                    <a:lstStyle/>
                    <a:p>
                      <a:pPr algn="l" fontAlgn="ctr"/>
                      <a:r>
                        <a:rPr lang="ru-RU" sz="900" b="1" i="0" u="none" strike="noStrike">
                          <a:effectLst/>
                          <a:latin typeface="Times New Roman"/>
                        </a:rPr>
                        <a:t>    Муниципальная программа "Дорожное хозяйство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2,0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2,0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53957">
                <a:tc>
                  <a:txBody>
                    <a:bodyPr/>
                    <a:lstStyle/>
                    <a:p>
                      <a:pPr algn="l" fontAlgn="ctr"/>
                      <a:r>
                        <a:rPr lang="ru-RU" sz="900" b="1" i="0" u="none" strike="noStrike">
                          <a:effectLst/>
                          <a:latin typeface="Times New Roman"/>
                        </a:rPr>
                        <a:t>    Муниципальная программа "Обеспечение устойчивого сокращения непригодного для проживания жилищного фонда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5 370,6</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5 370,6</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45819">
                <a:tc>
                  <a:txBody>
                    <a:bodyPr/>
                    <a:lstStyle/>
                    <a:p>
                      <a:pPr algn="l" fontAlgn="ctr"/>
                      <a:r>
                        <a:rPr lang="ru-RU" sz="900" b="1" i="0" u="none" strike="noStrike">
                          <a:effectLst/>
                          <a:latin typeface="Times New Roman"/>
                        </a:rPr>
                        <a:t>    Муниципальная программа "Информационное общество в муниципальном образовании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145,4</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138,1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solidFill>
                            <a:srgbClr val="000000"/>
                          </a:solidFill>
                          <a:effectLst/>
                          <a:latin typeface="Times New Roman"/>
                        </a:rPr>
                        <a:t>94,9</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Оплата работ «по факту» на основании актов выполненных работ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34365">
                <a:tc>
                  <a:txBody>
                    <a:bodyPr/>
                    <a:lstStyle/>
                    <a:p>
                      <a:pPr algn="l" fontAlgn="ctr"/>
                      <a:r>
                        <a:rPr lang="ru-RU" sz="900" b="1" i="0" u="none" strike="noStrike">
                          <a:effectLst/>
                          <a:latin typeface="Times New Roman"/>
                        </a:rPr>
                        <a:t>    Муниципальная программа "Борьба с борщевиком Сосновского на территории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301,1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301,1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34365">
                <a:tc>
                  <a:txBody>
                    <a:bodyPr/>
                    <a:lstStyle/>
                    <a:p>
                      <a:pPr algn="l" fontAlgn="ctr"/>
                      <a:r>
                        <a:rPr lang="ru-RU" sz="900" b="1" i="0" u="none" strike="noStrike">
                          <a:effectLst/>
                          <a:latin typeface="Times New Roman"/>
                        </a:rPr>
                        <a:t>    Муниципальная программа "Комплексное развитие сельских территорий муниципального образования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1 333,7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1 333,7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34365">
                <a:tc>
                  <a:txBody>
                    <a:bodyPr/>
                    <a:lstStyle/>
                    <a:p>
                      <a:pPr algn="l" fontAlgn="ctr"/>
                      <a:r>
                        <a:rPr lang="ru-RU" sz="900" b="1" i="0" u="none" strike="noStrike">
                          <a:effectLst/>
                          <a:latin typeface="Times New Roman"/>
                        </a:rPr>
                        <a:t> Муниципальная программа "Охрана окружающей среды в муниципальном образовании Ковардицкое"</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4 924,1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effectLst/>
                          <a:latin typeface="Times New Roman"/>
                        </a:rPr>
                        <a:t>4 924,1</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a:solidFill>
                            <a:srgbClr val="000000"/>
                          </a:solidFill>
                          <a:effectLst/>
                          <a:latin typeface="Times New Roman"/>
                        </a:rPr>
                        <a:t>100,0</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1" i="0" u="none" strike="noStrike" dirty="0">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2910">
                <a:tc>
                  <a:txBody>
                    <a:bodyPr/>
                    <a:lstStyle/>
                    <a:p>
                      <a:pPr algn="l" fontAlgn="ctr"/>
                      <a:r>
                        <a:rPr lang="ru-RU" sz="900" b="1" i="0" u="none" strike="noStrike">
                          <a:effectLst/>
                          <a:latin typeface="Times New Roman"/>
                        </a:rPr>
                        <a:t>    Непрограммные расходы органов местного самоуправления</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4 068,5</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effectLst/>
                          <a:latin typeface="Times New Roman"/>
                        </a:rPr>
                        <a:t>4 016,7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a:solidFill>
                            <a:srgbClr val="000000"/>
                          </a:solidFill>
                          <a:effectLst/>
                          <a:latin typeface="Times New Roman"/>
                        </a:rPr>
                        <a:t>98,7</a:t>
                      </a:r>
                    </a:p>
                  </a:txBody>
                  <a:tcPr marL="3808" marR="3808" marT="3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1" i="0" u="none" strike="noStrike" dirty="0">
                          <a:effectLst/>
                          <a:latin typeface="Times New Roman"/>
                        </a:rPr>
                        <a:t> </a:t>
                      </a:r>
                    </a:p>
                  </a:txBody>
                  <a:tcPr marL="3808" marR="3808" marT="38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308074" y="26368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dirty="0">
                <a:latin typeface="Times New Roman" pitchFamily="18" charset="0"/>
              </a:rPr>
              <a:t>Информация для контактов</a:t>
            </a:r>
          </a:p>
          <a:p>
            <a:pPr algn="ctr" eaLnBrk="1" hangingPunct="1">
              <a:spcBef>
                <a:spcPct val="50000"/>
              </a:spcBef>
            </a:pPr>
            <a:endParaRPr lang="ru-RU" altLang="ru-RU" sz="1800" b="1" u="sng" dirty="0">
              <a:latin typeface="Times New Roman" pitchFamily="18" charset="0"/>
            </a:endParaRPr>
          </a:p>
          <a:p>
            <a:pPr algn="ctr" eaLnBrk="1" hangingPunct="1">
              <a:spcBef>
                <a:spcPct val="50000"/>
              </a:spcBef>
            </a:pPr>
            <a:r>
              <a:rPr lang="ru-RU" altLang="ru-RU" sz="1600" dirty="0">
                <a:latin typeface="Times New Roman" pitchFamily="18" charset="0"/>
              </a:rPr>
              <a:t>Финансовое управление администрации Муромского района</a:t>
            </a:r>
          </a:p>
          <a:p>
            <a:pPr algn="ctr" eaLnBrk="1" hangingPunct="1"/>
            <a:r>
              <a:rPr lang="ru-RU" altLang="ru-RU" sz="1600" dirty="0">
                <a:latin typeface="Times New Roman" pitchFamily="18" charset="0"/>
              </a:rPr>
              <a:t>Адрес: пл. Крестьянина, 6</a:t>
            </a:r>
          </a:p>
          <a:p>
            <a:pPr algn="ctr" eaLnBrk="1" hangingPunct="1"/>
            <a:r>
              <a:rPr lang="ru-RU" altLang="ru-RU" sz="1600" dirty="0">
                <a:latin typeface="Times New Roman" pitchFamily="18" charset="0"/>
              </a:rPr>
              <a:t>г. Муром, Владимирская обл., 602267</a:t>
            </a:r>
          </a:p>
          <a:p>
            <a:pPr algn="ctr" eaLnBrk="1" hangingPunct="1"/>
            <a:r>
              <a:rPr lang="ru-RU" altLang="ru-RU" sz="1600" dirty="0">
                <a:latin typeface="Times New Roman" pitchFamily="18" charset="0"/>
              </a:rPr>
              <a:t>тел. (49234) 3-31-95, факс (49234) 2-69-95</a:t>
            </a:r>
          </a:p>
          <a:p>
            <a:pPr algn="ctr" eaLnBrk="1" hangingPunct="1"/>
            <a:r>
              <a:rPr lang="en-US" altLang="ru-RU" sz="1600" dirty="0">
                <a:latin typeface="Times New Roman" pitchFamily="18" charset="0"/>
              </a:rPr>
              <a:t>e-mail: </a:t>
            </a:r>
            <a:r>
              <a:rPr lang="ru-RU" altLang="ru-RU" sz="1600" u="sng" dirty="0">
                <a:latin typeface="Times New Roman" pitchFamily="18" charset="0"/>
              </a:rPr>
              <a:t>rayfu@mail.ru</a:t>
            </a:r>
          </a:p>
          <a:p>
            <a:pPr algn="ctr" eaLnBrk="1" hangingPunct="1"/>
            <a:r>
              <a:rPr lang="ru-RU" altLang="ru-RU" sz="1600" dirty="0">
                <a:latin typeface="Times New Roman" pitchFamily="18" charset="0"/>
              </a:rPr>
              <a:t>График работы финансового управления:</a:t>
            </a:r>
          </a:p>
          <a:p>
            <a:pPr algn="ctr" eaLnBrk="1" hangingPunct="1"/>
            <a:r>
              <a:rPr lang="ru-RU" altLang="ru-RU" sz="1600" dirty="0">
                <a:latin typeface="Times New Roman" pitchFamily="18" charset="0"/>
              </a:rPr>
              <a:t>с 8:00 до 17:00 перерыв на обед с 12:00 до 13:00</a:t>
            </a:r>
          </a:p>
        </p:txBody>
      </p:sp>
      <p:sp>
        <p:nvSpPr>
          <p:cNvPr id="22531" name="Text Box 5"/>
          <p:cNvSpPr txBox="1">
            <a:spLocks noChangeArrowheads="1"/>
          </p:cNvSpPr>
          <p:nvPr/>
        </p:nvSpPr>
        <p:spPr bwMode="auto">
          <a:xfrm>
            <a:off x="611188" y="188913"/>
            <a:ext cx="77771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50000"/>
              </a:spcBef>
            </a:pPr>
            <a:r>
              <a:rPr lang="ru-RU" altLang="ru-RU" sz="1600" dirty="0" smtClean="0">
                <a:latin typeface="Times New Roman" pitchFamily="18" charset="0"/>
              </a:rPr>
              <a:t>        С </a:t>
            </a:r>
            <a:r>
              <a:rPr lang="ru-RU" altLang="ru-RU" sz="1600" dirty="0">
                <a:latin typeface="Times New Roman" pitchFamily="18" charset="0"/>
              </a:rPr>
              <a:t>решением Совета народных депутатов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Муромского района </a:t>
            </a:r>
            <a:r>
              <a:rPr lang="ru-RU" altLang="ru-RU" sz="1600" dirty="0" smtClean="0">
                <a:latin typeface="Times New Roman" pitchFamily="18" charset="0"/>
              </a:rPr>
              <a:t>от </a:t>
            </a:r>
            <a:r>
              <a:rPr lang="ru-RU" altLang="ru-RU" sz="1600" dirty="0" smtClean="0">
                <a:latin typeface="Times New Roman" pitchFamily="18" charset="0"/>
              </a:rPr>
              <a:t>27.04.2023 </a:t>
            </a:r>
            <a:r>
              <a:rPr lang="ru-RU" altLang="ru-RU" sz="1600" dirty="0" smtClean="0">
                <a:latin typeface="Times New Roman" pitchFamily="18" charset="0"/>
              </a:rPr>
              <a:t>года № 20 «Об </a:t>
            </a:r>
            <a:r>
              <a:rPr lang="ru-RU" altLang="ru-RU" sz="1600" dirty="0">
                <a:latin typeface="Times New Roman" pitchFamily="18" charset="0"/>
              </a:rPr>
              <a:t>утверждении отчета об исполнении бюджета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за </a:t>
            </a:r>
            <a:r>
              <a:rPr lang="ru-RU" altLang="ru-RU" sz="1600" dirty="0" smtClean="0">
                <a:latin typeface="Times New Roman" pitchFamily="18" charset="0"/>
              </a:rPr>
              <a:t>2022 </a:t>
            </a:r>
            <a:r>
              <a:rPr lang="ru-RU" altLang="ru-RU" sz="1600" dirty="0">
                <a:latin typeface="Times New Roman" pitchFamily="18" charset="0"/>
              </a:rPr>
              <a:t>год» можно ознакомиться в газете «Муромский край. Документы» </a:t>
            </a:r>
            <a:r>
              <a:rPr lang="ru-RU" altLang="ru-RU" sz="1600" dirty="0" smtClean="0">
                <a:latin typeface="Times New Roman" pitchFamily="18" charset="0"/>
              </a:rPr>
              <a:t>от </a:t>
            </a:r>
            <a:r>
              <a:rPr lang="ru-RU" altLang="ru-RU" sz="1600" smtClean="0">
                <a:latin typeface="Times New Roman" pitchFamily="18" charset="0"/>
              </a:rPr>
              <a:t>28</a:t>
            </a:r>
            <a:r>
              <a:rPr lang="ru-RU" sz="1600" smtClean="0">
                <a:latin typeface="Times New Roman" pitchFamily="18" charset="0"/>
              </a:rPr>
              <a:t>.04.2023 </a:t>
            </a:r>
            <a:r>
              <a:rPr lang="ru-RU" altLang="ru-RU" sz="1600" smtClean="0">
                <a:latin typeface="Times New Roman" pitchFamily="18" charset="0"/>
              </a:rPr>
              <a:t>года </a:t>
            </a:r>
            <a:r>
              <a:rPr lang="ru-RU" sz="1600" smtClean="0">
                <a:latin typeface="Times New Roman" pitchFamily="18" charset="0"/>
              </a:rPr>
              <a:t>№ 48 (</a:t>
            </a:r>
            <a:r>
              <a:rPr lang="ru-RU" sz="1600" dirty="0" smtClean="0">
                <a:latin typeface="Times New Roman" pitchFamily="18" charset="0"/>
              </a:rPr>
              <a:t>4956)</a:t>
            </a:r>
            <a:r>
              <a:rPr lang="ru-RU" altLang="ru-RU" sz="1600" dirty="0" smtClean="0">
                <a:latin typeface="Times New Roman" pitchFamily="18" charset="0"/>
              </a:rPr>
              <a:t> </a:t>
            </a:r>
            <a:r>
              <a:rPr lang="ru-RU" altLang="ru-RU" sz="1600" dirty="0">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328602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478113"/>
            <a:ext cx="2673350" cy="2352675"/>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736873"/>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dirty="0">
                <a:solidFill>
                  <a:srgbClr val="3366FF"/>
                </a:solidFill>
                <a:latin typeface="Times New Roman" pitchFamily="18" charset="0"/>
              </a:rPr>
              <a:t>Исполнение бюджета</a:t>
            </a:r>
            <a:r>
              <a:rPr lang="ru-RU" altLang="ru-RU" sz="1600" b="1" dirty="0">
                <a:latin typeface="Times New Roman" pitchFamily="18" charset="0"/>
              </a:rPr>
              <a:t> начинается с момента утверждения решения о бюджете </a:t>
            </a:r>
            <a:r>
              <a:rPr lang="ru-RU" altLang="ru-RU" sz="1600" b="1" dirty="0" smtClean="0">
                <a:latin typeface="Times New Roman" pitchFamily="18" charset="0"/>
              </a:rPr>
              <a:t>представительным </a:t>
            </a:r>
            <a:r>
              <a:rPr lang="ru-RU" altLang="ru-RU" sz="1600" b="1" dirty="0">
                <a:latin typeface="Times New Roman" pitchFamily="18" charset="0"/>
              </a:rPr>
              <a:t>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430361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3371750"/>
            <a:ext cx="2566987" cy="2565400"/>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dirty="0">
                <a:solidFill>
                  <a:srgbClr val="000099"/>
                </a:solidFill>
                <a:latin typeface="Times New Roman" pitchFamily="18" charset="0"/>
              </a:rPr>
              <a:t>Исполнение бюджета по доходам</a:t>
            </a:r>
            <a:r>
              <a:rPr lang="ru-RU" altLang="ru-RU" sz="1800" dirty="0">
                <a:solidFill>
                  <a:srgbClr val="000099"/>
                </a:solidFill>
                <a:latin typeface="Times New Roman" pitchFamily="18" charset="0"/>
              </a:rPr>
              <a:t> </a:t>
            </a:r>
          </a:p>
          <a:p>
            <a:pPr algn="just" eaLnBrk="1" hangingPunct="1"/>
            <a:r>
              <a:rPr lang="ru-RU" altLang="ru-RU" sz="1400" dirty="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dirty="0"/>
          </a:p>
        </p:txBody>
      </p:sp>
      <p:pic>
        <p:nvPicPr>
          <p:cNvPr id="4107" name="Picture 11"/>
          <p:cNvPicPr>
            <a:picLocks noChangeAspect="1" noChangeArrowheads="1"/>
          </p:cNvPicPr>
          <p:nvPr/>
        </p:nvPicPr>
        <p:blipFill>
          <a:blip r:embed="rId2" cstate="print">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25400" y="115888"/>
            <a:ext cx="91805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200" b="1" dirty="0" smtClean="0">
                <a:latin typeface="Times New Roman" pitchFamily="18" charset="0"/>
              </a:rPr>
              <a:t>ОСНОВНЫЕ ПАРАМЕТРЫ ИСПОЛНЕНИЯ БЮДЖЕТА МУНИЦИПАЛЬНОГО ОБРАЗОВАНИЯ КОВАРДИЦКОЕ</a:t>
            </a:r>
          </a:p>
          <a:p>
            <a:pPr algn="ctr"/>
            <a:r>
              <a:rPr lang="ru-RU" altLang="ru-RU" sz="2200" b="1" dirty="0" smtClean="0">
                <a:latin typeface="Times New Roman" pitchFamily="18" charset="0"/>
              </a:rPr>
              <a:t>ЗА 2022 ГОД</a:t>
            </a:r>
            <a:endParaRPr lang="ru-RU" altLang="ru-RU" sz="2200" b="1" dirty="0">
              <a:latin typeface="Times New Roman" pitchFamily="18" charset="0"/>
            </a:endParaRPr>
          </a:p>
        </p:txBody>
      </p:sp>
      <p:sp>
        <p:nvSpPr>
          <p:cNvPr id="4" name="Скругленный прямоугольник 3"/>
          <p:cNvSpPr/>
          <p:nvPr/>
        </p:nvSpPr>
        <p:spPr bwMode="auto">
          <a:xfrm>
            <a:off x="580293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56895,5</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46600"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a:solidFill>
                <a:schemeClr val="tx1"/>
              </a:solidFill>
            </a:endParaRPr>
          </a:p>
        </p:txBody>
      </p:sp>
      <p:sp>
        <p:nvSpPr>
          <p:cNvPr id="7" name="Скругленный прямоугольник 6"/>
          <p:cNvSpPr/>
          <p:nvPr/>
        </p:nvSpPr>
        <p:spPr bwMode="auto">
          <a:xfrm>
            <a:off x="47720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54929,7 </a:t>
            </a:r>
            <a:r>
              <a:rPr lang="ru-RU" sz="1800" b="1" dirty="0" smtClean="0">
                <a:solidFill>
                  <a:schemeClr val="tx1"/>
                </a:solidFill>
                <a:latin typeface="Times New Roman" panose="02020603050405020304" pitchFamily="18" charset="0"/>
                <a:cs typeface="Times New Roman" panose="02020603050405020304" pitchFamily="18" charset="0"/>
              </a:rPr>
              <a:t>тыс</a:t>
            </a:r>
            <a:r>
              <a:rPr lang="ru-RU" sz="1800" b="1" dirty="0">
                <a:solidFill>
                  <a:schemeClr val="tx1"/>
                </a:solidFill>
                <a:latin typeface="Times New Roman" panose="02020603050405020304" pitchFamily="18" charset="0"/>
                <a:cs typeface="Times New Roman" panose="02020603050405020304" pitchFamily="18" charset="0"/>
              </a:rPr>
              <a:t>.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bwMode="auto">
          <a:xfrm>
            <a:off x="3163082" y="429309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smtClean="0">
                <a:solidFill>
                  <a:schemeClr val="tx1"/>
                </a:solidFill>
                <a:latin typeface="Times New Roman" panose="02020603050405020304" pitchFamily="18" charset="0"/>
                <a:cs typeface="Times New Roman" panose="02020603050405020304" pitchFamily="18" charset="0"/>
              </a:rPr>
              <a:t>Дефицит</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1965,8 </a:t>
            </a:r>
            <a:r>
              <a:rPr lang="ru-RU" sz="24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98438" y="50800"/>
            <a:ext cx="8783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dirty="0" smtClean="0">
                <a:latin typeface="Times New Roman" pitchFamily="18" charset="0"/>
              </a:rPr>
              <a:t>ОСНОВНЫЕ ЭКОНОМИЧЕСКИЕ ПОКАЗАТЕЛИ РАЗВИТИЯ ЭКОНОМИКИ МУНИЦИПАЛЬНОГО ОБРАЗОВАНИЯ КОВАРДИЦКОЕ  ЗА 2022 ГОД</a:t>
            </a:r>
            <a:endParaRPr lang="ru-RU" altLang="ru-RU" sz="1800" b="1" dirty="0">
              <a:latin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908720"/>
            <a:ext cx="47498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553" y="1484784"/>
            <a:ext cx="3932238"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3933056"/>
            <a:ext cx="473710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304" y="3933056"/>
            <a:ext cx="4041775"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144686"/>
            <a:ext cx="9180513" cy="1124074"/>
          </a:xfrm>
        </p:spPr>
        <p:txBody>
          <a:bodyPr/>
          <a:lstStyle/>
          <a:p>
            <a:pPr eaLnBrk="1" hangingPunct="1"/>
            <a:r>
              <a:rPr lang="ru-RU" altLang="ru-RU" sz="2000" b="1" dirty="0" smtClean="0">
                <a:latin typeface="Times New Roman" pitchFamily="18" charset="0"/>
                <a:cs typeface="Times New Roman" pitchFamily="18" charset="0"/>
              </a:rPr>
              <a:t>ПОКАЗАТЕЛИ ДОХОДОВ И РАСХОДОВ БЮДЖЕТА МУНИЦИПАЛЬНОГО ОБРАЗОВАНИЯ  КОВАРДИЦКОЕ </a:t>
            </a:r>
            <a:br>
              <a:rPr lang="ru-RU" altLang="ru-RU" sz="2000" b="1" dirty="0" smtClean="0">
                <a:latin typeface="Times New Roman" pitchFamily="18" charset="0"/>
                <a:cs typeface="Times New Roman" pitchFamily="18" charset="0"/>
              </a:rPr>
            </a:br>
            <a:r>
              <a:rPr lang="ru-RU" altLang="ru-RU" sz="2000" b="1" dirty="0" smtClean="0">
                <a:latin typeface="Times New Roman" pitchFamily="18" charset="0"/>
                <a:cs typeface="Times New Roman" pitchFamily="18" charset="0"/>
              </a:rPr>
              <a:t>В РАСЧЕТЕ НА ДУШУ НАСЕЛЕНИЯ</a:t>
            </a:r>
            <a:br>
              <a:rPr lang="ru-RU" altLang="ru-RU" sz="2000" b="1" dirty="0" smtClean="0">
                <a:latin typeface="Times New Roman" pitchFamily="18" charset="0"/>
                <a:cs typeface="Times New Roman" pitchFamily="18" charset="0"/>
              </a:rPr>
            </a:br>
            <a:r>
              <a:rPr lang="ru-RU" altLang="ru-RU" sz="1800" b="1" dirty="0" smtClean="0">
                <a:latin typeface="Times New Roman" pitchFamily="18" charset="0"/>
                <a:cs typeface="Times New Roman" pitchFamily="18" charset="0"/>
              </a:rPr>
              <a:t> (численность постоянного населения 2021 год - 9028 чел.)</a:t>
            </a:r>
            <a:endParaRPr lang="ru-RU" altLang="ru-RU" sz="1800" dirty="0" smtClean="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98265983"/>
              </p:ext>
            </p:extLst>
          </p:nvPr>
        </p:nvGraphicFramePr>
        <p:xfrm>
          <a:off x="629817" y="1340767"/>
          <a:ext cx="8064894" cy="5309345"/>
        </p:xfrm>
        <a:graphic>
          <a:graphicData uri="http://schemas.openxmlformats.org/drawingml/2006/table">
            <a:tbl>
              <a:tblPr/>
              <a:tblGrid>
                <a:gridCol w="4244682"/>
                <a:gridCol w="1273404"/>
                <a:gridCol w="1273404"/>
                <a:gridCol w="1273404"/>
              </a:tblGrid>
              <a:tr h="336705">
                <a:tc gridSpan="4">
                  <a:txBody>
                    <a:bodyPr/>
                    <a:lstStyle/>
                    <a:p>
                      <a:pPr algn="ctr" rtl="0" fontAlgn="ctr"/>
                      <a:r>
                        <a:rPr lang="ru-RU" sz="2200" b="1" i="0" u="none" strike="noStrike" dirty="0">
                          <a:solidFill>
                            <a:srgbClr val="000000"/>
                          </a:solidFill>
                          <a:effectLst/>
                          <a:latin typeface="Times New Roman"/>
                        </a:rPr>
                        <a:t>Доходы на душу населения</a:t>
                      </a:r>
                    </a:p>
                  </a:txBody>
                  <a:tcPr marL="8320" marR="8320" marT="8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36836">
                <a:tc rowSpan="2">
                  <a:txBody>
                    <a:bodyPr/>
                    <a:lstStyle/>
                    <a:p>
                      <a:pPr algn="ctr" rtl="0" fontAlgn="ctr"/>
                      <a:r>
                        <a:rPr lang="ru-RU" sz="1400" b="0" i="0" u="none" strike="noStrike" dirty="0">
                          <a:solidFill>
                            <a:srgbClr val="000000"/>
                          </a:solidFill>
                          <a:effectLst/>
                          <a:latin typeface="Times New Roman"/>
                        </a:rPr>
                        <a:t>Наименование</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3">
                  <a:txBody>
                    <a:bodyPr/>
                    <a:lstStyle/>
                    <a:p>
                      <a:pPr algn="ctr" rtl="0" fontAlgn="ctr"/>
                      <a:r>
                        <a:rPr lang="ru-RU" sz="1400" b="0" i="0" u="none" strike="noStrike">
                          <a:effectLst/>
                          <a:latin typeface="Times New Roman"/>
                        </a:rPr>
                        <a:t> 2022 год</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c hMerge="1">
                  <a:txBody>
                    <a:bodyPr/>
                    <a:lstStyle/>
                    <a:p>
                      <a:endParaRPr lang="ru-RU"/>
                    </a:p>
                  </a:txBody>
                  <a:tcPr/>
                </a:tc>
              </a:tr>
              <a:tr h="236836">
                <a:tc vMerge="1">
                  <a:txBody>
                    <a:bodyPr/>
                    <a:lstStyle/>
                    <a:p>
                      <a:endParaRPr lang="ru-RU"/>
                    </a:p>
                  </a:txBody>
                  <a:tcPr/>
                </a:tc>
                <a:tc>
                  <a:txBody>
                    <a:bodyPr/>
                    <a:lstStyle/>
                    <a:p>
                      <a:pPr algn="ctr" rtl="0" fontAlgn="ctr"/>
                      <a:r>
                        <a:rPr lang="ru-RU" sz="1400" b="0" i="0" u="none" strike="noStrike">
                          <a:effectLst/>
                          <a:latin typeface="Times New Roman"/>
                        </a:rPr>
                        <a:t>тыс. рублей</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400" b="0" i="0" u="none" strike="noStrike">
                          <a:effectLst/>
                          <a:latin typeface="Times New Roman"/>
                        </a:rPr>
                        <a:t>рублей в месяц</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400" b="0" i="0" u="none" strike="noStrike">
                          <a:effectLst/>
                          <a:latin typeface="Times New Roman"/>
                        </a:rPr>
                        <a:t>рублей в год</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76968">
                <a:tc>
                  <a:txBody>
                    <a:bodyPr/>
                    <a:lstStyle/>
                    <a:p>
                      <a:pPr algn="ctr" rtl="0" fontAlgn="ctr"/>
                      <a:r>
                        <a:rPr lang="ru-RU" sz="1800" b="1" i="0" u="none" strike="noStrike" dirty="0">
                          <a:solidFill>
                            <a:srgbClr val="000000"/>
                          </a:solidFill>
                          <a:effectLst/>
                          <a:latin typeface="Times New Roman"/>
                        </a:rPr>
                        <a:t>ВСЕГО ДОХОДОВ</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effectLst/>
                          <a:latin typeface="Times New Roman"/>
                        </a:rPr>
                        <a:t>54 929,7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effectLst/>
                          <a:latin typeface="Times New Roman"/>
                        </a:rPr>
                        <a:t>507,0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effectLst/>
                          <a:latin typeface="Times New Roman"/>
                        </a:rPr>
                        <a:t>6 084,4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6836">
                <a:tc>
                  <a:txBody>
                    <a:bodyPr/>
                    <a:lstStyle/>
                    <a:p>
                      <a:pPr algn="just" rtl="0" fontAlgn="ctr"/>
                      <a:r>
                        <a:rPr lang="ru-RU" sz="1400" b="0" i="0" u="none" strike="noStrike">
                          <a:solidFill>
                            <a:srgbClr val="000000"/>
                          </a:solidFill>
                          <a:effectLst/>
                          <a:latin typeface="Times New Roman"/>
                        </a:rPr>
                        <a:t>Налоговые доходы</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13 778,3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127,2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effectLst/>
                          <a:latin typeface="Times New Roman"/>
                        </a:rPr>
                        <a:t>1 526,2</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Неналоговые доходы</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effectLst/>
                          <a:latin typeface="Times New Roman"/>
                        </a:rPr>
                        <a:t>460,5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4,3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51,0</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Безвозмездные поступления</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effectLst/>
                          <a:latin typeface="Times New Roman"/>
                        </a:rPr>
                        <a:t>40 690,9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effectLst/>
                          <a:latin typeface="Times New Roman"/>
                        </a:rPr>
                        <a:t>375,6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effectLst/>
                          <a:latin typeface="Times New Roman"/>
                        </a:rPr>
                        <a:t>4 507,2</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322096">
                <a:tc gridSpan="4">
                  <a:txBody>
                    <a:bodyPr/>
                    <a:lstStyle/>
                    <a:p>
                      <a:pPr algn="ctr" rtl="0" fontAlgn="ctr"/>
                      <a:r>
                        <a:rPr lang="ru-RU" sz="2200" b="1" i="0" u="none" strike="noStrike" dirty="0">
                          <a:solidFill>
                            <a:srgbClr val="000000"/>
                          </a:solidFill>
                          <a:effectLst/>
                          <a:latin typeface="Times New Roman"/>
                        </a:rPr>
                        <a:t>Расходы на душу населения</a:t>
                      </a:r>
                    </a:p>
                  </a:txBody>
                  <a:tcPr marL="8320" marR="8320" marT="8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36836">
                <a:tc rowSpan="2">
                  <a:txBody>
                    <a:bodyPr/>
                    <a:lstStyle/>
                    <a:p>
                      <a:pPr algn="ctr" rtl="0" fontAlgn="ctr"/>
                      <a:r>
                        <a:rPr lang="ru-RU" sz="1200" b="0" i="0" u="none" strike="noStrike" dirty="0">
                          <a:solidFill>
                            <a:srgbClr val="000000"/>
                          </a:solidFill>
                          <a:effectLst/>
                          <a:latin typeface="Times New Roman"/>
                        </a:rPr>
                        <a:t>Наименование</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3">
                  <a:txBody>
                    <a:bodyPr/>
                    <a:lstStyle/>
                    <a:p>
                      <a:pPr algn="ctr" rtl="0" fontAlgn="ctr"/>
                      <a:r>
                        <a:rPr lang="ru-RU" sz="1200" b="0" i="0" u="none" strike="noStrike">
                          <a:effectLst/>
                          <a:latin typeface="Times New Roman"/>
                        </a:rPr>
                        <a:t> 2022 год</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c hMerge="1">
                  <a:txBody>
                    <a:bodyPr/>
                    <a:lstStyle/>
                    <a:p>
                      <a:endParaRPr lang="ru-RU"/>
                    </a:p>
                  </a:txBody>
                  <a:tcPr/>
                </a:tc>
              </a:tr>
              <a:tr h="236836">
                <a:tc vMerge="1">
                  <a:txBody>
                    <a:bodyPr/>
                    <a:lstStyle/>
                    <a:p>
                      <a:endParaRPr lang="ru-RU"/>
                    </a:p>
                  </a:txBody>
                  <a:tcPr/>
                </a:tc>
                <a:tc>
                  <a:txBody>
                    <a:bodyPr/>
                    <a:lstStyle/>
                    <a:p>
                      <a:pPr algn="ctr" rtl="0" fontAlgn="ctr"/>
                      <a:r>
                        <a:rPr lang="ru-RU" sz="1200" b="0" i="0" u="none" strike="noStrike">
                          <a:effectLst/>
                          <a:latin typeface="Times New Roman"/>
                        </a:rPr>
                        <a:t>тыс. рублей</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месяц</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год</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76968">
                <a:tc>
                  <a:txBody>
                    <a:bodyPr/>
                    <a:lstStyle/>
                    <a:p>
                      <a:pPr algn="ctr" rtl="0" fontAlgn="ctr"/>
                      <a:r>
                        <a:rPr lang="ru-RU" sz="1800" b="1" i="0" u="none" strike="noStrike" dirty="0">
                          <a:solidFill>
                            <a:srgbClr val="000000"/>
                          </a:solidFill>
                          <a:effectLst/>
                          <a:latin typeface="Times New Roman"/>
                        </a:rPr>
                        <a:t>ВСЕГО РАСХОДОВ</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solidFill>
                            <a:srgbClr val="000000"/>
                          </a:solidFill>
                          <a:effectLst/>
                          <a:latin typeface="Times New Roman"/>
                        </a:rPr>
                        <a:t>56 895,5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solidFill>
                            <a:srgbClr val="000000"/>
                          </a:solidFill>
                          <a:effectLst/>
                          <a:latin typeface="Times New Roman"/>
                        </a:rPr>
                        <a:t>525,2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800" b="1" i="0" u="none" strike="noStrike" dirty="0">
                          <a:solidFill>
                            <a:srgbClr val="000000"/>
                          </a:solidFill>
                          <a:effectLst/>
                          <a:latin typeface="Times New Roman"/>
                        </a:rPr>
                        <a:t>6 302,1</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8021">
                <a:tc>
                  <a:txBody>
                    <a:bodyPr/>
                    <a:lstStyle/>
                    <a:p>
                      <a:pPr algn="just" rtl="0" fontAlgn="ctr"/>
                      <a:r>
                        <a:rPr lang="ru-RU" sz="1400" b="0" i="0" u="none" strike="noStrike" dirty="0">
                          <a:solidFill>
                            <a:srgbClr val="000000"/>
                          </a:solidFill>
                          <a:effectLst/>
                          <a:latin typeface="Times New Roman"/>
                        </a:rPr>
                        <a:t>Общегосударственные вопросы</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17 521,8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161,7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1 940,8</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dirty="0">
                          <a:solidFill>
                            <a:srgbClr val="000000"/>
                          </a:solidFill>
                          <a:effectLst/>
                          <a:latin typeface="Times New Roman"/>
                        </a:rPr>
                        <a:t>Национальная оборона</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506,4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4,7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56,1</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473669">
                <a:tc>
                  <a:txBody>
                    <a:bodyPr/>
                    <a:lstStyle/>
                    <a:p>
                      <a:pPr algn="just" rtl="0" fontAlgn="ctr"/>
                      <a:r>
                        <a:rPr lang="ru-RU" sz="1400" b="0" i="0" u="none" strike="noStrike" dirty="0">
                          <a:solidFill>
                            <a:srgbClr val="000000"/>
                          </a:solidFill>
                          <a:effectLst/>
                          <a:latin typeface="Times New Roman"/>
                        </a:rPr>
                        <a:t>Национальная безопасность и правоохранительная деятельность</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1 477,9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13,6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163,7</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dirty="0">
                          <a:solidFill>
                            <a:srgbClr val="000000"/>
                          </a:solidFill>
                          <a:effectLst/>
                          <a:latin typeface="Times New Roman"/>
                        </a:rPr>
                        <a:t>Национальная экономика</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5 508,7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50,8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610,2</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Жилищно-коммунальное хозяйство</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17 620,1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162,6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1 951,7</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Охрана окружающей среды</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10,0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0,1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1,1</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Культура, кинематография</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13 295,1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122,7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1 472,7</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36836">
                <a:tc>
                  <a:txBody>
                    <a:bodyPr/>
                    <a:lstStyle/>
                    <a:p>
                      <a:pPr algn="just" rtl="0" fontAlgn="ctr"/>
                      <a:r>
                        <a:rPr lang="ru-RU" sz="1400" b="0" i="0" u="none" strike="noStrike">
                          <a:solidFill>
                            <a:srgbClr val="000000"/>
                          </a:solidFill>
                          <a:effectLst/>
                          <a:latin typeface="Times New Roman"/>
                        </a:rPr>
                        <a:t>Социальная политика</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558,9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61,9</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r h="246307">
                <a:tc>
                  <a:txBody>
                    <a:bodyPr/>
                    <a:lstStyle/>
                    <a:p>
                      <a:pPr algn="just" rtl="0" fontAlgn="ctr"/>
                      <a:r>
                        <a:rPr lang="ru-RU" sz="1400" b="0" i="0" u="none" strike="noStrike">
                          <a:solidFill>
                            <a:srgbClr val="000000"/>
                          </a:solidFill>
                          <a:effectLst/>
                          <a:latin typeface="Times New Roman"/>
                        </a:rPr>
                        <a:t>Средства массовой информации</a:t>
                      </a:r>
                    </a:p>
                  </a:txBody>
                  <a:tcPr marL="8320" marR="8320" marT="83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396,7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a:solidFill>
                            <a:srgbClr val="000000"/>
                          </a:solidFill>
                          <a:effectLst/>
                          <a:latin typeface="Times New Roman"/>
                        </a:rPr>
                        <a:t>3,7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ru-RU" sz="1400" b="0" i="0" u="none" strike="noStrike" dirty="0">
                          <a:solidFill>
                            <a:srgbClr val="000000"/>
                          </a:solidFill>
                          <a:effectLst/>
                          <a:latin typeface="Times New Roman"/>
                        </a:rPr>
                        <a:t>43,9</a:t>
                      </a:r>
                    </a:p>
                  </a:txBody>
                  <a:tcPr marL="8320" marR="8320" marT="83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336277" y="836712"/>
            <a:ext cx="8713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Бюджет муниципального образования </a:t>
            </a:r>
            <a:r>
              <a:rPr lang="ru-RU" sz="1400" dirty="0" err="1">
                <a:latin typeface="Times New Roman" pitchFamily="18" charset="0"/>
                <a:cs typeface="Times New Roman" pitchFamily="18" charset="0"/>
              </a:rPr>
              <a:t>Ковардицкое</a:t>
            </a:r>
            <a:r>
              <a:rPr lang="ru-RU" sz="1400" dirty="0">
                <a:latin typeface="Times New Roman" pitchFamily="18" charset="0"/>
                <a:cs typeface="Times New Roman" pitchFamily="18" charset="0"/>
              </a:rPr>
              <a:t> по доходам за </a:t>
            </a:r>
            <a:r>
              <a:rPr lang="ru-RU" sz="1400" dirty="0" smtClean="0">
                <a:latin typeface="Times New Roman" pitchFamily="18" charset="0"/>
                <a:cs typeface="Times New Roman" pitchFamily="18" charset="0"/>
              </a:rPr>
              <a:t>2022 </a:t>
            </a:r>
            <a:r>
              <a:rPr lang="ru-RU" sz="1400" dirty="0">
                <a:latin typeface="Times New Roman" pitchFamily="18" charset="0"/>
                <a:cs typeface="Times New Roman" pitchFamily="18" charset="0"/>
              </a:rPr>
              <a:t>год исполнен на </a:t>
            </a:r>
            <a:r>
              <a:rPr lang="ru-RU" sz="1400" dirty="0" smtClean="0">
                <a:latin typeface="Times New Roman" pitchFamily="18" charset="0"/>
                <a:cs typeface="Times New Roman" pitchFamily="18" charset="0"/>
              </a:rPr>
              <a:t>100,3 </a:t>
            </a:r>
            <a:r>
              <a:rPr lang="ru-RU" sz="1400" dirty="0">
                <a:latin typeface="Times New Roman" pitchFamily="18" charset="0"/>
                <a:cs typeface="Times New Roman" pitchFamily="18" charset="0"/>
              </a:rPr>
              <a:t>% к уточненному плану и составил сумму </a:t>
            </a:r>
            <a:r>
              <a:rPr lang="ru-RU" sz="1400" dirty="0" smtClean="0">
                <a:latin typeface="Times New Roman" pitchFamily="18" charset="0"/>
                <a:cs typeface="Times New Roman" pitchFamily="18" charset="0"/>
              </a:rPr>
              <a:t>54929,7 </a:t>
            </a:r>
            <a:r>
              <a:rPr lang="ru-RU" sz="1400" dirty="0">
                <a:latin typeface="Times New Roman" pitchFamily="18" charset="0"/>
                <a:cs typeface="Times New Roman" pitchFamily="18" charset="0"/>
              </a:rPr>
              <a:t>тыс. рублей, в том числе по налоговым и неналоговым доходам выполнение составило </a:t>
            </a:r>
            <a:r>
              <a:rPr lang="ru-RU" sz="1400" dirty="0" smtClean="0">
                <a:latin typeface="Times New Roman" pitchFamily="18" charset="0"/>
                <a:cs typeface="Times New Roman" pitchFamily="18" charset="0"/>
              </a:rPr>
              <a:t>101,3 </a:t>
            </a:r>
            <a:r>
              <a:rPr lang="ru-RU" sz="1400" dirty="0">
                <a:latin typeface="Times New Roman" pitchFamily="18" charset="0"/>
                <a:cs typeface="Times New Roman" pitchFamily="18" charset="0"/>
              </a:rPr>
              <a:t>% или сумму </a:t>
            </a:r>
            <a:r>
              <a:rPr lang="ru-RU" sz="1400" dirty="0" smtClean="0">
                <a:latin typeface="Times New Roman" pitchFamily="18" charset="0"/>
                <a:cs typeface="Times New Roman" pitchFamily="18" charset="0"/>
              </a:rPr>
              <a:t>14238,8 </a:t>
            </a:r>
            <a:r>
              <a:rPr lang="ru-RU" sz="1400" dirty="0">
                <a:latin typeface="Times New Roman" pitchFamily="18" charset="0"/>
                <a:cs typeface="Times New Roman" pitchFamily="18" charset="0"/>
              </a:rPr>
              <a:t>тыс. рублей, безвозмездные поступления составили сумму </a:t>
            </a:r>
            <a:r>
              <a:rPr lang="ru-RU" sz="1400" dirty="0" smtClean="0">
                <a:latin typeface="Times New Roman" pitchFamily="18" charset="0"/>
                <a:cs typeface="Times New Roman" pitchFamily="18" charset="0"/>
              </a:rPr>
              <a:t>40690,9 </a:t>
            </a:r>
            <a:r>
              <a:rPr lang="ru-RU" sz="1400" dirty="0">
                <a:latin typeface="Times New Roman" pitchFamily="18" charset="0"/>
                <a:cs typeface="Times New Roman" pitchFamily="18" charset="0"/>
              </a:rPr>
              <a:t>тыс. рублей или 100,0 % от годовых назначений. </a:t>
            </a:r>
          </a:p>
        </p:txBody>
      </p:sp>
      <p:sp>
        <p:nvSpPr>
          <p:cNvPr id="8195" name="Прямоугольник 11"/>
          <p:cNvSpPr>
            <a:spLocks noChangeArrowheads="1"/>
          </p:cNvSpPr>
          <p:nvPr/>
        </p:nvSpPr>
        <p:spPr bwMode="auto">
          <a:xfrm>
            <a:off x="6607175" y="1916113"/>
            <a:ext cx="244792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По сравнению с уровнем </a:t>
            </a:r>
            <a:r>
              <a:rPr lang="ru-RU" sz="1400" dirty="0" smtClean="0">
                <a:latin typeface="Times New Roman" pitchFamily="18" charset="0"/>
                <a:cs typeface="Times New Roman" pitchFamily="18" charset="0"/>
              </a:rPr>
              <a:t>2021 </a:t>
            </a:r>
            <a:r>
              <a:rPr lang="ru-RU" sz="1400" dirty="0">
                <a:latin typeface="Times New Roman" pitchFamily="18" charset="0"/>
                <a:cs typeface="Times New Roman" pitchFamily="18" charset="0"/>
              </a:rPr>
              <a:t>года объем доходов бюджета </a:t>
            </a:r>
            <a:r>
              <a:rPr lang="ru-RU" sz="1400" dirty="0" smtClean="0">
                <a:latin typeface="Times New Roman" pitchFamily="18" charset="0"/>
                <a:cs typeface="Times New Roman" pitchFamily="18" charset="0"/>
              </a:rPr>
              <a:t>увеличился </a:t>
            </a:r>
            <a:r>
              <a:rPr lang="ru-RU" sz="1400" dirty="0">
                <a:latin typeface="Times New Roman" pitchFamily="18" charset="0"/>
                <a:cs typeface="Times New Roman" pitchFamily="18" charset="0"/>
              </a:rPr>
              <a:t>на </a:t>
            </a:r>
            <a:r>
              <a:rPr lang="ru-RU" sz="1400" dirty="0" smtClean="0">
                <a:latin typeface="Times New Roman" pitchFamily="18" charset="0"/>
                <a:cs typeface="Times New Roman" pitchFamily="18" charset="0"/>
              </a:rPr>
              <a:t>11,8 </a:t>
            </a:r>
            <a:r>
              <a:rPr lang="ru-RU" sz="1400" dirty="0">
                <a:latin typeface="Times New Roman" pitchFamily="18" charset="0"/>
                <a:cs typeface="Times New Roman" pitchFamily="18" charset="0"/>
              </a:rPr>
              <a:t>% или на сумму </a:t>
            </a:r>
            <a:r>
              <a:rPr lang="ru-RU" sz="1400" dirty="0" smtClean="0">
                <a:latin typeface="Times New Roman" pitchFamily="18" charset="0"/>
                <a:cs typeface="Times New Roman" pitchFamily="18" charset="0"/>
              </a:rPr>
              <a:t>5779,0 </a:t>
            </a:r>
            <a:r>
              <a:rPr lang="ru-RU" sz="1400" dirty="0">
                <a:latin typeface="Times New Roman" pitchFamily="18" charset="0"/>
                <a:cs typeface="Times New Roman" pitchFamily="18" charset="0"/>
              </a:rPr>
              <a:t>тыс. рублей, из них по налоговым и неналоговым доходам </a:t>
            </a:r>
            <a:r>
              <a:rPr lang="ru-RU" sz="1400" dirty="0" smtClean="0">
                <a:latin typeface="Times New Roman" pitchFamily="18" charset="0"/>
                <a:cs typeface="Times New Roman" pitchFamily="18" charset="0"/>
              </a:rPr>
              <a:t>уменьшился </a:t>
            </a:r>
            <a:r>
              <a:rPr lang="ru-RU" sz="1400" dirty="0">
                <a:latin typeface="Times New Roman" pitchFamily="18" charset="0"/>
                <a:cs typeface="Times New Roman" pitchFamily="18" charset="0"/>
              </a:rPr>
              <a:t>на </a:t>
            </a:r>
            <a:r>
              <a:rPr lang="ru-RU" sz="1400" dirty="0" smtClean="0">
                <a:latin typeface="Times New Roman" pitchFamily="18" charset="0"/>
                <a:cs typeface="Times New Roman" pitchFamily="18" charset="0"/>
              </a:rPr>
              <a:t>6,2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(941,7 </a:t>
            </a:r>
            <a:r>
              <a:rPr lang="ru-RU" sz="1400" dirty="0">
                <a:latin typeface="Times New Roman" pitchFamily="18" charset="0"/>
                <a:cs typeface="Times New Roman" pitchFamily="18" charset="0"/>
              </a:rPr>
              <a:t>тыс. рублей), по безвозмездным поступлениям </a:t>
            </a:r>
            <a:r>
              <a:rPr lang="ru-RU" sz="1400" dirty="0" smtClean="0">
                <a:latin typeface="Times New Roman" pitchFamily="18" charset="0"/>
                <a:cs typeface="Times New Roman" pitchFamily="18" charset="0"/>
              </a:rPr>
              <a:t>увеличился </a:t>
            </a:r>
            <a:r>
              <a:rPr lang="ru-RU" sz="1400" dirty="0">
                <a:latin typeface="Times New Roman" pitchFamily="18" charset="0"/>
                <a:cs typeface="Times New Roman" pitchFamily="18" charset="0"/>
              </a:rPr>
              <a:t>на </a:t>
            </a:r>
            <a:r>
              <a:rPr lang="ru-RU" sz="1400" dirty="0" smtClean="0">
                <a:latin typeface="Times New Roman" pitchFamily="18" charset="0"/>
                <a:cs typeface="Times New Roman" pitchFamily="18" charset="0"/>
              </a:rPr>
              <a:t>19,8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(6720,8 </a:t>
            </a:r>
            <a:r>
              <a:rPr lang="ru-RU" sz="1400" dirty="0">
                <a:latin typeface="Times New Roman" pitchFamily="18" charset="0"/>
                <a:cs typeface="Times New Roman" pitchFamily="18" charset="0"/>
              </a:rPr>
              <a:t>тыс. рублей).</a:t>
            </a:r>
          </a:p>
          <a:p>
            <a:pPr algn="just"/>
            <a:r>
              <a:rPr lang="ru-RU" sz="1400" dirty="0" smtClean="0">
                <a:latin typeface="Times New Roman" pitchFamily="18" charset="0"/>
                <a:cs typeface="Times New Roman" pitchFamily="18" charset="0"/>
              </a:rPr>
              <a:t>        Налоговые </a:t>
            </a:r>
            <a:r>
              <a:rPr lang="ru-RU" sz="1400" dirty="0">
                <a:latin typeface="Times New Roman" pitchFamily="18" charset="0"/>
                <a:cs typeface="Times New Roman" pitchFamily="18" charset="0"/>
              </a:rPr>
              <a:t>и неналоговые доходы в структуре бюджета муниципального образования составили за отчетный период </a:t>
            </a:r>
            <a:r>
              <a:rPr lang="ru-RU" sz="1400" dirty="0" smtClean="0">
                <a:latin typeface="Times New Roman" pitchFamily="18" charset="0"/>
                <a:cs typeface="Times New Roman" pitchFamily="18" charset="0"/>
              </a:rPr>
              <a:t>25,9 </a:t>
            </a:r>
            <a:r>
              <a:rPr lang="ru-RU" sz="1400" dirty="0">
                <a:latin typeface="Times New Roman" pitchFamily="18" charset="0"/>
                <a:cs typeface="Times New Roman" pitchFamily="18" charset="0"/>
              </a:rPr>
              <a:t>%, безвозмездные поступления – </a:t>
            </a:r>
            <a:r>
              <a:rPr lang="ru-RU" sz="1400" dirty="0" smtClean="0">
                <a:latin typeface="Times New Roman" pitchFamily="18" charset="0"/>
                <a:cs typeface="Times New Roman" pitchFamily="18" charset="0"/>
              </a:rPr>
              <a:t>74,1 </a:t>
            </a:r>
            <a:r>
              <a:rPr lang="ru-RU" sz="1400" dirty="0">
                <a:latin typeface="Times New Roman" pitchFamily="18" charset="0"/>
                <a:cs typeface="Times New Roman" pitchFamily="18" charset="0"/>
              </a:rPr>
              <a:t>%</a:t>
            </a:r>
          </a:p>
        </p:txBody>
      </p:sp>
      <p:graphicFrame>
        <p:nvGraphicFramePr>
          <p:cNvPr id="8196" name="Объект 1"/>
          <p:cNvGraphicFramePr>
            <a:graphicFrameLocks noChangeAspect="1"/>
          </p:cNvGraphicFramePr>
          <p:nvPr>
            <p:extLst>
              <p:ext uri="{D42A27DB-BD31-4B8C-83A1-F6EECF244321}">
                <p14:modId xmlns:p14="http://schemas.microsoft.com/office/powerpoint/2010/main" val="2605673644"/>
              </p:ext>
            </p:extLst>
          </p:nvPr>
        </p:nvGraphicFramePr>
        <p:xfrm>
          <a:off x="55563" y="1700213"/>
          <a:ext cx="6515100" cy="4667250"/>
        </p:xfrm>
        <a:graphic>
          <a:graphicData uri="http://schemas.openxmlformats.org/presentationml/2006/ole">
            <mc:AlternateContent xmlns:mc="http://schemas.openxmlformats.org/markup-compatibility/2006">
              <mc:Choice xmlns:v="urn:schemas-microsoft-com:vml" Requires="v">
                <p:oleObj spid="_x0000_s10261" name="Лист" r:id="rId3" imgW="5892800" imgH="4826000" progId="Excel.Sheet.8">
                  <p:embed/>
                </p:oleObj>
              </mc:Choice>
              <mc:Fallback>
                <p:oleObj name="Лист" r:id="rId3" imgW="5892800" imgH="4826000" progId="Excel.Sheet.8">
                  <p:embed/>
                  <p:pic>
                    <p:nvPicPr>
                      <p:cNvPr id="0" name=""/>
                      <p:cNvPicPr>
                        <a:picLocks noChangeAspect="1" noChangeArrowheads="1"/>
                      </p:cNvPicPr>
                      <p:nvPr/>
                    </p:nvPicPr>
                    <p:blipFill>
                      <a:blip r:embed="rId4"/>
                      <a:srcRect/>
                      <a:stretch>
                        <a:fillRect/>
                      </a:stretch>
                    </p:blipFill>
                    <p:spPr bwMode="auto">
                      <a:xfrm>
                        <a:off x="55563" y="1700213"/>
                        <a:ext cx="6515100" cy="4667250"/>
                      </a:xfrm>
                      <a:prstGeom prst="rect">
                        <a:avLst/>
                      </a:prstGeom>
                      <a:noFill/>
                      <a:ln>
                        <a:noFill/>
                      </a:ln>
                      <a:extLst/>
                    </p:spPr>
                  </p:pic>
                </p:oleObj>
              </mc:Fallback>
            </mc:AlternateContent>
          </a:graphicData>
        </a:graphic>
      </p:graphicFrame>
      <p:sp>
        <p:nvSpPr>
          <p:cNvPr id="6" name="Rectangle 4"/>
          <p:cNvSpPr>
            <a:spLocks noChangeArrowheads="1"/>
          </p:cNvSpPr>
          <p:nvPr/>
        </p:nvSpPr>
        <p:spPr bwMode="auto">
          <a:xfrm>
            <a:off x="125760" y="122237"/>
            <a:ext cx="8929340"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solidFill>
                  <a:schemeClr val="tx2"/>
                </a:solidFill>
                <a:latin typeface="Times New Roman" panose="02020603050405020304" pitchFamily="18" charset="0"/>
                <a:cs typeface="Times New Roman" panose="02020603050405020304" pitchFamily="18" charset="0"/>
              </a:rPr>
              <a:t>ИСПОЛНЕНИЕ БЮДЖЕТА МУНИЦИПАЛЬНОГО ОБРАЗОВАНИЯ КОВАРДИЦКОЕ ПО ДОХОДАМ</a:t>
            </a:r>
          </a:p>
        </p:txBody>
      </p:sp>
    </p:spTree>
    <p:extLst>
      <p:ext uri="{BB962C8B-B14F-4D97-AF65-F5344CB8AC3E}">
        <p14:creationId xmlns:p14="http://schemas.microsoft.com/office/powerpoint/2010/main" val="2442122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88912" y="4941168"/>
            <a:ext cx="880268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spcBef>
                <a:spcPct val="20000"/>
              </a:spcBef>
            </a:pPr>
            <a:r>
              <a:rPr lang="ru-RU" altLang="ru-RU" sz="1400" dirty="0">
                <a:latin typeface="Times New Roman" pitchFamily="18" charset="0"/>
                <a:cs typeface="Times New Roman" pitchFamily="18" charset="0"/>
              </a:rPr>
              <a:t>        Налоговые доходы в бюджете МО </a:t>
            </a:r>
            <a:r>
              <a:rPr lang="ru-RU" altLang="ru-RU" sz="1400" dirty="0" err="1">
                <a:latin typeface="Times New Roman" pitchFamily="18" charset="0"/>
                <a:cs typeface="Times New Roman" pitchFamily="18" charset="0"/>
              </a:rPr>
              <a:t>Ковардицкое</a:t>
            </a:r>
            <a:r>
              <a:rPr lang="ru-RU" altLang="ru-RU" sz="1400" dirty="0">
                <a:latin typeface="Times New Roman" pitchFamily="18" charset="0"/>
                <a:cs typeface="Times New Roman" pitchFamily="18" charset="0"/>
              </a:rPr>
              <a:t> исполнены на </a:t>
            </a:r>
            <a:r>
              <a:rPr lang="ru-RU" altLang="ru-RU" sz="1400" dirty="0" smtClean="0">
                <a:latin typeface="Times New Roman" pitchFamily="18" charset="0"/>
                <a:cs typeface="Times New Roman" pitchFamily="18" charset="0"/>
              </a:rPr>
              <a:t>101,3 </a:t>
            </a:r>
            <a:r>
              <a:rPr lang="ru-RU" altLang="ru-RU" sz="1400" dirty="0">
                <a:latin typeface="Times New Roman" pitchFamily="18" charset="0"/>
                <a:cs typeface="Times New Roman" pitchFamily="18" charset="0"/>
              </a:rPr>
              <a:t>%, к плану </a:t>
            </a:r>
            <a:r>
              <a:rPr lang="ru-RU" altLang="ru-RU" sz="1400" dirty="0" smtClean="0">
                <a:latin typeface="Times New Roman" pitchFamily="18" charset="0"/>
                <a:cs typeface="Times New Roman" pitchFamily="18" charset="0"/>
              </a:rPr>
              <a:t>2022 </a:t>
            </a:r>
            <a:r>
              <a:rPr lang="ru-RU" altLang="ru-RU" sz="1400" dirty="0">
                <a:latin typeface="Times New Roman" pitchFamily="18" charset="0"/>
                <a:cs typeface="Times New Roman" pitchFamily="18" charset="0"/>
              </a:rPr>
              <a:t>года и на </a:t>
            </a:r>
            <a:r>
              <a:rPr lang="ru-RU" altLang="ru-RU" sz="1400" dirty="0" smtClean="0">
                <a:latin typeface="Times New Roman" pitchFamily="18" charset="0"/>
                <a:cs typeface="Times New Roman" pitchFamily="18" charset="0"/>
              </a:rPr>
              <a:t>6,9 % </a:t>
            </a:r>
            <a:r>
              <a:rPr lang="ru-RU" altLang="ru-RU" sz="1400" dirty="0">
                <a:latin typeface="Times New Roman" pitchFamily="18" charset="0"/>
                <a:cs typeface="Times New Roman" pitchFamily="18" charset="0"/>
              </a:rPr>
              <a:t>ниже уровня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года и поступили в объеме </a:t>
            </a:r>
            <a:r>
              <a:rPr lang="ru-RU" altLang="ru-RU" sz="1400" dirty="0" smtClean="0">
                <a:latin typeface="Times New Roman" pitchFamily="18" charset="0"/>
                <a:cs typeface="Times New Roman" pitchFamily="18" charset="0"/>
              </a:rPr>
              <a:t>13778,3 </a:t>
            </a:r>
            <a:r>
              <a:rPr lang="ru-RU" altLang="ru-RU" sz="1400" dirty="0">
                <a:latin typeface="Times New Roman" pitchFamily="18" charset="0"/>
                <a:cs typeface="Times New Roman" pitchFamily="18" charset="0"/>
              </a:rPr>
              <a:t>тыс. рублей. </a:t>
            </a:r>
            <a:endParaRPr lang="ru-RU" altLang="ru-RU" sz="1400" dirty="0" smtClean="0">
              <a:latin typeface="Times New Roman" pitchFamily="18" charset="0"/>
              <a:cs typeface="Times New Roman" pitchFamily="18" charset="0"/>
            </a:endParaRPr>
          </a:p>
          <a:p>
            <a:pPr>
              <a:spcBef>
                <a:spcPct val="20000"/>
              </a:spcBef>
            </a:pP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       Неналоговые </a:t>
            </a:r>
            <a:r>
              <a:rPr lang="ru-RU" altLang="ru-RU" sz="1400" dirty="0">
                <a:latin typeface="Times New Roman" pitchFamily="18" charset="0"/>
                <a:cs typeface="Times New Roman" pitchFamily="18" charset="0"/>
              </a:rPr>
              <a:t>доходы поступили в бюджет муниципального образования в сумме </a:t>
            </a:r>
            <a:r>
              <a:rPr lang="ru-RU" altLang="ru-RU" sz="1400" dirty="0" smtClean="0">
                <a:latin typeface="Times New Roman" pitchFamily="18" charset="0"/>
                <a:cs typeface="Times New Roman" pitchFamily="18" charset="0"/>
              </a:rPr>
              <a:t>460,5 </a:t>
            </a:r>
            <a:r>
              <a:rPr lang="ru-RU" altLang="ru-RU" sz="1400" dirty="0">
                <a:latin typeface="Times New Roman" pitchFamily="18" charset="0"/>
                <a:cs typeface="Times New Roman" pitchFamily="18" charset="0"/>
              </a:rPr>
              <a:t>тыс. рублей или на </a:t>
            </a:r>
            <a:r>
              <a:rPr lang="ru-RU" altLang="ru-RU" sz="1400" dirty="0" smtClean="0">
                <a:latin typeface="Times New Roman" pitchFamily="18" charset="0"/>
                <a:cs typeface="Times New Roman" pitchFamily="18" charset="0"/>
              </a:rPr>
              <a:t>100,1 </a:t>
            </a:r>
            <a:r>
              <a:rPr lang="ru-RU" altLang="ru-RU" sz="1400" dirty="0">
                <a:latin typeface="Times New Roman" pitchFamily="18" charset="0"/>
                <a:cs typeface="Times New Roman" pitchFamily="18" charset="0"/>
              </a:rPr>
              <a:t>% к годовому плану </a:t>
            </a:r>
            <a:r>
              <a:rPr lang="ru-RU" altLang="ru-RU" sz="1400" dirty="0" smtClean="0">
                <a:latin typeface="Times New Roman" pitchFamily="18" charset="0"/>
                <a:cs typeface="Times New Roman" pitchFamily="18" charset="0"/>
              </a:rPr>
              <a:t>и на 122,5 </a:t>
            </a:r>
            <a:r>
              <a:rPr lang="ru-RU" altLang="ru-RU" sz="1400" dirty="0">
                <a:latin typeface="Times New Roman" pitchFamily="18" charset="0"/>
                <a:cs typeface="Times New Roman" pitchFamily="18" charset="0"/>
              </a:rPr>
              <a:t>% по сравнению с показателями 2021 </a:t>
            </a:r>
            <a:r>
              <a:rPr lang="ru-RU" altLang="ru-RU" sz="1400" dirty="0" smtClean="0">
                <a:latin typeface="Times New Roman" pitchFamily="18" charset="0"/>
                <a:cs typeface="Times New Roman" pitchFamily="18" charset="0"/>
              </a:rPr>
              <a:t>года.</a:t>
            </a:r>
            <a:endParaRPr lang="ru-RU" altLang="ru-RU" sz="1400" dirty="0">
              <a:latin typeface="Times New Roman" pitchFamily="18" charset="0"/>
              <a:cs typeface="Times New Roman" pitchFamily="18" charset="0"/>
            </a:endParaRP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1" name="Object 6"/>
          <p:cNvGraphicFramePr>
            <a:graphicFrameLocks noChangeAspect="1"/>
          </p:cNvGraphicFramePr>
          <p:nvPr>
            <p:extLst>
              <p:ext uri="{D42A27DB-BD31-4B8C-83A1-F6EECF244321}">
                <p14:modId xmlns:p14="http://schemas.microsoft.com/office/powerpoint/2010/main" val="3227689400"/>
              </p:ext>
            </p:extLst>
          </p:nvPr>
        </p:nvGraphicFramePr>
        <p:xfrm>
          <a:off x="911225" y="333375"/>
          <a:ext cx="7370763" cy="4379913"/>
        </p:xfrm>
        <a:graphic>
          <a:graphicData uri="http://schemas.openxmlformats.org/presentationml/2006/ole">
            <mc:AlternateContent xmlns:mc="http://schemas.openxmlformats.org/markup-compatibility/2006">
              <mc:Choice xmlns:v="urn:schemas-microsoft-com:vml" Requires="v">
                <p:oleObj spid="_x0000_s11285" name="Лист" r:id="rId3" imgW="7724667" imgH="3819625" progId="Excel.Sheet.8">
                  <p:embed/>
                </p:oleObj>
              </mc:Choice>
              <mc:Fallback>
                <p:oleObj name="Лист" r:id="rId3" imgW="7724667" imgH="3819625" progId="Excel.Sheet.8">
                  <p:embed/>
                  <p:pic>
                    <p:nvPicPr>
                      <p:cNvPr id="0" name=""/>
                      <p:cNvPicPr>
                        <a:picLocks noChangeAspect="1" noChangeArrowheads="1"/>
                      </p:cNvPicPr>
                      <p:nvPr/>
                    </p:nvPicPr>
                    <p:blipFill>
                      <a:blip r:embed="rId4"/>
                      <a:srcRect/>
                      <a:stretch>
                        <a:fillRect/>
                      </a:stretch>
                    </p:blipFill>
                    <p:spPr bwMode="auto">
                      <a:xfrm>
                        <a:off x="911225" y="333375"/>
                        <a:ext cx="7370763" cy="4379913"/>
                      </a:xfrm>
                      <a:prstGeom prst="rect">
                        <a:avLst/>
                      </a:prstGeom>
                      <a:noFill/>
                      <a:ln>
                        <a:noFill/>
                      </a:ln>
                      <a:extLst/>
                    </p:spPr>
                  </p:pic>
                </p:oleObj>
              </mc:Fallback>
            </mc:AlternateContent>
          </a:graphicData>
        </a:graphic>
      </p:graphicFrame>
      <p:sp>
        <p:nvSpPr>
          <p:cNvPr id="2054" name="Стрелка влево 5"/>
          <p:cNvSpPr>
            <a:spLocks noChangeArrowheads="1"/>
          </p:cNvSpPr>
          <p:nvPr/>
        </p:nvSpPr>
        <p:spPr bwMode="auto">
          <a:xfrm rot="10800000">
            <a:off x="2910681" y="2132856"/>
            <a:ext cx="3359150" cy="142875"/>
          </a:xfrm>
          <a:prstGeom prst="leftArrow">
            <a:avLst>
              <a:gd name="adj1" fmla="val 50000"/>
              <a:gd name="adj2" fmla="val 50005"/>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2055" name="Стрелка вправо 6"/>
          <p:cNvSpPr>
            <a:spLocks noChangeArrowheads="1"/>
          </p:cNvSpPr>
          <p:nvPr/>
        </p:nvSpPr>
        <p:spPr bwMode="auto">
          <a:xfrm>
            <a:off x="4816733" y="1698625"/>
            <a:ext cx="1249362" cy="142875"/>
          </a:xfrm>
          <a:prstGeom prst="rightArrow">
            <a:avLst>
              <a:gd name="adj1" fmla="val 50000"/>
              <a:gd name="adj2" fmla="val 49928"/>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9224" name="Стрелка вправо 7"/>
          <p:cNvSpPr>
            <a:spLocks noChangeArrowheads="1"/>
          </p:cNvSpPr>
          <p:nvPr/>
        </p:nvSpPr>
        <p:spPr bwMode="auto">
          <a:xfrm>
            <a:off x="5183971" y="3645024"/>
            <a:ext cx="1571625" cy="142875"/>
          </a:xfrm>
          <a:prstGeom prst="rightArrow">
            <a:avLst>
              <a:gd name="adj1" fmla="val 50000"/>
              <a:gd name="adj2" fmla="val 50009"/>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5" name="Стрелка влево 8"/>
          <p:cNvSpPr>
            <a:spLocks noChangeArrowheads="1"/>
          </p:cNvSpPr>
          <p:nvPr/>
        </p:nvSpPr>
        <p:spPr bwMode="auto">
          <a:xfrm rot="10800000">
            <a:off x="3232150" y="3787899"/>
            <a:ext cx="3502025" cy="142875"/>
          </a:xfrm>
          <a:prstGeom prst="leftArrow">
            <a:avLst>
              <a:gd name="adj1" fmla="val 50000"/>
              <a:gd name="adj2" fmla="val 50044"/>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6" name="TextBox 10"/>
          <p:cNvSpPr txBox="1">
            <a:spLocks noChangeArrowheads="1"/>
          </p:cNvSpPr>
          <p:nvPr/>
        </p:nvSpPr>
        <p:spPr bwMode="auto">
          <a:xfrm>
            <a:off x="3504636" y="1902024"/>
            <a:ext cx="4860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-6,9%</a:t>
            </a:r>
            <a:endParaRPr lang="ru-RU" altLang="ru-RU" b="1" dirty="0">
              <a:latin typeface="Times New Roman" pitchFamily="18" charset="0"/>
              <a:cs typeface="Times New Roman" pitchFamily="18" charset="0"/>
            </a:endParaRPr>
          </a:p>
        </p:txBody>
      </p:sp>
      <p:sp>
        <p:nvSpPr>
          <p:cNvPr id="9227" name="TextBox 11"/>
          <p:cNvSpPr txBox="1">
            <a:spLocks noChangeArrowheads="1"/>
          </p:cNvSpPr>
          <p:nvPr/>
        </p:nvSpPr>
        <p:spPr bwMode="auto">
          <a:xfrm>
            <a:off x="5164955" y="1528266"/>
            <a:ext cx="5100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a:latin typeface="Times New Roman" pitchFamily="18" charset="0"/>
                <a:cs typeface="Times New Roman" pitchFamily="18" charset="0"/>
              </a:rPr>
              <a:t>+</a:t>
            </a:r>
            <a:r>
              <a:rPr lang="ru-RU" altLang="ru-RU" b="1" dirty="0" smtClean="0">
                <a:latin typeface="Times New Roman" pitchFamily="18" charset="0"/>
                <a:cs typeface="Times New Roman" pitchFamily="18" charset="0"/>
              </a:rPr>
              <a:t>1,3%</a:t>
            </a:r>
            <a:endParaRPr lang="ru-RU" altLang="ru-RU" b="1" dirty="0">
              <a:latin typeface="Times New Roman" pitchFamily="18" charset="0"/>
              <a:cs typeface="Times New Roman" pitchFamily="18" charset="0"/>
            </a:endParaRPr>
          </a:p>
        </p:txBody>
      </p:sp>
      <p:sp>
        <p:nvSpPr>
          <p:cNvPr id="9228" name="TextBox 12"/>
          <p:cNvSpPr txBox="1">
            <a:spLocks noChangeArrowheads="1"/>
          </p:cNvSpPr>
          <p:nvPr/>
        </p:nvSpPr>
        <p:spPr bwMode="auto">
          <a:xfrm>
            <a:off x="3648843" y="3529608"/>
            <a:ext cx="56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+22,5%</a:t>
            </a:r>
            <a:endParaRPr lang="ru-RU" altLang="ru-RU" b="1" dirty="0">
              <a:latin typeface="Times New Roman" pitchFamily="18" charset="0"/>
              <a:cs typeface="Times New Roman" pitchFamily="18" charset="0"/>
            </a:endParaRPr>
          </a:p>
        </p:txBody>
      </p:sp>
      <p:sp>
        <p:nvSpPr>
          <p:cNvPr id="9229" name="TextBox 13"/>
          <p:cNvSpPr txBox="1">
            <a:spLocks noChangeArrowheads="1"/>
          </p:cNvSpPr>
          <p:nvPr/>
        </p:nvSpPr>
        <p:spPr bwMode="auto">
          <a:xfrm>
            <a:off x="5457301" y="3414192"/>
            <a:ext cx="5100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+0,1%</a:t>
            </a:r>
            <a:endParaRPr lang="ru-RU" altLang="ru-RU" b="1" dirty="0">
              <a:latin typeface="Times New Roman" pitchFamily="18" charset="0"/>
              <a:cs typeface="Times New Roman" pitchFamily="18" charset="0"/>
            </a:endParaRPr>
          </a:p>
        </p:txBody>
      </p:sp>
      <p:sp>
        <p:nvSpPr>
          <p:cNvPr id="9230" name="Стрелка вправо 13"/>
          <p:cNvSpPr>
            <a:spLocks noChangeArrowheads="1"/>
          </p:cNvSpPr>
          <p:nvPr/>
        </p:nvSpPr>
        <p:spPr bwMode="auto">
          <a:xfrm>
            <a:off x="3413378" y="1456828"/>
            <a:ext cx="2501900" cy="142875"/>
          </a:xfrm>
          <a:prstGeom prst="rightArrow">
            <a:avLst>
              <a:gd name="adj1" fmla="val 50000"/>
              <a:gd name="adj2" fmla="val 50020"/>
            </a:avLst>
          </a:prstGeom>
          <a:solidFill>
            <a:schemeClr val="tx1"/>
          </a:solidFill>
          <a:ln w="9525" algn="ctr">
            <a:solidFill>
              <a:schemeClr val="tx1"/>
            </a:solidFill>
            <a:round/>
            <a:headEnd/>
            <a:tailEnd/>
          </a:ln>
        </p:spPr>
        <p:txBody>
          <a:bodyPr wrap="none" anchor="ctr"/>
          <a:lstStyle/>
          <a:p>
            <a:pPr algn="ctr"/>
            <a:endParaRPr lang="ru-RU"/>
          </a:p>
        </p:txBody>
      </p:sp>
      <p:sp>
        <p:nvSpPr>
          <p:cNvPr id="9231" name="Стрелка вправо 14"/>
          <p:cNvSpPr>
            <a:spLocks noChangeArrowheads="1"/>
          </p:cNvSpPr>
          <p:nvPr/>
        </p:nvSpPr>
        <p:spPr bwMode="auto">
          <a:xfrm>
            <a:off x="5022304" y="1148273"/>
            <a:ext cx="1071562" cy="142875"/>
          </a:xfrm>
          <a:prstGeom prst="rightArrow">
            <a:avLst>
              <a:gd name="adj1" fmla="val 50000"/>
              <a:gd name="adj2" fmla="val 50000"/>
            </a:avLst>
          </a:prstGeom>
          <a:solidFill>
            <a:schemeClr val="tx1"/>
          </a:solidFill>
          <a:ln w="9525" algn="ctr">
            <a:solidFill>
              <a:schemeClr val="tx1"/>
            </a:solidFill>
            <a:round/>
            <a:headEnd/>
            <a:tailEnd/>
          </a:ln>
        </p:spPr>
        <p:txBody>
          <a:bodyPr wrap="none" anchor="ctr"/>
          <a:lstStyle/>
          <a:p>
            <a:pPr algn="ctr"/>
            <a:endParaRPr lang="ru-RU"/>
          </a:p>
        </p:txBody>
      </p:sp>
      <p:sp>
        <p:nvSpPr>
          <p:cNvPr id="18" name="TextBox 10"/>
          <p:cNvSpPr txBox="1">
            <a:spLocks noChangeArrowheads="1"/>
          </p:cNvSpPr>
          <p:nvPr/>
        </p:nvSpPr>
        <p:spPr bwMode="auto">
          <a:xfrm>
            <a:off x="3524083" y="1243956"/>
            <a:ext cx="4828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-6,2%</a:t>
            </a:r>
            <a:endParaRPr lang="ru-RU" altLang="ru-RU" b="1" dirty="0">
              <a:latin typeface="Times New Roman" pitchFamily="18" charset="0"/>
              <a:cs typeface="Times New Roman" pitchFamily="18" charset="0"/>
            </a:endParaRPr>
          </a:p>
        </p:txBody>
      </p:sp>
      <p:sp>
        <p:nvSpPr>
          <p:cNvPr id="19" name="TextBox 11"/>
          <p:cNvSpPr txBox="1">
            <a:spLocks noChangeArrowheads="1"/>
          </p:cNvSpPr>
          <p:nvPr/>
        </p:nvSpPr>
        <p:spPr bwMode="auto">
          <a:xfrm>
            <a:off x="5400392" y="985430"/>
            <a:ext cx="514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a:latin typeface="Times New Roman" pitchFamily="18" charset="0"/>
                <a:cs typeface="Times New Roman" pitchFamily="18" charset="0"/>
              </a:rPr>
              <a:t>+</a:t>
            </a:r>
            <a:r>
              <a:rPr lang="ru-RU" altLang="ru-RU" b="1" dirty="0" smtClean="0">
                <a:latin typeface="Times New Roman" pitchFamily="18" charset="0"/>
                <a:cs typeface="Times New Roman" pitchFamily="18" charset="0"/>
              </a:rPr>
              <a:t>1,3%</a:t>
            </a:r>
            <a:endParaRPr lang="ru-RU" alt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729091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173038" y="14288"/>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dirty="0">
                <a:latin typeface="Times New Roman" pitchFamily="18" charset="0"/>
                <a:cs typeface="Times New Roman" pitchFamily="18" charset="0"/>
              </a:rPr>
              <a:t>Динамика и структура исполнения доходной части бюджета муниципального образования </a:t>
            </a:r>
            <a:r>
              <a:rPr lang="ru-RU" altLang="ru-RU" sz="1800" b="1" dirty="0" err="1">
                <a:latin typeface="Times New Roman" pitchFamily="18" charset="0"/>
                <a:cs typeface="Times New Roman" pitchFamily="18" charset="0"/>
              </a:rPr>
              <a:t>Ковардицкое</a:t>
            </a:r>
            <a:r>
              <a:rPr lang="ru-RU" altLang="ru-RU" sz="1800" b="1" dirty="0">
                <a:latin typeface="Times New Roman" pitchFamily="18" charset="0"/>
                <a:cs typeface="Times New Roman" pitchFamily="18" charset="0"/>
              </a:rPr>
              <a:t> в </a:t>
            </a:r>
            <a:r>
              <a:rPr lang="ru-RU" altLang="ru-RU" sz="1800" b="1" dirty="0" smtClean="0">
                <a:latin typeface="Times New Roman" pitchFamily="18" charset="0"/>
                <a:cs typeface="Times New Roman" pitchFamily="18" charset="0"/>
              </a:rPr>
              <a:t>2022 </a:t>
            </a:r>
            <a:r>
              <a:rPr lang="ru-RU" altLang="ru-RU" sz="1800" b="1" dirty="0">
                <a:latin typeface="Times New Roman" pitchFamily="18" charset="0"/>
                <a:cs typeface="Times New Roman" pitchFamily="18" charset="0"/>
              </a:rPr>
              <a:t>году</a:t>
            </a:r>
            <a:endParaRPr lang="ru-RU" altLang="ru-RU" sz="18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15303934"/>
              </p:ext>
            </p:extLst>
          </p:nvPr>
        </p:nvGraphicFramePr>
        <p:xfrm>
          <a:off x="269875" y="692150"/>
          <a:ext cx="8713787" cy="6105551"/>
        </p:xfrm>
        <a:graphic>
          <a:graphicData uri="http://schemas.openxmlformats.org/drawingml/2006/table">
            <a:tbl>
              <a:tblPr/>
              <a:tblGrid>
                <a:gridCol w="2442797"/>
                <a:gridCol w="1183913"/>
                <a:gridCol w="1035534"/>
                <a:gridCol w="1037095"/>
                <a:gridCol w="1080828"/>
                <a:gridCol w="1080828"/>
                <a:gridCol w="852792"/>
              </a:tblGrid>
              <a:tr h="442083">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2022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2022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50551">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2021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15180,6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14059,0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14238,8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93,8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25,9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14804,5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13599,0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13778,3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93,1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25,1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2434,6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2683,0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2772,8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103,3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113,9</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2434,6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2683,0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2772,8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113,9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62,0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62,1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21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62,0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62,1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47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имущество</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12364,1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10844,0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10933,4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88,4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9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1220,8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1487,0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1501,5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123,0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11143,3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9357,0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9431,9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100,8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84,6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17,2</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0,26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86,7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87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1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376,1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460,0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460,5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122,5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415,0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412,8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152,4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доходы от компенсации затрат бюджетов поселений</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47,7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106,1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119,1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30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336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Друга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17330</TotalTime>
  <Words>3215</Words>
  <Application>Microsoft Office PowerPoint</Application>
  <PresentationFormat>Произвольный</PresentationFormat>
  <Paragraphs>729</Paragraphs>
  <Slides>23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Оформление по умолчанию</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  КОВАРДИЦКОЕ  В РАСЧЕТЕ НА ДУШУ НАСЕЛЕНИЯ  (численность постоянного населения 2021 год - 9028 чел.)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 МУНИЦИПАЛЬНОГО ОБРАЗОВАНИЯ КОВАРДИЦКОЕ ПО РАЗДЕЛАМ КЛАССИФИКАЦИИ РАСХОДОВ БЮДЖЕТОВ РФ В 2022 ГОДУ, в тыс. рублей.</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КОВАРДИЦКОЕ   ЗА 2022 ГОД </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Колпакова Елена</cp:lastModifiedBy>
  <cp:revision>721</cp:revision>
  <cp:lastPrinted>2023-04-06T13:47:17Z</cp:lastPrinted>
  <dcterms:created xsi:type="dcterms:W3CDTF">2013-12-17T06:08:51Z</dcterms:created>
  <dcterms:modified xsi:type="dcterms:W3CDTF">2023-05-12T07:58:22Z</dcterms:modified>
</cp:coreProperties>
</file>