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2" r:id="rId7"/>
    <p:sldId id="261" r:id="rId8"/>
    <p:sldId id="297" r:id="rId9"/>
    <p:sldId id="292" r:id="rId10"/>
    <p:sldId id="293" r:id="rId11"/>
    <p:sldId id="294" r:id="rId12"/>
    <p:sldId id="298" r:id="rId13"/>
    <p:sldId id="299" r:id="rId14"/>
    <p:sldId id="264" r:id="rId15"/>
    <p:sldId id="265" r:id="rId16"/>
    <p:sldId id="266" r:id="rId17"/>
    <p:sldId id="267" r:id="rId18"/>
    <p:sldId id="301" r:id="rId19"/>
    <p:sldId id="268" r:id="rId20"/>
    <p:sldId id="302" r:id="rId21"/>
    <p:sldId id="290" r:id="rId22"/>
    <p:sldId id="269" r:id="rId23"/>
    <p:sldId id="272" r:id="rId24"/>
    <p:sldId id="270" r:id="rId25"/>
    <p:sldId id="300" r:id="rId26"/>
    <p:sldId id="274" r:id="rId27"/>
    <p:sldId id="275" r:id="rId28"/>
    <p:sldId id="276" r:id="rId29"/>
    <p:sldId id="277" r:id="rId30"/>
    <p:sldId id="303" r:id="rId31"/>
    <p:sldId id="278" r:id="rId32"/>
    <p:sldId id="279" r:id="rId33"/>
    <p:sldId id="280" r:id="rId34"/>
    <p:sldId id="281" r:id="rId35"/>
    <p:sldId id="282" r:id="rId36"/>
    <p:sldId id="283" r:id="rId37"/>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FF"/>
    <a:srgbClr val="0044CC"/>
    <a:srgbClr val="D7E33D"/>
    <a:srgbClr val="E6AF00"/>
    <a:srgbClr val="A3A32D"/>
    <a:srgbClr val="5F5F5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71" autoAdjust="0"/>
  </p:normalViewPr>
  <p:slideViewPr>
    <p:cSldViewPr>
      <p:cViewPr>
        <p:scale>
          <a:sx n="110" d="100"/>
          <a:sy n="110" d="100"/>
        </p:scale>
        <p:origin x="-18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aseline="0"/>
            </a:pPr>
            <a:r>
              <a:rPr lang="ru-RU" sz="1100" b="0" baseline="0">
                <a:latin typeface="Times New Roman" panose="02020603050405020304" pitchFamily="18" charset="0"/>
                <a:cs typeface="Times New Roman" panose="02020603050405020304" pitchFamily="18" charset="0"/>
              </a:rPr>
              <a:t>Структура безвозмездных поступлений бюджета Муромского района в 2021 - 2022 годах, тыс. рублей</a:t>
            </a:r>
          </a:p>
        </c:rich>
      </c:tx>
      <c:layout>
        <c:manualLayout>
          <c:xMode val="edge"/>
          <c:yMode val="edge"/>
          <c:x val="0.11159286341396427"/>
          <c:y val="2.709570630096108E-2"/>
        </c:manualLayout>
      </c:layout>
      <c:overlay val="0"/>
    </c:title>
    <c:autoTitleDeleted val="0"/>
    <c:view3D>
      <c:rotX val="15"/>
      <c:rotY val="20"/>
      <c:rAngAx val="1"/>
    </c:view3D>
    <c:floor>
      <c:thickness val="0"/>
      <c:spPr>
        <a:noFill/>
      </c:spPr>
    </c:floor>
    <c:sideWall>
      <c:thickness val="0"/>
      <c:spPr>
        <a:noFill/>
      </c:spPr>
    </c:sideWall>
    <c:backWall>
      <c:thickness val="0"/>
      <c:spPr>
        <a:noFill/>
      </c:spPr>
    </c:backWall>
    <c:plotArea>
      <c:layout>
        <c:manualLayout>
          <c:layoutTarget val="inner"/>
          <c:xMode val="edge"/>
          <c:yMode val="edge"/>
          <c:x val="0.12675320978186916"/>
          <c:y val="0.19209766669074618"/>
          <c:w val="0.61843501049997196"/>
          <c:h val="0.72032147139370262"/>
        </c:manualLayout>
      </c:layout>
      <c:bar3DChart>
        <c:barDir val="col"/>
        <c:grouping val="stacked"/>
        <c:varyColors val="0"/>
        <c:ser>
          <c:idx val="0"/>
          <c:order val="0"/>
          <c:tx>
            <c:strRef>
              <c:f>'Струк. безв. пост.'!$A$3</c:f>
              <c:strCache>
                <c:ptCount val="1"/>
                <c:pt idx="0">
                  <c:v>Дотации </c:v>
                </c:pt>
              </c:strCache>
            </c:strRef>
          </c:tx>
          <c:invertIfNegative val="0"/>
          <c:dLbls>
            <c:dLbl>
              <c:idx val="1"/>
              <c:layout>
                <c:manualLayout>
                  <c:x val="3.7609133646742808E-2"/>
                  <c:y val="0"/>
                </c:manualLayout>
              </c:layout>
              <c:showLegendKey val="0"/>
              <c:showVal val="1"/>
              <c:showCatName val="0"/>
              <c:showSerName val="0"/>
              <c:showPercent val="0"/>
              <c:showBubbleSize val="0"/>
            </c:dLbl>
            <c:spPr>
              <a:solidFill>
                <a:schemeClr val="tx2">
                  <a:lumMod val="60000"/>
                  <a:lumOff val="40000"/>
                </a:schemeClr>
              </a:solidFill>
            </c:spPr>
            <c:txPr>
              <a:bodyPr/>
              <a:lstStyle/>
              <a:p>
                <a:pPr>
                  <a:defRPr sz="900"/>
                </a:pPr>
                <a:endParaRPr lang="ru-RU"/>
              </a:p>
            </c:txPr>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пост.'!$B$3:$C$3</c:f>
              <c:numCache>
                <c:formatCode>General</c:formatCode>
                <c:ptCount val="2"/>
                <c:pt idx="0">
                  <c:v>144115.9</c:v>
                </c:pt>
                <c:pt idx="1">
                  <c:v>156920.4</c:v>
                </c:pt>
              </c:numCache>
            </c:numRef>
          </c:val>
        </c:ser>
        <c:ser>
          <c:idx val="1"/>
          <c:order val="1"/>
          <c:tx>
            <c:strRef>
              <c:f>'Струк. безв. пост.'!$A$4</c:f>
              <c:strCache>
                <c:ptCount val="1"/>
                <c:pt idx="0">
                  <c:v>Субсидии</c:v>
                </c:pt>
              </c:strCache>
            </c:strRef>
          </c:tx>
          <c:invertIfNegative val="0"/>
          <c:dLbls>
            <c:dLbl>
              <c:idx val="0"/>
              <c:layout>
                <c:manualLayout>
                  <c:x val="1.8804566823371342E-2"/>
                  <c:y val="-4.4052863436123413E-3"/>
                </c:manualLayout>
              </c:layout>
              <c:showLegendKey val="0"/>
              <c:showVal val="1"/>
              <c:showCatName val="0"/>
              <c:showSerName val="0"/>
              <c:showPercent val="0"/>
              <c:showBubbleSize val="0"/>
            </c:dLbl>
            <c:dLbl>
              <c:idx val="1"/>
              <c:layout>
                <c:manualLayout>
                  <c:x val="5.3727333781061107E-2"/>
                  <c:y val="-3.4687294044191652E-7"/>
                </c:manualLayout>
              </c:layout>
              <c:showLegendKey val="0"/>
              <c:showVal val="1"/>
              <c:showCatName val="0"/>
              <c:showSerName val="0"/>
              <c:showPercent val="0"/>
              <c:showBubbleSize val="0"/>
            </c:dLbl>
            <c:spPr>
              <a:solidFill>
                <a:schemeClr val="accent2"/>
              </a:solidFill>
            </c:spPr>
            <c:txPr>
              <a:bodyPr/>
              <a:lstStyle/>
              <a:p>
                <a:pPr>
                  <a:defRPr sz="900"/>
                </a:pPr>
                <a:endParaRPr lang="ru-RU"/>
              </a:p>
            </c:txPr>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пост.'!$B$4:$C$4</c:f>
              <c:numCache>
                <c:formatCode>General</c:formatCode>
                <c:ptCount val="2"/>
                <c:pt idx="0">
                  <c:v>136136.6</c:v>
                </c:pt>
                <c:pt idx="1">
                  <c:v>104642</c:v>
                </c:pt>
              </c:numCache>
            </c:numRef>
          </c:val>
        </c:ser>
        <c:ser>
          <c:idx val="2"/>
          <c:order val="2"/>
          <c:tx>
            <c:strRef>
              <c:f>'Струк. безв. пост.'!$A$5</c:f>
              <c:strCache>
                <c:ptCount val="1"/>
                <c:pt idx="0">
                  <c:v>Субвенции </c:v>
                </c:pt>
              </c:strCache>
            </c:strRef>
          </c:tx>
          <c:invertIfNegative val="0"/>
          <c:dLbls>
            <c:dLbl>
              <c:idx val="0"/>
              <c:layout>
                <c:manualLayout>
                  <c:x val="5.3727333781061117E-3"/>
                  <c:y val="1.3215859030837022E-2"/>
                </c:manualLayout>
              </c:layout>
              <c:showLegendKey val="0"/>
              <c:showVal val="1"/>
              <c:showCatName val="0"/>
              <c:showSerName val="0"/>
              <c:showPercent val="0"/>
              <c:showBubbleSize val="0"/>
            </c:dLbl>
            <c:dLbl>
              <c:idx val="1"/>
              <c:layout>
                <c:manualLayout>
                  <c:x val="4.0295500335795736E-2"/>
                  <c:y val="0"/>
                </c:manualLayout>
              </c:layout>
              <c:showLegendKey val="0"/>
              <c:showVal val="1"/>
              <c:showCatName val="0"/>
              <c:showSerName val="0"/>
              <c:showPercent val="0"/>
              <c:showBubbleSize val="0"/>
            </c:dLbl>
            <c:spPr>
              <a:solidFill>
                <a:schemeClr val="accent3">
                  <a:lumMod val="60000"/>
                  <a:lumOff val="40000"/>
                </a:schemeClr>
              </a:solidFill>
            </c:spPr>
            <c:txPr>
              <a:bodyPr/>
              <a:lstStyle/>
              <a:p>
                <a:pPr>
                  <a:defRPr sz="900"/>
                </a:pPr>
                <a:endParaRPr lang="ru-RU"/>
              </a:p>
            </c:txPr>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пост.'!$B$5:$C$5</c:f>
              <c:numCache>
                <c:formatCode>General</c:formatCode>
                <c:ptCount val="2"/>
                <c:pt idx="0">
                  <c:v>160287.1</c:v>
                </c:pt>
                <c:pt idx="1">
                  <c:v>169529.60000000001</c:v>
                </c:pt>
              </c:numCache>
            </c:numRef>
          </c:val>
        </c:ser>
        <c:ser>
          <c:idx val="3"/>
          <c:order val="3"/>
          <c:tx>
            <c:strRef>
              <c:f>'Струк. безв. пост.'!$A$6</c:f>
              <c:strCache>
                <c:ptCount val="1"/>
                <c:pt idx="0">
                  <c:v>Иные межбюджетные трансферты</c:v>
                </c:pt>
              </c:strCache>
            </c:strRef>
          </c:tx>
          <c:invertIfNegative val="0"/>
          <c:dLbls>
            <c:dLbl>
              <c:idx val="0"/>
              <c:layout>
                <c:manualLayout>
                  <c:x val="1.4696874079034465E-2"/>
                  <c:y val="-2.7950856008950625E-2"/>
                </c:manualLayout>
              </c:layout>
              <c:showLegendKey val="0"/>
              <c:showVal val="1"/>
              <c:showCatName val="0"/>
              <c:showSerName val="0"/>
              <c:showPercent val="0"/>
              <c:showBubbleSize val="0"/>
            </c:dLbl>
            <c:dLbl>
              <c:idx val="1"/>
              <c:layout>
                <c:manualLayout>
                  <c:x val="1.8487008889101476E-2"/>
                  <c:y val="-8.8809609254607248E-4"/>
                </c:manualLayout>
              </c:layout>
              <c:showLegendKey val="0"/>
              <c:showVal val="1"/>
              <c:showCatName val="0"/>
              <c:showSerName val="0"/>
              <c:showPercent val="0"/>
              <c:showBubbleSize val="0"/>
            </c:dLbl>
            <c:spPr>
              <a:solidFill>
                <a:schemeClr val="accent4"/>
              </a:solidFill>
            </c:spPr>
            <c:txPr>
              <a:bodyPr/>
              <a:lstStyle/>
              <a:p>
                <a:pPr>
                  <a:defRPr sz="900"/>
                </a:pPr>
                <a:endParaRPr lang="ru-RU"/>
              </a:p>
            </c:txPr>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пост.'!$B$6:$C$6</c:f>
              <c:numCache>
                <c:formatCode>General</c:formatCode>
                <c:ptCount val="2"/>
                <c:pt idx="0">
                  <c:v>13656.4</c:v>
                </c:pt>
                <c:pt idx="1">
                  <c:v>19667.099999999999</c:v>
                </c:pt>
              </c:numCache>
            </c:numRef>
          </c:val>
        </c:ser>
        <c:ser>
          <c:idx val="5"/>
          <c:order val="4"/>
          <c:tx>
            <c:strRef>
              <c:f>'Струк. безв. пост.'!$A$7</c:f>
              <c:strCache>
                <c:ptCount val="1"/>
                <c:pt idx="0">
                  <c:v>Возврат остатков</c:v>
                </c:pt>
              </c:strCache>
            </c:strRef>
          </c:tx>
          <c:invertIfNegative val="0"/>
          <c:cat>
            <c:strRef>
              <c:f>'Струк. безв. пост.'!$B$2:$C$2</c:f>
              <c:strCache>
                <c:ptCount val="2"/>
                <c:pt idx="0">
                  <c:v>2021 год</c:v>
                </c:pt>
                <c:pt idx="1">
                  <c:v>2022 год</c:v>
                </c:pt>
              </c:strCache>
            </c:strRef>
          </c:cat>
          <c:val>
            <c:numRef>
              <c:f>'Струк. безв. пост.'!$B$7:$C$7</c:f>
              <c:numCache>
                <c:formatCode>General</c:formatCode>
                <c:ptCount val="2"/>
                <c:pt idx="0">
                  <c:v>-12.5</c:v>
                </c:pt>
                <c:pt idx="1">
                  <c:v>-761.6</c:v>
                </c:pt>
              </c:numCache>
            </c:numRef>
          </c:val>
        </c:ser>
        <c:ser>
          <c:idx val="4"/>
          <c:order val="5"/>
          <c:tx>
            <c:strRef>
              <c:f>'Струк. безв. пост.'!$A$8</c:f>
              <c:strCache>
                <c:ptCount val="1"/>
                <c:pt idx="0">
                  <c:v>Прочие безвозмездные поступления</c:v>
                </c:pt>
              </c:strCache>
            </c:strRef>
          </c:tx>
          <c:invertIfNegative val="0"/>
          <c:dLbls>
            <c:dLbl>
              <c:idx val="1"/>
              <c:layout>
                <c:manualLayout>
                  <c:x val="4.6540101250275807E-2"/>
                  <c:y val="-3.21715817694369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пост.'!$B$8:$C$8</c:f>
              <c:numCache>
                <c:formatCode>General</c:formatCode>
                <c:ptCount val="2"/>
                <c:pt idx="1">
                  <c:v>30</c:v>
                </c:pt>
              </c:numCache>
            </c:numRef>
          </c:val>
        </c:ser>
        <c:dLbls>
          <c:showLegendKey val="0"/>
          <c:showVal val="0"/>
          <c:showCatName val="0"/>
          <c:showSerName val="0"/>
          <c:showPercent val="0"/>
          <c:showBubbleSize val="0"/>
        </c:dLbls>
        <c:gapWidth val="55"/>
        <c:gapDepth val="55"/>
        <c:shape val="cylinder"/>
        <c:axId val="75546624"/>
        <c:axId val="75548160"/>
        <c:axId val="0"/>
      </c:bar3DChart>
      <c:catAx>
        <c:axId val="75546624"/>
        <c:scaling>
          <c:orientation val="minMax"/>
        </c:scaling>
        <c:delete val="0"/>
        <c:axPos val="b"/>
        <c:majorTickMark val="none"/>
        <c:minorTickMark val="none"/>
        <c:tickLblPos val="nextTo"/>
        <c:crossAx val="75548160"/>
        <c:crosses val="autoZero"/>
        <c:auto val="1"/>
        <c:lblAlgn val="ctr"/>
        <c:lblOffset val="100"/>
        <c:noMultiLvlLbl val="0"/>
      </c:catAx>
      <c:valAx>
        <c:axId val="75548160"/>
        <c:scaling>
          <c:orientation val="minMax"/>
        </c:scaling>
        <c:delete val="0"/>
        <c:axPos val="l"/>
        <c:majorGridlines>
          <c:spPr>
            <a:ln>
              <a:solidFill>
                <a:sysClr val="windowText" lastClr="000000"/>
              </a:solidFill>
            </a:ln>
          </c:spPr>
        </c:majorGridlines>
        <c:numFmt formatCode="General" sourceLinked="1"/>
        <c:majorTickMark val="none"/>
        <c:minorTickMark val="none"/>
        <c:tickLblPos val="nextTo"/>
        <c:spPr>
          <a:noFill/>
        </c:spPr>
        <c:txPr>
          <a:bodyPr/>
          <a:lstStyle/>
          <a:p>
            <a:pPr>
              <a:defRPr>
                <a:latin typeface="Times New Roman" pitchFamily="18" charset="0"/>
                <a:cs typeface="Times New Roman" pitchFamily="18" charset="0"/>
              </a:defRPr>
            </a:pPr>
            <a:endParaRPr lang="ru-RU"/>
          </a:p>
        </c:txPr>
        <c:crossAx val="75546624"/>
        <c:crosses val="autoZero"/>
        <c:crossBetween val="between"/>
      </c:valAx>
      <c:spPr>
        <a:noFill/>
      </c:spPr>
    </c:plotArea>
    <c:legend>
      <c:legendPos val="r"/>
      <c:layout>
        <c:manualLayout>
          <c:xMode val="edge"/>
          <c:yMode val="edge"/>
          <c:x val="0.75944341664905102"/>
          <c:y val="0.13769225897701129"/>
          <c:w val="0.22830918828508695"/>
          <c:h val="0.81405036836883327"/>
        </c:manualLayout>
      </c:layout>
      <c:overlay val="0"/>
      <c:txPr>
        <a:bodyPr/>
        <a:lstStyle/>
        <a:p>
          <a:pPr>
            <a:defRPr sz="900">
              <a:latin typeface="Times New Roman" pitchFamily="18" charset="0"/>
              <a:cs typeface="Times New Roman" pitchFamily="18" charset="0"/>
            </a:defRPr>
          </a:pPr>
          <a:endParaRPr lang="ru-RU"/>
        </a:p>
      </c:txPr>
    </c:legend>
    <c:plotVisOnly val="1"/>
    <c:dispBlanksAs val="gap"/>
    <c:showDLblsOverMax val="0"/>
  </c:chart>
  <c:spPr>
    <a:no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7914357927481281E-2"/>
          <c:y val="2.9404791864184484E-2"/>
          <c:w val="0.93208564207251876"/>
          <c:h val="0.75886114868357635"/>
        </c:manualLayout>
      </c:layout>
      <c:bar3DChart>
        <c:barDir val="col"/>
        <c:grouping val="clustered"/>
        <c:varyColors val="0"/>
        <c:ser>
          <c:idx val="0"/>
          <c:order val="0"/>
          <c:tx>
            <c:strRef>
              <c:f>Лист1!$A$2</c:f>
              <c:strCache>
                <c:ptCount val="1"/>
                <c:pt idx="0">
                  <c:v>НДФЛ</c:v>
                </c:pt>
              </c:strCache>
            </c:strRef>
          </c:tx>
          <c:spPr>
            <a:solidFill>
              <a:schemeClr val="accent1"/>
            </a:solidFill>
            <a:ln w="12720">
              <a:solidFill>
                <a:schemeClr val="tx1"/>
              </a:solidFill>
              <a:prstDash val="solid"/>
            </a:ln>
          </c:spPr>
          <c:invertIfNegative val="0"/>
          <c:dLbls>
            <c:dLbl>
              <c:idx val="0"/>
              <c:layout>
                <c:manualLayout>
                  <c:x val="7.4144028884443307E-3"/>
                  <c:y val="-3.431970809867057E-3"/>
                </c:manualLayout>
              </c:layout>
              <c:showLegendKey val="0"/>
              <c:showVal val="1"/>
              <c:showCatName val="0"/>
              <c:showSerName val="0"/>
              <c:showPercent val="0"/>
              <c:showBubbleSize val="0"/>
            </c:dLbl>
            <c:dLbl>
              <c:idx val="1"/>
              <c:layout>
                <c:manualLayout>
                  <c:x val="-9.6380139982501622E-3"/>
                  <c:y val="5.7269579976681209E-2"/>
                </c:manualLayout>
              </c:layout>
              <c:tx>
                <c:rich>
                  <a:bodyPr/>
                  <a:lstStyle/>
                  <a:p>
                    <a:r>
                      <a:rPr lang="ru-RU" dirty="0" smtClean="0"/>
                      <a:t>5895,0</a:t>
                    </a:r>
                    <a:endParaRPr lang="en-US" dirty="0"/>
                  </a:p>
                </c:rich>
              </c:tx>
              <c:showLegendKey val="0"/>
              <c:showVal val="1"/>
              <c:showCatName val="0"/>
              <c:showSerName val="0"/>
              <c:showPercent val="0"/>
              <c:showBubbleSize val="0"/>
            </c:dLbl>
            <c:dLbl>
              <c:idx val="2"/>
              <c:layout>
                <c:manualLayout>
                  <c:x val="-7.7912656751239432E-3"/>
                  <c:y val="6.444573232260184E-2"/>
                </c:manualLayout>
              </c:layout>
              <c:tx>
                <c:rich>
                  <a:bodyPr/>
                  <a:lstStyle/>
                  <a:p>
                    <a:r>
                      <a:rPr lang="ru-RU" dirty="0" smtClean="0"/>
                      <a:t>5895,0</a:t>
                    </a:r>
                    <a:endParaRPr lang="en-US" dirty="0"/>
                  </a:p>
                </c:rich>
              </c:tx>
              <c:showLegendKey val="0"/>
              <c:showVal val="1"/>
              <c:showCatName val="0"/>
              <c:showSerName val="0"/>
              <c:showPercent val="0"/>
              <c:showBubbleSize val="0"/>
            </c:dLbl>
            <c:dLbl>
              <c:idx val="3"/>
              <c:layout>
                <c:manualLayout>
                  <c:xMode val="edge"/>
                  <c:yMode val="edge"/>
                  <c:x val="0.62795698924731158"/>
                  <c:y val="0.67865707434052835"/>
                </c:manualLayout>
              </c:layout>
              <c:spPr>
                <a:noFill/>
                <a:ln w="25440">
                  <a:noFill/>
                </a:ln>
              </c:spPr>
              <c:txPr>
                <a:bodyPr/>
                <a:lstStyle/>
                <a:p>
                  <a:pPr>
                    <a:defRPr sz="900"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dLbl>
            <c:spPr>
              <a:noFill/>
              <a:ln w="25440">
                <a:noFill/>
              </a:ln>
            </c:spPr>
            <c:txPr>
              <a:bodyPr/>
              <a:lstStyle/>
              <a:p>
                <a:pPr>
                  <a:defRPr sz="8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Лист1!$B$2:$D$2</c:f>
              <c:numCache>
                <c:formatCode>General</c:formatCode>
                <c:ptCount val="3"/>
                <c:pt idx="1">
                  <c:v>5895</c:v>
                </c:pt>
                <c:pt idx="2">
                  <c:v>5895</c:v>
                </c:pt>
              </c:numCache>
            </c:numRef>
          </c:val>
        </c:ser>
        <c:ser>
          <c:idx val="1"/>
          <c:order val="1"/>
          <c:tx>
            <c:strRef>
              <c:f>Лист1!$A$3</c:f>
              <c:strCache>
                <c:ptCount val="1"/>
                <c:pt idx="0">
                  <c:v>Акцизы на нефтепродукты</c:v>
                </c:pt>
              </c:strCache>
            </c:strRef>
          </c:tx>
          <c:spPr>
            <a:solidFill>
              <a:schemeClr val="accent2"/>
            </a:solidFill>
            <a:ln w="12720">
              <a:solidFill>
                <a:schemeClr val="tx1"/>
              </a:solidFill>
              <a:prstDash val="solid"/>
            </a:ln>
          </c:spPr>
          <c:invertIfNegative val="0"/>
          <c:dLbls>
            <c:dLbl>
              <c:idx val="0"/>
              <c:layout>
                <c:manualLayout>
                  <c:x val="-7.8011081948089825E-3"/>
                  <c:y val="-1.120866432182499E-2"/>
                </c:manualLayout>
              </c:layout>
              <c:showLegendKey val="0"/>
              <c:showVal val="1"/>
              <c:showCatName val="0"/>
              <c:showSerName val="0"/>
              <c:showPercent val="0"/>
              <c:showBubbleSize val="0"/>
            </c:dLbl>
            <c:dLbl>
              <c:idx val="1"/>
              <c:layout>
                <c:manualLayout>
                  <c:x val="3.9784436667638767E-3"/>
                  <c:y val="-1.9636263045013844E-2"/>
                </c:manualLayout>
              </c:layout>
              <c:showLegendKey val="0"/>
              <c:showVal val="1"/>
              <c:showCatName val="0"/>
              <c:showSerName val="0"/>
              <c:showPercent val="0"/>
              <c:showBubbleSize val="0"/>
            </c:dLbl>
            <c:dLbl>
              <c:idx val="2"/>
              <c:layout>
                <c:manualLayout>
                  <c:x val="7.1886847477398656E-3"/>
                  <c:y val="-1.4967643350155536E-2"/>
                </c:manualLayout>
              </c:layout>
              <c:showLegendKey val="0"/>
              <c:showVal val="1"/>
              <c:showCatName val="0"/>
              <c:showSerName val="0"/>
              <c:showPercent val="0"/>
              <c:showBubbleSize val="0"/>
            </c:dLbl>
            <c:dLbl>
              <c:idx val="3"/>
              <c:layout>
                <c:manualLayout>
                  <c:xMode val="edge"/>
                  <c:yMode val="edge"/>
                  <c:x val="0.67741935483870963"/>
                  <c:y val="0.6426858513189454"/>
                </c:manualLayout>
              </c:layout>
              <c:numFmt formatCode="#,##0.0" sourceLinked="0"/>
              <c:spPr>
                <a:noFill/>
                <a:ln w="25440">
                  <a:noFill/>
                </a:ln>
              </c:spPr>
              <c:txPr>
                <a:bodyPr/>
                <a:lstStyle/>
                <a:p>
                  <a:pPr>
                    <a:defRPr sz="900"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dLbl>
            <c:numFmt formatCode="#,##0.0" sourceLinked="0"/>
            <c:spPr>
              <a:noFill/>
              <a:ln w="25440">
                <a:noFill/>
              </a:ln>
            </c:spPr>
            <c:txPr>
              <a:bodyPr/>
              <a:lstStyle/>
              <a:p>
                <a:pPr>
                  <a:defRPr sz="8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Лист1!$B$3:$D$3</c:f>
              <c:numCache>
                <c:formatCode>General</c:formatCode>
                <c:ptCount val="3"/>
                <c:pt idx="0" formatCode="0.0">
                  <c:v>11680.7</c:v>
                </c:pt>
                <c:pt idx="1">
                  <c:v>14048</c:v>
                </c:pt>
                <c:pt idx="2" formatCode="0.0">
                  <c:v>14133.9</c:v>
                </c:pt>
              </c:numCache>
            </c:numRef>
          </c:val>
        </c:ser>
        <c:ser>
          <c:idx val="2"/>
          <c:order val="2"/>
          <c:tx>
            <c:strRef>
              <c:f>Лист1!$A$4</c:f>
              <c:strCache>
                <c:ptCount val="1"/>
                <c:pt idx="0">
                  <c:v>Транспортный налог с физических лиц</c:v>
                </c:pt>
              </c:strCache>
            </c:strRef>
          </c:tx>
          <c:invertIfNegative val="0"/>
          <c:dLbls>
            <c:dLbl>
              <c:idx val="0"/>
              <c:layout>
                <c:manualLayout>
                  <c:x val="1.6975308641975308E-2"/>
                  <c:y val="0"/>
                </c:manualLayout>
              </c:layout>
              <c:showLegendKey val="0"/>
              <c:showVal val="1"/>
              <c:showCatName val="0"/>
              <c:showSerName val="0"/>
              <c:showPercent val="0"/>
              <c:showBubbleSize val="0"/>
            </c:dLbl>
            <c:dLbl>
              <c:idx val="1"/>
              <c:layout>
                <c:manualLayout>
                  <c:x val="2.3148148148148147E-2"/>
                  <c:y val="0"/>
                </c:manualLayout>
              </c:layout>
              <c:showLegendKey val="0"/>
              <c:showVal val="1"/>
              <c:showCatName val="0"/>
              <c:showSerName val="0"/>
              <c:showPercent val="0"/>
              <c:showBubbleSize val="0"/>
            </c:dLbl>
            <c:dLbl>
              <c:idx val="2"/>
              <c:layout>
                <c:manualLayout>
                  <c:x val="2.3148148148148147E-2"/>
                  <c:y val="0"/>
                </c:manualLayout>
              </c:layout>
              <c:showLegendKey val="0"/>
              <c:showVal val="1"/>
              <c:showCatName val="0"/>
              <c:showSerName val="0"/>
              <c:showPercent val="0"/>
              <c:showBubbleSize val="0"/>
            </c:dLbl>
            <c:txPr>
              <a:bodyPr/>
              <a:lstStyle/>
              <a:p>
                <a:pPr>
                  <a:defRPr sz="8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Лист1!$B$4:$D$4</c:f>
              <c:numCache>
                <c:formatCode>0.0</c:formatCode>
                <c:ptCount val="3"/>
                <c:pt idx="0">
                  <c:v>8241</c:v>
                </c:pt>
                <c:pt idx="1">
                  <c:v>8875</c:v>
                </c:pt>
                <c:pt idx="2">
                  <c:v>9161.2000000000007</c:v>
                </c:pt>
              </c:numCache>
            </c:numRef>
          </c:val>
        </c:ser>
        <c:ser>
          <c:idx val="3"/>
          <c:order val="3"/>
          <c:tx>
            <c:strRef>
              <c:f>Лист1!$A$5</c:f>
              <c:strCache>
                <c:ptCount val="1"/>
                <c:pt idx="0">
                  <c:v>Штрафные санкции</c:v>
                </c:pt>
              </c:strCache>
            </c:strRef>
          </c:tx>
          <c:invertIfNegative val="0"/>
          <c:dLbls>
            <c:txPr>
              <a:bodyPr/>
              <a:lstStyle/>
              <a:p>
                <a:pPr>
                  <a:defRPr sz="8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Лист1!$B$5:$D$5</c:f>
              <c:numCache>
                <c:formatCode>0.0</c:formatCode>
                <c:ptCount val="3"/>
                <c:pt idx="0">
                  <c:v>111.8</c:v>
                </c:pt>
                <c:pt idx="1">
                  <c:v>25.4</c:v>
                </c:pt>
                <c:pt idx="2">
                  <c:v>25.4</c:v>
                </c:pt>
              </c:numCache>
            </c:numRef>
          </c:val>
        </c:ser>
        <c:ser>
          <c:idx val="4"/>
          <c:order val="4"/>
          <c:tx>
            <c:strRef>
              <c:f>Лист1!$A$6</c:f>
              <c:strCache>
                <c:ptCount val="1"/>
                <c:pt idx="0">
                  <c:v>Субсидии на осуществление дорожной деятельности</c:v>
                </c:pt>
              </c:strCache>
            </c:strRef>
          </c:tx>
          <c:invertIfNegative val="0"/>
          <c:dLbls>
            <c:txPr>
              <a:bodyPr/>
              <a:lstStyle/>
              <a:p>
                <a:pPr>
                  <a:defRPr sz="8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Лист1!$B$6:$D$6</c:f>
              <c:numCache>
                <c:formatCode>0.0</c:formatCode>
                <c:ptCount val="3"/>
                <c:pt idx="0">
                  <c:v>26057.4</c:v>
                </c:pt>
                <c:pt idx="1">
                  <c:v>35812</c:v>
                </c:pt>
                <c:pt idx="2">
                  <c:v>35812</c:v>
                </c:pt>
              </c:numCache>
            </c:numRef>
          </c:val>
        </c:ser>
        <c:dLbls>
          <c:showLegendKey val="0"/>
          <c:showVal val="0"/>
          <c:showCatName val="0"/>
          <c:showSerName val="0"/>
          <c:showPercent val="0"/>
          <c:showBubbleSize val="0"/>
        </c:dLbls>
        <c:gapWidth val="150"/>
        <c:gapDepth val="0"/>
        <c:shape val="box"/>
        <c:axId val="75668480"/>
        <c:axId val="75678464"/>
        <c:axId val="0"/>
      </c:bar3DChart>
      <c:catAx>
        <c:axId val="75668480"/>
        <c:scaling>
          <c:orientation val="minMax"/>
        </c:scaling>
        <c:delete val="0"/>
        <c:axPos val="b"/>
        <c:numFmt formatCode="General" sourceLinked="1"/>
        <c:majorTickMark val="out"/>
        <c:minorTickMark val="none"/>
        <c:tickLblPos val="low"/>
        <c:spPr>
          <a:ln w="3180">
            <a:solidFill>
              <a:schemeClr val="tx1"/>
            </a:solidFill>
            <a:prstDash val="solid"/>
          </a:ln>
        </c:spPr>
        <c:txPr>
          <a:bodyPr rot="0" vert="horz"/>
          <a:lstStyle/>
          <a:p>
            <a:pPr>
              <a:defRPr sz="800" b="1" i="0" u="none" strike="noStrike" baseline="0">
                <a:solidFill>
                  <a:srgbClr val="000000"/>
                </a:solidFill>
                <a:latin typeface="Arial"/>
                <a:ea typeface="Arial"/>
                <a:cs typeface="Arial"/>
              </a:defRPr>
            </a:pPr>
            <a:endParaRPr lang="ru-RU"/>
          </a:p>
        </c:txPr>
        <c:crossAx val="75678464"/>
        <c:crosses val="autoZero"/>
        <c:auto val="1"/>
        <c:lblAlgn val="ctr"/>
        <c:lblOffset val="100"/>
        <c:tickLblSkip val="1"/>
        <c:tickMarkSkip val="1"/>
        <c:noMultiLvlLbl val="0"/>
      </c:catAx>
      <c:valAx>
        <c:axId val="75678464"/>
        <c:scaling>
          <c:orientation val="minMax"/>
        </c:scaling>
        <c:delete val="0"/>
        <c:axPos val="l"/>
        <c:majorGridlines>
          <c:spPr>
            <a:ln w="3180">
              <a:solidFill>
                <a:schemeClr val="tx1"/>
              </a:solidFill>
              <a:prstDash val="solid"/>
            </a:ln>
          </c:spPr>
        </c:majorGridlines>
        <c:numFmt formatCode="General" sourceLinked="1"/>
        <c:majorTickMark val="out"/>
        <c:minorTickMark val="none"/>
        <c:tickLblPos val="nextTo"/>
        <c:spPr>
          <a:ln w="3180">
            <a:solidFill>
              <a:schemeClr val="tx1"/>
            </a:solidFill>
            <a:prstDash val="solid"/>
          </a:ln>
        </c:spPr>
        <c:txPr>
          <a:bodyPr rot="0" vert="horz"/>
          <a:lstStyle/>
          <a:p>
            <a:pPr>
              <a:defRPr sz="800" b="1" i="0" u="none" strike="noStrike" baseline="0">
                <a:solidFill>
                  <a:srgbClr val="000000"/>
                </a:solidFill>
                <a:latin typeface="Arial"/>
                <a:ea typeface="Arial"/>
                <a:cs typeface="Arial"/>
              </a:defRPr>
            </a:pPr>
            <a:endParaRPr lang="ru-RU"/>
          </a:p>
        </c:txPr>
        <c:crossAx val="75668480"/>
        <c:crosses val="autoZero"/>
        <c:crossBetween val="between"/>
      </c:valAx>
      <c:spPr>
        <a:noFill/>
        <a:ln w="25400">
          <a:noFill/>
        </a:ln>
      </c:spPr>
    </c:plotArea>
    <c:legend>
      <c:legendPos val="r"/>
      <c:layout>
        <c:manualLayout>
          <c:xMode val="edge"/>
          <c:yMode val="edge"/>
          <c:x val="0.82103261397880833"/>
          <c:y val="4.8720239206551171E-2"/>
          <c:w val="0.15910190045688732"/>
          <c:h val="0.74593473256409737"/>
        </c:manualLayout>
      </c:layout>
      <c:overlay val="0"/>
      <c:spPr>
        <a:noFill/>
        <a:ln w="3180">
          <a:solidFill>
            <a:schemeClr val="tx1"/>
          </a:solidFill>
          <a:prstDash val="solid"/>
        </a:ln>
      </c:spPr>
      <c:txPr>
        <a:bodyPr/>
        <a:lstStyle/>
        <a:p>
          <a:pPr>
            <a:defRPr sz="900" b="0" i="0" u="none" strike="noStrike" baseline="0">
              <a:solidFill>
                <a:srgbClr val="000000"/>
              </a:solidFill>
              <a:latin typeface="Times New Roman" pitchFamily="18" charset="0"/>
              <a:ea typeface="Arial"/>
              <a:cs typeface="Times New Roman" pitchFamily="18" charset="0"/>
            </a:defRPr>
          </a:pPr>
          <a:endParaRPr lang="ru-RU"/>
        </a:p>
      </c:txPr>
    </c:legend>
    <c:plotVisOnly val="1"/>
    <c:dispBlanksAs val="gap"/>
    <c:showDLblsOverMax val="0"/>
  </c:chart>
  <c:spPr>
    <a:noFill/>
    <a:ln>
      <a:noFill/>
    </a:ln>
  </c:spPr>
  <c:txPr>
    <a:bodyPr/>
    <a:lstStyle/>
    <a:p>
      <a:pPr>
        <a:defRPr sz="1325" b="1" i="0" u="none" strike="noStrike" baseline="0">
          <a:solidFill>
            <a:srgbClr val="000000"/>
          </a:solidFill>
          <a:latin typeface="Arial"/>
          <a:ea typeface="Arial"/>
          <a:cs typeface="Arial"/>
        </a:defRPr>
      </a:pPr>
      <a:endParaRPr lang="ru-RU"/>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Times New Roman"/>
                <a:ea typeface="Times New Roman"/>
                <a:cs typeface="Times New Roman"/>
              </a:defRPr>
            </a:pPr>
            <a:r>
              <a:rPr lang="ru-RU" sz="1200" b="1" i="0" u="none" strike="noStrike" baseline="0">
                <a:solidFill>
                  <a:srgbClr val="000000"/>
                </a:solidFill>
                <a:latin typeface="Times New Roman"/>
                <a:cs typeface="Times New Roman"/>
              </a:rPr>
              <a:t>Исполнение по расходам на социальную сферу в 2021 - 2022 годах, тыс. рублей</a:t>
            </a:r>
          </a:p>
        </c:rich>
      </c:tx>
      <c:layout>
        <c:manualLayout>
          <c:xMode val="edge"/>
          <c:yMode val="edge"/>
          <c:x val="0.13496522309711287"/>
          <c:y val="1.8518425196850395E-2"/>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3230971128608923"/>
          <c:y val="0.22025322834645669"/>
          <c:w val="0.86769022743829405"/>
          <c:h val="0.556373595593041"/>
        </c:manualLayout>
      </c:layout>
      <c:bar3DChart>
        <c:barDir val="col"/>
        <c:grouping val="stacked"/>
        <c:varyColors val="0"/>
        <c:ser>
          <c:idx val="0"/>
          <c:order val="0"/>
          <c:tx>
            <c:strRef>
              <c:f>Соцсфера!$S$13</c:f>
              <c:strCache>
                <c:ptCount val="1"/>
                <c:pt idx="0">
                  <c:v>Исполнение по расходам на социальную сферу в 2021 - 2022 годах</c:v>
                </c:pt>
              </c:strCache>
            </c:strRef>
          </c:tx>
          <c:invertIfNegative val="0"/>
          <c:dLbls>
            <c:dLbl>
              <c:idx val="0"/>
              <c:layout>
                <c:manualLayout>
                  <c:x val="-2.2222222222222223E-2"/>
                  <c:y val="-0.18133375328083989"/>
                </c:manualLayout>
              </c:layout>
              <c:showLegendKey val="0"/>
              <c:showVal val="1"/>
              <c:showCatName val="0"/>
              <c:showSerName val="0"/>
              <c:showPercent val="0"/>
              <c:showBubbleSize val="0"/>
            </c:dLbl>
            <c:dLbl>
              <c:idx val="1"/>
              <c:layout>
                <c:manualLayout>
                  <c:x val="9.4444444444444553E-2"/>
                  <c:y val="-0.28799999999999998"/>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Соцсфера!$T$12:$U$12</c:f>
              <c:strCache>
                <c:ptCount val="2"/>
                <c:pt idx="0">
                  <c:v>Исполнено за 2021 год, тыс. рублей</c:v>
                </c:pt>
                <c:pt idx="1">
                  <c:v>Исполнено за 2022 год, тыс. рублей</c:v>
                </c:pt>
              </c:strCache>
            </c:strRef>
          </c:cat>
          <c:val>
            <c:numRef>
              <c:f>Соцсфера!$T$13:$U$13</c:f>
              <c:numCache>
                <c:formatCode>0.0</c:formatCode>
                <c:ptCount val="2"/>
                <c:pt idx="0">
                  <c:v>296965.80376000004</c:v>
                </c:pt>
                <c:pt idx="1">
                  <c:v>344992.19218999997</c:v>
                </c:pt>
              </c:numCache>
            </c:numRef>
          </c:val>
        </c:ser>
        <c:dLbls>
          <c:showLegendKey val="0"/>
          <c:showVal val="0"/>
          <c:showCatName val="0"/>
          <c:showSerName val="0"/>
          <c:showPercent val="0"/>
          <c:showBubbleSize val="0"/>
        </c:dLbls>
        <c:gapWidth val="150"/>
        <c:shape val="box"/>
        <c:axId val="132695936"/>
        <c:axId val="132697472"/>
        <c:axId val="0"/>
      </c:bar3DChart>
      <c:catAx>
        <c:axId val="132695936"/>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2697472"/>
        <c:crosses val="autoZero"/>
        <c:auto val="1"/>
        <c:lblAlgn val="ctr"/>
        <c:lblOffset val="100"/>
        <c:noMultiLvlLbl val="0"/>
      </c:catAx>
      <c:valAx>
        <c:axId val="132697472"/>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2695936"/>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0.49332</cdr:x>
      <cdr:y>0.18249</cdr:y>
    </cdr:from>
    <cdr:to>
      <cdr:x>0.676</cdr:x>
      <cdr:y>0.25958</cdr:y>
    </cdr:to>
    <cdr:sp macro="" textlink="">
      <cdr:nvSpPr>
        <cdr:cNvPr id="2" name="TextBox 1"/>
        <cdr:cNvSpPr txBox="1"/>
      </cdr:nvSpPr>
      <cdr:spPr>
        <a:xfrm xmlns:a="http://schemas.openxmlformats.org/drawingml/2006/main">
          <a:off x="2664296" y="576064"/>
          <a:ext cx="986618" cy="2433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dirty="0">
              <a:latin typeface="Times New Roman" panose="02020603050405020304" pitchFamily="18" charset="0"/>
              <a:cs typeface="Times New Roman" panose="02020603050405020304" pitchFamily="18" charset="0"/>
            </a:rPr>
            <a:t>Всего: 450027,4</a:t>
          </a:r>
        </a:p>
      </cdr:txBody>
    </cdr:sp>
  </cdr:relSizeAnchor>
  <cdr:relSizeAnchor xmlns:cdr="http://schemas.openxmlformats.org/drawingml/2006/chartDrawing">
    <cdr:from>
      <cdr:x>0.21361</cdr:x>
      <cdr:y>0.18249</cdr:y>
    </cdr:from>
    <cdr:to>
      <cdr:x>0.38957</cdr:x>
      <cdr:y>0.25958</cdr:y>
    </cdr:to>
    <cdr:sp macro="" textlink="">
      <cdr:nvSpPr>
        <cdr:cNvPr id="3" name="TextBox 2"/>
        <cdr:cNvSpPr txBox="1"/>
      </cdr:nvSpPr>
      <cdr:spPr>
        <a:xfrm xmlns:a="http://schemas.openxmlformats.org/drawingml/2006/main">
          <a:off x="1153641" y="576064"/>
          <a:ext cx="950324" cy="2433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dirty="0">
              <a:latin typeface="Times New Roman" panose="02020603050405020304" pitchFamily="18" charset="0"/>
              <a:cs typeface="Times New Roman" panose="02020603050405020304" pitchFamily="18" charset="0"/>
            </a:rPr>
            <a:t>Всего: 454183,5</a:t>
          </a:r>
        </a:p>
      </cdr:txBody>
    </cdr:sp>
  </cdr:relSizeAnchor>
  <cdr:relSizeAnchor xmlns:cdr="http://schemas.openxmlformats.org/drawingml/2006/chartDrawing">
    <cdr:from>
      <cdr:x>0.39442</cdr:x>
      <cdr:y>0.42182</cdr:y>
    </cdr:from>
    <cdr:to>
      <cdr:x>0.48173</cdr:x>
      <cdr:y>0.43767</cdr:y>
    </cdr:to>
    <cdr:sp macro="" textlink="">
      <cdr:nvSpPr>
        <cdr:cNvPr id="4" name="Стрелка вправо 3"/>
        <cdr:cNvSpPr/>
      </cdr:nvSpPr>
      <cdr:spPr>
        <a:xfrm xmlns:a="http://schemas.openxmlformats.org/drawingml/2006/main">
          <a:off x="2045001" y="1459828"/>
          <a:ext cx="452683" cy="54852"/>
        </a:xfrm>
        <a:prstGeom xmlns:a="http://schemas.openxmlformats.org/drawingml/2006/main" prst="rightArrow">
          <a:avLst/>
        </a:prstGeom>
        <a:ln xmlns:a="http://schemas.openxmlformats.org/drawingml/2006/main">
          <a:solidFill>
            <a:schemeClr val="accent3">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0.75276</cdr:y>
    </cdr:from>
    <cdr:to>
      <cdr:x>0.47664</cdr:x>
      <cdr:y>0.76862</cdr:y>
    </cdr:to>
    <cdr:sp macro="" textlink="">
      <cdr:nvSpPr>
        <cdr:cNvPr id="5" name="Стрелка вправо 4"/>
        <cdr:cNvSpPr/>
      </cdr:nvSpPr>
      <cdr:spPr>
        <a:xfrm xmlns:a="http://schemas.openxmlformats.org/drawingml/2006/main">
          <a:off x="2088232" y="2376264"/>
          <a:ext cx="486018" cy="50066"/>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0.59308</cdr:y>
    </cdr:from>
    <cdr:to>
      <cdr:x>0.47998</cdr:x>
      <cdr:y>0.61589</cdr:y>
    </cdr:to>
    <cdr:sp macro="" textlink="">
      <cdr:nvSpPr>
        <cdr:cNvPr id="6" name="Стрелка вправо 5"/>
        <cdr:cNvSpPr/>
      </cdr:nvSpPr>
      <cdr:spPr>
        <a:xfrm xmlns:a="http://schemas.openxmlformats.org/drawingml/2006/main">
          <a:off x="2088233" y="1872208"/>
          <a:ext cx="504056" cy="72008"/>
        </a:xfrm>
        <a:prstGeom xmlns:a="http://schemas.openxmlformats.org/drawingml/2006/main" prst="rightArrow">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0.31935</cdr:y>
    </cdr:from>
    <cdr:to>
      <cdr:x>0.48461</cdr:x>
      <cdr:y>0.34216</cdr:y>
    </cdr:to>
    <cdr:sp macro="" textlink="">
      <cdr:nvSpPr>
        <cdr:cNvPr id="7" name="Стрелка вправо 6"/>
        <cdr:cNvSpPr/>
      </cdr:nvSpPr>
      <cdr:spPr>
        <a:xfrm xmlns:a="http://schemas.openxmlformats.org/drawingml/2006/main">
          <a:off x="2088232" y="1008112"/>
          <a:ext cx="529023" cy="72008"/>
        </a:xfrm>
        <a:prstGeom xmlns:a="http://schemas.openxmlformats.org/drawingml/2006/main" prst="rightArrow">
          <a:avLst/>
        </a:prstGeom>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0.2053</cdr:y>
    </cdr:from>
    <cdr:to>
      <cdr:x>0.47655</cdr:x>
      <cdr:y>0.22116</cdr:y>
    </cdr:to>
    <cdr:sp macro="" textlink="">
      <cdr:nvSpPr>
        <cdr:cNvPr id="8" name="Стрелка вправо 7"/>
        <cdr:cNvSpPr/>
      </cdr:nvSpPr>
      <cdr:spPr>
        <a:xfrm xmlns:a="http://schemas.openxmlformats.org/drawingml/2006/main">
          <a:off x="2088232" y="648072"/>
          <a:ext cx="485493" cy="50065"/>
        </a:xfrm>
        <a:prstGeom xmlns:a="http://schemas.openxmlformats.org/drawingml/2006/main" prst="rightArrow">
          <a:avLst/>
        </a:prstGeom>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0.70714</cdr:y>
    </cdr:from>
    <cdr:to>
      <cdr:x>0.48068</cdr:x>
      <cdr:y>0.76661</cdr:y>
    </cdr:to>
    <cdr:sp macro="" textlink="">
      <cdr:nvSpPr>
        <cdr:cNvPr id="9" name="TextBox 8"/>
        <cdr:cNvSpPr txBox="1"/>
      </cdr:nvSpPr>
      <cdr:spPr>
        <a:xfrm xmlns:a="http://schemas.openxmlformats.org/drawingml/2006/main">
          <a:off x="2088232" y="2232248"/>
          <a:ext cx="507837" cy="187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108,9%</a:t>
          </a:r>
        </a:p>
      </cdr:txBody>
    </cdr:sp>
  </cdr:relSizeAnchor>
  <cdr:relSizeAnchor xmlns:cdr="http://schemas.openxmlformats.org/drawingml/2006/chartDrawing">
    <cdr:from>
      <cdr:x>0.38371</cdr:x>
      <cdr:y>0.524</cdr:y>
    </cdr:from>
    <cdr:to>
      <cdr:x>0.46699</cdr:x>
      <cdr:y>0.57976</cdr:y>
    </cdr:to>
    <cdr:sp macro="" textlink="">
      <cdr:nvSpPr>
        <cdr:cNvPr id="10" name="TextBox 9"/>
        <cdr:cNvSpPr txBox="1"/>
      </cdr:nvSpPr>
      <cdr:spPr>
        <a:xfrm xmlns:a="http://schemas.openxmlformats.org/drawingml/2006/main">
          <a:off x="1989429" y="2482217"/>
          <a:ext cx="431788" cy="2641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76,9%</a:t>
          </a:r>
        </a:p>
      </cdr:txBody>
    </cdr:sp>
  </cdr:relSizeAnchor>
  <cdr:relSizeAnchor xmlns:cdr="http://schemas.openxmlformats.org/drawingml/2006/chartDrawing">
    <cdr:from>
      <cdr:x>0.38665</cdr:x>
      <cdr:y>0.36497</cdr:y>
    </cdr:from>
    <cdr:to>
      <cdr:x>0.46993</cdr:x>
      <cdr:y>0.43545</cdr:y>
    </cdr:to>
    <cdr:sp macro="" textlink="">
      <cdr:nvSpPr>
        <cdr:cNvPr id="11" name="TextBox 10"/>
        <cdr:cNvSpPr txBox="1"/>
      </cdr:nvSpPr>
      <cdr:spPr>
        <a:xfrm xmlns:a="http://schemas.openxmlformats.org/drawingml/2006/main">
          <a:off x="2088232" y="1152128"/>
          <a:ext cx="449779" cy="2224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105,8%</a:t>
          </a:r>
        </a:p>
      </cdr:txBody>
    </cdr:sp>
  </cdr:relSizeAnchor>
  <cdr:relSizeAnchor xmlns:cdr="http://schemas.openxmlformats.org/drawingml/2006/chartDrawing">
    <cdr:from>
      <cdr:x>0.38665</cdr:x>
      <cdr:y>0.25092</cdr:y>
    </cdr:from>
    <cdr:to>
      <cdr:x>0.47396</cdr:x>
      <cdr:y>0.31935</cdr:y>
    </cdr:to>
    <cdr:sp macro="" textlink="">
      <cdr:nvSpPr>
        <cdr:cNvPr id="12" name="TextBox 11"/>
        <cdr:cNvSpPr txBox="1"/>
      </cdr:nvSpPr>
      <cdr:spPr>
        <a:xfrm xmlns:a="http://schemas.openxmlformats.org/drawingml/2006/main">
          <a:off x="2088232" y="792088"/>
          <a:ext cx="471544"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144,0%</a:t>
          </a:r>
        </a:p>
      </cdr:txBody>
    </cdr:sp>
  </cdr:relSizeAnchor>
  <cdr:relSizeAnchor xmlns:cdr="http://schemas.openxmlformats.org/drawingml/2006/chartDrawing">
    <cdr:from>
      <cdr:x>0.39999</cdr:x>
      <cdr:y>0.13687</cdr:y>
    </cdr:from>
    <cdr:to>
      <cdr:x>0.4873</cdr:x>
      <cdr:y>0.20736</cdr:y>
    </cdr:to>
    <cdr:sp macro="" textlink="">
      <cdr:nvSpPr>
        <cdr:cNvPr id="13" name="TextBox 12"/>
        <cdr:cNvSpPr txBox="1"/>
      </cdr:nvSpPr>
      <cdr:spPr>
        <a:xfrm xmlns:a="http://schemas.openxmlformats.org/drawingml/2006/main">
          <a:off x="2160240" y="432048"/>
          <a:ext cx="471543" cy="2225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99,1%</a:t>
          </a:r>
        </a:p>
      </cdr:txBody>
    </cdr:sp>
  </cdr:relSizeAnchor>
  <cdr:relSizeAnchor xmlns:cdr="http://schemas.openxmlformats.org/drawingml/2006/chartDrawing">
    <cdr:from>
      <cdr:x>0.53331</cdr:x>
      <cdr:y>0.82119</cdr:y>
    </cdr:from>
    <cdr:to>
      <cdr:x>0.63803</cdr:x>
      <cdr:y>0.87695</cdr:y>
    </cdr:to>
    <cdr:sp macro="" textlink="">
      <cdr:nvSpPr>
        <cdr:cNvPr id="16" name="TextBox 1"/>
        <cdr:cNvSpPr txBox="1"/>
      </cdr:nvSpPr>
      <cdr:spPr>
        <a:xfrm xmlns:a="http://schemas.openxmlformats.org/drawingml/2006/main">
          <a:off x="2880320" y="2592288"/>
          <a:ext cx="565571" cy="176019"/>
        </a:xfrm>
        <a:prstGeom xmlns:a="http://schemas.openxmlformats.org/drawingml/2006/main" prst="rect">
          <a:avLst/>
        </a:prstGeom>
        <a:solidFill xmlns:a="http://schemas.openxmlformats.org/drawingml/2006/main">
          <a:schemeClr val="accent6"/>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900">
              <a:latin typeface="Times New Roman" panose="02020603050405020304" pitchFamily="18" charset="0"/>
              <a:cs typeface="Times New Roman" panose="02020603050405020304" pitchFamily="18" charset="0"/>
            </a:rPr>
            <a:t>-761,6</a:t>
          </a:r>
        </a:p>
      </cdr:txBody>
    </cdr:sp>
  </cdr:relSizeAnchor>
  <cdr:relSizeAnchor xmlns:cdr="http://schemas.openxmlformats.org/drawingml/2006/chartDrawing">
    <cdr:from>
      <cdr:x>0.25332</cdr:x>
      <cdr:y>0.82119</cdr:y>
    </cdr:from>
    <cdr:to>
      <cdr:x>0.35497</cdr:x>
      <cdr:y>0.87302</cdr:y>
    </cdr:to>
    <cdr:sp macro="" textlink="">
      <cdr:nvSpPr>
        <cdr:cNvPr id="17" name="TextBox 16"/>
        <cdr:cNvSpPr txBox="1"/>
      </cdr:nvSpPr>
      <cdr:spPr>
        <a:xfrm xmlns:a="http://schemas.openxmlformats.org/drawingml/2006/main">
          <a:off x="1368152" y="2592288"/>
          <a:ext cx="548992" cy="163613"/>
        </a:xfrm>
        <a:prstGeom xmlns:a="http://schemas.openxmlformats.org/drawingml/2006/main" prst="rect">
          <a:avLst/>
        </a:prstGeom>
        <a:solidFill xmlns:a="http://schemas.openxmlformats.org/drawingml/2006/main">
          <a:schemeClr val="accent6"/>
        </a:solidFill>
      </cdr:spPr>
      <cdr:txBody>
        <a:bodyPr xmlns:a="http://schemas.openxmlformats.org/drawingml/2006/main" vertOverflow="clip" wrap="square" rtlCol="0"/>
        <a:lstStyle xmlns:a="http://schemas.openxmlformats.org/drawingml/2006/main"/>
        <a:p xmlns:a="http://schemas.openxmlformats.org/drawingml/2006/main">
          <a:r>
            <a:rPr lang="ru-RU" sz="900">
              <a:latin typeface="Times New Roman" panose="02020603050405020304" pitchFamily="18" charset="0"/>
              <a:cs typeface="Times New Roman" panose="02020603050405020304" pitchFamily="18" charset="0"/>
            </a:rPr>
            <a:t>-12,5</a:t>
          </a:r>
        </a:p>
      </cdr:txBody>
    </cdr:sp>
  </cdr:relSizeAnchor>
</c:userShapes>
</file>

<file path=ppt/drawings/drawing2.xml><?xml version="1.0" encoding="utf-8"?>
<c:userShapes xmlns:c="http://schemas.openxmlformats.org/drawingml/2006/chart">
  <cdr:relSizeAnchor xmlns:cdr="http://schemas.openxmlformats.org/drawingml/2006/chartDrawing">
    <cdr:from>
      <cdr:x>0.6344</cdr:x>
      <cdr:y>0.033</cdr:y>
    </cdr:from>
    <cdr:to>
      <cdr:x>0.73562</cdr:x>
      <cdr:y>0.06114</cdr:y>
    </cdr:to>
    <cdr:sp macro="" textlink="">
      <cdr:nvSpPr>
        <cdr:cNvPr id="1031" name="Text Box 7"/>
        <cdr:cNvSpPr txBox="1">
          <a:spLocks xmlns:a="http://schemas.openxmlformats.org/drawingml/2006/main" noChangeArrowheads="1"/>
        </cdr:cNvSpPr>
      </cdr:nvSpPr>
      <cdr:spPr bwMode="auto">
        <a:xfrm xmlns:a="http://schemas.openxmlformats.org/drawingml/2006/main">
          <a:off x="5220825" y="149349"/>
          <a:ext cx="833000" cy="1273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Всего: 65027,5</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0.31066</cdr:x>
      <cdr:y>0.03931</cdr:y>
    </cdr:from>
    <cdr:to>
      <cdr:x>0.40943</cdr:x>
      <cdr:y>0.06745</cdr:y>
    </cdr:to>
    <cdr:sp macro="" textlink="">
      <cdr:nvSpPr>
        <cdr:cNvPr id="1032" name="Text Box 8"/>
        <cdr:cNvSpPr txBox="1">
          <a:spLocks xmlns:a="http://schemas.openxmlformats.org/drawingml/2006/main" noChangeArrowheads="1"/>
        </cdr:cNvSpPr>
      </cdr:nvSpPr>
      <cdr:spPr bwMode="auto">
        <a:xfrm xmlns:a="http://schemas.openxmlformats.org/drawingml/2006/main">
          <a:off x="2556574" y="177924"/>
          <a:ext cx="812838" cy="1273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46090,9</a:t>
          </a:r>
        </a:p>
      </cdr:txBody>
    </cdr:sp>
  </cdr:relSizeAnchor>
  <cdr:relSizeAnchor xmlns:cdr="http://schemas.openxmlformats.org/drawingml/2006/chartDrawing">
    <cdr:from>
      <cdr:x>0.57598</cdr:x>
      <cdr:y>0</cdr:y>
    </cdr:from>
    <cdr:to>
      <cdr:x>0.63368</cdr:x>
      <cdr:y>0.03182</cdr:y>
    </cdr:to>
    <cdr:sp macro="" textlink="">
      <cdr:nvSpPr>
        <cdr:cNvPr id="1033" name="Text Box 9"/>
        <cdr:cNvSpPr txBox="1">
          <a:spLocks xmlns:a="http://schemas.openxmlformats.org/drawingml/2006/main" noChangeArrowheads="1"/>
        </cdr:cNvSpPr>
      </cdr:nvSpPr>
      <cdr:spPr bwMode="auto">
        <a:xfrm xmlns:a="http://schemas.openxmlformats.org/drawingml/2006/main">
          <a:off x="4740085" y="0"/>
          <a:ext cx="474848" cy="1440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dirty="0" smtClean="0">
              <a:solidFill>
                <a:srgbClr val="000000"/>
              </a:solidFill>
              <a:latin typeface="Times New Roman"/>
              <a:cs typeface="Times New Roman"/>
            </a:rPr>
            <a:t>+0,6</a:t>
          </a:r>
          <a:r>
            <a:rPr lang="ru-RU" sz="800" b="1" i="0" u="none" strike="noStrike" baseline="0" dirty="0">
              <a:solidFill>
                <a:srgbClr val="000000"/>
              </a:solidFill>
              <a:latin typeface="Times New Roman"/>
              <a:cs typeface="Times New Roman"/>
            </a:rPr>
            <a:t>%</a:t>
          </a:r>
        </a:p>
      </cdr:txBody>
    </cdr:sp>
  </cdr:relSizeAnchor>
  <cdr:relSizeAnchor xmlns:cdr="http://schemas.openxmlformats.org/drawingml/2006/chartDrawing">
    <cdr:from>
      <cdr:x>0.46584</cdr:x>
      <cdr:y>0.02879</cdr:y>
    </cdr:from>
    <cdr:to>
      <cdr:x>0.56707</cdr:x>
      <cdr:y>0.05694</cdr:y>
    </cdr:to>
    <cdr:sp macro="" textlink="">
      <cdr:nvSpPr>
        <cdr:cNvPr id="1034" name="Text Box 10"/>
        <cdr:cNvSpPr txBox="1">
          <a:spLocks xmlns:a="http://schemas.openxmlformats.org/drawingml/2006/main" noChangeArrowheads="1"/>
        </cdr:cNvSpPr>
      </cdr:nvSpPr>
      <cdr:spPr bwMode="auto">
        <a:xfrm xmlns:a="http://schemas.openxmlformats.org/drawingml/2006/main">
          <a:off x="3833686" y="130299"/>
          <a:ext cx="833082" cy="1274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64655,4</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0.39931</cdr:x>
      <cdr:y>0.03207</cdr:y>
    </cdr:from>
    <cdr:to>
      <cdr:x>0.45102</cdr:x>
      <cdr:y>0.06022</cdr:y>
    </cdr:to>
    <cdr:sp macro="" textlink="">
      <cdr:nvSpPr>
        <cdr:cNvPr id="1037" name="Text Box 13"/>
        <cdr:cNvSpPr txBox="1">
          <a:spLocks xmlns:a="http://schemas.openxmlformats.org/drawingml/2006/main" noChangeArrowheads="1"/>
        </cdr:cNvSpPr>
      </cdr:nvSpPr>
      <cdr:spPr bwMode="auto">
        <a:xfrm xmlns:a="http://schemas.openxmlformats.org/drawingml/2006/main">
          <a:off x="3286189" y="145157"/>
          <a:ext cx="425553" cy="1274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+41,1%</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0.57686</cdr:x>
      <cdr:y>0.18056</cdr:y>
    </cdr:from>
    <cdr:to>
      <cdr:x>0.76935</cdr:x>
      <cdr:y>0.21238</cdr:y>
    </cdr:to>
    <cdr:sp macro="" textlink="">
      <cdr:nvSpPr>
        <cdr:cNvPr id="1038" name="AutoShape 14"/>
        <cdr:cNvSpPr>
          <a:spLocks xmlns:a="http://schemas.openxmlformats.org/drawingml/2006/main" noChangeArrowheads="1"/>
        </cdr:cNvSpPr>
      </cdr:nvSpPr>
      <cdr:spPr bwMode="auto">
        <a:xfrm xmlns:a="http://schemas.openxmlformats.org/drawingml/2006/main">
          <a:off x="4747324" y="817217"/>
          <a:ext cx="1584116" cy="144016"/>
        </a:xfrm>
        <a:prstGeom xmlns:a="http://schemas.openxmlformats.org/drawingml/2006/main" prst="rightArrow">
          <a:avLst>
            <a:gd name="adj1" fmla="val 50000"/>
            <a:gd name="adj2" fmla="val 132864"/>
          </a:avLst>
        </a:prstGeom>
        <a:solidFill xmlns:a="http://schemas.openxmlformats.org/drawingml/2006/main">
          <a:srgbClr val="00B0F0"/>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0.41408</cdr:x>
      <cdr:y>0.31458</cdr:y>
    </cdr:from>
    <cdr:to>
      <cdr:x>0.76207</cdr:x>
      <cdr:y>0.34137</cdr:y>
    </cdr:to>
    <cdr:sp macro="" textlink="">
      <cdr:nvSpPr>
        <cdr:cNvPr id="1039" name="AutoShape 15"/>
        <cdr:cNvSpPr>
          <a:spLocks xmlns:a="http://schemas.openxmlformats.org/drawingml/2006/main" noChangeArrowheads="1"/>
        </cdr:cNvSpPr>
      </cdr:nvSpPr>
      <cdr:spPr bwMode="auto">
        <a:xfrm xmlns:a="http://schemas.openxmlformats.org/drawingml/2006/main" rot="10800000">
          <a:off x="3407728" y="1423766"/>
          <a:ext cx="2863819" cy="121251"/>
        </a:xfrm>
        <a:prstGeom xmlns:a="http://schemas.openxmlformats.org/drawingml/2006/main" prst="leftArrow">
          <a:avLst>
            <a:gd name="adj1" fmla="val 50000"/>
            <a:gd name="adj2" fmla="val 147967"/>
          </a:avLst>
        </a:prstGeom>
        <a:solidFill xmlns:a="http://schemas.openxmlformats.org/drawingml/2006/main">
          <a:srgbClr val="00B0F0"/>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0.49431</cdr:x>
      <cdr:y>0.52461</cdr:y>
    </cdr:from>
    <cdr:to>
      <cdr:x>0.6887</cdr:x>
      <cdr:y>0.55643</cdr:y>
    </cdr:to>
    <cdr:sp macro="" textlink="">
      <cdr:nvSpPr>
        <cdr:cNvPr id="1040" name="AutoShape 16"/>
        <cdr:cNvSpPr>
          <a:spLocks xmlns:a="http://schemas.openxmlformats.org/drawingml/2006/main" noChangeArrowheads="1"/>
        </cdr:cNvSpPr>
      </cdr:nvSpPr>
      <cdr:spPr bwMode="auto">
        <a:xfrm xmlns:a="http://schemas.openxmlformats.org/drawingml/2006/main">
          <a:off x="4067986" y="2374357"/>
          <a:ext cx="1599752" cy="144016"/>
        </a:xfrm>
        <a:prstGeom xmlns:a="http://schemas.openxmlformats.org/drawingml/2006/main" prst="rightArrow">
          <a:avLst>
            <a:gd name="adj1" fmla="val 50000"/>
            <a:gd name="adj2" fmla="val 156590"/>
          </a:avLst>
        </a:prstGeom>
        <a:solidFill xmlns:a="http://schemas.openxmlformats.org/drawingml/2006/main">
          <a:schemeClr val="accent6">
            <a:lumMod val="75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0.61149</cdr:x>
      <cdr:y>0.497</cdr:y>
    </cdr:from>
    <cdr:to>
      <cdr:x>0.65255</cdr:x>
      <cdr:y>0.53152</cdr:y>
    </cdr:to>
    <cdr:sp macro="" textlink="">
      <cdr:nvSpPr>
        <cdr:cNvPr id="1041" name="Text Box 17"/>
        <cdr:cNvSpPr txBox="1">
          <a:spLocks xmlns:a="http://schemas.openxmlformats.org/drawingml/2006/main" noChangeArrowheads="1"/>
        </cdr:cNvSpPr>
      </cdr:nvSpPr>
      <cdr:spPr bwMode="auto">
        <a:xfrm xmlns:a="http://schemas.openxmlformats.org/drawingml/2006/main">
          <a:off x="5032312" y="2249391"/>
          <a:ext cx="337907" cy="15623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+0,6%</a:t>
          </a:r>
        </a:p>
      </cdr:txBody>
    </cdr:sp>
  </cdr:relSizeAnchor>
  <cdr:relSizeAnchor xmlns:cdr="http://schemas.openxmlformats.org/drawingml/2006/chartDrawing">
    <cdr:from>
      <cdr:x>0.62854</cdr:x>
      <cdr:y>0.1508</cdr:y>
    </cdr:from>
    <cdr:to>
      <cdr:x>0.6994</cdr:x>
      <cdr:y>0.18707</cdr:y>
    </cdr:to>
    <cdr:sp macro="" textlink="">
      <cdr:nvSpPr>
        <cdr:cNvPr id="1042" name="Text Box 18"/>
        <cdr:cNvSpPr txBox="1">
          <a:spLocks xmlns:a="http://schemas.openxmlformats.org/drawingml/2006/main" noChangeArrowheads="1"/>
        </cdr:cNvSpPr>
      </cdr:nvSpPr>
      <cdr:spPr bwMode="auto">
        <a:xfrm xmlns:a="http://schemas.openxmlformats.org/drawingml/2006/main">
          <a:off x="5172642" y="682517"/>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+0,0%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0.33339</cdr:x>
      <cdr:y>0.55222</cdr:y>
    </cdr:from>
    <cdr:to>
      <cdr:x>0.69213</cdr:x>
      <cdr:y>0.58404</cdr:y>
    </cdr:to>
    <cdr:sp macro="" textlink="">
      <cdr:nvSpPr>
        <cdr:cNvPr id="1044" name="AutoShape 20"/>
        <cdr:cNvSpPr>
          <a:spLocks xmlns:a="http://schemas.openxmlformats.org/drawingml/2006/main" noChangeArrowheads="1"/>
        </cdr:cNvSpPr>
      </cdr:nvSpPr>
      <cdr:spPr bwMode="auto">
        <a:xfrm xmlns:a="http://schemas.openxmlformats.org/drawingml/2006/main" rot="10800000">
          <a:off x="2743663" y="2499323"/>
          <a:ext cx="2952287" cy="144016"/>
        </a:xfrm>
        <a:prstGeom xmlns:a="http://schemas.openxmlformats.org/drawingml/2006/main" prst="leftArrow">
          <a:avLst>
            <a:gd name="adj1" fmla="val 50000"/>
            <a:gd name="adj2" fmla="val 181206"/>
          </a:avLst>
        </a:prstGeom>
        <a:solidFill xmlns:a="http://schemas.openxmlformats.org/drawingml/2006/main">
          <a:schemeClr val="accent6">
            <a:lumMod val="75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0.38413</cdr:x>
      <cdr:y>0.76646</cdr:y>
    </cdr:from>
    <cdr:to>
      <cdr:x>0.73032</cdr:x>
      <cdr:y>0.7913</cdr:y>
    </cdr:to>
    <cdr:sp macro="" textlink="">
      <cdr:nvSpPr>
        <cdr:cNvPr id="17" name="AutoShape 15"/>
        <cdr:cNvSpPr>
          <a:spLocks xmlns:a="http://schemas.openxmlformats.org/drawingml/2006/main" noChangeArrowheads="1"/>
        </cdr:cNvSpPr>
      </cdr:nvSpPr>
      <cdr:spPr bwMode="auto">
        <a:xfrm xmlns:a="http://schemas.openxmlformats.org/drawingml/2006/main" rot="10800000">
          <a:off x="3161219" y="3468963"/>
          <a:ext cx="2849055" cy="112437"/>
        </a:xfrm>
        <a:prstGeom xmlns:a="http://schemas.openxmlformats.org/drawingml/2006/main" prst="leftArrow">
          <a:avLst>
            <a:gd name="adj1" fmla="val 50000"/>
            <a:gd name="adj2" fmla="val 147967"/>
          </a:avLst>
        </a:prstGeom>
        <a:solidFill xmlns:a="http://schemas.openxmlformats.org/drawingml/2006/main">
          <a:schemeClr val="accent4">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0.48761</cdr:x>
      <cdr:y>0.72268</cdr:y>
    </cdr:from>
    <cdr:to>
      <cdr:x>0.62153</cdr:x>
      <cdr:y>0.7429</cdr:y>
    </cdr:to>
    <cdr:sp macro="" textlink="">
      <cdr:nvSpPr>
        <cdr:cNvPr id="18" name="AutoShape 15"/>
        <cdr:cNvSpPr>
          <a:spLocks xmlns:a="http://schemas.openxmlformats.org/drawingml/2006/main" noChangeArrowheads="1"/>
        </cdr:cNvSpPr>
      </cdr:nvSpPr>
      <cdr:spPr bwMode="auto">
        <a:xfrm xmlns:a="http://schemas.openxmlformats.org/drawingml/2006/main" rot="10800000">
          <a:off x="4012863" y="3270820"/>
          <a:ext cx="1102062" cy="91505"/>
        </a:xfrm>
        <a:prstGeom xmlns:a="http://schemas.openxmlformats.org/drawingml/2006/main" prst="leftArrow">
          <a:avLst>
            <a:gd name="adj1" fmla="val 50000"/>
            <a:gd name="adj2" fmla="val 147967"/>
          </a:avLst>
        </a:prstGeom>
        <a:solidFill xmlns:a="http://schemas.openxmlformats.org/drawingml/2006/main">
          <a:schemeClr val="tx2">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0.57292</cdr:x>
      <cdr:y>0.74516</cdr:y>
    </cdr:from>
    <cdr:to>
      <cdr:x>0.71296</cdr:x>
      <cdr:y>0.77447</cdr:y>
    </cdr:to>
    <cdr:sp macro="" textlink="">
      <cdr:nvSpPr>
        <cdr:cNvPr id="20" name="AutoShape 15"/>
        <cdr:cNvSpPr>
          <a:spLocks xmlns:a="http://schemas.openxmlformats.org/drawingml/2006/main" noChangeArrowheads="1"/>
        </cdr:cNvSpPr>
      </cdr:nvSpPr>
      <cdr:spPr bwMode="auto">
        <a:xfrm xmlns:a="http://schemas.openxmlformats.org/drawingml/2006/main" rot="10800000">
          <a:off x="4714875" y="3372572"/>
          <a:ext cx="1152525" cy="132628"/>
        </a:xfrm>
        <a:prstGeom xmlns:a="http://schemas.openxmlformats.org/drawingml/2006/main" prst="leftArrow">
          <a:avLst>
            <a:gd name="adj1" fmla="val 50000"/>
            <a:gd name="adj2" fmla="val 147967"/>
          </a:avLst>
        </a:prstGeom>
        <a:solidFill xmlns:a="http://schemas.openxmlformats.org/drawingml/2006/main">
          <a:schemeClr val="accent4">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0.34529</cdr:x>
      <cdr:y>0.52183</cdr:y>
    </cdr:from>
    <cdr:to>
      <cdr:x>0.40653</cdr:x>
      <cdr:y>0.56956</cdr:y>
    </cdr:to>
    <cdr:sp macro="" textlink="">
      <cdr:nvSpPr>
        <cdr:cNvPr id="22" name="TextBox 1"/>
        <cdr:cNvSpPr txBox="1"/>
      </cdr:nvSpPr>
      <cdr:spPr>
        <a:xfrm xmlns:a="http://schemas.openxmlformats.org/drawingml/2006/main">
          <a:off x="2841562" y="2361781"/>
          <a:ext cx="503981" cy="216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latin typeface="Times New Roman" pitchFamily="18" charset="0"/>
              <a:cs typeface="Times New Roman" pitchFamily="18" charset="0"/>
            </a:rPr>
            <a:t>+21,0%</a:t>
          </a:r>
        </a:p>
      </cdr:txBody>
    </cdr:sp>
  </cdr:relSizeAnchor>
  <cdr:relSizeAnchor xmlns:cdr="http://schemas.openxmlformats.org/drawingml/2006/chartDrawing">
    <cdr:from>
      <cdr:x>0.53978</cdr:x>
      <cdr:y>0.68191</cdr:y>
    </cdr:from>
    <cdr:to>
      <cdr:x>0.61248</cdr:x>
      <cdr:y>0.7212</cdr:y>
    </cdr:to>
    <cdr:sp macro="" textlink="">
      <cdr:nvSpPr>
        <cdr:cNvPr id="4" name="TextBox 3"/>
        <cdr:cNvSpPr txBox="1"/>
      </cdr:nvSpPr>
      <cdr:spPr>
        <a:xfrm xmlns:a="http://schemas.openxmlformats.org/drawingml/2006/main">
          <a:off x="4442170" y="3086281"/>
          <a:ext cx="598292" cy="1778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800" b="1">
            <a:latin typeface="Times New Roman" pitchFamily="18" charset="0"/>
            <a:cs typeface="Times New Roman" pitchFamily="18" charset="0"/>
          </a:endParaRPr>
        </a:p>
      </cdr:txBody>
    </cdr:sp>
  </cdr:relSizeAnchor>
  <cdr:relSizeAnchor xmlns:cdr="http://schemas.openxmlformats.org/drawingml/2006/chartDrawing">
    <cdr:from>
      <cdr:x>0.57056</cdr:x>
      <cdr:y>0.04167</cdr:y>
    </cdr:from>
    <cdr:to>
      <cdr:x>0.63194</cdr:x>
      <cdr:y>0.05261</cdr:y>
    </cdr:to>
    <cdr:sp macro="" textlink="">
      <cdr:nvSpPr>
        <cdr:cNvPr id="24" name="AutoShape 15"/>
        <cdr:cNvSpPr>
          <a:spLocks xmlns:a="http://schemas.openxmlformats.org/drawingml/2006/main" noChangeArrowheads="1"/>
        </cdr:cNvSpPr>
      </cdr:nvSpPr>
      <cdr:spPr bwMode="auto">
        <a:xfrm xmlns:a="http://schemas.openxmlformats.org/drawingml/2006/main" rot="10800000">
          <a:off x="4695508" y="188590"/>
          <a:ext cx="505142" cy="49535"/>
        </a:xfrm>
        <a:prstGeom xmlns:a="http://schemas.openxmlformats.org/drawingml/2006/main" prst="leftArrow">
          <a:avLst>
            <a:gd name="adj1" fmla="val 50000"/>
            <a:gd name="adj2" fmla="val 147967"/>
          </a:avLst>
        </a:prstGeom>
        <a:solidFill xmlns:a="http://schemas.openxmlformats.org/drawingml/2006/main">
          <a:schemeClr val="tx1"/>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0.39079</cdr:x>
      <cdr:y>0.06179</cdr:y>
    </cdr:from>
    <cdr:to>
      <cdr:x>0.69703</cdr:x>
      <cdr:y>0.0777</cdr:y>
    </cdr:to>
    <cdr:sp macro="" textlink="">
      <cdr:nvSpPr>
        <cdr:cNvPr id="25" name="AutoShape 15"/>
        <cdr:cNvSpPr>
          <a:spLocks xmlns:a="http://schemas.openxmlformats.org/drawingml/2006/main" noChangeArrowheads="1"/>
        </cdr:cNvSpPr>
      </cdr:nvSpPr>
      <cdr:spPr bwMode="auto">
        <a:xfrm xmlns:a="http://schemas.openxmlformats.org/drawingml/2006/main" rot="10800000">
          <a:off x="3216085" y="279648"/>
          <a:ext cx="2520233" cy="72008"/>
        </a:xfrm>
        <a:prstGeom xmlns:a="http://schemas.openxmlformats.org/drawingml/2006/main" prst="leftArrow">
          <a:avLst>
            <a:gd name="adj1" fmla="val 50000"/>
            <a:gd name="adj2" fmla="val 147967"/>
          </a:avLst>
        </a:prstGeom>
        <a:solidFill xmlns:a="http://schemas.openxmlformats.org/drawingml/2006/main">
          <a:schemeClr val="tx1"/>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0.53627</cdr:x>
      <cdr:y>0.61943</cdr:y>
    </cdr:from>
    <cdr:to>
      <cdr:x>0.70602</cdr:x>
      <cdr:y>0.64609</cdr:y>
    </cdr:to>
    <cdr:sp macro="" textlink="">
      <cdr:nvSpPr>
        <cdr:cNvPr id="27" name="AutoShape 14"/>
        <cdr:cNvSpPr>
          <a:spLocks xmlns:a="http://schemas.openxmlformats.org/drawingml/2006/main" noChangeArrowheads="1"/>
        </cdr:cNvSpPr>
      </cdr:nvSpPr>
      <cdr:spPr bwMode="auto">
        <a:xfrm xmlns:a="http://schemas.openxmlformats.org/drawingml/2006/main">
          <a:off x="4413250" y="2803525"/>
          <a:ext cx="1397000" cy="120650"/>
        </a:xfrm>
        <a:prstGeom xmlns:a="http://schemas.openxmlformats.org/drawingml/2006/main" prst="rightArrow">
          <a:avLst>
            <a:gd name="adj1" fmla="val 50000"/>
            <a:gd name="adj2" fmla="val 132864"/>
          </a:avLst>
        </a:prstGeom>
        <a:solidFill xmlns:a="http://schemas.openxmlformats.org/drawingml/2006/main">
          <a:schemeClr val="accent3">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0.36034</cdr:x>
      <cdr:y>0.64469</cdr:y>
    </cdr:from>
    <cdr:to>
      <cdr:x>0.70833</cdr:x>
      <cdr:y>0.67148</cdr:y>
    </cdr:to>
    <cdr:sp macro="" textlink="">
      <cdr:nvSpPr>
        <cdr:cNvPr id="28" name="AutoShape 15"/>
        <cdr:cNvSpPr>
          <a:spLocks xmlns:a="http://schemas.openxmlformats.org/drawingml/2006/main" noChangeArrowheads="1"/>
        </cdr:cNvSpPr>
      </cdr:nvSpPr>
      <cdr:spPr bwMode="auto">
        <a:xfrm xmlns:a="http://schemas.openxmlformats.org/drawingml/2006/main" rot="10800000">
          <a:off x="2965450" y="2917825"/>
          <a:ext cx="2863819" cy="121251"/>
        </a:xfrm>
        <a:prstGeom xmlns:a="http://schemas.openxmlformats.org/drawingml/2006/main" prst="leftArrow">
          <a:avLst>
            <a:gd name="adj1" fmla="val 50000"/>
            <a:gd name="adj2" fmla="val 147967"/>
          </a:avLst>
        </a:prstGeom>
        <a:solidFill xmlns:a="http://schemas.openxmlformats.org/drawingml/2006/main">
          <a:schemeClr val="accent3">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0.47145</cdr:x>
      <cdr:y>0.27008</cdr:y>
    </cdr:from>
    <cdr:to>
      <cdr:x>0.54231</cdr:x>
      <cdr:y>0.30635</cdr:y>
    </cdr:to>
    <cdr:sp macro="" textlink="">
      <cdr:nvSpPr>
        <cdr:cNvPr id="29" name="Text Box 18"/>
        <cdr:cNvSpPr txBox="1">
          <a:spLocks xmlns:a="http://schemas.openxmlformats.org/drawingml/2006/main" noChangeArrowheads="1"/>
        </cdr:cNvSpPr>
      </cdr:nvSpPr>
      <cdr:spPr bwMode="auto">
        <a:xfrm xmlns:a="http://schemas.openxmlformats.org/drawingml/2006/main">
          <a:off x="3879850" y="1222375"/>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+37,4%</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0.43094</cdr:x>
      <cdr:y>0.61733</cdr:y>
    </cdr:from>
    <cdr:to>
      <cdr:x>0.5018</cdr:x>
      <cdr:y>0.6536</cdr:y>
    </cdr:to>
    <cdr:sp macro="" textlink="">
      <cdr:nvSpPr>
        <cdr:cNvPr id="30" name="Text Box 18"/>
        <cdr:cNvSpPr txBox="1">
          <a:spLocks xmlns:a="http://schemas.openxmlformats.org/drawingml/2006/main" noChangeArrowheads="1"/>
        </cdr:cNvSpPr>
      </cdr:nvSpPr>
      <cdr:spPr bwMode="auto">
        <a:xfrm xmlns:a="http://schemas.openxmlformats.org/drawingml/2006/main">
          <a:off x="3546475" y="2794000"/>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+11,2%</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0.60455</cdr:x>
      <cdr:y>0.59207</cdr:y>
    </cdr:from>
    <cdr:to>
      <cdr:x>0.67541</cdr:x>
      <cdr:y>0.62834</cdr:y>
    </cdr:to>
    <cdr:sp macro="" textlink="">
      <cdr:nvSpPr>
        <cdr:cNvPr id="31" name="Text Box 18"/>
        <cdr:cNvSpPr txBox="1">
          <a:spLocks xmlns:a="http://schemas.openxmlformats.org/drawingml/2006/main" noChangeArrowheads="1"/>
        </cdr:cNvSpPr>
      </cdr:nvSpPr>
      <cdr:spPr bwMode="auto">
        <a:xfrm xmlns:a="http://schemas.openxmlformats.org/drawingml/2006/main">
          <a:off x="4975225" y="2679700"/>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+3,2%</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0.70177</cdr:x>
      <cdr:y>0.71624</cdr:y>
    </cdr:from>
    <cdr:to>
      <cdr:x>0.77263</cdr:x>
      <cdr:y>0.75251</cdr:y>
    </cdr:to>
    <cdr:sp macro="" textlink="">
      <cdr:nvSpPr>
        <cdr:cNvPr id="32" name="Text Box 18"/>
        <cdr:cNvSpPr txBox="1">
          <a:spLocks xmlns:a="http://schemas.openxmlformats.org/drawingml/2006/main" noChangeArrowheads="1"/>
        </cdr:cNvSpPr>
      </cdr:nvSpPr>
      <cdr:spPr bwMode="auto">
        <a:xfrm xmlns:a="http://schemas.openxmlformats.org/drawingml/2006/main">
          <a:off x="5775325" y="3241675"/>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+0,0%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0.42863</cdr:x>
      <cdr:y>0.73729</cdr:y>
    </cdr:from>
    <cdr:to>
      <cdr:x>0.49949</cdr:x>
      <cdr:y>0.77356</cdr:y>
    </cdr:to>
    <cdr:sp macro="" textlink="">
      <cdr:nvSpPr>
        <cdr:cNvPr id="33" name="Text Box 18"/>
        <cdr:cNvSpPr txBox="1">
          <a:spLocks xmlns:a="http://schemas.openxmlformats.org/drawingml/2006/main" noChangeArrowheads="1"/>
        </cdr:cNvSpPr>
      </cdr:nvSpPr>
      <cdr:spPr bwMode="auto">
        <a:xfrm xmlns:a="http://schemas.openxmlformats.org/drawingml/2006/main">
          <a:off x="3527425" y="3336925"/>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-77,3%</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0.53858</cdr:x>
      <cdr:y>0.69309</cdr:y>
    </cdr:from>
    <cdr:to>
      <cdr:x>0.60944</cdr:x>
      <cdr:y>0.72936</cdr:y>
    </cdr:to>
    <cdr:sp macro="" textlink="">
      <cdr:nvSpPr>
        <cdr:cNvPr id="34" name="Text Box 18"/>
        <cdr:cNvSpPr txBox="1">
          <a:spLocks xmlns:a="http://schemas.openxmlformats.org/drawingml/2006/main" noChangeArrowheads="1"/>
        </cdr:cNvSpPr>
      </cdr:nvSpPr>
      <cdr:spPr bwMode="auto">
        <a:xfrm xmlns:a="http://schemas.openxmlformats.org/drawingml/2006/main">
          <a:off x="4432300" y="3136900"/>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+0,0%</a:t>
          </a:r>
          <a:endParaRPr lang="ru-RU" sz="800" b="1" i="0" u="none" strike="noStrike" baseline="0" dirty="0">
            <a:solidFill>
              <a:srgbClr val="000000"/>
            </a:solidFill>
            <a:latin typeface="Times New Roman"/>
            <a:cs typeface="Times New Roman"/>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0.40426</cdr:x>
      <cdr:y>0.20442</cdr:y>
    </cdr:from>
    <cdr:to>
      <cdr:x>0.67112</cdr:x>
      <cdr:y>0.38586</cdr:y>
    </cdr:to>
    <cdr:grpSp>
      <cdr:nvGrpSpPr>
        <cdr:cNvPr id="4" name="Группа 3"/>
        <cdr:cNvGrpSpPr/>
      </cdr:nvGrpSpPr>
      <cdr:grpSpPr>
        <a:xfrm xmlns:a="http://schemas.openxmlformats.org/drawingml/2006/main">
          <a:off x="1848277" y="486775"/>
          <a:ext cx="1220084" cy="432054"/>
          <a:chOff x="1848263" y="486777"/>
          <a:chExt cx="1220117" cy="432048"/>
        </a:xfrm>
      </cdr:grpSpPr>
      <cdr:sp macro="" textlink="">
        <cdr:nvSpPr>
          <cdr:cNvPr id="2" name="TextBox 1"/>
          <cdr:cNvSpPr txBox="1"/>
        </cdr:nvSpPr>
        <cdr:spPr>
          <a:xfrm xmlns:a="http://schemas.openxmlformats.org/drawingml/2006/main" rot="19624241">
            <a:off x="2091973" y="663905"/>
            <a:ext cx="9715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a:latin typeface="Times New Roman" pitchFamily="18" charset="0"/>
                <a:cs typeface="Times New Roman" pitchFamily="18" charset="0"/>
              </a:rPr>
              <a:t>рост 16,2%</a:t>
            </a:r>
            <a:r>
              <a:rPr lang="ru-RU" sz="1000" b="1" baseline="0" dirty="0">
                <a:latin typeface="Times New Roman" pitchFamily="18" charset="0"/>
                <a:cs typeface="Times New Roman" pitchFamily="18" charset="0"/>
              </a:rPr>
              <a:t> </a:t>
            </a:r>
            <a:endParaRPr lang="ru-RU" sz="1000" b="1" dirty="0">
              <a:latin typeface="Times New Roman" pitchFamily="18" charset="0"/>
              <a:cs typeface="Times New Roman" pitchFamily="18" charset="0"/>
            </a:endParaRPr>
          </a:p>
        </cdr:txBody>
      </cdr:sp>
      <cdr:sp macro="" textlink="">
        <cdr:nvSpPr>
          <cdr:cNvPr id="3" name="Выгнутая вверх стрелка 2"/>
          <cdr:cNvSpPr/>
        </cdr:nvSpPr>
        <cdr:spPr>
          <a:xfrm xmlns:a="http://schemas.openxmlformats.org/drawingml/2006/main" rot="19716655">
            <a:off x="1848263" y="486777"/>
            <a:ext cx="1220117" cy="432048"/>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defRPr sz="1200">
                <a:cs typeface="+mn-cs"/>
              </a:defRPr>
            </a:lvl1pPr>
          </a:lstStyle>
          <a:p>
            <a:pPr>
              <a:defRPr/>
            </a:pPr>
            <a:endParaRPr lang="ru-RU" altLang="ru-RU"/>
          </a:p>
        </p:txBody>
      </p:sp>
      <p:sp>
        <p:nvSpPr>
          <p:cNvPr id="9219"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cs typeface="+mn-cs"/>
              </a:defRPr>
            </a:lvl1pPr>
          </a:lstStyle>
          <a:p>
            <a:pPr>
              <a:defRPr/>
            </a:pPr>
            <a:endParaRPr lang="ru-RU" altLang="ru-RU"/>
          </a:p>
        </p:txBody>
      </p:sp>
      <p:sp>
        <p:nvSpPr>
          <p:cNvPr id="35844"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9222" name="Rectangle 6"/>
          <p:cNvSpPr>
            <a:spLocks noGrp="1" noChangeArrowheads="1"/>
          </p:cNvSpPr>
          <p:nvPr>
            <p:ph type="ftr" sz="quarter" idx="4"/>
          </p:nvPr>
        </p:nvSpPr>
        <p:spPr bwMode="auto">
          <a:xfrm>
            <a:off x="1" y="9371014"/>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defRPr sz="1200">
                <a:cs typeface="+mn-cs"/>
              </a:defRPr>
            </a:lvl1pPr>
          </a:lstStyle>
          <a:p>
            <a:pPr>
              <a:defRPr/>
            </a:pPr>
            <a:endParaRPr lang="ru-RU" altLang="ru-RU"/>
          </a:p>
        </p:txBody>
      </p:sp>
      <p:sp>
        <p:nvSpPr>
          <p:cNvPr id="9223" name="Rectangle 7"/>
          <p:cNvSpPr>
            <a:spLocks noGrp="1" noChangeArrowheads="1"/>
          </p:cNvSpPr>
          <p:nvPr>
            <p:ph type="sldNum" sz="quarter" idx="5"/>
          </p:nvPr>
        </p:nvSpPr>
        <p:spPr bwMode="auto">
          <a:xfrm>
            <a:off x="3814763" y="9371014"/>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cs typeface="+mn-cs"/>
              </a:defRPr>
            </a:lvl1pPr>
          </a:lstStyle>
          <a:p>
            <a:pPr>
              <a:defRPr/>
            </a:pPr>
            <a:fld id="{C8D6058E-B234-4629-96E7-BCA6672AE320}" type="slidenum">
              <a:rPr lang="ru-RU" altLang="ru-RU"/>
              <a:pPr>
                <a:defRPr/>
              </a:pPr>
              <a:t>‹#›</a:t>
            </a:fld>
            <a:endParaRPr lang="ru-RU" altLang="ru-RU" dirty="0"/>
          </a:p>
        </p:txBody>
      </p:sp>
    </p:spTree>
    <p:extLst>
      <p:ext uri="{BB962C8B-B14F-4D97-AF65-F5344CB8AC3E}">
        <p14:creationId xmlns:p14="http://schemas.microsoft.com/office/powerpoint/2010/main" val="3380895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672B95B5-908D-4957-A746-585FDE42E34A}" type="slidenum">
              <a:rPr lang="ru-RU" altLang="ru-RU" smtClean="0"/>
              <a:pPr>
                <a:defRPr/>
              </a:pPr>
              <a:t>1</a:t>
            </a:fld>
            <a:endParaRPr lang="ru-RU" alt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p>
        </p:txBody>
      </p:sp>
      <p:sp>
        <p:nvSpPr>
          <p:cNvPr id="38916" name="Номер слайда 3"/>
          <p:cNvSpPr>
            <a:spLocks noGrp="1"/>
          </p:cNvSpPr>
          <p:nvPr>
            <p:ph type="sldNum" sz="quarter" idx="5"/>
          </p:nvPr>
        </p:nvSpPr>
        <p:spPr>
          <a:ln>
            <a:miter lim="800000"/>
            <a:headEnd/>
            <a:tailEnd/>
          </a:ln>
        </p:spPr>
        <p:txBody>
          <a:bodyPr/>
          <a:lstStyle/>
          <a:p>
            <a:pPr>
              <a:defRPr/>
            </a:pPr>
            <a:fld id="{BD4453FE-F949-4BC7-9F64-5CD034E0A171}" type="slidenum">
              <a:rPr lang="ru-RU" altLang="ru-RU" smtClean="0"/>
              <a:pPr>
                <a:defRPr/>
              </a:pPr>
              <a:t>28</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9940" name="Номер слайда 3"/>
          <p:cNvSpPr>
            <a:spLocks noGrp="1"/>
          </p:cNvSpPr>
          <p:nvPr>
            <p:ph type="sldNum" sz="quarter" idx="5"/>
          </p:nvPr>
        </p:nvSpPr>
        <p:spPr>
          <a:ln>
            <a:miter lim="800000"/>
            <a:headEnd/>
            <a:tailEnd/>
          </a:ln>
        </p:spPr>
        <p:txBody>
          <a:bodyPr/>
          <a:lstStyle/>
          <a:p>
            <a:pPr>
              <a:defRPr/>
            </a:pPr>
            <a:fld id="{626B680A-E133-459D-8E8F-B45E0454E8BD}" type="slidenum">
              <a:rPr lang="ru-RU" altLang="ru-RU" smtClean="0"/>
              <a:pPr>
                <a:defRPr/>
              </a:pPr>
              <a:t>32</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2B8AC06-73AA-43EE-A413-0EE09BA796A2}" type="slidenum">
              <a:rPr lang="ru-RU" altLang="ru-RU"/>
              <a:pPr>
                <a:defRPr/>
              </a:pPr>
              <a:t>‹#›</a:t>
            </a:fld>
            <a:endParaRPr lang="ru-RU" altLang="ru-RU" dirty="0"/>
          </a:p>
        </p:txBody>
      </p:sp>
    </p:spTree>
    <p:extLst>
      <p:ext uri="{BB962C8B-B14F-4D97-AF65-F5344CB8AC3E}">
        <p14:creationId xmlns:p14="http://schemas.microsoft.com/office/powerpoint/2010/main" val="197559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F0FF86C-B2F6-420D-BC77-34514D18B8D7}" type="slidenum">
              <a:rPr lang="ru-RU" altLang="ru-RU"/>
              <a:pPr>
                <a:defRPr/>
              </a:pPr>
              <a:t>‹#›</a:t>
            </a:fld>
            <a:endParaRPr lang="ru-RU" altLang="ru-RU" dirty="0"/>
          </a:p>
        </p:txBody>
      </p:sp>
    </p:spTree>
    <p:extLst>
      <p:ext uri="{BB962C8B-B14F-4D97-AF65-F5344CB8AC3E}">
        <p14:creationId xmlns:p14="http://schemas.microsoft.com/office/powerpoint/2010/main" val="3830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6450749-8C9E-448F-8A58-3C23907E56DE}" type="slidenum">
              <a:rPr lang="ru-RU" altLang="ru-RU"/>
              <a:pPr>
                <a:defRPr/>
              </a:pPr>
              <a:t>‹#›</a:t>
            </a:fld>
            <a:endParaRPr lang="ru-RU" altLang="ru-RU" dirty="0"/>
          </a:p>
        </p:txBody>
      </p:sp>
    </p:spTree>
    <p:extLst>
      <p:ext uri="{BB962C8B-B14F-4D97-AF65-F5344CB8AC3E}">
        <p14:creationId xmlns:p14="http://schemas.microsoft.com/office/powerpoint/2010/main" val="116355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pPr>
                <a:defRPr/>
              </a:pPr>
              <a:t>‹#›</a:t>
            </a:fld>
            <a:endParaRPr lang="ru-RU" altLang="ru-RU" dirty="0"/>
          </a:p>
        </p:txBody>
      </p:sp>
    </p:spTree>
    <p:extLst>
      <p:ext uri="{BB962C8B-B14F-4D97-AF65-F5344CB8AC3E}">
        <p14:creationId xmlns:p14="http://schemas.microsoft.com/office/powerpoint/2010/main" val="41846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26304A4-8CEE-4AAE-9049-2E891B33F46B}" type="slidenum">
              <a:rPr lang="ru-RU" altLang="ru-RU"/>
              <a:pPr>
                <a:defRPr/>
              </a:pPr>
              <a:t>‹#›</a:t>
            </a:fld>
            <a:endParaRPr lang="ru-RU" altLang="ru-RU" dirty="0"/>
          </a:p>
        </p:txBody>
      </p:sp>
    </p:spTree>
    <p:extLst>
      <p:ext uri="{BB962C8B-B14F-4D97-AF65-F5344CB8AC3E}">
        <p14:creationId xmlns:p14="http://schemas.microsoft.com/office/powerpoint/2010/main" val="284219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B700618-A883-40E9-A6B1-4989FDFAA953}" type="slidenum">
              <a:rPr lang="ru-RU" altLang="ru-RU"/>
              <a:pPr>
                <a:defRPr/>
              </a:pPr>
              <a:t>‹#›</a:t>
            </a:fld>
            <a:endParaRPr lang="ru-RU" altLang="ru-RU" dirty="0"/>
          </a:p>
        </p:txBody>
      </p:sp>
    </p:spTree>
    <p:extLst>
      <p:ext uri="{BB962C8B-B14F-4D97-AF65-F5344CB8AC3E}">
        <p14:creationId xmlns:p14="http://schemas.microsoft.com/office/powerpoint/2010/main" val="259633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8CCD5026-8B3A-4DCA-862E-8079FA385B46}" type="slidenum">
              <a:rPr lang="ru-RU" altLang="ru-RU"/>
              <a:pPr>
                <a:defRPr/>
              </a:pPr>
              <a:t>‹#›</a:t>
            </a:fld>
            <a:endParaRPr lang="ru-RU" altLang="ru-RU" dirty="0"/>
          </a:p>
        </p:txBody>
      </p:sp>
    </p:spTree>
    <p:extLst>
      <p:ext uri="{BB962C8B-B14F-4D97-AF65-F5344CB8AC3E}">
        <p14:creationId xmlns:p14="http://schemas.microsoft.com/office/powerpoint/2010/main" val="64543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D70A5986-8EB9-4CB5-AFA5-6DC15B092335}" type="slidenum">
              <a:rPr lang="ru-RU" altLang="ru-RU"/>
              <a:pPr>
                <a:defRPr/>
              </a:pPr>
              <a:t>‹#›</a:t>
            </a:fld>
            <a:endParaRPr lang="ru-RU" altLang="ru-RU" dirty="0"/>
          </a:p>
        </p:txBody>
      </p:sp>
    </p:spTree>
    <p:extLst>
      <p:ext uri="{BB962C8B-B14F-4D97-AF65-F5344CB8AC3E}">
        <p14:creationId xmlns:p14="http://schemas.microsoft.com/office/powerpoint/2010/main" val="16817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9E3A50F7-039D-47F7-B775-5B4DF2CE808E}" type="slidenum">
              <a:rPr lang="ru-RU" altLang="ru-RU"/>
              <a:pPr>
                <a:defRPr/>
              </a:pPr>
              <a:t>‹#›</a:t>
            </a:fld>
            <a:endParaRPr lang="ru-RU" altLang="ru-RU" dirty="0"/>
          </a:p>
        </p:txBody>
      </p:sp>
    </p:spTree>
    <p:extLst>
      <p:ext uri="{BB962C8B-B14F-4D97-AF65-F5344CB8AC3E}">
        <p14:creationId xmlns:p14="http://schemas.microsoft.com/office/powerpoint/2010/main" val="399661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DB9D10D-1632-4464-B5DB-D4FF939701E4}" type="slidenum">
              <a:rPr lang="ru-RU" altLang="ru-RU"/>
              <a:pPr>
                <a:defRPr/>
              </a:pPr>
              <a:t>‹#›</a:t>
            </a:fld>
            <a:endParaRPr lang="ru-RU" altLang="ru-RU" dirty="0"/>
          </a:p>
        </p:txBody>
      </p:sp>
    </p:spTree>
    <p:extLst>
      <p:ext uri="{BB962C8B-B14F-4D97-AF65-F5344CB8AC3E}">
        <p14:creationId xmlns:p14="http://schemas.microsoft.com/office/powerpoint/2010/main" val="6682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56F2A62-48C1-4042-A56C-DD102985E676}" type="slidenum">
              <a:rPr lang="ru-RU" altLang="ru-RU"/>
              <a:pPr>
                <a:defRPr/>
              </a:pPr>
              <a:t>‹#›</a:t>
            </a:fld>
            <a:endParaRPr lang="ru-RU" altLang="ru-RU" dirty="0"/>
          </a:p>
        </p:txBody>
      </p:sp>
    </p:spTree>
    <p:extLst>
      <p:ext uri="{BB962C8B-B14F-4D97-AF65-F5344CB8AC3E}">
        <p14:creationId xmlns:p14="http://schemas.microsoft.com/office/powerpoint/2010/main" val="78515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1184436-D9F5-409C-8565-5A1EE16FEB5C}" type="slidenum">
              <a:rPr lang="ru-RU" altLang="ru-RU"/>
              <a:pPr>
                <a:defRPr/>
              </a:pPr>
              <a:t>‹#›</a:t>
            </a:fld>
            <a:endParaRPr lang="ru-RU" altLang="ru-RU" dirty="0"/>
          </a:p>
        </p:txBody>
      </p:sp>
    </p:spTree>
    <p:extLst>
      <p:ext uri="{BB962C8B-B14F-4D97-AF65-F5344CB8AC3E}">
        <p14:creationId xmlns:p14="http://schemas.microsoft.com/office/powerpoint/2010/main" val="20293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91F61B75-4694-4AC9-91BF-A5AE3CE3472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1.xml"/><Relationship Id="rId5" Type="http://schemas.openxmlformats.org/officeDocument/2006/relationships/image" Target="../media/image12.emf"/><Relationship Id="rId4" Type="http://schemas.openxmlformats.org/officeDocument/2006/relationships/oleObject" Target="../embeddings/_____Microsoft_Excel_97-20033.xls"/></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_____Microsoft_Excel_97-20031.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_____Microsoft_Excel_97-2003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268538" y="4868863"/>
            <a:ext cx="6399212" cy="838200"/>
          </a:xfrm>
        </p:spPr>
        <p:txBody>
          <a:bodyPr/>
          <a:lstStyle/>
          <a:p>
            <a:pPr eaLnBrk="1" hangingPunct="1"/>
            <a:endParaRPr lang="ru-RU" altLang="ru-RU" smtClean="0"/>
          </a:p>
          <a:p>
            <a:pPr eaLnBrk="1" hangingPunct="1"/>
            <a:endParaRPr lang="ru-RU" altLang="ru-RU" smtClean="0"/>
          </a:p>
        </p:txBody>
      </p:sp>
      <p:sp>
        <p:nvSpPr>
          <p:cNvPr id="6" name="Rectangle 17"/>
          <p:cNvSpPr>
            <a:spLocks noChangeArrowheads="1"/>
          </p:cNvSpPr>
          <p:nvPr/>
        </p:nvSpPr>
        <p:spPr bwMode="auto">
          <a:xfrm>
            <a:off x="684213" y="620713"/>
            <a:ext cx="7772400" cy="5688012"/>
          </a:xfrm>
          <a:prstGeom prst="rect">
            <a:avLst/>
          </a:prstGeom>
          <a:noFill/>
          <a:ln>
            <a:noFill/>
          </a:ln>
          <a:effectLs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проекту решения Совета народных депутатов Муромского района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2022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271463" y="115888"/>
            <a:ext cx="8640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b="1" dirty="0" smtClean="0">
                <a:solidFill>
                  <a:schemeClr val="accent4"/>
                </a:solidFill>
                <a:latin typeface="Times New Roman" pitchFamily="18" charset="0"/>
                <a:cs typeface="Times New Roman" pitchFamily="18" charset="0"/>
              </a:rPr>
              <a:t>ДИНАМИКА И СТРУКТУРА ИСПОЛНЕНИЯ ДОХОДНОЙ ЧАСТИ БЮДЖЕТА МУРОМСКОГО РАЙОНА В 2022 ГОДУ</a:t>
            </a:r>
            <a:endParaRPr lang="ru-RU" altLang="ru-RU" dirty="0">
              <a:solidFill>
                <a:schemeClr val="accent4"/>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19495881"/>
              </p:ext>
            </p:extLst>
          </p:nvPr>
        </p:nvGraphicFramePr>
        <p:xfrm>
          <a:off x="288925" y="764704"/>
          <a:ext cx="8639175" cy="5789396"/>
        </p:xfrm>
        <a:graphic>
          <a:graphicData uri="http://schemas.openxmlformats.org/drawingml/2006/table">
            <a:tbl>
              <a:tblPr/>
              <a:tblGrid>
                <a:gridCol w="3350176"/>
                <a:gridCol w="1296144"/>
                <a:gridCol w="936104"/>
                <a:gridCol w="824726"/>
                <a:gridCol w="576262"/>
                <a:gridCol w="863600"/>
                <a:gridCol w="792163"/>
              </a:tblGrid>
              <a:tr h="33530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30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2021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95772,4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120541,0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124250,4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129,7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77310,5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97161,0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100084,5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48514,0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50144,5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38075,0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48514,0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50144,5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11680,7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14048,0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14133,9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11972,0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13544,0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14175,9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118,4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8685,8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11018,0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11351,1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909,4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58,6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2318,2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2110,0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2388,9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Транспортный налог с физических лиц</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8241,0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9161,2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добычу общераспространенных полезных ископаемых</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7337,4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12180,0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12471,8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18461,9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23380,0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24165,9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130,9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3507,0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3605,0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13014,8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17229,7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2319,0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2829,4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538427027"/>
              </p:ext>
            </p:extLst>
          </p:nvPr>
        </p:nvGraphicFramePr>
        <p:xfrm>
          <a:off x="238125" y="1137466"/>
          <a:ext cx="8650288" cy="3062100"/>
        </p:xfrm>
        <a:graphic>
          <a:graphicData uri="http://schemas.openxmlformats.org/drawingml/2006/table">
            <a:tbl>
              <a:tblPr/>
              <a:tblGrid>
                <a:gridCol w="3178175"/>
                <a:gridCol w="1368425"/>
                <a:gridCol w="936625"/>
                <a:gridCol w="935038"/>
                <a:gridCol w="576262"/>
                <a:gridCol w="863600"/>
                <a:gridCol w="792163"/>
              </a:tblGrid>
              <a:tr h="360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454183,5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450300,9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450027,4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99,9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99,1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78,4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144115,9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156920,4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156920,4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136136,7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104852,1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104642,0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160287,1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169592,9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169529,6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13656,4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19667,1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19667,1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8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549955,9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570841,9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574277,8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776899156"/>
              </p:ext>
            </p:extLst>
          </p:nvPr>
        </p:nvGraphicFramePr>
        <p:xfrm>
          <a:off x="241300" y="115888"/>
          <a:ext cx="8639175" cy="982665"/>
        </p:xfrm>
        <a:graphic>
          <a:graphicData uri="http://schemas.openxmlformats.org/drawingml/2006/table">
            <a:tbl>
              <a:tblPr/>
              <a:tblGrid>
                <a:gridCol w="3167063"/>
                <a:gridCol w="1366837"/>
                <a:gridCol w="936625"/>
                <a:gridCol w="936625"/>
                <a:gridCol w="576263"/>
                <a:gridCol w="863600"/>
                <a:gridCol w="792162"/>
              </a:tblGrid>
              <a:tr h="647385">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277">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2021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Прямоугольник 3"/>
          <p:cNvSpPr>
            <a:spLocks noChangeArrowheads="1"/>
          </p:cNvSpPr>
          <p:nvPr/>
        </p:nvSpPr>
        <p:spPr bwMode="auto">
          <a:xfrm>
            <a:off x="285750" y="4350583"/>
            <a:ext cx="86423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          Рост налоговых и неналоговых поступлений за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 по отношению к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году получен по налогу на доходы физических лиц (на </a:t>
            </a:r>
            <a:r>
              <a:rPr lang="ru-RU" altLang="ru-RU" sz="1400" dirty="0" smtClean="0">
                <a:latin typeface="Times New Roman" pitchFamily="18" charset="0"/>
                <a:cs typeface="Times New Roman" pitchFamily="18" charset="0"/>
              </a:rPr>
              <a:t>12069,5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31,7%), акцизам на нефтепродукты (на 2453,2 тыс. рублей или на 21,0%), налогу</a:t>
            </a:r>
            <a:r>
              <a:rPr lang="ru-RU" altLang="ru-RU" sz="1400" dirty="0">
                <a:latin typeface="Times New Roman" pitchFamily="18" charset="0"/>
                <a:cs typeface="Times New Roman" pitchFamily="18" charset="0"/>
              </a:rPr>
              <a:t>, взимаемому в связи с применением упрощенной системы налогообложения </a:t>
            </a:r>
            <a:r>
              <a:rPr lang="ru-RU" altLang="ru-RU" sz="1400" dirty="0" smtClean="0">
                <a:latin typeface="Times New Roman" pitchFamily="18" charset="0"/>
                <a:cs typeface="Times New Roman" pitchFamily="18" charset="0"/>
              </a:rPr>
              <a:t>(</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2665,3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на 30,7%), единому сельскохозяйственному налогу (на 363,0 тыс. рублей или в 7,2 раза</a:t>
            </a:r>
            <a:r>
              <a:rPr lang="ru-RU" altLang="ru-RU" sz="1400" dirty="0">
                <a:latin typeface="Times New Roman" pitchFamily="18" charset="0"/>
                <a:cs typeface="Times New Roman" pitchFamily="18" charset="0"/>
              </a:rPr>
              <a:t>), налогу, взимаемому в связи с применением </a:t>
            </a:r>
            <a:r>
              <a:rPr lang="ru-RU" altLang="ru-RU" sz="1400" dirty="0" smtClean="0">
                <a:latin typeface="Times New Roman" pitchFamily="18" charset="0"/>
                <a:cs typeface="Times New Roman" pitchFamily="18" charset="0"/>
              </a:rPr>
              <a:t>патентной </a:t>
            </a:r>
            <a:r>
              <a:rPr lang="ru-RU" altLang="ru-RU" sz="1400" dirty="0">
                <a:latin typeface="Times New Roman" pitchFamily="18" charset="0"/>
                <a:cs typeface="Times New Roman" pitchFamily="18" charset="0"/>
              </a:rPr>
              <a:t>системы налогообложения </a:t>
            </a:r>
            <a:r>
              <a:rPr lang="ru-RU" altLang="ru-RU" sz="1400" dirty="0" smtClean="0">
                <a:latin typeface="Times New Roman" pitchFamily="18" charset="0"/>
                <a:cs typeface="Times New Roman" pitchFamily="18" charset="0"/>
              </a:rPr>
              <a:t>(на 3,0 % </a:t>
            </a:r>
            <a:r>
              <a:rPr lang="ru-RU" altLang="ru-RU" sz="1400" dirty="0">
                <a:latin typeface="Times New Roman" pitchFamily="18" charset="0"/>
                <a:cs typeface="Times New Roman" pitchFamily="18" charset="0"/>
              </a:rPr>
              <a:t>или на </a:t>
            </a:r>
            <a:r>
              <a:rPr lang="ru-RU" altLang="ru-RU" sz="1400" dirty="0" smtClean="0">
                <a:latin typeface="Times New Roman" pitchFamily="18" charset="0"/>
                <a:cs typeface="Times New Roman" pitchFamily="18" charset="0"/>
              </a:rPr>
              <a:t>70,7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транспортному налогу с физических лиц (на 920,2 тыс. рублей или на 11,2 %), налогу на добычу общераспространенных полезных ископаемых (на сумму 5134,4 тыс. рублей</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или на 70,0%), плате </a:t>
            </a:r>
            <a:r>
              <a:rPr lang="ru-RU" altLang="ru-RU" sz="1400" dirty="0">
                <a:latin typeface="Times New Roman" pitchFamily="18" charset="0"/>
                <a:cs typeface="Times New Roman" pitchFamily="18" charset="0"/>
              </a:rPr>
              <a:t>за негативное воздействие на окружающую среду (на </a:t>
            </a:r>
            <a:r>
              <a:rPr lang="ru-RU" altLang="ru-RU" sz="1400" dirty="0" smtClean="0">
                <a:latin typeface="Times New Roman" pitchFamily="18" charset="0"/>
                <a:cs typeface="Times New Roman" pitchFamily="18" charset="0"/>
              </a:rPr>
              <a:t>32,3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9,5%), доходам от продажи материальных и нематериальных активов (на 4214,9 тыс. рублей или на 32,4 %), по штрафным санкциям (на 2342,8 тыс. рублей или в 5,8 раза). </a:t>
            </a:r>
            <a:endParaRPr lang="ru-RU" alt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33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7" name="Прямоугольник 5"/>
          <p:cNvSpPr>
            <a:spLocks noChangeArrowheads="1"/>
          </p:cNvSpPr>
          <p:nvPr/>
        </p:nvSpPr>
        <p:spPr bwMode="auto">
          <a:xfrm>
            <a:off x="540717" y="3436274"/>
            <a:ext cx="29511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spcAft>
                <a:spcPts val="0"/>
              </a:spcAft>
            </a:pPr>
            <a:r>
              <a:rPr lang="ru-RU" altLang="ru-RU" sz="1400" dirty="0" smtClean="0">
                <a:latin typeface="Times New Roman" pitchFamily="18" charset="0"/>
                <a:cs typeface="Times New Roman" pitchFamily="18" charset="0"/>
              </a:rPr>
              <a:t>Безвозмездные поступления за 2022 год исполнены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99,9 </a:t>
            </a:r>
            <a:r>
              <a:rPr lang="ru-RU" altLang="ru-RU" sz="1400" dirty="0">
                <a:latin typeface="Times New Roman" pitchFamily="18" charset="0"/>
                <a:cs typeface="Times New Roman" pitchFamily="18" charset="0"/>
              </a:rPr>
              <a:t>% и на </a:t>
            </a:r>
            <a:r>
              <a:rPr lang="ru-RU" altLang="ru-RU" sz="1400" dirty="0" smtClean="0">
                <a:latin typeface="Times New Roman" pitchFamily="18" charset="0"/>
                <a:cs typeface="Times New Roman" pitchFamily="18" charset="0"/>
              </a:rPr>
              <a:t>99,1% </a:t>
            </a:r>
            <a:r>
              <a:rPr lang="ru-RU" altLang="ru-RU" sz="1400" dirty="0">
                <a:latin typeface="Times New Roman" pitchFamily="18" charset="0"/>
                <a:cs typeface="Times New Roman" pitchFamily="18" charset="0"/>
              </a:rPr>
              <a:t>к уровню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года, при плане в сумме </a:t>
            </a:r>
            <a:r>
              <a:rPr lang="ru-RU" altLang="ru-RU" sz="1400" dirty="0" smtClean="0">
                <a:latin typeface="Times New Roman" pitchFamily="18" charset="0"/>
                <a:cs typeface="Times New Roman" pitchFamily="18" charset="0"/>
              </a:rPr>
              <a:t>450300,9 </a:t>
            </a:r>
            <a:r>
              <a:rPr lang="ru-RU" altLang="ru-RU" sz="1400" dirty="0">
                <a:latin typeface="Times New Roman" pitchFamily="18" charset="0"/>
                <a:cs typeface="Times New Roman" pitchFamily="18" charset="0"/>
              </a:rPr>
              <a:t>тыс. рублей исполнение составило сумму </a:t>
            </a:r>
            <a:r>
              <a:rPr lang="ru-RU" altLang="ru-RU" sz="1400" dirty="0" smtClean="0">
                <a:latin typeface="Times New Roman" pitchFamily="18" charset="0"/>
                <a:cs typeface="Times New Roman" pitchFamily="18" charset="0"/>
              </a:rPr>
              <a:t>450027,4 </a:t>
            </a:r>
            <a:r>
              <a:rPr lang="ru-RU" altLang="ru-RU" sz="1400" dirty="0">
                <a:latin typeface="Times New Roman" pitchFamily="18" charset="0"/>
                <a:cs typeface="Times New Roman" pitchFamily="18" charset="0"/>
              </a:rPr>
              <a:t>тыс. </a:t>
            </a:r>
            <a:r>
              <a:rPr lang="ru-RU" altLang="ru-RU" sz="1400" dirty="0" smtClean="0">
                <a:latin typeface="Times New Roman" pitchFamily="18" charset="0"/>
                <a:cs typeface="Times New Roman" pitchFamily="18" charset="0"/>
              </a:rPr>
              <a:t>рублей. </a:t>
            </a:r>
            <a:r>
              <a:rPr lang="ru-RU" sz="1400" dirty="0">
                <a:latin typeface="Times New Roman"/>
                <a:ea typeface="Times New Roman"/>
                <a:cs typeface="Times New Roman"/>
              </a:rPr>
              <a:t>Из общей суммы безвозмездных </a:t>
            </a:r>
            <a:r>
              <a:rPr lang="ru-RU" sz="1400" dirty="0" smtClean="0">
                <a:latin typeface="Times New Roman"/>
                <a:ea typeface="Times New Roman"/>
                <a:cs typeface="Times New Roman"/>
              </a:rPr>
              <a:t>поступлений </a:t>
            </a:r>
            <a:r>
              <a:rPr lang="ru-RU" sz="1400" dirty="0">
                <a:latin typeface="Times New Roman"/>
                <a:ea typeface="Times New Roman"/>
                <a:cs typeface="Times New Roman"/>
              </a:rPr>
              <a:t>дотации составили 34,9 % (156920,4 тыс. рублей), субсидии – 23,2 % (104642,0 тыс. рублей), субвенции – 37,7 % (169529,6 тыс. рублей), иные межбюджетные трансферты – 4,4 % (19667,1  тыс. рублей), возврат остатков -   -0,2% (-761,6 тыс. рублей).</a:t>
            </a:r>
            <a:endParaRPr lang="ru-RU" sz="1400" dirty="0">
              <a:effectLst/>
              <a:latin typeface="Calibri"/>
              <a:ea typeface="Times New Roman"/>
              <a:cs typeface="Times New Roman"/>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3448682258"/>
              </p:ext>
            </p:extLst>
          </p:nvPr>
        </p:nvGraphicFramePr>
        <p:xfrm>
          <a:off x="500187" y="134938"/>
          <a:ext cx="8261350" cy="3395662"/>
        </p:xfrm>
        <a:graphic>
          <a:graphicData uri="http://schemas.openxmlformats.org/presentationml/2006/ole">
            <mc:AlternateContent xmlns:mc="http://schemas.openxmlformats.org/markup-compatibility/2006">
              <mc:Choice xmlns:v="urn:schemas-microsoft-com:vml" Requires="v">
                <p:oleObj spid="_x0000_s13515" name="Лист" r:id="rId4" imgW="8534400" imgH="3781240" progId="Excel.Sheet.8">
                  <p:embed/>
                </p:oleObj>
              </mc:Choice>
              <mc:Fallback>
                <p:oleObj name="Лист" r:id="rId4" imgW="8534400" imgH="3781240" progId="Excel.Sheet.8">
                  <p:embed/>
                  <p:pic>
                    <p:nvPicPr>
                      <p:cNvPr id="0" name=""/>
                      <p:cNvPicPr>
                        <a:picLocks noChangeAspect="1" noChangeArrowheads="1"/>
                      </p:cNvPicPr>
                      <p:nvPr/>
                    </p:nvPicPr>
                    <p:blipFill>
                      <a:blip r:embed="rId5"/>
                      <a:srcRect/>
                      <a:stretch>
                        <a:fillRect/>
                      </a:stretch>
                    </p:blipFill>
                    <p:spPr bwMode="auto">
                      <a:xfrm>
                        <a:off x="500187" y="134938"/>
                        <a:ext cx="8261350" cy="3395662"/>
                      </a:xfrm>
                      <a:prstGeom prst="rect">
                        <a:avLst/>
                      </a:prstGeom>
                      <a:noFill/>
                      <a:ln>
                        <a:noFill/>
                      </a:ln>
                      <a:extLst/>
                    </p:spPr>
                  </p:pic>
                </p:oleObj>
              </mc:Fallback>
            </mc:AlternateContent>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628890865"/>
              </p:ext>
            </p:extLst>
          </p:nvPr>
        </p:nvGraphicFramePr>
        <p:xfrm>
          <a:off x="3442221" y="3573016"/>
          <a:ext cx="5400800" cy="315673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3664" y="188640"/>
            <a:ext cx="8856984" cy="360040"/>
          </a:xfrm>
        </p:spPr>
        <p:txBody>
          <a:bodyPr anchor="b"/>
          <a:lstStyle/>
          <a:p>
            <a:pPr algn="ctr" eaLnBrk="1" hangingPunct="1"/>
            <a:r>
              <a:rPr lang="ru-RU" sz="1800" b="1" dirty="0" smtClean="0">
                <a:solidFill>
                  <a:schemeClr val="tx1"/>
                </a:solidFill>
                <a:latin typeface="Times New Roman" pitchFamily="18" charset="0"/>
                <a:cs typeface="Times New Roman" pitchFamily="18" charset="0"/>
              </a:rPr>
              <a:t>ДОХОДЫ ДОРОЖНОГО ФОНДА МУРОМСКОГО РАЙОНА В 2021-2022 ГОДАХ</a:t>
            </a:r>
            <a:r>
              <a:rPr lang="ru-RU" sz="4400" dirty="0" smtClean="0">
                <a:solidFill>
                  <a:schemeClr val="tx1"/>
                </a:solidFill>
                <a:latin typeface="Times New Roman" pitchFamily="18" charset="0"/>
                <a:cs typeface="Times New Roman" pitchFamily="18" charset="0"/>
              </a:rPr>
              <a:t> </a:t>
            </a:r>
          </a:p>
        </p:txBody>
      </p:sp>
      <p:sp>
        <p:nvSpPr>
          <p:cNvPr id="11" name="Rectangle 4"/>
          <p:cNvSpPr>
            <a:spLocks noChangeArrowheads="1"/>
          </p:cNvSpPr>
          <p:nvPr/>
        </p:nvSpPr>
        <p:spPr bwMode="auto">
          <a:xfrm>
            <a:off x="490737" y="4581128"/>
            <a:ext cx="81041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ru-RU" sz="1400" dirty="0" smtClean="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a:t>
            </a:r>
          </a:p>
          <a:p>
            <a:pPr algn="just"/>
            <a:r>
              <a:rPr lang="ru-RU" sz="1400" dirty="0" smtClean="0">
                <a:latin typeface="Times New Roman" pitchFamily="18" charset="0"/>
              </a:rPr>
              <a:t>         </a:t>
            </a:r>
            <a:r>
              <a:rPr lang="ru-RU" sz="1400" dirty="0">
                <a:latin typeface="Times New Roman" pitchFamily="18" charset="0"/>
              </a:rPr>
              <a:t>Плановые показатели по дорожному фонду Муромского района за </a:t>
            </a:r>
            <a:r>
              <a:rPr lang="ru-RU" sz="1400" dirty="0" smtClean="0">
                <a:latin typeface="Times New Roman" pitchFamily="18" charset="0"/>
              </a:rPr>
              <a:t>2022 </a:t>
            </a:r>
            <a:r>
              <a:rPr lang="ru-RU" sz="1400" dirty="0">
                <a:latin typeface="Times New Roman" pitchFamily="18" charset="0"/>
              </a:rPr>
              <a:t>год в сумме </a:t>
            </a:r>
            <a:r>
              <a:rPr lang="ru-RU" sz="1400" dirty="0" smtClean="0">
                <a:latin typeface="Times New Roman" pitchFamily="18" charset="0"/>
              </a:rPr>
              <a:t>64655,4 </a:t>
            </a:r>
            <a:r>
              <a:rPr lang="ru-RU" sz="1400" dirty="0">
                <a:latin typeface="Times New Roman" pitchFamily="18" charset="0"/>
              </a:rPr>
              <a:t>тыс. рублей исполнены на </a:t>
            </a:r>
            <a:r>
              <a:rPr lang="ru-RU" sz="1400" dirty="0" smtClean="0">
                <a:latin typeface="Times New Roman" pitchFamily="18" charset="0"/>
              </a:rPr>
              <a:t>100,6 </a:t>
            </a:r>
            <a:r>
              <a:rPr lang="ru-RU" sz="1400" dirty="0">
                <a:latin typeface="Times New Roman" pitchFamily="18" charset="0"/>
              </a:rPr>
              <a:t>% и составили сумму </a:t>
            </a:r>
            <a:r>
              <a:rPr lang="ru-RU" sz="1400" dirty="0" smtClean="0">
                <a:latin typeface="Times New Roman" pitchFamily="18" charset="0"/>
              </a:rPr>
              <a:t>658027,51650 </a:t>
            </a:r>
            <a:r>
              <a:rPr lang="ru-RU" sz="1400" dirty="0">
                <a:latin typeface="Times New Roman" pitchFamily="18" charset="0"/>
              </a:rPr>
              <a:t>тыс. рублей, в том числе налоговые и неналоговые доходы исполнены на </a:t>
            </a:r>
            <a:r>
              <a:rPr lang="ru-RU" sz="1400" dirty="0" smtClean="0">
                <a:latin typeface="Times New Roman" pitchFamily="18" charset="0"/>
              </a:rPr>
              <a:t>101,3 %.</a:t>
            </a:r>
          </a:p>
          <a:p>
            <a:pPr algn="just"/>
            <a:r>
              <a:rPr lang="ru-RU" sz="1400" dirty="0" smtClean="0">
                <a:latin typeface="Times New Roman" pitchFamily="18" charset="0"/>
              </a:rPr>
              <a:t>         В </a:t>
            </a:r>
            <a:r>
              <a:rPr lang="ru-RU" sz="1400" dirty="0">
                <a:latin typeface="Times New Roman" pitchFamily="18" charset="0"/>
              </a:rPr>
              <a:t>сравнении с показателями </a:t>
            </a:r>
            <a:r>
              <a:rPr lang="ru-RU" sz="1400" dirty="0" smtClean="0">
                <a:latin typeface="Times New Roman" pitchFamily="18" charset="0"/>
              </a:rPr>
              <a:t>2021 </a:t>
            </a:r>
            <a:r>
              <a:rPr lang="ru-RU" sz="1400" dirty="0">
                <a:latin typeface="Times New Roman" pitchFamily="18" charset="0"/>
              </a:rPr>
              <a:t>года увеличение поступлений дорожного фонда составило </a:t>
            </a:r>
            <a:r>
              <a:rPr lang="ru-RU" sz="1400" dirty="0" smtClean="0">
                <a:latin typeface="Times New Roman" pitchFamily="18" charset="0"/>
              </a:rPr>
              <a:t>41,1%, </a:t>
            </a:r>
            <a:r>
              <a:rPr lang="ru-RU" sz="1400" dirty="0">
                <a:latin typeface="Times New Roman" pitchFamily="18" charset="0"/>
              </a:rPr>
              <a:t>в том числе по налоговым и неналоговым доходам </a:t>
            </a:r>
            <a:r>
              <a:rPr lang="ru-RU" sz="1400" dirty="0" smtClean="0">
                <a:latin typeface="Times New Roman" pitchFamily="18" charset="0"/>
              </a:rPr>
              <a:t>45,8%.</a:t>
            </a:r>
            <a:endParaRPr lang="ru-RU" sz="1400" dirty="0">
              <a:latin typeface="Times New Roman" pitchFamily="18" charset="0"/>
            </a:endParaRPr>
          </a:p>
        </p:txBody>
      </p:sp>
      <p:sp>
        <p:nvSpPr>
          <p:cNvPr id="12" name="TextBox 11"/>
          <p:cNvSpPr txBox="1"/>
          <p:nvPr/>
        </p:nvSpPr>
        <p:spPr>
          <a:xfrm>
            <a:off x="4427984" y="4005644"/>
            <a:ext cx="364202" cy="215444"/>
          </a:xfrm>
          <a:prstGeom prst="rect">
            <a:avLst/>
          </a:prstGeom>
          <a:noFill/>
        </p:spPr>
        <p:txBody>
          <a:bodyPr wrap="none" rtlCol="0">
            <a:spAutoFit/>
          </a:bodyPr>
          <a:lstStyle/>
          <a:p>
            <a:r>
              <a:rPr lang="ru-RU" sz="800" b="1" dirty="0" smtClean="0">
                <a:latin typeface="Times New Roman" pitchFamily="18" charset="0"/>
                <a:cs typeface="Times New Roman" pitchFamily="18" charset="0"/>
              </a:rPr>
              <a:t>25,4</a:t>
            </a:r>
            <a:endParaRPr lang="ru-RU" sz="800" b="1" dirty="0">
              <a:latin typeface="Times New Roman" pitchFamily="18" charset="0"/>
              <a:cs typeface="Times New Roman" pitchFamily="18" charset="0"/>
            </a:endParaRPr>
          </a:p>
        </p:txBody>
      </p:sp>
      <p:graphicFrame>
        <p:nvGraphicFramePr>
          <p:cNvPr id="13" name="Object 5"/>
          <p:cNvGraphicFramePr>
            <a:graphicFrameLocks noGrp="1" noChangeAspect="1"/>
          </p:cNvGraphicFramePr>
          <p:nvPr>
            <p:ph type="chart" idx="1"/>
          </p:nvPr>
        </p:nvGraphicFramePr>
        <p:xfrm>
          <a:off x="611188" y="765175"/>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Прямоугольник 3"/>
          <p:cNvSpPr>
            <a:spLocks noChangeArrowheads="1"/>
          </p:cNvSpPr>
          <p:nvPr/>
        </p:nvSpPr>
        <p:spPr bwMode="auto">
          <a:xfrm>
            <a:off x="5652120" y="1588811"/>
            <a:ext cx="301121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Расходная часть бюджета за 2022 год выполнена на 91,8 %, при плане на год </a:t>
            </a:r>
            <a:r>
              <a:rPr lang="ru-RU" sz="1400" dirty="0" smtClean="0">
                <a:latin typeface="Times New Roman" pitchFamily="18" charset="0"/>
                <a:cs typeface="Times New Roman" pitchFamily="18" charset="0"/>
              </a:rPr>
              <a:t>625985,4 </a:t>
            </a:r>
            <a:r>
              <a:rPr lang="ru-RU" sz="1400" dirty="0">
                <a:latin typeface="Times New Roman" pitchFamily="18" charset="0"/>
                <a:cs typeface="Times New Roman" pitchFamily="18" charset="0"/>
              </a:rPr>
              <a:t>тыс. рублей исполнено в сумме </a:t>
            </a:r>
            <a:r>
              <a:rPr lang="ru-RU" sz="1400" dirty="0" smtClean="0">
                <a:latin typeface="Times New Roman" pitchFamily="18" charset="0"/>
                <a:cs typeface="Times New Roman" pitchFamily="18" charset="0"/>
              </a:rPr>
              <a:t>574915,2 </a:t>
            </a:r>
            <a:r>
              <a:rPr lang="ru-RU" sz="1400" dirty="0">
                <a:latin typeface="Times New Roman" pitchFamily="18" charset="0"/>
                <a:cs typeface="Times New Roman" pitchFamily="18" charset="0"/>
              </a:rPr>
              <a:t>тыс. рублей.</a:t>
            </a:r>
          </a:p>
        </p:txBody>
      </p:sp>
      <p:sp>
        <p:nvSpPr>
          <p:cNvPr id="3" name="TextBox 2"/>
          <p:cNvSpPr txBox="1"/>
          <p:nvPr/>
        </p:nvSpPr>
        <p:spPr>
          <a:xfrm>
            <a:off x="179512" y="116632"/>
            <a:ext cx="8784976" cy="769441"/>
          </a:xfrm>
          <a:prstGeom prst="rect">
            <a:avLst/>
          </a:prstGeom>
          <a:noFill/>
        </p:spPr>
        <p:txBody>
          <a:bodyPr wrap="square" rtlCol="0">
            <a:spAutoFit/>
          </a:bodyPr>
          <a:lstStyle/>
          <a:p>
            <a:pPr algn="ctr"/>
            <a:r>
              <a:rPr lang="ru-RU" sz="2200" b="1" u="sng" dirty="0" smtClean="0">
                <a:latin typeface="Times New Roman" pitchFamily="18" charset="0"/>
                <a:cs typeface="Times New Roman" pitchFamily="18" charset="0"/>
              </a:rPr>
              <a:t>ИСПОЛНЕНИЕ БЮДЖЕТА МУРОМСКОГО РАЙОНА ПО РАСХОДАМ</a:t>
            </a:r>
            <a:endParaRPr lang="ru-RU" sz="2200" b="1" u="sng" dirty="0">
              <a:latin typeface="Times New Roman" pitchFamily="18" charset="0"/>
              <a:cs typeface="Times New Roman" pitchFamily="18" charset="0"/>
            </a:endParaRPr>
          </a:p>
        </p:txBody>
      </p:sp>
      <p:grpSp>
        <p:nvGrpSpPr>
          <p:cNvPr id="7" name="Группа 6"/>
          <p:cNvGrpSpPr/>
          <p:nvPr/>
        </p:nvGrpSpPr>
        <p:grpSpPr>
          <a:xfrm>
            <a:off x="2291814" y="5004464"/>
            <a:ext cx="3360306" cy="1169551"/>
            <a:chOff x="1428612" y="4851737"/>
            <a:chExt cx="3528392" cy="1169551"/>
          </a:xfrm>
          <a:solidFill>
            <a:schemeClr val="accent1"/>
          </a:solidFill>
        </p:grpSpPr>
        <p:sp>
          <p:nvSpPr>
            <p:cNvPr id="6" name="Выноска со стрелкой вправо 5"/>
            <p:cNvSpPr/>
            <p:nvPr/>
          </p:nvSpPr>
          <p:spPr>
            <a:xfrm>
              <a:off x="1428612" y="4869160"/>
              <a:ext cx="3528392" cy="1152128"/>
            </a:xfrm>
            <a:prstGeom prst="rightArrowCallout">
              <a:avLst/>
            </a:prstGeom>
            <a:grp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450382" y="4851737"/>
              <a:ext cx="2257522" cy="1169551"/>
            </a:xfrm>
            <a:prstGeom prst="rect">
              <a:avLst/>
            </a:prstGeom>
            <a:grpFill/>
          </p:spPr>
          <p:txBody>
            <a:bodyPr wrap="square" rtlCol="0">
              <a:spAutoFit/>
            </a:bodyPr>
            <a:lstStyle/>
            <a:p>
              <a:pPr algn="ctr"/>
              <a:r>
                <a:rPr lang="ru-RU" sz="1400" i="1" dirty="0">
                  <a:latin typeface="Times New Roman" pitchFamily="18" charset="0"/>
                  <a:cs typeface="Times New Roman" pitchFamily="18" charset="0"/>
                </a:rPr>
                <a:t>Исполнение расходов бюджета Муромского района в </a:t>
              </a:r>
              <a:r>
                <a:rPr lang="ru-RU" sz="1400" i="1" dirty="0" smtClean="0">
                  <a:latin typeface="Times New Roman" pitchFamily="18" charset="0"/>
                  <a:cs typeface="Times New Roman" pitchFamily="18" charset="0"/>
                </a:rPr>
                <a:t>2022 </a:t>
              </a:r>
              <a:r>
                <a:rPr lang="ru-RU" sz="1400" i="1" dirty="0">
                  <a:latin typeface="Times New Roman" pitchFamily="18" charset="0"/>
                  <a:cs typeface="Times New Roman" pitchFamily="18" charset="0"/>
                </a:rPr>
                <a:t>году к исполнению по расходам </a:t>
              </a:r>
              <a:r>
                <a:rPr lang="ru-RU" sz="1400" i="1" dirty="0" smtClean="0">
                  <a:latin typeface="Times New Roman" pitchFamily="18" charset="0"/>
                  <a:cs typeface="Times New Roman" pitchFamily="18" charset="0"/>
                </a:rPr>
                <a:t>2021 </a:t>
              </a:r>
              <a:r>
                <a:rPr lang="ru-RU" sz="1400" i="1" dirty="0">
                  <a:latin typeface="Times New Roman" pitchFamily="18" charset="0"/>
                  <a:cs typeface="Times New Roman" pitchFamily="18" charset="0"/>
                </a:rPr>
                <a:t>года, тыс. рублей</a:t>
              </a:r>
            </a:p>
          </p:txBody>
        </p:sp>
      </p:gr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89040"/>
            <a:ext cx="3343575" cy="270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64" b="2028"/>
          <a:stretch/>
        </p:blipFill>
        <p:spPr bwMode="auto">
          <a:xfrm>
            <a:off x="166936" y="887611"/>
            <a:ext cx="5162577" cy="377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2"/>
          <p:cNvSpPr>
            <a:spLocks noChangeArrowheads="1"/>
          </p:cNvSpPr>
          <p:nvPr/>
        </p:nvSpPr>
        <p:spPr bwMode="auto">
          <a:xfrm>
            <a:off x="831775" y="116632"/>
            <a:ext cx="7612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b="1" dirty="0">
                <a:solidFill>
                  <a:schemeClr val="accent4"/>
                </a:solidFill>
                <a:latin typeface="Times New Roman" pitchFamily="18" charset="0"/>
                <a:cs typeface="Times New Roman" pitchFamily="18" charset="0"/>
              </a:rPr>
              <a:t>Динамика расходов бюджета Муромского района по разделам </a:t>
            </a:r>
          </a:p>
          <a:p>
            <a:pPr algn="ctr"/>
            <a:r>
              <a:rPr lang="ru-RU" b="1" dirty="0">
                <a:solidFill>
                  <a:schemeClr val="accent4"/>
                </a:solidFill>
                <a:latin typeface="Times New Roman" pitchFamily="18" charset="0"/>
                <a:cs typeface="Times New Roman" pitchFamily="18" charset="0"/>
              </a:rPr>
              <a:t>классификации расходов бюджетов РФ в </a:t>
            </a:r>
            <a:r>
              <a:rPr lang="ru-RU" b="1" dirty="0" smtClean="0">
                <a:solidFill>
                  <a:schemeClr val="accent4"/>
                </a:solidFill>
                <a:latin typeface="Times New Roman" pitchFamily="18" charset="0"/>
                <a:cs typeface="Times New Roman" pitchFamily="18" charset="0"/>
              </a:rPr>
              <a:t>2021 </a:t>
            </a:r>
            <a:r>
              <a:rPr lang="ru-RU" b="1" dirty="0">
                <a:solidFill>
                  <a:schemeClr val="accent4"/>
                </a:solidFill>
                <a:latin typeface="Times New Roman" pitchFamily="18" charset="0"/>
                <a:cs typeface="Times New Roman" pitchFamily="18" charset="0"/>
              </a:rPr>
              <a:t>– </a:t>
            </a:r>
            <a:r>
              <a:rPr lang="ru-RU" b="1" dirty="0" smtClean="0">
                <a:solidFill>
                  <a:schemeClr val="accent4"/>
                </a:solidFill>
                <a:latin typeface="Times New Roman" pitchFamily="18" charset="0"/>
                <a:cs typeface="Times New Roman" pitchFamily="18" charset="0"/>
              </a:rPr>
              <a:t>2022 </a:t>
            </a:r>
            <a:r>
              <a:rPr lang="ru-RU" b="1" dirty="0">
                <a:solidFill>
                  <a:schemeClr val="accent4"/>
                </a:solidFill>
                <a:latin typeface="Times New Roman" pitchFamily="18" charset="0"/>
                <a:cs typeface="Times New Roman" pitchFamily="18" charset="0"/>
              </a:rPr>
              <a:t>годах, тыс. рублей</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08504" cy="443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4"/>
          <p:cNvSpPr>
            <a:spLocks noChangeArrowheads="1"/>
          </p:cNvSpPr>
          <p:nvPr/>
        </p:nvSpPr>
        <p:spPr bwMode="auto">
          <a:xfrm>
            <a:off x="179512" y="0"/>
            <a:ext cx="8784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b="1" dirty="0" smtClean="0">
                <a:solidFill>
                  <a:schemeClr val="accent4"/>
                </a:solidFill>
                <a:latin typeface="Times New Roman" pitchFamily="18" charset="0"/>
                <a:cs typeface="Times New Roman" pitchFamily="18" charset="0"/>
              </a:rPr>
              <a:t>РАСХОДЫ БЮДЖЕТА МУРОМСКОГО РАЙОНА ПО РАЗДЕЛАМ И ПОДРАЗДЕЛАМ КЛАССИФИКАЦИИ РАСХОДОВ БЮДЖЕТА В РАЗРЕЗЕ МУНИЦИПАЛЬНЫХ ПРОГРАММ</a:t>
            </a:r>
            <a:endParaRPr lang="ru-RU" b="1" dirty="0">
              <a:solidFill>
                <a:schemeClr val="accent4"/>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881799607"/>
              </p:ext>
            </p:extLst>
          </p:nvPr>
        </p:nvGraphicFramePr>
        <p:xfrm>
          <a:off x="323528" y="980728"/>
          <a:ext cx="8496944" cy="5570444"/>
        </p:xfrm>
        <a:graphic>
          <a:graphicData uri="http://schemas.openxmlformats.org/drawingml/2006/table">
            <a:tbl>
              <a:tblPr/>
              <a:tblGrid>
                <a:gridCol w="4964124"/>
                <a:gridCol w="692932"/>
                <a:gridCol w="829248"/>
                <a:gridCol w="1067798"/>
                <a:gridCol w="942842"/>
              </a:tblGrid>
              <a:tr h="361398">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НАИМЕНОВАНИЕ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Раздел, подраздел</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Исполнено за 2021 год, тыс. рублей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Уточненный план на 2022 год, тыс. рублей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Исполнено за 2022 год, тыс. рублей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30514">
                <a:tc>
                  <a:txBody>
                    <a:bodyPr/>
                    <a:lstStyle/>
                    <a:p>
                      <a:pPr algn="l" fontAlgn="ctr"/>
                      <a:r>
                        <a:rPr lang="ru-RU" sz="850" b="1" i="0" u="none" strike="noStrike" dirty="0">
                          <a:effectLst/>
                          <a:latin typeface="Times New Roman"/>
                        </a:rPr>
                        <a:t>ОБЩЕГОСУДАРСТВЕННЫЕ ВОПРОСЫ</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46 707,3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102 096,2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58 126,7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391544">
                <a:tc>
                  <a:txBody>
                    <a:bodyPr/>
                    <a:lstStyle/>
                    <a:p>
                      <a:pPr algn="l" fontAlgn="t"/>
                      <a:r>
                        <a:rPr lang="ru-RU" sz="850" b="1" i="1" u="none" strike="noStrike" dirty="0">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0104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9 881,6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14 645,7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14 595,3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317,1</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379,9</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366,5</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9 564,5</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14 265,8</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14 228,8</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1" i="1" u="none" strike="noStrike" dirty="0">
                          <a:solidFill>
                            <a:srgbClr val="000000"/>
                          </a:solidFill>
                          <a:effectLst/>
                          <a:latin typeface="Times New Roman"/>
                        </a:rPr>
                        <a:t>  Судебная система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0105</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18,7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18,7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30">
                <a:tc>
                  <a:txBody>
                    <a:bodyPr/>
                    <a:lstStyle/>
                    <a:p>
                      <a:pPr algn="l" fontAlgn="t"/>
                      <a:r>
                        <a:rPr lang="ru-RU" sz="850" b="1" i="1" u="none" strike="noStrike" dirty="0">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0106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8 749,0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10 129,0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10 129,0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8 749,0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10 129,0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10 129,0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1" i="1" u="none" strike="noStrike">
                          <a:solidFill>
                            <a:srgbClr val="000000"/>
                          </a:solidFill>
                          <a:effectLst/>
                          <a:latin typeface="Times New Roman"/>
                        </a:rPr>
                        <a:t>  Обеспечение проведения выборов и референдумов</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0107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36,3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0514">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36,3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1" i="1" u="none" strike="noStrike">
                          <a:solidFill>
                            <a:srgbClr val="000000"/>
                          </a:solidFill>
                          <a:effectLst/>
                          <a:latin typeface="Times New Roman"/>
                        </a:rPr>
                        <a:t>  Резервные фонды</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0111</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0514">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180,0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1" i="1" u="none" strike="noStrike" dirty="0">
                          <a:solidFill>
                            <a:srgbClr val="000000"/>
                          </a:solidFill>
                          <a:effectLst/>
                          <a:latin typeface="Times New Roman"/>
                        </a:rPr>
                        <a:t>  Другие общегосударственные вопросы</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0113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28 039,0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77 122,8</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33 </a:t>
                      </a:r>
                      <a:r>
                        <a:rPr lang="ru-RU" sz="850" b="0" i="1" u="none" strike="noStrike" dirty="0" smtClean="0">
                          <a:effectLst/>
                          <a:latin typeface="Times New Roman"/>
                        </a:rPr>
                        <a:t>383,7</a:t>
                      </a:r>
                      <a:endParaRPr lang="ru-RU" sz="850" b="0" i="1" u="none" strike="noStrike" dirty="0">
                        <a:effectLst/>
                        <a:latin typeface="Times New Roman"/>
                      </a:endParaRP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3">
                <a:tc>
                  <a:txBody>
                    <a:bodyPr/>
                    <a:lstStyle/>
                    <a:p>
                      <a:pPr algn="l" fontAlgn="t"/>
                      <a:r>
                        <a:rPr lang="ru-RU" sz="850" b="0" i="0" u="none" strike="noStrike">
                          <a:solidFill>
                            <a:srgbClr val="000000"/>
                          </a:solidFill>
                          <a:effectLst/>
                          <a:latin typeface="Times New Roman"/>
                        </a:rPr>
                        <a:t>Муниципальная программа «Развитие муниципальной службы Муромского района»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29,3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460">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25 225,3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33 480,0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32 351,6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245">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2 316,7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967,6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940,6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675">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14,0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14,0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3">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433,0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42 631,2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48,2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30">
                <a:tc>
                  <a:txBody>
                    <a:bodyPr/>
                    <a:lstStyle/>
                    <a:p>
                      <a:pPr algn="l" fontAlgn="ctr"/>
                      <a:r>
                        <a:rPr lang="ru-RU" sz="850" b="1" i="0" u="none" strike="noStrike" dirty="0">
                          <a:effectLst/>
                          <a:latin typeface="Times New Roman"/>
                        </a:rPr>
                        <a:t>НАЦИОНАЛЬНАЯ БЕЗОПАСНОСТЬ И ПРАВООХРАНИТЕЛЬНАЯ ДЕЯТЕЛЬНОСТЬ</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0300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4 </a:t>
                      </a:r>
                      <a:r>
                        <a:rPr lang="ru-RU" sz="850" b="1" i="0" u="none" strike="noStrike" dirty="0" smtClean="0">
                          <a:effectLst/>
                          <a:latin typeface="Times New Roman"/>
                        </a:rPr>
                        <a:t>972,7</a:t>
                      </a:r>
                      <a:endParaRPr lang="ru-RU" sz="850" b="1" i="0" u="none" strike="noStrike" dirty="0">
                        <a:effectLst/>
                        <a:latin typeface="Times New Roman"/>
                      </a:endParaRP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5 676,2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5 618,4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61030">
                <a:tc>
                  <a:txBody>
                    <a:bodyPr/>
                    <a:lstStyle/>
                    <a:p>
                      <a:pPr algn="l" fontAlgn="t"/>
                      <a:r>
                        <a:rPr lang="ru-RU" sz="850" b="1" i="1" u="none" strike="noStrike" dirty="0">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0310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4 967,7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5 661,2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5 603,4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4 967,7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5 661,2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5 603,4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30">
                <a:tc>
                  <a:txBody>
                    <a:bodyPr/>
                    <a:lstStyle/>
                    <a:p>
                      <a:pPr algn="l" fontAlgn="t"/>
                      <a:r>
                        <a:rPr lang="ru-RU" sz="850" b="1" i="1" u="none" strike="noStrike" dirty="0">
                          <a:solidFill>
                            <a:srgbClr val="000000"/>
                          </a:solidFill>
                          <a:effectLst/>
                          <a:latin typeface="Times New Roman"/>
                        </a:rPr>
                        <a:t>  Другие вопросы в области национальной безопасности и правоохранительной деятельности</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0314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smtClean="0">
                          <a:effectLst/>
                          <a:latin typeface="Times New Roman"/>
                        </a:rPr>
                        <a:t>5,0</a:t>
                      </a:r>
                      <a:endParaRPr lang="ru-RU" sz="850" b="0" i="1" u="none" strike="noStrike" dirty="0">
                        <a:effectLst/>
                        <a:latin typeface="Times New Roman"/>
                      </a:endParaRP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815">
                <a:tc>
                  <a:txBody>
                    <a:bodyPr/>
                    <a:lstStyle/>
                    <a:p>
                      <a:pPr algn="l" fontAlgn="t"/>
                      <a:r>
                        <a:rPr lang="ru-RU" sz="850" b="0" i="0" u="none" strike="noStrike" dirty="0">
                          <a:solidFill>
                            <a:srgbClr val="000000"/>
                          </a:solidFill>
                          <a:effectLst/>
                          <a:latin typeface="Times New Roman"/>
                        </a:rPr>
                        <a:t>Муниципальная программа "Профилактика терроризма и экстремизма, а также минимизация и (или) ликвидация последствий их проявлений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071458068"/>
              </p:ext>
            </p:extLst>
          </p:nvPr>
        </p:nvGraphicFramePr>
        <p:xfrm>
          <a:off x="251519" y="44624"/>
          <a:ext cx="8640961" cy="6755535"/>
        </p:xfrm>
        <a:graphic>
          <a:graphicData uri="http://schemas.openxmlformats.org/drawingml/2006/table">
            <a:tbl>
              <a:tblPr/>
              <a:tblGrid>
                <a:gridCol w="5048262"/>
                <a:gridCol w="704679"/>
                <a:gridCol w="843302"/>
                <a:gridCol w="1085895"/>
                <a:gridCol w="958823"/>
              </a:tblGrid>
              <a:tr h="124307">
                <a:tc gridSpan="5">
                  <a:txBody>
                    <a:bodyPr/>
                    <a:lstStyle/>
                    <a:p>
                      <a:pPr algn="r" fontAlgn="t"/>
                      <a:r>
                        <a:rPr lang="ru-RU" sz="900" b="0" i="0" u="none" strike="noStrike" dirty="0">
                          <a:solidFill>
                            <a:srgbClr val="000000"/>
                          </a:solidFill>
                          <a:effectLst/>
                          <a:latin typeface="Times New Roman"/>
                        </a:rPr>
                        <a:t>Продолжение таблицы</a:t>
                      </a:r>
                    </a:p>
                  </a:txBody>
                  <a:tcPr marL="3813" marR="3813" marT="3813"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1710">
                <a:tc>
                  <a:txBody>
                    <a:bodyPr/>
                    <a:lstStyle/>
                    <a:p>
                      <a:pPr algn="ctr" fontAlgn="ctr"/>
                      <a:r>
                        <a:rPr lang="ru-RU" sz="900" b="1" i="0" u="none" strike="noStrike">
                          <a:effectLst/>
                          <a:latin typeface="Times New Roman"/>
                        </a:rPr>
                        <a:t>НАИМЕНОВАНИЕ</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Раздел, подраздел</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Исполнено за 2021 год, тыс. рублей</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Уточненный план на 2022 год, тыс. рублей</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2022 год, тыс. рублей</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4307">
                <a:tc>
                  <a:txBody>
                    <a:bodyPr/>
                    <a:lstStyle/>
                    <a:p>
                      <a:pPr algn="just" fontAlgn="ctr"/>
                      <a:r>
                        <a:rPr lang="ru-RU" sz="900" b="1" i="0" u="none" strike="noStrike">
                          <a:effectLst/>
                          <a:latin typeface="Times New Roman"/>
                        </a:rPr>
                        <a:t>НАЦИОНАЛЬНАЯ ЭКОНОМИКА</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0400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50 755,4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71 338,6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68 426,0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307">
                <a:tc>
                  <a:txBody>
                    <a:bodyPr/>
                    <a:lstStyle/>
                    <a:p>
                      <a:pPr algn="l" fontAlgn="t"/>
                      <a:r>
                        <a:rPr lang="ru-RU" sz="900" b="1" i="1" u="none" strike="noStrike">
                          <a:solidFill>
                            <a:srgbClr val="000000"/>
                          </a:solidFill>
                          <a:effectLst/>
                          <a:latin typeface="Times New Roman"/>
                        </a:rPr>
                        <a:t>  Сельское хозяйство и рыболовство</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1 402,9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1 723,7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1 723,7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5507">
                <a:tc>
                  <a:txBody>
                    <a:bodyPr/>
                    <a:lstStyle/>
                    <a:p>
                      <a:pPr algn="l" fontAlgn="t"/>
                      <a:r>
                        <a:rPr lang="ru-RU" sz="900" b="0" i="0" u="none" strike="noStrike">
                          <a:solidFill>
                            <a:srgbClr val="000000"/>
                          </a:solidFill>
                          <a:effectLst/>
                          <a:latin typeface="Times New Roman"/>
                        </a:rPr>
                        <a:t>Муниципальная программа «Комплексное развитие  сельских территорий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1 402,9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1 723,7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1 723,7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Транспорт</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995,0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995,0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6958">
                <a:tc>
                  <a:txBody>
                    <a:bodyPr/>
                    <a:lstStyle/>
                    <a:p>
                      <a:pPr algn="l" fontAlgn="t"/>
                      <a:r>
                        <a:rPr lang="ru-RU" sz="900" b="0" i="0" u="none" strike="noStrike">
                          <a:solidFill>
                            <a:srgbClr val="000000"/>
                          </a:solidFill>
                          <a:effectLst/>
                          <a:latin typeface="Times New Roman"/>
                        </a:rPr>
                        <a:t>Муниципальная программа «Повышение безопасности дорожного движения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Дорожное хозяйство (дорожные фонды)</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46 548,5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66 026,0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63 145,9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«Дорожное хозяйство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46 548,5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66 026,0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63 145,9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Связь и информатика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0410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2 109,1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2 593,8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2 561,4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«Информационное общество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734,3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1 392,0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1 359,6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1 374,7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1 201,8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1 201,8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just" fontAlgn="ctr"/>
                      <a:r>
                        <a:rPr lang="ru-RU" sz="900" b="1" i="0" u="none" strike="noStrike">
                          <a:effectLst/>
                          <a:latin typeface="Times New Roman"/>
                        </a:rPr>
                        <a:t>ЖИЛИЩНО-КОММУНАЛЬНОЕ ХОЗЯЙСТВО</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0500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81 404,1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51 681,2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50 569,4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307">
                <a:tc>
                  <a:txBody>
                    <a:bodyPr/>
                    <a:lstStyle/>
                    <a:p>
                      <a:pPr algn="l" fontAlgn="t"/>
                      <a:r>
                        <a:rPr lang="ru-RU" sz="900" b="1" i="1" u="none" strike="noStrike">
                          <a:solidFill>
                            <a:srgbClr val="000000"/>
                          </a:solidFill>
                          <a:effectLst/>
                          <a:latin typeface="Times New Roman"/>
                        </a:rPr>
                        <a:t>  Жилищное хозяйство</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18 451,5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18 647,0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18 597,4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8614">
                <a:tc>
                  <a:txBody>
                    <a:bodyPr/>
                    <a:lstStyle/>
                    <a:p>
                      <a:pPr algn="l" fontAlgn="t"/>
                      <a:r>
                        <a:rPr lang="ru-RU" sz="900" b="0" i="0" u="none" strike="noStrike">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17 564,7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18 528,0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18 528,0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072">
                <a:tc>
                  <a:txBody>
                    <a:bodyPr/>
                    <a:lstStyle/>
                    <a:p>
                      <a:pPr algn="l" fontAlgn="t"/>
                      <a:r>
                        <a:rPr lang="ru-RU" sz="900" b="0" i="0" u="none" strike="noStrike">
                          <a:solidFill>
                            <a:srgbClr val="000000"/>
                          </a:solidFill>
                          <a:effectLst/>
                          <a:latin typeface="Times New Roman"/>
                        </a:rPr>
                        <a:t>Муниципальная программа «Управление муниципальной собственностью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886,7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119,0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69,4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Коммунальное хозяйство</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60 369,2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30 371,5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29 360,4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7059">
                <a:tc>
                  <a:txBody>
                    <a:bodyPr/>
                    <a:lstStyle/>
                    <a:p>
                      <a:pPr algn="l" fontAlgn="t"/>
                      <a:r>
                        <a:rPr lang="ru-RU" sz="900" b="0" i="0" u="none" strike="noStrike">
                          <a:solidFill>
                            <a:srgbClr val="000000"/>
                          </a:solidFill>
                          <a:effectLst/>
                          <a:latin typeface="Times New Roman"/>
                        </a:rPr>
                        <a:t>Муниципальная программа «Комплексное развитие  сельских территорий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59 846,3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3 858,4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3 858,4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dirty="0">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349,4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4 390,0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3 648,6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0" i="0" u="none" strike="noStrike">
                          <a:solidFill>
                            <a:srgbClr val="000000"/>
                          </a:solidFill>
                          <a:effectLst/>
                          <a:latin typeface="Times New Roman"/>
                        </a:rPr>
                        <a:t> Муниципальная программа "Охрана окружающей среды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9 764,8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9 764,8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173,5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12 358,3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12 088,6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Другие вопросы в области жилищно-коммунального хозяйства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2 583,5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2 662,8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2 611,6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8614">
                <a:tc>
                  <a:txBody>
                    <a:bodyPr/>
                    <a:lstStyle/>
                    <a:p>
                      <a:pPr algn="l" fontAlgn="t"/>
                      <a:r>
                        <a:rPr lang="ru-RU" sz="900" b="0" i="0" u="none" strike="noStrike">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2 362,8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2 328,8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2 327,5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0" i="0" u="none" strike="noStrike">
                          <a:solidFill>
                            <a:srgbClr val="000000"/>
                          </a:solidFill>
                          <a:effectLst/>
                          <a:latin typeface="Times New Roman"/>
                        </a:rPr>
                        <a:t>Непрограммные расходы органов местного самоуправления</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220,6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334,0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284,1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just" fontAlgn="ctr"/>
                      <a:r>
                        <a:rPr lang="ru-RU" sz="900" b="1" i="0" u="none" strike="noStrike">
                          <a:effectLst/>
                          <a:latin typeface="Times New Roman"/>
                        </a:rPr>
                        <a:t>ОХРАНА ОКРУЖАЮЩЕЙ СРЕДЫ</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0600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895,0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336,3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307">
                <a:tc>
                  <a:txBody>
                    <a:bodyPr/>
                    <a:lstStyle/>
                    <a:p>
                      <a:pPr algn="l" fontAlgn="t"/>
                      <a:r>
                        <a:rPr lang="ru-RU" sz="900" b="1" i="1" u="none" strike="noStrike">
                          <a:solidFill>
                            <a:srgbClr val="000000"/>
                          </a:solidFill>
                          <a:effectLst/>
                          <a:latin typeface="Times New Roman"/>
                        </a:rPr>
                        <a:t>  Сбор, удаление отходов и очистка сточных вод</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0602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895,0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336,3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16920">
                <a:tc>
                  <a:txBody>
                    <a:bodyPr/>
                    <a:lstStyle/>
                    <a:p>
                      <a:pPr algn="l" fontAlgn="t"/>
                      <a:r>
                        <a:rPr lang="ru-RU" sz="900" b="0" i="0" u="none" strike="noStrike" dirty="0">
                          <a:solidFill>
                            <a:srgbClr val="000000"/>
                          </a:solidFill>
                          <a:effectLst/>
                          <a:latin typeface="Times New Roman"/>
                        </a:rPr>
                        <a:t>Муниципальная программа «Охрана окружающей среды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895,0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336,3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just" fontAlgn="ctr"/>
                      <a:r>
                        <a:rPr lang="ru-RU" sz="900" b="1" i="0" u="none" strike="noStrike">
                          <a:effectLst/>
                          <a:latin typeface="Times New Roman"/>
                        </a:rPr>
                        <a:t>ОБРАЗОВАНИЕ</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0700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226 997,6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261 768,0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260 368,0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307">
                <a:tc>
                  <a:txBody>
                    <a:bodyPr/>
                    <a:lstStyle/>
                    <a:p>
                      <a:pPr algn="l" fontAlgn="t"/>
                      <a:r>
                        <a:rPr lang="ru-RU" sz="900" b="1" i="1" u="none" strike="noStrike">
                          <a:solidFill>
                            <a:srgbClr val="000000"/>
                          </a:solidFill>
                          <a:effectLst/>
                          <a:latin typeface="Times New Roman"/>
                        </a:rPr>
                        <a:t>  Дошкольное образование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0701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34 815,9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39 </a:t>
                      </a:r>
                      <a:r>
                        <a:rPr lang="ru-RU" sz="900" b="0" i="1" u="none" strike="noStrike" dirty="0" smtClean="0">
                          <a:effectLst/>
                          <a:latin typeface="Times New Roman"/>
                        </a:rPr>
                        <a:t>952,6</a:t>
                      </a:r>
                      <a:endParaRPr lang="ru-RU" sz="900" b="0" i="1" u="none" strike="noStrike" dirty="0">
                        <a:effectLst/>
                        <a:latin typeface="Times New Roman"/>
                      </a:endParaRP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39 </a:t>
                      </a:r>
                      <a:r>
                        <a:rPr lang="ru-RU" sz="900" b="0" i="1" u="none" strike="noStrike" smtClean="0">
                          <a:effectLst/>
                          <a:latin typeface="Times New Roman"/>
                        </a:rPr>
                        <a:t>952,6</a:t>
                      </a:r>
                      <a:endParaRPr lang="ru-RU" sz="900" b="0" i="1" u="none" strike="noStrike" dirty="0">
                        <a:effectLst/>
                        <a:latin typeface="Times New Roman"/>
                      </a:endParaRP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34 815,9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39 </a:t>
                      </a:r>
                      <a:r>
                        <a:rPr lang="ru-RU" sz="900" b="0" i="0" u="none" strike="noStrike" dirty="0" smtClean="0">
                          <a:effectLst/>
                          <a:latin typeface="Times New Roman"/>
                        </a:rPr>
                        <a:t>952,6</a:t>
                      </a:r>
                      <a:endParaRPr lang="ru-RU" sz="900" b="0" i="0" u="none" strike="noStrike" dirty="0">
                        <a:effectLst/>
                        <a:latin typeface="Times New Roman"/>
                      </a:endParaRP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39 </a:t>
                      </a:r>
                      <a:r>
                        <a:rPr lang="ru-RU" sz="900" b="0" i="0" u="none" strike="noStrike" dirty="0" smtClean="0">
                          <a:effectLst/>
                          <a:latin typeface="Times New Roman"/>
                        </a:rPr>
                        <a:t>952,6</a:t>
                      </a:r>
                      <a:endParaRPr lang="ru-RU" sz="900" b="0" i="0" u="none" strike="noStrike" dirty="0">
                        <a:effectLst/>
                        <a:latin typeface="Times New Roman"/>
                      </a:endParaRP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Общее образование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0702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175 591,9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202 140,8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200 740,8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175 591,9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202 140,8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200 740,8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Молодежная политика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0707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1 406,4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1 753,4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1 753,4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1 361,4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1 703,4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1 703,4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dirty="0">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dirty="0">
                          <a:solidFill>
                            <a:srgbClr val="000000"/>
                          </a:solidFill>
                          <a:effectLst/>
                          <a:latin typeface="Times New Roman"/>
                        </a:rPr>
                        <a:t>  Другие вопросы в области образования</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0709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15 183,4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17 921,2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17 921,2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r>
              <a:tr h="124307">
                <a:tc>
                  <a:txBody>
                    <a:bodyPr/>
                    <a:lstStyle/>
                    <a:p>
                      <a:pPr algn="l" fontAlgn="t"/>
                      <a:r>
                        <a:rPr lang="ru-RU" sz="900" b="0" i="0" u="none" strike="noStrike" dirty="0">
                          <a:solidFill>
                            <a:srgbClr val="000000"/>
                          </a:solidFill>
                          <a:effectLst/>
                          <a:latin typeface="Times New Roman"/>
                        </a:rPr>
                        <a:t>Муниципальная программа "Развитие образования Муромского района"</a:t>
                      </a:r>
                    </a:p>
                  </a:txBody>
                  <a:tcPr marL="3813" marR="3813" marT="3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3813" marR="3813" marT="3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effectLst/>
                          <a:latin typeface="Times New Roman"/>
                        </a:rPr>
                        <a:t>15 183,4</a:t>
                      </a:r>
                    </a:p>
                  </a:txBody>
                  <a:tcPr marL="3813" marR="3813" marT="3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effectLst/>
                          <a:latin typeface="Times New Roman"/>
                        </a:rPr>
                        <a:t>17 921,2</a:t>
                      </a:r>
                    </a:p>
                  </a:txBody>
                  <a:tcPr marL="3813" marR="3813" marT="3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effectLst/>
                          <a:latin typeface="Times New Roman"/>
                        </a:rPr>
                        <a:t>17 921,2</a:t>
                      </a:r>
                    </a:p>
                  </a:txBody>
                  <a:tcPr marL="3813" marR="3813" marT="3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53149574"/>
              </p:ext>
            </p:extLst>
          </p:nvPr>
        </p:nvGraphicFramePr>
        <p:xfrm>
          <a:off x="107504" y="85304"/>
          <a:ext cx="8928992" cy="6656064"/>
        </p:xfrm>
        <a:graphic>
          <a:graphicData uri="http://schemas.openxmlformats.org/drawingml/2006/table">
            <a:tbl>
              <a:tblPr/>
              <a:tblGrid>
                <a:gridCol w="5328592"/>
                <a:gridCol w="648072"/>
                <a:gridCol w="1080120"/>
                <a:gridCol w="881424"/>
                <a:gridCol w="990784"/>
              </a:tblGrid>
              <a:tr h="120866">
                <a:tc gridSpan="5">
                  <a:txBody>
                    <a:bodyPr/>
                    <a:lstStyle/>
                    <a:p>
                      <a:pPr algn="r" fontAlgn="t"/>
                      <a:r>
                        <a:rPr lang="ru-RU" sz="1000" b="0" i="0" u="none" strike="noStrike" dirty="0">
                          <a:solidFill>
                            <a:srgbClr val="000000"/>
                          </a:solidFill>
                          <a:effectLst/>
                          <a:latin typeface="Times New Roman"/>
                        </a:rPr>
                        <a:t>Продолжение таблицы</a:t>
                      </a:r>
                    </a:p>
                  </a:txBody>
                  <a:tcPr marL="3680" marR="3680" marT="3680" marB="0">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3204">
                <a:tc>
                  <a:txBody>
                    <a:bodyPr/>
                    <a:lstStyle/>
                    <a:p>
                      <a:pPr algn="ctr" fontAlgn="ctr"/>
                      <a:r>
                        <a:rPr lang="ru-RU" sz="850" b="1" i="0" u="none" strike="noStrike">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Раздел, подраздел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Исполнено за 2021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Уточненный план на 2022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Исполнено за 2022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0866">
                <a:tc>
                  <a:txBody>
                    <a:bodyPr/>
                    <a:lstStyle/>
                    <a:p>
                      <a:pPr algn="just" fontAlgn="ctr"/>
                      <a:r>
                        <a:rPr lang="ru-RU" sz="850" b="1" i="0" u="none" strike="noStrike" dirty="0">
                          <a:effectLst/>
                          <a:latin typeface="Times New Roman"/>
                        </a:rPr>
                        <a:t>КУЛЬТУРА, КИНЕМАТОГРАФИЯ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18 942,9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24 401,4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24 401,3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dirty="0">
                          <a:solidFill>
                            <a:srgbClr val="000000"/>
                          </a:solidFill>
                          <a:effectLst/>
                          <a:latin typeface="Times New Roman"/>
                        </a:rPr>
                        <a:t>  Культура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17 604,8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24 401,4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24 401,3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dirty="0">
                          <a:solidFill>
                            <a:srgbClr val="000000"/>
                          </a:solidFill>
                          <a:effectLst/>
                          <a:latin typeface="Times New Roman"/>
                        </a:rPr>
                        <a:t>Муниципальная программа «Развитие культуры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17 325,8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24 103,1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24 103,0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516">
                <a:tc>
                  <a:txBody>
                    <a:bodyPr/>
                    <a:lstStyle/>
                    <a:p>
                      <a:pPr algn="l" fontAlgn="t"/>
                      <a:r>
                        <a:rPr lang="ru-RU" sz="850" b="0" i="0" u="none" strike="noStrike">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a:solidFill>
                            <a:srgbClr val="000000"/>
                          </a:solidFill>
                          <a:effectLst/>
                          <a:latin typeface="Times New Roman"/>
                        </a:rPr>
                        <a:t>  Другие вопросы в области культуры, кинематографии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1 338,1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0848">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1 338,1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50" b="1" i="0" u="none" strike="noStrike" dirty="0">
                          <a:effectLst/>
                          <a:latin typeface="Times New Roman"/>
                        </a:rPr>
                        <a:t>СОЦИАЛЬНАЯ ПОЛИТИКА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40 221,0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41 820,1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41 052,7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a:solidFill>
                            <a:srgbClr val="000000"/>
                          </a:solidFill>
                          <a:effectLst/>
                          <a:latin typeface="Times New Roman"/>
                        </a:rPr>
                        <a:t>  Пенсионное обеспечение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3 364,3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4 400,2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4 381,3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a:solidFill>
                            <a:srgbClr val="000000"/>
                          </a:solidFill>
                          <a:effectLst/>
                          <a:latin typeface="Times New Roman"/>
                        </a:rPr>
                        <a:t>Непрограммные расходы органов местного самоуправления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3 364,3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4 400,2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4 381,3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a:solidFill>
                            <a:srgbClr val="000000"/>
                          </a:solidFill>
                          <a:effectLst/>
                          <a:latin typeface="Times New Roman"/>
                        </a:rPr>
                        <a:t>  Социальное обеспечение населения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3 547,9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3 406,1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3 185,2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88">
                <a:tc>
                  <a:txBody>
                    <a:bodyPr/>
                    <a:lstStyle/>
                    <a:p>
                      <a:pPr algn="l" fontAlgn="t"/>
                      <a:r>
                        <a:rPr lang="ru-RU" sz="850" b="0" i="0" u="none" strike="noStrike">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3 024,0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2 822,4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2 822,4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«Повышение безопасности дорожного движения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0" i="0" u="none" strike="noStrike">
                          <a:solidFill>
                            <a:srgbClr val="000000"/>
                          </a:solidFill>
                          <a:effectLst/>
                          <a:latin typeface="Times New Roman"/>
                        </a:rPr>
                        <a:t>Непрограммные расходы органов местного самоуправления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dirty="0">
                          <a:solidFill>
                            <a:srgbClr val="000000"/>
                          </a:solidFill>
                          <a:effectLst/>
                          <a:latin typeface="Times New Roman"/>
                        </a:rPr>
                        <a:t>  Охрана семьи и детства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32 351,2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32 813,5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32 286,0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30 133,6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31 200,6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30 673,2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56">
                <a:tc>
                  <a:txBody>
                    <a:bodyPr/>
                    <a:lstStyle/>
                    <a:p>
                      <a:pPr algn="l" fontAlgn="t"/>
                      <a:r>
                        <a:rPr lang="ru-RU" sz="850" b="0"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2 217,6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1 612,9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1 612,8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a:solidFill>
                            <a:srgbClr val="000000"/>
                          </a:solidFill>
                          <a:effectLst/>
                          <a:latin typeface="Times New Roman"/>
                        </a:rPr>
                        <a:t>  Другие вопросы в области социальной политики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1006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957,6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a:solidFill>
                            <a:srgbClr val="000000"/>
                          </a:solidFill>
                          <a:effectLst/>
                          <a:latin typeface="Times New Roman"/>
                        </a:rPr>
                        <a:t>Муниципальная программа "Развитие образования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50" b="1" i="0" u="none" strike="noStrike">
                          <a:effectLst/>
                          <a:latin typeface="Times New Roman"/>
                        </a:rPr>
                        <a:t>ФИЗИЧЕСКАЯ КУЛЬТУРА И 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10 804,3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19 428,0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19 170,1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a:solidFill>
                            <a:srgbClr val="000000"/>
                          </a:solidFill>
                          <a:effectLst/>
                          <a:latin typeface="Times New Roman"/>
                        </a:rPr>
                        <a:t>  Массовый 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1102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10 804,3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19 428,0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19 170,1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5672">
                <a:tc>
                  <a:txBody>
                    <a:bodyPr/>
                    <a:lstStyle/>
                    <a:p>
                      <a:pPr algn="l" fontAlgn="t"/>
                      <a:r>
                        <a:rPr lang="ru-RU" sz="850" b="0" i="0" u="none" strike="noStrike">
                          <a:solidFill>
                            <a:srgbClr val="000000"/>
                          </a:solidFill>
                          <a:effectLst/>
                          <a:latin typeface="Times New Roman"/>
                        </a:rPr>
                        <a:t>Муниципальная программа «Развитие физической культуры и спорта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10 804,3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19 428,0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19 170,1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50" b="1" i="0" u="none" strike="noStrike">
                          <a:effectLst/>
                          <a:latin typeface="Times New Roman"/>
                        </a:rPr>
                        <a:t>СРЕДСТВА МАССОВОЙ ИНФОРМАЦИИ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1 519,0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1 838,6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1 803,9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a:solidFill>
                            <a:srgbClr val="000000"/>
                          </a:solidFill>
                          <a:effectLst/>
                          <a:latin typeface="Times New Roman"/>
                        </a:rPr>
                        <a:t>  Периодическая печать и издательства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1202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1 519,0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1 838,6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1 803,9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08840">
                <a:tc>
                  <a:txBody>
                    <a:bodyPr/>
                    <a:lstStyle/>
                    <a:p>
                      <a:pPr algn="l" fontAlgn="t"/>
                      <a:r>
                        <a:rPr lang="ru-RU" sz="850" b="0" i="0" u="none" strike="noStrike">
                          <a:solidFill>
                            <a:srgbClr val="000000"/>
                          </a:solidFill>
                          <a:effectLst/>
                          <a:latin typeface="Times New Roman"/>
                        </a:rPr>
                        <a:t>Муниципальная программа «Развитие муниципальной службы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1 519,0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1 838,6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1 803,9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165">
                <a:tc>
                  <a:txBody>
                    <a:bodyPr/>
                    <a:lstStyle/>
                    <a:p>
                      <a:pPr algn="just" fontAlgn="ctr"/>
                      <a:r>
                        <a:rPr lang="ru-RU" sz="850" b="1" i="0" u="none" strike="noStrike">
                          <a:effectLst/>
                          <a:latin typeface="Times New Roman"/>
                        </a:rPr>
                        <a:t>ОБСЛУЖИВАНИЕ ГОСУДАРСТВЕННОГО (МУНИЦИПАЛЬНОГО) ДОЛГА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a:solidFill>
                            <a:srgbClr val="000000"/>
                          </a:solidFill>
                          <a:effectLst/>
                          <a:latin typeface="Times New Roman"/>
                        </a:rPr>
                        <a:t>  Обслуживание государственного (муниципального) внутреннего долга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31">
                <a:tc>
                  <a:txBody>
                    <a:bodyPr/>
                    <a:lstStyle/>
                    <a:p>
                      <a:pPr algn="l" fontAlgn="t"/>
                      <a:r>
                        <a:rPr lang="ru-RU" sz="85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463">
                <a:tc>
                  <a:txBody>
                    <a:bodyPr/>
                    <a:lstStyle/>
                    <a:p>
                      <a:pPr algn="just" fontAlgn="ctr"/>
                      <a:r>
                        <a:rPr lang="ru-RU" sz="850" b="1" i="0" u="none" strike="noStrike">
                          <a:effectLst/>
                          <a:latin typeface="Times New Roman"/>
                        </a:rPr>
                        <a:t>МЕЖБЮДЖЕТНЫЕ ТРАНСФЕРТЫ ОБЩЕГО ХАРАКТЕРА БЮДЖЕТАМ БЮДЖЕТНОЙ СИСТЕМЫ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40 905,3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45 035,6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45 035,6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36165">
                <a:tc>
                  <a:txBody>
                    <a:bodyPr/>
                    <a:lstStyle/>
                    <a:p>
                      <a:pPr algn="l" fontAlgn="t"/>
                      <a:r>
                        <a:rPr lang="ru-RU" sz="850" b="1" i="1" u="none" strike="noStrike">
                          <a:solidFill>
                            <a:srgbClr val="000000"/>
                          </a:solidFill>
                          <a:effectLst/>
                          <a:latin typeface="Times New Roman"/>
                        </a:rPr>
                        <a:t>  Дотации на выравнивание бюджетной обеспеченности субъектов Российской Федерации и муниципальных образований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1" i="1" u="none" strike="noStrike">
                          <a:solidFill>
                            <a:srgbClr val="000000"/>
                          </a:solidFill>
                          <a:effectLst/>
                          <a:latin typeface="Times New Roman"/>
                        </a:rPr>
                        <a:t>1401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1" i="1" u="none" strike="noStrike" dirty="0">
                          <a:effectLst/>
                          <a:latin typeface="Times New Roman"/>
                        </a:rPr>
                        <a:t>33 652,0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1" i="1" u="none" strike="noStrike" dirty="0">
                          <a:effectLst/>
                          <a:latin typeface="Times New Roman"/>
                        </a:rPr>
                        <a:t>34 109,0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1" i="1" u="none" strike="noStrike">
                          <a:effectLst/>
                          <a:latin typeface="Times New Roman"/>
                        </a:rPr>
                        <a:t>34 109,0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1028">
                <a:tc>
                  <a:txBody>
                    <a:bodyPr/>
                    <a:lstStyle/>
                    <a:p>
                      <a:pPr algn="l" fontAlgn="t"/>
                      <a:r>
                        <a:rPr lang="ru-RU" sz="85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33 652,0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34 109,0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34 109,0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a:solidFill>
                            <a:srgbClr val="000000"/>
                          </a:solidFill>
                          <a:effectLst/>
                          <a:latin typeface="Times New Roman"/>
                        </a:rPr>
                        <a:t>  Прочие межбюджетные трансферты общего характера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7 253,3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10 926,6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10 926,6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7860">
                <a:tc>
                  <a:txBody>
                    <a:bodyPr/>
                    <a:lstStyle/>
                    <a:p>
                      <a:pPr algn="l" fontAlgn="t"/>
                      <a:r>
                        <a:rPr lang="ru-RU" sz="85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7 253,3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10 926,6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10 926,6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081">
                <a:tc>
                  <a:txBody>
                    <a:bodyPr/>
                    <a:lstStyle/>
                    <a:p>
                      <a:pPr algn="l" fontAlgn="ctr"/>
                      <a:r>
                        <a:rPr lang="ru-RU" sz="850" b="1" i="0" u="none" strike="noStrike">
                          <a:effectLst/>
                          <a:latin typeface="Times New Roman"/>
                        </a:rPr>
                        <a:t>ИТОГО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523 </a:t>
                      </a:r>
                      <a:r>
                        <a:rPr lang="ru-RU" sz="850" b="1" i="0" u="none" strike="noStrike" smtClean="0">
                          <a:effectLst/>
                          <a:latin typeface="Times New Roman"/>
                        </a:rPr>
                        <a:t>238,5</a:t>
                      </a:r>
                      <a:endParaRPr lang="ru-RU" sz="850" b="1" i="0" u="none" strike="noStrike">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625 985,4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574 915,2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361070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323528" y="883663"/>
            <a:ext cx="453548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2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По </a:t>
            </a:r>
            <a:r>
              <a:rPr lang="ru-RU" sz="1400" dirty="0">
                <a:latin typeface="Times New Roman" pitchFamily="18" charset="0"/>
                <a:cs typeface="Times New Roman" pitchFamily="18" charset="0"/>
              </a:rPr>
              <a:t>разделу </a:t>
            </a:r>
            <a:r>
              <a:rPr lang="ru-RU" sz="1400" b="1" dirty="0">
                <a:latin typeface="Times New Roman" pitchFamily="18" charset="0"/>
                <a:cs typeface="Times New Roman" pitchFamily="18" charset="0"/>
              </a:rPr>
              <a:t>«Национальная безопасность и правоохранительная деятельность» </a:t>
            </a:r>
            <a:r>
              <a:rPr lang="ru-RU" sz="1400" dirty="0">
                <a:latin typeface="Times New Roman" pitchFamily="18" charset="0"/>
                <a:cs typeface="Times New Roman" pitchFamily="18" charset="0"/>
              </a:rPr>
              <a:t>расходы за счет средств бюджета района  освоены в сумме 5618,4 тыс. рублей или </a:t>
            </a:r>
            <a:r>
              <a:rPr lang="ru-RU" sz="1400" dirty="0" smtClean="0">
                <a:latin typeface="Times New Roman" pitchFamily="18" charset="0"/>
                <a:cs typeface="Times New Roman" pitchFamily="18" charset="0"/>
              </a:rPr>
              <a:t>99,0 </a:t>
            </a:r>
            <a:r>
              <a:rPr lang="ru-RU" sz="1400" dirty="0">
                <a:latin typeface="Times New Roman" pitchFamily="18" charset="0"/>
                <a:cs typeface="Times New Roman" pitchFamily="18" charset="0"/>
              </a:rPr>
              <a:t>% к уточненному плану (уточненный план составил 5676,2 тыс. рублей). </a:t>
            </a:r>
            <a:r>
              <a:rPr lang="ru-RU" sz="1400" dirty="0" smtClean="0">
                <a:latin typeface="Times New Roman" pitchFamily="18" charset="0"/>
                <a:cs typeface="Times New Roman" pitchFamily="18" charset="0"/>
              </a:rPr>
              <a:t>Удельный вес расходов в рамках раздела в общей сумме расходов бюджета на 2022 год 1,0%.</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В </a:t>
            </a:r>
            <a:r>
              <a:rPr lang="ru-RU" sz="1400" dirty="0">
                <a:latin typeface="Times New Roman" pitchFamily="18" charset="0"/>
                <a:cs typeface="Times New Roman" pitchFamily="18" charset="0"/>
              </a:rPr>
              <a:t>рамках данного </a:t>
            </a:r>
            <a:r>
              <a:rPr lang="ru-RU" sz="1400" dirty="0" smtClean="0">
                <a:latin typeface="Times New Roman" pitchFamily="18" charset="0"/>
                <a:cs typeface="Times New Roman" pitchFamily="18" charset="0"/>
              </a:rPr>
              <a:t>раздела </a:t>
            </a:r>
            <a:r>
              <a:rPr lang="ru-RU" sz="1400" dirty="0">
                <a:latin typeface="Times New Roman" pitchFamily="18" charset="0"/>
                <a:cs typeface="Times New Roman" pitchFamily="18" charset="0"/>
              </a:rPr>
              <a:t>расходы </a:t>
            </a:r>
            <a:r>
              <a:rPr lang="ru-RU" sz="1400" dirty="0" smtClean="0">
                <a:latin typeface="Times New Roman" pitchFamily="18" charset="0"/>
                <a:cs typeface="Times New Roman" pitchFamily="18" charset="0"/>
              </a:rPr>
              <a:t>направлены:</a:t>
            </a:r>
          </a:p>
          <a:p>
            <a:pPr algn="just"/>
            <a:r>
              <a:rPr lang="ru-RU" sz="1400" dirty="0" smtClean="0">
                <a:latin typeface="Times New Roman" pitchFamily="18" charset="0"/>
                <a:cs typeface="Times New Roman" pitchFamily="18" charset="0"/>
              </a:rPr>
              <a:t>        -  на </a:t>
            </a:r>
            <a:r>
              <a:rPr lang="ru-RU" sz="1400" dirty="0">
                <a:latin typeface="Times New Roman" pitchFamily="18" charset="0"/>
                <a:cs typeface="Times New Roman" pitchFamily="18" charset="0"/>
              </a:rPr>
              <a:t>реализацию </a:t>
            </a:r>
            <a:r>
              <a:rPr lang="ru-RU" sz="1400" i="1" dirty="0">
                <a:latin typeface="Times New Roman" pitchFamily="18" charset="0"/>
                <a:cs typeface="Times New Roman" pitchFamily="18" charset="0"/>
              </a:rPr>
              <a:t>муниципальной программы «Обеспечение безопасности населения и территорий в Муромском районе» </a:t>
            </a:r>
            <a:r>
              <a:rPr lang="ru-RU" sz="1400" dirty="0">
                <a:latin typeface="Times New Roman" pitchFamily="18" charset="0"/>
                <a:cs typeface="Times New Roman" pitchFamily="18" charset="0"/>
              </a:rPr>
              <a:t>в сумме </a:t>
            </a:r>
            <a:r>
              <a:rPr lang="ru-RU" sz="1400" dirty="0" smtClean="0">
                <a:latin typeface="Times New Roman" pitchFamily="18" charset="0"/>
                <a:cs typeface="Times New Roman" pitchFamily="18" charset="0"/>
              </a:rPr>
              <a:t>5608,4 </a:t>
            </a:r>
            <a:r>
              <a:rPr lang="ru-RU" sz="1400" dirty="0">
                <a:latin typeface="Times New Roman" pitchFamily="18" charset="0"/>
                <a:cs typeface="Times New Roman" pitchFamily="18" charset="0"/>
              </a:rPr>
              <a:t>тыс. </a:t>
            </a:r>
            <a:r>
              <a:rPr lang="ru-RU" sz="1400" dirty="0" smtClean="0">
                <a:latin typeface="Times New Roman" pitchFamily="18" charset="0"/>
                <a:cs typeface="Times New Roman" pitchFamily="18" charset="0"/>
              </a:rPr>
              <a:t>рублей, в </a:t>
            </a:r>
            <a:r>
              <a:rPr lang="ru-RU" sz="1400" dirty="0">
                <a:latin typeface="Times New Roman" pitchFamily="18" charset="0"/>
                <a:cs typeface="Times New Roman" pitchFamily="18" charset="0"/>
              </a:rPr>
              <a:t>том числе:</a:t>
            </a:r>
          </a:p>
          <a:p>
            <a:pPr lvl="0" algn="just"/>
            <a:r>
              <a:rPr lang="ru-RU" sz="1400" dirty="0">
                <a:latin typeface="Times New Roman" pitchFamily="18" charset="0"/>
                <a:cs typeface="Times New Roman" pitchFamily="18" charset="0"/>
              </a:rPr>
              <a:t>а</a:t>
            </a:r>
            <a:r>
              <a:rPr lang="ru-RU" sz="1400" dirty="0" smtClean="0">
                <a:latin typeface="Times New Roman" pitchFamily="18" charset="0"/>
                <a:cs typeface="Times New Roman" pitchFamily="18" charset="0"/>
              </a:rPr>
              <a:t>) на </a:t>
            </a:r>
            <a:r>
              <a:rPr lang="ru-RU" sz="1400" dirty="0">
                <a:latin typeface="Times New Roman" pitchFamily="18" charset="0"/>
                <a:cs typeface="Times New Roman" pitchFamily="18" charset="0"/>
              </a:rPr>
              <a:t>обеспечение деятельности МКУ «Управление по делам ГО и ЧС на территории Муромского района» в сумме 4488,4 тыс. </a:t>
            </a:r>
            <a:r>
              <a:rPr lang="ru-RU" sz="1400" dirty="0" smtClean="0">
                <a:latin typeface="Times New Roman" pitchFamily="18" charset="0"/>
                <a:cs typeface="Times New Roman" pitchFamily="18" charset="0"/>
              </a:rPr>
              <a:t>рублей;</a:t>
            </a:r>
            <a:endParaRPr lang="ru-RU" sz="1400" dirty="0">
              <a:latin typeface="Times New Roman" pitchFamily="18" charset="0"/>
              <a:cs typeface="Times New Roman" pitchFamily="18" charset="0"/>
            </a:endParaRP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323528" y="4149080"/>
            <a:ext cx="848926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ru-RU" sz="1400" dirty="0" smtClean="0">
                <a:latin typeface="Times New Roman" pitchFamily="18" charset="0"/>
                <a:cs typeface="Times New Roman" pitchFamily="18" charset="0"/>
              </a:rPr>
              <a:t>        б) </a:t>
            </a:r>
            <a:r>
              <a:rPr lang="ru-RU" sz="1400" dirty="0">
                <a:latin typeface="Times New Roman" pitchFamily="18" charset="0"/>
                <a:cs typeface="Times New Roman" pitchFamily="18" charset="0"/>
              </a:rPr>
              <a:t>на оплату абонентской платы за канал VPN экстренных оперативных служб по единому номеру </a:t>
            </a:r>
            <a:r>
              <a:rPr lang="ru-RU" sz="1400" dirty="0" smtClean="0">
                <a:latin typeface="Times New Roman" pitchFamily="18" charset="0"/>
                <a:cs typeface="Times New Roman" pitchFamily="18" charset="0"/>
              </a:rPr>
              <a:t>112 </a:t>
            </a:r>
            <a:r>
              <a:rPr lang="ru-RU" sz="1400" dirty="0">
                <a:latin typeface="Times New Roman" pitchFamily="18" charset="0"/>
                <a:cs typeface="Times New Roman" pitchFamily="18" charset="0"/>
              </a:rPr>
              <a:t>Единой дежурно-диспетчерской службы Муромского района, «Системы 112» в рамках функционирования аппаратно-программного комплекса  «Безопасный город» в сумме 1115,0 тыс. </a:t>
            </a:r>
            <a:r>
              <a:rPr lang="ru-RU" sz="1400" dirty="0" smtClean="0">
                <a:latin typeface="Times New Roman" pitchFamily="18" charset="0"/>
                <a:cs typeface="Times New Roman" pitchFamily="18" charset="0"/>
              </a:rPr>
              <a:t>рублей;</a:t>
            </a:r>
          </a:p>
          <a:p>
            <a:pPr algn="just"/>
            <a:r>
              <a:rPr lang="ru-RU" sz="1400" dirty="0" smtClean="0">
                <a:latin typeface="Times New Roman" pitchFamily="18" charset="0"/>
                <a:cs typeface="Times New Roman" pitchFamily="18" charset="0"/>
              </a:rPr>
              <a:t>        в) на поддержку </a:t>
            </a:r>
            <a:r>
              <a:rPr lang="ru-RU" sz="1400" dirty="0">
                <a:latin typeface="Times New Roman" pitchFamily="18" charset="0"/>
                <a:cs typeface="Times New Roman" pitchFamily="18" charset="0"/>
              </a:rPr>
              <a:t>граждан и их объединений, участвующих в охране общественного порядка в сумме 5,0 тыс. рублей;</a:t>
            </a:r>
          </a:p>
          <a:p>
            <a:pPr algn="just"/>
            <a:r>
              <a:rPr lang="ru-RU" sz="1400" dirty="0" smtClean="0">
                <a:latin typeface="Times New Roman" pitchFamily="18" charset="0"/>
                <a:cs typeface="Times New Roman" pitchFamily="18" charset="0"/>
              </a:rPr>
              <a:t>        -  на реализацию </a:t>
            </a:r>
            <a:r>
              <a:rPr lang="ru-RU" sz="1400" i="1" dirty="0" smtClean="0">
                <a:latin typeface="Times New Roman" pitchFamily="18" charset="0"/>
                <a:cs typeface="Times New Roman" pitchFamily="18" charset="0"/>
              </a:rPr>
              <a:t>муниципальной </a:t>
            </a:r>
            <a:r>
              <a:rPr lang="ru-RU" sz="1400" i="1" dirty="0">
                <a:latin typeface="Times New Roman" pitchFamily="18" charset="0"/>
                <a:cs typeface="Times New Roman" pitchFamily="18" charset="0"/>
              </a:rPr>
              <a:t>программы </a:t>
            </a:r>
            <a:r>
              <a:rPr lang="ru-RU" sz="1400" i="1" dirty="0" smtClean="0">
                <a:latin typeface="Times New Roman" pitchFamily="18" charset="0"/>
                <a:cs typeface="Times New Roman" pitchFamily="18" charset="0"/>
              </a:rPr>
              <a:t>«Профилактика </a:t>
            </a:r>
            <a:r>
              <a:rPr lang="ru-RU" sz="1400" i="1" dirty="0">
                <a:latin typeface="Times New Roman" pitchFamily="18" charset="0"/>
                <a:cs typeface="Times New Roman" pitchFamily="18" charset="0"/>
              </a:rPr>
              <a:t>терроризма и экстремизма, а также минимизация и (или) ликвидация последствий их проявлений в Муромском </a:t>
            </a:r>
            <a:r>
              <a:rPr lang="ru-RU" sz="1400" i="1" dirty="0" smtClean="0">
                <a:latin typeface="Times New Roman" pitchFamily="18" charset="0"/>
                <a:cs typeface="Times New Roman" pitchFamily="18" charset="0"/>
              </a:rPr>
              <a:t>районе» </a:t>
            </a:r>
            <a:r>
              <a:rPr lang="ru-RU" sz="1400" dirty="0" smtClean="0">
                <a:latin typeface="Times New Roman" pitchFamily="18" charset="0"/>
                <a:cs typeface="Times New Roman" pitchFamily="18" charset="0"/>
              </a:rPr>
              <a:t>в сумме 10 тыс. рублей. Расходы освоены на организационно-технические </a:t>
            </a:r>
            <a:r>
              <a:rPr lang="ru-RU" sz="1400" dirty="0">
                <a:latin typeface="Times New Roman" pitchFamily="18" charset="0"/>
                <a:cs typeface="Times New Roman" pitchFamily="18" charset="0"/>
              </a:rPr>
              <a:t>мероприятия по повышению уровня защищенности объектов, наиболее привлекательных для совершения террористических актов, проявлений </a:t>
            </a:r>
            <a:r>
              <a:rPr lang="ru-RU" sz="1400" dirty="0" smtClean="0">
                <a:latin typeface="Times New Roman" pitchFamily="18" charset="0"/>
                <a:cs typeface="Times New Roman" pitchFamily="18" charset="0"/>
              </a:rPr>
              <a:t>экстремизма.</a:t>
            </a:r>
            <a:endParaRPr lang="ru-RU" sz="1400" dirty="0">
              <a:latin typeface="Times New Roman" pitchFamily="18" charset="0"/>
              <a:cs typeface="Times New Roman" pitchFamily="18" charset="0"/>
            </a:endParaRPr>
          </a:p>
        </p:txBody>
      </p:sp>
      <p:sp>
        <p:nvSpPr>
          <p:cNvPr id="2" name="TextBox 1"/>
          <p:cNvSpPr txBox="1"/>
          <p:nvPr/>
        </p:nvSpPr>
        <p:spPr>
          <a:xfrm>
            <a:off x="107504" y="188640"/>
            <a:ext cx="9036496" cy="646331"/>
          </a:xfrm>
          <a:prstGeom prst="rect">
            <a:avLst/>
          </a:prstGeom>
          <a:noFill/>
        </p:spPr>
        <p:txBody>
          <a:bodyPr wrap="square" rtlCol="0">
            <a:spAutoFit/>
          </a:bodyPr>
          <a:lstStyle/>
          <a:p>
            <a:pPr algn="ctr" fontAlgn="ctr"/>
            <a:r>
              <a:rPr lang="ru-RU" b="1" dirty="0" smtClean="0">
                <a:latin typeface="Times New Roman" pitchFamily="18" charset="0"/>
                <a:cs typeface="Times New Roman" pitchFamily="18" charset="0"/>
              </a:rPr>
              <a:t>РАСХОДЫ БЮДЖЕТА РАЙОНА НА </a:t>
            </a:r>
            <a:r>
              <a:rPr lang="ru-RU" b="1" dirty="0" smtClean="0">
                <a:latin typeface="Times New Roman"/>
              </a:rPr>
              <a:t>НАЦИОНАЛЬНУЮ БЕЗОПАСНОСТЬ </a:t>
            </a:r>
            <a:r>
              <a:rPr lang="ru-RU" b="1" dirty="0">
                <a:latin typeface="Times New Roman"/>
              </a:rPr>
              <a:t>И </a:t>
            </a:r>
            <a:r>
              <a:rPr lang="ru-RU" b="1" dirty="0" smtClean="0">
                <a:latin typeface="Times New Roman"/>
              </a:rPr>
              <a:t>ПРАВООХРАНИТЕЛЬНУЮ </a:t>
            </a:r>
            <a:r>
              <a:rPr lang="ru-RU" b="1" dirty="0">
                <a:latin typeface="Times New Roman"/>
              </a:rPr>
              <a:t>ДЕЯТЕЛЬНОСТЬ</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7" y="1066697"/>
            <a:ext cx="4320481" cy="295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323850" y="989722"/>
            <a:ext cx="8575675" cy="524759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4476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pPr>
            <a:r>
              <a:rPr lang="ru-RU" altLang="ru-RU" sz="1500" dirty="0">
                <a:solidFill>
                  <a:srgbClr val="000000"/>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p>
          <a:p>
            <a:pPr algn="just" eaLnBrk="1" hangingPunct="1">
              <a:spcBef>
                <a:spcPct val="30000"/>
              </a:spcBef>
              <a:buFont typeface="Symbol" pitchFamily="18" charset="2"/>
              <a:buNone/>
            </a:pPr>
            <a:r>
              <a:rPr lang="ru-RU" altLang="ru-RU" sz="1500" dirty="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за </a:t>
            </a:r>
            <a:r>
              <a:rPr lang="ru-RU" altLang="ru-RU" sz="1500" dirty="0" smtClean="0">
                <a:solidFill>
                  <a:srgbClr val="000000"/>
                </a:solidFill>
                <a:latin typeface="Times New Roman" pitchFamily="18" charset="0"/>
              </a:rPr>
              <a:t>2022 </a:t>
            </a:r>
            <a:r>
              <a:rPr lang="ru-RU" altLang="ru-RU" sz="1500" dirty="0">
                <a:solidFill>
                  <a:srgbClr val="000000"/>
                </a:solidFill>
                <a:latin typeface="Times New Roman" pitchFamily="18" charset="0"/>
              </a:rPr>
              <a:t>год» назначаются публичные слушания.  Положение «О публичных слушаниях в Муромском районе» утверждено решением Совета народных депутатов Муромского района от 25.04.2018 г. № 25. </a:t>
            </a:r>
          </a:p>
          <a:p>
            <a:pPr algn="just" eaLnBrk="1" hangingPunct="1">
              <a:spcBef>
                <a:spcPct val="30000"/>
              </a:spcBef>
            </a:pPr>
            <a:r>
              <a:rPr lang="ru-RU" altLang="ru-RU" sz="1500" dirty="0">
                <a:latin typeface="Times New Roman" pitchFamily="18" charset="0"/>
              </a:rPr>
              <a:t>Решением Совета народных депутатов </a:t>
            </a:r>
            <a:r>
              <a:rPr lang="ru-RU" altLang="ru-RU" sz="1500" dirty="0" smtClean="0">
                <a:latin typeface="Times New Roman" pitchFamily="18" charset="0"/>
              </a:rPr>
              <a:t>от </a:t>
            </a:r>
            <a:r>
              <a:rPr lang="en-US" altLang="ru-RU" sz="1500" dirty="0" smtClean="0">
                <a:latin typeface="Times New Roman" pitchFamily="18" charset="0"/>
              </a:rPr>
              <a:t>1</a:t>
            </a:r>
            <a:r>
              <a:rPr lang="ru-RU" altLang="ru-RU" sz="1500" dirty="0" smtClean="0">
                <a:latin typeface="Times New Roman" pitchFamily="18" charset="0"/>
              </a:rPr>
              <a:t>9.04.2023 № 27 «О </a:t>
            </a:r>
            <a:r>
              <a:rPr lang="ru-RU" altLang="ru-RU" sz="1500" dirty="0">
                <a:latin typeface="Times New Roman" pitchFamily="18" charset="0"/>
              </a:rPr>
              <a:t>назначении публичных слушаний по проекту решения Совета народных депутатов «Об утверждении отчета об исполнении бюджета Муромского района за </a:t>
            </a:r>
            <a:r>
              <a:rPr lang="ru-RU" altLang="ru-RU" sz="1500" dirty="0" smtClean="0">
                <a:latin typeface="Times New Roman" pitchFamily="18" charset="0"/>
              </a:rPr>
              <a:t>2022 год»» </a:t>
            </a:r>
            <a:r>
              <a:rPr lang="ru-RU" altLang="ru-RU" sz="1500" dirty="0">
                <a:latin typeface="Times New Roman" pitchFamily="18" charset="0"/>
              </a:rPr>
              <a:t>определены: </a:t>
            </a:r>
          </a:p>
          <a:p>
            <a:pPr algn="just" eaLnBrk="1" hangingPunct="1">
              <a:lnSpc>
                <a:spcPct val="120000"/>
              </a:lnSpc>
              <a:buNone/>
            </a:pPr>
            <a:r>
              <a:rPr lang="ru-RU" altLang="ru-RU" sz="1500" dirty="0">
                <a:latin typeface="Times New Roman" pitchFamily="18" charset="0"/>
              </a:rPr>
              <a:t> -   дата и место проведения публичных слушаний – </a:t>
            </a:r>
            <a:r>
              <a:rPr lang="ru-RU" altLang="ru-RU" sz="1500" dirty="0" smtClean="0">
                <a:latin typeface="Times New Roman" pitchFamily="18" charset="0"/>
              </a:rPr>
              <a:t>11 мая 2023 </a:t>
            </a:r>
            <a:r>
              <a:rPr lang="ru-RU" altLang="ru-RU" sz="1500" dirty="0">
                <a:latin typeface="Times New Roman" pitchFamily="18" charset="0"/>
              </a:rPr>
              <a:t>года в </a:t>
            </a:r>
            <a:r>
              <a:rPr lang="ru-RU" altLang="ru-RU" sz="1500" dirty="0" smtClean="0">
                <a:latin typeface="Times New Roman" pitchFamily="18" charset="0"/>
              </a:rPr>
              <a:t>09 </a:t>
            </a:r>
            <a:r>
              <a:rPr lang="ru-RU" altLang="ru-RU" sz="1500" dirty="0">
                <a:latin typeface="Times New Roman" pitchFamily="18" charset="0"/>
              </a:rPr>
              <a:t>часов </a:t>
            </a:r>
            <a:r>
              <a:rPr lang="ru-RU" altLang="ru-RU" sz="1500" dirty="0" smtClean="0">
                <a:latin typeface="Times New Roman" pitchFamily="18" charset="0"/>
              </a:rPr>
              <a:t>45 </a:t>
            </a:r>
            <a:r>
              <a:rPr lang="ru-RU" altLang="ru-RU" sz="1500" dirty="0">
                <a:latin typeface="Times New Roman" pitchFamily="18" charset="0"/>
              </a:rPr>
              <a:t>мин. г. Муром</a:t>
            </a:r>
            <a:r>
              <a:rPr lang="ru-RU" altLang="ru-RU" sz="1500" dirty="0" smtClean="0">
                <a:latin typeface="Times New Roman" pitchFamily="18" charset="0"/>
              </a:rPr>
              <a:t>, </a:t>
            </a:r>
            <a:r>
              <a:rPr lang="ru-RU" altLang="ru-RU" sz="1500" dirty="0">
                <a:latin typeface="Times New Roman" pitchFamily="18" charset="0"/>
              </a:rPr>
              <a:t>пл. Крестьянина, д.6, </a:t>
            </a:r>
            <a:r>
              <a:rPr lang="ru-RU" altLang="ru-RU" sz="1500" dirty="0" err="1">
                <a:latin typeface="Times New Roman" pitchFamily="18" charset="0"/>
              </a:rPr>
              <a:t>каб</a:t>
            </a:r>
            <a:r>
              <a:rPr lang="ru-RU" altLang="ru-RU" sz="1500" dirty="0">
                <a:latin typeface="Times New Roman" pitchFamily="18" charset="0"/>
              </a:rPr>
              <a:t>. 1, зал заседаний;</a:t>
            </a:r>
            <a:endParaRPr lang="en-US" altLang="ru-RU" sz="1500" dirty="0">
              <a:latin typeface="Times New Roman" pitchFamily="18" charset="0"/>
            </a:endParaRPr>
          </a:p>
          <a:p>
            <a:pPr lvl="0" algn="just"/>
            <a:r>
              <a:rPr lang="ru-RU" altLang="ru-RU" sz="1500" dirty="0" smtClean="0">
                <a:latin typeface="Times New Roman" pitchFamily="18" charset="0"/>
              </a:rPr>
              <a:t> </a:t>
            </a:r>
            <a:r>
              <a:rPr lang="ru-RU" altLang="ru-RU" sz="1500" dirty="0">
                <a:latin typeface="Times New Roman" pitchFamily="18" charset="0"/>
              </a:rPr>
              <a:t>-   права граждан при проведении публичных слушаний – </a:t>
            </a:r>
            <a:r>
              <a:rPr lang="ru-RU" sz="1500" dirty="0">
                <a:latin typeface="Times New Roman" pitchFamily="18" charset="0"/>
              </a:rPr>
              <a:t>свои рекомендации по проекту решения Совета народных депутатов «Об утверждении отчета об исполнении бюджета Муромского района за 2022 год» жители Муромского района письменно или посредством официального сайта Совета народных депутатов Муромского района телекоммуникационной сети Интернет </a:t>
            </a:r>
            <a:r>
              <a:rPr lang="en-US" sz="1500" dirty="0" smtClean="0">
                <a:latin typeface="Times New Roman" pitchFamily="18" charset="0"/>
              </a:rPr>
              <a:t>www.muromraion.ru</a:t>
            </a:r>
            <a:r>
              <a:rPr lang="ru-RU" sz="1500" dirty="0" smtClean="0">
                <a:latin typeface="Times New Roman" pitchFamily="18" charset="0"/>
              </a:rPr>
              <a:t>,  </a:t>
            </a:r>
            <a:r>
              <a:rPr lang="ru-RU" sz="1500" dirty="0">
                <a:latin typeface="Times New Roman" pitchFamily="18" charset="0"/>
              </a:rPr>
              <a:t>до 10 мая 2023 года.</a:t>
            </a:r>
          </a:p>
        </p:txBody>
      </p:sp>
      <p:sp>
        <p:nvSpPr>
          <p:cNvPr id="3075" name="Прямоугольник 5"/>
          <p:cNvSpPr>
            <a:spLocks noChangeArrowheads="1"/>
          </p:cNvSpPr>
          <p:nvPr/>
        </p:nvSpPr>
        <p:spPr bwMode="auto">
          <a:xfrm>
            <a:off x="3170238" y="333817"/>
            <a:ext cx="26300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200" b="1" u="sng" dirty="0" smtClean="0">
                <a:latin typeface="Times New Roman" pitchFamily="18" charset="0"/>
                <a:cs typeface="Times New Roman" pitchFamily="18" charset="0"/>
              </a:rPr>
              <a:t>ВВОДНАЯ ЧАСТЬ</a:t>
            </a:r>
            <a:endParaRPr lang="ru-RU" sz="2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4337943" y="886516"/>
            <a:ext cx="45354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разделу </a:t>
            </a:r>
            <a:r>
              <a:rPr lang="ru-RU" sz="1200" b="1" dirty="0">
                <a:latin typeface="Times New Roman" pitchFamily="18" charset="0"/>
                <a:cs typeface="Times New Roman" pitchFamily="18" charset="0"/>
              </a:rPr>
              <a:t>«Национальная экономика» </a:t>
            </a:r>
            <a:r>
              <a:rPr lang="ru-RU" sz="1200" dirty="0">
                <a:latin typeface="Times New Roman" pitchFamily="18" charset="0"/>
                <a:cs typeface="Times New Roman" pitchFamily="18" charset="0"/>
              </a:rPr>
              <a:t>расходы освоены на 95,9%, уточненный план составил 71 338,5 тыс. рублей, исполнение – 68 426,0 тыс. рублей, в том числе за счет средств областного бюджета в сумме 35812,0 тыс. рублей  и средств бюджета района в сумме 32614,0 тыс</a:t>
            </a:r>
            <a:r>
              <a:rPr lang="ru-RU" sz="1200" dirty="0" smtClean="0">
                <a:latin typeface="Times New Roman" pitchFamily="18" charset="0"/>
                <a:cs typeface="Times New Roman" pitchFamily="18" charset="0"/>
              </a:rPr>
              <a:t>. рублей</a:t>
            </a:r>
            <a:r>
              <a:rPr lang="ru-RU" sz="1200" dirty="0">
                <a:latin typeface="Times New Roman" pitchFamily="18" charset="0"/>
                <a:cs typeface="Times New Roman" pitchFamily="18" charset="0"/>
              </a:rPr>
              <a:t>. Удельный вес расходов в рамках раздела в общей сумме расходов бюджета на 2022 год составляет </a:t>
            </a:r>
            <a:r>
              <a:rPr lang="ru-RU" sz="1200" dirty="0" smtClean="0">
                <a:latin typeface="Times New Roman" pitchFamily="18" charset="0"/>
                <a:cs typeface="Times New Roman" pitchFamily="18" charset="0"/>
              </a:rPr>
              <a:t>11,9%.</a:t>
            </a:r>
            <a:endParaRPr lang="ru-RU" sz="1200" dirty="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сравнению с первоначальным планом </a:t>
            </a:r>
            <a:r>
              <a:rPr lang="ru-RU" sz="1200" dirty="0" smtClean="0">
                <a:latin typeface="Times New Roman" pitchFamily="18" charset="0"/>
                <a:cs typeface="Times New Roman" pitchFamily="18" charset="0"/>
              </a:rPr>
              <a:t>(51885,2 тыс. рублей) расходы </a:t>
            </a:r>
            <a:r>
              <a:rPr lang="ru-RU" sz="1200" dirty="0">
                <a:latin typeface="Times New Roman" pitchFamily="18" charset="0"/>
                <a:cs typeface="Times New Roman" pitchFamily="18" charset="0"/>
              </a:rPr>
              <a:t>увеличились на 19453,5 тыс. рублей или  на 37,5 %. </a:t>
            </a:r>
          </a:p>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сравнению с 2021 годом </a:t>
            </a:r>
            <a:r>
              <a:rPr lang="ru-RU" sz="1200" dirty="0" smtClean="0">
                <a:latin typeface="Times New Roman" pitchFamily="18" charset="0"/>
                <a:cs typeface="Times New Roman" pitchFamily="18" charset="0"/>
              </a:rPr>
              <a:t>(50755,4 тыс. рублей) расходы </a:t>
            </a:r>
            <a:r>
              <a:rPr lang="ru-RU" sz="1200" dirty="0">
                <a:latin typeface="Times New Roman" pitchFamily="18" charset="0"/>
                <a:cs typeface="Times New Roman" pitchFamily="18" charset="0"/>
              </a:rPr>
              <a:t>увеличились на 17670,6 тыс. рублей или на 34,8 %.</a:t>
            </a:r>
          </a:p>
          <a:p>
            <a:pPr algn="just"/>
            <a:r>
              <a:rPr lang="ru-RU" sz="1200" dirty="0" smtClean="0">
                <a:latin typeface="Times New Roman" pitchFamily="18" charset="0"/>
                <a:cs typeface="Times New Roman" pitchFamily="18" charset="0"/>
              </a:rPr>
              <a:t>      Причинами </a:t>
            </a:r>
            <a:r>
              <a:rPr lang="ru-RU" sz="1200" dirty="0">
                <a:latin typeface="Times New Roman" pitchFamily="18" charset="0"/>
                <a:cs typeface="Times New Roman" pitchFamily="18" charset="0"/>
              </a:rPr>
              <a:t>роста является увеличение объема субсидии из областного бюджета на осуществление дорожной деятельности.</a:t>
            </a:r>
          </a:p>
          <a:p>
            <a:pPr algn="just"/>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рамках раздела «</a:t>
            </a:r>
            <a:r>
              <a:rPr lang="ru-RU" sz="1200" b="1" dirty="0">
                <a:latin typeface="Times New Roman" pitchFamily="18" charset="0"/>
                <a:cs typeface="Times New Roman" pitchFamily="18" charset="0"/>
              </a:rPr>
              <a:t>Национальная экономика»</a:t>
            </a:r>
            <a:r>
              <a:rPr lang="ru-RU" sz="1200" dirty="0">
                <a:latin typeface="Times New Roman" pitchFamily="18" charset="0"/>
                <a:cs typeface="Times New Roman" pitchFamily="18" charset="0"/>
              </a:rPr>
              <a:t> расходы направлены:</a:t>
            </a:r>
          </a:p>
          <a:p>
            <a:pPr indent="457200" algn="just"/>
            <a:endParaRPr lang="ru-RU" sz="1200" dirty="0">
              <a:latin typeface="Times New Roman" pitchFamily="18" charset="0"/>
              <a:cs typeface="Times New Roman" pitchFamily="18" charset="0"/>
            </a:endParaRP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179512" y="3663022"/>
            <a:ext cx="871296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1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обеспечение деятельности (оказание услуг) </a:t>
            </a:r>
            <a:r>
              <a:rPr lang="ru-RU" sz="1200" dirty="0" smtClean="0">
                <a:latin typeface="Times New Roman" pitchFamily="18" charset="0"/>
                <a:cs typeface="Times New Roman" pitchFamily="18" charset="0"/>
              </a:rPr>
              <a:t>МКУ </a:t>
            </a:r>
            <a:r>
              <a:rPr lang="ru-RU" sz="1200" dirty="0">
                <a:latin typeface="Times New Roman" pitchFamily="18" charset="0"/>
                <a:cs typeface="Times New Roman" pitchFamily="18" charset="0"/>
              </a:rPr>
              <a:t>«Управление жилищно-коммунального хозяйства, инфраструктуры и дорожной деятельности» в сумме </a:t>
            </a:r>
            <a:r>
              <a:rPr lang="ru-RU" sz="1200" dirty="0" smtClean="0">
                <a:latin typeface="Times New Roman" pitchFamily="18" charset="0"/>
                <a:cs typeface="Times New Roman" pitchFamily="18" charset="0"/>
              </a:rPr>
              <a:t>2086,4 </a:t>
            </a:r>
            <a:r>
              <a:rPr lang="ru-RU" sz="1200" dirty="0">
                <a:latin typeface="Times New Roman" pitchFamily="18" charset="0"/>
                <a:cs typeface="Times New Roman" pitchFamily="18" charset="0"/>
              </a:rPr>
              <a:t>тыс. рублей </a:t>
            </a:r>
            <a:r>
              <a:rPr lang="ru-RU" sz="1200" dirty="0" smtClean="0">
                <a:latin typeface="Times New Roman" pitchFamily="18" charset="0"/>
                <a:cs typeface="Times New Roman" pitchFamily="18" charset="0"/>
              </a:rPr>
              <a:t>и МКУ </a:t>
            </a:r>
            <a:r>
              <a:rPr lang="ru-RU" sz="1200" dirty="0">
                <a:latin typeface="Times New Roman" pitchFamily="18" charset="0"/>
                <a:cs typeface="Times New Roman" pitchFamily="18" charset="0"/>
              </a:rPr>
              <a:t>«Центр развития экономики, сельского хозяйства и социальной политики» </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создан </a:t>
            </a:r>
            <a:r>
              <a:rPr lang="ru-RU" sz="1200" dirty="0" smtClean="0">
                <a:latin typeface="Times New Roman" pitchFamily="18" charset="0"/>
                <a:cs typeface="Times New Roman" pitchFamily="18" charset="0"/>
              </a:rPr>
              <a:t> 01.07.2022) в </a:t>
            </a:r>
            <a:r>
              <a:rPr lang="ru-RU" sz="1200" dirty="0">
                <a:latin typeface="Times New Roman" pitchFamily="18" charset="0"/>
                <a:cs typeface="Times New Roman" pitchFamily="18" charset="0"/>
              </a:rPr>
              <a:t>сумме 839,1 тыс</a:t>
            </a:r>
            <a:r>
              <a:rPr lang="ru-RU" sz="1200" dirty="0" smtClean="0">
                <a:latin typeface="Times New Roman" pitchFamily="18" charset="0"/>
                <a:cs typeface="Times New Roman" pitchFamily="18" charset="0"/>
              </a:rPr>
              <a:t>. рублей;</a:t>
            </a:r>
            <a:endParaRPr lang="ru-RU" sz="1200" dirty="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развитие и осуществление пассажирских перевозок автотранспортом на </a:t>
            </a:r>
            <a:r>
              <a:rPr lang="ru-RU" sz="1200" dirty="0" err="1">
                <a:latin typeface="Times New Roman" pitchFamily="18" charset="0"/>
                <a:cs typeface="Times New Roman" pitchFamily="18" charset="0"/>
              </a:rPr>
              <a:t>внутримуниципальных</a:t>
            </a:r>
            <a:r>
              <a:rPr lang="ru-RU" sz="1200" dirty="0">
                <a:latin typeface="Times New Roman" pitchFamily="18" charset="0"/>
                <a:cs typeface="Times New Roman" pitchFamily="18" charset="0"/>
              </a:rPr>
              <a:t> маршрутах </a:t>
            </a:r>
            <a:r>
              <a:rPr lang="ru-RU" sz="1200" dirty="0" smtClean="0">
                <a:latin typeface="Times New Roman" pitchFamily="18" charset="0"/>
                <a:cs typeface="Times New Roman" pitchFamily="18" charset="0"/>
              </a:rPr>
              <a:t>в </a:t>
            </a:r>
            <a:r>
              <a:rPr lang="ru-RU" sz="1200" dirty="0">
                <a:latin typeface="Times New Roman" pitchFamily="18" charset="0"/>
                <a:cs typeface="Times New Roman" pitchFamily="18" charset="0"/>
              </a:rPr>
              <a:t>сумме  995,0 тыс. рублей. Перевозчик ИП </a:t>
            </a:r>
            <a:r>
              <a:rPr lang="ru-RU" sz="1200" dirty="0" err="1">
                <a:latin typeface="Times New Roman" pitchFamily="18" charset="0"/>
                <a:cs typeface="Times New Roman" pitchFamily="18" charset="0"/>
              </a:rPr>
              <a:t>Крайнов</a:t>
            </a:r>
            <a:r>
              <a:rPr lang="ru-RU" sz="1200" dirty="0">
                <a:latin typeface="Times New Roman" pitchFamily="18" charset="0"/>
                <a:cs typeface="Times New Roman" pitchFamily="18" charset="0"/>
              </a:rPr>
              <a:t> Е.М (маршрут «Муром-</a:t>
            </a:r>
            <a:r>
              <a:rPr lang="ru-RU" sz="1200" dirty="0" err="1">
                <a:latin typeface="Times New Roman" pitchFamily="18" charset="0"/>
                <a:cs typeface="Times New Roman" pitchFamily="18" charset="0"/>
              </a:rPr>
              <a:t>Польцо</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Алешунино</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lvl="0" algn="just"/>
            <a:r>
              <a:rPr lang="ru-RU" sz="1200" dirty="0" smtClean="0">
                <a:latin typeface="Times New Roman" pitchFamily="18" charset="0"/>
                <a:cs typeface="Times New Roman" pitchFamily="18" charset="0"/>
              </a:rPr>
              <a:t>- приобретение </a:t>
            </a:r>
            <a:r>
              <a:rPr lang="ru-RU" sz="1200" dirty="0">
                <a:latin typeface="Times New Roman" pitchFamily="18" charset="0"/>
                <a:cs typeface="Times New Roman" pitchFamily="18" charset="0"/>
              </a:rPr>
              <a:t>программного обеспечения, материалов и запасных частей к вычислительной технике и оргтехнике освоено 889,6 тыс. </a:t>
            </a:r>
            <a:r>
              <a:rPr lang="ru-RU" sz="1200" dirty="0" smtClean="0">
                <a:latin typeface="Times New Roman" pitchFamily="18" charset="0"/>
                <a:cs typeface="Times New Roman" pitchFamily="18" charset="0"/>
              </a:rPr>
              <a:t>рублей (889,7 тыс. рублей); </a:t>
            </a:r>
            <a:endParaRPr lang="ru-RU" sz="1200" dirty="0">
              <a:latin typeface="Times New Roman" pitchFamily="18" charset="0"/>
              <a:cs typeface="Times New Roman" pitchFamily="18" charset="0"/>
            </a:endParaRPr>
          </a:p>
          <a:p>
            <a:pPr lvl="0" algn="just"/>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создание, использование информационно-справочных систем освоено 302,5 тыс. рублей или 100 % уточненного </a:t>
            </a:r>
            <a:r>
              <a:rPr lang="ru-RU" sz="1200" dirty="0" smtClean="0">
                <a:latin typeface="Times New Roman" pitchFamily="18" charset="0"/>
                <a:cs typeface="Times New Roman" pitchFamily="18" charset="0"/>
              </a:rPr>
              <a:t>плана. Расходы </a:t>
            </a:r>
            <a:r>
              <a:rPr lang="ru-RU" sz="1200" dirty="0">
                <a:latin typeface="Times New Roman" pitchFamily="18" charset="0"/>
                <a:cs typeface="Times New Roman" pitchFamily="18" charset="0"/>
              </a:rPr>
              <a:t>направлялись на комплекс услуг ООО "Консультант-Владимир",  генерацию ключевой пары; заправку картриджей;   </a:t>
            </a:r>
          </a:p>
          <a:p>
            <a:pPr lvl="0" algn="just"/>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создание, развитие и обеспечение функционирования средств обеспечения доступа к информационной деятельности с использованием информационных технологий «Интернет» 167,5 тыс. рублей или 83,8 % от уточненного плана 199,8 тыс. рублей. Расходы направлялись создание, обновление и поддержка официального Интернет-сайта администрации Муромского района; услуги связи (АРМ Платежи);</a:t>
            </a:r>
          </a:p>
          <a:p>
            <a:pPr lvl="0" algn="just"/>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реализацию муниципальной программы «Дорожное хозяйство Муромского района» в сумме 63 145,9 тыс. рублей или 95,6% к уточненному плану на 2022 год (66 026,0 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p:txBody>
      </p:sp>
      <p:sp>
        <p:nvSpPr>
          <p:cNvPr id="2" name="TextBox 1"/>
          <p:cNvSpPr txBox="1"/>
          <p:nvPr/>
        </p:nvSpPr>
        <p:spPr>
          <a:xfrm>
            <a:off x="107504" y="251356"/>
            <a:ext cx="9036496"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НА НАЦИОНАЛЬНУЮ ЭКОНОМИКУ</a:t>
            </a:r>
            <a:endParaRPr lang="ru-RU" dirty="0"/>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558" y="855440"/>
            <a:ext cx="3934308" cy="2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442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51521" y="4581128"/>
            <a:ext cx="8712968" cy="2232248"/>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anchor="b" anchorCtr="1"/>
          <a:lstStyle/>
          <a:p>
            <a:pPr algn="just"/>
            <a:r>
              <a:rPr lang="ru-RU" altLang="ru-RU" sz="1200" dirty="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        Расходы </a:t>
            </a:r>
            <a:r>
              <a:rPr lang="ru-RU" altLang="ru-RU" sz="1200" dirty="0">
                <a:latin typeface="Times New Roman" panose="02020603050405020304" pitchFamily="18" charset="0"/>
                <a:cs typeface="Times New Roman" panose="02020603050405020304" pitchFamily="18" charset="0"/>
              </a:rPr>
              <a:t>бюджета Муромского района на обеспечение дорожной деятельности в 20</a:t>
            </a:r>
            <a:r>
              <a:rPr lang="en-US" altLang="ru-RU" sz="1200" dirty="0">
                <a:latin typeface="Times New Roman" pitchFamily="18" charset="0"/>
                <a:cs typeface="Times New Roman" pitchFamily="18" charset="0"/>
              </a:rPr>
              <a:t>2</a:t>
            </a:r>
            <a:r>
              <a:rPr lang="ru-RU" altLang="ru-RU" sz="1200" dirty="0">
                <a:latin typeface="Times New Roman" panose="02020603050405020304" pitchFamily="18" charset="0"/>
                <a:cs typeface="Times New Roman" panose="02020603050405020304" pitchFamily="18" charset="0"/>
              </a:rPr>
              <a:t>2 году составили </a:t>
            </a:r>
            <a:r>
              <a:rPr lang="ru-RU" sz="1200" dirty="0">
                <a:latin typeface="Times New Roman" pitchFamily="18" charset="0"/>
                <a:cs typeface="Times New Roman" pitchFamily="18" charset="0"/>
              </a:rPr>
              <a:t>63 145,9 тыс. рублей или 95,6% к уточненному плану на 2022 год (66 </a:t>
            </a:r>
            <a:r>
              <a:rPr lang="ru-RU" sz="1200" dirty="0" smtClean="0">
                <a:latin typeface="Times New Roman" pitchFamily="18" charset="0"/>
                <a:cs typeface="Times New Roman" pitchFamily="18" charset="0"/>
              </a:rPr>
              <a:t>026,0 </a:t>
            </a:r>
            <a:r>
              <a:rPr lang="ru-RU" sz="1200" dirty="0">
                <a:latin typeface="Times New Roman" pitchFamily="18" charset="0"/>
                <a:cs typeface="Times New Roman" pitchFamily="18" charset="0"/>
              </a:rPr>
              <a:t>тыс. рублей), в том числе</a:t>
            </a:r>
            <a:r>
              <a:rPr lang="ru-RU" sz="1200" dirty="0" smtClean="0">
                <a:latin typeface="Times New Roman" pitchFamily="18" charset="0"/>
                <a:cs typeface="Times New Roman" pitchFamily="18" charset="0"/>
              </a:rPr>
              <a:t>: </a:t>
            </a:r>
          </a:p>
          <a:p>
            <a:pPr algn="just"/>
            <a:r>
              <a:rPr lang="ru-RU" sz="1200" dirty="0" smtClean="0">
                <a:latin typeface="Times New Roman" pitchFamily="18" charset="0"/>
                <a:cs typeface="Times New Roman" pitchFamily="18" charset="0"/>
              </a:rPr>
              <a:t>        - за </a:t>
            </a:r>
            <a:r>
              <a:rPr lang="ru-RU" sz="1200" dirty="0">
                <a:latin typeface="Times New Roman" pitchFamily="18" charset="0"/>
                <a:cs typeface="Times New Roman" pitchFamily="18" charset="0"/>
              </a:rPr>
              <a:t>счет средств областного бюджета в сумме  35 812,0 тыс. рублей, в </a:t>
            </a:r>
            <a:r>
              <a:rPr lang="ru-RU" sz="1200" dirty="0" smtClean="0">
                <a:latin typeface="Times New Roman" pitchFamily="18" charset="0"/>
                <a:cs typeface="Times New Roman" pitchFamily="18" charset="0"/>
              </a:rPr>
              <a:t>том числе </a:t>
            </a:r>
            <a:r>
              <a:rPr lang="ru-RU" sz="1200" dirty="0">
                <a:latin typeface="Times New Roman" pitchFamily="18" charset="0"/>
                <a:cs typeface="Times New Roman" pitchFamily="18" charset="0"/>
              </a:rPr>
              <a:t>распределенные на конкурсной основе 8000,0 тыс</a:t>
            </a:r>
            <a:r>
              <a:rPr lang="ru-RU" sz="1200" dirty="0" smtClean="0">
                <a:latin typeface="Times New Roman" pitchFamily="18" charset="0"/>
                <a:cs typeface="Times New Roman" pitchFamily="18" charset="0"/>
              </a:rPr>
              <a:t>. рублей </a:t>
            </a:r>
            <a:r>
              <a:rPr lang="ru-RU" sz="1200" dirty="0">
                <a:latin typeface="Times New Roman" pitchFamily="18" charset="0"/>
                <a:cs typeface="Times New Roman" pitchFamily="18" charset="0"/>
              </a:rPr>
              <a:t>или 100,0% к уточненному плану;</a:t>
            </a:r>
          </a:p>
          <a:p>
            <a:pPr lvl="0" algn="just"/>
            <a:r>
              <a:rPr lang="ru-RU" sz="1200" dirty="0" smtClean="0">
                <a:latin typeface="Times New Roman" pitchFamily="18" charset="0"/>
                <a:cs typeface="Times New Roman" pitchFamily="18" charset="0"/>
              </a:rPr>
              <a:t>        - за </a:t>
            </a:r>
            <a:r>
              <a:rPr lang="ru-RU" sz="1200" dirty="0">
                <a:latin typeface="Times New Roman" pitchFamily="18" charset="0"/>
                <a:cs typeface="Times New Roman" pitchFamily="18" charset="0"/>
              </a:rPr>
              <a:t>счет средств бюджета района 27 333,9 тыс. рублей или 90,5 % к уточненному плану на 2022 год (30 214,0 тыс. рублей).</a:t>
            </a:r>
          </a:p>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сравнению с первоначальным планом </a:t>
            </a:r>
            <a:r>
              <a:rPr lang="ru-RU" sz="1200" dirty="0" smtClean="0">
                <a:latin typeface="Times New Roman" pitchFamily="18" charset="0"/>
                <a:cs typeface="Times New Roman" pitchFamily="18" charset="0"/>
              </a:rPr>
              <a:t>(48 256,0 тыс. рублей) расходы </a:t>
            </a:r>
            <a:r>
              <a:rPr lang="ru-RU" sz="1200" dirty="0">
                <a:latin typeface="Times New Roman" pitchFamily="18" charset="0"/>
                <a:cs typeface="Times New Roman" pitchFamily="18" charset="0"/>
              </a:rPr>
              <a:t>увеличились на 17 770,0 тыс. рублей. Увеличение расходов произошло </a:t>
            </a:r>
            <a:r>
              <a:rPr lang="ru-RU" sz="1200" dirty="0" smtClean="0">
                <a:latin typeface="Times New Roman" pitchFamily="18" charset="0"/>
                <a:cs typeface="Times New Roman" pitchFamily="18" charset="0"/>
              </a:rPr>
              <a:t>за </a:t>
            </a:r>
            <a:r>
              <a:rPr lang="ru-RU" sz="1200" dirty="0">
                <a:latin typeface="Times New Roman" pitchFamily="18" charset="0"/>
                <a:cs typeface="Times New Roman" pitchFamily="18" charset="0"/>
              </a:rPr>
              <a:t>счет </a:t>
            </a:r>
            <a:r>
              <a:rPr lang="ru-RU" sz="1200" dirty="0" smtClean="0">
                <a:latin typeface="Times New Roman" pitchFamily="18" charset="0"/>
                <a:cs typeface="Times New Roman" pitchFamily="18" charset="0"/>
              </a:rPr>
              <a:t>увеличения субсидии </a:t>
            </a:r>
            <a:r>
              <a:rPr lang="ru-RU" sz="1200" dirty="0">
                <a:latin typeface="Times New Roman" pitchFamily="18" charset="0"/>
                <a:cs typeface="Times New Roman" pitchFamily="18" charset="0"/>
              </a:rPr>
              <a:t>из областного бюджета.</a:t>
            </a:r>
          </a:p>
          <a:p>
            <a:pPr lvl="0" algn="just"/>
            <a:r>
              <a:rPr lang="ru-RU" altLang="ru-RU" sz="1200" dirty="0" smtClean="0">
                <a:latin typeface="Times New Roman" pitchFamily="18" charset="0"/>
                <a:cs typeface="Times New Roman" pitchFamily="18" charset="0"/>
              </a:rPr>
              <a:t>        В </a:t>
            </a:r>
            <a:r>
              <a:rPr lang="ru-RU" altLang="ru-RU" sz="1200" dirty="0">
                <a:latin typeface="Times New Roman" pitchFamily="18" charset="0"/>
                <a:cs typeface="Times New Roman" pitchFamily="18" charset="0"/>
              </a:rPr>
              <a:t>сопоставимых с </a:t>
            </a:r>
            <a:r>
              <a:rPr lang="ru-RU" altLang="ru-RU" sz="1200" dirty="0" smtClean="0">
                <a:latin typeface="Times New Roman" pitchFamily="18" charset="0"/>
                <a:cs typeface="Times New Roman" pitchFamily="18" charset="0"/>
              </a:rPr>
              <a:t>2021 </a:t>
            </a:r>
            <a:r>
              <a:rPr lang="ru-RU" altLang="ru-RU" sz="1200" dirty="0">
                <a:latin typeface="Times New Roman" pitchFamily="18" charset="0"/>
                <a:cs typeface="Times New Roman" pitchFamily="18" charset="0"/>
              </a:rPr>
              <a:t>годом условиях объем расходов увеличился на </a:t>
            </a:r>
            <a:r>
              <a:rPr lang="ru-RU" altLang="ru-RU" sz="1200" dirty="0" smtClean="0">
                <a:latin typeface="Times New Roman" pitchFamily="18" charset="0"/>
                <a:cs typeface="Times New Roman" pitchFamily="18" charset="0"/>
              </a:rPr>
              <a:t>16 597,4 </a:t>
            </a:r>
            <a:r>
              <a:rPr lang="ru-RU" altLang="ru-RU" sz="1200" dirty="0">
                <a:latin typeface="Times New Roman" pitchFamily="18" charset="0"/>
                <a:cs typeface="Times New Roman" pitchFamily="18" charset="0"/>
              </a:rPr>
              <a:t>тыс. рублей или на </a:t>
            </a:r>
            <a:r>
              <a:rPr lang="ru-RU" altLang="ru-RU" sz="1200" dirty="0" smtClean="0">
                <a:latin typeface="Times New Roman" pitchFamily="18" charset="0"/>
                <a:cs typeface="Times New Roman" pitchFamily="18" charset="0"/>
              </a:rPr>
              <a:t>35,7% </a:t>
            </a:r>
            <a:r>
              <a:rPr lang="ru-RU" altLang="ru-RU" sz="1200" dirty="0">
                <a:latin typeface="Times New Roman" pitchFamily="18" charset="0"/>
                <a:cs typeface="Times New Roman" pitchFamily="18" charset="0"/>
              </a:rPr>
              <a:t>(исполнение за </a:t>
            </a:r>
            <a:r>
              <a:rPr lang="ru-RU" altLang="ru-RU" sz="1200" dirty="0" smtClean="0">
                <a:latin typeface="Times New Roman" pitchFamily="18" charset="0"/>
                <a:cs typeface="Times New Roman" pitchFamily="18" charset="0"/>
              </a:rPr>
              <a:t>2021 </a:t>
            </a:r>
            <a:r>
              <a:rPr lang="ru-RU" altLang="ru-RU" sz="1200" dirty="0">
                <a:latin typeface="Times New Roman" pitchFamily="18" charset="0"/>
                <a:cs typeface="Times New Roman" pitchFamily="18" charset="0"/>
              </a:rPr>
              <a:t>год составило </a:t>
            </a:r>
            <a:r>
              <a:rPr lang="ru-RU" altLang="ru-RU" sz="1200" dirty="0" smtClean="0">
                <a:latin typeface="Times New Roman" pitchFamily="18" charset="0"/>
                <a:cs typeface="Times New Roman" pitchFamily="18" charset="0"/>
              </a:rPr>
              <a:t>46 548,5 </a:t>
            </a:r>
            <a:r>
              <a:rPr lang="ru-RU" altLang="ru-RU" sz="1200" dirty="0">
                <a:latin typeface="Times New Roman" pitchFamily="18" charset="0"/>
                <a:cs typeface="Times New Roman" pitchFamily="18" charset="0"/>
              </a:rPr>
              <a:t>тыс. рублей).</a:t>
            </a:r>
          </a:p>
          <a:p>
            <a:pPr algn="just"/>
            <a:r>
              <a:rPr lang="ru-RU" altLang="ru-RU" sz="1200" dirty="0">
                <a:latin typeface="Times New Roman" pitchFamily="18" charset="0"/>
                <a:cs typeface="Times New Roman" pitchFamily="18" charset="0"/>
              </a:rPr>
              <a:t> </a:t>
            </a:r>
            <a:r>
              <a:rPr lang="ru-RU" altLang="ru-RU" sz="1200" dirty="0" smtClean="0">
                <a:latin typeface="Times New Roman" panose="02020603050405020304" pitchFamily="18" charset="0"/>
                <a:cs typeface="Times New Roman" panose="02020603050405020304" pitchFamily="18" charset="0"/>
              </a:rPr>
              <a:t>        В 2022 </a:t>
            </a:r>
            <a:r>
              <a:rPr lang="ru-RU" altLang="ru-RU" sz="1200" dirty="0">
                <a:latin typeface="Times New Roman" panose="02020603050405020304" pitchFamily="18" charset="0"/>
                <a:cs typeface="Times New Roman" panose="02020603050405020304" pitchFamily="18" charset="0"/>
              </a:rPr>
              <a:t>году за счет средств областного бюджета и муниципального дорожного фонда Муромского района отремонтировано </a:t>
            </a:r>
            <a:r>
              <a:rPr lang="ru-RU" altLang="ru-RU" sz="1200" dirty="0" smtClean="0">
                <a:latin typeface="Times New Roman" panose="02020603050405020304" pitchFamily="18" charset="0"/>
                <a:cs typeface="Times New Roman" panose="02020603050405020304" pitchFamily="18" charset="0"/>
              </a:rPr>
              <a:t>12,940  </a:t>
            </a:r>
            <a:r>
              <a:rPr lang="ru-RU" altLang="ru-RU" sz="1200" dirty="0">
                <a:latin typeface="Times New Roman" panose="02020603050405020304" pitchFamily="18" charset="0"/>
                <a:cs typeface="Times New Roman" panose="02020603050405020304" pitchFamily="18" charset="0"/>
              </a:rPr>
              <a:t>км дорог общего пользования местного значения.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4625"/>
            <a:ext cx="6763260"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68052" y="804044"/>
            <a:ext cx="4763988"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050" dirty="0" smtClean="0">
                <a:latin typeface="Times New Roman" pitchFamily="18" charset="0"/>
                <a:cs typeface="Times New Roman" pitchFamily="18" charset="0"/>
              </a:rPr>
              <a:t>        Расходы </a:t>
            </a:r>
            <a:r>
              <a:rPr lang="ru-RU" sz="1050" dirty="0">
                <a:latin typeface="Times New Roman" pitchFamily="18" charset="0"/>
                <a:cs typeface="Times New Roman" pitchFamily="18" charset="0"/>
              </a:rPr>
              <a:t>данной отрасли занимают в общей структуре расходов 8,7% и освоены в сумме </a:t>
            </a:r>
            <a:r>
              <a:rPr lang="ru-RU" sz="1050" b="1" dirty="0" smtClean="0">
                <a:latin typeface="Times New Roman" pitchFamily="18" charset="0"/>
                <a:cs typeface="Times New Roman" pitchFamily="18" charset="0"/>
              </a:rPr>
              <a:t>50 569,4 </a:t>
            </a:r>
            <a:r>
              <a:rPr lang="ru-RU" sz="1050" b="1" dirty="0">
                <a:latin typeface="Times New Roman" pitchFamily="18" charset="0"/>
                <a:cs typeface="Times New Roman" pitchFamily="18" charset="0"/>
              </a:rPr>
              <a:t>тыс. рублей </a:t>
            </a:r>
            <a:r>
              <a:rPr lang="ru-RU" sz="1050" dirty="0">
                <a:latin typeface="Times New Roman" pitchFamily="18" charset="0"/>
                <a:cs typeface="Times New Roman" pitchFamily="18" charset="0"/>
              </a:rPr>
              <a:t>или 97,8% к уточненному плану (51 681,2 тыс</a:t>
            </a:r>
            <a:r>
              <a:rPr lang="ru-RU" sz="1050" dirty="0" smtClean="0">
                <a:latin typeface="Times New Roman" pitchFamily="18" charset="0"/>
                <a:cs typeface="Times New Roman" pitchFamily="18" charset="0"/>
              </a:rPr>
              <a:t>. рублей).</a:t>
            </a:r>
          </a:p>
          <a:p>
            <a:pPr algn="just"/>
            <a:r>
              <a:rPr lang="ru-RU" sz="1050" dirty="0" smtClean="0">
                <a:latin typeface="Times New Roman" pitchFamily="18" charset="0"/>
                <a:cs typeface="Times New Roman" pitchFamily="18" charset="0"/>
              </a:rPr>
              <a:t>       </a:t>
            </a:r>
            <a:r>
              <a:rPr lang="ru-RU" sz="1050" dirty="0">
                <a:latin typeface="Times New Roman" pitchFamily="18" charset="0"/>
                <a:cs typeface="Times New Roman" pitchFamily="18" charset="0"/>
              </a:rPr>
              <a:t>В рамках раздела </a:t>
            </a:r>
            <a:r>
              <a:rPr lang="ru-RU" sz="1050" b="1" dirty="0">
                <a:latin typeface="Times New Roman" pitchFamily="18" charset="0"/>
                <a:cs typeface="Times New Roman" pitchFamily="18" charset="0"/>
              </a:rPr>
              <a:t>«Жилищно-коммунальное хозяйство» </a:t>
            </a:r>
            <a:r>
              <a:rPr lang="ru-RU" sz="1050" dirty="0">
                <a:latin typeface="Times New Roman" pitchFamily="18" charset="0"/>
                <a:cs typeface="Times New Roman" pitchFamily="18" charset="0"/>
              </a:rPr>
              <a:t>расходы направлены:</a:t>
            </a:r>
          </a:p>
          <a:p>
            <a:pPr algn="just"/>
            <a:r>
              <a:rPr lang="ru-RU" sz="1050" dirty="0">
                <a:latin typeface="Times New Roman" pitchFamily="18" charset="0"/>
                <a:cs typeface="Times New Roman" pitchFamily="18" charset="0"/>
              </a:rPr>
              <a:t>         </a:t>
            </a:r>
            <a:r>
              <a:rPr lang="ru-RU" sz="1050" dirty="0" smtClean="0">
                <a:latin typeface="Times New Roman" pitchFamily="18" charset="0"/>
                <a:cs typeface="Times New Roman" pitchFamily="18" charset="0"/>
              </a:rPr>
              <a:t>1) по </a:t>
            </a:r>
            <a:r>
              <a:rPr lang="ru-RU" sz="1050" i="1" dirty="0">
                <a:latin typeface="Times New Roman" pitchFamily="18" charset="0"/>
                <a:cs typeface="Times New Roman" pitchFamily="18" charset="0"/>
              </a:rPr>
              <a:t>муниципальной программе «Обеспечение доступным и комфортным жильем населения Муромского района» </a:t>
            </a:r>
            <a:r>
              <a:rPr lang="ru-RU" sz="1050" dirty="0">
                <a:latin typeface="Times New Roman" pitchFamily="18" charset="0"/>
                <a:cs typeface="Times New Roman" pitchFamily="18" charset="0"/>
              </a:rPr>
              <a:t>в сумме </a:t>
            </a:r>
            <a:r>
              <a:rPr lang="ru-RU" sz="1050" b="1" i="1" dirty="0">
                <a:latin typeface="Times New Roman" pitchFamily="18" charset="0"/>
                <a:cs typeface="Times New Roman" pitchFamily="18" charset="0"/>
              </a:rPr>
              <a:t>18 528,0 тыс. рублей </a:t>
            </a:r>
            <a:r>
              <a:rPr lang="ru-RU" sz="1050" dirty="0">
                <a:latin typeface="Times New Roman" pitchFamily="18" charset="0"/>
                <a:cs typeface="Times New Roman" pitchFamily="18" charset="0"/>
              </a:rPr>
              <a:t>(областной бюджет -  16 119,4 тыс. рублей, бюджета района - 2408,6 тыс. рублей) приобретение 9 квартир, общей площадью 409,5 кв. м. для граждан, нуждающихся в улучшении жилищных условий</a:t>
            </a:r>
            <a:r>
              <a:rPr lang="ru-RU" sz="1050" dirty="0" smtClean="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2) по </a:t>
            </a:r>
            <a:r>
              <a:rPr lang="ru-RU" sz="1050" i="1" dirty="0" smtClean="0">
                <a:latin typeface="Times New Roman" pitchFamily="18" charset="0"/>
                <a:cs typeface="Times New Roman" pitchFamily="18" charset="0"/>
              </a:rPr>
              <a:t>муниципальной программе «Управление </a:t>
            </a:r>
            <a:r>
              <a:rPr lang="ru-RU" sz="1050" i="1" dirty="0">
                <a:latin typeface="Times New Roman" pitchFamily="18" charset="0"/>
                <a:cs typeface="Times New Roman" pitchFamily="18" charset="0"/>
              </a:rPr>
              <a:t>муниципальной собственностью Муромского </a:t>
            </a:r>
            <a:r>
              <a:rPr lang="ru-RU" sz="1050" i="1" dirty="0" smtClean="0">
                <a:latin typeface="Times New Roman" pitchFamily="18" charset="0"/>
                <a:cs typeface="Times New Roman" pitchFamily="18" charset="0"/>
              </a:rPr>
              <a:t>района»</a:t>
            </a:r>
            <a:r>
              <a:rPr lang="ru-RU" sz="1050" dirty="0" smtClean="0">
                <a:latin typeface="Times New Roman" pitchFamily="18" charset="0"/>
                <a:cs typeface="Times New Roman" pitchFamily="18" charset="0"/>
              </a:rPr>
              <a:t> на </a:t>
            </a:r>
            <a:r>
              <a:rPr lang="ru-RU" sz="1050" dirty="0">
                <a:latin typeface="Times New Roman" pitchFamily="18" charset="0"/>
                <a:cs typeface="Times New Roman" pitchFamily="18" charset="0"/>
              </a:rPr>
              <a:t>содержание муниципального имущества в сумме </a:t>
            </a:r>
            <a:r>
              <a:rPr lang="ru-RU" sz="1050" b="1" i="1" dirty="0">
                <a:latin typeface="Times New Roman" pitchFamily="18" charset="0"/>
                <a:cs typeface="Times New Roman" pitchFamily="18" charset="0"/>
              </a:rPr>
              <a:t>69,4 тыс. рублей</a:t>
            </a:r>
            <a:r>
              <a:rPr lang="ru-RU" sz="1050" dirty="0" smtClean="0">
                <a:latin typeface="Times New Roman" pitchFamily="18" charset="0"/>
                <a:cs typeface="Times New Roman" pitchFamily="18" charset="0"/>
              </a:rPr>
              <a:t>;</a:t>
            </a:r>
          </a:p>
        </p:txBody>
      </p:sp>
      <p:sp>
        <p:nvSpPr>
          <p:cNvPr id="21507" name="Прямоугольник 4"/>
          <p:cNvSpPr>
            <a:spLocks noChangeArrowheads="1"/>
          </p:cNvSpPr>
          <p:nvPr/>
        </p:nvSpPr>
        <p:spPr bwMode="auto">
          <a:xfrm>
            <a:off x="168052" y="2852936"/>
            <a:ext cx="875903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050" dirty="0" smtClean="0">
                <a:latin typeface="Times New Roman" pitchFamily="18" charset="0"/>
                <a:cs typeface="Times New Roman" pitchFamily="18" charset="0"/>
              </a:rPr>
              <a:t>         3) в </a:t>
            </a:r>
            <a:r>
              <a:rPr lang="ru-RU" sz="1050" dirty="0">
                <a:latin typeface="Times New Roman" pitchFamily="18" charset="0"/>
                <a:cs typeface="Times New Roman" pitchFamily="18" charset="0"/>
              </a:rPr>
              <a:t>рамках </a:t>
            </a:r>
            <a:r>
              <a:rPr lang="ru-RU" sz="1050" i="1" dirty="0" smtClean="0">
                <a:latin typeface="Times New Roman" pitchFamily="18" charset="0"/>
                <a:cs typeface="Times New Roman" pitchFamily="18" charset="0"/>
              </a:rPr>
              <a:t>Регионального проекта «Развитие </a:t>
            </a:r>
            <a:r>
              <a:rPr lang="ru-RU" sz="1050" i="1" dirty="0">
                <a:latin typeface="Times New Roman" pitchFamily="18" charset="0"/>
                <a:cs typeface="Times New Roman" pitchFamily="18" charset="0"/>
              </a:rPr>
              <a:t>инженерной инфраструктуры на сельских </a:t>
            </a:r>
            <a:r>
              <a:rPr lang="ru-RU" sz="1050" i="1" dirty="0" smtClean="0">
                <a:latin typeface="Times New Roman" pitchFamily="18" charset="0"/>
                <a:cs typeface="Times New Roman" pitchFamily="18" charset="0"/>
              </a:rPr>
              <a:t>территориях» </a:t>
            </a:r>
            <a:r>
              <a:rPr lang="ru-RU" sz="1050" dirty="0" smtClean="0">
                <a:latin typeface="Times New Roman" pitchFamily="18" charset="0"/>
                <a:cs typeface="Times New Roman" pitchFamily="18" charset="0"/>
              </a:rPr>
              <a:t>на 2-5этапы по строительству </a:t>
            </a:r>
            <a:r>
              <a:rPr lang="ru-RU" sz="1050" dirty="0">
                <a:latin typeface="Times New Roman" pitchFamily="18" charset="0"/>
                <a:cs typeface="Times New Roman" pitchFamily="18" charset="0"/>
              </a:rPr>
              <a:t>объекта «Наружные водопроводные сети с. </a:t>
            </a:r>
            <a:r>
              <a:rPr lang="ru-RU" sz="1050" dirty="0" err="1">
                <a:latin typeface="Times New Roman" pitchFamily="18" charset="0"/>
                <a:cs typeface="Times New Roman" pitchFamily="18" charset="0"/>
              </a:rPr>
              <a:t>Ковардицы</a:t>
            </a:r>
            <a:r>
              <a:rPr lang="ru-RU" sz="1050" dirty="0">
                <a:latin typeface="Times New Roman" pitchFamily="18" charset="0"/>
                <a:cs typeface="Times New Roman" pitchFamily="18" charset="0"/>
              </a:rPr>
              <a:t> Муромского района</a:t>
            </a:r>
            <a:r>
              <a:rPr lang="ru-RU" sz="1050" dirty="0" smtClean="0">
                <a:latin typeface="Times New Roman" pitchFamily="18" charset="0"/>
                <a:cs typeface="Times New Roman" pitchFamily="18" charset="0"/>
              </a:rPr>
              <a:t>» в </a:t>
            </a:r>
            <a:r>
              <a:rPr lang="ru-RU" sz="1050" dirty="0">
                <a:latin typeface="Times New Roman" pitchFamily="18" charset="0"/>
                <a:cs typeface="Times New Roman" pitchFamily="18" charset="0"/>
              </a:rPr>
              <a:t>сумме </a:t>
            </a:r>
            <a:r>
              <a:rPr lang="ru-RU" sz="1050" b="1" i="1" dirty="0">
                <a:latin typeface="Times New Roman" pitchFamily="18" charset="0"/>
                <a:cs typeface="Times New Roman" pitchFamily="18" charset="0"/>
              </a:rPr>
              <a:t>3858,4 тыс. рублей </a:t>
            </a:r>
            <a:r>
              <a:rPr lang="ru-RU" sz="1050" dirty="0" smtClean="0">
                <a:latin typeface="Times New Roman" pitchFamily="18" charset="0"/>
                <a:cs typeface="Times New Roman" pitchFamily="18" charset="0"/>
              </a:rPr>
              <a:t>(областной бюджет - 3</a:t>
            </a:r>
            <a:r>
              <a:rPr lang="ru-RU" sz="1050" dirty="0">
                <a:latin typeface="Times New Roman" pitchFamily="18" charset="0"/>
                <a:cs typeface="Times New Roman" pitchFamily="18" charset="0"/>
              </a:rPr>
              <a:t> 356,7 тыс. рублей и бюджета </a:t>
            </a:r>
            <a:r>
              <a:rPr lang="ru-RU" sz="1050" dirty="0" smtClean="0">
                <a:latin typeface="Times New Roman" pitchFamily="18" charset="0"/>
                <a:cs typeface="Times New Roman" pitchFamily="18" charset="0"/>
              </a:rPr>
              <a:t>района - 501,7  </a:t>
            </a:r>
            <a:r>
              <a:rPr lang="ru-RU" sz="1050" dirty="0">
                <a:latin typeface="Times New Roman" pitchFamily="18" charset="0"/>
                <a:cs typeface="Times New Roman" pitchFamily="18" charset="0"/>
              </a:rPr>
              <a:t>тыс. </a:t>
            </a:r>
            <a:r>
              <a:rPr lang="ru-RU" sz="1050" dirty="0" smtClean="0">
                <a:latin typeface="Times New Roman" pitchFamily="18" charset="0"/>
                <a:cs typeface="Times New Roman" pitchFamily="18" charset="0"/>
              </a:rPr>
              <a:t>рублей);</a:t>
            </a:r>
          </a:p>
          <a:p>
            <a:pPr algn="just"/>
            <a:r>
              <a:rPr lang="ru-RU" sz="1050" dirty="0" smtClean="0">
                <a:latin typeface="Times New Roman" pitchFamily="18" charset="0"/>
                <a:cs typeface="Times New Roman" pitchFamily="18" charset="0"/>
              </a:rPr>
              <a:t>         4) по </a:t>
            </a:r>
            <a:r>
              <a:rPr lang="ru-RU" sz="1050" i="1" dirty="0">
                <a:latin typeface="Times New Roman" pitchFamily="18" charset="0"/>
                <a:cs typeface="Times New Roman" pitchFamily="18" charset="0"/>
              </a:rPr>
              <a:t>муниципальной программе «Модернизация объектов коммунальной инфраструктуры Муромского района</a:t>
            </a:r>
            <a:r>
              <a:rPr lang="ru-RU" sz="1050" i="1" dirty="0" smtClean="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 на </a:t>
            </a:r>
            <a:r>
              <a:rPr lang="ru-RU" sz="1050" dirty="0">
                <a:latin typeface="Times New Roman" pitchFamily="18" charset="0"/>
                <a:cs typeface="Times New Roman" pitchFamily="18" charset="0"/>
              </a:rPr>
              <a:t>приобретение оборудования и выполнение работ по изысканию источников водоснабжения на базе подземных вод в </a:t>
            </a:r>
            <a:r>
              <a:rPr lang="ru-RU" sz="1050" dirty="0" smtClean="0">
                <a:latin typeface="Times New Roman" pitchFamily="18" charset="0"/>
                <a:cs typeface="Times New Roman" pitchFamily="18" charset="0"/>
              </a:rPr>
              <a:t>с. </a:t>
            </a:r>
            <a:r>
              <a:rPr lang="ru-RU" sz="1050" dirty="0" err="1" smtClean="0">
                <a:latin typeface="Times New Roman" pitchFamily="18" charset="0"/>
                <a:cs typeface="Times New Roman" pitchFamily="18" charset="0"/>
              </a:rPr>
              <a:t>Польцо</a:t>
            </a:r>
            <a:r>
              <a:rPr lang="ru-RU" sz="1050" dirty="0" smtClean="0">
                <a:latin typeface="Times New Roman" pitchFamily="18" charset="0"/>
                <a:cs typeface="Times New Roman" pitchFamily="18" charset="0"/>
              </a:rPr>
              <a:t>  </a:t>
            </a:r>
            <a:r>
              <a:rPr lang="ru-RU" sz="1050" dirty="0">
                <a:latin typeface="Times New Roman" pitchFamily="18" charset="0"/>
                <a:cs typeface="Times New Roman" pitchFamily="18" charset="0"/>
              </a:rPr>
              <a:t>в сумме </a:t>
            </a:r>
            <a:r>
              <a:rPr lang="ru-RU" sz="1050" b="1" i="1" dirty="0">
                <a:latin typeface="Times New Roman" pitchFamily="18" charset="0"/>
                <a:cs typeface="Times New Roman" pitchFamily="18" charset="0"/>
              </a:rPr>
              <a:t>2000,0 тыс</a:t>
            </a:r>
            <a:r>
              <a:rPr lang="ru-RU" sz="1050" b="1" i="1" dirty="0" smtClean="0">
                <a:latin typeface="Times New Roman" pitchFamily="18" charset="0"/>
                <a:cs typeface="Times New Roman" pitchFamily="18" charset="0"/>
              </a:rPr>
              <a:t>. рублей</a:t>
            </a:r>
            <a:r>
              <a:rPr lang="ru-RU" sz="1050" dirty="0" smtClean="0">
                <a:latin typeface="Times New Roman" pitchFamily="18" charset="0"/>
                <a:cs typeface="Times New Roman" pitchFamily="18" charset="0"/>
              </a:rPr>
              <a:t> ;</a:t>
            </a:r>
            <a:endParaRPr lang="ru-RU" sz="1050" dirty="0">
              <a:latin typeface="Times New Roman" pitchFamily="18" charset="0"/>
              <a:cs typeface="Times New Roman" pitchFamily="18" charset="0"/>
            </a:endParaRPr>
          </a:p>
          <a:p>
            <a:pPr algn="just"/>
            <a:r>
              <a:rPr lang="ru-RU" sz="1050" dirty="0" smtClean="0">
                <a:latin typeface="Times New Roman" pitchFamily="18" charset="0"/>
                <a:cs typeface="Times New Roman" pitchFamily="18" charset="0"/>
              </a:rPr>
              <a:t>         - выполнение </a:t>
            </a:r>
            <a:r>
              <a:rPr lang="ru-RU" sz="1050" dirty="0">
                <a:latin typeface="Times New Roman" pitchFamily="18" charset="0"/>
                <a:cs typeface="Times New Roman" pitchFamily="18" charset="0"/>
              </a:rPr>
              <a:t>инженерных изысканий и проведение </a:t>
            </a:r>
            <a:r>
              <a:rPr lang="ru-RU" sz="1050" dirty="0" err="1">
                <a:latin typeface="Times New Roman" pitchFamily="18" charset="0"/>
                <a:cs typeface="Times New Roman" pitchFamily="18" charset="0"/>
              </a:rPr>
              <a:t>госэкспертизы</a:t>
            </a:r>
            <a:r>
              <a:rPr lang="ru-RU" sz="1050" dirty="0">
                <a:latin typeface="Times New Roman" pitchFamily="18" charset="0"/>
                <a:cs typeface="Times New Roman" pitchFamily="18" charset="0"/>
              </a:rPr>
              <a:t> ПСД и результатов инженерных изысканий объекта "Наружные водопроводные сети п. </a:t>
            </a:r>
            <a:r>
              <a:rPr lang="ru-RU" sz="1050" dirty="0" err="1">
                <a:latin typeface="Times New Roman" pitchFamily="18" charset="0"/>
                <a:cs typeface="Times New Roman" pitchFamily="18" charset="0"/>
              </a:rPr>
              <a:t>Кондраково</a:t>
            </a:r>
            <a:r>
              <a:rPr lang="ru-RU" sz="1050" dirty="0">
                <a:latin typeface="Times New Roman" pitchFamily="18" charset="0"/>
                <a:cs typeface="Times New Roman" pitchFamily="18" charset="0"/>
              </a:rPr>
              <a:t> Муромского района" – </a:t>
            </a:r>
            <a:r>
              <a:rPr lang="ru-RU" sz="1050" b="1" i="1" dirty="0">
                <a:latin typeface="Times New Roman" pitchFamily="18" charset="0"/>
                <a:cs typeface="Times New Roman" pitchFamily="18" charset="0"/>
              </a:rPr>
              <a:t>1105,1 тыс. рубле</a:t>
            </a:r>
            <a:r>
              <a:rPr lang="ru-RU" sz="1050" dirty="0">
                <a:latin typeface="Times New Roman" pitchFamily="18" charset="0"/>
                <a:cs typeface="Times New Roman" pitchFamily="18" charset="0"/>
              </a:rPr>
              <a:t>й и  по объекту "Станция водоподготовки с. Панфилово"- </a:t>
            </a:r>
            <a:r>
              <a:rPr lang="ru-RU" sz="1050" b="1" i="1" dirty="0">
                <a:latin typeface="Times New Roman" pitchFamily="18" charset="0"/>
                <a:cs typeface="Times New Roman" pitchFamily="18" charset="0"/>
              </a:rPr>
              <a:t>543,5 тыс. рублей</a:t>
            </a:r>
            <a:r>
              <a:rPr lang="ru-RU" sz="1050" dirty="0" smtClean="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5</a:t>
            </a:r>
            <a:r>
              <a:rPr lang="ru-RU" sz="1050" dirty="0">
                <a:latin typeface="Times New Roman" pitchFamily="18" charset="0"/>
                <a:cs typeface="Times New Roman" pitchFamily="18" charset="0"/>
              </a:rPr>
              <a:t>) по </a:t>
            </a:r>
            <a:r>
              <a:rPr lang="ru-RU" sz="1050" i="1" dirty="0">
                <a:latin typeface="Times New Roman" pitchFamily="18" charset="0"/>
                <a:cs typeface="Times New Roman" pitchFamily="18" charset="0"/>
              </a:rPr>
              <a:t>муниципальной программе «Энергосбережение и повышение энергетической эффективности в Муромском районе»:</a:t>
            </a:r>
          </a:p>
          <a:p>
            <a:pPr algn="just"/>
            <a:r>
              <a:rPr lang="ru-RU" sz="1050" dirty="0" smtClean="0">
                <a:latin typeface="Times New Roman" pitchFamily="18" charset="0"/>
                <a:cs typeface="Times New Roman" pitchFamily="18" charset="0"/>
              </a:rPr>
              <a:t>         - строительство </a:t>
            </a:r>
            <a:r>
              <a:rPr lang="ru-RU" sz="1050" dirty="0">
                <a:latin typeface="Times New Roman" pitchFamily="18" charset="0"/>
                <a:cs typeface="Times New Roman" pitchFamily="18" charset="0"/>
              </a:rPr>
              <a:t>объекта «</a:t>
            </a:r>
            <a:r>
              <a:rPr lang="ru-RU" sz="1050" dirty="0" err="1">
                <a:latin typeface="Times New Roman" pitchFamily="18" charset="0"/>
                <a:cs typeface="Times New Roman" pitchFamily="18" charset="0"/>
              </a:rPr>
              <a:t>Блочно</a:t>
            </a:r>
            <a:r>
              <a:rPr lang="ru-RU" sz="1050" dirty="0">
                <a:latin typeface="Times New Roman" pitchFamily="18" charset="0"/>
                <a:cs typeface="Times New Roman" pitchFamily="18" charset="0"/>
              </a:rPr>
              <a:t>-модульная  котельная для школы с. </a:t>
            </a:r>
            <a:r>
              <a:rPr lang="ru-RU" sz="1050" dirty="0" err="1">
                <a:latin typeface="Times New Roman" pitchFamily="18" charset="0"/>
                <a:cs typeface="Times New Roman" pitchFamily="18" charset="0"/>
              </a:rPr>
              <a:t>Борисоглеб</a:t>
            </a:r>
            <a:r>
              <a:rPr lang="ru-RU" sz="1050" dirty="0">
                <a:latin typeface="Times New Roman" pitchFamily="18" charset="0"/>
                <a:cs typeface="Times New Roman" pitchFamily="18" charset="0"/>
              </a:rPr>
              <a:t> Муромского района </a:t>
            </a:r>
            <a:r>
              <a:rPr lang="ru-RU" sz="1050" dirty="0" smtClean="0">
                <a:latin typeface="Times New Roman" pitchFamily="18" charset="0"/>
                <a:cs typeface="Times New Roman" pitchFamily="18" charset="0"/>
              </a:rPr>
              <a:t>в </a:t>
            </a:r>
            <a:r>
              <a:rPr lang="ru-RU" sz="1050" dirty="0">
                <a:latin typeface="Times New Roman" pitchFamily="18" charset="0"/>
                <a:cs typeface="Times New Roman" pitchFamily="18" charset="0"/>
              </a:rPr>
              <a:t>сумме </a:t>
            </a:r>
            <a:r>
              <a:rPr lang="ru-RU" sz="1050" b="1" i="1" dirty="0">
                <a:latin typeface="Times New Roman" pitchFamily="18" charset="0"/>
                <a:cs typeface="Times New Roman" pitchFamily="18" charset="0"/>
              </a:rPr>
              <a:t>11894,7 тыс. рублей</a:t>
            </a:r>
            <a:r>
              <a:rPr lang="ru-RU" sz="1050" dirty="0">
                <a:latin typeface="Times New Roman" pitchFamily="18" charset="0"/>
                <a:cs typeface="Times New Roman" pitchFamily="18" charset="0"/>
              </a:rPr>
              <a:t>, в том числе за счет субсидии из областного бюджета – 10348,3 тыс. рублей и средств бюджета района – 1546,4 тыс</a:t>
            </a:r>
            <a:r>
              <a:rPr lang="ru-RU" sz="1050" dirty="0" smtClean="0">
                <a:latin typeface="Times New Roman" pitchFamily="18" charset="0"/>
                <a:cs typeface="Times New Roman" pitchFamily="18" charset="0"/>
              </a:rPr>
              <a:t>. рублей;</a:t>
            </a:r>
            <a:endParaRPr lang="ru-RU" sz="1050" dirty="0">
              <a:latin typeface="Times New Roman" pitchFamily="18" charset="0"/>
              <a:cs typeface="Times New Roman" pitchFamily="18" charset="0"/>
            </a:endParaRPr>
          </a:p>
          <a:p>
            <a:pPr algn="just"/>
            <a:r>
              <a:rPr lang="ru-RU" sz="1050" dirty="0">
                <a:latin typeface="Times New Roman" pitchFamily="18" charset="0"/>
                <a:cs typeface="Times New Roman" pitchFamily="18" charset="0"/>
              </a:rPr>
              <a:t>    </a:t>
            </a:r>
            <a:r>
              <a:rPr lang="ru-RU" sz="1050" dirty="0" smtClean="0">
                <a:latin typeface="Times New Roman" pitchFamily="18" charset="0"/>
                <a:cs typeface="Times New Roman" pitchFamily="18" charset="0"/>
              </a:rPr>
              <a:t>     - </a:t>
            </a:r>
            <a:r>
              <a:rPr lang="ru-RU" sz="1050" dirty="0">
                <a:latin typeface="Times New Roman" pitchFamily="18" charset="0"/>
                <a:cs typeface="Times New Roman" pitchFamily="18" charset="0"/>
              </a:rPr>
              <a:t>актуализация (корректировка) схемы теплоснабжения Муромского района в сумме </a:t>
            </a:r>
            <a:r>
              <a:rPr lang="ru-RU" sz="1050" b="1" i="1" dirty="0">
                <a:latin typeface="Times New Roman" pitchFamily="18" charset="0"/>
                <a:cs typeface="Times New Roman" pitchFamily="18" charset="0"/>
              </a:rPr>
              <a:t>177,1 тыс. рублей</a:t>
            </a:r>
            <a:r>
              <a:rPr lang="ru-RU" sz="1050" dirty="0" smtClean="0">
                <a:latin typeface="Times New Roman" pitchFamily="18" charset="0"/>
                <a:cs typeface="Times New Roman" pitchFamily="18" charset="0"/>
              </a:rPr>
              <a:t>;</a:t>
            </a:r>
            <a:endParaRPr lang="ru-RU" sz="1050" dirty="0">
              <a:latin typeface="Times New Roman" pitchFamily="18" charset="0"/>
              <a:cs typeface="Times New Roman" pitchFamily="18" charset="0"/>
            </a:endParaRPr>
          </a:p>
          <a:p>
            <a:pPr algn="just"/>
            <a:r>
              <a:rPr lang="ru-RU" sz="1050" dirty="0" smtClean="0">
                <a:latin typeface="Times New Roman" pitchFamily="18" charset="0"/>
                <a:cs typeface="Times New Roman" pitchFamily="18" charset="0"/>
              </a:rPr>
              <a:t>         - </a:t>
            </a:r>
            <a:r>
              <a:rPr lang="ru-RU" sz="1050" dirty="0">
                <a:latin typeface="Times New Roman" pitchFamily="18" charset="0"/>
                <a:cs typeface="Times New Roman" pitchFamily="18" charset="0"/>
              </a:rPr>
              <a:t>прочие мероприятия по модернизации котельного оборудования, газификация котельных, строительство объектов коммунальной инфраструктуры в сумме </a:t>
            </a:r>
            <a:r>
              <a:rPr lang="ru-RU" sz="1050" b="1" i="1" dirty="0">
                <a:latin typeface="Times New Roman" pitchFamily="18" charset="0"/>
                <a:cs typeface="Times New Roman" pitchFamily="18" charset="0"/>
              </a:rPr>
              <a:t>16,8 тыс. </a:t>
            </a:r>
            <a:r>
              <a:rPr lang="ru-RU" sz="1050" b="1" i="1" dirty="0" smtClean="0">
                <a:latin typeface="Times New Roman" pitchFamily="18" charset="0"/>
                <a:cs typeface="Times New Roman" pitchFamily="18" charset="0"/>
              </a:rPr>
              <a:t>рублей</a:t>
            </a:r>
            <a:r>
              <a:rPr lang="ru-RU" sz="1050" dirty="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6) по </a:t>
            </a:r>
            <a:r>
              <a:rPr lang="ru-RU" sz="1050" i="1" dirty="0">
                <a:latin typeface="Times New Roman" pitchFamily="18" charset="0"/>
                <a:cs typeface="Times New Roman" pitchFamily="18" charset="0"/>
              </a:rPr>
              <a:t>муниципальной программе «</a:t>
            </a:r>
            <a:r>
              <a:rPr lang="ru-RU" sz="1050" i="1" dirty="0" smtClean="0">
                <a:latin typeface="Times New Roman" pitchFamily="18" charset="0"/>
                <a:cs typeface="Times New Roman" pitchFamily="18" charset="0"/>
              </a:rPr>
              <a:t>Охрана окружающей среды в Муромском районе» </a:t>
            </a:r>
            <a:r>
              <a:rPr lang="ru-RU" sz="1050" dirty="0" smtClean="0">
                <a:latin typeface="Times New Roman" pitchFamily="18" charset="0"/>
                <a:cs typeface="Times New Roman" pitchFamily="18" charset="0"/>
              </a:rPr>
              <a:t>на иные </a:t>
            </a:r>
            <a:r>
              <a:rPr lang="ru-RU" sz="1050" dirty="0">
                <a:latin typeface="Times New Roman" pitchFamily="18" charset="0"/>
                <a:cs typeface="Times New Roman" pitchFamily="18" charset="0"/>
              </a:rPr>
              <a:t>межбюджетные трансферты, передаваемые </a:t>
            </a:r>
            <a:r>
              <a:rPr lang="ru-RU" sz="1050" dirty="0" smtClean="0">
                <a:latin typeface="Times New Roman" pitchFamily="18" charset="0"/>
                <a:cs typeface="Times New Roman" pitchFamily="18" charset="0"/>
              </a:rPr>
              <a:t>бюджетам муниципальных образований Борисоглебское и </a:t>
            </a:r>
            <a:r>
              <a:rPr lang="ru-RU" sz="1050" dirty="0" err="1" smtClean="0">
                <a:latin typeface="Times New Roman" pitchFamily="18" charset="0"/>
                <a:cs typeface="Times New Roman" pitchFamily="18" charset="0"/>
              </a:rPr>
              <a:t>Ковардицкое</a:t>
            </a:r>
            <a:r>
              <a:rPr lang="ru-RU" sz="1050" dirty="0" smtClean="0">
                <a:latin typeface="Times New Roman" pitchFamily="18" charset="0"/>
                <a:cs typeface="Times New Roman" pitchFamily="18" charset="0"/>
              </a:rPr>
              <a:t> </a:t>
            </a:r>
            <a:r>
              <a:rPr lang="ru-RU" sz="1050" dirty="0">
                <a:latin typeface="Times New Roman" pitchFamily="18" charset="0"/>
                <a:cs typeface="Times New Roman" pitchFamily="18" charset="0"/>
              </a:rPr>
              <a:t>из бюджета Муромского района </a:t>
            </a:r>
            <a:r>
              <a:rPr lang="ru-RU" sz="1050" dirty="0" smtClean="0">
                <a:latin typeface="Times New Roman" pitchFamily="18" charset="0"/>
                <a:cs typeface="Times New Roman" pitchFamily="18" charset="0"/>
              </a:rPr>
              <a:t>на создание </a:t>
            </a:r>
            <a:r>
              <a:rPr lang="ru-RU" sz="1050" dirty="0">
                <a:latin typeface="Times New Roman" pitchFamily="18" charset="0"/>
                <a:cs typeface="Times New Roman" pitchFamily="18" charset="0"/>
              </a:rPr>
              <a:t>мест (площадок) накопления твердых коммунальных отходов, </a:t>
            </a:r>
            <a:r>
              <a:rPr lang="ru-RU" sz="1050" dirty="0" smtClean="0">
                <a:latin typeface="Times New Roman" pitchFamily="18" charset="0"/>
                <a:cs typeface="Times New Roman" pitchFamily="18" charset="0"/>
              </a:rPr>
              <a:t>определение </a:t>
            </a:r>
            <a:r>
              <a:rPr lang="ru-RU" sz="1050" dirty="0">
                <a:latin typeface="Times New Roman" pitchFamily="18" charset="0"/>
                <a:cs typeface="Times New Roman" pitchFamily="18" charset="0"/>
              </a:rPr>
              <a:t>схемы размещения мест (площадок) накопления твердых коммунальных отходов в сумме </a:t>
            </a:r>
            <a:r>
              <a:rPr lang="ru-RU" sz="1050" dirty="0" smtClean="0">
                <a:latin typeface="Times New Roman" pitchFamily="18" charset="0"/>
                <a:cs typeface="Times New Roman" pitchFamily="18" charset="0"/>
              </a:rPr>
              <a:t> </a:t>
            </a:r>
            <a:r>
              <a:rPr lang="ru-RU" sz="1050" b="1" i="1" dirty="0">
                <a:latin typeface="Times New Roman" pitchFamily="18" charset="0"/>
                <a:cs typeface="Times New Roman" pitchFamily="18" charset="0"/>
              </a:rPr>
              <a:t>9764,8 тыс. </a:t>
            </a:r>
            <a:r>
              <a:rPr lang="ru-RU" sz="1050" b="1" i="1" dirty="0" smtClean="0">
                <a:latin typeface="Times New Roman" pitchFamily="18" charset="0"/>
                <a:cs typeface="Times New Roman" pitchFamily="18" charset="0"/>
              </a:rPr>
              <a:t>рублей</a:t>
            </a:r>
            <a:r>
              <a:rPr lang="ru-RU" sz="1050" dirty="0">
                <a:latin typeface="Times New Roman" pitchFamily="18" charset="0"/>
                <a:cs typeface="Times New Roman" pitchFamily="18" charset="0"/>
              </a:rPr>
              <a:t> </a:t>
            </a:r>
            <a:r>
              <a:rPr lang="ru-RU" sz="1050" dirty="0" smtClean="0">
                <a:latin typeface="Times New Roman" pitchFamily="18" charset="0"/>
                <a:cs typeface="Times New Roman" pitchFamily="18" charset="0"/>
              </a:rPr>
              <a:t>(областной бюджет  8495,3 тыс. рублей </a:t>
            </a:r>
            <a:r>
              <a:rPr lang="ru-RU" sz="1050" dirty="0">
                <a:latin typeface="Times New Roman" pitchFamily="18" charset="0"/>
                <a:cs typeface="Times New Roman" pitchFamily="18" charset="0"/>
              </a:rPr>
              <a:t>и </a:t>
            </a:r>
            <a:r>
              <a:rPr lang="ru-RU" sz="1050" dirty="0" smtClean="0">
                <a:latin typeface="Times New Roman" pitchFamily="18" charset="0"/>
                <a:cs typeface="Times New Roman" pitchFamily="18" charset="0"/>
              </a:rPr>
              <a:t>средства </a:t>
            </a:r>
            <a:r>
              <a:rPr lang="ru-RU" sz="1050" dirty="0">
                <a:latin typeface="Times New Roman" pitchFamily="18" charset="0"/>
                <a:cs typeface="Times New Roman" pitchFamily="18" charset="0"/>
              </a:rPr>
              <a:t>бюджета района в сумме </a:t>
            </a:r>
            <a:r>
              <a:rPr lang="ru-RU" sz="1050" dirty="0" smtClean="0">
                <a:latin typeface="Times New Roman" pitchFamily="18" charset="0"/>
                <a:cs typeface="Times New Roman" pitchFamily="18" charset="0"/>
              </a:rPr>
              <a:t>1269,5 </a:t>
            </a:r>
            <a:r>
              <a:rPr lang="ru-RU" sz="1050" dirty="0">
                <a:latin typeface="Times New Roman" pitchFamily="18" charset="0"/>
                <a:cs typeface="Times New Roman" pitchFamily="18" charset="0"/>
              </a:rPr>
              <a:t>тыс</a:t>
            </a:r>
            <a:r>
              <a:rPr lang="ru-RU" sz="1050" dirty="0" smtClean="0">
                <a:latin typeface="Times New Roman" pitchFamily="18" charset="0"/>
                <a:cs typeface="Times New Roman" pitchFamily="18" charset="0"/>
              </a:rPr>
              <a:t>. рублей);</a:t>
            </a:r>
          </a:p>
          <a:p>
            <a:pPr algn="just"/>
            <a:r>
              <a:rPr lang="ru-RU" sz="1050" dirty="0" smtClean="0">
                <a:latin typeface="Times New Roman" pitchFamily="18" charset="0"/>
                <a:cs typeface="Times New Roman" pitchFamily="18" charset="0"/>
              </a:rPr>
              <a:t>         7) по </a:t>
            </a:r>
            <a:r>
              <a:rPr lang="ru-RU" sz="1050" i="1" dirty="0" smtClean="0">
                <a:latin typeface="Times New Roman" pitchFamily="18" charset="0"/>
                <a:cs typeface="Times New Roman" pitchFamily="18" charset="0"/>
              </a:rPr>
              <a:t>муниципальной программе «Обеспечение </a:t>
            </a:r>
            <a:r>
              <a:rPr lang="ru-RU" sz="1050" i="1" dirty="0">
                <a:latin typeface="Times New Roman" pitchFamily="18" charset="0"/>
                <a:cs typeface="Times New Roman" pitchFamily="18" charset="0"/>
              </a:rPr>
              <a:t>деятельности органов местного самоуправления Муромского </a:t>
            </a:r>
            <a:r>
              <a:rPr lang="ru-RU" sz="1050" i="1" dirty="0" smtClean="0">
                <a:latin typeface="Times New Roman" pitchFamily="18" charset="0"/>
                <a:cs typeface="Times New Roman" pitchFamily="18" charset="0"/>
              </a:rPr>
              <a:t>района» </a:t>
            </a:r>
            <a:r>
              <a:rPr lang="ru-RU" sz="1050" dirty="0" smtClean="0">
                <a:latin typeface="Times New Roman" pitchFamily="18" charset="0"/>
                <a:cs typeface="Times New Roman" pitchFamily="18" charset="0"/>
              </a:rPr>
              <a:t>на </a:t>
            </a:r>
            <a:r>
              <a:rPr lang="ru-RU" sz="1050" dirty="0">
                <a:latin typeface="Times New Roman" pitchFamily="18" charset="0"/>
                <a:cs typeface="Times New Roman" pitchFamily="18" charset="0"/>
              </a:rPr>
              <a:t>обеспечение деятельности (оказание услуг) муниципального казенного учреждения «Управление жилищно-коммунального хозяйства, инфраструктуры и дорожной деятельности Муромского района» освоено </a:t>
            </a:r>
            <a:r>
              <a:rPr lang="ru-RU" sz="1050" b="1" i="1" dirty="0">
                <a:latin typeface="Times New Roman" pitchFamily="18" charset="0"/>
                <a:cs typeface="Times New Roman" pitchFamily="18" charset="0"/>
              </a:rPr>
              <a:t>2327,5 тыс. рублей</a:t>
            </a:r>
            <a:r>
              <a:rPr lang="ru-RU" sz="1050" dirty="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8) по непрограммным расходам средства направлены на </a:t>
            </a:r>
            <a:r>
              <a:rPr lang="ru-RU" sz="1050" dirty="0">
                <a:latin typeface="Times New Roman" pitchFamily="18" charset="0"/>
                <a:cs typeface="Times New Roman" pitchFamily="18" charset="0"/>
              </a:rPr>
              <a:t>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050" b="1" i="1" dirty="0">
                <a:latin typeface="Times New Roman" pitchFamily="18" charset="0"/>
                <a:cs typeface="Times New Roman" pitchFamily="18" charset="0"/>
              </a:rPr>
              <a:t>284,1 тыс. рублей</a:t>
            </a:r>
            <a:r>
              <a:rPr lang="ru-RU" sz="1050" dirty="0">
                <a:latin typeface="Times New Roman" pitchFamily="18" charset="0"/>
                <a:cs typeface="Times New Roman" pitchFamily="18" charset="0"/>
              </a:rPr>
              <a:t>.</a:t>
            </a:r>
          </a:p>
        </p:txBody>
      </p:sp>
      <p:sp>
        <p:nvSpPr>
          <p:cNvPr id="10" name="TextBox 9"/>
          <p:cNvSpPr txBox="1"/>
          <p:nvPr/>
        </p:nvSpPr>
        <p:spPr>
          <a:xfrm>
            <a:off x="35496" y="44624"/>
            <a:ext cx="9036496"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НА ЖИЛИЩНО-КОММУНАЛЬНОЕ ХОЗЯЙСТВО</a:t>
            </a:r>
            <a:endParaRPr lang="ru-RU" dirty="0"/>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81" b="14544"/>
          <a:stretch/>
        </p:blipFill>
        <p:spPr bwMode="auto">
          <a:xfrm>
            <a:off x="5148064" y="692696"/>
            <a:ext cx="362964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4283968" y="572487"/>
            <a:ext cx="46191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200" dirty="0" smtClean="0">
                <a:latin typeface="Times New Roman" pitchFamily="18" charset="0"/>
                <a:cs typeface="Times New Roman" pitchFamily="18" charset="0"/>
              </a:rPr>
              <a:t>            Расходные </a:t>
            </a:r>
            <a:r>
              <a:rPr lang="ru-RU" sz="1200" dirty="0">
                <a:latin typeface="Times New Roman" pitchFamily="18" charset="0"/>
                <a:cs typeface="Times New Roman" pitchFamily="18" charset="0"/>
              </a:rPr>
              <a:t>обязательства </a:t>
            </a:r>
            <a:r>
              <a:rPr lang="ru-RU" sz="1200" b="1" dirty="0">
                <a:latin typeface="Times New Roman" pitchFamily="18" charset="0"/>
                <a:cs typeface="Times New Roman" pitchFamily="18" charset="0"/>
              </a:rPr>
              <a:t>по социальной сфере</a:t>
            </a:r>
            <a:r>
              <a:rPr lang="ru-RU" sz="1200" dirty="0">
                <a:latin typeface="Times New Roman" pitchFamily="18" charset="0"/>
                <a:cs typeface="Times New Roman" pitchFamily="18" charset="0"/>
              </a:rPr>
              <a:t> выполнены в сумме </a:t>
            </a:r>
            <a:r>
              <a:rPr lang="ru-RU" sz="1200" dirty="0" smtClean="0">
                <a:latin typeface="Times New Roman" pitchFamily="18" charset="0"/>
                <a:cs typeface="Times New Roman" pitchFamily="18" charset="0"/>
              </a:rPr>
              <a:t>344992,2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 или 99,3% от уточненного </a:t>
            </a:r>
            <a:r>
              <a:rPr lang="ru-RU" sz="1200" dirty="0">
                <a:latin typeface="Times New Roman" pitchFamily="18" charset="0"/>
                <a:cs typeface="Times New Roman" pitchFamily="18" charset="0"/>
              </a:rPr>
              <a:t>плана </a:t>
            </a:r>
            <a:r>
              <a:rPr lang="ru-RU" sz="1200" dirty="0" smtClean="0">
                <a:latin typeface="Times New Roman" pitchFamily="18" charset="0"/>
                <a:cs typeface="Times New Roman" pitchFamily="18" charset="0"/>
              </a:rPr>
              <a:t>(347417,5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 </a:t>
            </a:r>
            <a:r>
              <a:rPr lang="ru-RU" sz="1200" dirty="0">
                <a:latin typeface="Times New Roman" pitchFamily="18" charset="0"/>
                <a:cs typeface="Times New Roman" pitchFamily="18" charset="0"/>
              </a:rPr>
              <a:t>что выше уровня 2021 года на 48026,4 тыс. рублей или на 16,2%. </a:t>
            </a:r>
            <a:r>
              <a:rPr lang="ru-RU" sz="1200" dirty="0" smtClean="0">
                <a:latin typeface="Times New Roman" pitchFamily="18" charset="0"/>
                <a:cs typeface="Times New Roman" pitchFamily="18" charset="0"/>
              </a:rPr>
              <a:t>     </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Удельный </a:t>
            </a:r>
            <a:r>
              <a:rPr lang="ru-RU" sz="1200" dirty="0">
                <a:latin typeface="Times New Roman" pitchFamily="18" charset="0"/>
                <a:cs typeface="Times New Roman" pitchFamily="18" charset="0"/>
              </a:rPr>
              <a:t>вес расходов на социальную сферу в общем объеме расходов бюджета района на 2022 год составляет </a:t>
            </a:r>
            <a:r>
              <a:rPr lang="ru-RU" sz="1200" dirty="0" smtClean="0">
                <a:latin typeface="Times New Roman" pitchFamily="18" charset="0"/>
                <a:cs typeface="Times New Roman" pitchFamily="18" charset="0"/>
              </a:rPr>
              <a:t>60,0%.</a:t>
            </a:r>
            <a:endParaRPr lang="ru-RU" sz="1200" dirty="0">
              <a:latin typeface="Times New Roman" pitchFamily="18" charset="0"/>
              <a:cs typeface="Times New Roman" pitchFamily="18" charset="0"/>
            </a:endParaRPr>
          </a:p>
        </p:txBody>
      </p:sp>
      <p:sp>
        <p:nvSpPr>
          <p:cNvPr id="13" name="TextBox 12"/>
          <p:cNvSpPr txBox="1"/>
          <p:nvPr/>
        </p:nvSpPr>
        <p:spPr>
          <a:xfrm>
            <a:off x="467544" y="44624"/>
            <a:ext cx="828092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НА СОЦИАЛЬНУЮ СФЕРУ</a:t>
            </a:r>
            <a:endParaRPr lang="ru-RU" dirty="0"/>
          </a:p>
        </p:txBody>
      </p:sp>
      <p:pic>
        <p:nvPicPr>
          <p:cNvPr id="1843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15" r="16500" b="18285"/>
          <a:stretch/>
        </p:blipFill>
        <p:spPr bwMode="auto">
          <a:xfrm>
            <a:off x="107504" y="1052736"/>
            <a:ext cx="4726699" cy="479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9144" r="14735"/>
          <a:stretch/>
        </p:blipFill>
        <p:spPr bwMode="auto">
          <a:xfrm>
            <a:off x="5148065" y="1844824"/>
            <a:ext cx="3672408"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Диаграмма 8"/>
          <p:cNvGraphicFramePr>
            <a:graphicFrameLocks/>
          </p:cNvGraphicFramePr>
          <p:nvPr>
            <p:extLst>
              <p:ext uri="{D42A27DB-BD31-4B8C-83A1-F6EECF244321}">
                <p14:modId xmlns:p14="http://schemas.microsoft.com/office/powerpoint/2010/main" val="2913760191"/>
              </p:ext>
            </p:extLst>
          </p:nvPr>
        </p:nvGraphicFramePr>
        <p:xfrm>
          <a:off x="4475163" y="4308475"/>
          <a:ext cx="4572000" cy="23812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2"/>
          <p:cNvSpPr>
            <a:spLocks noChangeArrowheads="1"/>
          </p:cNvSpPr>
          <p:nvPr/>
        </p:nvSpPr>
        <p:spPr bwMode="auto">
          <a:xfrm>
            <a:off x="898599" y="44624"/>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ОБРАЗОВАНИЕ</a:t>
            </a:r>
            <a:endParaRPr lang="ru-RU" altLang="ru-RU" b="1" dirty="0">
              <a:latin typeface="Times New Roman" pitchFamily="18" charset="0"/>
            </a:endParaRP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dirty="0">
              <a:cs typeface="+mn-cs"/>
            </a:endParaRPr>
          </a:p>
        </p:txBody>
      </p:sp>
      <p:sp>
        <p:nvSpPr>
          <p:cNvPr id="23556" name="TextBox 5"/>
          <p:cNvSpPr txBox="1">
            <a:spLocks noChangeArrowheads="1"/>
          </p:cNvSpPr>
          <p:nvPr/>
        </p:nvSpPr>
        <p:spPr bwMode="auto">
          <a:xfrm>
            <a:off x="2124075" y="593725"/>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3</a:t>
            </a:r>
            <a:r>
              <a:rPr lang="ru-RU" altLang="ru-RU" sz="1600" dirty="0" smtClean="0">
                <a:latin typeface="Times New Roman" pitchFamily="18" charset="0"/>
                <a:cs typeface="Times New Roman" pitchFamily="18" charset="0"/>
              </a:rPr>
              <a:t> </a:t>
            </a:r>
            <a:r>
              <a:rPr lang="ru-RU" altLang="ru-RU" sz="1600" dirty="0">
                <a:latin typeface="Times New Roman" pitchFamily="18" charset="0"/>
                <a:cs typeface="Times New Roman" pitchFamily="18" charset="0"/>
              </a:rPr>
              <a:t>детских дошкольных учреждения </a:t>
            </a:r>
            <a:r>
              <a:rPr lang="ru-RU" altLang="ru-RU" sz="1600" dirty="0" smtClean="0">
                <a:latin typeface="Times New Roman" pitchFamily="18" charset="0"/>
                <a:cs typeface="Times New Roman" pitchFamily="18" charset="0"/>
              </a:rPr>
              <a:t>(205 воспитанников)</a:t>
            </a:r>
            <a:endParaRPr lang="ru-RU" altLang="ru-RU" sz="1600" dirty="0">
              <a:latin typeface="Times New Roman" pitchFamily="18" charset="0"/>
              <a:cs typeface="Times New Roman" pitchFamily="18" charset="0"/>
            </a:endParaRPr>
          </a:p>
        </p:txBody>
      </p:sp>
      <p:sp>
        <p:nvSpPr>
          <p:cNvPr id="23557" name="TextBox 10"/>
          <p:cNvSpPr txBox="1">
            <a:spLocks noChangeArrowheads="1"/>
          </p:cNvSpPr>
          <p:nvPr/>
        </p:nvSpPr>
        <p:spPr bwMode="auto">
          <a:xfrm>
            <a:off x="2124075" y="901700"/>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8 общеобразовательных школ </a:t>
            </a:r>
            <a:r>
              <a:rPr lang="ru-RU" altLang="ru-RU" sz="1600" dirty="0" smtClean="0">
                <a:latin typeface="Times New Roman" pitchFamily="18" charset="0"/>
                <a:cs typeface="Times New Roman" pitchFamily="18" charset="0"/>
              </a:rPr>
              <a:t>(1030 </a:t>
            </a:r>
            <a:r>
              <a:rPr lang="ru-RU" altLang="ru-RU" sz="1600" dirty="0">
                <a:latin typeface="Times New Roman" pitchFamily="18" charset="0"/>
                <a:cs typeface="Times New Roman" pitchFamily="18" charset="0"/>
              </a:rPr>
              <a:t>учащихся, </a:t>
            </a:r>
            <a:r>
              <a:rPr lang="ru-RU" altLang="ru-RU" sz="1600" dirty="0" smtClean="0">
                <a:latin typeface="Times New Roman" pitchFamily="18" charset="0"/>
                <a:cs typeface="Times New Roman" pitchFamily="18" charset="0"/>
              </a:rPr>
              <a:t>141 воспитанник)</a:t>
            </a:r>
            <a:endParaRPr lang="ru-RU" altLang="ru-RU" sz="1600" dirty="0">
              <a:latin typeface="Times New Roman" pitchFamily="18" charset="0"/>
              <a:cs typeface="Times New Roman" pitchFamily="18" charset="0"/>
            </a:endParaRPr>
          </a:p>
        </p:txBody>
      </p:sp>
      <p:sp>
        <p:nvSpPr>
          <p:cNvPr id="23558" name="TextBox 14"/>
          <p:cNvSpPr txBox="1">
            <a:spLocks noChangeArrowheads="1"/>
          </p:cNvSpPr>
          <p:nvPr/>
        </p:nvSpPr>
        <p:spPr bwMode="auto">
          <a:xfrm>
            <a:off x="2124075" y="1165225"/>
            <a:ext cx="6264275"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7313" algn="l"/>
              </a:tabLst>
              <a:defRPr>
                <a:solidFill>
                  <a:schemeClr val="tx1"/>
                </a:solidFill>
                <a:latin typeface="Arial" charset="0"/>
                <a:cs typeface="Arial" charset="0"/>
              </a:defRPr>
            </a:lvl1pPr>
            <a:lvl2pPr marL="742950" indent="-285750" eaLnBrk="0" hangingPunct="0">
              <a:tabLst>
                <a:tab pos="87313" algn="l"/>
              </a:tabLst>
              <a:defRPr>
                <a:solidFill>
                  <a:schemeClr val="tx1"/>
                </a:solidFill>
                <a:latin typeface="Arial" charset="0"/>
                <a:cs typeface="Arial" charset="0"/>
              </a:defRPr>
            </a:lvl2pPr>
            <a:lvl3pPr marL="1143000" indent="-228600" eaLnBrk="0" hangingPunct="0">
              <a:tabLst>
                <a:tab pos="87313" algn="l"/>
              </a:tabLst>
              <a:defRPr>
                <a:solidFill>
                  <a:schemeClr val="tx1"/>
                </a:solidFill>
                <a:latin typeface="Arial" charset="0"/>
                <a:cs typeface="Arial" charset="0"/>
              </a:defRPr>
            </a:lvl3pPr>
            <a:lvl4pPr marL="1600200" indent="-228600" eaLnBrk="0" hangingPunct="0">
              <a:tabLst>
                <a:tab pos="87313" algn="l"/>
              </a:tabLst>
              <a:defRPr>
                <a:solidFill>
                  <a:schemeClr val="tx1"/>
                </a:solidFill>
                <a:latin typeface="Arial" charset="0"/>
                <a:cs typeface="Arial" charset="0"/>
              </a:defRPr>
            </a:lvl4pPr>
            <a:lvl5pPr marL="2057400" indent="-228600" eaLnBrk="0" hangingPunct="0">
              <a:tabLst>
                <a:tab pos="87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87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87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87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87313" algn="l"/>
              </a:tabLs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23559" name="TextBox 16"/>
          <p:cNvSpPr txBox="1">
            <a:spLocks noChangeArrowheads="1"/>
          </p:cNvSpPr>
          <p:nvPr/>
        </p:nvSpPr>
        <p:spPr bwMode="auto">
          <a:xfrm>
            <a:off x="2124075" y="1693863"/>
            <a:ext cx="6264275" cy="3381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Управление образования администрации Муромского района</a:t>
            </a:r>
          </a:p>
        </p:txBody>
      </p:sp>
      <p:sp>
        <p:nvSpPr>
          <p:cNvPr id="23560" name="TextBox 2"/>
          <p:cNvSpPr txBox="1">
            <a:spLocks noChangeArrowheads="1"/>
          </p:cNvSpPr>
          <p:nvPr/>
        </p:nvSpPr>
        <p:spPr bwMode="auto">
          <a:xfrm>
            <a:off x="249238" y="669925"/>
            <a:ext cx="1298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Times New Roman" pitchFamily="18" charset="0"/>
                <a:cs typeface="Times New Roman" pitchFamily="18" charset="0"/>
              </a:rPr>
              <a:t>Система образования Муромского района включает</a:t>
            </a:r>
          </a:p>
        </p:txBody>
      </p:sp>
      <p:sp>
        <p:nvSpPr>
          <p:cNvPr id="23561" name="Прямоугольник 4"/>
          <p:cNvSpPr>
            <a:spLocks noChangeArrowheads="1"/>
          </p:cNvSpPr>
          <p:nvPr/>
        </p:nvSpPr>
        <p:spPr bwMode="auto">
          <a:xfrm>
            <a:off x="107504" y="2037730"/>
            <a:ext cx="88804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r>
              <a:rPr lang="ru-RU" sz="1400" dirty="0" smtClean="0">
                <a:latin typeface="Times New Roman" pitchFamily="18" charset="0"/>
                <a:cs typeface="Times New Roman" pitchFamily="18" charset="0"/>
              </a:rPr>
              <a:t>Расходы по отрасли </a:t>
            </a:r>
            <a:r>
              <a:rPr lang="ru-RU" sz="1400" b="1" dirty="0" smtClean="0">
                <a:latin typeface="Times New Roman" pitchFamily="18" charset="0"/>
                <a:cs typeface="Times New Roman" pitchFamily="18" charset="0"/>
              </a:rPr>
              <a:t>«Образование»</a:t>
            </a:r>
            <a:r>
              <a:rPr lang="ru-RU" sz="1400" dirty="0" smtClean="0">
                <a:latin typeface="Times New Roman" pitchFamily="18" charset="0"/>
                <a:cs typeface="Times New Roman" pitchFamily="18" charset="0"/>
              </a:rPr>
              <a:t> в общей сумме расходов составляют 45,3 %. При плане на год </a:t>
            </a:r>
            <a:r>
              <a:rPr lang="ru-RU" sz="1400" dirty="0">
                <a:latin typeface="Times New Roman" pitchFamily="18" charset="0"/>
                <a:cs typeface="Times New Roman" pitchFamily="18" charset="0"/>
              </a:rPr>
              <a:t>261768,0 тыс. рублей </a:t>
            </a:r>
            <a:r>
              <a:rPr lang="ru-RU" sz="1400" dirty="0" smtClean="0">
                <a:latin typeface="Times New Roman" pitchFamily="18" charset="0"/>
                <a:cs typeface="Times New Roman" pitchFamily="18" charset="0"/>
              </a:rPr>
              <a:t>средства освоены в </a:t>
            </a:r>
            <a:r>
              <a:rPr lang="ru-RU" sz="1400" dirty="0">
                <a:latin typeface="Times New Roman" pitchFamily="18" charset="0"/>
                <a:cs typeface="Times New Roman" pitchFamily="18" charset="0"/>
              </a:rPr>
              <a:t>сумме  </a:t>
            </a:r>
            <a:r>
              <a:rPr lang="ru-RU" sz="1400" b="1" dirty="0">
                <a:latin typeface="Times New Roman" pitchFamily="18" charset="0"/>
                <a:cs typeface="Times New Roman" pitchFamily="18" charset="0"/>
              </a:rPr>
              <a:t>260368,0 тыс. </a:t>
            </a:r>
            <a:r>
              <a:rPr lang="ru-RU" sz="1400" b="1" dirty="0" smtClean="0">
                <a:latin typeface="Times New Roman" pitchFamily="18" charset="0"/>
                <a:cs typeface="Times New Roman" pitchFamily="18" charset="0"/>
              </a:rPr>
              <a:t>рублей</a:t>
            </a:r>
            <a:r>
              <a:rPr lang="ru-RU" sz="1400" dirty="0" smtClean="0">
                <a:latin typeface="Times New Roman" pitchFamily="18" charset="0"/>
                <a:cs typeface="Times New Roman" pitchFamily="18" charset="0"/>
              </a:rPr>
              <a:t> или на 99,5 %:</a:t>
            </a:r>
          </a:p>
          <a:p>
            <a:pPr lvl="0"/>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 за </a:t>
            </a:r>
            <a:r>
              <a:rPr lang="ru-RU" sz="1400" dirty="0">
                <a:latin typeface="Times New Roman" pitchFamily="18" charset="0"/>
                <a:cs typeface="Times New Roman" pitchFamily="18" charset="0"/>
              </a:rPr>
              <a:t>счет федерального бюджета – 14201,2 тыс. рублей;</a:t>
            </a:r>
          </a:p>
          <a:p>
            <a:pPr lvl="0"/>
            <a:r>
              <a:rPr lang="ru-RU" sz="1400" dirty="0" smtClean="0">
                <a:latin typeface="Times New Roman" pitchFamily="18" charset="0"/>
                <a:cs typeface="Times New Roman" pitchFamily="18" charset="0"/>
              </a:rPr>
              <a:t>        - за </a:t>
            </a:r>
            <a:r>
              <a:rPr lang="ru-RU" sz="1400" dirty="0">
                <a:latin typeface="Times New Roman" pitchFamily="18" charset="0"/>
                <a:cs typeface="Times New Roman" pitchFamily="18" charset="0"/>
              </a:rPr>
              <a:t>счет областного бюджета – 126836,1 тыс. рублей;</a:t>
            </a:r>
          </a:p>
          <a:p>
            <a:pPr lvl="0"/>
            <a:r>
              <a:rPr lang="ru-RU" sz="1400" dirty="0" smtClean="0">
                <a:latin typeface="Times New Roman" pitchFamily="18" charset="0"/>
                <a:cs typeface="Times New Roman" pitchFamily="18" charset="0"/>
              </a:rPr>
              <a:t>        - за </a:t>
            </a:r>
            <a:r>
              <a:rPr lang="ru-RU" sz="1400" dirty="0">
                <a:latin typeface="Times New Roman" pitchFamily="18" charset="0"/>
                <a:cs typeface="Times New Roman" pitchFamily="18" charset="0"/>
              </a:rPr>
              <a:t>счет местного бюджета – 119330,7 тыс. </a:t>
            </a:r>
            <a:r>
              <a:rPr lang="ru-RU" sz="1400" dirty="0" smtClean="0">
                <a:latin typeface="Times New Roman" pitchFamily="18" charset="0"/>
                <a:cs typeface="Times New Roman" pitchFamily="18" charset="0"/>
              </a:rPr>
              <a:t>рублей.</a:t>
            </a:r>
          </a:p>
          <a:p>
            <a:r>
              <a:rPr lang="ru-RU" sz="1400" dirty="0" smtClean="0">
                <a:latin typeface="Times New Roman" pitchFamily="18" charset="0"/>
                <a:cs typeface="Times New Roman" pitchFamily="18" charset="0"/>
              </a:rPr>
              <a:t>        По </a:t>
            </a:r>
            <a:r>
              <a:rPr lang="ru-RU" sz="1400" dirty="0">
                <a:latin typeface="Times New Roman" pitchFamily="18" charset="0"/>
                <a:cs typeface="Times New Roman" pitchFamily="18" charset="0"/>
              </a:rPr>
              <a:t>сравнению с первоначальным планом (217998,1 тыс. рублей) расходы увеличились на 43769,9 тыс. рублей или на 20,1% за счет поступления средств из областного бюджета.</a:t>
            </a:r>
          </a:p>
          <a:p>
            <a:pPr algn="just"/>
            <a:r>
              <a:rPr lang="ru-RU" sz="1400" dirty="0" smtClean="0">
                <a:latin typeface="Times New Roman" pitchFamily="18" charset="0"/>
                <a:cs typeface="Times New Roman" pitchFamily="18" charset="0"/>
              </a:rPr>
              <a:t>        По </a:t>
            </a:r>
            <a:r>
              <a:rPr lang="ru-RU" sz="1400" dirty="0">
                <a:latin typeface="Times New Roman" pitchFamily="18" charset="0"/>
                <a:cs typeface="Times New Roman" pitchFamily="18" charset="0"/>
              </a:rPr>
              <a:t>сравнению с 2021 годом (226997,6 тыс. рублей) расходы увеличились на 14,7% или на 33370,4 тыс. рублей. </a:t>
            </a:r>
          </a:p>
        </p:txBody>
      </p:sp>
      <p:pic>
        <p:nvPicPr>
          <p:cNvPr id="1638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9886"/>
          <a:stretch/>
        </p:blipFill>
        <p:spPr bwMode="auto">
          <a:xfrm>
            <a:off x="4547741" y="3861048"/>
            <a:ext cx="412000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4069055"/>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179388" y="548680"/>
            <a:ext cx="87852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Расходы </a:t>
            </a:r>
            <a:r>
              <a:rPr lang="ru-RU" sz="1200" dirty="0">
                <a:latin typeface="Times New Roman" pitchFamily="18" charset="0"/>
                <a:cs typeface="Times New Roman" pitchFamily="18" charset="0"/>
              </a:rPr>
              <a:t>по отрасли </a:t>
            </a:r>
            <a:r>
              <a:rPr lang="ru-RU" sz="1200" b="1" dirty="0">
                <a:latin typeface="Times New Roman" pitchFamily="18" charset="0"/>
                <a:cs typeface="Times New Roman" pitchFamily="18" charset="0"/>
              </a:rPr>
              <a:t>«Культура, кинематография</a:t>
            </a:r>
            <a:r>
              <a:rPr lang="ru-RU" sz="1200" dirty="0">
                <a:latin typeface="Times New Roman" pitchFamily="18" charset="0"/>
                <a:cs typeface="Times New Roman" pitchFamily="18" charset="0"/>
              </a:rPr>
              <a:t>» исполнены в сумме 24401,3 тыс. рублей или 100% от уточненного плана. В общей сумме расходов бюджета Муромского района составляют 4,2%. </a:t>
            </a:r>
          </a:p>
          <a:p>
            <a:pPr algn="just"/>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За </a:t>
            </a:r>
            <a:r>
              <a:rPr lang="ru-RU" sz="1200" dirty="0">
                <a:latin typeface="Times New Roman" pitchFamily="18" charset="0"/>
                <a:cs typeface="Times New Roman" pitchFamily="18" charset="0"/>
              </a:rPr>
              <a:t>счет средств федерального бюджета в 2022 году освоено 5590,7 тыс. </a:t>
            </a:r>
            <a:r>
              <a:rPr lang="ru-RU" sz="1200" dirty="0" smtClean="0">
                <a:latin typeface="Times New Roman" pitchFamily="18" charset="0"/>
                <a:cs typeface="Times New Roman" pitchFamily="18" charset="0"/>
              </a:rPr>
              <a:t>рублей, </a:t>
            </a:r>
            <a:r>
              <a:rPr lang="ru-RU" sz="1200" dirty="0">
                <a:latin typeface="Times New Roman" pitchFamily="18" charset="0"/>
                <a:cs typeface="Times New Roman" pitchFamily="18" charset="0"/>
              </a:rPr>
              <a:t>за счет средств областного бюджета – 6188,6 тыс. </a:t>
            </a:r>
            <a:r>
              <a:rPr lang="ru-RU" sz="1200" dirty="0" smtClean="0">
                <a:latin typeface="Times New Roman" pitchFamily="18" charset="0"/>
                <a:cs typeface="Times New Roman" pitchFamily="18" charset="0"/>
              </a:rPr>
              <a:t>рублей</a:t>
            </a:r>
            <a:r>
              <a:rPr lang="ru-RU" sz="1200" dirty="0">
                <a:latin typeface="Times New Roman" pitchFamily="18" charset="0"/>
                <a:cs typeface="Times New Roman" pitchFamily="18" charset="0"/>
              </a:rPr>
              <a:t>,</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за счет средств местного бюджета – 12622,0 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По </a:t>
            </a:r>
            <a:r>
              <a:rPr lang="ru-RU" sz="1200" dirty="0">
                <a:latin typeface="Times New Roman" pitchFamily="18" charset="0"/>
                <a:cs typeface="Times New Roman" pitchFamily="18" charset="0"/>
              </a:rPr>
              <a:t>сравнению с первоначальным планом (23490,7 тыс. рублей) расходы увеличились на 910,6 тыс. рублей или на 3,9% за счет поступления средств из областного </a:t>
            </a:r>
            <a:r>
              <a:rPr lang="ru-RU" sz="1200" dirty="0" smtClean="0">
                <a:latin typeface="Times New Roman" pitchFamily="18" charset="0"/>
                <a:cs typeface="Times New Roman" pitchFamily="18" charset="0"/>
              </a:rPr>
              <a:t>бюджета.</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По </a:t>
            </a:r>
            <a:r>
              <a:rPr lang="ru-RU" sz="1200" dirty="0">
                <a:latin typeface="Times New Roman" pitchFamily="18" charset="0"/>
                <a:cs typeface="Times New Roman" pitchFamily="18" charset="0"/>
              </a:rPr>
              <a:t>сравнению с 2021 годом (18942,9 тыс. рублей) расходы увеличились на 28,8% или на 5458,4 тыс. рублей.</a:t>
            </a:r>
          </a:p>
        </p:txBody>
      </p:sp>
      <p:sp>
        <p:nvSpPr>
          <p:cNvPr id="24579" name="Rectangle 122"/>
          <p:cNvSpPr>
            <a:spLocks noChangeArrowheads="1"/>
          </p:cNvSpPr>
          <p:nvPr/>
        </p:nvSpPr>
        <p:spPr bwMode="auto">
          <a:xfrm>
            <a:off x="962025" y="193675"/>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КУЛЬТУРУ</a:t>
            </a:r>
            <a:endParaRPr lang="ru-RU" altLang="ru-RU" b="1" dirty="0">
              <a:latin typeface="Times New Roman" pitchFamily="18" charset="0"/>
            </a:endParaRPr>
          </a:p>
        </p:txBody>
      </p:sp>
      <p:sp>
        <p:nvSpPr>
          <p:cNvPr id="24580" name="TextBox 5"/>
          <p:cNvSpPr txBox="1">
            <a:spLocks noChangeArrowheads="1"/>
          </p:cNvSpPr>
          <p:nvPr/>
        </p:nvSpPr>
        <p:spPr bwMode="auto">
          <a:xfrm>
            <a:off x="4451350" y="2143542"/>
            <a:ext cx="4527550"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 культуры и досуга «Панфиловский»  - </a:t>
            </a:r>
            <a:r>
              <a:rPr lang="ru-RU" altLang="ru-RU" sz="1100" b="1" dirty="0" smtClean="0">
                <a:solidFill>
                  <a:srgbClr val="000000"/>
                </a:solidFill>
                <a:latin typeface="Times New Roman" pitchFamily="18" charset="0"/>
                <a:cs typeface="Times New Roman" pitchFamily="18" charset="0"/>
              </a:rPr>
              <a:t>4 492,5 </a:t>
            </a:r>
            <a:r>
              <a:rPr lang="ru-RU" altLang="ru-RU" sz="1100" b="1" dirty="0">
                <a:solidFill>
                  <a:srgbClr val="000000"/>
                </a:solidFill>
                <a:latin typeface="Times New Roman" pitchFamily="18" charset="0"/>
                <a:cs typeface="Times New Roman" pitchFamily="18" charset="0"/>
              </a:rPr>
              <a:t>тыс. рублей.</a:t>
            </a:r>
          </a:p>
        </p:txBody>
      </p:sp>
      <p:sp>
        <p:nvSpPr>
          <p:cNvPr id="24581" name="TextBox 5"/>
          <p:cNvSpPr txBox="1">
            <a:spLocks noChangeArrowheads="1"/>
          </p:cNvSpPr>
          <p:nvPr/>
        </p:nvSpPr>
        <p:spPr bwMode="auto">
          <a:xfrm>
            <a:off x="4427538" y="2718445"/>
            <a:ext cx="4537075" cy="261610"/>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«Музейно–выставочное объединение» - </a:t>
            </a:r>
            <a:r>
              <a:rPr lang="ru-RU" altLang="ru-RU" sz="1100" b="1" dirty="0" smtClean="0">
                <a:solidFill>
                  <a:srgbClr val="000000"/>
                </a:solidFill>
                <a:latin typeface="Times New Roman" pitchFamily="18" charset="0"/>
                <a:cs typeface="Times New Roman" pitchFamily="18" charset="0"/>
              </a:rPr>
              <a:t>717,4 </a:t>
            </a:r>
            <a:r>
              <a:rPr lang="ru-RU" sz="1100" b="1" dirty="0" smtClean="0">
                <a:solidFill>
                  <a:schemeClr val="tx2"/>
                </a:solidFill>
                <a:latin typeface="Times New Roman" pitchFamily="18" charset="0"/>
                <a:cs typeface="Times New Roman" pitchFamily="18" charset="0"/>
              </a:rPr>
              <a:t> </a:t>
            </a:r>
            <a:r>
              <a:rPr lang="ru-RU" altLang="ru-RU" sz="1100" b="1" dirty="0">
                <a:solidFill>
                  <a:srgbClr val="000000"/>
                </a:solidFill>
                <a:latin typeface="Times New Roman" pitchFamily="18" charset="0"/>
                <a:cs typeface="Times New Roman" pitchFamily="18" charset="0"/>
              </a:rPr>
              <a:t>тыс. рублей</a:t>
            </a:r>
          </a:p>
        </p:txBody>
      </p:sp>
      <p:sp>
        <p:nvSpPr>
          <p:cNvPr id="24582" name="TextBox 5"/>
          <p:cNvSpPr txBox="1">
            <a:spLocks noChangeArrowheads="1"/>
          </p:cNvSpPr>
          <p:nvPr/>
        </p:nvSpPr>
        <p:spPr bwMode="auto">
          <a:xfrm>
            <a:off x="4451350" y="3151654"/>
            <a:ext cx="4535488"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«Централизованная библиотечная система» - </a:t>
            </a:r>
            <a:r>
              <a:rPr lang="ru-RU" altLang="ru-RU" sz="1100" b="1" dirty="0" smtClean="0">
                <a:solidFill>
                  <a:srgbClr val="000000"/>
                </a:solidFill>
                <a:latin typeface="Times New Roman" pitchFamily="18" charset="0"/>
                <a:cs typeface="Times New Roman" pitchFamily="18" charset="0"/>
              </a:rPr>
              <a:t>19 139,8</a:t>
            </a:r>
            <a:r>
              <a:rPr lang="ru-RU" sz="1100" b="1" dirty="0" smtClean="0">
                <a:solidFill>
                  <a:schemeClr val="tx2"/>
                </a:solidFill>
                <a:latin typeface="Times New Roman" pitchFamily="18" charset="0"/>
                <a:cs typeface="Times New Roman" pitchFamily="18" charset="0"/>
              </a:rPr>
              <a:t> </a:t>
            </a:r>
            <a:r>
              <a:rPr lang="ru-RU" altLang="ru-RU" sz="1100" b="1" dirty="0">
                <a:solidFill>
                  <a:srgbClr val="000000"/>
                </a:solidFill>
                <a:latin typeface="Times New Roman" pitchFamily="18" charset="0"/>
                <a:cs typeface="Times New Roman" pitchFamily="18" charset="0"/>
              </a:rPr>
              <a:t>тыс. рублей</a:t>
            </a:r>
          </a:p>
        </p:txBody>
      </p:sp>
      <p:sp>
        <p:nvSpPr>
          <p:cNvPr id="7" name="Левая фигурная скобка 6"/>
          <p:cNvSpPr/>
          <p:nvPr/>
        </p:nvSpPr>
        <p:spPr>
          <a:xfrm>
            <a:off x="3995936" y="2143542"/>
            <a:ext cx="369887" cy="150148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pic>
        <p:nvPicPr>
          <p:cNvPr id="18436" name="Picture 4" descr="Новости культуры сп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33675"/>
            <a:ext cx="3282782" cy="2197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20"/>
          <a:stretch/>
        </p:blipFill>
        <p:spPr bwMode="auto">
          <a:xfrm>
            <a:off x="439013" y="4124483"/>
            <a:ext cx="3556923" cy="249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582541"/>
            <a:ext cx="4464496" cy="30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2"/>
          <p:cNvSpPr>
            <a:spLocks noChangeArrowheads="1"/>
          </p:cNvSpPr>
          <p:nvPr/>
        </p:nvSpPr>
        <p:spPr bwMode="auto">
          <a:xfrm>
            <a:off x="179388" y="0"/>
            <a:ext cx="8853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a:t>
            </a:r>
            <a:r>
              <a:rPr lang="ru-RU" altLang="ru-RU" b="1" dirty="0" smtClean="0">
                <a:latin typeface="Times New Roman" pitchFamily="18" charset="0"/>
                <a:cs typeface="Times New Roman" pitchFamily="18" charset="0"/>
              </a:rPr>
              <a:t>2022 году </a:t>
            </a:r>
            <a:r>
              <a:rPr lang="ru-RU"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a:t>
            </a:r>
            <a:r>
              <a:rPr lang="ru-RU" b="1" dirty="0" smtClean="0">
                <a:latin typeface="Times New Roman" pitchFamily="18" charset="0"/>
                <a:cs typeface="Times New Roman" pitchFamily="18" charset="0"/>
              </a:rPr>
              <a:t>761.</a:t>
            </a:r>
            <a:endParaRPr lang="ru-RU" altLang="ru-RU" b="1" dirty="0">
              <a:solidFill>
                <a:schemeClr val="tx2"/>
              </a:solidFill>
              <a:latin typeface="Times New Roman" pitchFamily="18" charset="0"/>
            </a:endParaRPr>
          </a:p>
        </p:txBody>
      </p:sp>
      <p:sp>
        <p:nvSpPr>
          <p:cNvPr id="25603" name="Rectangle 122"/>
          <p:cNvSpPr>
            <a:spLocks noChangeArrowheads="1"/>
          </p:cNvSpPr>
          <p:nvPr/>
        </p:nvSpPr>
        <p:spPr bwMode="auto">
          <a:xfrm>
            <a:off x="184150" y="1104801"/>
            <a:ext cx="884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педагогических работников системы образования</a:t>
            </a:r>
          </a:p>
        </p:txBody>
      </p:sp>
      <p:sp>
        <p:nvSpPr>
          <p:cNvPr id="25604" name="Rectangle 122"/>
          <p:cNvSpPr>
            <a:spLocks noChangeArrowheads="1"/>
          </p:cNvSpPr>
          <p:nvPr/>
        </p:nvSpPr>
        <p:spPr bwMode="auto">
          <a:xfrm>
            <a:off x="179388" y="3861048"/>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работников культуры</a:t>
            </a:r>
          </a:p>
        </p:txBody>
      </p:sp>
      <p:pic>
        <p:nvPicPr>
          <p:cNvPr id="143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0280" y="4077072"/>
            <a:ext cx="4592563" cy="267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43" t="2750" r="4964" b="1988"/>
          <a:stretch/>
        </p:blipFill>
        <p:spPr bwMode="auto">
          <a:xfrm>
            <a:off x="323528" y="1412776"/>
            <a:ext cx="4116919" cy="248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680"/>
          <a:stretch/>
        </p:blipFill>
        <p:spPr bwMode="auto">
          <a:xfrm>
            <a:off x="4440447" y="1367688"/>
            <a:ext cx="4436566" cy="260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2"/>
          <p:cNvSpPr>
            <a:spLocks noChangeArrowheads="1"/>
          </p:cNvSpPr>
          <p:nvPr/>
        </p:nvSpPr>
        <p:spPr bwMode="auto">
          <a:xfrm>
            <a:off x="99218" y="126326"/>
            <a:ext cx="898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a:t>
            </a:r>
            <a:endParaRPr lang="ru-RU" altLang="ru-RU" b="1" dirty="0">
              <a:latin typeface="Times New Roman" pitchFamily="18" charset="0"/>
            </a:endParaRPr>
          </a:p>
        </p:txBody>
      </p:sp>
      <p:sp>
        <p:nvSpPr>
          <p:cNvPr id="26627" name="Прямоугольник 4"/>
          <p:cNvSpPr>
            <a:spLocks noChangeArrowheads="1"/>
          </p:cNvSpPr>
          <p:nvPr/>
        </p:nvSpPr>
        <p:spPr bwMode="auto">
          <a:xfrm>
            <a:off x="539553" y="557213"/>
            <a:ext cx="8208912"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300" dirty="0" smtClean="0">
                <a:latin typeface="Times New Roman" pitchFamily="18" charset="0"/>
                <a:cs typeface="Times New Roman" pitchFamily="18" charset="0"/>
              </a:rPr>
              <a:t>         Расходы </a:t>
            </a:r>
            <a:r>
              <a:rPr lang="ru-RU" sz="1300" dirty="0">
                <a:latin typeface="Times New Roman" pitchFamily="18" charset="0"/>
                <a:cs typeface="Times New Roman" pitchFamily="18" charset="0"/>
              </a:rPr>
              <a:t>по отрасли </a:t>
            </a:r>
            <a:r>
              <a:rPr lang="ru-RU" sz="1300" b="1" dirty="0">
                <a:latin typeface="Times New Roman" pitchFamily="18" charset="0"/>
                <a:cs typeface="Times New Roman" pitchFamily="18" charset="0"/>
              </a:rPr>
              <a:t>«Социальная политика»</a:t>
            </a:r>
            <a:r>
              <a:rPr lang="ru-RU" sz="1300" dirty="0">
                <a:latin typeface="Times New Roman" pitchFamily="18" charset="0"/>
                <a:cs typeface="Times New Roman" pitchFamily="18" charset="0"/>
              </a:rPr>
              <a:t> составляют 7,1% в общей сумме расходов бюджета. При плане </a:t>
            </a:r>
            <a:r>
              <a:rPr lang="ru-RU" sz="1300" dirty="0" smtClean="0">
                <a:latin typeface="Times New Roman" pitchFamily="18" charset="0"/>
                <a:cs typeface="Times New Roman" pitchFamily="18" charset="0"/>
              </a:rPr>
              <a:t>41820,1 </a:t>
            </a:r>
            <a:r>
              <a:rPr lang="ru-RU" sz="1300" dirty="0">
                <a:latin typeface="Times New Roman" pitchFamily="18" charset="0"/>
                <a:cs typeface="Times New Roman" pitchFamily="18" charset="0"/>
              </a:rPr>
              <a:t>тыс. рублей средства освоены в сумме </a:t>
            </a:r>
            <a:r>
              <a:rPr lang="ru-RU" sz="1300" b="1" dirty="0" smtClean="0">
                <a:latin typeface="Times New Roman" pitchFamily="18" charset="0"/>
                <a:cs typeface="Times New Roman" pitchFamily="18" charset="0"/>
              </a:rPr>
              <a:t>41052,7 </a:t>
            </a:r>
            <a:r>
              <a:rPr lang="ru-RU" sz="1300" b="1" dirty="0">
                <a:latin typeface="Times New Roman" pitchFamily="18" charset="0"/>
                <a:cs typeface="Times New Roman" pitchFamily="18" charset="0"/>
              </a:rPr>
              <a:t>тыс. рублей </a:t>
            </a:r>
            <a:r>
              <a:rPr lang="ru-RU" sz="1300" dirty="0">
                <a:latin typeface="Times New Roman" pitchFamily="18" charset="0"/>
                <a:cs typeface="Times New Roman" pitchFamily="18" charset="0"/>
              </a:rPr>
              <a:t>или 98,2 %, в том числе за счет средств:</a:t>
            </a:r>
          </a:p>
          <a:p>
            <a:pPr algn="just"/>
            <a:r>
              <a:rPr lang="ru-RU" sz="1300" dirty="0" smtClean="0">
                <a:latin typeface="Times New Roman" pitchFamily="18" charset="0"/>
                <a:cs typeface="Times New Roman" pitchFamily="18" charset="0"/>
              </a:rPr>
              <a:t>        - </a:t>
            </a:r>
            <a:r>
              <a:rPr lang="ru-RU" sz="1300" dirty="0">
                <a:latin typeface="Times New Roman" pitchFamily="18" charset="0"/>
                <a:cs typeface="Times New Roman" pitchFamily="18" charset="0"/>
              </a:rPr>
              <a:t>областного бюджета в сумме  35856,6 тыс. рублей или  98,0% от уточненного плана 36594,1 тыс</a:t>
            </a:r>
            <a:r>
              <a:rPr lang="ru-RU" sz="1300" dirty="0" smtClean="0">
                <a:latin typeface="Times New Roman" pitchFamily="18" charset="0"/>
                <a:cs typeface="Times New Roman" pitchFamily="18" charset="0"/>
              </a:rPr>
              <a:t>. рублей</a:t>
            </a:r>
            <a:r>
              <a:rPr lang="ru-RU" sz="1300" dirty="0">
                <a:latin typeface="Times New Roman" pitchFamily="18" charset="0"/>
                <a:cs typeface="Times New Roman" pitchFamily="18" charset="0"/>
              </a:rPr>
              <a:t>;</a:t>
            </a:r>
          </a:p>
          <a:p>
            <a:pPr algn="just"/>
            <a:r>
              <a:rPr lang="ru-RU" sz="1300" dirty="0" smtClean="0">
                <a:latin typeface="Times New Roman" pitchFamily="18" charset="0"/>
                <a:cs typeface="Times New Roman" pitchFamily="18" charset="0"/>
              </a:rPr>
              <a:t>        - </a:t>
            </a:r>
            <a:r>
              <a:rPr lang="ru-RU" sz="1300" dirty="0">
                <a:latin typeface="Times New Roman" pitchFamily="18" charset="0"/>
                <a:cs typeface="Times New Roman" pitchFamily="18" charset="0"/>
              </a:rPr>
              <a:t>бюджета района в сумме 5196,1 тыс. рублей или 99,4 % от уточненного плана 5226,0 тыс</a:t>
            </a:r>
            <a:r>
              <a:rPr lang="ru-RU" sz="1300" dirty="0" smtClean="0">
                <a:latin typeface="Times New Roman" pitchFamily="18" charset="0"/>
                <a:cs typeface="Times New Roman" pitchFamily="18" charset="0"/>
              </a:rPr>
              <a:t>. рублей</a:t>
            </a:r>
            <a:r>
              <a:rPr lang="ru-RU" sz="1300" dirty="0">
                <a:latin typeface="Times New Roman" pitchFamily="18" charset="0"/>
                <a:cs typeface="Times New Roman" pitchFamily="18" charset="0"/>
              </a:rPr>
              <a:t>.</a:t>
            </a:r>
          </a:p>
          <a:p>
            <a:pPr algn="just"/>
            <a:r>
              <a:rPr lang="ru-RU" sz="1300" dirty="0" smtClean="0">
                <a:latin typeface="Times New Roman" pitchFamily="18" charset="0"/>
                <a:cs typeface="Times New Roman" pitchFamily="18" charset="0"/>
              </a:rPr>
              <a:t>        По </a:t>
            </a:r>
            <a:r>
              <a:rPr lang="ru-RU" sz="1300" dirty="0">
                <a:latin typeface="Times New Roman" pitchFamily="18" charset="0"/>
                <a:cs typeface="Times New Roman" pitchFamily="18" charset="0"/>
              </a:rPr>
              <a:t>сравнению с первоначальным планом расходы увеличились на 5 208,4 тыс. рублей или на 14,2 %. </a:t>
            </a:r>
          </a:p>
          <a:p>
            <a:pPr algn="just"/>
            <a:r>
              <a:rPr lang="ru-RU" sz="1300" dirty="0" smtClean="0">
                <a:latin typeface="Times New Roman" pitchFamily="18" charset="0"/>
                <a:cs typeface="Times New Roman" pitchFamily="18" charset="0"/>
              </a:rPr>
              <a:t>        По </a:t>
            </a:r>
            <a:r>
              <a:rPr lang="ru-RU" sz="1300" dirty="0">
                <a:latin typeface="Times New Roman" pitchFamily="18" charset="0"/>
                <a:cs typeface="Times New Roman" pitchFamily="18" charset="0"/>
              </a:rPr>
              <a:t>сравнению с 2021 годом расходы увеличились  на 831,7 тыс. рублей или на 2,1%.</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49929"/>
            <a:ext cx="7333258" cy="461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2"/>
          <p:cNvSpPr>
            <a:spLocks noChangeArrowheads="1"/>
          </p:cNvSpPr>
          <p:nvPr/>
        </p:nvSpPr>
        <p:spPr bwMode="auto">
          <a:xfrm>
            <a:off x="251520" y="44624"/>
            <a:ext cx="87129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 В 2022 ГОДУ</a:t>
            </a:r>
            <a:endParaRPr lang="ru-RU" altLang="ru-RU" b="1" dirty="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82583951"/>
              </p:ext>
            </p:extLst>
          </p:nvPr>
        </p:nvGraphicFramePr>
        <p:xfrm>
          <a:off x="179512" y="404664"/>
          <a:ext cx="8784976" cy="6358883"/>
        </p:xfrm>
        <a:graphic>
          <a:graphicData uri="http://schemas.openxmlformats.org/drawingml/2006/table">
            <a:tbl>
              <a:tblPr/>
              <a:tblGrid>
                <a:gridCol w="1296144"/>
                <a:gridCol w="1080120"/>
                <a:gridCol w="6408712"/>
              </a:tblGrid>
              <a:tr h="342679">
                <a:tc>
                  <a:txBody>
                    <a:bodyPr/>
                    <a:lstStyle/>
                    <a:p>
                      <a:pPr algn="ctr" fontAlgn="ctr"/>
                      <a:r>
                        <a:rPr lang="ru-RU" sz="1100" b="1" i="0" u="none" strike="noStrike" dirty="0">
                          <a:effectLst/>
                          <a:latin typeface="Times New Roman"/>
                        </a:rPr>
                        <a:t>Наименование</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100" b="1" i="0" u="none" strike="noStrike" dirty="0">
                          <a:effectLst/>
                          <a:latin typeface="Times New Roman"/>
                        </a:rPr>
                        <a:t>Сумма в 2022 году, тыс. рублей</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100" b="1" i="0" u="none" strike="noStrike" dirty="0">
                          <a:effectLst/>
                          <a:latin typeface="Times New Roman"/>
                        </a:rPr>
                        <a:t>Направление </a:t>
                      </a:r>
                      <a:r>
                        <a:rPr lang="ru-RU" sz="1100" b="1" i="0" u="none" strike="noStrike" dirty="0" smtClean="0">
                          <a:effectLst/>
                          <a:latin typeface="Times New Roman"/>
                        </a:rPr>
                        <a:t>  расходов</a:t>
                      </a:r>
                      <a:endParaRPr lang="ru-RU" sz="1100" b="1"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054">
                <a:tc rowSpan="4">
                  <a:txBody>
                    <a:bodyPr/>
                    <a:lstStyle/>
                    <a:p>
                      <a:pPr algn="ctr" fontAlgn="ctr"/>
                      <a:r>
                        <a:rPr lang="ru-RU" sz="1000" b="0" i="0" u="none" strike="noStrike" dirty="0">
                          <a:effectLst/>
                          <a:latin typeface="Times New Roman"/>
                        </a:rPr>
                        <a:t>Социальное обеспечение населения</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smtClean="0">
                          <a:effectLst/>
                          <a:latin typeface="Times New Roman"/>
                        </a:rPr>
                        <a:t>131,8</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Социальную поддержку получили дети-инвалиды дошкольного возраста (9 человек).</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38850">
                <a:tc vMerge="1">
                  <a:txBody>
                    <a:bodyPr/>
                    <a:lstStyle/>
                    <a:p>
                      <a:endParaRPr lang="ru-RU"/>
                    </a:p>
                  </a:txBody>
                  <a:tcPr/>
                </a:tc>
                <a:tc>
                  <a:txBody>
                    <a:bodyPr/>
                    <a:lstStyle/>
                    <a:p>
                      <a:pPr algn="ctr" fontAlgn="ctr"/>
                      <a:r>
                        <a:rPr lang="ru-RU" sz="1100" b="0" i="0" u="none" strike="noStrike" dirty="0">
                          <a:effectLst/>
                          <a:latin typeface="Times New Roman"/>
                        </a:rPr>
                        <a:t>2 </a:t>
                      </a:r>
                      <a:r>
                        <a:rPr lang="ru-RU" sz="1100" b="0" i="0" u="none" strike="noStrike" dirty="0" smtClean="0">
                          <a:effectLst/>
                          <a:latin typeface="Times New Roman"/>
                        </a:rPr>
                        <a:t>822,4</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Предоставление многодетным семьям Муромского района – участникам Подпрограммы социальных выплат на строительство индивидуального жилого дома. В 2022 году выплаты предоставлены 1 семье, из расчета 35 % от расчетной стоимости в пределах социальной нормы на индивидуальное строительство жилого дома.</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544">
                <a:tc vMerge="1">
                  <a:txBody>
                    <a:bodyPr/>
                    <a:lstStyle/>
                    <a:p>
                      <a:endParaRPr lang="ru-RU"/>
                    </a:p>
                  </a:txBody>
                  <a:tcPr/>
                </a:tc>
                <a:tc>
                  <a:txBody>
                    <a:bodyPr/>
                    <a:lstStyle/>
                    <a:p>
                      <a:pPr algn="ctr" fontAlgn="ctr"/>
                      <a:r>
                        <a:rPr lang="ru-RU" sz="1100" b="0" i="0" u="none" strike="noStrike" dirty="0" smtClean="0">
                          <a:effectLst/>
                          <a:latin typeface="Times New Roman"/>
                        </a:rPr>
                        <a:t>110,9</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Возмещение расходов за социальные проездные билеты жителям района. В 2022 году правом льготного проезда воспользовались 273 человека.</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38850">
                <a:tc vMerge="1">
                  <a:txBody>
                    <a:bodyPr/>
                    <a:lstStyle/>
                    <a:p>
                      <a:endParaRPr lang="ru-RU"/>
                    </a:p>
                  </a:txBody>
                  <a:tcPr/>
                </a:tc>
                <a:tc>
                  <a:txBody>
                    <a:bodyPr/>
                    <a:lstStyle/>
                    <a:p>
                      <a:pPr algn="ctr" fontAlgn="ctr"/>
                      <a:r>
                        <a:rPr lang="ru-RU" sz="1100" b="0" i="0" u="none" strike="noStrike" dirty="0" smtClean="0">
                          <a:effectLst/>
                          <a:latin typeface="Times New Roman"/>
                        </a:rPr>
                        <a:t>120,0</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Меры социальной поддержки населения. Оказание поддержки малоимущих граждан или граждан, попавших в сложную жизненную ситуацию. 20 </a:t>
                      </a:r>
                      <a:r>
                        <a:rPr lang="ru-RU" sz="1000" b="0" i="0" u="none" strike="noStrike" dirty="0" smtClean="0">
                          <a:effectLst/>
                          <a:latin typeface="Times New Roman"/>
                        </a:rPr>
                        <a:t>человек </a:t>
                      </a:r>
                      <a:r>
                        <a:rPr lang="ru-RU" sz="1000" b="0" i="0" u="none" strike="noStrike" dirty="0">
                          <a:effectLst/>
                          <a:latin typeface="Times New Roman"/>
                        </a:rPr>
                        <a:t>получили социальную помощь за счет средств бюджета района и 2 семьи, пострадавшие от пожара в  с. </a:t>
                      </a:r>
                      <a:r>
                        <a:rPr lang="ru-RU" sz="1000" b="0" i="0" u="none" strike="noStrike" dirty="0" err="1">
                          <a:effectLst/>
                          <a:latin typeface="Times New Roman"/>
                        </a:rPr>
                        <a:t>Булатниково</a:t>
                      </a:r>
                      <a:r>
                        <a:rPr lang="ru-RU" sz="1000" b="0" i="0" u="none" strike="noStrike" dirty="0">
                          <a:effectLst/>
                          <a:latin typeface="Times New Roman"/>
                        </a:rPr>
                        <a:t>, ул. Новая, д.8,  получили материальную помощь за счет резервного фонда администрации района. </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2197">
                <a:tc rowSpan="4">
                  <a:txBody>
                    <a:bodyPr/>
                    <a:lstStyle/>
                    <a:p>
                      <a:pPr algn="ctr" fontAlgn="ctr"/>
                      <a:r>
                        <a:rPr lang="ru-RU" sz="1000" b="0" i="0" u="none" strike="noStrike" dirty="0">
                          <a:effectLst/>
                          <a:latin typeface="Times New Roman"/>
                        </a:rPr>
                        <a:t>Охрана семьи и детства</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Times New Roman"/>
                        </a:rPr>
                        <a:t>2 </a:t>
                      </a:r>
                      <a:r>
                        <a:rPr lang="ru-RU" sz="1100" b="0" i="0" u="none" strike="noStrike" dirty="0" smtClean="0">
                          <a:effectLst/>
                          <a:latin typeface="Times New Roman"/>
                        </a:rPr>
                        <a:t>208,7</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Компенсация части родительской платы за присмотр и уход за детьми в образовательных организациях, реализующих образовательную программу дошкольного образования (выплачена компенсация части родительской платы 255 родителям).</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962">
                <a:tc vMerge="1">
                  <a:txBody>
                    <a:bodyPr/>
                    <a:lstStyle/>
                    <a:p>
                      <a:endParaRPr lang="ru-RU"/>
                    </a:p>
                  </a:txBody>
                  <a:tcPr/>
                </a:tc>
                <a:tc>
                  <a:txBody>
                    <a:bodyPr/>
                    <a:lstStyle/>
                    <a:p>
                      <a:pPr algn="ctr" fontAlgn="ctr"/>
                      <a:r>
                        <a:rPr lang="ru-RU" sz="1100" b="0" i="0" u="none" strike="noStrike" dirty="0">
                          <a:effectLst/>
                          <a:latin typeface="Times New Roman"/>
                        </a:rPr>
                        <a:t>17 </a:t>
                      </a:r>
                      <a:r>
                        <a:rPr lang="ru-RU" sz="1100" b="0" i="0" u="none" strike="noStrike" dirty="0" smtClean="0">
                          <a:effectLst/>
                          <a:latin typeface="Times New Roman"/>
                        </a:rPr>
                        <a:t>283,3</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Содержание ребенка в семье опекуна и приемной семье, а также вознаграждение, причитающееся приемному родителю за счет субвенции из областного бюджета, в том числе:</a:t>
                      </a:r>
                      <a:br>
                        <a:rPr lang="ru-RU" sz="1000" b="0" i="0" u="none" strike="noStrike" dirty="0">
                          <a:effectLst/>
                          <a:latin typeface="Times New Roman"/>
                        </a:rPr>
                      </a:br>
                      <a:r>
                        <a:rPr lang="ru-RU" sz="1000" b="0" i="0" u="none" strike="noStrike" dirty="0">
                          <a:effectLst/>
                          <a:latin typeface="Times New Roman"/>
                        </a:rPr>
                        <a:t>а) на организацию отдыха детей и их оздоровление в сумме 660,0 тыс. рублей (путевками обеспечены  4 опекаемых </a:t>
                      </a:r>
                      <a:r>
                        <a:rPr lang="ru-RU" sz="1000" b="0" i="0" u="none" strike="noStrike" dirty="0" smtClean="0">
                          <a:effectLst/>
                          <a:latin typeface="Times New Roman"/>
                        </a:rPr>
                        <a:t>ребенка </a:t>
                      </a:r>
                      <a:r>
                        <a:rPr lang="ru-RU" sz="1000" b="0" i="0" u="none" strike="noStrike" dirty="0">
                          <a:effectLst/>
                          <a:latin typeface="Times New Roman"/>
                        </a:rPr>
                        <a:t>и 26 приемных детей);</a:t>
                      </a:r>
                      <a:br>
                        <a:rPr lang="ru-RU" sz="1000" b="0" i="0" u="none" strike="noStrike" dirty="0">
                          <a:effectLst/>
                          <a:latin typeface="Times New Roman"/>
                        </a:rPr>
                      </a:br>
                      <a:r>
                        <a:rPr lang="ru-RU" sz="1000" b="0" i="0" u="none" strike="noStrike" dirty="0">
                          <a:effectLst/>
                          <a:latin typeface="Times New Roman"/>
                        </a:rPr>
                        <a:t>б) выплаты приемной семье на содержание подопечных детей в сумме 6804,0 тыс. рублей (20 приёмных семей, в которых находятся 45 детей); </a:t>
                      </a:r>
                      <a:br>
                        <a:rPr lang="ru-RU" sz="1000" b="0" i="0" u="none" strike="noStrike" dirty="0">
                          <a:effectLst/>
                          <a:latin typeface="Times New Roman"/>
                        </a:rPr>
                      </a:br>
                      <a:r>
                        <a:rPr lang="ru-RU" sz="1000" b="0" i="0" u="none" strike="noStrike" dirty="0">
                          <a:effectLst/>
                          <a:latin typeface="Times New Roman"/>
                        </a:rPr>
                        <a:t>в) вознаграждение, причитающееся приемному родителю за каждого воспитанника – 8085,3 тыс. рублей (вознаграждение приёмного родителя получили в 2022 году –  34 человека); </a:t>
                      </a:r>
                      <a:br>
                        <a:rPr lang="ru-RU" sz="1000" b="0" i="0" u="none" strike="noStrike" dirty="0">
                          <a:effectLst/>
                          <a:latin typeface="Times New Roman"/>
                        </a:rPr>
                      </a:br>
                      <a:r>
                        <a:rPr lang="ru-RU" sz="1000" b="0" i="0" u="none" strike="noStrike" dirty="0">
                          <a:effectLst/>
                          <a:latin typeface="Times New Roman"/>
                        </a:rPr>
                        <a:t>г) выплаты семьям опекунов на содержание подопечных детей в сумме 1734,0 тыс. рублей (10 семей опекунов, 17 опекаемых детей);</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197">
                <a:tc vMerge="1">
                  <a:txBody>
                    <a:bodyPr/>
                    <a:lstStyle/>
                    <a:p>
                      <a:endParaRPr lang="ru-RU"/>
                    </a:p>
                  </a:txBody>
                  <a:tcPr/>
                </a:tc>
                <a:tc>
                  <a:txBody>
                    <a:bodyPr/>
                    <a:lstStyle/>
                    <a:p>
                      <a:pPr algn="ctr" fontAlgn="ctr"/>
                      <a:r>
                        <a:rPr lang="ru-RU" sz="1100" b="0" i="0" u="none" strike="noStrike" dirty="0">
                          <a:effectLst/>
                          <a:latin typeface="Times New Roman"/>
                        </a:rPr>
                        <a:t>11 </a:t>
                      </a:r>
                      <a:r>
                        <a:rPr lang="ru-RU" sz="1100" b="0" i="0" u="none" strike="noStrike" dirty="0" smtClean="0">
                          <a:effectLst/>
                          <a:latin typeface="Times New Roman"/>
                        </a:rPr>
                        <a:t>181,2</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Предоставление </a:t>
                      </a:r>
                      <a:r>
                        <a:rPr lang="ru-RU" sz="1000" b="0" i="0" u="none" strike="noStrike" dirty="0" smtClean="0">
                          <a:effectLst/>
                          <a:latin typeface="Times New Roman"/>
                        </a:rPr>
                        <a:t>жилых помещений детям-сиротам </a:t>
                      </a:r>
                      <a:r>
                        <a:rPr lang="ru-RU" sz="1000" b="0" i="0" u="none" strike="noStrike" dirty="0">
                          <a:effectLst/>
                          <a:latin typeface="Times New Roman"/>
                        </a:rPr>
                        <a:t>и детям, оставшимся без попечения родителей, лицам из их числа по договорам найма специализированных жилых помещений, исходя из социальной нормы предоставления жилья 33 кв. метра. Приобретено 6 квартир общей площадью 201,9 кв. м.</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850">
                <a:tc vMerge="1">
                  <a:txBody>
                    <a:bodyPr/>
                    <a:lstStyle/>
                    <a:p>
                      <a:endParaRPr lang="ru-RU"/>
                    </a:p>
                  </a:txBody>
                  <a:tcPr/>
                </a:tc>
                <a:tc>
                  <a:txBody>
                    <a:bodyPr/>
                    <a:lstStyle/>
                    <a:p>
                      <a:pPr algn="ctr" fontAlgn="ctr"/>
                      <a:r>
                        <a:rPr lang="ru-RU" sz="1100" b="0" i="0" u="none" strike="noStrike" dirty="0">
                          <a:effectLst/>
                          <a:latin typeface="Times New Roman"/>
                        </a:rPr>
                        <a:t>1 </a:t>
                      </a:r>
                      <a:r>
                        <a:rPr lang="ru-RU" sz="1100" b="0" i="0" u="none" strike="noStrike" dirty="0" smtClean="0">
                          <a:effectLst/>
                          <a:latin typeface="Times New Roman"/>
                        </a:rPr>
                        <a:t>612,8</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Обеспечение жильем молодых семей в рамках муниципальной программы «Обеспечение доступным и комфортным жильем населения Муромского района». В 2022 году выплата в размере 35% от расчетной стоимости жилья в пределах социальной нормы для улучшения жилищных условий предоставлена  2 семьям из 4-х человек.</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5504">
                <a:tc>
                  <a:txBody>
                    <a:bodyPr/>
                    <a:lstStyle/>
                    <a:p>
                      <a:pPr algn="ctr" fontAlgn="ctr"/>
                      <a:r>
                        <a:rPr lang="ru-RU" sz="1000" b="0" i="0" u="none" strike="noStrike" dirty="0">
                          <a:effectLst/>
                          <a:latin typeface="Times New Roman"/>
                        </a:rPr>
                        <a:t>Другие вопросы в области социальной </a:t>
                      </a:r>
                      <a:r>
                        <a:rPr lang="ru-RU" sz="1000" b="0" i="0" u="none" strike="noStrike" dirty="0" smtClean="0">
                          <a:effectLst/>
                          <a:latin typeface="Times New Roman"/>
                        </a:rPr>
                        <a:t>политики; </a:t>
                      </a:r>
                      <a:r>
                        <a:rPr lang="ru-RU" sz="1000" b="0" i="0" u="none" strike="noStrike" dirty="0">
                          <a:effectLst/>
                          <a:latin typeface="Times New Roman"/>
                        </a:rPr>
                        <a:t>пенсионное обеспечение</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Times New Roman"/>
                        </a:rPr>
                        <a:t>5 </a:t>
                      </a:r>
                      <a:r>
                        <a:rPr lang="ru-RU" sz="1100" b="0" i="0" u="none" strike="noStrike" dirty="0" smtClean="0">
                          <a:effectLst/>
                          <a:latin typeface="Times New Roman"/>
                        </a:rPr>
                        <a:t>581,6</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Обеспечение полномочий по организации и осуществлению деятельности по опеке и попечительству в отношении несовершеннолетних граждан. Пенсии за выслугу лет 39 бывшим муниципальным служащим и лицам, замещающим муниципальные должности.</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81" y="735782"/>
            <a:ext cx="3672408" cy="196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22"/>
          <p:cNvSpPr>
            <a:spLocks noChangeArrowheads="1"/>
          </p:cNvSpPr>
          <p:nvPr/>
        </p:nvSpPr>
        <p:spPr bwMode="auto">
          <a:xfrm>
            <a:off x="99218" y="188640"/>
            <a:ext cx="898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ФИЗИЧЕСКУЮ КУЛЬТУРУ И СПОРТ</a:t>
            </a:r>
            <a:endParaRPr lang="ru-RU" altLang="ru-RU" b="1" dirty="0">
              <a:latin typeface="Times New Roman" pitchFamily="18" charset="0"/>
            </a:endParaRPr>
          </a:p>
        </p:txBody>
      </p:sp>
      <p:pic>
        <p:nvPicPr>
          <p:cNvPr id="2150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69" t="5863" r="2130" b="3931"/>
          <a:stretch/>
        </p:blipFill>
        <p:spPr bwMode="auto">
          <a:xfrm>
            <a:off x="4716016" y="522437"/>
            <a:ext cx="4118620" cy="23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12965" y="3140968"/>
            <a:ext cx="4680520" cy="2554545"/>
          </a:xfrm>
          <a:prstGeom prst="rect">
            <a:avLst/>
          </a:prstGeom>
          <a:noFill/>
        </p:spPr>
        <p:txBody>
          <a:bodyPr wrap="square" rtlCol="0">
            <a:spAutoFit/>
          </a:bodyPr>
          <a:lstStyle/>
          <a:p>
            <a:pPr algn="just"/>
            <a:r>
              <a:rPr lang="ru-RU" sz="1000" dirty="0" smtClean="0">
                <a:latin typeface="Times New Roman" pitchFamily="18" charset="0"/>
                <a:cs typeface="Times New Roman" pitchFamily="18" charset="0"/>
              </a:rPr>
              <a:t>     В рамках </a:t>
            </a:r>
            <a:r>
              <a:rPr lang="ru-RU" sz="1000" i="1" dirty="0" smtClean="0">
                <a:latin typeface="Times New Roman" pitchFamily="18" charset="0"/>
                <a:cs typeface="Times New Roman" pitchFamily="18" charset="0"/>
              </a:rPr>
              <a:t>регионального проекта «Спорт-норма жизни» национального проекта «Демография» </a:t>
            </a:r>
            <a:r>
              <a:rPr lang="ru-RU" sz="1000" dirty="0" smtClean="0">
                <a:latin typeface="Times New Roman" pitchFamily="18" charset="0"/>
                <a:cs typeface="Times New Roman" pitchFamily="18" charset="0"/>
              </a:rPr>
              <a:t>средства направлены: </a:t>
            </a:r>
          </a:p>
          <a:p>
            <a:pPr marL="171450" indent="-171450" algn="just">
              <a:buFontTx/>
              <a:buChar char="-"/>
            </a:pPr>
            <a:r>
              <a:rPr lang="ru-RU" sz="1000" dirty="0" smtClean="0">
                <a:latin typeface="Times New Roman" pitchFamily="18" charset="0"/>
                <a:cs typeface="Times New Roman" pitchFamily="18" charset="0"/>
              </a:rPr>
              <a:t>на приобретение оборудования для спортивной площадки ВФСК ГТО в Муромском районе в с. Панфилово и п. </a:t>
            </a:r>
            <a:r>
              <a:rPr lang="ru-RU" sz="1000" dirty="0" err="1" smtClean="0">
                <a:latin typeface="Times New Roman" pitchFamily="18" charset="0"/>
                <a:cs typeface="Times New Roman" pitchFamily="18" charset="0"/>
              </a:rPr>
              <a:t>Зименки</a:t>
            </a:r>
            <a:r>
              <a:rPr lang="ru-RU" sz="1000" dirty="0" smtClean="0">
                <a:latin typeface="Times New Roman" pitchFamily="18" charset="0"/>
                <a:cs typeface="Times New Roman" pitchFamily="18" charset="0"/>
              </a:rPr>
              <a:t>  освоено 4112,6 тыс. рублей или 100% от плана (за счет средств федерального бюджета в сумме 4030,3 тыс. рублей и  за счет средств местного бюджета в сумме 82,3 тыс. рублей).</a:t>
            </a:r>
          </a:p>
          <a:p>
            <a:pPr algn="just"/>
            <a:r>
              <a:rPr lang="ru-RU" sz="1000" dirty="0" smtClean="0">
                <a:latin typeface="Times New Roman" pitchFamily="18" charset="0"/>
                <a:cs typeface="Times New Roman" pitchFamily="18" charset="0"/>
              </a:rPr>
              <a:t>     В рамках </a:t>
            </a:r>
            <a:r>
              <a:rPr lang="ru-RU" sz="1000" i="1" dirty="0" smtClean="0">
                <a:latin typeface="Times New Roman" pitchFamily="18" charset="0"/>
                <a:cs typeface="Times New Roman" pitchFamily="18" charset="0"/>
              </a:rPr>
              <a:t>регионального проекта «Развитие физкультурно-спортивных организаций на территории Владимирской области» </a:t>
            </a:r>
            <a:r>
              <a:rPr lang="ru-RU" sz="1000" dirty="0" smtClean="0">
                <a:latin typeface="Times New Roman" pitchFamily="18" charset="0"/>
                <a:cs typeface="Times New Roman" pitchFamily="18" charset="0"/>
              </a:rPr>
              <a:t>средства направлены:</a:t>
            </a:r>
          </a:p>
          <a:p>
            <a:pPr marL="171450" indent="-171450" algn="just">
              <a:buFontTx/>
              <a:buChar char="-"/>
            </a:pPr>
            <a:r>
              <a:rPr lang="ru-RU" sz="1000" dirty="0" smtClean="0">
                <a:latin typeface="Times New Roman" pitchFamily="18" charset="0"/>
                <a:cs typeface="Times New Roman" pitchFamily="18" charset="0"/>
              </a:rPr>
              <a:t>на  строительство объекта "Универсальная спортивная площадка в п. </a:t>
            </a:r>
            <a:r>
              <a:rPr lang="ru-RU" sz="1000" dirty="0" err="1" smtClean="0">
                <a:latin typeface="Times New Roman" pitchFamily="18" charset="0"/>
                <a:cs typeface="Times New Roman" pitchFamily="18" charset="0"/>
              </a:rPr>
              <a:t>Зименки</a:t>
            </a:r>
            <a:r>
              <a:rPr lang="ru-RU" sz="1000" dirty="0" smtClean="0">
                <a:latin typeface="Times New Roman" pitchFamily="18" charset="0"/>
                <a:cs typeface="Times New Roman" pitchFamily="18" charset="0"/>
              </a:rPr>
              <a:t> Муромского района в сумме 11486,5 тыс. рублей (средства областного бюджета в сумме 9993,3 тыс. рублей и средства местного бюджета в сумме 1493,2 тыс. рублей);</a:t>
            </a:r>
          </a:p>
          <a:p>
            <a:pPr marL="171450" indent="-171450" algn="just">
              <a:buFontTx/>
              <a:buChar char="-"/>
            </a:pPr>
            <a:r>
              <a:rPr lang="ru-RU" sz="1000" dirty="0" smtClean="0">
                <a:latin typeface="Times New Roman" pitchFamily="18" charset="0"/>
                <a:cs typeface="Times New Roman" pitchFamily="18" charset="0"/>
              </a:rPr>
              <a:t>на приобретение спортивно-технологического оборудования на открытой спортивной площадке с. </a:t>
            </a:r>
            <a:r>
              <a:rPr lang="ru-RU" sz="1000" dirty="0" err="1" smtClean="0">
                <a:latin typeface="Times New Roman" pitchFamily="18" charset="0"/>
                <a:cs typeface="Times New Roman" pitchFamily="18" charset="0"/>
              </a:rPr>
              <a:t>Чаадаево</a:t>
            </a:r>
            <a:r>
              <a:rPr lang="ru-RU" sz="1000" dirty="0" smtClean="0">
                <a:latin typeface="Times New Roman" pitchFamily="18" charset="0"/>
                <a:cs typeface="Times New Roman" pitchFamily="18" charset="0"/>
              </a:rPr>
              <a:t> в сумме 2088,0 тыс. рублей  и п. </a:t>
            </a:r>
            <a:r>
              <a:rPr lang="ru-RU" sz="1000" dirty="0" err="1" smtClean="0">
                <a:latin typeface="Times New Roman" pitchFamily="18" charset="0"/>
                <a:cs typeface="Times New Roman" pitchFamily="18" charset="0"/>
              </a:rPr>
              <a:t>Зименки</a:t>
            </a:r>
            <a:r>
              <a:rPr lang="ru-RU" sz="1000" dirty="0" smtClean="0">
                <a:latin typeface="Times New Roman" pitchFamily="18" charset="0"/>
                <a:cs typeface="Times New Roman" pitchFamily="18" charset="0"/>
              </a:rPr>
              <a:t> в сумме 495,0 тыс. рублей за счет средств областного бюджета.</a:t>
            </a:r>
          </a:p>
          <a:p>
            <a:pPr algn="just"/>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6" name="TextBox 5"/>
          <p:cNvSpPr txBox="1"/>
          <p:nvPr/>
        </p:nvSpPr>
        <p:spPr>
          <a:xfrm>
            <a:off x="185961" y="2704481"/>
            <a:ext cx="4118620" cy="3939540"/>
          </a:xfrm>
          <a:prstGeom prst="rect">
            <a:avLst/>
          </a:prstGeom>
          <a:noFill/>
        </p:spPr>
        <p:txBody>
          <a:bodyPr wrap="square" rtlCol="0">
            <a:spAutoFit/>
          </a:bodyPr>
          <a:lstStyle/>
          <a:p>
            <a:pPr algn="just"/>
            <a:r>
              <a:rPr lang="ru-RU" sz="1000" dirty="0" smtClean="0">
                <a:latin typeface="Times New Roman" pitchFamily="18" charset="0"/>
                <a:cs typeface="Times New Roman" pitchFamily="18" charset="0"/>
              </a:rPr>
              <a:t>     Средства </a:t>
            </a:r>
            <a:r>
              <a:rPr lang="ru-RU" sz="1000" dirty="0">
                <a:latin typeface="Times New Roman" pitchFamily="18" charset="0"/>
                <a:cs typeface="Times New Roman" pitchFamily="18" charset="0"/>
              </a:rPr>
              <a:t>по разделу </a:t>
            </a:r>
            <a:r>
              <a:rPr lang="ru-RU" sz="1000" b="1" dirty="0">
                <a:latin typeface="Times New Roman" pitchFamily="18" charset="0"/>
                <a:cs typeface="Times New Roman" pitchFamily="18" charset="0"/>
              </a:rPr>
              <a:t>«Физическая культура и спорт»</a:t>
            </a:r>
            <a:r>
              <a:rPr lang="ru-RU" sz="1000" dirty="0">
                <a:latin typeface="Times New Roman" pitchFamily="18" charset="0"/>
                <a:cs typeface="Times New Roman" pitchFamily="18" charset="0"/>
              </a:rPr>
              <a:t> освоены в сумме </a:t>
            </a:r>
            <a:r>
              <a:rPr lang="ru-RU" sz="1000" b="1" dirty="0">
                <a:latin typeface="Times New Roman" pitchFamily="18" charset="0"/>
                <a:cs typeface="Times New Roman" pitchFamily="18" charset="0"/>
              </a:rPr>
              <a:t>19170,1 тыс. рублей </a:t>
            </a:r>
            <a:r>
              <a:rPr lang="ru-RU" sz="1000" dirty="0">
                <a:latin typeface="Times New Roman" pitchFamily="18" charset="0"/>
                <a:cs typeface="Times New Roman" pitchFamily="18" charset="0"/>
              </a:rPr>
              <a:t>или 98,7% от уточненного плана 19428,0 тыс. рублей, в том числе за средств:</a:t>
            </a:r>
          </a:p>
          <a:p>
            <a:pPr marL="171450" indent="-171450" algn="just">
              <a:buFont typeface="Symbol" pitchFamily="18" charset="2"/>
              <a:buChar char="-"/>
            </a:pPr>
            <a:r>
              <a:rPr lang="ru-RU" sz="1000" dirty="0" smtClean="0">
                <a:latin typeface="Times New Roman" pitchFamily="18" charset="0"/>
                <a:cs typeface="Times New Roman" pitchFamily="18" charset="0"/>
              </a:rPr>
              <a:t>федерального </a:t>
            </a:r>
            <a:r>
              <a:rPr lang="ru-RU" sz="1000" dirty="0">
                <a:latin typeface="Times New Roman" pitchFamily="18" charset="0"/>
                <a:cs typeface="Times New Roman" pitchFamily="18" charset="0"/>
              </a:rPr>
              <a:t>бюджета в сумме 4030,3 тыс. рублей или 100,0% от уточненного плана;</a:t>
            </a:r>
          </a:p>
          <a:p>
            <a:pPr marL="171450" indent="-171450" algn="just">
              <a:buFont typeface="Symbol" pitchFamily="18" charset="2"/>
              <a:buChar char="-"/>
            </a:pPr>
            <a:r>
              <a:rPr lang="ru-RU" sz="1000" dirty="0" smtClean="0">
                <a:latin typeface="Times New Roman" pitchFamily="18" charset="0"/>
                <a:cs typeface="Times New Roman" pitchFamily="18" charset="0"/>
              </a:rPr>
              <a:t>областного </a:t>
            </a:r>
            <a:r>
              <a:rPr lang="ru-RU" sz="1000" dirty="0">
                <a:latin typeface="Times New Roman" pitchFamily="18" charset="0"/>
                <a:cs typeface="Times New Roman" pitchFamily="18" charset="0"/>
              </a:rPr>
              <a:t>бюджета в сумме 12576,3 тыс. рублей или 100,0% от  уточненного плана;</a:t>
            </a:r>
          </a:p>
          <a:p>
            <a:pPr marL="171450" indent="-171450" algn="just">
              <a:buFont typeface="Symbol" pitchFamily="18" charset="2"/>
              <a:buChar char="-"/>
            </a:pPr>
            <a:r>
              <a:rPr lang="ru-RU" sz="1000" dirty="0" smtClean="0">
                <a:latin typeface="Times New Roman" pitchFamily="18" charset="0"/>
                <a:cs typeface="Times New Roman" pitchFamily="18" charset="0"/>
              </a:rPr>
              <a:t>бюджета </a:t>
            </a:r>
            <a:r>
              <a:rPr lang="ru-RU" sz="1000" dirty="0">
                <a:latin typeface="Times New Roman" pitchFamily="18" charset="0"/>
                <a:cs typeface="Times New Roman" pitchFamily="18" charset="0"/>
              </a:rPr>
              <a:t>района в сумме 2563,5 тыс. рублей или 90,9% </a:t>
            </a:r>
            <a:r>
              <a:rPr lang="ru-RU" sz="1000" dirty="0" smtClean="0">
                <a:latin typeface="Times New Roman" pitchFamily="18" charset="0"/>
                <a:cs typeface="Times New Roman" pitchFamily="18" charset="0"/>
              </a:rPr>
              <a:t>от уточненного </a:t>
            </a:r>
            <a:r>
              <a:rPr lang="ru-RU" sz="1000" dirty="0">
                <a:latin typeface="Times New Roman" pitchFamily="18" charset="0"/>
                <a:cs typeface="Times New Roman" pitchFamily="18" charset="0"/>
              </a:rPr>
              <a:t>плана 2821,4 тыс. рублей.</a:t>
            </a:r>
          </a:p>
          <a:p>
            <a:pPr algn="just"/>
            <a:r>
              <a:rPr lang="ru-RU" sz="1000" dirty="0" smtClean="0">
                <a:latin typeface="Times New Roman" pitchFamily="18" charset="0"/>
                <a:cs typeface="Times New Roman" pitchFamily="18" charset="0"/>
              </a:rPr>
              <a:t>     В рамках</a:t>
            </a:r>
            <a:r>
              <a:rPr lang="ru-RU" sz="1000" b="1" dirty="0" smtClean="0">
                <a:latin typeface="Times New Roman" pitchFamily="18" charset="0"/>
                <a:cs typeface="Times New Roman" pitchFamily="18" charset="0"/>
              </a:rPr>
              <a:t> </a:t>
            </a:r>
            <a:r>
              <a:rPr lang="ru-RU" sz="1000" i="1" dirty="0" smtClean="0">
                <a:latin typeface="Times New Roman" pitchFamily="18" charset="0"/>
                <a:cs typeface="Times New Roman" pitchFamily="18" charset="0"/>
              </a:rPr>
              <a:t>муниципальной программы «Развитие физической культуры и спорта в Муромском районе</a:t>
            </a:r>
            <a:r>
              <a:rPr lang="ru-RU" sz="1000" b="1" dirty="0" smtClean="0">
                <a:latin typeface="Times New Roman" pitchFamily="18" charset="0"/>
                <a:cs typeface="Times New Roman" pitchFamily="18" charset="0"/>
              </a:rPr>
              <a:t>»</a:t>
            </a:r>
            <a:r>
              <a:rPr lang="ru-RU" sz="1000" dirty="0" smtClean="0">
                <a:latin typeface="Times New Roman" pitchFamily="18" charset="0"/>
                <a:cs typeface="Times New Roman" pitchFamily="18" charset="0"/>
              </a:rPr>
              <a:t> средства направлены на:</a:t>
            </a:r>
          </a:p>
          <a:p>
            <a:pPr marL="171450" indent="-171450" algn="just">
              <a:buFontTx/>
              <a:buChar char="-"/>
            </a:pPr>
            <a:r>
              <a:rPr lang="ru-RU" sz="1000" dirty="0" smtClean="0">
                <a:latin typeface="Times New Roman" pitchFamily="18" charset="0"/>
                <a:cs typeface="Times New Roman" pitchFamily="18" charset="0"/>
              </a:rPr>
              <a:t>проведение физкультурно-массовых  мероприятий для всех групп населения согласно календарному плану физкультурно-оздоровительных и спортивных  мероприятий в сумме 100,1 тыс. рублей;</a:t>
            </a:r>
          </a:p>
          <a:p>
            <a:pPr marL="171450" lvl="0" indent="-171450" algn="just">
              <a:buFontTx/>
              <a:buChar char="-"/>
            </a:pPr>
            <a:r>
              <a:rPr lang="ru-RU" sz="1000" dirty="0" smtClean="0">
                <a:latin typeface="Times New Roman" pitchFamily="18" charset="0"/>
                <a:cs typeface="Times New Roman" pitchFamily="18" charset="0"/>
              </a:rPr>
              <a:t>монтаж спортивного оборудования с. Панфилово в сумме 374,1 тыс. рублей, </a:t>
            </a:r>
            <a:endParaRPr lang="en-US" sz="1000" dirty="0" smtClean="0">
              <a:latin typeface="Times New Roman" pitchFamily="18" charset="0"/>
              <a:cs typeface="Times New Roman" pitchFamily="18" charset="0"/>
            </a:endParaRPr>
          </a:p>
          <a:p>
            <a:pPr marL="171450" lvl="0" indent="-171450" algn="just">
              <a:buFontTx/>
              <a:buChar char="-"/>
            </a:pPr>
            <a:r>
              <a:rPr lang="ru-RU" sz="1000" dirty="0" smtClean="0">
                <a:latin typeface="Times New Roman" pitchFamily="18" charset="0"/>
                <a:cs typeface="Times New Roman" pitchFamily="18" charset="0"/>
              </a:rPr>
              <a:t>подготовка основания и монтаж спортивного оборудования   для спортивной площадки ВФСК ГТО с.</a:t>
            </a:r>
            <a:r>
              <a:rPr lang="en-US"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Чаадаево</a:t>
            </a:r>
            <a:r>
              <a:rPr lang="ru-RU" sz="1000" dirty="0" smtClean="0">
                <a:latin typeface="Times New Roman" pitchFamily="18" charset="0"/>
                <a:cs typeface="Times New Roman" pitchFamily="18" charset="0"/>
              </a:rPr>
              <a:t> в сумме 422,0 тыс. рублей);</a:t>
            </a:r>
            <a:endParaRPr lang="en-US" sz="1000" dirty="0" smtClean="0">
              <a:latin typeface="Times New Roman" pitchFamily="18" charset="0"/>
              <a:cs typeface="Times New Roman" pitchFamily="18" charset="0"/>
            </a:endParaRPr>
          </a:p>
          <a:p>
            <a:pPr marL="171450" lvl="0" indent="-171450" algn="just">
              <a:buFontTx/>
              <a:buChar char="-"/>
            </a:pPr>
            <a:r>
              <a:rPr lang="ru-RU" sz="1000" dirty="0" smtClean="0">
                <a:latin typeface="Times New Roman" pitchFamily="18" charset="0"/>
                <a:cs typeface="Times New Roman" pitchFamily="18" charset="0"/>
              </a:rPr>
              <a:t>проверка сметной документации на создание малых спортивных площадок в </a:t>
            </a:r>
            <a:r>
              <a:rPr lang="ru-RU" sz="1000" dirty="0" err="1" smtClean="0">
                <a:latin typeface="Times New Roman" pitchFamily="18" charset="0"/>
                <a:cs typeface="Times New Roman" pitchFamily="18" charset="0"/>
              </a:rPr>
              <a:t>с.Панфилово</a:t>
            </a:r>
            <a:r>
              <a:rPr lang="ru-RU" sz="1000" dirty="0" smtClean="0">
                <a:latin typeface="Times New Roman" pitchFamily="18" charset="0"/>
                <a:cs typeface="Times New Roman" pitchFamily="18" charset="0"/>
              </a:rPr>
              <a:t> и </a:t>
            </a:r>
            <a:r>
              <a:rPr lang="ru-RU" sz="1000" dirty="0" err="1" smtClean="0">
                <a:latin typeface="Times New Roman" pitchFamily="18" charset="0"/>
                <a:cs typeface="Times New Roman" pitchFamily="18" charset="0"/>
              </a:rPr>
              <a:t>с.Чаадаево</a:t>
            </a:r>
            <a:r>
              <a:rPr lang="ru-RU" sz="1000" dirty="0" smtClean="0">
                <a:latin typeface="Times New Roman" pitchFamily="18" charset="0"/>
                <a:cs typeface="Times New Roman" pitchFamily="18" charset="0"/>
              </a:rPr>
              <a:t> в сумме 14,9 тыс.</a:t>
            </a:r>
            <a:r>
              <a:rPr lang="en-US" sz="100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рублей;  </a:t>
            </a:r>
          </a:p>
          <a:p>
            <a:pPr marL="171450" lvl="0" indent="-171450" algn="just">
              <a:buFontTx/>
              <a:buChar char="-"/>
            </a:pPr>
            <a:r>
              <a:rPr lang="ru-RU" sz="1000" dirty="0" smtClean="0">
                <a:latin typeface="Times New Roman" pitchFamily="18" charset="0"/>
                <a:cs typeface="Times New Roman" pitchFamily="18" charset="0"/>
              </a:rPr>
              <a:t>осуществление строительного контроля  по объекту «Универсальная  спортивная площадка в Муромском районе»  в сумме 77,0 тыс. рублей.</a:t>
            </a:r>
            <a:endParaRPr lang="ru-RU"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325" y="3934097"/>
            <a:ext cx="3024188" cy="2735263"/>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endParaRPr lang="ru-RU" altLang="ru-RU" sz="900" kern="0" smtClean="0">
              <a:solidFill>
                <a:prstClr val="black"/>
              </a:solidFill>
              <a:cs typeface="+mn-cs"/>
            </a:endParaRPr>
          </a:p>
        </p:txBody>
      </p:sp>
      <p:sp>
        <p:nvSpPr>
          <p:cNvPr id="4099" name="Прямоугольник 3"/>
          <p:cNvSpPr>
            <a:spLocks noChangeArrowheads="1"/>
          </p:cNvSpPr>
          <p:nvPr/>
        </p:nvSpPr>
        <p:spPr bwMode="auto">
          <a:xfrm>
            <a:off x="349250" y="260350"/>
            <a:ext cx="85439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b="1" i="1" dirty="0">
                <a:solidFill>
                  <a:srgbClr val="000000"/>
                </a:solidFill>
                <a:latin typeface="Times New Roman" pitchFamily="18" charset="0"/>
                <a:cs typeface="Times New Roman" pitchFamily="18" charset="0"/>
              </a:rPr>
              <a:t>Бюджетный процесс </a:t>
            </a:r>
            <a:r>
              <a:rPr lang="ru-RU" dirty="0">
                <a:solidFill>
                  <a:srgbClr val="00000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indent="457200" algn="just"/>
            <a:r>
              <a:rPr lang="ru-RU" b="1" i="1" dirty="0">
                <a:solidFill>
                  <a:srgbClr val="000000"/>
                </a:solidFill>
                <a:latin typeface="Times New Roman" pitchFamily="18" charset="0"/>
                <a:cs typeface="Times New Roman" pitchFamily="18" charset="0"/>
              </a:rPr>
              <a:t>Одним из этапов бюджетного процесса</a:t>
            </a:r>
            <a:r>
              <a:rPr lang="ru-RU" dirty="0">
                <a:solidFill>
                  <a:srgbClr val="000000"/>
                </a:solidFill>
                <a:latin typeface="Times New Roman" pitchFamily="18" charset="0"/>
                <a:cs typeface="Times New Roman" pitchFamily="18" charset="0"/>
              </a:rPr>
              <a:t> </a:t>
            </a:r>
            <a:r>
              <a:rPr lang="ru-RU" dirty="0">
                <a:latin typeface="Times New Roman" pitchFamily="18" charset="0"/>
                <a:cs typeface="Times New Roman" pitchFamily="18" charset="0"/>
              </a:rPr>
              <a:t>является </a:t>
            </a:r>
            <a:r>
              <a:rPr lang="ru-RU" dirty="0">
                <a:solidFill>
                  <a:srgbClr val="000000"/>
                </a:solidFill>
                <a:latin typeface="Times New Roman" pitchFamily="18" charset="0"/>
                <a:cs typeface="Times New Roman"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целью</a:t>
            </a:r>
            <a:r>
              <a:rPr lang="ru-RU" b="1"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выполнение 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dirty="0">
              <a:latin typeface="Times New Roman" pitchFamily="18" charset="0"/>
              <a:cs typeface="Times New Roman" pitchFamily="18" charset="0"/>
            </a:endParaRPr>
          </a:p>
        </p:txBody>
      </p:sp>
      <p:sp>
        <p:nvSpPr>
          <p:cNvPr id="5" name="Прямоугольник 4"/>
          <p:cNvSpPr/>
          <p:nvPr/>
        </p:nvSpPr>
        <p:spPr>
          <a:xfrm>
            <a:off x="349250" y="3933825"/>
            <a:ext cx="2592388" cy="2740025"/>
          </a:xfrm>
          <a:prstGeom prst="rect">
            <a:avLst/>
          </a:prstGeom>
          <a:ln w="25400">
            <a:solidFill>
              <a:schemeClr val="accent2"/>
            </a:solidFill>
          </a:ln>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доходам.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a:t>
            </a:r>
            <a:r>
              <a:rPr lang="ru-RU" sz="1400" dirty="0" smtClean="0">
                <a:latin typeface="Times New Roman" panose="02020603050405020304" pitchFamily="18" charset="0"/>
                <a:cs typeface="Times New Roman" panose="02020603050405020304" pitchFamily="18" charset="0"/>
              </a:rPr>
              <a:t>планом.</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03826" y="4359875"/>
            <a:ext cx="2760662" cy="1877437"/>
          </a:xfrm>
          <a:prstGeom prst="rect">
            <a:avLst/>
          </a:prstGeom>
          <a:ln w="25400">
            <a:solidFill>
              <a:schemeClr val="accent2"/>
            </a:solidFill>
          </a:ln>
        </p:spPr>
        <p:txBody>
          <a:bodyPr wrap="square">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расходам.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расходам – это последовательное финансирование мероприятий, предусмотренных законом о бюджете в пределах утвержденных </a:t>
            </a:r>
            <a:r>
              <a:rPr lang="ru-RU" sz="1400" dirty="0" smtClean="0">
                <a:latin typeface="Times New Roman" panose="02020603050405020304" pitchFamily="18" charset="0"/>
                <a:cs typeface="Times New Roman" panose="02020603050405020304" pitchFamily="18" charset="0"/>
              </a:rPr>
              <a:t>сумм.</a:t>
            </a:r>
            <a:endParaRPr lang="ru-RU" sz="1400" dirty="0">
              <a:latin typeface="Times New Roman" panose="02020603050405020304" pitchFamily="18" charset="0"/>
              <a:cs typeface="Times New Roman" panose="02020603050405020304" pitchFamily="18" charset="0"/>
            </a:endParaRPr>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50" y="4922838"/>
            <a:ext cx="2590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2"/>
          <p:cNvSpPr>
            <a:spLocks noChangeArrowheads="1"/>
          </p:cNvSpPr>
          <p:nvPr/>
        </p:nvSpPr>
        <p:spPr bwMode="auto">
          <a:xfrm>
            <a:off x="146051" y="188640"/>
            <a:ext cx="8818562" cy="1508105"/>
          </a:xfrm>
          <a:prstGeom prst="rect">
            <a:avLst/>
          </a:prstGeom>
          <a:noFill/>
          <a:ln>
            <a:noFill/>
          </a:ln>
          <a:effectLst/>
          <a:extLst/>
        </p:spPr>
        <p:txBody>
          <a:bodyPr>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chemeClr val="tx2"/>
                </a:solidFill>
                <a:latin typeface="Times New Roman" pitchFamily="18" charset="0"/>
                <a:cs typeface="+mn-cs"/>
              </a:rPr>
              <a:t>РАСХОДЫ БЮДЖЕТА РАЙОНА НА СОДЕРЖАНИЕ ОРГАНОВ МЕСТНОГО САМОУПРАВЛЕНИЯ</a:t>
            </a:r>
          </a:p>
          <a:p>
            <a:pPr indent="444500" algn="just" eaLnBrk="1" hangingPunct="1">
              <a:defRPr/>
            </a:pPr>
            <a:endParaRPr lang="ru-RU" altLang="ru-RU" sz="1400" dirty="0" smtClean="0">
              <a:solidFill>
                <a:prstClr val="black"/>
              </a:solidFill>
              <a:latin typeface="Times New Roman" pitchFamily="18" charset="0"/>
              <a:cs typeface="+mn-cs"/>
            </a:endParaRPr>
          </a:p>
          <a:p>
            <a:pPr indent="444500" algn="just" eaLnBrk="1" hangingPunct="1">
              <a:defRPr/>
            </a:pPr>
            <a:endParaRPr lang="ru-RU" altLang="ru-RU" sz="1400" dirty="0">
              <a:solidFill>
                <a:prstClr val="black"/>
              </a:solidFill>
              <a:latin typeface="Times New Roman" pitchFamily="18" charset="0"/>
              <a:cs typeface="+mn-cs"/>
            </a:endParaRPr>
          </a:p>
          <a:p>
            <a:pPr indent="444500" algn="just" eaLnBrk="1" hangingPunct="1">
              <a:defRPr/>
            </a:pPr>
            <a:r>
              <a:rPr lang="ru-RU" altLang="ru-RU" sz="1400" dirty="0" smtClean="0">
                <a:solidFill>
                  <a:prstClr val="black"/>
                </a:solidFill>
                <a:latin typeface="Times New Roman" pitchFamily="18" charset="0"/>
                <a:cs typeface="+mn-cs"/>
              </a:rPr>
              <a:t>Численность работников органов местного самоуправления (муниципальных служащих) в 2022 году составила 24 единицы. </a:t>
            </a:r>
          </a:p>
        </p:txBody>
      </p:sp>
      <p:grpSp>
        <p:nvGrpSpPr>
          <p:cNvPr id="2" name="Группа 1"/>
          <p:cNvGrpSpPr/>
          <p:nvPr/>
        </p:nvGrpSpPr>
        <p:grpSpPr>
          <a:xfrm>
            <a:off x="193675" y="5229200"/>
            <a:ext cx="4176713" cy="835025"/>
            <a:chOff x="193675" y="5984875"/>
            <a:chExt cx="4176713" cy="835025"/>
          </a:xfrm>
        </p:grpSpPr>
        <p:sp>
          <p:nvSpPr>
            <p:cNvPr id="12" name="Пятиугольник 11"/>
            <p:cNvSpPr/>
            <p:nvPr/>
          </p:nvSpPr>
          <p:spPr>
            <a:xfrm>
              <a:off x="193675" y="5984875"/>
              <a:ext cx="4176713"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6" name="Прямоугольник 1"/>
            <p:cNvSpPr>
              <a:spLocks noChangeArrowheads="1"/>
            </p:cNvSpPr>
            <p:nvPr/>
          </p:nvSpPr>
          <p:spPr bwMode="auto">
            <a:xfrm>
              <a:off x="193675" y="5989638"/>
              <a:ext cx="4167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200" i="1" dirty="0">
                  <a:solidFill>
                    <a:srgbClr val="000000"/>
                  </a:solidFill>
                  <a:latin typeface="Times New Roman" pitchFamily="18" charset="0"/>
                </a:rPr>
                <a:t>Норматив на содержание </a:t>
              </a:r>
            </a:p>
            <a:p>
              <a:pPr algn="ctr"/>
              <a:r>
                <a:rPr lang="ru-RU" altLang="ru-RU" sz="1200" i="1" dirty="0">
                  <a:solidFill>
                    <a:srgbClr val="000000"/>
                  </a:solidFill>
                  <a:latin typeface="Times New Roman" pitchFamily="18" charset="0"/>
                </a:rPr>
                <a:t>органов местного самоуправления, </a:t>
              </a:r>
            </a:p>
            <a:p>
              <a:pPr algn="ctr"/>
              <a:r>
                <a:rPr lang="ru-RU" altLang="ru-RU" sz="1200" i="1" dirty="0">
                  <a:solidFill>
                    <a:srgbClr val="000000"/>
                  </a:solidFill>
                  <a:latin typeface="Times New Roman" pitchFamily="18" charset="0"/>
                </a:rPr>
                <a:t>утвержденный постановлением Губернатора </a:t>
              </a:r>
            </a:p>
            <a:p>
              <a:pPr algn="ctr"/>
              <a:r>
                <a:rPr lang="ru-RU" altLang="ru-RU" sz="1200" i="1" dirty="0">
                  <a:solidFill>
                    <a:srgbClr val="000000"/>
                  </a:solidFill>
                  <a:latin typeface="Times New Roman" pitchFamily="18" charset="0"/>
                </a:rPr>
                <a:t>№ 662 от 01.07.2011 – 4,53%</a:t>
              </a:r>
            </a:p>
          </p:txBody>
        </p:sp>
      </p:grpSp>
      <p:grpSp>
        <p:nvGrpSpPr>
          <p:cNvPr id="4" name="Группа 3"/>
          <p:cNvGrpSpPr/>
          <p:nvPr/>
        </p:nvGrpSpPr>
        <p:grpSpPr>
          <a:xfrm>
            <a:off x="4716463" y="5229200"/>
            <a:ext cx="4248150" cy="819150"/>
            <a:chOff x="4716463" y="5995988"/>
            <a:chExt cx="4248150" cy="819150"/>
          </a:xfrm>
        </p:grpSpPr>
        <p:sp>
          <p:nvSpPr>
            <p:cNvPr id="13" name="Пятиугольник 12"/>
            <p:cNvSpPr/>
            <p:nvPr/>
          </p:nvSpPr>
          <p:spPr>
            <a:xfrm rot="10800000">
              <a:off x="4716463" y="5995988"/>
              <a:ext cx="4248150"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8" name="Rectangle 39"/>
            <p:cNvSpPr>
              <a:spLocks noChangeArrowheads="1"/>
            </p:cNvSpPr>
            <p:nvPr/>
          </p:nvSpPr>
          <p:spPr bwMode="auto">
            <a:xfrm>
              <a:off x="5292725" y="6081604"/>
              <a:ext cx="347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altLang="ru-RU" sz="1200" i="1" dirty="0">
                  <a:solidFill>
                    <a:srgbClr val="000000"/>
                  </a:solidFill>
                  <a:latin typeface="Times New Roman" pitchFamily="18" charset="0"/>
                </a:rPr>
                <a:t>Утвержденный норматив на содержание органов местного самоуправления в </a:t>
              </a:r>
              <a:r>
                <a:rPr lang="ru-RU" altLang="ru-RU" sz="1200" i="1" dirty="0" smtClean="0">
                  <a:solidFill>
                    <a:srgbClr val="000000"/>
                  </a:solidFill>
                  <a:latin typeface="Times New Roman" pitchFamily="18" charset="0"/>
                </a:rPr>
                <a:t>2022 </a:t>
              </a:r>
              <a:r>
                <a:rPr lang="ru-RU" altLang="ru-RU" sz="1200" i="1" dirty="0">
                  <a:solidFill>
                    <a:srgbClr val="000000"/>
                  </a:solidFill>
                  <a:latin typeface="Times New Roman" pitchFamily="18" charset="0"/>
                </a:rPr>
                <a:t>году выполнен в объеме  </a:t>
              </a:r>
              <a:r>
                <a:rPr lang="ru-RU" altLang="ru-RU" sz="1200" i="1" dirty="0" smtClean="0">
                  <a:solidFill>
                    <a:srgbClr val="000000"/>
                  </a:solidFill>
                  <a:latin typeface="Times New Roman" pitchFamily="18" charset="0"/>
                </a:rPr>
                <a:t>3,75 %</a:t>
              </a:r>
              <a:endParaRPr lang="ru-RU" altLang="ru-RU" sz="1200" i="1" dirty="0">
                <a:solidFill>
                  <a:srgbClr val="000000"/>
                </a:solidFill>
                <a:latin typeface="Times New Roman" pitchFamily="18" charset="0"/>
              </a:endParaRPr>
            </a:p>
          </p:txBody>
        </p:sp>
      </p:gr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701873"/>
            <a:ext cx="4167188" cy="30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331" y="1701873"/>
            <a:ext cx="4409281" cy="30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65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51520" y="118373"/>
            <a:ext cx="8640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buClr>
                <a:srgbClr val="009999"/>
              </a:buClr>
              <a:buSzPct val="120000"/>
            </a:pPr>
            <a:r>
              <a:rPr lang="ru-RU" altLang="ru-RU" b="1" dirty="0" smtClean="0">
                <a:latin typeface="Times New Roman" pitchFamily="18" charset="0"/>
              </a:rPr>
              <a:t>ОБЪЕМ РАСХОДОВ БЮДЖЕТА МУРОМСКОГО РАЙОНА НА ИСПОЛНЕНИЕ ПУБЛИЧНЫХ НОРМАТИВНЫХ ОБЯЗАТЕЛЬСТВ В 2022 ГОДУ. </a:t>
            </a:r>
            <a:endParaRPr lang="ru-RU" altLang="ru-RU" b="1" dirty="0">
              <a:latin typeface="Times New Roman" pitchFamily="18" charset="0"/>
            </a:endParaRPr>
          </a:p>
        </p:txBody>
      </p:sp>
      <p:sp>
        <p:nvSpPr>
          <p:cNvPr id="3" name="Text Box 7"/>
          <p:cNvSpPr txBox="1">
            <a:spLocks noChangeArrowheads="1"/>
          </p:cNvSpPr>
          <p:nvPr/>
        </p:nvSpPr>
        <p:spPr bwMode="auto">
          <a:xfrm>
            <a:off x="117475" y="858590"/>
            <a:ext cx="8853488" cy="1815882"/>
          </a:xfrm>
          <a:prstGeom prst="rect">
            <a:avLst/>
          </a:prstGeom>
          <a:noFill/>
          <a:ln>
            <a:noFill/>
          </a:ln>
          <a:effectLst/>
          <a:extLst/>
        </p:spPr>
        <p:txBody>
          <a:bodyPr>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None/>
              <a:defRPr/>
            </a:pPr>
            <a:r>
              <a:rPr lang="ru-RU" altLang="ru-RU" sz="1400" b="1" i="1" dirty="0" smtClean="0">
                <a:solidFill>
                  <a:srgbClr val="000000"/>
                </a:solidFill>
                <a:latin typeface="Times New Roman" pitchFamily="18" charset="0"/>
                <a:cs typeface="+mn-cs"/>
              </a:rPr>
              <a:t>Публичные нормативные обязательства</a:t>
            </a:r>
            <a:r>
              <a:rPr lang="ru-RU" altLang="ru-RU" sz="1400" dirty="0" smtClean="0">
                <a:solidFill>
                  <a:srgbClr val="000000"/>
                </a:solidFill>
                <a:latin typeface="Times New Roman" pitchFamily="18" charset="0"/>
                <a:cs typeface="+mn-cs"/>
              </a:rPr>
              <a:t> - </a:t>
            </a:r>
            <a:r>
              <a:rPr lang="ru-RU" sz="1400" dirty="0" smtClean="0">
                <a:solidFill>
                  <a:srgbClr val="000000"/>
                </a:solidFill>
                <a:latin typeface="Times New Roman" pitchFamily="18" charset="0"/>
                <a:cs typeface="+mn-cs"/>
              </a:rPr>
              <a:t>публичные </a:t>
            </a:r>
            <a:r>
              <a:rPr lang="ru-RU" sz="1400" dirty="0">
                <a:solidFill>
                  <a:srgbClr val="000000"/>
                </a:solidFill>
                <a:latin typeface="Times New Roman" pitchFamily="18" charset="0"/>
                <a:cs typeface="+mn-cs"/>
              </a:rPr>
              <a:t>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a:t>
            </a:r>
            <a:r>
              <a:rPr lang="ru-RU" sz="1400" dirty="0" smtClean="0">
                <a:solidFill>
                  <a:srgbClr val="000000"/>
                </a:solidFill>
                <a:latin typeface="Times New Roman" pitchFamily="18" charset="0"/>
                <a:cs typeface="+mn-cs"/>
              </a:rPr>
              <a:t>индексации, </a:t>
            </a:r>
            <a:r>
              <a:rPr lang="ru-RU" sz="1400" dirty="0">
                <a:solidFill>
                  <a:srgbClr val="000000"/>
                </a:solidFill>
                <a:latin typeface="Times New Roman" pitchFamily="18" charset="0"/>
                <a:cs typeface="+mn-cs"/>
              </a:rPr>
              <a:t>за исключением выплат физическому лицу, предусмотренных статусом </a:t>
            </a:r>
            <a:r>
              <a:rPr lang="ru-RU" sz="1400" dirty="0" smtClean="0">
                <a:solidFill>
                  <a:srgbClr val="000000"/>
                </a:solidFill>
                <a:latin typeface="Times New Roman" pitchFamily="18" charset="0"/>
                <a:cs typeface="+mn-cs"/>
              </a:rPr>
              <a:t>муниципальных </a:t>
            </a:r>
            <a:r>
              <a:rPr lang="ru-RU" sz="1400" dirty="0">
                <a:solidFill>
                  <a:srgbClr val="000000"/>
                </a:solidFill>
                <a:latin typeface="Times New Roman" pitchFamily="18" charset="0"/>
                <a:cs typeface="+mn-cs"/>
              </a:rPr>
              <a:t>служащих, а также лиц, </a:t>
            </a:r>
            <a:r>
              <a:rPr lang="ru-RU" sz="1400" dirty="0" smtClean="0">
                <a:solidFill>
                  <a:srgbClr val="000000"/>
                </a:solidFill>
                <a:latin typeface="Times New Roman" pitchFamily="18" charset="0"/>
                <a:cs typeface="+mn-cs"/>
              </a:rPr>
              <a:t>замещающих муниципальные </a:t>
            </a:r>
            <a:r>
              <a:rPr lang="ru-RU" sz="1400" dirty="0">
                <a:solidFill>
                  <a:srgbClr val="000000"/>
                </a:solidFill>
                <a:latin typeface="Times New Roman" pitchFamily="18" charset="0"/>
                <a:cs typeface="+mn-cs"/>
              </a:rPr>
              <a:t>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 государственных или муниципальных организациях, осуществляющих образовательную </a:t>
            </a:r>
            <a:r>
              <a:rPr lang="ru-RU" sz="1400" dirty="0" smtClean="0">
                <a:solidFill>
                  <a:srgbClr val="000000"/>
                </a:solidFill>
                <a:latin typeface="Times New Roman" pitchFamily="18" charset="0"/>
                <a:cs typeface="+mn-cs"/>
              </a:rPr>
              <a:t>деятельность.</a:t>
            </a:r>
            <a:endParaRPr lang="ru-RU" altLang="ru-RU" sz="1400" dirty="0">
              <a:solidFill>
                <a:srgbClr val="000000"/>
              </a:solidFill>
              <a:latin typeface="Times New Roman" pitchFamily="18" charset="0"/>
              <a:cs typeface="+mn-cs"/>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41139059"/>
              </p:ext>
            </p:extLst>
          </p:nvPr>
        </p:nvGraphicFramePr>
        <p:xfrm>
          <a:off x="323528" y="2708918"/>
          <a:ext cx="8496944" cy="3600400"/>
        </p:xfrm>
        <a:graphic>
          <a:graphicData uri="http://schemas.openxmlformats.org/drawingml/2006/table">
            <a:tbl>
              <a:tblPr/>
              <a:tblGrid>
                <a:gridCol w="5059669"/>
                <a:gridCol w="1310747"/>
                <a:gridCol w="1099928"/>
                <a:gridCol w="1026600"/>
              </a:tblGrid>
              <a:tr h="602202">
                <a:tc gridSpan="4">
                  <a:txBody>
                    <a:bodyPr/>
                    <a:lstStyle/>
                    <a:p>
                      <a:pPr algn="ctr" fontAlgn="ctr"/>
                      <a:r>
                        <a:rPr lang="ru-RU" sz="1400" b="1" i="0" u="none" strike="noStrike" dirty="0">
                          <a:effectLst/>
                          <a:latin typeface="Times New Roman"/>
                        </a:rPr>
                        <a:t>Перечень публичных нормативных обязательств бюджета Муромского района на 2022 год, </a:t>
                      </a:r>
                      <a:r>
                        <a:rPr lang="ru-RU" sz="1400" b="1" i="0" u="none" strike="noStrike" dirty="0" smtClean="0">
                          <a:effectLst/>
                          <a:latin typeface="Times New Roman"/>
                        </a:rPr>
                        <a:t> тыс</a:t>
                      </a:r>
                      <a:r>
                        <a:rPr lang="ru-RU" sz="1400" b="1" i="0" u="none" strike="noStrike" dirty="0">
                          <a:effectLst/>
                          <a:latin typeface="Times New Roman"/>
                        </a:rPr>
                        <a:t>. </a:t>
                      </a:r>
                      <a:r>
                        <a:rPr lang="ru-RU" sz="1400" b="1" i="0" u="none" strike="noStrike" dirty="0" smtClean="0">
                          <a:effectLst/>
                          <a:latin typeface="Times New Roman"/>
                        </a:rPr>
                        <a:t>рублей</a:t>
                      </a:r>
                      <a:endParaRPr lang="ru-RU" sz="1400" b="1" i="0" u="none" strike="noStrike" dirty="0">
                        <a:effectLst/>
                        <a:latin typeface="Times New Roman"/>
                      </a:endParaRPr>
                    </a:p>
                  </a:txBody>
                  <a:tcPr marL="6906" marR="6906" marT="6906"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50951">
                <a:tc>
                  <a:txBody>
                    <a:bodyPr/>
                    <a:lstStyle/>
                    <a:p>
                      <a:pPr algn="ctr" fontAlgn="ctr"/>
                      <a:r>
                        <a:rPr lang="ru-RU" sz="1400" b="1" i="0" u="none" strike="noStrike" dirty="0">
                          <a:effectLst/>
                          <a:latin typeface="Times New Roman"/>
                        </a:rPr>
                        <a:t>Наименование</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a:effectLst/>
                          <a:latin typeface="Times New Roman"/>
                        </a:rPr>
                        <a:t>Уточненный план за 2022 год</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a:effectLst/>
                          <a:latin typeface="Times New Roman"/>
                        </a:rPr>
                        <a:t>Исполнение за 2022 год</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a:effectLst/>
                          <a:latin typeface="Times New Roman"/>
                        </a:rPr>
                        <a:t>Процент исполнения</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9069">
                <a:tc>
                  <a:txBody>
                    <a:bodyPr/>
                    <a:lstStyle/>
                    <a:p>
                      <a:pPr algn="just" fontAlgn="ctr"/>
                      <a:r>
                        <a:rPr lang="ru-RU" sz="1400" b="1" i="0" u="none" strike="noStrike" dirty="0">
                          <a:effectLst/>
                          <a:latin typeface="Times New Roman"/>
                        </a:rPr>
                        <a:t>Администрация района</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1" i="0" u="none" strike="noStrike">
                          <a:effectLst/>
                          <a:latin typeface="Times New Roman"/>
                        </a:rPr>
                        <a:t>4 442,0</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1" i="0" u="none" strike="noStrike">
                          <a:effectLst/>
                          <a:latin typeface="Times New Roman"/>
                        </a:rPr>
                        <a:t>4 442,0</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1"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269069">
                <a:tc>
                  <a:txBody>
                    <a:bodyPr/>
                    <a:lstStyle/>
                    <a:p>
                      <a:pPr algn="just" fontAlgn="ctr"/>
                      <a:r>
                        <a:rPr lang="ru-RU" sz="1400" b="0" i="0" u="none" strike="noStrike" dirty="0">
                          <a:effectLst/>
                          <a:latin typeface="Times New Roman"/>
                        </a:rPr>
                        <a:t>Пенсии за выслугу лет муниципальным служащим</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4 342,0</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4 342,0</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538138">
                <a:tc>
                  <a:txBody>
                    <a:bodyPr/>
                    <a:lstStyle/>
                    <a:p>
                      <a:pPr algn="just" fontAlgn="ctr"/>
                      <a:r>
                        <a:rPr lang="ru-RU" sz="1400" b="0" i="0" u="none" strike="noStrike" dirty="0">
                          <a:effectLst/>
                          <a:latin typeface="Times New Roman"/>
                        </a:rPr>
                        <a:t>Меры социальной поддержки населения в рамках непрограммных расходов органов местного самоуправления</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100,0</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269069">
                <a:tc>
                  <a:txBody>
                    <a:bodyPr/>
                    <a:lstStyle/>
                    <a:p>
                      <a:pPr algn="just" fontAlgn="ctr"/>
                      <a:r>
                        <a:rPr lang="ru-RU" sz="1400" b="1" i="0" u="none" strike="noStrike" dirty="0">
                          <a:effectLst/>
                          <a:latin typeface="Times New Roman"/>
                        </a:rPr>
                        <a:t>Управление образования </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1" i="0" u="none" strike="noStrike" dirty="0">
                          <a:effectLst/>
                          <a:latin typeface="Times New Roman"/>
                        </a:rPr>
                        <a:t>8 844,8</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1" i="0" u="none" strike="noStrike">
                          <a:effectLst/>
                          <a:latin typeface="Times New Roman"/>
                        </a:rPr>
                        <a:t>8 584,7</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1" i="0" u="none" strike="noStrike">
                          <a:effectLst/>
                          <a:latin typeface="Times New Roman"/>
                        </a:rPr>
                        <a:t>197,0</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69069">
                <a:tc>
                  <a:txBody>
                    <a:bodyPr/>
                    <a:lstStyle/>
                    <a:p>
                      <a:pPr algn="just" fontAlgn="ctr"/>
                      <a:r>
                        <a:rPr lang="ru-RU" sz="1400" b="0" i="0" u="none" strike="noStrike">
                          <a:effectLst/>
                          <a:latin typeface="Times New Roman"/>
                        </a:rPr>
                        <a:t>Социальная поддержка детей-инвалидов дошкольного возраста</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dirty="0">
                          <a:effectLst/>
                          <a:latin typeface="Times New Roman"/>
                        </a:rPr>
                        <a:t>130,5</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a:effectLst/>
                          <a:latin typeface="Times New Roman"/>
                        </a:rPr>
                        <a:t>130,5</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550951">
                <a:tc>
                  <a:txBody>
                    <a:bodyPr/>
                    <a:lstStyle/>
                    <a:p>
                      <a:pPr algn="just" fontAlgn="ctr"/>
                      <a:r>
                        <a:rPr lang="ru-RU" sz="1400" b="0" i="0" u="none" strike="noStrike">
                          <a:effectLst/>
                          <a:latin typeface="Times New Roman"/>
                        </a:rPr>
                        <a:t>Содержание ребенка в семье опекуна и приемной семье, а также вознаграждение, причитающееся приемному родителю</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dirty="0">
                          <a:effectLst/>
                          <a:latin typeface="Times New Roman"/>
                        </a:rPr>
                        <a:t>8 714,3</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dirty="0">
                          <a:effectLst/>
                          <a:latin typeface="Times New Roman"/>
                        </a:rPr>
                        <a:t>8 454,2</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a:effectLst/>
                          <a:latin typeface="Times New Roman"/>
                        </a:rPr>
                        <a:t>97,0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81882">
                <a:tc>
                  <a:txBody>
                    <a:bodyPr/>
                    <a:lstStyle/>
                    <a:p>
                      <a:pPr algn="just" fontAlgn="ctr"/>
                      <a:r>
                        <a:rPr lang="ru-RU" sz="1400" b="1" i="0" u="none" strike="noStrike">
                          <a:effectLst/>
                          <a:latin typeface="Times New Roman"/>
                        </a:rPr>
                        <a:t>ИТОГО РАСХОДОВ:</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a:effectLst/>
                          <a:latin typeface="Times New Roman"/>
                        </a:rPr>
                        <a:t>13 286,8</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dirty="0">
                          <a:effectLst/>
                          <a:latin typeface="Times New Roman"/>
                        </a:rPr>
                        <a:t>13 026,7</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dirty="0">
                          <a:effectLst/>
                          <a:latin typeface="Times New Roman"/>
                        </a:rPr>
                        <a:t>98,0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16013" y="-27384"/>
            <a:ext cx="6985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9999"/>
              </a:buClr>
              <a:buSzPct val="120000"/>
            </a:pPr>
            <a:r>
              <a:rPr lang="ru-RU" altLang="ru-RU" sz="2200" b="1" dirty="0" smtClean="0">
                <a:latin typeface="Times New Roman" pitchFamily="18" charset="0"/>
              </a:rPr>
              <a:t>МЕЖБЮДЖЕТНЫЕ ОТНОШЕНИЯ</a:t>
            </a:r>
            <a:endParaRPr lang="ru-RU" altLang="ru-RU" sz="2200" b="1" dirty="0">
              <a:latin typeface="Times New Roman" pitchFamily="18" charset="0"/>
            </a:endParaRPr>
          </a:p>
        </p:txBody>
      </p:sp>
      <p:sp>
        <p:nvSpPr>
          <p:cNvPr id="4" name="AutoShape 7"/>
          <p:cNvSpPr>
            <a:spLocks noChangeArrowheads="1"/>
          </p:cNvSpPr>
          <p:nvPr/>
        </p:nvSpPr>
        <p:spPr bwMode="auto">
          <a:xfrm>
            <a:off x="210786" y="432000"/>
            <a:ext cx="3980213" cy="908768"/>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ts val="0"/>
              </a:spcBef>
              <a:spcAft>
                <a:spcPts val="0"/>
              </a:spcAft>
              <a:defRPr/>
            </a:pPr>
            <a:endParaRPr lang="ru-RU" sz="1300" kern="0" dirty="0" smtClean="0">
              <a:solidFill>
                <a:prstClr val="black"/>
              </a:solidFill>
              <a:latin typeface="Times New Roman" pitchFamily="18" charset="0"/>
            </a:endParaRPr>
          </a:p>
        </p:txBody>
      </p:sp>
      <p:pic>
        <p:nvPicPr>
          <p:cNvPr id="4098" name="Picture 2"/>
          <p:cNvPicPr>
            <a:picLocks noChangeAspect="1" noChangeArrowheads="1"/>
          </p:cNvPicPr>
          <p:nvPr/>
        </p:nvPicPr>
        <p:blipFill>
          <a:blip r:embed="rId3">
            <a:extLst/>
          </a:blip>
          <a:srcRect/>
          <a:stretch>
            <a:fillRect/>
          </a:stretch>
        </p:blipFill>
        <p:spPr bwMode="auto">
          <a:xfrm>
            <a:off x="107505" y="1459235"/>
            <a:ext cx="4083495" cy="1800201"/>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4099" name="Picture 3"/>
          <p:cNvPicPr>
            <a:picLocks noChangeAspect="1" noChangeArrowheads="1"/>
          </p:cNvPicPr>
          <p:nvPr/>
        </p:nvPicPr>
        <p:blipFill>
          <a:blip r:embed="rId3">
            <a:extLst/>
          </a:blip>
          <a:srcRect/>
          <a:stretch>
            <a:fillRect/>
          </a:stretch>
        </p:blipFill>
        <p:spPr bwMode="auto">
          <a:xfrm>
            <a:off x="4728766" y="1196752"/>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8" name="Picture 3"/>
          <p:cNvPicPr>
            <a:picLocks noChangeAspect="1" noChangeArrowheads="1"/>
          </p:cNvPicPr>
          <p:nvPr/>
        </p:nvPicPr>
        <p:blipFill>
          <a:blip r:embed="rId3">
            <a:extLst/>
          </a:blip>
          <a:srcRect/>
          <a:stretch>
            <a:fillRect/>
          </a:stretch>
        </p:blipFill>
        <p:spPr bwMode="auto">
          <a:xfrm>
            <a:off x="4601350" y="2636913"/>
            <a:ext cx="3371850" cy="432047"/>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9" name="Picture 3"/>
          <p:cNvPicPr>
            <a:picLocks noChangeAspect="1" noChangeArrowheads="1"/>
          </p:cNvPicPr>
          <p:nvPr/>
        </p:nvPicPr>
        <p:blipFill>
          <a:blip r:embed="rId3">
            <a:extLst/>
          </a:blip>
          <a:srcRect/>
          <a:stretch>
            <a:fillRect/>
          </a:stretch>
        </p:blipFill>
        <p:spPr bwMode="auto">
          <a:xfrm>
            <a:off x="210787" y="3284984"/>
            <a:ext cx="8753701" cy="3573016"/>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sp>
        <p:nvSpPr>
          <p:cNvPr id="30730" name="Text Box 7"/>
          <p:cNvSpPr txBox="1">
            <a:spLocks noChangeArrowheads="1"/>
          </p:cNvSpPr>
          <p:nvPr/>
        </p:nvSpPr>
        <p:spPr bwMode="auto">
          <a:xfrm>
            <a:off x="210787" y="340494"/>
            <a:ext cx="408349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бюджета Владимирской области:</a:t>
            </a:r>
          </a:p>
          <a:p>
            <a:pPr eaLnBrk="1" hangingPunct="1">
              <a:buFont typeface="Symbol" pitchFamily="18" charset="2"/>
              <a:buNone/>
            </a:pPr>
            <a:r>
              <a:rPr lang="ru-RU" altLang="ru-RU" sz="1200" b="1" dirty="0">
                <a:solidFill>
                  <a:srgbClr val="000000"/>
                </a:solidFill>
                <a:latin typeface="Times New Roman" pitchFamily="18" charset="0"/>
              </a:rPr>
              <a:t>-</a:t>
            </a:r>
            <a:r>
              <a:rPr lang="ru-RU" altLang="ru-RU" sz="1200" dirty="0">
                <a:solidFill>
                  <a:srgbClr val="000000"/>
                </a:solidFill>
                <a:latin typeface="Times New Roman" pitchFamily="18" charset="0"/>
              </a:rPr>
              <a:t> </a:t>
            </a:r>
            <a:r>
              <a:rPr lang="ru-RU" altLang="ru-RU" sz="1100" dirty="0">
                <a:solidFill>
                  <a:srgbClr val="000000"/>
                </a:solidFill>
                <a:latin typeface="Times New Roman" pitchFamily="18" charset="0"/>
              </a:rPr>
              <a:t>дотации </a:t>
            </a:r>
            <a:r>
              <a:rPr lang="ru-RU" altLang="ru-RU" sz="1100" dirty="0" smtClean="0">
                <a:solidFill>
                  <a:srgbClr val="000000"/>
                </a:solidFill>
                <a:latin typeface="Times New Roman" pitchFamily="18" charset="0"/>
              </a:rPr>
              <a:t>156 920,4 </a:t>
            </a:r>
            <a:r>
              <a:rPr lang="ru-RU" altLang="ru-RU" sz="1100" dirty="0">
                <a:solidFill>
                  <a:srgbClr val="000000"/>
                </a:solidFill>
                <a:latin typeface="Times New Roman" pitchFamily="18" charset="0"/>
              </a:rPr>
              <a:t>тыс. рублей; </a:t>
            </a:r>
          </a:p>
          <a:p>
            <a:pPr eaLnBrk="1" hangingPunct="1">
              <a:buFontTx/>
              <a:buChar char="-"/>
            </a:pPr>
            <a:r>
              <a:rPr lang="ru-RU" altLang="ru-RU" sz="1100" dirty="0">
                <a:solidFill>
                  <a:srgbClr val="000000"/>
                </a:solidFill>
                <a:latin typeface="Times New Roman" pitchFamily="18" charset="0"/>
              </a:rPr>
              <a:t> субсидии </a:t>
            </a:r>
            <a:r>
              <a:rPr lang="ru-RU" altLang="ru-RU" sz="1100" dirty="0" smtClean="0">
                <a:solidFill>
                  <a:srgbClr val="000000"/>
                </a:solidFill>
                <a:latin typeface="Times New Roman" pitchFamily="18" charset="0"/>
              </a:rPr>
              <a:t>104 852,1 </a:t>
            </a:r>
            <a:r>
              <a:rPr lang="ru-RU" altLang="ru-RU" sz="1100" dirty="0">
                <a:solidFill>
                  <a:srgbClr val="000000"/>
                </a:solidFill>
                <a:latin typeface="Times New Roman" pitchFamily="18" charset="0"/>
              </a:rPr>
              <a:t>тыс. рублей;</a:t>
            </a:r>
          </a:p>
          <a:p>
            <a:pPr eaLnBrk="1" hangingPunct="1">
              <a:buFontTx/>
              <a:buChar char="-"/>
            </a:pPr>
            <a:r>
              <a:rPr lang="ru-RU" altLang="ru-RU" sz="1100" dirty="0">
                <a:solidFill>
                  <a:srgbClr val="000000"/>
                </a:solidFill>
                <a:latin typeface="Times New Roman" pitchFamily="18" charset="0"/>
              </a:rPr>
              <a:t> субвенции </a:t>
            </a:r>
            <a:r>
              <a:rPr lang="ru-RU" altLang="ru-RU" sz="1100" dirty="0" smtClean="0">
                <a:solidFill>
                  <a:srgbClr val="000000"/>
                </a:solidFill>
                <a:latin typeface="Times New Roman" pitchFamily="18" charset="0"/>
              </a:rPr>
              <a:t>169 592,9 </a:t>
            </a:r>
            <a:r>
              <a:rPr lang="ru-RU" altLang="ru-RU" sz="1100" dirty="0">
                <a:solidFill>
                  <a:srgbClr val="000000"/>
                </a:solidFill>
                <a:latin typeface="Times New Roman" pitchFamily="18" charset="0"/>
              </a:rPr>
              <a:t>тыс. рублей;</a:t>
            </a:r>
          </a:p>
          <a:p>
            <a:pPr eaLnBrk="1" hangingPunct="1">
              <a:buFontTx/>
              <a:buChar char="-"/>
            </a:pPr>
            <a:r>
              <a:rPr lang="ru-RU" altLang="ru-RU" sz="1100" dirty="0">
                <a:solidFill>
                  <a:srgbClr val="000000"/>
                </a:solidFill>
                <a:latin typeface="Times New Roman" pitchFamily="18" charset="0"/>
              </a:rPr>
              <a:t> иные межбюджетные трансферты </a:t>
            </a:r>
            <a:r>
              <a:rPr lang="ru-RU" altLang="ru-RU" sz="1100" dirty="0" smtClean="0">
                <a:solidFill>
                  <a:srgbClr val="000000"/>
                </a:solidFill>
                <a:latin typeface="Times New Roman" pitchFamily="18" charset="0"/>
              </a:rPr>
              <a:t>15 481,7 тыс</a:t>
            </a:r>
            <a:r>
              <a:rPr lang="ru-RU" altLang="ru-RU" sz="1100" dirty="0">
                <a:solidFill>
                  <a:srgbClr val="000000"/>
                </a:solidFill>
                <a:latin typeface="Times New Roman" pitchFamily="18" charset="0"/>
              </a:rPr>
              <a:t>. рублей;</a:t>
            </a:r>
          </a:p>
        </p:txBody>
      </p:sp>
      <p:sp>
        <p:nvSpPr>
          <p:cNvPr id="30731" name="Text Box 36"/>
          <p:cNvSpPr txBox="1">
            <a:spLocks noChangeArrowheads="1"/>
          </p:cNvSpPr>
          <p:nvPr/>
        </p:nvSpPr>
        <p:spPr bwMode="auto">
          <a:xfrm>
            <a:off x="107505" y="1412776"/>
            <a:ext cx="408349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бюджетов поселений:</a:t>
            </a:r>
          </a:p>
          <a:p>
            <a:pPr algn="just" eaLnBrk="1" hangingPunct="1"/>
            <a:r>
              <a:rPr lang="ru-RU" altLang="ru-RU" sz="1200" b="1" dirty="0">
                <a:solidFill>
                  <a:srgbClr val="000000"/>
                </a:solidFill>
                <a:latin typeface="Times New Roman" pitchFamily="18" charset="0"/>
              </a:rPr>
              <a:t> </a:t>
            </a:r>
            <a:r>
              <a:rPr lang="ru-RU" altLang="ru-RU" sz="1200" dirty="0" smtClean="0">
                <a:solidFill>
                  <a:srgbClr val="000000"/>
                </a:solidFill>
                <a:latin typeface="Times New Roman" pitchFamily="18" charset="0"/>
              </a:rPr>
              <a:t>- </a:t>
            </a:r>
            <a:r>
              <a:rPr lang="ru-RU" altLang="ru-RU" sz="1100" dirty="0" smtClean="0">
                <a:solidFill>
                  <a:srgbClr val="000000"/>
                </a:solidFill>
                <a:latin typeface="Times New Roman" pitchFamily="18" charset="0"/>
              </a:rPr>
              <a:t>иные </a:t>
            </a:r>
            <a:r>
              <a:rPr lang="ru-RU" altLang="ru-RU" sz="1100" dirty="0">
                <a:solidFill>
                  <a:srgbClr val="000000"/>
                </a:solidFill>
                <a:latin typeface="Times New Roman" pitchFamily="18" charset="0"/>
              </a:rPr>
              <a:t>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a:t>
            </a:r>
            <a:r>
              <a:rPr lang="ru-RU" altLang="ru-RU" sz="1100">
                <a:solidFill>
                  <a:srgbClr val="000000"/>
                </a:solidFill>
                <a:latin typeface="Times New Roman" pitchFamily="18" charset="0"/>
              </a:rPr>
              <a:t>соглашениями </a:t>
            </a:r>
            <a:r>
              <a:rPr lang="ru-RU" altLang="ru-RU" sz="1100" smtClean="0">
                <a:solidFill>
                  <a:srgbClr val="000000"/>
                </a:solidFill>
                <a:latin typeface="Times New Roman" pitchFamily="18" charset="0"/>
              </a:rPr>
              <a:t>4185,3</a:t>
            </a:r>
            <a:r>
              <a:rPr lang="en-US" altLang="ru-RU" sz="1100" smtClean="0">
                <a:solidFill>
                  <a:srgbClr val="000000"/>
                </a:solidFill>
                <a:latin typeface="Times New Roman" pitchFamily="18" charset="0"/>
              </a:rPr>
              <a:t> </a:t>
            </a:r>
            <a:r>
              <a:rPr lang="ru-RU" altLang="ru-RU" sz="1100" dirty="0">
                <a:solidFill>
                  <a:srgbClr val="000000"/>
                </a:solidFill>
                <a:latin typeface="Times New Roman" pitchFamily="18" charset="0"/>
              </a:rPr>
              <a:t>тыс. </a:t>
            </a:r>
            <a:r>
              <a:rPr lang="ru-RU" altLang="ru-RU" sz="1100" dirty="0" smtClean="0">
                <a:solidFill>
                  <a:srgbClr val="000000"/>
                </a:solidFill>
                <a:latin typeface="Times New Roman" pitchFamily="18" charset="0"/>
              </a:rPr>
              <a:t>рублей, в том числе:</a:t>
            </a:r>
          </a:p>
          <a:p>
            <a:pPr marL="216000" indent="-171450" algn="just" eaLnBrk="1" hangingPunct="1">
              <a:buFont typeface="Arial" pitchFamily="34" charset="0"/>
              <a:buChar char="•"/>
              <a:defRPr/>
            </a:pPr>
            <a:r>
              <a:rPr lang="ru-RU" altLang="ru-RU" sz="1100" dirty="0">
                <a:latin typeface="Times New Roman" pitchFamily="18" charset="0"/>
              </a:rPr>
              <a:t>Муниципальное образование </a:t>
            </a:r>
            <a:r>
              <a:rPr lang="ru-RU" altLang="ru-RU" sz="1100" dirty="0" smtClean="0">
                <a:latin typeface="Times New Roman" pitchFamily="18" charset="0"/>
              </a:rPr>
              <a:t>Борисоглебское </a:t>
            </a:r>
            <a:r>
              <a:rPr lang="ru-RU" altLang="ru-RU" sz="1100" dirty="0">
                <a:latin typeface="Times New Roman" pitchFamily="18" charset="0"/>
              </a:rPr>
              <a:t>– </a:t>
            </a:r>
            <a:r>
              <a:rPr lang="ru-RU" altLang="ru-RU" sz="1100" dirty="0" smtClean="0">
                <a:latin typeface="Times New Roman" pitchFamily="18" charset="0"/>
              </a:rPr>
              <a:t>1024,8 </a:t>
            </a:r>
            <a:r>
              <a:rPr lang="ru-RU" altLang="ru-RU" sz="1100" dirty="0">
                <a:latin typeface="Times New Roman" pitchFamily="18" charset="0"/>
              </a:rPr>
              <a:t>тыс. рублей;</a:t>
            </a:r>
          </a:p>
          <a:p>
            <a:pPr marL="216000" indent="-171450" algn="just" eaLnBrk="1" hangingPunct="1">
              <a:buFont typeface="Arial" pitchFamily="34" charset="0"/>
              <a:buChar char="•"/>
              <a:defRPr/>
            </a:pPr>
            <a:r>
              <a:rPr lang="ru-RU" altLang="ru-RU" sz="1100" dirty="0">
                <a:latin typeface="Times New Roman" pitchFamily="18" charset="0"/>
              </a:rPr>
              <a:t>Муниципальное </a:t>
            </a:r>
            <a:r>
              <a:rPr lang="ru-RU" altLang="ru-RU" sz="1100" dirty="0" smtClean="0">
                <a:latin typeface="Times New Roman" pitchFamily="18" charset="0"/>
              </a:rPr>
              <a:t>образование </a:t>
            </a:r>
            <a:r>
              <a:rPr lang="ru-RU" altLang="ru-RU" sz="1100" dirty="0" err="1" smtClean="0">
                <a:latin typeface="Times New Roman" pitchFamily="18" charset="0"/>
              </a:rPr>
              <a:t>Ковардицкое</a:t>
            </a:r>
            <a:r>
              <a:rPr lang="ru-RU" altLang="ru-RU" sz="1100" dirty="0" smtClean="0">
                <a:latin typeface="Times New Roman" pitchFamily="18" charset="0"/>
              </a:rPr>
              <a:t> </a:t>
            </a:r>
            <a:r>
              <a:rPr lang="ru-RU" altLang="ru-RU" sz="1100" dirty="0">
                <a:latin typeface="Times New Roman" pitchFamily="18" charset="0"/>
              </a:rPr>
              <a:t>– </a:t>
            </a:r>
            <a:r>
              <a:rPr lang="ru-RU" altLang="ru-RU" sz="1100" dirty="0" smtClean="0">
                <a:latin typeface="Times New Roman" pitchFamily="18" charset="0"/>
              </a:rPr>
              <a:t>3160,5 </a:t>
            </a:r>
            <a:r>
              <a:rPr lang="ru-RU" altLang="ru-RU" sz="1100" dirty="0">
                <a:latin typeface="Times New Roman" pitchFamily="18" charset="0"/>
              </a:rPr>
              <a:t>тыс. рублей</a:t>
            </a:r>
            <a:r>
              <a:rPr lang="ru-RU" altLang="ru-RU" sz="1100" dirty="0" smtClean="0">
                <a:latin typeface="Times New Roman" pitchFamily="18" charset="0"/>
              </a:rPr>
              <a:t>.</a:t>
            </a:r>
            <a:endParaRPr lang="ru-RU" altLang="ru-RU" sz="1100" dirty="0">
              <a:solidFill>
                <a:srgbClr val="000000"/>
              </a:solidFill>
              <a:latin typeface="Times New Roman" pitchFamily="18" charset="0"/>
            </a:endParaRPr>
          </a:p>
        </p:txBody>
      </p:sp>
      <p:sp>
        <p:nvSpPr>
          <p:cNvPr id="30732" name="Text Box 27"/>
          <p:cNvSpPr txBox="1">
            <a:spLocks noChangeArrowheads="1"/>
          </p:cNvSpPr>
          <p:nvPr/>
        </p:nvSpPr>
        <p:spPr bwMode="auto">
          <a:xfrm>
            <a:off x="5100638" y="1268760"/>
            <a:ext cx="27368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 МУНИЦИПАЛЬНОГО ОБРАЗОВАНИЯ МУРОМСКИЙ РАЙОН</a:t>
            </a:r>
          </a:p>
        </p:txBody>
      </p:sp>
      <p:sp>
        <p:nvSpPr>
          <p:cNvPr id="30733" name="Text Box 52"/>
          <p:cNvSpPr txBox="1">
            <a:spLocks noChangeArrowheads="1"/>
          </p:cNvSpPr>
          <p:nvPr/>
        </p:nvSpPr>
        <p:spPr bwMode="auto">
          <a:xfrm>
            <a:off x="4967288" y="2683867"/>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БЮДЖЕТЫ ПОСЕЛЕНИЙ</a:t>
            </a:r>
          </a:p>
        </p:txBody>
      </p:sp>
      <p:sp>
        <p:nvSpPr>
          <p:cNvPr id="30734" name="Text Box 59"/>
          <p:cNvSpPr txBox="1">
            <a:spLocks noChangeArrowheads="1"/>
          </p:cNvSpPr>
          <p:nvPr/>
        </p:nvSpPr>
        <p:spPr bwMode="auto">
          <a:xfrm>
            <a:off x="395536" y="3284984"/>
            <a:ext cx="8424936"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0"/>
              </a:spcBef>
            </a:pPr>
            <a:r>
              <a:rPr lang="ru-RU" altLang="ru-RU" sz="1100" b="1" dirty="0" smtClean="0">
                <a:solidFill>
                  <a:srgbClr val="000000"/>
                </a:solidFill>
                <a:latin typeface="Times New Roman" pitchFamily="18" charset="0"/>
              </a:rPr>
              <a:t>       Дотации </a:t>
            </a:r>
            <a:r>
              <a:rPr lang="ru-RU" altLang="ru-RU" sz="1100" b="1" dirty="0">
                <a:solidFill>
                  <a:srgbClr val="000000"/>
                </a:solidFill>
                <a:latin typeface="Times New Roman" pitchFamily="18" charset="0"/>
              </a:rPr>
              <a:t>на выравнивание бюджетной обеспеченности муниципальных образований из районного Фонда </a:t>
            </a:r>
            <a:endParaRPr lang="ru-RU" altLang="ru-RU" sz="1100" b="1" dirty="0" smtClean="0">
              <a:solidFill>
                <a:srgbClr val="000000"/>
              </a:solidFill>
              <a:latin typeface="Times New Roman" pitchFamily="18" charset="0"/>
            </a:endParaRPr>
          </a:p>
          <a:p>
            <a:pPr algn="just" eaLnBrk="1" hangingPunct="1">
              <a:spcBef>
                <a:spcPts val="0"/>
              </a:spcBef>
            </a:pPr>
            <a:r>
              <a:rPr lang="ru-RU" altLang="ru-RU" sz="1100" b="1" dirty="0" smtClean="0">
                <a:solidFill>
                  <a:srgbClr val="000000"/>
                </a:solidFill>
                <a:latin typeface="Times New Roman" pitchFamily="18" charset="0"/>
              </a:rPr>
              <a:t>финансовой </a:t>
            </a:r>
            <a:r>
              <a:rPr lang="ru-RU" altLang="ru-RU" sz="1100" b="1" dirty="0">
                <a:solidFill>
                  <a:srgbClr val="000000"/>
                </a:solidFill>
                <a:latin typeface="Times New Roman" pitchFamily="18" charset="0"/>
              </a:rPr>
              <a:t>поддержки поселений:</a:t>
            </a:r>
          </a:p>
          <a:p>
            <a:pPr algn="just" eaLnBrk="1" hangingPunct="1">
              <a:buFontTx/>
              <a:buChar char="-"/>
            </a:pP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a:latin typeface="Times New Roman" pitchFamily="18" charset="0"/>
              </a:rPr>
              <a:t>Борисоглебское </a:t>
            </a:r>
            <a:r>
              <a:rPr lang="ru-RU" altLang="ru-RU" sz="1100" dirty="0" smtClean="0">
                <a:latin typeface="Times New Roman" pitchFamily="18" charset="0"/>
              </a:rPr>
              <a:t>в сумме 6 545,0 </a:t>
            </a:r>
            <a:r>
              <a:rPr lang="ru-RU" altLang="ru-RU" sz="1100" dirty="0">
                <a:latin typeface="Times New Roman" pitchFamily="18" charset="0"/>
              </a:rPr>
              <a:t>тыс. рублей;</a:t>
            </a:r>
          </a:p>
          <a:p>
            <a:pPr algn="just" eaLnBrk="1" hangingPunct="1">
              <a:buFontTx/>
              <a:buChar char="-"/>
            </a:pPr>
            <a:r>
              <a:rPr lang="ru-RU" altLang="ru-RU" sz="1100" dirty="0">
                <a:latin typeface="Times New Roman" pitchFamily="18" charset="0"/>
              </a:rPr>
              <a:t> </a:t>
            </a:r>
            <a:r>
              <a:rPr lang="ru-RU" altLang="ru-RU" sz="1100" dirty="0" smtClean="0">
                <a:latin typeface="Times New Roman" pitchFamily="18" charset="0"/>
              </a:rPr>
              <a:t>Муниципальному образованию </a:t>
            </a:r>
            <a:r>
              <a:rPr lang="ru-RU" altLang="ru-RU" sz="1100" dirty="0" err="1">
                <a:latin typeface="Times New Roman" pitchFamily="18" charset="0"/>
              </a:rPr>
              <a:t>Ковардицкое</a:t>
            </a:r>
            <a:r>
              <a:rPr lang="ru-RU" altLang="ru-RU" sz="1100" dirty="0">
                <a:latin typeface="Times New Roman" pitchFamily="18" charset="0"/>
              </a:rPr>
              <a:t>  </a:t>
            </a:r>
            <a:r>
              <a:rPr lang="ru-RU" altLang="ru-RU" sz="1100" dirty="0" smtClean="0">
                <a:latin typeface="Times New Roman" pitchFamily="18" charset="0"/>
              </a:rPr>
              <a:t>в сумме 10 154,0 </a:t>
            </a:r>
            <a:r>
              <a:rPr lang="ru-RU" altLang="ru-RU" sz="1100" dirty="0">
                <a:latin typeface="Times New Roman" pitchFamily="18" charset="0"/>
              </a:rPr>
              <a:t>тыс</a:t>
            </a:r>
            <a:r>
              <a:rPr lang="ru-RU" altLang="ru-RU" sz="1100" dirty="0">
                <a:solidFill>
                  <a:srgbClr val="000000"/>
                </a:solidFill>
                <a:latin typeface="Times New Roman" pitchFamily="18" charset="0"/>
              </a:rPr>
              <a:t>. рублей</a:t>
            </a:r>
            <a:r>
              <a:rPr lang="ru-RU" altLang="ru-RU" sz="1100" dirty="0" smtClean="0">
                <a:solidFill>
                  <a:srgbClr val="000000"/>
                </a:solidFill>
                <a:latin typeface="Times New Roman" pitchFamily="18" charset="0"/>
              </a:rPr>
              <a:t>.</a:t>
            </a:r>
          </a:p>
          <a:p>
            <a:pPr algn="just" eaLnBrk="1" hangingPunct="1"/>
            <a:r>
              <a:rPr lang="ru-RU" altLang="ru-RU" sz="1100" b="1" dirty="0" smtClean="0">
                <a:solidFill>
                  <a:srgbClr val="000000"/>
                </a:solidFill>
                <a:latin typeface="Times New Roman" pitchFamily="18" charset="0"/>
              </a:rPr>
              <a:t>Дотации на </a:t>
            </a:r>
            <a:r>
              <a:rPr lang="ru-RU" altLang="ru-RU" sz="1100" b="1" dirty="0">
                <a:solidFill>
                  <a:srgbClr val="000000"/>
                </a:solidFill>
                <a:latin typeface="Times New Roman" pitchFamily="18" charset="0"/>
              </a:rPr>
              <a:t>выравнивание бюджетной обеспеченности (за счет субвенции из областного </a:t>
            </a:r>
            <a:r>
              <a:rPr lang="ru-RU" altLang="ru-RU" sz="1100" b="1" dirty="0" smtClean="0">
                <a:solidFill>
                  <a:srgbClr val="000000"/>
                </a:solidFill>
                <a:latin typeface="Times New Roman" pitchFamily="18" charset="0"/>
              </a:rPr>
              <a:t>бюджета):</a:t>
            </a:r>
            <a:endParaRPr lang="ru-RU" altLang="ru-RU" sz="1100" b="1" dirty="0">
              <a:solidFill>
                <a:srgbClr val="000000"/>
              </a:solidFill>
              <a:latin typeface="Times New Roman" pitchFamily="18" charset="0"/>
            </a:endParaRPr>
          </a:p>
          <a:p>
            <a:pPr algn="just" eaLnBrk="1" hangingPunct="1">
              <a:buFontTx/>
              <a:buChar char="-"/>
            </a:pPr>
            <a:r>
              <a:rPr lang="ru-RU" altLang="ru-RU" sz="1100" dirty="0" smtClean="0">
                <a:solidFill>
                  <a:srgbClr val="000000"/>
                </a:solidFill>
                <a:latin typeface="Times New Roman" pitchFamily="18" charset="0"/>
              </a:rPr>
              <a:t> Муниципальному </a:t>
            </a:r>
            <a:r>
              <a:rPr lang="ru-RU" altLang="ru-RU" sz="1100" dirty="0">
                <a:solidFill>
                  <a:srgbClr val="000000"/>
                </a:solidFill>
                <a:latin typeface="Times New Roman" pitchFamily="18" charset="0"/>
              </a:rPr>
              <a:t>образованию </a:t>
            </a:r>
            <a:r>
              <a:rPr lang="ru-RU" altLang="ru-RU" sz="1100" dirty="0">
                <a:latin typeface="Times New Roman" pitchFamily="18" charset="0"/>
              </a:rPr>
              <a:t>Борисоглебское в сумме </a:t>
            </a:r>
            <a:r>
              <a:rPr lang="ru-RU" altLang="ru-RU" sz="1100" dirty="0" smtClean="0">
                <a:latin typeface="Times New Roman" pitchFamily="18" charset="0"/>
              </a:rPr>
              <a:t>6 823,0 </a:t>
            </a:r>
            <a:r>
              <a:rPr lang="ru-RU" altLang="ru-RU" sz="1100" dirty="0">
                <a:latin typeface="Times New Roman" pitchFamily="18" charset="0"/>
              </a:rPr>
              <a:t>тыс. рублей;</a:t>
            </a:r>
          </a:p>
          <a:p>
            <a:pPr algn="just" eaLnBrk="1" hangingPunct="1">
              <a:buFontTx/>
              <a:buChar char="-"/>
            </a:pPr>
            <a:r>
              <a:rPr lang="ru-RU" altLang="ru-RU" sz="1100" dirty="0">
                <a:latin typeface="Times New Roman" pitchFamily="18" charset="0"/>
              </a:rPr>
              <a:t> Муниципальному образованию </a:t>
            </a:r>
            <a:r>
              <a:rPr lang="ru-RU" altLang="ru-RU" sz="1100" dirty="0" err="1">
                <a:latin typeface="Times New Roman" pitchFamily="18" charset="0"/>
              </a:rPr>
              <a:t>Ковардицкое</a:t>
            </a:r>
            <a:r>
              <a:rPr lang="ru-RU" altLang="ru-RU" sz="1100" dirty="0">
                <a:latin typeface="Times New Roman" pitchFamily="18" charset="0"/>
              </a:rPr>
              <a:t>  в сумме </a:t>
            </a:r>
            <a:r>
              <a:rPr lang="ru-RU" altLang="ru-RU" sz="1100" dirty="0" smtClean="0">
                <a:latin typeface="Times New Roman" pitchFamily="18" charset="0"/>
              </a:rPr>
              <a:t>10 587,0 </a:t>
            </a:r>
            <a:r>
              <a:rPr lang="ru-RU" altLang="ru-RU" sz="1100" dirty="0">
                <a:latin typeface="Times New Roman" pitchFamily="18" charset="0"/>
              </a:rPr>
              <a:t>тыс</a:t>
            </a:r>
            <a:r>
              <a:rPr lang="ru-RU" altLang="ru-RU" sz="1100" dirty="0">
                <a:solidFill>
                  <a:srgbClr val="000000"/>
                </a:solidFill>
                <a:latin typeface="Times New Roman" pitchFamily="18" charset="0"/>
              </a:rPr>
              <a:t>. рублей.</a:t>
            </a:r>
          </a:p>
          <a:p>
            <a:pPr algn="just" eaLnBrk="1" hangingPunct="1"/>
            <a:r>
              <a:rPr lang="ru-RU" altLang="ru-RU" sz="1100" b="1" dirty="0" smtClean="0">
                <a:solidFill>
                  <a:srgbClr val="000000"/>
                </a:solidFill>
                <a:latin typeface="Times New Roman" pitchFamily="18" charset="0"/>
              </a:rPr>
              <a:t>Иные </a:t>
            </a:r>
            <a:r>
              <a:rPr lang="ru-RU" altLang="ru-RU" sz="1100" b="1" dirty="0">
                <a:solidFill>
                  <a:srgbClr val="000000"/>
                </a:solidFill>
                <a:latin typeface="Times New Roman" pitchFamily="18" charset="0"/>
              </a:rPr>
              <a:t>межбюджетные трансферты на сбалансированность бюджетам муниципальных образований из бюджета Муромского района:</a:t>
            </a:r>
          </a:p>
          <a:p>
            <a:pPr algn="just" eaLnBrk="1" hangingPunct="1"/>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a:solidFill>
                  <a:srgbClr val="000000"/>
                </a:solidFill>
                <a:latin typeface="Times New Roman" pitchFamily="18" charset="0"/>
              </a:rPr>
              <a:t>Борисоглебское </a:t>
            </a:r>
            <a:r>
              <a:rPr lang="ru-RU" altLang="ru-RU" sz="1100" dirty="0" smtClean="0">
                <a:solidFill>
                  <a:srgbClr val="000000"/>
                </a:solidFill>
                <a:latin typeface="Times New Roman" pitchFamily="18" charset="0"/>
              </a:rPr>
              <a:t>в сумме  9 259,8 тыс</a:t>
            </a:r>
            <a:r>
              <a:rPr lang="ru-RU" altLang="ru-RU" sz="1100" dirty="0">
                <a:solidFill>
                  <a:srgbClr val="000000"/>
                </a:solidFill>
                <a:latin typeface="Times New Roman" pitchFamily="18" charset="0"/>
              </a:rPr>
              <a:t>. рублей;</a:t>
            </a:r>
          </a:p>
          <a:p>
            <a:pPr algn="just" eaLnBrk="1" hangingPunct="1">
              <a:buFont typeface="Symbol" pitchFamily="18" charset="2"/>
              <a:buNone/>
            </a:pP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err="1">
                <a:solidFill>
                  <a:srgbClr val="000000"/>
                </a:solidFill>
                <a:latin typeface="Times New Roman" pitchFamily="18" charset="0"/>
              </a:rPr>
              <a:t>Ковардицкое</a:t>
            </a: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в сумме 1 496,5 </a:t>
            </a:r>
            <a:r>
              <a:rPr lang="ru-RU" altLang="ru-RU" sz="1100" dirty="0">
                <a:solidFill>
                  <a:srgbClr val="000000"/>
                </a:solidFill>
                <a:latin typeface="Times New Roman" pitchFamily="18" charset="0"/>
              </a:rPr>
              <a:t>тыс. рублей.</a:t>
            </a:r>
          </a:p>
          <a:p>
            <a:pPr algn="just" eaLnBrk="1" hangingPunct="1">
              <a:buFont typeface="Symbol" pitchFamily="18" charset="2"/>
              <a:buNone/>
            </a:pPr>
            <a:r>
              <a:rPr lang="ru-RU" altLang="ru-RU" sz="1100" b="1" dirty="0">
                <a:solidFill>
                  <a:srgbClr val="000000"/>
                </a:solidFill>
                <a:latin typeface="Times New Roman" pitchFamily="18" charset="0"/>
              </a:rPr>
              <a:t>Иные межбюджетные трансферты, передаваемые </a:t>
            </a:r>
            <a:r>
              <a:rPr lang="ru-RU" altLang="ru-RU" sz="1100" b="1" dirty="0" smtClean="0">
                <a:solidFill>
                  <a:srgbClr val="000000"/>
                </a:solidFill>
                <a:latin typeface="Times New Roman" pitchFamily="18" charset="0"/>
              </a:rPr>
              <a:t>бюджетам </a:t>
            </a:r>
            <a:r>
              <a:rPr lang="ru-RU" altLang="ru-RU" sz="1100" b="1" dirty="0">
                <a:solidFill>
                  <a:srgbClr val="000000"/>
                </a:solidFill>
                <a:latin typeface="Times New Roman" pitchFamily="18" charset="0"/>
              </a:rPr>
              <a:t>муниципальных образований из бюджета Муромского района на мероприятия в части осуществления дорожной деятельности:</a:t>
            </a:r>
          </a:p>
          <a:p>
            <a:pPr algn="just" eaLnBrk="1" hangingPunct="1"/>
            <a:r>
              <a:rPr lang="ru-RU" altLang="ru-RU" sz="1100" b="1" dirty="0">
                <a:solidFill>
                  <a:srgbClr val="000000"/>
                </a:solidFill>
                <a:latin typeface="Times New Roman" pitchFamily="18" charset="0"/>
              </a:rPr>
              <a:t>-</a:t>
            </a: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a:latin typeface="Times New Roman" pitchFamily="18" charset="0"/>
              </a:rPr>
              <a:t>Борисоглебское </a:t>
            </a:r>
            <a:r>
              <a:rPr lang="ru-RU" altLang="ru-RU" sz="1100" dirty="0" smtClean="0">
                <a:latin typeface="Times New Roman" pitchFamily="18" charset="0"/>
              </a:rPr>
              <a:t>в сумме  4 500,0 </a:t>
            </a:r>
            <a:r>
              <a:rPr lang="ru-RU" altLang="ru-RU" sz="1100" dirty="0">
                <a:latin typeface="Times New Roman" pitchFamily="18" charset="0"/>
              </a:rPr>
              <a:t>тыс. рублей;</a:t>
            </a:r>
          </a:p>
          <a:p>
            <a:pPr algn="just" eaLnBrk="1" hangingPunct="1">
              <a:buFont typeface="Symbol" pitchFamily="18" charset="2"/>
              <a:buNone/>
            </a:pPr>
            <a:r>
              <a:rPr lang="ru-RU" altLang="ru-RU" sz="1100" dirty="0">
                <a:latin typeface="Times New Roman" pitchFamily="18" charset="0"/>
              </a:rPr>
              <a:t>- </a:t>
            </a:r>
            <a:r>
              <a:rPr lang="ru-RU" altLang="ru-RU" sz="1100" dirty="0" smtClean="0">
                <a:latin typeface="Times New Roman" pitchFamily="18" charset="0"/>
              </a:rPr>
              <a:t>Муниципальному образованию </a:t>
            </a:r>
            <a:r>
              <a:rPr lang="ru-RU" altLang="ru-RU" sz="1100" dirty="0" err="1" smtClean="0">
                <a:latin typeface="Times New Roman" pitchFamily="18" charset="0"/>
              </a:rPr>
              <a:t>Ковардицкое</a:t>
            </a:r>
            <a:r>
              <a:rPr lang="ru-RU" altLang="ru-RU" sz="1100" dirty="0" smtClean="0">
                <a:latin typeface="Times New Roman" pitchFamily="18" charset="0"/>
              </a:rPr>
              <a:t>  в сумме 5 370,6 </a:t>
            </a:r>
            <a:r>
              <a:rPr lang="ru-RU" altLang="ru-RU" sz="1100" dirty="0">
                <a:latin typeface="Times New Roman" pitchFamily="18" charset="0"/>
              </a:rPr>
              <a:t>тыс. </a:t>
            </a:r>
            <a:r>
              <a:rPr lang="ru-RU" altLang="ru-RU" sz="1100" dirty="0">
                <a:solidFill>
                  <a:srgbClr val="000000"/>
                </a:solidFill>
                <a:latin typeface="Times New Roman" pitchFamily="18" charset="0"/>
              </a:rPr>
              <a:t>рублей.</a:t>
            </a:r>
          </a:p>
          <a:p>
            <a:pPr algn="just" eaLnBrk="1" hangingPunct="1">
              <a:buFont typeface="Symbol" pitchFamily="18" charset="2"/>
              <a:buNone/>
            </a:pPr>
            <a:r>
              <a:rPr lang="ru-RU" altLang="ru-RU" sz="1100" b="1" dirty="0">
                <a:solidFill>
                  <a:srgbClr val="000000"/>
                </a:solidFill>
                <a:latin typeface="Times New Roman" pitchFamily="18" charset="0"/>
              </a:rPr>
              <a:t>Иные межбюджетные трансферты, передаваемые </a:t>
            </a:r>
            <a:r>
              <a:rPr lang="ru-RU" altLang="ru-RU" sz="1100" b="1" dirty="0" smtClean="0">
                <a:solidFill>
                  <a:srgbClr val="000000"/>
                </a:solidFill>
                <a:latin typeface="Times New Roman" pitchFamily="18" charset="0"/>
              </a:rPr>
              <a:t>бюджетам </a:t>
            </a:r>
            <a:r>
              <a:rPr lang="ru-RU" altLang="ru-RU" sz="1100" b="1" dirty="0">
                <a:solidFill>
                  <a:srgbClr val="000000"/>
                </a:solidFill>
                <a:latin typeface="Times New Roman" pitchFamily="18" charset="0"/>
              </a:rPr>
              <a:t>муниципальных образований из бюджета Муромского района на мероприятия в части </a:t>
            </a:r>
            <a:r>
              <a:rPr lang="ru-RU" sz="1100" b="1" dirty="0">
                <a:solidFill>
                  <a:srgbClr val="000000"/>
                </a:solidFill>
                <a:latin typeface="Times New Roman" pitchFamily="18" charset="0"/>
              </a:rPr>
              <a:t>участия в организации деятельности по накоплению (в том числе раздельному накоплению) твердых коммунальных отходов на территории Муромского </a:t>
            </a:r>
            <a:r>
              <a:rPr lang="ru-RU" sz="1100" b="1" dirty="0" smtClean="0">
                <a:solidFill>
                  <a:srgbClr val="000000"/>
                </a:solidFill>
                <a:latin typeface="Times New Roman" pitchFamily="18" charset="0"/>
              </a:rPr>
              <a:t>района:</a:t>
            </a:r>
          </a:p>
          <a:p>
            <a:pPr algn="just" eaLnBrk="1" hangingPunct="1">
              <a:buFont typeface="Symbol" pitchFamily="18" charset="2"/>
              <a:buNone/>
            </a:pPr>
            <a:r>
              <a:rPr lang="ru-RU" altLang="ru-RU" sz="1100" b="1" dirty="0">
                <a:solidFill>
                  <a:srgbClr val="000000"/>
                </a:solidFill>
                <a:latin typeface="Times New Roman" pitchFamily="18" charset="0"/>
              </a:rPr>
              <a:t> </a:t>
            </a:r>
            <a:r>
              <a:rPr lang="ru-RU" altLang="ru-RU" sz="1100" b="1" dirty="0" smtClean="0">
                <a:solidFill>
                  <a:srgbClr val="000000"/>
                </a:solidFill>
                <a:latin typeface="Times New Roman" pitchFamily="18" charset="0"/>
              </a:rPr>
              <a:t>  -</a:t>
            </a:r>
            <a:r>
              <a:rPr lang="ru-RU" altLang="ru-RU" sz="1100" dirty="0" smtClean="0">
                <a:solidFill>
                  <a:srgbClr val="000000"/>
                </a:solidFill>
                <a:latin typeface="Times New Roman" pitchFamily="18" charset="0"/>
              </a:rPr>
              <a:t> </a:t>
            </a:r>
            <a:r>
              <a:rPr lang="ru-RU" altLang="ru-RU" sz="1100" dirty="0">
                <a:solidFill>
                  <a:srgbClr val="000000"/>
                </a:solidFill>
                <a:latin typeface="Times New Roman" pitchFamily="18" charset="0"/>
              </a:rPr>
              <a:t>Муниципальному образованию </a:t>
            </a:r>
            <a:r>
              <a:rPr lang="ru-RU" altLang="ru-RU" sz="1100" dirty="0">
                <a:latin typeface="Times New Roman" pitchFamily="18" charset="0"/>
              </a:rPr>
              <a:t>Борисоглебское в сумме  4 </a:t>
            </a:r>
            <a:r>
              <a:rPr lang="ru-RU" altLang="ru-RU" sz="1100" dirty="0" smtClean="0">
                <a:latin typeface="Times New Roman" pitchFamily="18" charset="0"/>
              </a:rPr>
              <a:t>840,7 </a:t>
            </a:r>
            <a:r>
              <a:rPr lang="ru-RU" altLang="ru-RU" sz="1100" dirty="0">
                <a:latin typeface="Times New Roman" pitchFamily="18" charset="0"/>
              </a:rPr>
              <a:t>тыс. рублей;</a:t>
            </a:r>
          </a:p>
          <a:p>
            <a:pPr algn="just" eaLnBrk="1" hangingPunct="1">
              <a:buFont typeface="Symbol" pitchFamily="18" charset="2"/>
              <a:buNone/>
            </a:pPr>
            <a:r>
              <a:rPr lang="ru-RU" altLang="ru-RU" sz="1100" dirty="0" smtClean="0">
                <a:latin typeface="Times New Roman" pitchFamily="18" charset="0"/>
              </a:rPr>
              <a:t>   - </a:t>
            </a:r>
            <a:r>
              <a:rPr lang="ru-RU" altLang="ru-RU" sz="1100" dirty="0">
                <a:latin typeface="Times New Roman" pitchFamily="18" charset="0"/>
              </a:rPr>
              <a:t>Муниципальному образованию </a:t>
            </a:r>
            <a:r>
              <a:rPr lang="ru-RU" altLang="ru-RU" sz="1100" dirty="0" err="1">
                <a:latin typeface="Times New Roman" pitchFamily="18" charset="0"/>
              </a:rPr>
              <a:t>Ковардицкое</a:t>
            </a:r>
            <a:r>
              <a:rPr lang="ru-RU" altLang="ru-RU" sz="1100" dirty="0">
                <a:latin typeface="Times New Roman" pitchFamily="18" charset="0"/>
              </a:rPr>
              <a:t>  в сумме </a:t>
            </a:r>
            <a:r>
              <a:rPr lang="ru-RU" altLang="ru-RU" sz="1100" dirty="0" smtClean="0">
                <a:latin typeface="Times New Roman" pitchFamily="18" charset="0"/>
              </a:rPr>
              <a:t>4 924,1 </a:t>
            </a:r>
            <a:r>
              <a:rPr lang="ru-RU" altLang="ru-RU" sz="1100" dirty="0">
                <a:latin typeface="Times New Roman" pitchFamily="18" charset="0"/>
              </a:rPr>
              <a:t>тыс. </a:t>
            </a:r>
            <a:r>
              <a:rPr lang="ru-RU" altLang="ru-RU" sz="1100" dirty="0">
                <a:solidFill>
                  <a:srgbClr val="000000"/>
                </a:solidFill>
                <a:latin typeface="Times New Roman" pitchFamily="18" charset="0"/>
              </a:rPr>
              <a:t>рублей.</a:t>
            </a:r>
          </a:p>
          <a:p>
            <a:pPr algn="just" eaLnBrk="1" hangingPunct="1">
              <a:buFont typeface="Symbol" pitchFamily="18" charset="2"/>
              <a:buNone/>
            </a:pPr>
            <a:endParaRPr lang="ru-RU" altLang="ru-RU" sz="1200" b="1" dirty="0">
              <a:solidFill>
                <a:srgbClr val="000000"/>
              </a:solidFill>
              <a:latin typeface="Times New Roman" pitchFamily="18" charset="0"/>
            </a:endParaRPr>
          </a:p>
        </p:txBody>
      </p:sp>
      <p:pic>
        <p:nvPicPr>
          <p:cNvPr id="307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76672"/>
            <a:ext cx="304529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288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348881"/>
            <a:ext cx="28971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432" y="3066777"/>
            <a:ext cx="28971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ChangeArrowheads="1"/>
          </p:cNvSpPr>
          <p:nvPr/>
        </p:nvSpPr>
        <p:spPr bwMode="auto">
          <a:xfrm>
            <a:off x="250825" y="188888"/>
            <a:ext cx="8569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200" b="1" u="sng" dirty="0" smtClean="0">
                <a:latin typeface="Times New Roman" pitchFamily="18" charset="0"/>
                <a:cs typeface="Times New Roman" pitchFamily="18" charset="0"/>
              </a:rPr>
              <a:t>ИСТОЧНИКИ ФИНАНСИРОВАНИЯ ДЕФИЦИТА БЮДЖЕТА</a:t>
            </a:r>
            <a:endParaRPr lang="ru-RU" altLang="ru-RU" sz="2200" b="1" u="sng" dirty="0">
              <a:latin typeface="Times New Roman" pitchFamily="18" charset="0"/>
              <a:cs typeface="Times New Roman" pitchFamily="18" charset="0"/>
            </a:endParaRPr>
          </a:p>
        </p:txBody>
      </p:sp>
      <p:sp>
        <p:nvSpPr>
          <p:cNvPr id="31747" name="Text Box 656"/>
          <p:cNvSpPr txBox="1">
            <a:spLocks noChangeArrowheads="1"/>
          </p:cNvSpPr>
          <p:nvPr/>
        </p:nvSpPr>
        <p:spPr bwMode="auto">
          <a:xfrm>
            <a:off x="179388" y="620713"/>
            <a:ext cx="8713787"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ru-RU" sz="1400" dirty="0" smtClean="0">
                <a:latin typeface="Times New Roman" pitchFamily="18" charset="0"/>
                <a:cs typeface="Times New Roman" pitchFamily="18" charset="0"/>
              </a:rPr>
              <a:t>Дефицит </a:t>
            </a:r>
            <a:r>
              <a:rPr lang="ru-RU" sz="1400" dirty="0">
                <a:latin typeface="Times New Roman" pitchFamily="18" charset="0"/>
                <a:cs typeface="Times New Roman" pitchFamily="18" charset="0"/>
              </a:rPr>
              <a:t>бюджета в 2022 году составил в сумме 637,36 тыс. рублей при плановом дефиците 55143,55 тыс. рублей.</a:t>
            </a:r>
          </a:p>
          <a:p>
            <a:pPr algn="just"/>
            <a:r>
              <a:rPr lang="ru-RU" sz="1400" dirty="0">
                <a:latin typeface="Times New Roman" pitchFamily="18" charset="0"/>
                <a:cs typeface="Times New Roman" pitchFamily="18" charset="0"/>
              </a:rPr>
              <a:t>Источниками финансирования дефицита являются: </a:t>
            </a:r>
          </a:p>
          <a:p>
            <a:pPr lvl="0" algn="just"/>
            <a:r>
              <a:rPr lang="ru-RU" sz="1400" dirty="0" smtClean="0">
                <a:latin typeface="Times New Roman" pitchFamily="18" charset="0"/>
                <a:cs typeface="Times New Roman" pitchFamily="18" charset="0"/>
              </a:rPr>
              <a:t>- вовлечение </a:t>
            </a:r>
            <a:r>
              <a:rPr lang="ru-RU" sz="1400" dirty="0">
                <a:latin typeface="Times New Roman" pitchFamily="18" charset="0"/>
                <a:cs typeface="Times New Roman" pitchFamily="18" charset="0"/>
              </a:rPr>
              <a:t>остатка средств местного бюджета в сумме 1237,36 тыс. рублей; </a:t>
            </a:r>
          </a:p>
          <a:p>
            <a:pPr marL="285750" lvl="0" indent="-285750" algn="just">
              <a:buFontTx/>
              <a:buChar char="-"/>
            </a:pPr>
            <a:r>
              <a:rPr lang="ru-RU" sz="1400" dirty="0" smtClean="0">
                <a:latin typeface="Times New Roman" pitchFamily="18" charset="0"/>
                <a:cs typeface="Times New Roman" pitchFamily="18" charset="0"/>
              </a:rPr>
              <a:t>погашение </a:t>
            </a:r>
            <a:r>
              <a:rPr lang="ru-RU" sz="1400" dirty="0">
                <a:latin typeface="Times New Roman" pitchFamily="18" charset="0"/>
                <a:cs typeface="Times New Roman" pitchFamily="18" charset="0"/>
              </a:rPr>
              <a:t>бюджетного кредита в областной бюджет в сумме (-) 600,0 тыс. рублей по договору о предоставлении бюджетного кредита от 09.04.2021 №10/21</a:t>
            </a:r>
            <a:r>
              <a:rPr lang="ru-RU" sz="1400" dirty="0" smtClean="0">
                <a:latin typeface="Times New Roman" pitchFamily="18" charset="0"/>
                <a:cs typeface="Times New Roman" pitchFamily="18" charset="0"/>
              </a:rPr>
              <a:t>.</a:t>
            </a:r>
          </a:p>
          <a:p>
            <a:pPr marL="285750" lvl="0" indent="-285750" algn="just">
              <a:buFontTx/>
              <a:buChar char="-"/>
            </a:pPr>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algn="ctr"/>
            <a:endParaRPr lang="ru-RU" sz="2200" b="1" dirty="0" smtClean="0">
              <a:latin typeface="Times New Roman" pitchFamily="18" charset="0"/>
              <a:cs typeface="Times New Roman" pitchFamily="18" charset="0"/>
            </a:endParaRPr>
          </a:p>
          <a:p>
            <a:pPr algn="ctr"/>
            <a:endParaRPr lang="ru-RU" sz="1600" b="1" dirty="0" smtClean="0">
              <a:latin typeface="Times New Roman" pitchFamily="18" charset="0"/>
              <a:cs typeface="Times New Roman" pitchFamily="18" charset="0"/>
            </a:endParaRPr>
          </a:p>
          <a:p>
            <a:pPr algn="ctr"/>
            <a:endParaRPr lang="ru-RU" sz="1600" b="1" dirty="0">
              <a:latin typeface="Times New Roman" pitchFamily="18" charset="0"/>
              <a:cs typeface="Times New Roman" pitchFamily="18" charset="0"/>
            </a:endParaRPr>
          </a:p>
          <a:p>
            <a:pPr algn="ctr"/>
            <a:endParaRPr lang="ru-RU" sz="2200" b="1" dirty="0" smtClean="0">
              <a:latin typeface="Times New Roman" pitchFamily="18" charset="0"/>
              <a:cs typeface="Times New Roman" pitchFamily="18" charset="0"/>
            </a:endParaRPr>
          </a:p>
          <a:p>
            <a:pPr algn="ctr"/>
            <a:r>
              <a:rPr lang="ru-RU" sz="2200" b="1" dirty="0" smtClean="0">
                <a:latin typeface="Times New Roman" pitchFamily="18" charset="0"/>
                <a:cs typeface="Times New Roman" pitchFamily="18" charset="0"/>
              </a:rPr>
              <a:t>МУНИЦИПАЛЬНЫЙ </a:t>
            </a:r>
            <a:r>
              <a:rPr lang="ru-RU" sz="2200" b="1" dirty="0">
                <a:latin typeface="Times New Roman" pitchFamily="18" charset="0"/>
                <a:cs typeface="Times New Roman" pitchFamily="18" charset="0"/>
              </a:rPr>
              <a:t>ВНУТРЕННИЙ ДОЛГ</a:t>
            </a:r>
            <a:endParaRPr lang="ru-RU" sz="2200" dirty="0">
              <a:latin typeface="Times New Roman" pitchFamily="18" charset="0"/>
              <a:cs typeface="Times New Roman" pitchFamily="18" charset="0"/>
            </a:endParaRPr>
          </a:p>
          <a:p>
            <a:r>
              <a:rPr lang="ru-RU" sz="1400" b="1" i="1"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Муниципальный внутренний долг Муромского района на 1 января 2022 года составлял 7000,0 тыс. рублей, а именно:</a:t>
            </a:r>
          </a:p>
          <a:p>
            <a:pPr algn="just"/>
            <a:r>
              <a:rPr lang="ru-RU" sz="1400" dirty="0">
                <a:latin typeface="Times New Roman" pitchFamily="18" charset="0"/>
                <a:cs typeface="Times New Roman" pitchFamily="18" charset="0"/>
              </a:rPr>
              <a:t>- 4000,0 тыс. рублей (договор о предоставлении бюджетного кредита от </a:t>
            </a:r>
            <a:r>
              <a:rPr lang="ru-RU" sz="1400" dirty="0" err="1">
                <a:latin typeface="Times New Roman" pitchFamily="18" charset="0"/>
                <a:cs typeface="Times New Roman" pitchFamily="18" charset="0"/>
              </a:rPr>
              <a:t>от</a:t>
            </a:r>
            <a:r>
              <a:rPr lang="ru-RU" sz="1400" dirty="0">
                <a:latin typeface="Times New Roman" pitchFamily="18" charset="0"/>
                <a:cs typeface="Times New Roman" pitchFamily="18" charset="0"/>
              </a:rPr>
              <a:t> 14.12.2020 №10/20;</a:t>
            </a:r>
          </a:p>
          <a:p>
            <a:pPr algn="just"/>
            <a:r>
              <a:rPr lang="ru-RU" sz="1400" dirty="0">
                <a:latin typeface="Times New Roman" pitchFamily="18" charset="0"/>
                <a:cs typeface="Times New Roman" pitchFamily="18" charset="0"/>
              </a:rPr>
              <a:t>- 3000,0 тыс. рублей (договор о предоставлении бюджетного кредита от 09.04.2021 №10/21).</a:t>
            </a:r>
          </a:p>
          <a:p>
            <a:pPr algn="just"/>
            <a:r>
              <a:rPr lang="ru-RU" sz="1400" dirty="0">
                <a:latin typeface="Times New Roman" pitchFamily="18" charset="0"/>
                <a:cs typeface="Times New Roman" pitchFamily="18" charset="0"/>
              </a:rPr>
              <a:t>В 2022 году произведено погашение кредита  в сумме 600,0 тыс. рублей в соответствии с оригинальным графиком по договору от 09.04.2021 № 10/21 и перенос срока погашения бюджетного кредита в сумме 1600,0 тыс. рублей с 2022 года на 2024 год (дополнительное соглашение от  22.07.2022 №1 к договору о предоставлении бюджетного кредита от 14.12.2020 №10/20)</a:t>
            </a:r>
          </a:p>
          <a:p>
            <a:pPr algn="just"/>
            <a:r>
              <a:rPr lang="ru-RU" sz="1400" dirty="0">
                <a:latin typeface="Times New Roman" pitchFamily="18" charset="0"/>
                <a:cs typeface="Times New Roman" pitchFamily="18" charset="0"/>
              </a:rPr>
              <a:t>В 2022 году привлечение кредитов от кредитных организаций не производилось.</a:t>
            </a:r>
          </a:p>
          <a:p>
            <a:pPr algn="just"/>
            <a:r>
              <a:rPr lang="ru-RU" sz="1400" dirty="0">
                <a:latin typeface="Times New Roman" pitchFamily="18" charset="0"/>
                <a:cs typeface="Times New Roman" pitchFamily="18" charset="0"/>
              </a:rPr>
              <a:t>Муниципальный внутренний долг Муромского района на 1 января 2023 года составил 6400,0 тыс. рублей (4,3% от собственных доходов бюджета района 147668,8 тыс. рублей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69347733"/>
              </p:ext>
            </p:extLst>
          </p:nvPr>
        </p:nvGraphicFramePr>
        <p:xfrm>
          <a:off x="394519" y="1988840"/>
          <a:ext cx="8425631" cy="1437319"/>
        </p:xfrm>
        <a:graphic>
          <a:graphicData uri="http://schemas.openxmlformats.org/drawingml/2006/table">
            <a:tbl>
              <a:tblPr/>
              <a:tblGrid>
                <a:gridCol w="4931749"/>
                <a:gridCol w="1746941"/>
                <a:gridCol w="1746941"/>
              </a:tblGrid>
              <a:tr h="576064">
                <a:tc>
                  <a:txBody>
                    <a:bodyPr/>
                    <a:lstStyle/>
                    <a:p>
                      <a:pPr algn="ctr" rtl="0" fontAlgn="ctr"/>
                      <a:r>
                        <a:rPr lang="ru-RU" sz="1000" b="1" i="0" u="none" strike="noStrike" dirty="0">
                          <a:solidFill>
                            <a:srgbClr val="000000"/>
                          </a:solidFill>
                          <a:effectLst/>
                          <a:latin typeface="Times New Roman"/>
                        </a:rPr>
                        <a:t>Наименование показателя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rtl="0" fontAlgn="ctr"/>
                      <a:r>
                        <a:rPr lang="ru-RU" sz="1000" b="1" i="0" u="none" strike="noStrike">
                          <a:solidFill>
                            <a:srgbClr val="000000"/>
                          </a:solidFill>
                          <a:effectLst/>
                          <a:latin typeface="Times New Roman"/>
                        </a:rPr>
                        <a:t>Уточненный план на 2022 год (+ дефицит/ - профицит), тыс. рублей</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rtl="0" fontAlgn="ctr"/>
                      <a:r>
                        <a:rPr lang="ru-RU" sz="1000" b="1" i="0" u="none" strike="noStrike">
                          <a:solidFill>
                            <a:srgbClr val="000000"/>
                          </a:solidFill>
                          <a:effectLst/>
                          <a:latin typeface="Times New Roman"/>
                        </a:rPr>
                        <a:t>Исполнено за 2022 год (+ дефицит/ - профицит), тыс. рублей</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6024">
                <a:tc>
                  <a:txBody>
                    <a:bodyPr/>
                    <a:lstStyle/>
                    <a:p>
                      <a:pPr algn="just" rtl="0" fontAlgn="ctr"/>
                      <a:r>
                        <a:rPr lang="ru-RU" sz="1000" b="1" i="0" u="none" strike="noStrike" dirty="0">
                          <a:solidFill>
                            <a:srgbClr val="000000"/>
                          </a:solidFill>
                          <a:effectLst/>
                          <a:latin typeface="Times New Roman"/>
                        </a:rPr>
                        <a:t> Источники внутреннего финансирования дефицитов бюджетов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55 143,55268</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637,36000</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429207">
                <a:tc>
                  <a:txBody>
                    <a:bodyPr/>
                    <a:lstStyle/>
                    <a:p>
                      <a:pPr algn="just" rtl="0" fontAlgn="ctr"/>
                      <a:r>
                        <a:rPr lang="ru-RU" sz="1000" b="1" i="0" u="none" strike="noStrike" dirty="0" smtClean="0">
                          <a:solidFill>
                            <a:srgbClr val="000000"/>
                          </a:solidFill>
                          <a:effectLst/>
                          <a:latin typeface="Times New Roman"/>
                        </a:rPr>
                        <a:t> Погашение </a:t>
                      </a:r>
                      <a:r>
                        <a:rPr lang="ru-RU" sz="1000" b="1" i="0" u="none" strike="noStrike" dirty="0">
                          <a:solidFill>
                            <a:srgbClr val="000000"/>
                          </a:solidFill>
                          <a:effectLst/>
                          <a:latin typeface="Times New Roman"/>
                        </a:rPr>
                        <a:t>бюджетами муниципальных районов кредитов из других бюджетов </a:t>
                      </a:r>
                      <a:r>
                        <a:rPr lang="ru-RU" sz="1000" b="1" i="0" u="none" strike="noStrike" dirty="0" smtClean="0">
                          <a:solidFill>
                            <a:srgbClr val="000000"/>
                          </a:solidFill>
                          <a:effectLst/>
                          <a:latin typeface="Times New Roman"/>
                        </a:rPr>
                        <a:t> </a:t>
                      </a:r>
                    </a:p>
                    <a:p>
                      <a:pPr algn="just" rtl="0" fontAlgn="ctr"/>
                      <a:r>
                        <a:rPr lang="ru-RU" sz="1000" b="1" i="0" u="none" strike="noStrike" dirty="0" smtClean="0">
                          <a:solidFill>
                            <a:srgbClr val="000000"/>
                          </a:solidFill>
                          <a:effectLst/>
                          <a:latin typeface="Times New Roman"/>
                        </a:rPr>
                        <a:t> бюджетной </a:t>
                      </a:r>
                      <a:r>
                        <a:rPr lang="ru-RU" sz="1000" b="1" i="0" u="none" strike="noStrike" dirty="0">
                          <a:solidFill>
                            <a:srgbClr val="000000"/>
                          </a:solidFill>
                          <a:effectLst/>
                          <a:latin typeface="Times New Roman"/>
                        </a:rPr>
                        <a:t>системы Российской Федерации в валюте Российской Федерации</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-600,00000</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-600,00000</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024">
                <a:tc>
                  <a:txBody>
                    <a:bodyPr/>
                    <a:lstStyle/>
                    <a:p>
                      <a:pPr algn="just" rtl="0" fontAlgn="ctr"/>
                      <a:r>
                        <a:rPr lang="ru-RU" sz="1000" b="1" i="0" u="none" strike="noStrike" dirty="0">
                          <a:solidFill>
                            <a:srgbClr val="000000"/>
                          </a:solidFill>
                          <a:effectLst/>
                          <a:latin typeface="Times New Roman"/>
                        </a:rPr>
                        <a:t> Изменение остатков средств на счетах по учету средств бюджета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55 743,55268</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dirty="0">
                          <a:solidFill>
                            <a:srgbClr val="000000"/>
                          </a:solidFill>
                          <a:effectLst/>
                          <a:latin typeface="Times New Roman"/>
                        </a:rPr>
                        <a:t>1 237,36000</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txBox="1">
            <a:spLocks noChangeArrowheads="1"/>
          </p:cNvSpPr>
          <p:nvPr/>
        </p:nvSpPr>
        <p:spPr bwMode="auto">
          <a:xfrm>
            <a:off x="539750" y="-1"/>
            <a:ext cx="81359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800" b="1" u="sng" dirty="0" smtClean="0">
                <a:latin typeface="Times New Roman" pitchFamily="18" charset="0"/>
                <a:cs typeface="Times New Roman" pitchFamily="18" charset="0"/>
              </a:rPr>
              <a:t>ИТОГИ РЕАЛИЗАЦИИ МУНИЦИПАЛЬНЫХ ПРОГРАММ МУРОМСКОГО РАЙОНА</a:t>
            </a:r>
            <a:endParaRPr lang="ru-RU" altLang="ru-RU" sz="2800" b="1" u="sng" dirty="0">
              <a:latin typeface="Times New Roman" pitchFamily="18" charset="0"/>
              <a:cs typeface="Times New Roman" pitchFamily="18" charset="0"/>
            </a:endParaRPr>
          </a:p>
        </p:txBody>
      </p:sp>
      <p:sp>
        <p:nvSpPr>
          <p:cNvPr id="32771" name="Прямоугольник 4"/>
          <p:cNvSpPr>
            <a:spLocks noChangeArrowheads="1"/>
          </p:cNvSpPr>
          <p:nvPr/>
        </p:nvSpPr>
        <p:spPr bwMode="auto">
          <a:xfrm>
            <a:off x="287338" y="981075"/>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sz="1600" dirty="0">
                <a:solidFill>
                  <a:schemeClr val="tx2"/>
                </a:solidFill>
                <a:latin typeface="Times New Roman" pitchFamily="18" charset="0"/>
                <a:cs typeface="Times New Roman" pitchFamily="18" charset="0"/>
              </a:rPr>
              <a:t>Всего в 2022 году в Муромском районе утверждены 20 муниципальных программ</a:t>
            </a:r>
            <a:r>
              <a:rPr lang="ru-RU" sz="1600" dirty="0" smtClean="0">
                <a:solidFill>
                  <a:schemeClr val="tx2"/>
                </a:solidFill>
                <a:latin typeface="Times New Roman" pitchFamily="18" charset="0"/>
                <a:cs typeface="Times New Roman" pitchFamily="18" charset="0"/>
              </a:rPr>
              <a:t>. В </a:t>
            </a:r>
            <a:r>
              <a:rPr lang="ru-RU" sz="1600" dirty="0">
                <a:solidFill>
                  <a:schemeClr val="tx2"/>
                </a:solidFill>
                <a:latin typeface="Times New Roman" pitchFamily="18" charset="0"/>
                <a:cs typeface="Times New Roman" pitchFamily="18" charset="0"/>
              </a:rPr>
              <a:t>общей сумме расходов бюджета района расходы на реализацию </a:t>
            </a:r>
            <a:r>
              <a:rPr lang="ru-RU" sz="1600" dirty="0" smtClean="0">
                <a:solidFill>
                  <a:schemeClr val="tx2"/>
                </a:solidFill>
                <a:latin typeface="Times New Roman" pitchFamily="18" charset="0"/>
                <a:cs typeface="Times New Roman" pitchFamily="18" charset="0"/>
              </a:rPr>
              <a:t>муниципальных </a:t>
            </a:r>
            <a:r>
              <a:rPr lang="ru-RU" sz="1600" dirty="0">
                <a:solidFill>
                  <a:schemeClr val="tx2"/>
                </a:solidFill>
                <a:latin typeface="Times New Roman" pitchFamily="18" charset="0"/>
                <a:cs typeface="Times New Roman" pitchFamily="18" charset="0"/>
              </a:rPr>
              <a:t>программ составляют 96,6 </a:t>
            </a:r>
            <a:r>
              <a:rPr lang="ru-RU" sz="1600" dirty="0" smtClean="0">
                <a:solidFill>
                  <a:schemeClr val="tx2"/>
                </a:solidFill>
                <a:latin typeface="Times New Roman" pitchFamily="18" charset="0"/>
                <a:cs typeface="Times New Roman" pitchFamily="18" charset="0"/>
              </a:rPr>
              <a:t>% или </a:t>
            </a:r>
            <a:r>
              <a:rPr lang="ru-RU" sz="1600" dirty="0">
                <a:solidFill>
                  <a:schemeClr val="tx2"/>
                </a:solidFill>
                <a:latin typeface="Times New Roman" pitchFamily="18" charset="0"/>
                <a:cs typeface="Times New Roman" pitchFamily="18" charset="0"/>
              </a:rPr>
              <a:t>555 575,5  тыс. рублей при плане 563 777,0 тыс. рублей. К уровню 2021 года объем финансирования программ увеличился на 9,1% или на 46353,9 тыс. рублей</a:t>
            </a:r>
            <a:r>
              <a:rPr lang="ru-RU" sz="1600" dirty="0" smtClean="0">
                <a:solidFill>
                  <a:schemeClr val="tx2"/>
                </a:solidFill>
                <a:latin typeface="Times New Roman" pitchFamily="18" charset="0"/>
                <a:cs typeface="Times New Roman" pitchFamily="18" charset="0"/>
              </a:rPr>
              <a:t>.</a:t>
            </a:r>
            <a:endParaRPr lang="ru-RU" sz="1600" dirty="0">
              <a:solidFill>
                <a:schemeClr val="tx2"/>
              </a:solidFill>
              <a:latin typeface="Times New Roman" pitchFamily="18" charset="0"/>
              <a:cs typeface="Times New Roman" pitchFamily="18" charset="0"/>
            </a:endParaRPr>
          </a:p>
        </p:txBody>
      </p:sp>
      <p:sp>
        <p:nvSpPr>
          <p:cNvPr id="4" name="Прямоугольник 3"/>
          <p:cNvSpPr/>
          <p:nvPr/>
        </p:nvSpPr>
        <p:spPr>
          <a:xfrm flipV="1">
            <a:off x="-112713" y="2451100"/>
            <a:ext cx="2484438" cy="40163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4825" y="6453188"/>
            <a:ext cx="1584325" cy="546100"/>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975" y="2852738"/>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03" t="5491" r="4233" b="2278"/>
          <a:stretch/>
        </p:blipFill>
        <p:spPr bwMode="auto">
          <a:xfrm>
            <a:off x="1079500" y="2058293"/>
            <a:ext cx="7054850" cy="45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3803216"/>
              </p:ext>
            </p:extLst>
          </p:nvPr>
        </p:nvGraphicFramePr>
        <p:xfrm>
          <a:off x="251520" y="196854"/>
          <a:ext cx="8640961" cy="6481756"/>
        </p:xfrm>
        <a:graphic>
          <a:graphicData uri="http://schemas.openxmlformats.org/drawingml/2006/table">
            <a:tbl>
              <a:tblPr/>
              <a:tblGrid>
                <a:gridCol w="2880320"/>
                <a:gridCol w="1008112"/>
                <a:gridCol w="1008112"/>
                <a:gridCol w="648072"/>
                <a:gridCol w="3096345"/>
              </a:tblGrid>
              <a:tr h="327769">
                <a:tc>
                  <a:txBody>
                    <a:bodyPr/>
                    <a:lstStyle/>
                    <a:p>
                      <a:pPr algn="ctr" fontAlgn="ctr"/>
                      <a:r>
                        <a:rPr lang="ru-RU" sz="1000" b="1" i="0" u="none" strike="noStrike" dirty="0">
                          <a:solidFill>
                            <a:srgbClr val="000000"/>
                          </a:solidFill>
                          <a:effectLst/>
                          <a:latin typeface="Times New Roman"/>
                        </a:rPr>
                        <a:t>Наименование</a:t>
                      </a:r>
                    </a:p>
                  </a:txBody>
                  <a:tcPr marL="3097" marR="3097" marT="30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Уточненный план на 2022 год, тыс. рублей</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Исполнено за 2022 год, тыс. рублей</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 исп. к году</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dirty="0">
                          <a:solidFill>
                            <a:srgbClr val="000000"/>
                          </a:solidFill>
                          <a:effectLst/>
                          <a:latin typeface="Times New Roman"/>
                        </a:rPr>
                        <a:t>Причина отклонений</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6024">
                <a:tc>
                  <a:txBody>
                    <a:bodyPr/>
                    <a:lstStyle/>
                    <a:p>
                      <a:pPr algn="ctr" fontAlgn="ctr"/>
                      <a:r>
                        <a:rPr lang="ru-RU" sz="800" b="1" i="0" u="none" strike="noStrike" dirty="0">
                          <a:solidFill>
                            <a:srgbClr val="000000"/>
                          </a:solidFill>
                          <a:effectLst/>
                          <a:latin typeface="Times New Roman"/>
                        </a:rPr>
                        <a:t>ИТОГО</a:t>
                      </a:r>
                    </a:p>
                  </a:txBody>
                  <a:tcPr marL="3097" marR="3097" marT="30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800" b="1" i="0" u="none" strike="noStrike">
                          <a:solidFill>
                            <a:srgbClr val="000000"/>
                          </a:solidFill>
                          <a:effectLst/>
                          <a:latin typeface="Times New Roman"/>
                        </a:rPr>
                        <a:t>625 985,44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800" b="1" i="0" u="none" strike="noStrike">
                          <a:solidFill>
                            <a:srgbClr val="000000"/>
                          </a:solidFill>
                          <a:effectLst/>
                          <a:latin typeface="Times New Roman"/>
                        </a:rPr>
                        <a:t>574 915,17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800" b="1" i="0" u="none" strike="noStrike">
                          <a:solidFill>
                            <a:srgbClr val="000000"/>
                          </a:solidFill>
                          <a:effectLst/>
                          <a:latin typeface="Times New Roman"/>
                        </a:rPr>
                        <a:t>91,8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800" b="1" i="0" u="none" strike="noStrike">
                          <a:solidFill>
                            <a:srgbClr val="000000"/>
                          </a:solidFill>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04056">
                <a:tc>
                  <a:txBody>
                    <a:bodyPr/>
                    <a:lstStyle/>
                    <a:p>
                      <a:pPr algn="l" fontAlgn="ctr"/>
                      <a:r>
                        <a:rPr lang="ru-RU" sz="700" b="1" i="0" u="none" strike="noStrike" dirty="0">
                          <a:solidFill>
                            <a:srgbClr val="000000"/>
                          </a:solidFill>
                          <a:effectLst/>
                          <a:latin typeface="Times New Roman"/>
                        </a:rPr>
                        <a:t>Муниципальная программа "Развитие образования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294 250,68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292 323,25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99,3</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Контракт на поставку трактора для нужд МБОУ Борис-</a:t>
                      </a:r>
                      <a:r>
                        <a:rPr lang="ru-RU" sz="700" b="1" i="0" u="none" strike="noStrike" dirty="0" err="1">
                          <a:effectLst/>
                          <a:latin typeface="Times New Roman"/>
                        </a:rPr>
                        <a:t>Глебская</a:t>
                      </a:r>
                      <a:r>
                        <a:rPr lang="ru-RU" sz="700" b="1" i="0" u="none" strike="noStrike" dirty="0">
                          <a:effectLst/>
                          <a:latin typeface="Times New Roman"/>
                        </a:rPr>
                        <a:t> СОШ заключен 28.12.2022 г. и договор на поставку вспомогательного оборудования для трактора заключен 30.12.2022г., срок исполнения контракта  и  договора до 01.02.2023г.</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5754">
                <a:tc>
                  <a:txBody>
                    <a:bodyPr/>
                    <a:lstStyle/>
                    <a:p>
                      <a:pPr algn="l" fontAlgn="ctr"/>
                      <a:r>
                        <a:rPr lang="ru-RU" sz="700" b="1"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22 963,34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22 963,20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60040">
                <a:tc>
                  <a:txBody>
                    <a:bodyPr/>
                    <a:lstStyle/>
                    <a:p>
                      <a:pPr algn="l" fontAlgn="ctr"/>
                      <a:r>
                        <a:rPr lang="ru-RU" sz="700" b="1" i="0" u="none" strike="noStrike" dirty="0">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50,00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50,00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16024">
                <a:tc>
                  <a:txBody>
                    <a:bodyPr/>
                    <a:lstStyle/>
                    <a:p>
                      <a:pPr algn="l" fontAlgn="ctr"/>
                      <a:r>
                        <a:rPr lang="ru-RU" sz="700" b="1" i="0" u="none" strike="noStrike" dirty="0">
                          <a:solidFill>
                            <a:srgbClr val="000000"/>
                          </a:solidFill>
                          <a:effectLst/>
                          <a:latin typeface="Times New Roman"/>
                        </a:rPr>
                        <a:t>Муниципальная программа «Развитие культуры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24 103,12</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24 103,02</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8302">
                <a:tc>
                  <a:txBody>
                    <a:bodyPr/>
                    <a:lstStyle/>
                    <a:p>
                      <a:pPr algn="l" fontAlgn="ctr"/>
                      <a:r>
                        <a:rPr lang="ru-RU" sz="700" b="1" i="0" u="none" strike="noStrike">
                          <a:solidFill>
                            <a:srgbClr val="000000"/>
                          </a:solidFill>
                          <a:effectLst/>
                          <a:latin typeface="Times New Roman"/>
                        </a:rPr>
                        <a:t>Муниципальная программа «Развитие физической культуры и спорта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19 427,96</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19 170,15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98,7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«Развитие муниципальной службы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1 868,57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1 833,21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98,1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«Информационное общество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1 392,02</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1 359,64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97,7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«Повышение безопасности дорожного движения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1 326,95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1 105,95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83,3</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Оплата произведена за фактически проданные месячные социально-проездные билеты</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3 858,35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3 858,35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38 734,26</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37 604,58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97,1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a:effectLst/>
                          <a:latin typeface="Times New Roman"/>
                        </a:rPr>
                        <a:t>Экономия за счет оплаты фактически отработанного времени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8032">
                <a:tc>
                  <a:txBody>
                    <a:bodyPr/>
                    <a:lstStyle/>
                    <a:p>
                      <a:pPr algn="l" fontAlgn="ctr"/>
                      <a:r>
                        <a:rPr lang="ru-RU" sz="700" b="1" i="0" u="none" strike="noStrike">
                          <a:solidFill>
                            <a:srgbClr val="000000"/>
                          </a:solidFill>
                          <a:effectLst/>
                          <a:latin typeface="Times New Roman"/>
                        </a:rPr>
                        <a:t>Муниципальная программа «Управление муниципальной собственностью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1 086,60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1 010,03</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93,0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55 171,18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55 171,18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8032">
                <a:tc>
                  <a:txBody>
                    <a:bodyPr/>
                    <a:lstStyle/>
                    <a:p>
                      <a:pPr algn="l" fontAlgn="ctr"/>
                      <a:r>
                        <a:rPr lang="ru-RU" sz="700" b="1" i="0" u="none" strike="noStrike">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4 390,00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3 648,63</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83,1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2048">
                <a:tc>
                  <a:txBody>
                    <a:bodyPr/>
                    <a:lstStyle/>
                    <a:p>
                      <a:pPr algn="l" fontAlgn="ctr"/>
                      <a:r>
                        <a:rPr lang="ru-RU" sz="700" b="1" i="0" u="none" strike="noStrike" dirty="0">
                          <a:solidFill>
                            <a:srgbClr val="000000"/>
                          </a:solidFill>
                          <a:effectLst/>
                          <a:latin typeface="Times New Roman"/>
                        </a:rPr>
                        <a:t>Муниципальная программа «Охрана окружающей среды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10 659,80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10 101,15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94,8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Несвоевременность представления исполнителями работ (поставщиками, подрядчиками) документов для расчетов  и не получена положительная экспертиза по объекту  «Очистные сооружения п</a:t>
                      </a:r>
                      <a:r>
                        <a:rPr lang="ru-RU" sz="700" b="1" i="0" u="none" strike="noStrike" dirty="0" smtClean="0">
                          <a:effectLst/>
                          <a:latin typeface="Times New Roman"/>
                        </a:rPr>
                        <a:t>. </a:t>
                      </a:r>
                      <a:r>
                        <a:rPr lang="ru-RU" sz="700" b="1" i="0" u="none" strike="noStrike" dirty="0" err="1" smtClean="0">
                          <a:effectLst/>
                          <a:latin typeface="Times New Roman"/>
                        </a:rPr>
                        <a:t>Зименки</a:t>
                      </a:r>
                      <a:r>
                        <a:rPr lang="ru-RU" sz="700" b="1" i="0" u="none" strike="noStrike" dirty="0" smtClean="0">
                          <a:effectLst/>
                          <a:latin typeface="Times New Roman"/>
                        </a:rPr>
                        <a:t> </a:t>
                      </a:r>
                      <a:r>
                        <a:rPr lang="ru-RU" sz="700" b="1" i="0" u="none" strike="noStrike" dirty="0">
                          <a:effectLst/>
                          <a:latin typeface="Times New Roman"/>
                        </a:rPr>
                        <a:t>Муромского района Владимирской области» (переходящий объект)</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16024">
                <a:tc>
                  <a:txBody>
                    <a:bodyPr/>
                    <a:lstStyle/>
                    <a:p>
                      <a:pPr algn="l" fontAlgn="ctr"/>
                      <a:r>
                        <a:rPr lang="ru-RU" sz="700" b="1" i="0" u="none" strike="noStrike" dirty="0">
                          <a:solidFill>
                            <a:srgbClr val="000000"/>
                          </a:solidFill>
                          <a:effectLst/>
                          <a:latin typeface="Times New Roman"/>
                        </a:rPr>
                        <a:t>Муниципальная программа «Дорожное хозяйство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66 026,04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63 145,86</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95,6</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Экономия по результатам торгов</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6 099,80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6 028,64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98,8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503623">
                <a:tc>
                  <a:txBody>
                    <a:bodyPr/>
                    <a:lstStyle/>
                    <a:p>
                      <a:pPr algn="l" fontAlgn="ctr"/>
                      <a:r>
                        <a:rPr lang="ru-RU" sz="700" b="1" i="0" u="none" strike="noStrike" dirty="0">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solidFill>
                            <a:srgbClr val="000000"/>
                          </a:solidFill>
                          <a:effectLst/>
                          <a:latin typeface="Times New Roman"/>
                        </a:rPr>
                        <a:t>12 358,30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12 088,64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97,8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Контракты на актуализацию (корректировку) схемы водоснабжения и водоотведения Муромского района </a:t>
                      </a:r>
                      <a:r>
                        <a:rPr lang="ru-RU" sz="700" b="1" i="0" u="none" strike="noStrike" dirty="0" smtClean="0">
                          <a:effectLst/>
                          <a:latin typeface="Times New Roman"/>
                        </a:rPr>
                        <a:t>и </a:t>
                      </a:r>
                      <a:r>
                        <a:rPr lang="ru-RU" sz="700" b="1" i="0" u="none" strike="noStrike" dirty="0">
                          <a:effectLst/>
                          <a:latin typeface="Times New Roman"/>
                        </a:rPr>
                        <a:t>программы комплексного развития системы коммунальной инфраструктуры Муромского района Владимирской области на 2017-2020 г. с перспективой до 2028 г. не заключены ввиду отсутствия </a:t>
                      </a:r>
                      <a:r>
                        <a:rPr lang="ru-RU" sz="700" b="1" i="0" u="none" strike="noStrike" dirty="0" smtClean="0">
                          <a:effectLst/>
                          <a:latin typeface="Times New Roman"/>
                        </a:rPr>
                        <a:t>предложений </a:t>
                      </a:r>
                      <a:r>
                        <a:rPr lang="ru-RU" sz="700" b="1" i="0" u="none" strike="noStrike" dirty="0">
                          <a:effectLst/>
                          <a:latin typeface="Times New Roman"/>
                        </a:rPr>
                        <a:t>от </a:t>
                      </a:r>
                      <a:r>
                        <a:rPr lang="ru-RU" sz="700" b="1" i="0" u="none" strike="noStrike" dirty="0" smtClean="0">
                          <a:effectLst/>
                          <a:latin typeface="Times New Roman"/>
                        </a:rPr>
                        <a:t>подрядчика</a:t>
                      </a:r>
                      <a:r>
                        <a:rPr lang="ru-RU" sz="700" b="1" i="0" u="none" strike="noStrike" dirty="0">
                          <a:effectLst/>
                          <a:latin typeface="Times New Roman"/>
                        </a:rPr>
                        <a:t>.</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60040">
                <a:tc>
                  <a:txBody>
                    <a:bodyPr/>
                    <a:lstStyle/>
                    <a:p>
                      <a:pPr algn="l" fontAlgn="ctr"/>
                      <a:r>
                        <a:rPr lang="ru-RU" sz="700" b="1" i="0" u="none" strike="noStrike" dirty="0">
                          <a:solidFill>
                            <a:srgbClr val="000000"/>
                          </a:solidFill>
                          <a:effectLst/>
                          <a:latin typeface="Times New Roman"/>
                        </a:rPr>
                        <a:t> </a:t>
                      </a:r>
                      <a:r>
                        <a:rPr lang="ru-RU" sz="700" b="1" i="0" u="none" strike="noStrike" dirty="0" smtClean="0">
                          <a:solidFill>
                            <a:srgbClr val="000000"/>
                          </a:solidFill>
                          <a:effectLst/>
                          <a:latin typeface="Times New Roman"/>
                        </a:rPr>
                        <a:t>Муниципальная </a:t>
                      </a:r>
                      <a:r>
                        <a:rPr lang="ru-RU" sz="700" b="1" i="0" u="none" strike="noStrike" dirty="0">
                          <a:solidFill>
                            <a:srgbClr val="000000"/>
                          </a:solidFill>
                          <a:effectLst/>
                          <a:latin typeface="Times New Roman"/>
                        </a:rPr>
                        <a:t>программа "Профилактика терроризма и экстремизма, а также минимизация и (или) ликвидация последствий их проявлений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07207">
                <a:tc>
                  <a:txBody>
                    <a:bodyPr/>
                    <a:lstStyle/>
                    <a:p>
                      <a:pPr algn="l" fontAlgn="ctr"/>
                      <a:r>
                        <a:rPr lang="ru-RU" sz="700" b="1" i="0" u="none" strike="noStrike" dirty="0">
                          <a:solidFill>
                            <a:srgbClr val="000000"/>
                          </a:solidFill>
                          <a:effectLst/>
                          <a:latin typeface="Times New Roman"/>
                        </a:rPr>
                        <a:t>Непрограммные расходы органов местного самоуправления</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62 208,47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19 339,68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31,1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smtClean="0">
                          <a:effectLst/>
                          <a:latin typeface="Times New Roman"/>
                        </a:rPr>
                        <a:t>Резерв на выполнение </a:t>
                      </a:r>
                      <a:r>
                        <a:rPr lang="ru-RU" sz="700" b="1" i="0" u="none" strike="noStrike" dirty="0" smtClean="0">
                          <a:effectLst/>
                          <a:latin typeface="Times New Roman"/>
                        </a:rPr>
                        <a:t>условий финансирования участия в государственных программах Владимирской области</a:t>
                      </a:r>
                      <a:endParaRPr lang="ru-RU" sz="700" b="1" i="0" u="none" strike="noStrike" dirty="0">
                        <a:effectLst/>
                        <a:latin typeface="Times New Roman"/>
                      </a:endParaRP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87338" y="3284538"/>
            <a:ext cx="85693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u="sng">
                <a:solidFill>
                  <a:srgbClr val="000000"/>
                </a:solidFill>
                <a:latin typeface="Times New Roman" pitchFamily="18" charset="0"/>
              </a:rPr>
              <a:t>Информация для контактов</a:t>
            </a:r>
          </a:p>
          <a:p>
            <a:pPr algn="ctr" eaLnBrk="1" hangingPunct="1">
              <a:spcBef>
                <a:spcPct val="50000"/>
              </a:spcBef>
            </a:pPr>
            <a:endParaRPr lang="ru-RU" altLang="ru-RU" b="1" u="sng">
              <a:solidFill>
                <a:srgbClr val="000000"/>
              </a:solidFill>
              <a:latin typeface="Times New Roman" pitchFamily="18" charset="0"/>
            </a:endParaRPr>
          </a:p>
          <a:p>
            <a:pPr algn="ctr" eaLnBrk="1" hangingPunct="1">
              <a:spcBef>
                <a:spcPct val="50000"/>
              </a:spcBef>
            </a:pPr>
            <a:r>
              <a:rPr lang="ru-RU" altLang="ru-RU" sz="1400">
                <a:solidFill>
                  <a:srgbClr val="000000"/>
                </a:solidFill>
                <a:latin typeface="Times New Roman" pitchFamily="18" charset="0"/>
              </a:rPr>
              <a:t>Финансовое управление администрации Муромского района</a:t>
            </a:r>
          </a:p>
          <a:p>
            <a:pPr algn="ctr" eaLnBrk="1" hangingPunct="1"/>
            <a:r>
              <a:rPr lang="ru-RU" altLang="ru-RU" sz="1400">
                <a:solidFill>
                  <a:srgbClr val="000000"/>
                </a:solidFill>
                <a:latin typeface="Times New Roman" pitchFamily="18" charset="0"/>
              </a:rPr>
              <a:t>Адрес: пл. Крестьянина, 6</a:t>
            </a:r>
          </a:p>
          <a:p>
            <a:pPr algn="ctr" eaLnBrk="1" hangingPunct="1"/>
            <a:r>
              <a:rPr lang="ru-RU" altLang="ru-RU" sz="1400">
                <a:solidFill>
                  <a:srgbClr val="000000"/>
                </a:solidFill>
                <a:latin typeface="Times New Roman" pitchFamily="18" charset="0"/>
              </a:rPr>
              <a:t>г. Муром, Владимирская обл., 602267</a:t>
            </a:r>
          </a:p>
          <a:p>
            <a:pPr algn="ctr" eaLnBrk="1" hangingPunct="1"/>
            <a:r>
              <a:rPr lang="ru-RU" altLang="ru-RU" sz="1400">
                <a:solidFill>
                  <a:srgbClr val="000000"/>
                </a:solidFill>
                <a:latin typeface="Times New Roman" pitchFamily="18" charset="0"/>
              </a:rPr>
              <a:t>тел. (49234) 3-31-95, факс (49234) 2-69-95</a:t>
            </a:r>
          </a:p>
          <a:p>
            <a:pPr algn="ctr" eaLnBrk="1" hangingPunct="1"/>
            <a:r>
              <a:rPr lang="en-US" altLang="ru-RU" sz="1400">
                <a:solidFill>
                  <a:srgbClr val="000000"/>
                </a:solidFill>
                <a:latin typeface="Times New Roman" pitchFamily="18" charset="0"/>
              </a:rPr>
              <a:t>e-mail: </a:t>
            </a:r>
            <a:r>
              <a:rPr lang="ru-RU" altLang="ru-RU" sz="1400" u="sng">
                <a:solidFill>
                  <a:srgbClr val="000000"/>
                </a:solidFill>
                <a:latin typeface="Times New Roman" pitchFamily="18" charset="0"/>
              </a:rPr>
              <a:t>rayfu@mail.ru</a:t>
            </a:r>
          </a:p>
          <a:p>
            <a:pPr algn="ctr" eaLnBrk="1" hangingPunct="1"/>
            <a:r>
              <a:rPr lang="ru-RU" altLang="ru-RU" sz="1400">
                <a:solidFill>
                  <a:srgbClr val="000000"/>
                </a:solidFill>
                <a:latin typeface="Times New Roman" pitchFamily="18" charset="0"/>
              </a:rPr>
              <a:t>График работы финансового управления:</a:t>
            </a:r>
          </a:p>
          <a:p>
            <a:pPr algn="ctr" eaLnBrk="1" hangingPunct="1"/>
            <a:r>
              <a:rPr lang="ru-RU" altLang="ru-RU" sz="1400">
                <a:solidFill>
                  <a:srgbClr val="000000"/>
                </a:solidFill>
                <a:latin typeface="Times New Roman" pitchFamily="18" charset="0"/>
              </a:rPr>
              <a:t>с 8:00 до 17:00 перерыв на обед с 12:00 до 13:00</a:t>
            </a:r>
          </a:p>
        </p:txBody>
      </p:sp>
      <p:sp>
        <p:nvSpPr>
          <p:cNvPr id="34819" name="Text Box 5"/>
          <p:cNvSpPr txBox="1">
            <a:spLocks noChangeArrowheads="1"/>
          </p:cNvSpPr>
          <p:nvPr/>
        </p:nvSpPr>
        <p:spPr bwMode="auto">
          <a:xfrm>
            <a:off x="684213" y="333375"/>
            <a:ext cx="7775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600" dirty="0">
                <a:solidFill>
                  <a:srgbClr val="000000"/>
                </a:solidFill>
                <a:latin typeface="Times New Roman" pitchFamily="18" charset="0"/>
              </a:rPr>
              <a:t>С решением Совета народных депутатов Муромского района от </a:t>
            </a:r>
            <a:r>
              <a:rPr lang="ru-RU" altLang="ru-RU" sz="1600" dirty="0" smtClean="0">
                <a:solidFill>
                  <a:srgbClr val="000000"/>
                </a:solidFill>
                <a:latin typeface="Times New Roman" pitchFamily="18" charset="0"/>
              </a:rPr>
              <a:t>19</a:t>
            </a:r>
            <a:r>
              <a:rPr lang="ru-RU" altLang="ru-RU" sz="1600" dirty="0" smtClean="0">
                <a:latin typeface="Times New Roman" pitchFamily="18" charset="0"/>
              </a:rPr>
              <a:t>.04.2023</a:t>
            </a:r>
            <a:r>
              <a:rPr lang="ru-RU" altLang="ru-RU" sz="1600" dirty="0" smtClean="0">
                <a:solidFill>
                  <a:srgbClr val="000000"/>
                </a:solidFill>
                <a:latin typeface="Times New Roman" pitchFamily="18" charset="0"/>
              </a:rPr>
              <a:t> </a:t>
            </a:r>
            <a:r>
              <a:rPr lang="ru-RU" altLang="ru-RU" sz="1600" dirty="0">
                <a:solidFill>
                  <a:srgbClr val="000000"/>
                </a:solidFill>
                <a:latin typeface="Times New Roman" pitchFamily="18" charset="0"/>
              </a:rPr>
              <a:t>года </a:t>
            </a:r>
            <a:r>
              <a:rPr lang="ru-RU" altLang="ru-RU" sz="1600" dirty="0" smtClean="0">
                <a:solidFill>
                  <a:srgbClr val="000000"/>
                </a:solidFill>
                <a:latin typeface="Times New Roman" pitchFamily="18" charset="0"/>
              </a:rPr>
              <a:t>№ 27 </a:t>
            </a:r>
            <a:r>
              <a:rPr lang="ru-RU" altLang="ru-RU" sz="1600" dirty="0">
                <a:solidFill>
                  <a:srgbClr val="000000"/>
                </a:solidFill>
                <a:latin typeface="Times New Roman" pitchFamily="18" charset="0"/>
              </a:rPr>
              <a:t>«О назначении публичных слушаний по проекту решения Совета народных депутатов «Об утверждении отчета об исполнении бюджета Муромского района за </a:t>
            </a:r>
            <a:r>
              <a:rPr lang="ru-RU" altLang="ru-RU" sz="1600" dirty="0" smtClean="0">
                <a:solidFill>
                  <a:srgbClr val="000000"/>
                </a:solidFill>
                <a:latin typeface="Times New Roman" pitchFamily="18" charset="0"/>
              </a:rPr>
              <a:t>2022 </a:t>
            </a:r>
            <a:r>
              <a:rPr lang="ru-RU" altLang="ru-RU" sz="1600" dirty="0">
                <a:solidFill>
                  <a:srgbClr val="000000"/>
                </a:solidFill>
                <a:latin typeface="Times New Roman" pitchFamily="18" charset="0"/>
              </a:rPr>
              <a:t>год» можно ознакомиться в газете «Муромский край. Документы</a:t>
            </a:r>
            <a:r>
              <a:rPr lang="ru-RU" altLang="ru-RU" sz="1600">
                <a:solidFill>
                  <a:srgbClr val="000000"/>
                </a:solidFill>
                <a:latin typeface="Times New Roman" pitchFamily="18" charset="0"/>
              </a:rPr>
              <a:t>» </a:t>
            </a:r>
            <a:r>
              <a:rPr lang="ru-RU" altLang="ru-RU" sz="1600" smtClean="0">
                <a:latin typeface="Times New Roman" pitchFamily="18" charset="0"/>
              </a:rPr>
              <a:t>№ 45 (4953) </a:t>
            </a:r>
            <a:r>
              <a:rPr lang="ru-RU" altLang="ru-RU" sz="1600">
                <a:latin typeface="Times New Roman" pitchFamily="18" charset="0"/>
              </a:rPr>
              <a:t>от </a:t>
            </a:r>
            <a:r>
              <a:rPr lang="ru-RU" altLang="ru-RU" sz="1600" smtClean="0">
                <a:latin typeface="Times New Roman" pitchFamily="18" charset="0"/>
              </a:rPr>
              <a:t>21.04.2023 </a:t>
            </a:r>
            <a:r>
              <a:rPr lang="ru-RU" altLang="ru-RU" sz="1600" dirty="0" smtClean="0">
                <a:solidFill>
                  <a:srgbClr val="000000"/>
                </a:solidFill>
                <a:latin typeface="Times New Roman" pitchFamily="18" charset="0"/>
              </a:rPr>
              <a:t>года </a:t>
            </a:r>
            <a:r>
              <a:rPr lang="ru-RU" altLang="ru-RU" sz="1600" dirty="0">
                <a:solidFill>
                  <a:srgbClr val="000000"/>
                </a:solidFill>
                <a:latin typeface="Times New Roman" pitchFamily="18" charset="0"/>
              </a:rPr>
              <a:t>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solidFill>
                  <a:srgbClr val="000000"/>
                </a:solidFill>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descr="Голубая тисненая бумага"/>
          <p:cNvSpPr txBox="1">
            <a:spLocks noChangeArrowheads="1"/>
          </p:cNvSpPr>
          <p:nvPr/>
        </p:nvSpPr>
        <p:spPr bwMode="auto">
          <a:xfrm>
            <a:off x="107504" y="0"/>
            <a:ext cx="88569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2200" b="1" dirty="0" smtClean="0">
                <a:solidFill>
                  <a:schemeClr val="accent4"/>
                </a:solidFill>
                <a:latin typeface="Times New Roman" pitchFamily="18" charset="0"/>
              </a:rPr>
              <a:t>ОСНОВНЫЕ ЭКОНОМИЧЕСКИЕ ПОКАЗАТЕЛИ РАЗВИТИЯ ЭКОНОМИКИ МУНИЦИПАЛЬНОГО ОБРАЗОВАНИЯ МУРОМСКИЙ РАЙОН ЗА 2022 ГОД</a:t>
            </a:r>
            <a:endParaRPr lang="ru-RU" altLang="ru-RU" sz="2200" b="1" dirty="0">
              <a:solidFill>
                <a:schemeClr val="accent4"/>
              </a:solidFill>
              <a:latin typeface="Times New Roman" pitchFamily="18" charset="0"/>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141160"/>
            <a:ext cx="4088260" cy="257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52274"/>
            <a:ext cx="4320480" cy="256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2890761551"/>
              </p:ext>
            </p:extLst>
          </p:nvPr>
        </p:nvGraphicFramePr>
        <p:xfrm>
          <a:off x="251521" y="3933056"/>
          <a:ext cx="8712964" cy="2160240"/>
        </p:xfrm>
        <a:graphic>
          <a:graphicData uri="http://schemas.openxmlformats.org/drawingml/2006/table">
            <a:tbl>
              <a:tblPr/>
              <a:tblGrid>
                <a:gridCol w="2304253"/>
                <a:gridCol w="1080120"/>
                <a:gridCol w="1080120"/>
                <a:gridCol w="1440160"/>
                <a:gridCol w="1316551"/>
                <a:gridCol w="1491760"/>
              </a:tblGrid>
              <a:tr h="304872">
                <a:tc rowSpan="2">
                  <a:txBody>
                    <a:bodyPr/>
                    <a:lstStyle/>
                    <a:p>
                      <a:pPr algn="ctr" fontAlgn="ctr"/>
                      <a:r>
                        <a:rPr lang="ru-RU" sz="1400" b="1" i="0" u="none" strike="noStrike" dirty="0">
                          <a:effectLst/>
                          <a:latin typeface="Times New Roman"/>
                        </a:rPr>
                        <a:t> </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ru-RU" sz="1400" b="1" i="0" u="none" strike="noStrike" dirty="0">
                          <a:effectLst/>
                          <a:latin typeface="Times New Roman"/>
                        </a:rPr>
                        <a:t>декабрь 2022 в % к</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ctr"/>
                      <a:r>
                        <a:rPr lang="ru-RU" sz="1400" b="1" i="0" u="none" strike="noStrike" dirty="0">
                          <a:effectLst/>
                          <a:latin typeface="Times New Roman"/>
                        </a:rPr>
                        <a:t>январь-декабрь 2022 к </a:t>
                      </a:r>
                      <a:br>
                        <a:rPr lang="ru-RU" sz="1400" b="1" i="0" u="none" strike="noStrike" dirty="0">
                          <a:effectLst/>
                          <a:latin typeface="Times New Roman"/>
                        </a:rPr>
                      </a:br>
                      <a:r>
                        <a:rPr lang="ru-RU" sz="1400" b="1" i="0" u="none" strike="noStrike" dirty="0">
                          <a:effectLst/>
                          <a:latin typeface="Times New Roman"/>
                        </a:rPr>
                        <a:t>январю-декабрю 2021, </a:t>
                      </a:r>
                      <a:br>
                        <a:rPr lang="ru-RU" sz="1400" b="1" i="0" u="none" strike="noStrike" dirty="0">
                          <a:effectLst/>
                          <a:latin typeface="Times New Roman"/>
                        </a:rPr>
                      </a:br>
                      <a:r>
                        <a:rPr lang="ru-RU" sz="1400" b="1" i="0" u="none" strike="noStrike" dirty="0">
                          <a:effectLst/>
                          <a:latin typeface="Times New Roman"/>
                        </a:rPr>
                        <a:t>в %</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ru-RU" sz="1400" b="1" i="0" u="none" strike="noStrike" dirty="0">
                          <a:effectLst/>
                          <a:latin typeface="Times New Roman"/>
                        </a:rPr>
                        <a:t>Справочно:</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193359">
                <a:tc vMerge="1">
                  <a:txBody>
                    <a:bodyPr/>
                    <a:lstStyle/>
                    <a:p>
                      <a:endParaRPr lang="ru-RU"/>
                    </a:p>
                  </a:txBody>
                  <a:tcPr/>
                </a:tc>
                <a:tc>
                  <a:txBody>
                    <a:bodyPr/>
                    <a:lstStyle/>
                    <a:p>
                      <a:pPr algn="ctr" fontAlgn="ctr"/>
                      <a:r>
                        <a:rPr lang="ru-RU" sz="1400" b="1" i="0" u="none" strike="noStrike" dirty="0">
                          <a:effectLst/>
                          <a:latin typeface="Times New Roman"/>
                        </a:rPr>
                        <a:t>декабрю</a:t>
                      </a:r>
                      <a:br>
                        <a:rPr lang="ru-RU" sz="1400" b="1" i="0" u="none" strike="noStrike" dirty="0">
                          <a:effectLst/>
                          <a:latin typeface="Times New Roman"/>
                        </a:rPr>
                      </a:br>
                      <a:r>
                        <a:rPr lang="ru-RU" sz="1400" b="1" i="0" u="none" strike="noStrike" dirty="0">
                          <a:effectLst/>
                          <a:latin typeface="Times New Roman"/>
                        </a:rPr>
                        <a:t>2021 года</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ноябрю</a:t>
                      </a:r>
                      <a:br>
                        <a:rPr lang="ru-RU" sz="1400" b="1" i="0" u="none" strike="noStrike" dirty="0">
                          <a:effectLst/>
                          <a:latin typeface="Times New Roman"/>
                        </a:rPr>
                      </a:br>
                      <a:r>
                        <a:rPr lang="ru-RU" sz="1400" b="1" i="0" u="none" strike="noStrike" dirty="0">
                          <a:effectLst/>
                          <a:latin typeface="Times New Roman"/>
                        </a:rPr>
                        <a:t>2022</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ctr"/>
                      <a:r>
                        <a:rPr lang="ru-RU" sz="1400" b="1" i="0" u="none" strike="noStrike" dirty="0">
                          <a:effectLst/>
                          <a:latin typeface="Times New Roman"/>
                        </a:rPr>
                        <a:t>декабрь 2021 к декабрю 2020, </a:t>
                      </a:r>
                      <a:br>
                        <a:rPr lang="ru-RU" sz="1400" b="1" i="0" u="none" strike="noStrike" dirty="0">
                          <a:effectLst/>
                          <a:latin typeface="Times New Roman"/>
                        </a:rPr>
                      </a:br>
                      <a:r>
                        <a:rPr lang="ru-RU" sz="1400" b="1" i="0" u="none" strike="noStrike" dirty="0">
                          <a:effectLst/>
                          <a:latin typeface="Times New Roman"/>
                        </a:rPr>
                        <a:t>в %</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январь-декабрь 2021 к </a:t>
                      </a:r>
                      <a:br>
                        <a:rPr lang="ru-RU" sz="1400" b="1" i="0" u="none" strike="noStrike" dirty="0">
                          <a:effectLst/>
                          <a:latin typeface="Times New Roman"/>
                        </a:rPr>
                      </a:br>
                      <a:r>
                        <a:rPr lang="ru-RU" sz="1400" b="1" i="0" u="none" strike="noStrike" dirty="0">
                          <a:effectLst/>
                          <a:latin typeface="Times New Roman"/>
                        </a:rPr>
                        <a:t>январю-декабрю 2020, </a:t>
                      </a:r>
                      <a:br>
                        <a:rPr lang="ru-RU" sz="1400" b="1" i="0" u="none" strike="noStrike" dirty="0">
                          <a:effectLst/>
                          <a:latin typeface="Times New Roman"/>
                        </a:rPr>
                      </a:br>
                      <a:r>
                        <a:rPr lang="ru-RU" sz="1400" b="1" i="0" u="none" strike="noStrike" dirty="0">
                          <a:effectLst/>
                          <a:latin typeface="Times New Roman"/>
                        </a:rPr>
                        <a:t>в %</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009">
                <a:tc>
                  <a:txBody>
                    <a:bodyPr/>
                    <a:lstStyle/>
                    <a:p>
                      <a:pPr algn="ctr" fontAlgn="ctr"/>
                      <a:r>
                        <a:rPr lang="ru-RU" sz="1400" b="1" i="0" u="none" strike="noStrike" dirty="0">
                          <a:effectLst/>
                          <a:latin typeface="Times New Roman"/>
                        </a:rPr>
                        <a:t>Индекс потребительских цен</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effectLst/>
                          <a:latin typeface="Times New Roman"/>
                        </a:rPr>
                        <a:t>113,2</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101,1</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115,4</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109,2</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107,2</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4104456"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92696"/>
            <a:ext cx="4071937"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717032"/>
            <a:ext cx="4876800" cy="2779713"/>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54"/>
          <p:cNvSpPr>
            <a:spLocks noChangeShapeType="1"/>
          </p:cNvSpPr>
          <p:nvPr/>
        </p:nvSpPr>
        <p:spPr bwMode="auto">
          <a:xfrm>
            <a:off x="5232400" y="12969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1" name="Line 562"/>
          <p:cNvSpPr>
            <a:spLocks noChangeShapeType="1"/>
          </p:cNvSpPr>
          <p:nvPr/>
        </p:nvSpPr>
        <p:spPr bwMode="auto">
          <a:xfrm>
            <a:off x="5473700" y="17383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2" name="Rectangle 46"/>
          <p:cNvSpPr>
            <a:spLocks noChangeArrowheads="1"/>
          </p:cNvSpPr>
          <p:nvPr/>
        </p:nvSpPr>
        <p:spPr bwMode="auto">
          <a:xfrm>
            <a:off x="250824" y="-4737"/>
            <a:ext cx="87060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200" b="1" dirty="0" smtClean="0">
                <a:latin typeface="Times New Roman" pitchFamily="18" charset="0"/>
              </a:rPr>
              <a:t>ОСНОВНЫЕ ПАРАМЕТРЫ ИСПОЛНЕНИЯ БЮДЖЕТА МУРОМСКОГО РАЙОНА ЗА 2022 ГОД</a:t>
            </a:r>
            <a:endParaRPr lang="ru-RU" altLang="ru-RU" sz="2200" b="1" dirty="0">
              <a:latin typeface="Times New Roman" pitchFamily="18" charset="0"/>
            </a:endParaRPr>
          </a:p>
        </p:txBody>
      </p:sp>
      <p:sp>
        <p:nvSpPr>
          <p:cNvPr id="7174" name="AutoShape 4"/>
          <p:cNvSpPr>
            <a:spLocks noChangeArrowheads="1"/>
          </p:cNvSpPr>
          <p:nvPr/>
        </p:nvSpPr>
        <p:spPr bwMode="auto">
          <a:xfrm>
            <a:off x="431800" y="773584"/>
            <a:ext cx="2663825" cy="7112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5" name="AutoShape 5"/>
          <p:cNvSpPr>
            <a:spLocks noChangeArrowheads="1"/>
          </p:cNvSpPr>
          <p:nvPr/>
        </p:nvSpPr>
        <p:spPr bwMode="auto">
          <a:xfrm>
            <a:off x="6172200" y="713234"/>
            <a:ext cx="2735263" cy="719137"/>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6" name="Text Box 6"/>
          <p:cNvSpPr txBox="1">
            <a:spLocks noChangeArrowheads="1"/>
          </p:cNvSpPr>
          <p:nvPr/>
        </p:nvSpPr>
        <p:spPr bwMode="auto">
          <a:xfrm>
            <a:off x="584200" y="846708"/>
            <a:ext cx="2447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ДОХОДЫ БЮДЖЕТА </a:t>
            </a:r>
          </a:p>
          <a:p>
            <a:pPr algn="ctr" eaLnBrk="1" hangingPunct="1"/>
            <a:r>
              <a:rPr lang="ru-RU" altLang="ru-RU" sz="1600" b="1" dirty="0">
                <a:latin typeface="Times New Roman" pitchFamily="18" charset="0"/>
              </a:rPr>
              <a:t>       </a:t>
            </a:r>
            <a:r>
              <a:rPr lang="ru-RU" altLang="ru-RU" sz="1600" b="1" dirty="0" smtClean="0">
                <a:latin typeface="Times New Roman" pitchFamily="18" charset="0"/>
              </a:rPr>
              <a:t>574 277,8 </a:t>
            </a:r>
            <a:r>
              <a:rPr lang="ru-RU" altLang="ru-RU" sz="1600" b="1" dirty="0">
                <a:latin typeface="Times New Roman" pitchFamily="18" charset="0"/>
              </a:rPr>
              <a:t>тыс. руб.</a:t>
            </a:r>
          </a:p>
        </p:txBody>
      </p:sp>
      <p:sp>
        <p:nvSpPr>
          <p:cNvPr id="7177" name="Text Box 7"/>
          <p:cNvSpPr txBox="1">
            <a:spLocks noChangeArrowheads="1"/>
          </p:cNvSpPr>
          <p:nvPr/>
        </p:nvSpPr>
        <p:spPr bwMode="auto">
          <a:xfrm>
            <a:off x="6249988" y="764704"/>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РАСХОДЫ БЮДЖЕТА</a:t>
            </a:r>
          </a:p>
          <a:p>
            <a:pPr algn="ctr" eaLnBrk="1" hangingPunct="1"/>
            <a:r>
              <a:rPr lang="ru-RU" altLang="ru-RU" sz="1600" b="1" dirty="0" smtClean="0">
                <a:latin typeface="Times New Roman" pitchFamily="18" charset="0"/>
              </a:rPr>
              <a:t>574 915,2 </a:t>
            </a:r>
            <a:r>
              <a:rPr lang="ru-RU" altLang="ru-RU" sz="1600" b="1" dirty="0">
                <a:latin typeface="Times New Roman" pitchFamily="18" charset="0"/>
              </a:rPr>
              <a:t>тыс. руб.</a:t>
            </a:r>
          </a:p>
        </p:txBody>
      </p:sp>
      <p:sp>
        <p:nvSpPr>
          <p:cNvPr id="7178" name="AutoShape 8"/>
          <p:cNvSpPr>
            <a:spLocks noChangeArrowheads="1"/>
          </p:cNvSpPr>
          <p:nvPr/>
        </p:nvSpPr>
        <p:spPr bwMode="auto">
          <a:xfrm>
            <a:off x="250825" y="1772816"/>
            <a:ext cx="2349500" cy="1295400"/>
          </a:xfrm>
          <a:prstGeom prst="homePlate">
            <a:avLst>
              <a:gd name="adj" fmla="val 3891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79" name="AutoShape 9"/>
          <p:cNvSpPr>
            <a:spLocks noChangeArrowheads="1"/>
          </p:cNvSpPr>
          <p:nvPr/>
        </p:nvSpPr>
        <p:spPr bwMode="auto">
          <a:xfrm>
            <a:off x="250825" y="32634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0" name="AutoShape 10"/>
          <p:cNvSpPr>
            <a:spLocks noChangeArrowheads="1"/>
          </p:cNvSpPr>
          <p:nvPr/>
        </p:nvSpPr>
        <p:spPr bwMode="auto">
          <a:xfrm>
            <a:off x="250825" y="47747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2" name="Text Box 14"/>
          <p:cNvSpPr txBox="1">
            <a:spLocks noChangeArrowheads="1"/>
          </p:cNvSpPr>
          <p:nvPr/>
        </p:nvSpPr>
        <p:spPr bwMode="auto">
          <a:xfrm>
            <a:off x="250825" y="1988840"/>
            <a:ext cx="1909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Налоговые</a:t>
            </a:r>
          </a:p>
          <a:p>
            <a:pPr algn="ctr" eaLnBrk="1" hangingPunct="1"/>
            <a:r>
              <a:rPr lang="ru-RU" altLang="ru-RU" sz="1600" dirty="0">
                <a:latin typeface="Times New Roman" pitchFamily="18" charset="0"/>
              </a:rPr>
              <a:t> доходы</a:t>
            </a:r>
          </a:p>
          <a:p>
            <a:pPr algn="ctr" eaLnBrk="1" hangingPunct="1"/>
            <a:r>
              <a:rPr lang="ru-RU" altLang="ru-RU" sz="1600" dirty="0" smtClean="0">
                <a:latin typeface="Times New Roman" pitchFamily="18" charset="0"/>
              </a:rPr>
              <a:t> 100 084,5 тыс</a:t>
            </a:r>
            <a:r>
              <a:rPr lang="ru-RU" altLang="ru-RU" sz="1600" dirty="0">
                <a:latin typeface="Times New Roman" pitchFamily="18" charset="0"/>
              </a:rPr>
              <a:t>. руб.</a:t>
            </a:r>
          </a:p>
        </p:txBody>
      </p:sp>
      <p:sp>
        <p:nvSpPr>
          <p:cNvPr id="7183" name="Text Box 15"/>
          <p:cNvSpPr txBox="1">
            <a:spLocks noChangeArrowheads="1"/>
          </p:cNvSpPr>
          <p:nvPr/>
        </p:nvSpPr>
        <p:spPr bwMode="auto">
          <a:xfrm>
            <a:off x="323529" y="3493790"/>
            <a:ext cx="1848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600" dirty="0">
                <a:latin typeface="Times New Roman" pitchFamily="18" charset="0"/>
              </a:rPr>
              <a:t>Неналоговые доходы  </a:t>
            </a:r>
            <a:endParaRPr lang="ru-RU" altLang="ru-RU" sz="1600" dirty="0" smtClean="0">
              <a:latin typeface="Times New Roman" pitchFamily="18" charset="0"/>
            </a:endParaRPr>
          </a:p>
          <a:p>
            <a:pPr algn="ctr" eaLnBrk="1" hangingPunct="1">
              <a:spcBef>
                <a:spcPts val="0"/>
              </a:spcBef>
            </a:pPr>
            <a:r>
              <a:rPr lang="ru-RU" altLang="ru-RU" sz="1600" dirty="0" smtClean="0">
                <a:latin typeface="Times New Roman" pitchFamily="18" charset="0"/>
              </a:rPr>
              <a:t>24 165,9 тыс</a:t>
            </a:r>
            <a:r>
              <a:rPr lang="ru-RU" altLang="ru-RU" sz="1600" dirty="0">
                <a:latin typeface="Times New Roman" pitchFamily="18" charset="0"/>
              </a:rPr>
              <a:t>. руб.</a:t>
            </a:r>
          </a:p>
        </p:txBody>
      </p:sp>
      <p:sp>
        <p:nvSpPr>
          <p:cNvPr id="7184" name="Text Box 16"/>
          <p:cNvSpPr txBox="1">
            <a:spLocks noChangeArrowheads="1"/>
          </p:cNvSpPr>
          <p:nvPr/>
        </p:nvSpPr>
        <p:spPr bwMode="auto">
          <a:xfrm>
            <a:off x="442913" y="4974267"/>
            <a:ext cx="1873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Безвозмездные </a:t>
            </a:r>
            <a:r>
              <a:rPr lang="ru-RU" altLang="ru-RU" sz="1600" dirty="0" smtClean="0">
                <a:latin typeface="Times New Roman" pitchFamily="18" charset="0"/>
              </a:rPr>
              <a:t>поступления </a:t>
            </a:r>
          </a:p>
          <a:p>
            <a:pPr algn="ctr" eaLnBrk="1" hangingPunct="1">
              <a:spcBef>
                <a:spcPts val="0"/>
              </a:spcBef>
            </a:pPr>
            <a:r>
              <a:rPr lang="ru-RU" altLang="ru-RU" sz="1600" dirty="0" smtClean="0">
                <a:latin typeface="Times New Roman" pitchFamily="18" charset="0"/>
              </a:rPr>
              <a:t>450 027,4  </a:t>
            </a:r>
            <a:r>
              <a:rPr lang="ru-RU" altLang="ru-RU" sz="1600" dirty="0">
                <a:latin typeface="Times New Roman" pitchFamily="18" charset="0"/>
              </a:rPr>
              <a:t>тыс. руб.</a:t>
            </a:r>
          </a:p>
        </p:txBody>
      </p:sp>
      <p:grpSp>
        <p:nvGrpSpPr>
          <p:cNvPr id="2" name="Группа 1"/>
          <p:cNvGrpSpPr/>
          <p:nvPr/>
        </p:nvGrpSpPr>
        <p:grpSpPr>
          <a:xfrm>
            <a:off x="5846588" y="1446909"/>
            <a:ext cx="3148187" cy="461963"/>
            <a:chOff x="5846588" y="1446909"/>
            <a:chExt cx="3148187" cy="461963"/>
          </a:xfrm>
        </p:grpSpPr>
        <p:sp>
          <p:nvSpPr>
            <p:cNvPr id="53" name="AutoShape 17"/>
            <p:cNvSpPr>
              <a:spLocks noChangeArrowheads="1"/>
            </p:cNvSpPr>
            <p:nvPr/>
          </p:nvSpPr>
          <p:spPr bwMode="auto">
            <a:xfrm rot="10800000">
              <a:off x="5846588" y="1477072"/>
              <a:ext cx="311626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1" name="Text Box 23"/>
            <p:cNvSpPr txBox="1">
              <a:spLocks noChangeArrowheads="1"/>
            </p:cNvSpPr>
            <p:nvPr/>
          </p:nvSpPr>
          <p:spPr bwMode="auto">
            <a:xfrm>
              <a:off x="6372200" y="1446909"/>
              <a:ext cx="262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Общегосударственные вопросы </a:t>
              </a:r>
            </a:p>
            <a:p>
              <a:pPr algn="ctr" eaLnBrk="1" hangingPunct="1"/>
              <a:r>
                <a:rPr lang="ru-RU" altLang="ru-RU" sz="1200" dirty="0" smtClean="0">
                  <a:latin typeface="Times New Roman" pitchFamily="18" charset="0"/>
                </a:rPr>
                <a:t>58 126,7 </a:t>
              </a:r>
              <a:r>
                <a:rPr lang="ru-RU" altLang="ru-RU" sz="1200" dirty="0">
                  <a:latin typeface="Times New Roman" pitchFamily="18" charset="0"/>
                </a:rPr>
                <a:t>тыс. руб.</a:t>
              </a:r>
            </a:p>
          </p:txBody>
        </p:sp>
      </p:grpSp>
      <p:grpSp>
        <p:nvGrpSpPr>
          <p:cNvPr id="12" name="Группа 11"/>
          <p:cNvGrpSpPr/>
          <p:nvPr/>
        </p:nvGrpSpPr>
        <p:grpSpPr>
          <a:xfrm>
            <a:off x="5848224" y="2429869"/>
            <a:ext cx="3116263" cy="457200"/>
            <a:chOff x="5848224" y="2323728"/>
            <a:chExt cx="3116263" cy="457200"/>
          </a:xfrm>
        </p:grpSpPr>
        <p:sp>
          <p:nvSpPr>
            <p:cNvPr id="7185" name="AutoShape 17"/>
            <p:cNvSpPr>
              <a:spLocks noChangeArrowheads="1"/>
            </p:cNvSpPr>
            <p:nvPr/>
          </p:nvSpPr>
          <p:spPr bwMode="auto">
            <a:xfrm rot="10800000">
              <a:off x="5848224" y="2349128"/>
              <a:ext cx="3116263" cy="397915"/>
            </a:xfrm>
            <a:prstGeom prst="homePlate">
              <a:avLst>
                <a:gd name="adj" fmla="val 111632"/>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2" name="Text Box 26"/>
            <p:cNvSpPr txBox="1">
              <a:spLocks noChangeArrowheads="1"/>
            </p:cNvSpPr>
            <p:nvPr/>
          </p:nvSpPr>
          <p:spPr bwMode="auto">
            <a:xfrm>
              <a:off x="6372201" y="2323728"/>
              <a:ext cx="25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Национальная экономика </a:t>
              </a:r>
            </a:p>
            <a:p>
              <a:pPr algn="ctr" eaLnBrk="1" hangingPunct="1"/>
              <a:r>
                <a:rPr lang="ru-RU" altLang="ru-RU" sz="1200" dirty="0" smtClean="0">
                  <a:latin typeface="Times New Roman" pitchFamily="18" charset="0"/>
                </a:rPr>
                <a:t>68 426,0 тыс</a:t>
              </a:r>
              <a:r>
                <a:rPr lang="ru-RU" altLang="ru-RU" sz="1200" dirty="0">
                  <a:latin typeface="Times New Roman" pitchFamily="18" charset="0"/>
                </a:rPr>
                <a:t>. руб.</a:t>
              </a:r>
            </a:p>
          </p:txBody>
        </p:sp>
      </p:grpSp>
      <p:grpSp>
        <p:nvGrpSpPr>
          <p:cNvPr id="13" name="Группа 12"/>
          <p:cNvGrpSpPr/>
          <p:nvPr/>
        </p:nvGrpSpPr>
        <p:grpSpPr>
          <a:xfrm>
            <a:off x="5868143" y="2827784"/>
            <a:ext cx="3096343" cy="457200"/>
            <a:chOff x="5868143" y="2827784"/>
            <a:chExt cx="3096343" cy="457200"/>
          </a:xfrm>
        </p:grpSpPr>
        <p:sp>
          <p:nvSpPr>
            <p:cNvPr id="44" name="AutoShape 17"/>
            <p:cNvSpPr>
              <a:spLocks noChangeArrowheads="1"/>
            </p:cNvSpPr>
            <p:nvPr/>
          </p:nvSpPr>
          <p:spPr bwMode="auto">
            <a:xfrm rot="10800000">
              <a:off x="5868143" y="2853184"/>
              <a:ext cx="309634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3" name="Text Box 27"/>
            <p:cNvSpPr txBox="1">
              <a:spLocks noChangeArrowheads="1"/>
            </p:cNvSpPr>
            <p:nvPr/>
          </p:nvSpPr>
          <p:spPr bwMode="auto">
            <a:xfrm>
              <a:off x="6300192" y="2827784"/>
              <a:ext cx="258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Жилищно-коммунальное </a:t>
              </a:r>
              <a:r>
                <a:rPr lang="ru-RU" altLang="ru-RU" sz="1200" dirty="0">
                  <a:latin typeface="Times New Roman" pitchFamily="18" charset="0"/>
                </a:rPr>
                <a:t>хозяйство </a:t>
              </a:r>
              <a:r>
                <a:rPr lang="ru-RU" altLang="ru-RU" sz="1200" dirty="0" smtClean="0">
                  <a:latin typeface="Times New Roman" pitchFamily="18" charset="0"/>
                </a:rPr>
                <a:t>50 569,4 тыс</a:t>
              </a:r>
              <a:r>
                <a:rPr lang="ru-RU" altLang="ru-RU" sz="1200" dirty="0">
                  <a:latin typeface="Times New Roman" pitchFamily="18" charset="0"/>
                </a:rPr>
                <a:t>. руб.</a:t>
              </a:r>
            </a:p>
          </p:txBody>
        </p:sp>
      </p:grpSp>
      <p:grpSp>
        <p:nvGrpSpPr>
          <p:cNvPr id="10" name="Группа 9"/>
          <p:cNvGrpSpPr/>
          <p:nvPr/>
        </p:nvGrpSpPr>
        <p:grpSpPr>
          <a:xfrm>
            <a:off x="5878512" y="3255367"/>
            <a:ext cx="3085975" cy="461665"/>
            <a:chOff x="5878512" y="3615655"/>
            <a:chExt cx="3085975" cy="461665"/>
          </a:xfrm>
        </p:grpSpPr>
        <p:sp>
          <p:nvSpPr>
            <p:cNvPr id="46" name="AutoShape 17"/>
            <p:cNvSpPr>
              <a:spLocks noChangeArrowheads="1"/>
            </p:cNvSpPr>
            <p:nvPr/>
          </p:nvSpPr>
          <p:spPr bwMode="auto">
            <a:xfrm rot="10800000">
              <a:off x="5878512" y="3645272"/>
              <a:ext cx="30859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4" name="Text Box 28"/>
            <p:cNvSpPr txBox="1">
              <a:spLocks noChangeArrowheads="1"/>
            </p:cNvSpPr>
            <p:nvPr/>
          </p:nvSpPr>
          <p:spPr bwMode="auto">
            <a:xfrm>
              <a:off x="6465820" y="3615655"/>
              <a:ext cx="2364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smtClean="0">
                  <a:latin typeface="Times New Roman" pitchFamily="18" charset="0"/>
                </a:rPr>
                <a:t>Охрана окружающей среды</a:t>
              </a:r>
            </a:p>
            <a:p>
              <a:pPr algn="ctr" eaLnBrk="1" hangingPunct="1">
                <a:spcBef>
                  <a:spcPts val="0"/>
                </a:spcBef>
              </a:pPr>
              <a:r>
                <a:rPr lang="ru-RU" altLang="ru-RU" sz="1200" dirty="0" smtClean="0">
                  <a:latin typeface="Times New Roman" pitchFamily="18" charset="0"/>
                </a:rPr>
                <a:t>336,4 тыс. руб.</a:t>
              </a:r>
              <a:endParaRPr lang="ru-RU" altLang="ru-RU" sz="1200" dirty="0">
                <a:latin typeface="Times New Roman" pitchFamily="18" charset="0"/>
              </a:endParaRPr>
            </a:p>
          </p:txBody>
        </p:sp>
      </p:grpSp>
      <p:grpSp>
        <p:nvGrpSpPr>
          <p:cNvPr id="9" name="Группа 8"/>
          <p:cNvGrpSpPr/>
          <p:nvPr/>
        </p:nvGrpSpPr>
        <p:grpSpPr>
          <a:xfrm>
            <a:off x="5898775" y="4116435"/>
            <a:ext cx="3058145" cy="457200"/>
            <a:chOff x="5906342" y="4051920"/>
            <a:chExt cx="3058145" cy="457200"/>
          </a:xfrm>
        </p:grpSpPr>
        <p:sp>
          <p:nvSpPr>
            <p:cNvPr id="47" name="AutoShape 17"/>
            <p:cNvSpPr>
              <a:spLocks noChangeArrowheads="1"/>
            </p:cNvSpPr>
            <p:nvPr/>
          </p:nvSpPr>
          <p:spPr bwMode="auto">
            <a:xfrm rot="10800000">
              <a:off x="5906342" y="4069579"/>
              <a:ext cx="305814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5" name="Text Box 29"/>
            <p:cNvSpPr txBox="1">
              <a:spLocks noChangeArrowheads="1"/>
            </p:cNvSpPr>
            <p:nvPr/>
          </p:nvSpPr>
          <p:spPr bwMode="auto">
            <a:xfrm>
              <a:off x="6444208" y="4051920"/>
              <a:ext cx="232917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Культура, кинематография        </a:t>
              </a:r>
              <a:r>
                <a:rPr lang="ru-RU" altLang="ru-RU" sz="1200" dirty="0" smtClean="0">
                  <a:latin typeface="Times New Roman" pitchFamily="18" charset="0"/>
                </a:rPr>
                <a:t>24 401,3 </a:t>
              </a:r>
              <a:r>
                <a:rPr lang="ru-RU" altLang="ru-RU" sz="1200" dirty="0">
                  <a:latin typeface="Times New Roman" pitchFamily="18" charset="0"/>
                </a:rPr>
                <a:t>тыс. руб.</a:t>
              </a:r>
            </a:p>
          </p:txBody>
        </p:sp>
      </p:grpSp>
      <p:grpSp>
        <p:nvGrpSpPr>
          <p:cNvPr id="8" name="Группа 7"/>
          <p:cNvGrpSpPr/>
          <p:nvPr/>
        </p:nvGrpSpPr>
        <p:grpSpPr>
          <a:xfrm>
            <a:off x="5905499" y="4551214"/>
            <a:ext cx="3058987" cy="461665"/>
            <a:chOff x="5905499" y="4479206"/>
            <a:chExt cx="3058987" cy="461665"/>
          </a:xfrm>
        </p:grpSpPr>
        <p:sp>
          <p:nvSpPr>
            <p:cNvPr id="48" name="AutoShape 17"/>
            <p:cNvSpPr>
              <a:spLocks noChangeArrowheads="1"/>
            </p:cNvSpPr>
            <p:nvPr/>
          </p:nvSpPr>
          <p:spPr bwMode="auto">
            <a:xfrm rot="10800000">
              <a:off x="5905499" y="4501627"/>
              <a:ext cx="3058987"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6" name="Text Box 30"/>
            <p:cNvSpPr txBox="1">
              <a:spLocks noChangeArrowheads="1"/>
            </p:cNvSpPr>
            <p:nvPr/>
          </p:nvSpPr>
          <p:spPr bwMode="auto">
            <a:xfrm>
              <a:off x="6444208" y="4479206"/>
              <a:ext cx="237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Социальная политика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41 052,7 </a:t>
              </a:r>
              <a:r>
                <a:rPr lang="ru-RU" altLang="ru-RU" sz="1200" dirty="0">
                  <a:latin typeface="Times New Roman" pitchFamily="18" charset="0"/>
                </a:rPr>
                <a:t>тыс. руб.</a:t>
              </a:r>
            </a:p>
          </p:txBody>
        </p:sp>
      </p:grpSp>
      <p:grpSp>
        <p:nvGrpSpPr>
          <p:cNvPr id="7" name="Группа 6"/>
          <p:cNvGrpSpPr/>
          <p:nvPr/>
        </p:nvGrpSpPr>
        <p:grpSpPr>
          <a:xfrm>
            <a:off x="5920233" y="5003189"/>
            <a:ext cx="3044254" cy="442035"/>
            <a:chOff x="5920233" y="4931181"/>
            <a:chExt cx="3044254" cy="442035"/>
          </a:xfrm>
        </p:grpSpPr>
        <p:sp>
          <p:nvSpPr>
            <p:cNvPr id="49" name="AutoShape 17"/>
            <p:cNvSpPr>
              <a:spLocks noChangeArrowheads="1"/>
            </p:cNvSpPr>
            <p:nvPr/>
          </p:nvSpPr>
          <p:spPr bwMode="auto">
            <a:xfrm rot="10800000">
              <a:off x="5920233" y="4935312"/>
              <a:ext cx="3044254"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9" name="Text Box 33"/>
            <p:cNvSpPr txBox="1">
              <a:spLocks noChangeArrowheads="1"/>
            </p:cNvSpPr>
            <p:nvPr/>
          </p:nvSpPr>
          <p:spPr bwMode="auto">
            <a:xfrm>
              <a:off x="6300192" y="4931181"/>
              <a:ext cx="2582887"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smtClean="0">
                  <a:latin typeface="Times New Roman" pitchFamily="18" charset="0"/>
                </a:rPr>
                <a:t>Физическая </a:t>
              </a:r>
              <a:r>
                <a:rPr lang="ru-RU" altLang="ru-RU" sz="1200" dirty="0">
                  <a:latin typeface="Times New Roman" pitchFamily="18" charset="0"/>
                </a:rPr>
                <a:t>культура и спорт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19 170,2 </a:t>
              </a:r>
              <a:r>
                <a:rPr lang="ru-RU" altLang="ru-RU" sz="1200" dirty="0">
                  <a:latin typeface="Times New Roman" pitchFamily="18" charset="0"/>
                </a:rPr>
                <a:t>тыс. руб.</a:t>
              </a:r>
            </a:p>
          </p:txBody>
        </p:sp>
      </p:grpSp>
      <p:grpSp>
        <p:nvGrpSpPr>
          <p:cNvPr id="6" name="Группа 5"/>
          <p:cNvGrpSpPr/>
          <p:nvPr/>
        </p:nvGrpSpPr>
        <p:grpSpPr>
          <a:xfrm>
            <a:off x="5906341" y="5415607"/>
            <a:ext cx="3058146" cy="461665"/>
            <a:chOff x="5906341" y="5343599"/>
            <a:chExt cx="3058146" cy="461665"/>
          </a:xfrm>
        </p:grpSpPr>
        <p:sp>
          <p:nvSpPr>
            <p:cNvPr id="50" name="AutoShape 17"/>
            <p:cNvSpPr>
              <a:spLocks noChangeArrowheads="1"/>
            </p:cNvSpPr>
            <p:nvPr/>
          </p:nvSpPr>
          <p:spPr bwMode="auto">
            <a:xfrm rot="10800000">
              <a:off x="5906341" y="5367360"/>
              <a:ext cx="3058146"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0" name="Text Box 34"/>
            <p:cNvSpPr txBox="1">
              <a:spLocks noChangeArrowheads="1"/>
            </p:cNvSpPr>
            <p:nvPr/>
          </p:nvSpPr>
          <p:spPr bwMode="auto">
            <a:xfrm>
              <a:off x="6516216" y="5343599"/>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Средства </a:t>
              </a:r>
              <a:r>
                <a:rPr lang="ru-RU" altLang="ru-RU" sz="1200" dirty="0">
                  <a:latin typeface="Times New Roman" pitchFamily="18" charset="0"/>
                </a:rPr>
                <a:t>массовой информации         1 </a:t>
              </a:r>
              <a:r>
                <a:rPr lang="ru-RU" altLang="ru-RU" sz="1200" dirty="0" smtClean="0">
                  <a:latin typeface="Times New Roman" pitchFamily="18" charset="0"/>
                </a:rPr>
                <a:t>803,9 </a:t>
              </a:r>
              <a:r>
                <a:rPr lang="ru-RU" altLang="ru-RU" sz="1200" dirty="0">
                  <a:latin typeface="Times New Roman" pitchFamily="18" charset="0"/>
                </a:rPr>
                <a:t>тыс. руб. </a:t>
              </a:r>
            </a:p>
          </p:txBody>
        </p:sp>
      </p:grpSp>
      <p:pic>
        <p:nvPicPr>
          <p:cNvPr id="7202"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748" y="2996952"/>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AutoShape 41"/>
          <p:cNvSpPr>
            <a:spLocks noChangeArrowheads="1"/>
          </p:cNvSpPr>
          <p:nvPr/>
        </p:nvSpPr>
        <p:spPr bwMode="auto">
          <a:xfrm>
            <a:off x="3311525" y="1581150"/>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4" name="AutoShape 42"/>
          <p:cNvSpPr>
            <a:spLocks noChangeArrowheads="1"/>
          </p:cNvSpPr>
          <p:nvPr/>
        </p:nvSpPr>
        <p:spPr bwMode="auto">
          <a:xfrm>
            <a:off x="3311525" y="5100638"/>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5" name="Text Box 43"/>
          <p:cNvSpPr txBox="1">
            <a:spLocks noChangeArrowheads="1"/>
          </p:cNvSpPr>
          <p:nvPr/>
        </p:nvSpPr>
        <p:spPr bwMode="auto">
          <a:xfrm>
            <a:off x="3492500" y="1741488"/>
            <a:ext cx="2087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Доходы в расчете на 1 жителя                    </a:t>
            </a:r>
            <a:r>
              <a:rPr lang="ru-RU" altLang="ru-RU" sz="1600" dirty="0" smtClean="0">
                <a:solidFill>
                  <a:srgbClr val="FF0000"/>
                </a:solidFill>
                <a:latin typeface="Times New Roman" pitchFamily="18" charset="0"/>
              </a:rPr>
              <a:t>38 713,62  </a:t>
            </a:r>
            <a:r>
              <a:rPr lang="ru-RU" altLang="ru-RU" sz="1600" dirty="0">
                <a:solidFill>
                  <a:srgbClr val="FF0000"/>
                </a:solidFill>
                <a:latin typeface="Times New Roman" pitchFamily="18" charset="0"/>
              </a:rPr>
              <a:t>руб</a:t>
            </a:r>
            <a:r>
              <a:rPr lang="ru-RU" altLang="ru-RU" sz="1600" dirty="0">
                <a:latin typeface="Times New Roman" pitchFamily="18" charset="0"/>
              </a:rPr>
              <a:t>.</a:t>
            </a:r>
          </a:p>
        </p:txBody>
      </p:sp>
      <p:sp>
        <p:nvSpPr>
          <p:cNvPr id="7206" name="Text Box 45"/>
          <p:cNvSpPr txBox="1">
            <a:spLocks noChangeArrowheads="1"/>
          </p:cNvSpPr>
          <p:nvPr/>
        </p:nvSpPr>
        <p:spPr bwMode="auto">
          <a:xfrm>
            <a:off x="3563938" y="5199856"/>
            <a:ext cx="2087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Расходы в расчете на 1 жителя </a:t>
            </a:r>
          </a:p>
          <a:p>
            <a:pPr algn="ctr" eaLnBrk="1" hangingPunct="1">
              <a:spcBef>
                <a:spcPct val="50000"/>
              </a:spcBef>
            </a:pPr>
            <a:r>
              <a:rPr lang="ru-RU" altLang="ru-RU" sz="1600" dirty="0" smtClean="0">
                <a:solidFill>
                  <a:srgbClr val="FF0000"/>
                </a:solidFill>
                <a:latin typeface="Times New Roman" pitchFamily="18" charset="0"/>
              </a:rPr>
              <a:t>38 756,58 </a:t>
            </a:r>
            <a:r>
              <a:rPr lang="ru-RU" altLang="ru-RU" sz="1600" dirty="0">
                <a:solidFill>
                  <a:srgbClr val="FF0000"/>
                </a:solidFill>
                <a:latin typeface="Times New Roman" pitchFamily="18" charset="0"/>
              </a:rPr>
              <a:t>руб.</a:t>
            </a:r>
          </a:p>
        </p:txBody>
      </p:sp>
      <p:grpSp>
        <p:nvGrpSpPr>
          <p:cNvPr id="3" name="Группа 2"/>
          <p:cNvGrpSpPr/>
          <p:nvPr/>
        </p:nvGrpSpPr>
        <p:grpSpPr>
          <a:xfrm>
            <a:off x="5845744" y="1846565"/>
            <a:ext cx="3190306" cy="646331"/>
            <a:chOff x="5845744" y="1846565"/>
            <a:chExt cx="3190306" cy="646331"/>
          </a:xfrm>
        </p:grpSpPr>
        <p:sp>
          <p:nvSpPr>
            <p:cNvPr id="54" name="AutoShape 17"/>
            <p:cNvSpPr>
              <a:spLocks noChangeArrowheads="1"/>
            </p:cNvSpPr>
            <p:nvPr/>
          </p:nvSpPr>
          <p:spPr bwMode="auto">
            <a:xfrm rot="10800000">
              <a:off x="5845744" y="1909118"/>
              <a:ext cx="3116263" cy="546150"/>
            </a:xfrm>
            <a:prstGeom prst="homePlate">
              <a:avLst>
                <a:gd name="adj" fmla="val 8005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7" name="Text Box 24"/>
            <p:cNvSpPr txBox="1">
              <a:spLocks noChangeArrowheads="1"/>
            </p:cNvSpPr>
            <p:nvPr/>
          </p:nvSpPr>
          <p:spPr bwMode="auto">
            <a:xfrm>
              <a:off x="6172200" y="1846565"/>
              <a:ext cx="2863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Национальная безопасность и правоохранительная </a:t>
              </a:r>
              <a:r>
                <a:rPr lang="ru-RU" altLang="ru-RU" sz="1200" dirty="0" smtClean="0">
                  <a:latin typeface="Times New Roman" pitchFamily="18" charset="0"/>
                </a:rPr>
                <a:t>деятельность</a:t>
              </a:r>
            </a:p>
            <a:p>
              <a:pPr algn="ctr" eaLnBrk="1" hangingPunct="1">
                <a:spcBef>
                  <a:spcPts val="0"/>
                </a:spcBef>
              </a:pPr>
              <a:r>
                <a:rPr lang="ru-RU" altLang="ru-RU" sz="1200" dirty="0" smtClean="0">
                  <a:latin typeface="Times New Roman" pitchFamily="18" charset="0"/>
                </a:rPr>
                <a:t>5 618,4 </a:t>
              </a:r>
              <a:r>
                <a:rPr lang="ru-RU" altLang="ru-RU" sz="1200" dirty="0">
                  <a:latin typeface="Times New Roman" pitchFamily="18" charset="0"/>
                </a:rPr>
                <a:t>тыс. руб.</a:t>
              </a:r>
            </a:p>
          </p:txBody>
        </p:sp>
      </p:grpSp>
      <p:grpSp>
        <p:nvGrpSpPr>
          <p:cNvPr id="5" name="Группа 4"/>
          <p:cNvGrpSpPr/>
          <p:nvPr/>
        </p:nvGrpSpPr>
        <p:grpSpPr>
          <a:xfrm>
            <a:off x="5891211" y="5847655"/>
            <a:ext cx="3073276" cy="461665"/>
            <a:chOff x="5891211" y="5775647"/>
            <a:chExt cx="3073276" cy="461665"/>
          </a:xfrm>
        </p:grpSpPr>
        <p:sp>
          <p:nvSpPr>
            <p:cNvPr id="51" name="AutoShape 17"/>
            <p:cNvSpPr>
              <a:spLocks noChangeArrowheads="1"/>
            </p:cNvSpPr>
            <p:nvPr/>
          </p:nvSpPr>
          <p:spPr bwMode="auto">
            <a:xfrm rot="10800000">
              <a:off x="5891211" y="5805511"/>
              <a:ext cx="30732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8" name="Text Box 35"/>
            <p:cNvSpPr txBox="1">
              <a:spLocks noChangeArrowheads="1"/>
            </p:cNvSpPr>
            <p:nvPr/>
          </p:nvSpPr>
          <p:spPr bwMode="auto">
            <a:xfrm>
              <a:off x="6166296" y="5775647"/>
              <a:ext cx="2798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Обслуживание </a:t>
              </a:r>
              <a:r>
                <a:rPr lang="ru-RU" altLang="ru-RU" sz="1200" dirty="0">
                  <a:latin typeface="Times New Roman" pitchFamily="18" charset="0"/>
                </a:rPr>
                <a:t>государственного и муниципального долга </a:t>
              </a:r>
              <a:r>
                <a:rPr lang="ru-RU" altLang="ru-RU" sz="1200" dirty="0" smtClean="0">
                  <a:latin typeface="Times New Roman" pitchFamily="18" charset="0"/>
                </a:rPr>
                <a:t>6,6 </a:t>
              </a:r>
              <a:r>
                <a:rPr lang="ru-RU" altLang="ru-RU" sz="1200" dirty="0">
                  <a:latin typeface="Times New Roman" pitchFamily="18" charset="0"/>
                </a:rPr>
                <a:t>тыс.</a:t>
              </a:r>
              <a:r>
                <a:rPr lang="en-US" altLang="ru-RU" sz="1200" dirty="0">
                  <a:latin typeface="Times New Roman" pitchFamily="18" charset="0"/>
                </a:rPr>
                <a:t> </a:t>
              </a:r>
              <a:r>
                <a:rPr lang="ru-RU" altLang="ru-RU" sz="1200" dirty="0">
                  <a:latin typeface="Times New Roman" pitchFamily="18" charset="0"/>
                </a:rPr>
                <a:t>руб.</a:t>
              </a:r>
            </a:p>
          </p:txBody>
        </p:sp>
      </p:grpSp>
      <p:grpSp>
        <p:nvGrpSpPr>
          <p:cNvPr id="4" name="Группа 3"/>
          <p:cNvGrpSpPr/>
          <p:nvPr/>
        </p:nvGrpSpPr>
        <p:grpSpPr>
          <a:xfrm>
            <a:off x="5890368" y="6279405"/>
            <a:ext cx="3074118" cy="461963"/>
            <a:chOff x="5890368" y="6207397"/>
            <a:chExt cx="3074118" cy="461963"/>
          </a:xfrm>
        </p:grpSpPr>
        <p:sp>
          <p:nvSpPr>
            <p:cNvPr id="52" name="AutoShape 17"/>
            <p:cNvSpPr>
              <a:spLocks noChangeArrowheads="1"/>
            </p:cNvSpPr>
            <p:nvPr/>
          </p:nvSpPr>
          <p:spPr bwMode="auto">
            <a:xfrm rot="10800000">
              <a:off x="5890368" y="6237312"/>
              <a:ext cx="3074118"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9" name="Text Box 39"/>
            <p:cNvSpPr txBox="1">
              <a:spLocks noChangeArrowheads="1"/>
            </p:cNvSpPr>
            <p:nvPr/>
          </p:nvSpPr>
          <p:spPr bwMode="auto">
            <a:xfrm>
              <a:off x="6372200" y="6207397"/>
              <a:ext cx="241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Межбюджетные трансферты                        </a:t>
              </a:r>
              <a:r>
                <a:rPr lang="ru-RU" altLang="ru-RU" sz="1200" dirty="0" smtClean="0">
                  <a:latin typeface="Times New Roman" pitchFamily="18" charset="0"/>
                </a:rPr>
                <a:t>45 035,6 </a:t>
              </a:r>
              <a:r>
                <a:rPr lang="ru-RU" altLang="ru-RU" sz="1200" dirty="0">
                  <a:latin typeface="Times New Roman" pitchFamily="18" charset="0"/>
                </a:rPr>
                <a:t>тыс. руб.</a:t>
              </a:r>
            </a:p>
          </p:txBody>
        </p:sp>
      </p:grpSp>
      <p:grpSp>
        <p:nvGrpSpPr>
          <p:cNvPr id="55" name="Группа 54"/>
          <p:cNvGrpSpPr/>
          <p:nvPr/>
        </p:nvGrpSpPr>
        <p:grpSpPr>
          <a:xfrm>
            <a:off x="5868144" y="3717280"/>
            <a:ext cx="3085975" cy="431800"/>
            <a:chOff x="5878512" y="3645272"/>
            <a:chExt cx="3085975" cy="431800"/>
          </a:xfrm>
        </p:grpSpPr>
        <p:sp>
          <p:nvSpPr>
            <p:cNvPr id="56" name="AutoShape 17"/>
            <p:cNvSpPr>
              <a:spLocks noChangeArrowheads="1"/>
            </p:cNvSpPr>
            <p:nvPr/>
          </p:nvSpPr>
          <p:spPr bwMode="auto">
            <a:xfrm rot="10800000">
              <a:off x="5878512" y="3645272"/>
              <a:ext cx="30859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57" name="Text Box 28"/>
            <p:cNvSpPr txBox="1">
              <a:spLocks noChangeArrowheads="1"/>
            </p:cNvSpPr>
            <p:nvPr/>
          </p:nvSpPr>
          <p:spPr bwMode="auto">
            <a:xfrm>
              <a:off x="6444208" y="3717032"/>
              <a:ext cx="236417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Образование </a:t>
              </a:r>
              <a:r>
                <a:rPr lang="ru-RU" altLang="ru-RU" sz="1200" dirty="0" smtClean="0">
                  <a:latin typeface="Times New Roman" pitchFamily="18" charset="0"/>
                </a:rPr>
                <a:t>260 368,0 </a:t>
              </a:r>
              <a:r>
                <a:rPr lang="ru-RU" altLang="ru-RU" sz="1200" dirty="0">
                  <a:latin typeface="Times New Roman" pitchFamily="18" charset="0"/>
                </a:rPr>
                <a:t>тыс. руб.</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96863" y="236538"/>
            <a:ext cx="2393950"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a:solidFill>
                  <a:schemeClr val="tx1"/>
                </a:solidFill>
                <a:latin typeface="Times New Roman" panose="02020603050405020304" pitchFamily="18" charset="0"/>
                <a:cs typeface="Times New Roman" panose="02020603050405020304" pitchFamily="18" charset="0"/>
              </a:rPr>
              <a:t>Доходы бюджета</a:t>
            </a:r>
          </a:p>
          <a:p>
            <a:pPr algn="ctr" eaLnBrk="1" fontAlgn="auto" hangingPunct="1">
              <a:spcBef>
                <a:spcPct val="0"/>
              </a:spcBef>
              <a:spcAft>
                <a:spcPts val="0"/>
              </a:spcAft>
              <a:buClrTx/>
              <a:buSzTx/>
              <a:buFontTx/>
              <a:buNone/>
              <a:defRPr/>
            </a:pPr>
            <a:r>
              <a:rPr lang="ru-RU" altLang="ru-RU" sz="1600" b="1" dirty="0" smtClean="0">
                <a:latin typeface="Times New Roman" pitchFamily="18" charset="0"/>
              </a:rPr>
              <a:t>5</a:t>
            </a:r>
            <a:r>
              <a:rPr lang="en-US" altLang="ru-RU" sz="1600" b="1" dirty="0" smtClean="0">
                <a:latin typeface="Times New Roman" pitchFamily="18" charset="0"/>
              </a:rPr>
              <a:t>74 277,8</a:t>
            </a:r>
            <a:r>
              <a:rPr lang="ru-RU" altLang="ru-RU" sz="1600" b="1" dirty="0" smtClean="0">
                <a:latin typeface="Times New Roman" pitchFamily="18" charset="0"/>
              </a:rPr>
              <a:t> </a:t>
            </a:r>
            <a:r>
              <a:rPr lang="ru-RU" altLang="ru-RU" sz="1600" b="1" kern="0" dirty="0" smtClean="0">
                <a:solidFill>
                  <a:schemeClr val="tx1"/>
                </a:solidFill>
                <a:latin typeface="Times New Roman" panose="02020603050405020304" pitchFamily="18" charset="0"/>
                <a:cs typeface="Times New Roman" panose="02020603050405020304" pitchFamily="18" charset="0"/>
              </a:rPr>
              <a:t>тыс</a:t>
            </a:r>
            <a:r>
              <a:rPr lang="ru-RU" altLang="ru-RU" sz="1600" b="1" kern="0" dirty="0">
                <a:solidFill>
                  <a:schemeClr val="tx1"/>
                </a:solidFill>
                <a:latin typeface="Times New Roman" panose="02020603050405020304" pitchFamily="18" charset="0"/>
                <a:cs typeface="Times New Roman" panose="02020603050405020304" pitchFamily="18" charset="0"/>
              </a:rPr>
              <a:t>. рублей</a:t>
            </a:r>
          </a:p>
        </p:txBody>
      </p:sp>
      <p:sp>
        <p:nvSpPr>
          <p:cNvPr id="7" name="AutoShape 4"/>
          <p:cNvSpPr>
            <a:spLocks noChangeArrowheads="1"/>
          </p:cNvSpPr>
          <p:nvPr/>
        </p:nvSpPr>
        <p:spPr bwMode="auto">
          <a:xfrm>
            <a:off x="3492500" y="239713"/>
            <a:ext cx="2360613"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prstClr val="black"/>
                </a:solidFill>
                <a:latin typeface="Times New Roman" panose="02020603050405020304" pitchFamily="18" charset="0"/>
                <a:cs typeface="Times New Roman" panose="02020603050405020304" pitchFamily="18" charset="0"/>
              </a:rPr>
              <a:t>Расходы бюджета</a:t>
            </a:r>
          </a:p>
          <a:p>
            <a:pPr algn="ctr" eaLnBrk="1" fontAlgn="auto" hangingPunct="1">
              <a:spcBef>
                <a:spcPct val="0"/>
              </a:spcBef>
              <a:spcAft>
                <a:spcPts val="0"/>
              </a:spcAft>
              <a:buClrTx/>
              <a:buSzTx/>
              <a:buFontTx/>
              <a:buNone/>
              <a:defRPr/>
            </a:pPr>
            <a:r>
              <a:rPr lang="ru-RU" altLang="ru-RU" sz="1600" b="1" dirty="0" smtClean="0">
                <a:latin typeface="Times New Roman" pitchFamily="18" charset="0"/>
              </a:rPr>
              <a:t>574 915,2 </a:t>
            </a:r>
            <a:r>
              <a:rPr lang="ru-RU" altLang="ru-RU" sz="1600" b="1" kern="0" dirty="0" smtClean="0">
                <a:solidFill>
                  <a:prstClr val="black"/>
                </a:solidFill>
                <a:latin typeface="Times New Roman" panose="02020603050405020304" pitchFamily="18" charset="0"/>
                <a:cs typeface="Times New Roman" panose="02020603050405020304" pitchFamily="18" charset="0"/>
              </a:rPr>
              <a:t>тыс. рублей</a:t>
            </a:r>
            <a:endParaRPr lang="ru-RU" altLang="ru-RU" sz="1600" b="1" kern="0" dirty="0">
              <a:solidFill>
                <a:prstClr val="black"/>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auto">
          <a:xfrm>
            <a:off x="6696075" y="239713"/>
            <a:ext cx="2289175"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Дефицит бюджета</a:t>
            </a:r>
          </a:p>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637,</a:t>
            </a:r>
            <a:r>
              <a:rPr lang="en-US" altLang="ru-RU" sz="1600" b="1" kern="0" dirty="0" smtClean="0">
                <a:solidFill>
                  <a:schemeClr val="tx1"/>
                </a:solidFill>
                <a:latin typeface="Times New Roman" panose="02020603050405020304" pitchFamily="18" charset="0"/>
                <a:cs typeface="Times New Roman" panose="02020603050405020304" pitchFamily="18" charset="0"/>
              </a:rPr>
              <a:t>4</a:t>
            </a:r>
            <a:r>
              <a:rPr lang="ru-RU" altLang="ru-RU" sz="1600" b="1" kern="0" dirty="0" smtClean="0">
                <a:solidFill>
                  <a:schemeClr val="tx1"/>
                </a:solidFill>
                <a:latin typeface="Times New Roman" panose="02020603050405020304" pitchFamily="18" charset="0"/>
                <a:cs typeface="Times New Roman" panose="02020603050405020304" pitchFamily="18" charset="0"/>
              </a:rPr>
              <a:t> тыс. рублей</a:t>
            </a:r>
          </a:p>
        </p:txBody>
      </p:sp>
      <p:sp>
        <p:nvSpPr>
          <p:cNvPr id="5" name="Равно 4"/>
          <p:cNvSpPr/>
          <p:nvPr/>
        </p:nvSpPr>
        <p:spPr>
          <a:xfrm>
            <a:off x="5853113" y="765175"/>
            <a:ext cx="806450" cy="400050"/>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4" name="Минус 23"/>
          <p:cNvSpPr/>
          <p:nvPr/>
        </p:nvSpPr>
        <p:spPr>
          <a:xfrm>
            <a:off x="2646363" y="684213"/>
            <a:ext cx="863600" cy="504825"/>
          </a:xfrm>
          <a:prstGeom prst="mathMinus">
            <a:avLst>
              <a:gd name="adj1" fmla="val 180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6" y="1700808"/>
            <a:ext cx="8639174" cy="500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0" y="1933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1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 name="Прямоугольник 4"/>
          <p:cNvSpPr>
            <a:spLocks noChangeArrowheads="1"/>
          </p:cNvSpPr>
          <p:nvPr/>
        </p:nvSpPr>
        <p:spPr bwMode="auto">
          <a:xfrm>
            <a:off x="247650" y="647700"/>
            <a:ext cx="86455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dirty="0" smtClean="0">
                <a:latin typeface="Times New Roman" pitchFamily="18" charset="0"/>
                <a:cs typeface="Times New Roman" pitchFamily="18" charset="0"/>
              </a:rPr>
              <a:t>          За </a:t>
            </a:r>
            <a:r>
              <a:rPr lang="ru-RU" sz="1400" dirty="0">
                <a:latin typeface="Times New Roman" pitchFamily="18" charset="0"/>
                <a:cs typeface="Times New Roman" pitchFamily="18" charset="0"/>
              </a:rPr>
              <a:t>2022 год доходная часть бюджета Муромского района исполнена на 100,6%. При плане в сумме 570841,9 тыс. рублей поступило доходных источников в сумме 574277,8 тыс. рублей. К уровню 2021 года рост доходной части составил 4,4  %, в том числе:</a:t>
            </a:r>
          </a:p>
          <a:p>
            <a:pPr algn="just"/>
            <a:r>
              <a:rPr lang="ru-RU" sz="1400" dirty="0" smtClean="0">
                <a:latin typeface="Times New Roman" pitchFamily="18" charset="0"/>
                <a:cs typeface="Times New Roman" pitchFamily="18" charset="0"/>
              </a:rPr>
              <a:t>          - </a:t>
            </a:r>
            <a:r>
              <a:rPr lang="ru-RU" sz="1400" dirty="0">
                <a:latin typeface="Times New Roman" pitchFamily="18" charset="0"/>
                <a:cs typeface="Times New Roman" pitchFamily="18" charset="0"/>
              </a:rPr>
              <a:t>налоговые и неналоговые доходы в бюджете Муромского района выполнены на 103,1 % при плане в сумме 120541,0 тыс. рублей, исполнение составило сумму 124250,4 тыс. рублей. По сравнению с показателями 2021 года получен рост доходов на 29,7 % (+28478,0 тыс. рублей);</a:t>
            </a:r>
          </a:p>
          <a:p>
            <a:pPr algn="just"/>
            <a:r>
              <a:rPr lang="ru-RU" sz="1400" dirty="0" smtClean="0">
                <a:latin typeface="Times New Roman" pitchFamily="18" charset="0"/>
                <a:cs typeface="Times New Roman" pitchFamily="18" charset="0"/>
              </a:rPr>
              <a:t>          - </a:t>
            </a:r>
            <a:r>
              <a:rPr lang="ru-RU" sz="1400" dirty="0">
                <a:latin typeface="Times New Roman" pitchFamily="18" charset="0"/>
                <a:cs typeface="Times New Roman" pitchFamily="18" charset="0"/>
              </a:rPr>
              <a:t>годовые назначения по безвозмездным поступлениям исполнены на 99,9% при плане в сумме 450300,9 тыс. рублей поступление составило сумму 450027,4 тыс. рублей. По отношению к 2021 году снижение составило 0,9 %  (-4156,1 тыс. рублей). </a:t>
            </a:r>
          </a:p>
          <a:p>
            <a:pPr algn="just"/>
            <a:r>
              <a:rPr lang="ru-RU" sz="1400" dirty="0" smtClean="0">
                <a:latin typeface="Times New Roman" pitchFamily="18" charset="0"/>
                <a:cs typeface="Times New Roman" pitchFamily="18" charset="0"/>
              </a:rPr>
              <a:t>          Из </a:t>
            </a:r>
            <a:r>
              <a:rPr lang="ru-RU" sz="1400" dirty="0">
                <a:latin typeface="Times New Roman" pitchFamily="18" charset="0"/>
                <a:cs typeface="Times New Roman" pitchFamily="18" charset="0"/>
              </a:rPr>
              <a:t>общих безвозмездных поступлений годовые назначения по безвозмездным поступлениям от бюджетов бюджетной системы РФ исполнены на 99,9 % при плане в сумме 451032,5 тыс. рублей поступило средств в сумме 450759,0 тыс. рублей. По отношению к 2021 году снижение составило 0,8 %  (-3437,0 тыс. рублей).</a:t>
            </a:r>
          </a:p>
        </p:txBody>
      </p:sp>
      <p:sp>
        <p:nvSpPr>
          <p:cNvPr id="10" name="Rectangle 6"/>
          <p:cNvSpPr>
            <a:spLocks noGrp="1" noChangeArrowheads="1"/>
          </p:cNvSpPr>
          <p:nvPr>
            <p:ph type="title"/>
          </p:nvPr>
        </p:nvSpPr>
        <p:spPr>
          <a:xfrm>
            <a:off x="538956" y="193675"/>
            <a:ext cx="8066087" cy="454025"/>
          </a:xfrm>
        </p:spPr>
        <p:txBody>
          <a:bodyPr rtlCol="0">
            <a:noAutofit/>
          </a:bodyPr>
          <a:lstStyle/>
          <a:p>
            <a:pPr algn="ctr" eaLnBrk="1" fontAlgn="auto" hangingPunct="1">
              <a:spcAft>
                <a:spcPts val="0"/>
              </a:spcAft>
              <a:defRPr/>
            </a:pPr>
            <a:r>
              <a:rPr lang="ru-RU" altLang="ru-RU" sz="22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graphicFrame>
        <p:nvGraphicFramePr>
          <p:cNvPr id="11" name="Object 8"/>
          <p:cNvGraphicFramePr>
            <a:graphicFrameLocks noChangeAspect="1"/>
          </p:cNvGraphicFramePr>
          <p:nvPr>
            <p:extLst>
              <p:ext uri="{D42A27DB-BD31-4B8C-83A1-F6EECF244321}">
                <p14:modId xmlns:p14="http://schemas.microsoft.com/office/powerpoint/2010/main" val="2016909865"/>
              </p:ext>
            </p:extLst>
          </p:nvPr>
        </p:nvGraphicFramePr>
        <p:xfrm>
          <a:off x="912018" y="3429000"/>
          <a:ext cx="7319963" cy="3096344"/>
        </p:xfrm>
        <a:graphic>
          <a:graphicData uri="http://schemas.openxmlformats.org/presentationml/2006/ole">
            <mc:AlternateContent xmlns:mc="http://schemas.openxmlformats.org/markup-compatibility/2006">
              <mc:Choice xmlns:v="urn:schemas-microsoft-com:vml" Requires="v">
                <p:oleObj spid="_x0000_s9420" name="Лист" r:id="rId4" imgW="7324785" imgH="3248082" progId="Excel.Sheet.8">
                  <p:embed/>
                </p:oleObj>
              </mc:Choice>
              <mc:Fallback>
                <p:oleObj name="Лист" r:id="rId4" imgW="7324785" imgH="3248082" progId="Excel.Sheet.8">
                  <p:embed/>
                  <p:pic>
                    <p:nvPicPr>
                      <p:cNvPr id="0" name=""/>
                      <p:cNvPicPr>
                        <a:picLocks noChangeAspect="1" noChangeArrowheads="1"/>
                      </p:cNvPicPr>
                      <p:nvPr/>
                    </p:nvPicPr>
                    <p:blipFill>
                      <a:blip r:embed="rId5"/>
                      <a:srcRect/>
                      <a:stretch>
                        <a:fillRect/>
                      </a:stretch>
                    </p:blipFill>
                    <p:spPr bwMode="auto">
                      <a:xfrm>
                        <a:off x="912018" y="3429000"/>
                        <a:ext cx="7319963" cy="3096344"/>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a:ln>
            <a:miter lim="800000"/>
            <a:headEnd/>
            <a:tailEnd/>
          </a:ln>
        </p:spPr>
        <p:txBody>
          <a:bodyPr/>
          <a:lstStyle/>
          <a:p>
            <a:pPr>
              <a:defRPr/>
            </a:pPr>
            <a:endParaRPr lang="ru-RU" altLang="ru-RU" dirty="0"/>
          </a:p>
          <a:p>
            <a:pPr>
              <a:defRPr/>
            </a:pPr>
            <a:endParaRPr lang="ru-RU" altLang="ru-RU" dirty="0" smtClean="0"/>
          </a:p>
        </p:txBody>
      </p:sp>
      <p:sp>
        <p:nvSpPr>
          <p:cNvPr id="102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02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34" name="Прямоугольник 4"/>
          <p:cNvSpPr>
            <a:spLocks noChangeArrowheads="1"/>
          </p:cNvSpPr>
          <p:nvPr/>
        </p:nvSpPr>
        <p:spPr bwMode="auto">
          <a:xfrm>
            <a:off x="250825" y="333375"/>
            <a:ext cx="86423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В бюджете Муромского района налоговые доходы исполнены в отчетном периоде на 103,0 % или в сумме 100084,5 тыс. рублей при плановых назначениях в сумме 97161,0 тыс. рублей и поступили выше уровня 2021 года на 29,5 % (+22773,9 тыс. рублей), неналоговых доходов мобилизовано на сумму 24165,9 тыс. рублей или плановые назначения отчетного периода исполнены на 103,4 %, по отношению к уровню 2021 года обеспечен рост на 30,9% </a:t>
            </a:r>
            <a:r>
              <a:rPr lang="ru-RU" altLang="ru-RU" sz="1400" dirty="0" smtClean="0">
                <a:latin typeface="Times New Roman" pitchFamily="18" charset="0"/>
                <a:cs typeface="Times New Roman" pitchFamily="18" charset="0"/>
              </a:rPr>
              <a:t>(+5704,1 </a:t>
            </a:r>
            <a:r>
              <a:rPr lang="ru-RU" altLang="ru-RU" sz="1400" dirty="0">
                <a:latin typeface="Times New Roman" pitchFamily="18" charset="0"/>
                <a:cs typeface="Times New Roman" pitchFamily="18" charset="0"/>
              </a:rPr>
              <a:t>тыс. рублей).</a:t>
            </a:r>
          </a:p>
        </p:txBody>
      </p:sp>
      <p:grpSp>
        <p:nvGrpSpPr>
          <p:cNvPr id="2" name="Группа 1"/>
          <p:cNvGrpSpPr/>
          <p:nvPr/>
        </p:nvGrpSpPr>
        <p:grpSpPr>
          <a:xfrm>
            <a:off x="306388" y="1735138"/>
            <a:ext cx="6102350" cy="4276725"/>
            <a:chOff x="306388" y="1735138"/>
            <a:chExt cx="6102350" cy="4276725"/>
          </a:xfrm>
        </p:grpSpPr>
        <p:graphicFrame>
          <p:nvGraphicFramePr>
            <p:cNvPr id="35" name="Object 6"/>
            <p:cNvGraphicFramePr>
              <a:graphicFrameLocks noChangeAspect="1"/>
            </p:cNvGraphicFramePr>
            <p:nvPr>
              <p:extLst>
                <p:ext uri="{D42A27DB-BD31-4B8C-83A1-F6EECF244321}">
                  <p14:modId xmlns:p14="http://schemas.microsoft.com/office/powerpoint/2010/main" val="2104226495"/>
                </p:ext>
              </p:extLst>
            </p:nvPr>
          </p:nvGraphicFramePr>
          <p:xfrm>
            <a:off x="306388" y="1735138"/>
            <a:ext cx="6102350" cy="4276725"/>
          </p:xfrm>
          <a:graphic>
            <a:graphicData uri="http://schemas.openxmlformats.org/presentationml/2006/ole">
              <mc:AlternateContent xmlns:mc="http://schemas.openxmlformats.org/markup-compatibility/2006">
                <mc:Choice xmlns:v="urn:schemas-microsoft-com:vml" Requires="v">
                  <p:oleObj spid="_x0000_s10453" name="Лист" r:id="rId4" imgW="6105585" imgH="4276782" progId="Excel.Sheet.8">
                    <p:embed/>
                  </p:oleObj>
                </mc:Choice>
                <mc:Fallback>
                  <p:oleObj name="Лист" r:id="rId4" imgW="6105585" imgH="4276782" progId="Excel.Sheet.8">
                    <p:embed/>
                    <p:pic>
                      <p:nvPicPr>
                        <p:cNvPr id="0" name=""/>
                        <p:cNvPicPr>
                          <a:picLocks noChangeAspect="1" noChangeArrowheads="1"/>
                        </p:cNvPicPr>
                        <p:nvPr/>
                      </p:nvPicPr>
                      <p:blipFill>
                        <a:blip r:embed="rId5"/>
                        <a:srcRect/>
                        <a:stretch>
                          <a:fillRect/>
                        </a:stretch>
                      </p:blipFill>
                      <p:spPr bwMode="auto">
                        <a:xfrm>
                          <a:off x="306388" y="1735138"/>
                          <a:ext cx="61023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Стрелка влево 35"/>
            <p:cNvSpPr/>
            <p:nvPr/>
          </p:nvSpPr>
          <p:spPr>
            <a:xfrm rot="10800000">
              <a:off x="1714500" y="3505202"/>
              <a:ext cx="1857375" cy="14287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7" name="Стрелка вправо 36"/>
            <p:cNvSpPr/>
            <p:nvPr/>
          </p:nvSpPr>
          <p:spPr>
            <a:xfrm>
              <a:off x="2800350" y="3016251"/>
              <a:ext cx="714375" cy="14287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8" name="TextBox 13"/>
            <p:cNvSpPr txBox="1">
              <a:spLocks noChangeArrowheads="1"/>
            </p:cNvSpPr>
            <p:nvPr/>
          </p:nvSpPr>
          <p:spPr bwMode="auto">
            <a:xfrm>
              <a:off x="1761686" y="3328990"/>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+29,5%</a:t>
              </a:r>
              <a:endParaRPr lang="ru-RU" sz="900" dirty="0">
                <a:latin typeface="Times New Roman" pitchFamily="18" charset="0"/>
                <a:cs typeface="Times New Roman" pitchFamily="18" charset="0"/>
              </a:endParaRPr>
            </a:p>
          </p:txBody>
        </p:sp>
        <p:sp>
          <p:nvSpPr>
            <p:cNvPr id="39" name="TextBox 14"/>
            <p:cNvSpPr txBox="1">
              <a:spLocks noChangeArrowheads="1"/>
            </p:cNvSpPr>
            <p:nvPr/>
          </p:nvSpPr>
          <p:spPr bwMode="auto">
            <a:xfrm>
              <a:off x="3150243" y="4259857"/>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+3,4%</a:t>
              </a:r>
              <a:endParaRPr lang="ru-RU" sz="900" dirty="0">
                <a:latin typeface="Times New Roman" pitchFamily="18" charset="0"/>
                <a:cs typeface="Times New Roman" pitchFamily="18" charset="0"/>
              </a:endParaRPr>
            </a:p>
          </p:txBody>
        </p:sp>
        <p:sp>
          <p:nvSpPr>
            <p:cNvPr id="40" name="Стрелка влево 39"/>
            <p:cNvSpPr/>
            <p:nvPr/>
          </p:nvSpPr>
          <p:spPr>
            <a:xfrm rot="10800000">
              <a:off x="1958975" y="4672806"/>
              <a:ext cx="1865313" cy="12223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1" name="Стрелка вправо 40"/>
            <p:cNvSpPr/>
            <p:nvPr/>
          </p:nvSpPr>
          <p:spPr>
            <a:xfrm>
              <a:off x="2967038" y="4408636"/>
              <a:ext cx="857250" cy="1428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2" name="TextBox 17"/>
            <p:cNvSpPr txBox="1">
              <a:spLocks noChangeArrowheads="1"/>
            </p:cNvSpPr>
            <p:nvPr/>
          </p:nvSpPr>
          <p:spPr bwMode="auto">
            <a:xfrm>
              <a:off x="2002399" y="4480073"/>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+30,9%</a:t>
              </a:r>
              <a:endParaRPr lang="ru-RU" sz="900" dirty="0">
                <a:latin typeface="Times New Roman" pitchFamily="18" charset="0"/>
                <a:cs typeface="Times New Roman" pitchFamily="18" charset="0"/>
              </a:endParaRPr>
            </a:p>
          </p:txBody>
        </p:sp>
        <p:sp>
          <p:nvSpPr>
            <p:cNvPr id="43" name="TextBox 18"/>
            <p:cNvSpPr txBox="1">
              <a:spLocks noChangeArrowheads="1"/>
            </p:cNvSpPr>
            <p:nvPr/>
          </p:nvSpPr>
          <p:spPr bwMode="auto">
            <a:xfrm>
              <a:off x="2891631" y="2852737"/>
              <a:ext cx="642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+3,0%</a:t>
              </a:r>
              <a:endParaRPr lang="ru-RU" sz="900" dirty="0">
                <a:latin typeface="Times New Roman" pitchFamily="18" charset="0"/>
                <a:cs typeface="Times New Roman" pitchFamily="18" charset="0"/>
              </a:endParaRPr>
            </a:p>
          </p:txBody>
        </p:sp>
        <p:sp>
          <p:nvSpPr>
            <p:cNvPr id="44" name="TextBox 19"/>
            <p:cNvSpPr txBox="1">
              <a:spLocks noChangeArrowheads="1"/>
            </p:cNvSpPr>
            <p:nvPr/>
          </p:nvSpPr>
          <p:spPr bwMode="auto">
            <a:xfrm>
              <a:off x="2023202" y="5613574"/>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+29,7%</a:t>
              </a:r>
              <a:endParaRPr lang="ru-RU" sz="900" dirty="0">
                <a:latin typeface="Times New Roman" pitchFamily="18" charset="0"/>
                <a:cs typeface="Times New Roman" pitchFamily="18" charset="0"/>
              </a:endParaRPr>
            </a:p>
          </p:txBody>
        </p:sp>
        <p:sp>
          <p:nvSpPr>
            <p:cNvPr id="45" name="TextBox 20"/>
            <p:cNvSpPr txBox="1">
              <a:spLocks noChangeArrowheads="1"/>
            </p:cNvSpPr>
            <p:nvPr/>
          </p:nvSpPr>
          <p:spPr bwMode="auto">
            <a:xfrm>
              <a:off x="3100387" y="5429250"/>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+3,1%</a:t>
              </a:r>
              <a:endParaRPr lang="ru-RU" sz="900" dirty="0">
                <a:latin typeface="Times New Roman" pitchFamily="18" charset="0"/>
                <a:cs typeface="Times New Roman" pitchFamily="18" charset="0"/>
              </a:endParaRPr>
            </a:p>
          </p:txBody>
        </p:sp>
      </p:grpSp>
      <p:sp>
        <p:nvSpPr>
          <p:cNvPr id="46" name="Прямоугольник 4"/>
          <p:cNvSpPr>
            <a:spLocks noChangeArrowheads="1"/>
          </p:cNvSpPr>
          <p:nvPr/>
        </p:nvSpPr>
        <p:spPr bwMode="auto">
          <a:xfrm>
            <a:off x="6516216" y="1789450"/>
            <a:ext cx="2376959" cy="4154984"/>
          </a:xfrm>
          <a:prstGeom prst="rect">
            <a:avLst/>
          </a:prstGeom>
          <a:noFill/>
          <a:ln w="9525">
            <a:noFill/>
            <a:miter lim="800000"/>
            <a:headEnd/>
            <a:tailEnd/>
          </a:ln>
        </p:spPr>
        <p:txBody>
          <a:bodyPr wrap="square">
            <a:spAutoFit/>
          </a:bodyPr>
          <a:lstStyle/>
          <a:p>
            <a:pPr algn="just">
              <a:defRPr/>
            </a:pPr>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Рост доходов бюджета Муромского района в </a:t>
            </a:r>
            <a:r>
              <a:rPr lang="ru-RU" sz="1400" dirty="0" smtClean="0">
                <a:latin typeface="Times New Roman" panose="02020603050405020304" pitchFamily="18" charset="0"/>
                <a:cs typeface="Times New Roman" panose="02020603050405020304" pitchFamily="18" charset="0"/>
              </a:rPr>
              <a:t>2022 </a:t>
            </a:r>
            <a:r>
              <a:rPr lang="ru-RU" sz="1400" dirty="0">
                <a:latin typeface="Times New Roman" panose="02020603050405020304" pitchFamily="18" charset="0"/>
                <a:cs typeface="Times New Roman" panose="02020603050405020304" pitchFamily="18" charset="0"/>
              </a:rPr>
              <a:t>году обеспечен за счет:</a:t>
            </a:r>
          </a:p>
          <a:p>
            <a:pPr marL="285750" indent="-285750" algn="just">
              <a:buFontTx/>
              <a:buChar char="-"/>
              <a:defRPr/>
            </a:pPr>
            <a:r>
              <a:rPr lang="ru-RU" sz="1400" dirty="0">
                <a:latin typeface="Times New Roman" panose="02020603050405020304" pitchFamily="18" charset="0"/>
                <a:cs typeface="Times New Roman" panose="02020603050405020304" pitchFamily="18" charset="0"/>
              </a:rPr>
              <a:t>улучшения администрирования, </a:t>
            </a:r>
            <a:endParaRPr lang="ru-RU" sz="1400" dirty="0" smtClean="0">
              <a:latin typeface="Times New Roman" panose="02020603050405020304" pitchFamily="18" charset="0"/>
              <a:cs typeface="Times New Roman" panose="02020603050405020304" pitchFamily="18" charset="0"/>
            </a:endParaRPr>
          </a:p>
          <a:p>
            <a:pPr marL="285750" indent="-285750" algn="just">
              <a:buFontTx/>
              <a:buChar char="-"/>
              <a:defRPr/>
            </a:pPr>
            <a:r>
              <a:rPr lang="ru-RU" sz="1400" dirty="0" smtClean="0">
                <a:latin typeface="Times New Roman" panose="02020603050405020304" pitchFamily="18" charset="0"/>
                <a:cs typeface="Times New Roman" panose="02020603050405020304" pitchFamily="18" charset="0"/>
              </a:rPr>
              <a:t>увеличения </a:t>
            </a:r>
            <a:r>
              <a:rPr lang="ru-RU" sz="1400" dirty="0">
                <a:latin typeface="Times New Roman" panose="02020603050405020304" pitchFamily="18" charset="0"/>
                <a:cs typeface="Times New Roman" panose="02020603050405020304" pitchFamily="18" charset="0"/>
              </a:rPr>
              <a:t>налогооблагаемой базы</a:t>
            </a:r>
            <a:r>
              <a:rPr lang="ru-RU" sz="1400" dirty="0" smtClean="0">
                <a:latin typeface="Times New Roman" panose="02020603050405020304" pitchFamily="18" charset="0"/>
                <a:cs typeface="Times New Roman" panose="02020603050405020304" pitchFamily="18" charset="0"/>
              </a:rPr>
              <a:t>,</a:t>
            </a:r>
          </a:p>
          <a:p>
            <a:pPr marL="285750" indent="-285750" algn="just">
              <a:buFontTx/>
              <a:buChar char="-"/>
              <a:defRPr/>
            </a:pPr>
            <a:r>
              <a:rPr lang="ru-RU" sz="1400" dirty="0" smtClean="0">
                <a:latin typeface="Times New Roman" panose="02020603050405020304" pitchFamily="18" charset="0"/>
                <a:cs typeface="Times New Roman" panose="02020603050405020304" pitchFamily="18" charset="0"/>
              </a:rPr>
              <a:t>увеличения </a:t>
            </a:r>
            <a:r>
              <a:rPr lang="ru-RU" sz="1400" dirty="0">
                <a:latin typeface="Times New Roman" panose="02020603050405020304" pitchFamily="18" charset="0"/>
                <a:cs typeface="Times New Roman" panose="02020603050405020304" pitchFamily="18" charset="0"/>
              </a:rPr>
              <a:t>поступления налоговых платежей в связи со строительством автомобильной дороги </a:t>
            </a:r>
            <a:r>
              <a:rPr lang="ru-RU" sz="1400" dirty="0" smtClean="0">
                <a:latin typeface="Times New Roman" panose="02020603050405020304" pitchFamily="18" charset="0"/>
                <a:cs typeface="Times New Roman" panose="02020603050405020304" pitchFamily="18" charset="0"/>
              </a:rPr>
              <a:t>М12,</a:t>
            </a:r>
          </a:p>
          <a:p>
            <a:pPr marL="285750" indent="-285750" algn="just">
              <a:buFontTx/>
              <a:buChar char="-"/>
              <a:defRPr/>
            </a:pPr>
            <a:r>
              <a:rPr lang="ru-RU" sz="1400" dirty="0" smtClean="0">
                <a:latin typeface="Times New Roman" panose="02020603050405020304" pitchFamily="18" charset="0"/>
                <a:cs typeface="Times New Roman" panose="02020603050405020304" pitchFamily="18" charset="0"/>
              </a:rPr>
              <a:t>увеличения </a:t>
            </a:r>
            <a:r>
              <a:rPr lang="ru-RU" sz="1400" dirty="0">
                <a:latin typeface="Times New Roman" panose="02020603050405020304" pitchFamily="18" charset="0"/>
                <a:cs typeface="Times New Roman" panose="02020603050405020304" pitchFamily="18" charset="0"/>
              </a:rPr>
              <a:t>площади проданных земельных участков, государственная собственность на которые не разграничена</a:t>
            </a:r>
            <a:endParaRPr lang="ru-RU" sz="1400" dirty="0" smtClean="0">
              <a:latin typeface="Times New Roman" panose="02020603050405020304" pitchFamily="18" charset="0"/>
              <a:cs typeface="Times New Roman" panose="02020603050405020304" pitchFamily="18" charset="0"/>
            </a:endParaRPr>
          </a:p>
          <a:p>
            <a:pPr marL="285750" indent="-285750" algn="just">
              <a:buFontTx/>
              <a:buChar char="-"/>
              <a:defRPr/>
            </a:pPr>
            <a:endParaRPr lang="ru-RU" alt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26869</TotalTime>
  <Words>6215</Words>
  <Application>Microsoft Office PowerPoint</Application>
  <PresentationFormat>Экран (4:3)</PresentationFormat>
  <Paragraphs>1197</Paragraphs>
  <Slides>36</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38" baseType="lpstr">
      <vt:lpstr>Ticking clock design template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В 2021-2022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Колпакова Елена</cp:lastModifiedBy>
  <cp:revision>1220</cp:revision>
  <cp:lastPrinted>2023-04-06T11:30:43Z</cp:lastPrinted>
  <dcterms:created xsi:type="dcterms:W3CDTF">2016-03-21T06:32:04Z</dcterms:created>
  <dcterms:modified xsi:type="dcterms:W3CDTF">2023-05-10T07:27:40Z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