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25"/>
  </p:notesMasterIdLst>
  <p:sldIdLst>
    <p:sldId id="256" r:id="rId2"/>
    <p:sldId id="320" r:id="rId3"/>
    <p:sldId id="341" r:id="rId4"/>
    <p:sldId id="342" r:id="rId5"/>
    <p:sldId id="358" r:id="rId6"/>
    <p:sldId id="313" r:id="rId7"/>
    <p:sldId id="370" r:id="rId8"/>
    <p:sldId id="371" r:id="rId9"/>
    <p:sldId id="372" r:id="rId10"/>
    <p:sldId id="373" r:id="rId11"/>
    <p:sldId id="374" r:id="rId12"/>
    <p:sldId id="375" r:id="rId13"/>
    <p:sldId id="269" r:id="rId14"/>
    <p:sldId id="369" r:id="rId15"/>
    <p:sldId id="309" r:id="rId16"/>
    <p:sldId id="368" r:id="rId17"/>
    <p:sldId id="348" r:id="rId18"/>
    <p:sldId id="351" r:id="rId19"/>
    <p:sldId id="357" r:id="rId20"/>
    <p:sldId id="367" r:id="rId21"/>
    <p:sldId id="321" r:id="rId22"/>
    <p:sldId id="359" r:id="rId23"/>
    <p:sldId id="289" r:id="rId24"/>
  </p:sldIdLst>
  <p:sldSz cx="9180513" cy="6858000"/>
  <p:notesSz cx="6735763" cy="9866313"/>
  <p:defaultTextStyle>
    <a:defPPr>
      <a:defRPr lang="ru-RU"/>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2D8E4"/>
    <a:srgbClr val="99FF99"/>
    <a:srgbClr val="FFFFCC"/>
    <a:srgbClr val="CC6600"/>
    <a:srgbClr val="FF9900"/>
    <a:srgbClr val="00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3" autoAdjust="0"/>
    <p:restoredTop sz="94643" autoAdjust="0"/>
  </p:normalViewPr>
  <p:slideViewPr>
    <p:cSldViewPr>
      <p:cViewPr>
        <p:scale>
          <a:sx n="87" d="100"/>
          <a:sy n="87" d="100"/>
        </p:scale>
        <p:origin x="-2292" y="-732"/>
      </p:cViewPr>
      <p:guideLst>
        <p:guide orient="horz" pos="2160"/>
        <p:guide pos="2892"/>
      </p:guideLst>
    </p:cSldViewPr>
  </p:slideViewPr>
  <p:outlineViewPr>
    <p:cViewPr>
      <p:scale>
        <a:sx n="33" d="100"/>
        <a:sy n="33" d="100"/>
      </p:scale>
      <p:origin x="0" y="13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726629113870716E-2"/>
          <c:y val="0.17675654828860674"/>
          <c:w val="0.82106649562995315"/>
          <c:h val="0.6821205206492047"/>
        </c:manualLayout>
      </c:layout>
      <c:barChart>
        <c:barDir val="col"/>
        <c:grouping val="clustered"/>
        <c:varyColors val="0"/>
        <c:ser>
          <c:idx val="0"/>
          <c:order val="0"/>
          <c:tx>
            <c:strRef>
              <c:f>'бюдж для гражд'!$A$2</c:f>
              <c:strCache>
                <c:ptCount val="1"/>
                <c:pt idx="0">
                  <c:v>2021</c:v>
                </c:pt>
              </c:strCache>
            </c:strRef>
          </c:tx>
          <c:invertIfNegative val="0"/>
          <c:dLbls>
            <c:dLbl>
              <c:idx val="0"/>
              <c:layout>
                <c:manualLayout>
                  <c:x val="-1.1964853087912749E-2"/>
                  <c:y val="9.4019130991793657E-3"/>
                </c:manualLayout>
              </c:layout>
              <c:showLegendKey val="0"/>
              <c:showVal val="1"/>
              <c:showCatName val="0"/>
              <c:showSerName val="0"/>
              <c:showPercent val="0"/>
              <c:showBubbleSize val="0"/>
            </c:dLbl>
            <c:dLbl>
              <c:idx val="1"/>
              <c:layout>
                <c:manualLayout>
                  <c:x val="-1.3195232316390559E-2"/>
                  <c:y val="1.644479222705858E-2"/>
                </c:manualLayout>
              </c:layout>
              <c:showLegendKey val="0"/>
              <c:showVal val="1"/>
              <c:showCatName val="0"/>
              <c:showSerName val="0"/>
              <c:showPercent val="0"/>
              <c:showBubbleSize val="0"/>
            </c:dLbl>
            <c:dLbl>
              <c:idx val="3"/>
              <c:layout>
                <c:manualLayout>
                  <c:x val="-2.1151969573141596E-2"/>
                  <c:y val="-4.1633297196505938E-3"/>
                </c:manualLayout>
              </c:layout>
              <c:showLegendKey val="0"/>
              <c:showVal val="1"/>
              <c:showCatName val="0"/>
              <c:showSerName val="0"/>
              <c:showPercent val="0"/>
              <c:showBubbleSize val="0"/>
            </c:dLbl>
            <c:dLbl>
              <c:idx val="4"/>
              <c:layout>
                <c:manualLayout>
                  <c:x val="-2.9709300052101862E-2"/>
                  <c:y val="0"/>
                </c:manualLayout>
              </c:layout>
              <c:showLegendKey val="0"/>
              <c:showVal val="1"/>
              <c:showCatName val="0"/>
              <c:showSerName val="0"/>
              <c:showPercent val="0"/>
              <c:showBubbleSize val="0"/>
            </c:dLbl>
            <c:dLbl>
              <c:idx val="7"/>
              <c:layout>
                <c:manualLayout>
                  <c:x val="-1.4806378701199116E-2"/>
                  <c:y val="0"/>
                </c:manualLayout>
              </c:layout>
              <c:showLegendKey val="0"/>
              <c:showVal val="1"/>
              <c:showCatName val="0"/>
              <c:showSerName val="0"/>
              <c:showPercent val="0"/>
              <c:showBubbleSize val="0"/>
            </c:dLbl>
            <c:txPr>
              <a:bodyPr/>
              <a:lstStyle/>
              <a:p>
                <a:pPr>
                  <a:defRPr sz="8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'бюдж для гражд'!$B$1:$J$1</c:f>
              <c:strCache>
                <c:ptCount val="9"/>
                <c:pt idx="0">
                  <c:v>НДФЛ</c:v>
                </c:pt>
                <c:pt idx="1">
                  <c:v>Единый 
сельскохозяйст 
венный налог</c:v>
                </c:pt>
                <c:pt idx="2">
                  <c:v>Налог на 
имущество ф.л.</c:v>
                </c:pt>
                <c:pt idx="3">
                  <c:v>Земельный налог 
с организаций</c:v>
                </c:pt>
                <c:pt idx="4">
                  <c:v>Земельный 
налог с ф.л.</c:v>
                </c:pt>
                <c:pt idx="5">
                  <c:v>Доходы от 
использования 
имущества</c:v>
                </c:pt>
                <c:pt idx="6">
                  <c:v>Доходы от
компенсации 
затрат</c:v>
                </c:pt>
                <c:pt idx="7">
                  <c:v>Доходы от продажи
 материальных и 
нематериальных активов</c:v>
                </c:pt>
                <c:pt idx="8">
                  <c:v>Штрафные
санкции</c:v>
                </c:pt>
              </c:strCache>
            </c:strRef>
          </c:cat>
          <c:val>
            <c:numRef>
              <c:f>'бюдж для гражд'!$B$2:$J$2</c:f>
              <c:numCache>
                <c:formatCode>General</c:formatCode>
                <c:ptCount val="9"/>
                <c:pt idx="0" formatCode="0.0">
                  <c:v>2434.6</c:v>
                </c:pt>
                <c:pt idx="1">
                  <c:v>3.3</c:v>
                </c:pt>
                <c:pt idx="2">
                  <c:v>1220.8</c:v>
                </c:pt>
                <c:pt idx="3">
                  <c:v>4182.8</c:v>
                </c:pt>
                <c:pt idx="4">
                  <c:v>6960.6</c:v>
                </c:pt>
                <c:pt idx="5">
                  <c:v>270.8</c:v>
                </c:pt>
                <c:pt idx="6">
                  <c:v>45.5</c:v>
                </c:pt>
                <c:pt idx="7">
                  <c:v>19.7</c:v>
                </c:pt>
                <c:pt idx="8">
                  <c:v>40.1</c:v>
                </c:pt>
              </c:numCache>
            </c:numRef>
          </c:val>
        </c:ser>
        <c:ser>
          <c:idx val="1"/>
          <c:order val="1"/>
          <c:tx>
            <c:strRef>
              <c:f>'бюдж для гражд'!$A$3</c:f>
              <c:strCache>
                <c:ptCount val="1"/>
                <c:pt idx="0">
                  <c:v>2022</c:v>
                </c:pt>
              </c:strCache>
            </c:strRef>
          </c:tx>
          <c:invertIfNegative val="0"/>
          <c:dLbls>
            <c:dLbl>
              <c:idx val="0"/>
              <c:layout>
                <c:manualLayout>
                  <c:x val="1.9694451553927191E-2"/>
                  <c:y val="1.8432894626394275E-2"/>
                </c:manualLayout>
              </c:layout>
              <c:showLegendKey val="0"/>
              <c:showVal val="1"/>
              <c:showCatName val="0"/>
              <c:showSerName val="0"/>
              <c:showPercent val="0"/>
              <c:showBubbleSize val="0"/>
            </c:dLbl>
            <c:dLbl>
              <c:idx val="1"/>
              <c:layout>
                <c:manualLayout>
                  <c:x val="1.9542254723343064E-2"/>
                  <c:y val="2.0481615293254127E-2"/>
                </c:manualLayout>
              </c:layout>
              <c:showLegendKey val="0"/>
              <c:showVal val="1"/>
              <c:showCatName val="0"/>
              <c:showSerName val="0"/>
              <c:showPercent val="0"/>
              <c:showBubbleSize val="0"/>
            </c:dLbl>
            <c:dLbl>
              <c:idx val="2"/>
              <c:layout>
                <c:manualLayout>
                  <c:x val="2.5382363487769916E-2"/>
                  <c:y val="8.3266594393011113E-3"/>
                </c:manualLayout>
              </c:layout>
              <c:showLegendKey val="0"/>
              <c:showVal val="1"/>
              <c:showCatName val="0"/>
              <c:showSerName val="0"/>
              <c:showPercent val="0"/>
              <c:showBubbleSize val="0"/>
            </c:dLbl>
            <c:dLbl>
              <c:idx val="3"/>
              <c:layout>
                <c:manualLayout>
                  <c:x val="1.5470992437364713E-2"/>
                  <c:y val="-7.3774565260138125E-3"/>
                </c:manualLayout>
              </c:layout>
              <c:showLegendKey val="0"/>
              <c:showVal val="1"/>
              <c:showCatName val="0"/>
              <c:showSerName val="0"/>
              <c:showPercent val="0"/>
              <c:showBubbleSize val="0"/>
            </c:dLbl>
            <c:dLbl>
              <c:idx val="4"/>
              <c:layout>
                <c:manualLayout>
                  <c:x val="3.8266464333697854E-2"/>
                  <c:y val="4.284094813677107E-2"/>
                </c:manualLayout>
              </c:layout>
              <c:showLegendKey val="0"/>
              <c:showVal val="1"/>
              <c:showCatName val="0"/>
              <c:showSerName val="0"/>
              <c:showPercent val="0"/>
              <c:showBubbleSize val="0"/>
            </c:dLbl>
            <c:dLbl>
              <c:idx val="5"/>
              <c:layout>
                <c:manualLayout>
                  <c:x val="1.6921575658513276E-2"/>
                  <c:y val="4.1633310844789049E-3"/>
                </c:manualLayout>
              </c:layout>
              <c:showLegendKey val="0"/>
              <c:showVal val="1"/>
              <c:showCatName val="0"/>
              <c:showSerName val="0"/>
              <c:showPercent val="0"/>
              <c:showBubbleSize val="0"/>
            </c:dLbl>
            <c:txPr>
              <a:bodyPr/>
              <a:lstStyle/>
              <a:p>
                <a:pPr>
                  <a:defRPr sz="8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'бюдж для гражд'!$B$1:$J$1</c:f>
              <c:strCache>
                <c:ptCount val="9"/>
                <c:pt idx="0">
                  <c:v>НДФЛ</c:v>
                </c:pt>
                <c:pt idx="1">
                  <c:v>Единый 
сельскохозяйст 
венный налог</c:v>
                </c:pt>
                <c:pt idx="2">
                  <c:v>Налог на 
имущество ф.л.</c:v>
                </c:pt>
                <c:pt idx="3">
                  <c:v>Земельный налог 
с организаций</c:v>
                </c:pt>
                <c:pt idx="4">
                  <c:v>Земельный 
налог с ф.л.</c:v>
                </c:pt>
                <c:pt idx="5">
                  <c:v>Доходы от 
использования 
имущества</c:v>
                </c:pt>
                <c:pt idx="6">
                  <c:v>Доходы от
компенсации 
затрат</c:v>
                </c:pt>
                <c:pt idx="7">
                  <c:v>Доходы от продажи
 материальных и 
нематериальных активов</c:v>
                </c:pt>
                <c:pt idx="8">
                  <c:v>Штрафные
санкции</c:v>
                </c:pt>
              </c:strCache>
            </c:strRef>
          </c:cat>
          <c:val>
            <c:numRef>
              <c:f>'бюдж для гражд'!$B$3:$J$3</c:f>
              <c:numCache>
                <c:formatCode>General</c:formatCode>
                <c:ptCount val="9"/>
                <c:pt idx="0" formatCode="0.0">
                  <c:v>2772.8</c:v>
                </c:pt>
                <c:pt idx="1">
                  <c:v>62.1</c:v>
                </c:pt>
                <c:pt idx="2">
                  <c:v>1501.5</c:v>
                </c:pt>
                <c:pt idx="3">
                  <c:v>2695.2</c:v>
                </c:pt>
                <c:pt idx="4">
                  <c:v>6736.7</c:v>
                </c:pt>
                <c:pt idx="5">
                  <c:v>412.8</c:v>
                </c:pt>
                <c:pt idx="6">
                  <c:v>0</c:v>
                </c:pt>
                <c:pt idx="7">
                  <c:v>0</c:v>
                </c:pt>
                <c:pt idx="8">
                  <c:v>47.7</c:v>
                </c:pt>
              </c:numCache>
            </c:numRef>
          </c:val>
        </c:ser>
        <c:dLbls>
          <c:showLegendKey val="0"/>
          <c:showVal val="0"/>
          <c:showCatName val="0"/>
          <c:showSerName val="0"/>
          <c:showPercent val="0"/>
          <c:showBubbleSize val="0"/>
        </c:dLbls>
        <c:gapWidth val="150"/>
        <c:axId val="133726208"/>
        <c:axId val="133727744"/>
      </c:barChart>
      <c:catAx>
        <c:axId val="133726208"/>
        <c:scaling>
          <c:orientation val="minMax"/>
        </c:scaling>
        <c:delete val="0"/>
        <c:axPos val="b"/>
        <c:numFmt formatCode="0.0" sourceLinked="1"/>
        <c:majorTickMark val="out"/>
        <c:minorTickMark val="none"/>
        <c:tickLblPos val="nextTo"/>
        <c:txPr>
          <a:bodyPr rot="0" vert="horz"/>
          <a:lstStyle/>
          <a:p>
            <a:pPr>
              <a:defRPr sz="700">
                <a:latin typeface="Times New Roman" panose="02020603050405020304" pitchFamily="18" charset="0"/>
                <a:cs typeface="Times New Roman" panose="02020603050405020304" pitchFamily="18" charset="0"/>
              </a:defRPr>
            </a:pPr>
            <a:endParaRPr lang="ru-RU"/>
          </a:p>
        </c:txPr>
        <c:crossAx val="133727744"/>
        <c:crosses val="autoZero"/>
        <c:auto val="1"/>
        <c:lblAlgn val="ctr"/>
        <c:lblOffset val="100"/>
        <c:noMultiLvlLbl val="0"/>
      </c:catAx>
      <c:valAx>
        <c:axId val="133727744"/>
        <c:scaling>
          <c:orientation val="minMax"/>
        </c:scaling>
        <c:delete val="0"/>
        <c:axPos val="l"/>
        <c:majorGridlines/>
        <c:numFmt formatCode="0.0" sourceLinked="1"/>
        <c:majorTickMark val="out"/>
        <c:minorTickMark val="none"/>
        <c:tickLblPos val="nextTo"/>
        <c:txPr>
          <a:bodyPr/>
          <a:lstStyle/>
          <a:p>
            <a:pPr>
              <a:defRPr sz="800" b="1">
                <a:latin typeface="Times New Roman" pitchFamily="18" charset="0"/>
                <a:cs typeface="Times New Roman" pitchFamily="18" charset="0"/>
              </a:defRPr>
            </a:pPr>
            <a:endParaRPr lang="ru-RU"/>
          </a:p>
        </c:txPr>
        <c:crossAx val="133726208"/>
        <c:crosses val="autoZero"/>
        <c:crossBetween val="between"/>
      </c:valAx>
      <c:spPr>
        <a:noFill/>
      </c:spPr>
    </c:plotArea>
    <c:legend>
      <c:legendPos val="r"/>
      <c:layout/>
      <c:overlay val="0"/>
      <c:txPr>
        <a:bodyPr/>
        <a:lstStyle/>
        <a:p>
          <a:pPr>
            <a:defRPr b="1">
              <a:latin typeface="Times New Roman" pitchFamily="18" charset="0"/>
              <a:cs typeface="Times New Roman" pitchFamily="18" charset="0"/>
            </a:defRPr>
          </a:pPr>
          <a:endParaRPr lang="ru-RU"/>
        </a:p>
      </c:txPr>
    </c:legend>
    <c:plotVisOnly val="1"/>
    <c:dispBlanksAs val="gap"/>
    <c:showDLblsOverMax val="0"/>
  </c:chart>
  <c:spPr>
    <a:noFill/>
  </c:sp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0.09649</cdr:x>
      <cdr:y>0.50196</cdr:y>
    </cdr:from>
    <cdr:to>
      <cdr:x>0.17174</cdr:x>
      <cdr:y>0.57243</cdr:y>
    </cdr:to>
    <cdr:sp macro="" textlink="">
      <cdr:nvSpPr>
        <cdr:cNvPr id="4" name="TextBox 3"/>
        <cdr:cNvSpPr txBox="1"/>
      </cdr:nvSpPr>
      <cdr:spPr>
        <a:xfrm xmlns:a="http://schemas.openxmlformats.org/drawingml/2006/main">
          <a:off x="792088" y="1728192"/>
          <a:ext cx="617721" cy="242623"/>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r>
            <a:rPr lang="ru-RU" sz="800" b="1" dirty="0" smtClean="0">
              <a:latin typeface="Times New Roman" pitchFamily="18" charset="0"/>
              <a:cs typeface="Times New Roman" pitchFamily="18" charset="0"/>
            </a:rPr>
            <a:t>113,9%</a:t>
          </a:r>
          <a:endParaRPr lang="ru-RU" sz="800" b="1" dirty="0">
            <a:latin typeface="Times New Roman" pitchFamily="18" charset="0"/>
            <a:cs typeface="Times New Roman" pitchFamily="18" charset="0"/>
          </a:endParaRPr>
        </a:p>
      </cdr:txBody>
    </cdr:sp>
  </cdr:relSizeAnchor>
  <cdr:relSizeAnchor xmlns:cdr="http://schemas.openxmlformats.org/drawingml/2006/chartDrawing">
    <cdr:from>
      <cdr:x>0.8</cdr:x>
      <cdr:y>0.66667</cdr:y>
    </cdr:from>
    <cdr:to>
      <cdr:x>1</cdr:x>
      <cdr:y>0.76852</cdr:y>
    </cdr:to>
    <cdr:sp macro="" textlink="">
      <cdr:nvSpPr>
        <cdr:cNvPr id="6" name="TextBox 5"/>
        <cdr:cNvSpPr txBox="1"/>
      </cdr:nvSpPr>
      <cdr:spPr>
        <a:xfrm xmlns:a="http://schemas.openxmlformats.org/drawingml/2006/main">
          <a:off x="3657600" y="1828800"/>
          <a:ext cx="914400" cy="279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0.82456</cdr:x>
      <cdr:y>0.69019</cdr:y>
    </cdr:from>
    <cdr:to>
      <cdr:x>0.90819</cdr:x>
      <cdr:y>0.75852</cdr:y>
    </cdr:to>
    <cdr:sp macro="" textlink="">
      <cdr:nvSpPr>
        <cdr:cNvPr id="7" name="TextBox 1"/>
        <cdr:cNvSpPr txBox="1"/>
      </cdr:nvSpPr>
      <cdr:spPr>
        <a:xfrm xmlns:a="http://schemas.openxmlformats.org/drawingml/2006/main">
          <a:off x="6768752" y="2376264"/>
          <a:ext cx="686511" cy="235254"/>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800" b="1" dirty="0" smtClean="0">
              <a:latin typeface="Times New Roman" pitchFamily="18" charset="0"/>
              <a:cs typeface="Times New Roman" pitchFamily="18" charset="0"/>
            </a:rPr>
            <a:t>119,1%</a:t>
          </a:r>
          <a:endParaRPr lang="ru-RU" sz="800" b="1" dirty="0">
            <a:latin typeface="Times New Roman" pitchFamily="18" charset="0"/>
            <a:cs typeface="Times New Roman" pitchFamily="18" charset="0"/>
          </a:endParaRPr>
        </a:p>
      </cdr:txBody>
    </cdr:sp>
  </cdr:relSizeAnchor>
  <cdr:relSizeAnchor xmlns:cdr="http://schemas.openxmlformats.org/drawingml/2006/chartDrawing">
    <cdr:from>
      <cdr:x>0.01875</cdr:x>
      <cdr:y>0.02315</cdr:y>
    </cdr:from>
    <cdr:to>
      <cdr:x>0.99514</cdr:x>
      <cdr:y>0.16977</cdr:y>
    </cdr:to>
    <cdr:sp macro="" textlink="">
      <cdr:nvSpPr>
        <cdr:cNvPr id="8" name="TextBox 7"/>
        <cdr:cNvSpPr txBox="1"/>
      </cdr:nvSpPr>
      <cdr:spPr>
        <a:xfrm xmlns:a="http://schemas.openxmlformats.org/drawingml/2006/main">
          <a:off x="100965" y="71003"/>
          <a:ext cx="5257665" cy="4496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ru-RU" sz="1200" b="1" i="0" u="none" dirty="0">
              <a:effectLst/>
              <a:latin typeface="Times New Roman" panose="02020603050405020304" pitchFamily="18" charset="0"/>
              <a:ea typeface="+mn-ea"/>
              <a:cs typeface="Times New Roman" panose="02020603050405020304" pitchFamily="18" charset="0"/>
            </a:rPr>
            <a:t>Динамика поступления налоговых и неналоговых доходов в бюджет </a:t>
          </a:r>
        </a:p>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ru-RU" sz="1200" b="1" i="0" u="none" dirty="0">
              <a:effectLst/>
              <a:latin typeface="Times New Roman" panose="02020603050405020304" pitchFamily="18" charset="0"/>
              <a:ea typeface="+mn-ea"/>
              <a:cs typeface="Times New Roman" panose="02020603050405020304" pitchFamily="18" charset="0"/>
            </a:rPr>
            <a:t>	МО </a:t>
          </a:r>
          <a:r>
            <a:rPr lang="ru-RU" sz="1200" b="1" i="0" u="none" dirty="0" err="1">
              <a:effectLst/>
              <a:latin typeface="Times New Roman" panose="02020603050405020304" pitchFamily="18" charset="0"/>
              <a:ea typeface="+mn-ea"/>
              <a:cs typeface="Times New Roman" panose="02020603050405020304" pitchFamily="18" charset="0"/>
            </a:rPr>
            <a:t>Ковардицкое</a:t>
          </a:r>
          <a:r>
            <a:rPr lang="ru-RU" sz="1200" b="1" i="0" u="none" dirty="0">
              <a:effectLst/>
              <a:latin typeface="Times New Roman" panose="02020603050405020304" pitchFamily="18" charset="0"/>
              <a:ea typeface="+mn-ea"/>
              <a:cs typeface="Times New Roman" panose="02020603050405020304" pitchFamily="18" charset="0"/>
            </a:rPr>
            <a:t> в </a:t>
          </a:r>
          <a:r>
            <a:rPr lang="ru-RU" sz="1200" b="1" i="0" u="none" dirty="0" smtClean="0">
              <a:effectLst/>
              <a:latin typeface="Times New Roman" panose="02020603050405020304" pitchFamily="18" charset="0"/>
              <a:ea typeface="+mn-ea"/>
              <a:cs typeface="Times New Roman" panose="02020603050405020304" pitchFamily="18" charset="0"/>
            </a:rPr>
            <a:t>2021-2022 </a:t>
          </a:r>
          <a:r>
            <a:rPr lang="ru-RU" sz="1200" b="1" i="0" u="none" dirty="0">
              <a:effectLst/>
              <a:latin typeface="Times New Roman" panose="02020603050405020304" pitchFamily="18" charset="0"/>
              <a:ea typeface="+mn-ea"/>
              <a:cs typeface="Times New Roman" panose="02020603050405020304" pitchFamily="18" charset="0"/>
            </a:rPr>
            <a:t>годах, тыс. рублей</a:t>
          </a:r>
        </a:p>
        <a:p xmlns:a="http://schemas.openxmlformats.org/drawingml/2006/main">
          <a:endParaRPr lang="ru-RU" sz="1100" dirty="0"/>
        </a:p>
      </cdr:txBody>
    </cdr:sp>
  </cdr:relSizeAnchor>
  <cdr:relSizeAnchor xmlns:cdr="http://schemas.openxmlformats.org/drawingml/2006/chartDrawing">
    <cdr:from>
      <cdr:x>0.10529</cdr:x>
      <cdr:y>0.57875</cdr:y>
    </cdr:from>
    <cdr:to>
      <cdr:x>0.17038</cdr:x>
      <cdr:y>0.59373</cdr:y>
    </cdr:to>
    <cdr:sp macro="" textlink="">
      <cdr:nvSpPr>
        <cdr:cNvPr id="3" name="Стрелка вправо 2"/>
        <cdr:cNvSpPr/>
      </cdr:nvSpPr>
      <cdr:spPr>
        <a:xfrm xmlns:a="http://schemas.openxmlformats.org/drawingml/2006/main" rot="20968583">
          <a:off x="864312" y="1992576"/>
          <a:ext cx="534318" cy="51574"/>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0.20169</cdr:x>
      <cdr:y>0.76902</cdr:y>
    </cdr:from>
    <cdr:to>
      <cdr:x>0.26677</cdr:x>
      <cdr:y>0.78401</cdr:y>
    </cdr:to>
    <cdr:sp macro="" textlink="">
      <cdr:nvSpPr>
        <cdr:cNvPr id="10" name="Стрелка вправо 9"/>
        <cdr:cNvSpPr/>
      </cdr:nvSpPr>
      <cdr:spPr>
        <a:xfrm xmlns:a="http://schemas.openxmlformats.org/drawingml/2006/main" rot="20874608">
          <a:off x="1655664" y="2647662"/>
          <a:ext cx="534236" cy="51609"/>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0.37746</cdr:x>
      <cdr:y>0.43651</cdr:y>
    </cdr:from>
    <cdr:to>
      <cdr:x>0.43746</cdr:x>
      <cdr:y>0.46038</cdr:y>
    </cdr:to>
    <cdr:sp macro="" textlink="">
      <cdr:nvSpPr>
        <cdr:cNvPr id="5" name="Стрелка вправо 4"/>
        <cdr:cNvSpPr/>
      </cdr:nvSpPr>
      <cdr:spPr>
        <a:xfrm xmlns:a="http://schemas.openxmlformats.org/drawingml/2006/main" rot="905516" flipV="1">
          <a:off x="3098549" y="1502862"/>
          <a:ext cx="492534" cy="82183"/>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0.47</cdr:x>
      <cdr:y>0.226</cdr:y>
    </cdr:from>
    <cdr:to>
      <cdr:x>0.53</cdr:x>
      <cdr:y>0.24201</cdr:y>
    </cdr:to>
    <cdr:sp macro="" textlink="">
      <cdr:nvSpPr>
        <cdr:cNvPr id="11" name="Стрелка вправо 10"/>
        <cdr:cNvSpPr/>
      </cdr:nvSpPr>
      <cdr:spPr>
        <a:xfrm xmlns:a="http://schemas.openxmlformats.org/drawingml/2006/main" rot="829131">
          <a:off x="3858188" y="778103"/>
          <a:ext cx="492535" cy="55121"/>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0.56137</cdr:x>
      <cdr:y>0.74836</cdr:y>
    </cdr:from>
    <cdr:to>
      <cdr:x>0.62137</cdr:x>
      <cdr:y>0.76437</cdr:y>
    </cdr:to>
    <cdr:sp macro="" textlink="">
      <cdr:nvSpPr>
        <cdr:cNvPr id="12" name="Стрелка вправо 11"/>
        <cdr:cNvSpPr/>
      </cdr:nvSpPr>
      <cdr:spPr>
        <a:xfrm xmlns:a="http://schemas.openxmlformats.org/drawingml/2006/main" rot="20816887">
          <a:off x="4608201" y="2576555"/>
          <a:ext cx="492535" cy="55121"/>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0.28962</cdr:x>
      <cdr:y>0.65992</cdr:y>
    </cdr:from>
    <cdr:to>
      <cdr:x>0.34962</cdr:x>
      <cdr:y>0.67593</cdr:y>
    </cdr:to>
    <cdr:sp macro="" textlink="">
      <cdr:nvSpPr>
        <cdr:cNvPr id="13" name="Стрелка вправо 12"/>
        <cdr:cNvSpPr/>
      </cdr:nvSpPr>
      <cdr:spPr>
        <a:xfrm xmlns:a="http://schemas.openxmlformats.org/drawingml/2006/main" rot="20883750">
          <a:off x="2377461" y="2272055"/>
          <a:ext cx="492535" cy="55121"/>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0.83306</cdr:x>
      <cdr:y>0.77286</cdr:y>
    </cdr:from>
    <cdr:to>
      <cdr:x>0.89306</cdr:x>
      <cdr:y>0.78887</cdr:y>
    </cdr:to>
    <cdr:sp macro="" textlink="">
      <cdr:nvSpPr>
        <cdr:cNvPr id="15" name="Стрелка вправо 14"/>
        <cdr:cNvSpPr/>
      </cdr:nvSpPr>
      <cdr:spPr>
        <a:xfrm xmlns:a="http://schemas.openxmlformats.org/drawingml/2006/main" rot="20612967">
          <a:off x="6838484" y="2660900"/>
          <a:ext cx="492535" cy="55122"/>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0.20175</cdr:x>
      <cdr:y>0.69019</cdr:y>
    </cdr:from>
    <cdr:to>
      <cdr:x>0.28514</cdr:x>
      <cdr:y>0.75624</cdr:y>
    </cdr:to>
    <cdr:sp macro="" textlink="">
      <cdr:nvSpPr>
        <cdr:cNvPr id="16" name="TextBox 15"/>
        <cdr:cNvSpPr txBox="1"/>
      </cdr:nvSpPr>
      <cdr:spPr>
        <a:xfrm xmlns:a="http://schemas.openxmlformats.org/drawingml/2006/main">
          <a:off x="1656184" y="2376264"/>
          <a:ext cx="684541" cy="2274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dirty="0" smtClean="0">
              <a:latin typeface="Times New Roman" pitchFamily="18" charset="0"/>
              <a:cs typeface="Times New Roman" pitchFamily="18" charset="0"/>
            </a:rPr>
            <a:t>Св.200%</a:t>
          </a:r>
          <a:endParaRPr lang="ru-RU" sz="800" b="1" dirty="0">
            <a:latin typeface="Times New Roman" pitchFamily="18" charset="0"/>
            <a:cs typeface="Times New Roman" pitchFamily="18" charset="0"/>
          </a:endParaRPr>
        </a:p>
      </cdr:txBody>
    </cdr:sp>
  </cdr:relSizeAnchor>
  <cdr:relSizeAnchor xmlns:cdr="http://schemas.openxmlformats.org/drawingml/2006/chartDrawing">
    <cdr:from>
      <cdr:x>0.38596</cdr:x>
      <cdr:y>0.37647</cdr:y>
    </cdr:from>
    <cdr:to>
      <cdr:x>0.47545</cdr:x>
      <cdr:y>0.42851</cdr:y>
    </cdr:to>
    <cdr:sp macro="" textlink="">
      <cdr:nvSpPr>
        <cdr:cNvPr id="17" name="TextBox 16"/>
        <cdr:cNvSpPr txBox="1"/>
      </cdr:nvSpPr>
      <cdr:spPr>
        <a:xfrm xmlns:a="http://schemas.openxmlformats.org/drawingml/2006/main">
          <a:off x="3168352" y="1296144"/>
          <a:ext cx="734615" cy="1791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dirty="0" smtClean="0">
              <a:latin typeface="Times New Roman" pitchFamily="18" charset="0"/>
              <a:cs typeface="Times New Roman" pitchFamily="18" charset="0"/>
            </a:rPr>
            <a:t>64,4%</a:t>
          </a:r>
          <a:endParaRPr lang="ru-RU" sz="800" b="1" dirty="0">
            <a:latin typeface="Times New Roman" pitchFamily="18" charset="0"/>
            <a:cs typeface="Times New Roman" pitchFamily="18" charset="0"/>
          </a:endParaRPr>
        </a:p>
      </cdr:txBody>
    </cdr:sp>
  </cdr:relSizeAnchor>
  <cdr:relSizeAnchor xmlns:cdr="http://schemas.openxmlformats.org/drawingml/2006/chartDrawing">
    <cdr:from>
      <cdr:x>0.47368</cdr:x>
      <cdr:y>0.16732</cdr:y>
    </cdr:from>
    <cdr:to>
      <cdr:x>0.55605</cdr:x>
      <cdr:y>0.21736</cdr:y>
    </cdr:to>
    <cdr:sp macro="" textlink="">
      <cdr:nvSpPr>
        <cdr:cNvPr id="18" name="TextBox 17"/>
        <cdr:cNvSpPr txBox="1"/>
      </cdr:nvSpPr>
      <cdr:spPr>
        <a:xfrm xmlns:a="http://schemas.openxmlformats.org/drawingml/2006/main">
          <a:off x="3888432" y="576064"/>
          <a:ext cx="676168" cy="1722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dirty="0" smtClean="0">
              <a:latin typeface="Times New Roman" pitchFamily="18" charset="0"/>
              <a:cs typeface="Times New Roman" pitchFamily="18" charset="0"/>
            </a:rPr>
            <a:t>96,8%</a:t>
          </a:r>
          <a:endParaRPr lang="ru-RU" sz="800" b="1" dirty="0">
            <a:latin typeface="Times New Roman" pitchFamily="18" charset="0"/>
            <a:cs typeface="Times New Roman" pitchFamily="18" charset="0"/>
          </a:endParaRPr>
        </a:p>
      </cdr:txBody>
    </cdr:sp>
  </cdr:relSizeAnchor>
  <cdr:relSizeAnchor xmlns:cdr="http://schemas.openxmlformats.org/drawingml/2006/chartDrawing">
    <cdr:from>
      <cdr:x>0.55263</cdr:x>
      <cdr:y>0.69019</cdr:y>
    </cdr:from>
    <cdr:to>
      <cdr:x>0.64008</cdr:x>
      <cdr:y>0.74823</cdr:y>
    </cdr:to>
    <cdr:sp macro="" textlink="">
      <cdr:nvSpPr>
        <cdr:cNvPr id="19" name="TextBox 18"/>
        <cdr:cNvSpPr txBox="1"/>
      </cdr:nvSpPr>
      <cdr:spPr>
        <a:xfrm xmlns:a="http://schemas.openxmlformats.org/drawingml/2006/main">
          <a:off x="4536504" y="2376264"/>
          <a:ext cx="717869" cy="1998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dirty="0" smtClean="0">
              <a:latin typeface="Times New Roman" pitchFamily="18" charset="0"/>
              <a:cs typeface="Times New Roman" pitchFamily="18" charset="0"/>
            </a:rPr>
            <a:t>152,4%</a:t>
          </a:r>
          <a:endParaRPr lang="ru-RU" sz="800" b="1" dirty="0">
            <a:latin typeface="Times New Roman" pitchFamily="18" charset="0"/>
            <a:cs typeface="Times New Roman" pitchFamily="18" charset="0"/>
          </a:endParaRPr>
        </a:p>
      </cdr:txBody>
    </cdr:sp>
  </cdr:relSizeAnchor>
  <cdr:relSizeAnchor xmlns:cdr="http://schemas.openxmlformats.org/drawingml/2006/chartDrawing">
    <cdr:from>
      <cdr:x>0.28947</cdr:x>
      <cdr:y>0.60653</cdr:y>
    </cdr:from>
    <cdr:to>
      <cdr:x>0.3698</cdr:x>
      <cdr:y>0.66858</cdr:y>
    </cdr:to>
    <cdr:sp macro="" textlink="">
      <cdr:nvSpPr>
        <cdr:cNvPr id="20" name="TextBox 19"/>
        <cdr:cNvSpPr txBox="1"/>
      </cdr:nvSpPr>
      <cdr:spPr>
        <a:xfrm xmlns:a="http://schemas.openxmlformats.org/drawingml/2006/main">
          <a:off x="2376264" y="2088232"/>
          <a:ext cx="659422" cy="2136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dirty="0" smtClean="0">
              <a:latin typeface="Times New Roman" pitchFamily="18" charset="0"/>
              <a:cs typeface="Times New Roman" pitchFamily="18" charset="0"/>
            </a:rPr>
            <a:t>123,0%</a:t>
          </a:r>
          <a:endParaRPr lang="ru-RU" sz="800" b="1" dirty="0">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9413"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l">
              <a:defRPr sz="1200">
                <a:latin typeface="Arial" pitchFamily="34" charset="0"/>
                <a:cs typeface="+mn-cs"/>
              </a:defRPr>
            </a:lvl1pPr>
          </a:lstStyle>
          <a:p>
            <a:pPr>
              <a:defRPr/>
            </a:pPr>
            <a:endParaRPr lang="ru-RU" altLang="ru-RU"/>
          </a:p>
        </p:txBody>
      </p:sp>
      <p:sp>
        <p:nvSpPr>
          <p:cNvPr id="3075" name="Rectangle 3"/>
          <p:cNvSpPr>
            <a:spLocks noGrp="1" noChangeArrowheads="1"/>
          </p:cNvSpPr>
          <p:nvPr>
            <p:ph type="dt" idx="1"/>
          </p:nvPr>
        </p:nvSpPr>
        <p:spPr bwMode="auto">
          <a:xfrm>
            <a:off x="3814763" y="0"/>
            <a:ext cx="2919412"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r">
              <a:defRPr sz="1200">
                <a:latin typeface="Arial" pitchFamily="34" charset="0"/>
                <a:cs typeface="+mn-cs"/>
              </a:defRPr>
            </a:lvl1pPr>
          </a:lstStyle>
          <a:p>
            <a:pPr>
              <a:defRPr/>
            </a:pPr>
            <a:endParaRPr lang="ru-RU" altLang="ru-RU"/>
          </a:p>
        </p:txBody>
      </p:sp>
      <p:sp>
        <p:nvSpPr>
          <p:cNvPr id="23556" name="Rectangle 4"/>
          <p:cNvSpPr>
            <a:spLocks noGrp="1" noRot="1" noChangeAspect="1" noChangeArrowheads="1" noTextEdit="1"/>
          </p:cNvSpPr>
          <p:nvPr>
            <p:ph type="sldImg" idx="2"/>
          </p:nvPr>
        </p:nvSpPr>
        <p:spPr bwMode="auto">
          <a:xfrm>
            <a:off x="892175" y="739775"/>
            <a:ext cx="4951413"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3100" y="4686300"/>
            <a:ext cx="5389563" cy="4440238"/>
          </a:xfrm>
          <a:prstGeom prst="rect">
            <a:avLst/>
          </a:prstGeom>
          <a:noFill/>
          <a:ln>
            <a:noFill/>
          </a:ln>
          <a:effectLst/>
          <a:extLst/>
        </p:spPr>
        <p:txBody>
          <a:bodyPr vert="horz" wrap="square" lIns="90754" tIns="45377" rIns="90754" bIns="45377"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3078" name="Rectangle 6"/>
          <p:cNvSpPr>
            <a:spLocks noGrp="1" noChangeArrowheads="1"/>
          </p:cNvSpPr>
          <p:nvPr>
            <p:ph type="ftr" sz="quarter" idx="4"/>
          </p:nvPr>
        </p:nvSpPr>
        <p:spPr bwMode="auto">
          <a:xfrm>
            <a:off x="0" y="9371013"/>
            <a:ext cx="2919413"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l">
              <a:defRPr sz="1200">
                <a:latin typeface="Arial" pitchFamily="34" charset="0"/>
                <a:cs typeface="+mn-cs"/>
              </a:defRPr>
            </a:lvl1pPr>
          </a:lstStyle>
          <a:p>
            <a:pPr>
              <a:defRPr/>
            </a:pPr>
            <a:endParaRPr lang="ru-RU" altLang="ru-RU"/>
          </a:p>
        </p:txBody>
      </p:sp>
      <p:sp>
        <p:nvSpPr>
          <p:cNvPr id="3079" name="Rectangle 7"/>
          <p:cNvSpPr>
            <a:spLocks noGrp="1" noChangeArrowheads="1"/>
          </p:cNvSpPr>
          <p:nvPr>
            <p:ph type="sldNum" sz="quarter" idx="5"/>
          </p:nvPr>
        </p:nvSpPr>
        <p:spPr bwMode="auto">
          <a:xfrm>
            <a:off x="3814763" y="9371013"/>
            <a:ext cx="2919412"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r">
              <a:defRPr sz="1200">
                <a:latin typeface="Arial" pitchFamily="34" charset="0"/>
                <a:cs typeface="+mn-cs"/>
              </a:defRPr>
            </a:lvl1pPr>
          </a:lstStyle>
          <a:p>
            <a:pPr>
              <a:defRPr/>
            </a:pPr>
            <a:fld id="{02F2A97E-A8A2-4449-AED6-71F6F9089C8D}" type="slidenum">
              <a:rPr lang="ru-RU" altLang="ru-RU"/>
              <a:pPr>
                <a:defRPr/>
              </a:pPr>
              <a:t>‹#›</a:t>
            </a:fld>
            <a:endParaRPr lang="ru-RU" altLang="ru-RU"/>
          </a:p>
        </p:txBody>
      </p:sp>
    </p:spTree>
    <p:extLst>
      <p:ext uri="{BB962C8B-B14F-4D97-AF65-F5344CB8AC3E}">
        <p14:creationId xmlns:p14="http://schemas.microsoft.com/office/powerpoint/2010/main" val="2402923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36600" indent="-282575" eaLnBrk="0" hangingPunct="0">
              <a:spcBef>
                <a:spcPct val="30000"/>
              </a:spcBef>
              <a:defRPr sz="1200">
                <a:solidFill>
                  <a:schemeClr val="tx1"/>
                </a:solidFill>
                <a:latin typeface="Arial" charset="0"/>
              </a:defRPr>
            </a:lvl2pPr>
            <a:lvl3pPr marL="1133475" indent="-225425" eaLnBrk="0" hangingPunct="0">
              <a:spcBef>
                <a:spcPct val="30000"/>
              </a:spcBef>
              <a:defRPr sz="1200">
                <a:solidFill>
                  <a:schemeClr val="tx1"/>
                </a:solidFill>
                <a:latin typeface="Arial" charset="0"/>
              </a:defRPr>
            </a:lvl3pPr>
            <a:lvl4pPr marL="1587500" indent="-225425" eaLnBrk="0" hangingPunct="0">
              <a:spcBef>
                <a:spcPct val="30000"/>
              </a:spcBef>
              <a:defRPr sz="1200">
                <a:solidFill>
                  <a:schemeClr val="tx1"/>
                </a:solidFill>
                <a:latin typeface="Arial" charset="0"/>
              </a:defRPr>
            </a:lvl4pPr>
            <a:lvl5pPr marL="2041525" indent="-225425" eaLnBrk="0" hangingPunct="0">
              <a:spcBef>
                <a:spcPct val="30000"/>
              </a:spcBef>
              <a:defRPr sz="1200">
                <a:solidFill>
                  <a:schemeClr val="tx1"/>
                </a:solidFill>
                <a:latin typeface="Arial" charset="0"/>
              </a:defRPr>
            </a:lvl5pPr>
            <a:lvl6pPr marL="2498725" indent="-225425" eaLnBrk="0" fontAlgn="base" hangingPunct="0">
              <a:spcBef>
                <a:spcPct val="30000"/>
              </a:spcBef>
              <a:spcAft>
                <a:spcPct val="0"/>
              </a:spcAft>
              <a:defRPr sz="1200">
                <a:solidFill>
                  <a:schemeClr val="tx1"/>
                </a:solidFill>
                <a:latin typeface="Arial" charset="0"/>
              </a:defRPr>
            </a:lvl6pPr>
            <a:lvl7pPr marL="2955925" indent="-225425" eaLnBrk="0" fontAlgn="base" hangingPunct="0">
              <a:spcBef>
                <a:spcPct val="30000"/>
              </a:spcBef>
              <a:spcAft>
                <a:spcPct val="0"/>
              </a:spcAft>
              <a:defRPr sz="1200">
                <a:solidFill>
                  <a:schemeClr val="tx1"/>
                </a:solidFill>
                <a:latin typeface="Arial" charset="0"/>
              </a:defRPr>
            </a:lvl7pPr>
            <a:lvl8pPr marL="3413125" indent="-225425" eaLnBrk="0" fontAlgn="base" hangingPunct="0">
              <a:spcBef>
                <a:spcPct val="30000"/>
              </a:spcBef>
              <a:spcAft>
                <a:spcPct val="0"/>
              </a:spcAft>
              <a:defRPr sz="1200">
                <a:solidFill>
                  <a:schemeClr val="tx1"/>
                </a:solidFill>
                <a:latin typeface="Arial" charset="0"/>
              </a:defRPr>
            </a:lvl8pPr>
            <a:lvl9pPr marL="3870325"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FFC85B4-AD41-42FC-B2BB-A51F0AFB335F}" type="slidenum">
              <a:rPr lang="ru-RU" altLang="ru-RU" smtClean="0"/>
              <a:pPr eaLnBrk="1" hangingPunct="1">
                <a:spcBef>
                  <a:spcPct val="0"/>
                </a:spcBef>
                <a:defRPr/>
              </a:pPr>
              <a:t>13</a:t>
            </a:fld>
            <a:endParaRPr lang="ru-RU" altLang="ru-RU"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8975" y="2130425"/>
            <a:ext cx="7802563"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6363" y="3886200"/>
            <a:ext cx="6427787"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8BF59571-0A11-4D7A-94CA-2DDC912FD12D}" type="slidenum">
              <a:rPr lang="ru-RU" altLang="ru-RU"/>
              <a:pPr>
                <a:defRPr/>
              </a:pPr>
              <a:t>‹#›</a:t>
            </a:fld>
            <a:endParaRPr lang="ru-RU" altLang="ru-RU"/>
          </a:p>
        </p:txBody>
      </p:sp>
    </p:spTree>
    <p:extLst>
      <p:ext uri="{BB962C8B-B14F-4D97-AF65-F5344CB8AC3E}">
        <p14:creationId xmlns:p14="http://schemas.microsoft.com/office/powerpoint/2010/main" val="24227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81AE890C-265E-4EDD-BAD3-F2A913B6EDCE}" type="slidenum">
              <a:rPr lang="ru-RU" altLang="ru-RU"/>
              <a:pPr>
                <a:defRPr/>
              </a:pPr>
              <a:t>‹#›</a:t>
            </a:fld>
            <a:endParaRPr lang="ru-RU" altLang="ru-RU"/>
          </a:p>
        </p:txBody>
      </p:sp>
    </p:spTree>
    <p:extLst>
      <p:ext uri="{BB962C8B-B14F-4D97-AF65-F5344CB8AC3E}">
        <p14:creationId xmlns:p14="http://schemas.microsoft.com/office/powerpoint/2010/main" val="3436403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6388" y="274638"/>
            <a:ext cx="206533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8788" y="274638"/>
            <a:ext cx="60452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F86728F4-4CFF-4447-921B-03CDCDD18306}" type="slidenum">
              <a:rPr lang="ru-RU" altLang="ru-RU"/>
              <a:pPr>
                <a:defRPr/>
              </a:pPr>
              <a:t>‹#›</a:t>
            </a:fld>
            <a:endParaRPr lang="ru-RU" altLang="ru-RU"/>
          </a:p>
        </p:txBody>
      </p:sp>
    </p:spTree>
    <p:extLst>
      <p:ext uri="{BB962C8B-B14F-4D97-AF65-F5344CB8AC3E}">
        <p14:creationId xmlns:p14="http://schemas.microsoft.com/office/powerpoint/2010/main" val="339527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8788" y="274638"/>
            <a:ext cx="8262937"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8788" y="1600200"/>
            <a:ext cx="4054475"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65663" y="1600200"/>
            <a:ext cx="4056062"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8788" y="3938588"/>
            <a:ext cx="4054475"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65663" y="3938588"/>
            <a:ext cx="4056062"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C7A3D850-4BCB-495C-A9AB-3D5F4D7E93B8}" type="slidenum">
              <a:rPr lang="ru-RU" altLang="ru-RU"/>
              <a:pPr>
                <a:defRPr/>
              </a:pPr>
              <a:t>‹#›</a:t>
            </a:fld>
            <a:endParaRPr lang="ru-RU" altLang="ru-RU"/>
          </a:p>
        </p:txBody>
      </p:sp>
    </p:spTree>
    <p:extLst>
      <p:ext uri="{BB962C8B-B14F-4D97-AF65-F5344CB8AC3E}">
        <p14:creationId xmlns:p14="http://schemas.microsoft.com/office/powerpoint/2010/main" val="1915949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788" y="274638"/>
            <a:ext cx="8262937"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8788" y="1600200"/>
            <a:ext cx="4054475"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65663" y="1600200"/>
            <a:ext cx="4056062"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65663" y="3938588"/>
            <a:ext cx="4056062"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8" name="Rectangle 6"/>
          <p:cNvSpPr>
            <a:spLocks noGrp="1" noChangeArrowheads="1"/>
          </p:cNvSpPr>
          <p:nvPr>
            <p:ph type="sldNum" sz="quarter" idx="12"/>
          </p:nvPr>
        </p:nvSpPr>
        <p:spPr>
          <a:ln/>
        </p:spPr>
        <p:txBody>
          <a:bodyPr/>
          <a:lstStyle>
            <a:lvl1pPr>
              <a:defRPr/>
            </a:lvl1pPr>
          </a:lstStyle>
          <a:p>
            <a:pPr>
              <a:defRPr/>
            </a:pPr>
            <a:fld id="{A0A569AC-7528-4E28-B47B-34AE4AE784AD}" type="slidenum">
              <a:rPr lang="ru-RU" altLang="ru-RU"/>
              <a:pPr>
                <a:defRPr/>
              </a:pPr>
              <a:t>‹#›</a:t>
            </a:fld>
            <a:endParaRPr lang="ru-RU" altLang="ru-RU"/>
          </a:p>
        </p:txBody>
      </p:sp>
    </p:spTree>
    <p:extLst>
      <p:ext uri="{BB962C8B-B14F-4D97-AF65-F5344CB8AC3E}">
        <p14:creationId xmlns:p14="http://schemas.microsoft.com/office/powerpoint/2010/main" val="968809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8788" y="274638"/>
            <a:ext cx="8262937"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7479F8DB-D924-46B6-B22B-F6A88521B468}" type="slidenum">
              <a:rPr lang="ru-RU" altLang="ru-RU"/>
              <a:pPr>
                <a:defRPr/>
              </a:pPr>
              <a:t>‹#›</a:t>
            </a:fld>
            <a:endParaRPr lang="ru-RU" altLang="ru-RU"/>
          </a:p>
        </p:txBody>
      </p:sp>
    </p:spTree>
    <p:extLst>
      <p:ext uri="{BB962C8B-B14F-4D97-AF65-F5344CB8AC3E}">
        <p14:creationId xmlns:p14="http://schemas.microsoft.com/office/powerpoint/2010/main" val="384069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FEBEECD9-1653-4E63-B250-E207D794C5C3}" type="slidenum">
              <a:rPr lang="ru-RU" altLang="ru-RU"/>
              <a:pPr>
                <a:defRPr/>
              </a:pPr>
              <a:t>‹#›</a:t>
            </a:fld>
            <a:endParaRPr lang="ru-RU" altLang="ru-RU"/>
          </a:p>
        </p:txBody>
      </p:sp>
    </p:spTree>
    <p:extLst>
      <p:ext uri="{BB962C8B-B14F-4D97-AF65-F5344CB8AC3E}">
        <p14:creationId xmlns:p14="http://schemas.microsoft.com/office/powerpoint/2010/main" val="2591900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5488" y="4406900"/>
            <a:ext cx="7802562"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5488" y="2906713"/>
            <a:ext cx="780256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DC26DD30-6592-4056-A581-4A52B59B6F37}" type="slidenum">
              <a:rPr lang="ru-RU" altLang="ru-RU"/>
              <a:pPr>
                <a:defRPr/>
              </a:pPr>
              <a:t>‹#›</a:t>
            </a:fld>
            <a:endParaRPr lang="ru-RU" altLang="ru-RU"/>
          </a:p>
        </p:txBody>
      </p:sp>
    </p:spTree>
    <p:extLst>
      <p:ext uri="{BB962C8B-B14F-4D97-AF65-F5344CB8AC3E}">
        <p14:creationId xmlns:p14="http://schemas.microsoft.com/office/powerpoint/2010/main" val="77035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8788" y="1600200"/>
            <a:ext cx="40544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65663" y="1600200"/>
            <a:ext cx="40560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F58DCE38-857C-4B70-9CB4-F5B52D6689ED}" type="slidenum">
              <a:rPr lang="ru-RU" altLang="ru-RU"/>
              <a:pPr>
                <a:defRPr/>
              </a:pPr>
              <a:t>‹#›</a:t>
            </a:fld>
            <a:endParaRPr lang="ru-RU" altLang="ru-RU"/>
          </a:p>
        </p:txBody>
      </p:sp>
    </p:spTree>
    <p:extLst>
      <p:ext uri="{BB962C8B-B14F-4D97-AF65-F5344CB8AC3E}">
        <p14:creationId xmlns:p14="http://schemas.microsoft.com/office/powerpoint/2010/main" val="299007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8788" y="1535113"/>
            <a:ext cx="40560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8788" y="2174875"/>
            <a:ext cx="40560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64075" y="1535113"/>
            <a:ext cx="40576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64075" y="2174875"/>
            <a:ext cx="40576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2754C563-42A3-4E5F-9E13-198766C34694}" type="slidenum">
              <a:rPr lang="ru-RU" altLang="ru-RU"/>
              <a:pPr>
                <a:defRPr/>
              </a:pPr>
              <a:t>‹#›</a:t>
            </a:fld>
            <a:endParaRPr lang="ru-RU" altLang="ru-RU"/>
          </a:p>
        </p:txBody>
      </p:sp>
    </p:spTree>
    <p:extLst>
      <p:ext uri="{BB962C8B-B14F-4D97-AF65-F5344CB8AC3E}">
        <p14:creationId xmlns:p14="http://schemas.microsoft.com/office/powerpoint/2010/main" val="535855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568C80E9-2EB2-4929-97FF-466208466576}" type="slidenum">
              <a:rPr lang="ru-RU" altLang="ru-RU"/>
              <a:pPr>
                <a:defRPr/>
              </a:pPr>
              <a:t>‹#›</a:t>
            </a:fld>
            <a:endParaRPr lang="ru-RU" altLang="ru-RU"/>
          </a:p>
        </p:txBody>
      </p:sp>
    </p:spTree>
    <p:extLst>
      <p:ext uri="{BB962C8B-B14F-4D97-AF65-F5344CB8AC3E}">
        <p14:creationId xmlns:p14="http://schemas.microsoft.com/office/powerpoint/2010/main" val="154680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865B5297-232C-4FD4-8950-1A8DA371D6B4}" type="slidenum">
              <a:rPr lang="ru-RU" altLang="ru-RU"/>
              <a:pPr>
                <a:defRPr/>
              </a:pPr>
              <a:t>‹#›</a:t>
            </a:fld>
            <a:endParaRPr lang="ru-RU" altLang="ru-RU"/>
          </a:p>
        </p:txBody>
      </p:sp>
    </p:spTree>
    <p:extLst>
      <p:ext uri="{BB962C8B-B14F-4D97-AF65-F5344CB8AC3E}">
        <p14:creationId xmlns:p14="http://schemas.microsoft.com/office/powerpoint/2010/main" val="210798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788" y="273050"/>
            <a:ext cx="3021012"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89338" y="273050"/>
            <a:ext cx="513238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8788" y="1435100"/>
            <a:ext cx="30210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219FCA10-6C5E-4ADA-8D59-4A9467E80990}" type="slidenum">
              <a:rPr lang="ru-RU" altLang="ru-RU"/>
              <a:pPr>
                <a:defRPr/>
              </a:pPr>
              <a:t>‹#›</a:t>
            </a:fld>
            <a:endParaRPr lang="ru-RU" altLang="ru-RU"/>
          </a:p>
        </p:txBody>
      </p:sp>
    </p:spTree>
    <p:extLst>
      <p:ext uri="{BB962C8B-B14F-4D97-AF65-F5344CB8AC3E}">
        <p14:creationId xmlns:p14="http://schemas.microsoft.com/office/powerpoint/2010/main" val="420083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0225" y="4800600"/>
            <a:ext cx="5507038"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800225" y="612775"/>
            <a:ext cx="5507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800225" y="5367338"/>
            <a:ext cx="5507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02DCB3AD-6BFB-45B2-A55D-77F44692D4D2}" type="slidenum">
              <a:rPr lang="ru-RU" altLang="ru-RU"/>
              <a:pPr>
                <a:defRPr/>
              </a:pPr>
              <a:t>‹#›</a:t>
            </a:fld>
            <a:endParaRPr lang="ru-RU" altLang="ru-RU"/>
          </a:p>
        </p:txBody>
      </p:sp>
    </p:spTree>
    <p:extLst>
      <p:ext uri="{BB962C8B-B14F-4D97-AF65-F5344CB8AC3E}">
        <p14:creationId xmlns:p14="http://schemas.microsoft.com/office/powerpoint/2010/main" val="418931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alphaModFix amt="41000"/>
            <a:lum/>
          </a:blip>
          <a:srcRect/>
          <a:stretch>
            <a:fillRect l="-10000" r="-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8788" y="274638"/>
            <a:ext cx="82629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8788" y="1600200"/>
            <a:ext cx="82629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20836" name="Rectangle 4"/>
          <p:cNvSpPr>
            <a:spLocks noGrp="1" noChangeArrowheads="1"/>
          </p:cNvSpPr>
          <p:nvPr>
            <p:ph type="dt" sz="half" idx="2"/>
          </p:nvPr>
        </p:nvSpPr>
        <p:spPr bwMode="auto">
          <a:xfrm>
            <a:off x="458788" y="6245225"/>
            <a:ext cx="214312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pitchFamily="34" charset="0"/>
                <a:cs typeface="+mn-cs"/>
              </a:defRPr>
            </a:lvl1pPr>
          </a:lstStyle>
          <a:p>
            <a:pPr>
              <a:defRPr/>
            </a:pPr>
            <a:endParaRPr lang="ru-RU" altLang="ru-RU"/>
          </a:p>
        </p:txBody>
      </p:sp>
      <p:sp>
        <p:nvSpPr>
          <p:cNvPr id="120837" name="Rectangle 5"/>
          <p:cNvSpPr>
            <a:spLocks noGrp="1" noChangeArrowheads="1"/>
          </p:cNvSpPr>
          <p:nvPr>
            <p:ph type="ftr" sz="quarter" idx="3"/>
          </p:nvPr>
        </p:nvSpPr>
        <p:spPr bwMode="auto">
          <a:xfrm>
            <a:off x="3136900" y="6245225"/>
            <a:ext cx="2906713"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ru-RU" altLang="ru-RU"/>
          </a:p>
        </p:txBody>
      </p:sp>
      <p:sp>
        <p:nvSpPr>
          <p:cNvPr id="120838" name="Rectangle 6"/>
          <p:cNvSpPr>
            <a:spLocks noGrp="1" noChangeArrowheads="1"/>
          </p:cNvSpPr>
          <p:nvPr>
            <p:ph type="sldNum" sz="quarter" idx="4"/>
          </p:nvPr>
        </p:nvSpPr>
        <p:spPr bwMode="auto">
          <a:xfrm>
            <a:off x="6578600" y="6245225"/>
            <a:ext cx="214312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BD252F6A-8A20-4BA4-B45D-7A59538EF01E}"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_____Microsoft_Excel_97-2003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oleObject" Target="../embeddings/_____Microsoft_Excel_97-20032.xls"/><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15"/>
          <p:cNvSpPr txBox="1">
            <a:spLocks noChangeArrowheads="1"/>
          </p:cNvSpPr>
          <p:nvPr/>
        </p:nvSpPr>
        <p:spPr bwMode="auto">
          <a:xfrm>
            <a:off x="618480" y="260648"/>
            <a:ext cx="7848872" cy="954107"/>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Муниципальное образование </a:t>
            </a:r>
          </a:p>
          <a:p>
            <a:pPr algn="ctr" eaLnBrk="1" hangingPunct="1">
              <a:spcBef>
                <a:spcPct val="0"/>
              </a:spcBef>
              <a:buFontTx/>
              <a:buNone/>
              <a:defRPr/>
            </a:pPr>
            <a:r>
              <a:rPr lang="ru-RU" altLang="ru-RU" sz="2800" b="1" i="1" dirty="0" err="1"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Ковардицкое</a:t>
            </a:r>
            <a:endPar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endParaRPr>
          </a:p>
        </p:txBody>
      </p:sp>
      <p:sp>
        <p:nvSpPr>
          <p:cNvPr id="10" name="Text Box 15"/>
          <p:cNvSpPr txBox="1">
            <a:spLocks noChangeArrowheads="1"/>
          </p:cNvSpPr>
          <p:nvPr/>
        </p:nvSpPr>
        <p:spPr bwMode="auto">
          <a:xfrm>
            <a:off x="618480" y="1772816"/>
            <a:ext cx="7848872" cy="1815882"/>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ru-RU" altLang="ru-RU" sz="2800" b="1" i="1" dirty="0" smtClean="0">
                <a:solidFill>
                  <a:schemeClr val="tx2">
                    <a:lumMod val="85000"/>
                    <a:lumOff val="15000"/>
                  </a:schemeClr>
                </a:solidFill>
                <a:latin typeface="Times New Roman" panose="02020603050405020304" pitchFamily="18" charset="0"/>
                <a:cs typeface="Times New Roman" panose="02020603050405020304" pitchFamily="18" charset="0"/>
              </a:rPr>
              <a:t>Брошюра</a:t>
            </a:r>
          </a:p>
          <a:p>
            <a:pPr algn="ctr" eaLnBrk="1" hangingPunct="1">
              <a:spcBef>
                <a:spcPct val="50000"/>
              </a:spcBef>
              <a:buFontTx/>
              <a:buNone/>
              <a:defRPr/>
            </a:pP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«БЮДЖЕТ ДЛЯ ГРАЖДАН»</a:t>
            </a:r>
          </a:p>
          <a:p>
            <a:pPr algn="ctr" eaLnBrk="1" hangingPunct="1">
              <a:spcBef>
                <a:spcPct val="50000"/>
              </a:spcBef>
              <a:buFontTx/>
              <a:buNone/>
              <a:defRPr/>
            </a:pPr>
            <a:endPar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endParaRPr>
          </a:p>
        </p:txBody>
      </p:sp>
      <p:sp>
        <p:nvSpPr>
          <p:cNvPr id="11" name="Text Box 15"/>
          <p:cNvSpPr txBox="1">
            <a:spLocks noChangeArrowheads="1"/>
          </p:cNvSpPr>
          <p:nvPr/>
        </p:nvSpPr>
        <p:spPr bwMode="auto">
          <a:xfrm>
            <a:off x="618480" y="3212976"/>
            <a:ext cx="7848872" cy="2246769"/>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к проекту решения Совета народных депутатов муниципального образования </a:t>
            </a:r>
            <a:r>
              <a:rPr lang="ru-RU" altLang="ru-RU" sz="2800" b="1" i="1" dirty="0" err="1"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Ковардицкое</a:t>
            </a: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 «Об утверждении отчета об исполнении бюджета муниципального образования Ковардицкое за 2022 год»</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414565667"/>
              </p:ext>
            </p:extLst>
          </p:nvPr>
        </p:nvGraphicFramePr>
        <p:xfrm>
          <a:off x="341784" y="293792"/>
          <a:ext cx="8678864" cy="3871694"/>
        </p:xfrm>
        <a:graphic>
          <a:graphicData uri="http://schemas.openxmlformats.org/drawingml/2006/table">
            <a:tbl>
              <a:tblPr/>
              <a:tblGrid>
                <a:gridCol w="2356882"/>
                <a:gridCol w="1193905"/>
                <a:gridCol w="1044667"/>
                <a:gridCol w="1044667"/>
                <a:gridCol w="1089121"/>
                <a:gridCol w="1089121"/>
                <a:gridCol w="860501"/>
              </a:tblGrid>
              <a:tr h="503976">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2021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План на 2022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2022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503863">
                <a:tc vMerge="1">
                  <a:txBody>
                    <a:bodyPr/>
                    <a:lstStyle/>
                    <a:p>
                      <a:endParaRPr lang="ru-RU"/>
                    </a:p>
                  </a:txBody>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2021 году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Структура, %</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5258">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33970,1</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40690,9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40690,9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119,8</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74,1</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84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Дотации бюджетам субъектов Российской Федерации и муниципальных образований</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23454,3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23541,7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23541,7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100,4</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tabLst>
                          <a:tab pos="209550" algn="l"/>
                          <a:tab pos="311150" algn="ctr"/>
                        </a:tabLst>
                        <a:defRPr sz="2800">
                          <a:solidFill>
                            <a:schemeClr val="tx1"/>
                          </a:solidFill>
                          <a:latin typeface="Arial" pitchFamily="34" charset="0"/>
                        </a:defRPr>
                      </a:lvl1pPr>
                      <a:lvl2pPr marL="742950" indent="-285750" algn="l" eaLnBrk="0" hangingPunct="0">
                        <a:spcBef>
                          <a:spcPct val="20000"/>
                        </a:spcBef>
                        <a:tabLst>
                          <a:tab pos="209550" algn="l"/>
                          <a:tab pos="311150" algn="ctr"/>
                        </a:tabLst>
                        <a:defRPr sz="2400">
                          <a:solidFill>
                            <a:schemeClr val="tx1"/>
                          </a:solidFill>
                          <a:latin typeface="Arial" pitchFamily="34" charset="0"/>
                        </a:defRPr>
                      </a:lvl2pPr>
                      <a:lvl3pPr marL="1143000" indent="-228600" algn="l" eaLnBrk="0" hangingPunct="0">
                        <a:spcBef>
                          <a:spcPct val="20000"/>
                        </a:spcBef>
                        <a:tabLst>
                          <a:tab pos="209550" algn="l"/>
                          <a:tab pos="311150" algn="ctr"/>
                        </a:tabLst>
                        <a:defRPr sz="2000">
                          <a:solidFill>
                            <a:schemeClr val="tx1"/>
                          </a:solidFill>
                          <a:latin typeface="Arial" pitchFamily="34" charset="0"/>
                        </a:defRPr>
                      </a:lvl3pPr>
                      <a:lvl4pPr marL="1600200" indent="-228600" algn="l" eaLnBrk="0" hangingPunct="0">
                        <a:spcBef>
                          <a:spcPct val="20000"/>
                        </a:spcBef>
                        <a:tabLst>
                          <a:tab pos="209550" algn="l"/>
                          <a:tab pos="311150" algn="ctr"/>
                        </a:tabLst>
                        <a:defRPr>
                          <a:solidFill>
                            <a:schemeClr val="tx1"/>
                          </a:solidFill>
                          <a:latin typeface="Arial" pitchFamily="34" charset="0"/>
                        </a:defRPr>
                      </a:lvl4pPr>
                      <a:lvl5pPr marL="2057400" indent="-228600" algn="l" eaLnBrk="0" hangingPunct="0">
                        <a:spcBef>
                          <a:spcPct val="20000"/>
                        </a:spcBef>
                        <a:tabLst>
                          <a:tab pos="209550" algn="l"/>
                          <a:tab pos="311150" algn="ctr"/>
                        </a:tabLst>
                        <a:defRPr>
                          <a:solidFill>
                            <a:schemeClr val="tx1"/>
                          </a:solidFill>
                          <a:latin typeface="Arial" pitchFamily="34" charset="0"/>
                        </a:defRPr>
                      </a:lvl5pPr>
                      <a:lvl6pPr marL="2514600" indent="-228600" eaLnBrk="0" fontAlgn="base" hangingPunct="0">
                        <a:spcBef>
                          <a:spcPct val="20000"/>
                        </a:spcBef>
                        <a:spcAft>
                          <a:spcPct val="0"/>
                        </a:spcAft>
                        <a:tabLst>
                          <a:tab pos="209550" algn="l"/>
                          <a:tab pos="311150" algn="ctr"/>
                        </a:tabLst>
                        <a:defRPr>
                          <a:solidFill>
                            <a:schemeClr val="tx1"/>
                          </a:solidFill>
                          <a:latin typeface="Arial" pitchFamily="34" charset="0"/>
                        </a:defRPr>
                      </a:lvl6pPr>
                      <a:lvl7pPr marL="2971800" indent="-228600" eaLnBrk="0" fontAlgn="base" hangingPunct="0">
                        <a:spcBef>
                          <a:spcPct val="20000"/>
                        </a:spcBef>
                        <a:spcAft>
                          <a:spcPct val="0"/>
                        </a:spcAft>
                        <a:tabLst>
                          <a:tab pos="209550" algn="l"/>
                          <a:tab pos="311150" algn="ctr"/>
                        </a:tabLst>
                        <a:defRPr>
                          <a:solidFill>
                            <a:schemeClr val="tx1"/>
                          </a:solidFill>
                          <a:latin typeface="Arial" pitchFamily="34" charset="0"/>
                        </a:defRPr>
                      </a:lvl7pPr>
                      <a:lvl8pPr marL="3429000" indent="-228600" eaLnBrk="0" fontAlgn="base" hangingPunct="0">
                        <a:spcBef>
                          <a:spcPct val="20000"/>
                        </a:spcBef>
                        <a:spcAft>
                          <a:spcPct val="0"/>
                        </a:spcAft>
                        <a:tabLst>
                          <a:tab pos="209550" algn="l"/>
                          <a:tab pos="311150" algn="ctr"/>
                        </a:tabLst>
                        <a:defRPr>
                          <a:solidFill>
                            <a:schemeClr val="tx1"/>
                          </a:solidFill>
                          <a:latin typeface="Arial" pitchFamily="34" charset="0"/>
                        </a:defRPr>
                      </a:lvl8pPr>
                      <a:lvl9pPr marL="3886200" indent="-228600" eaLnBrk="0" fontAlgn="base" hangingPunct="0">
                        <a:spcBef>
                          <a:spcPct val="20000"/>
                        </a:spcBef>
                        <a:spcAft>
                          <a:spcPct val="0"/>
                        </a:spcAft>
                        <a:tabLst>
                          <a:tab pos="209550" algn="l"/>
                          <a:tab pos="311150" algn="ctr"/>
                        </a:tabLs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09550" algn="l"/>
                          <a:tab pos="311150" algn="ctr"/>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42,9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06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(межбюджетные субсидии)</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6506,8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4283,3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4283,3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65,8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7,8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068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бюджетной системы Российской Федерации </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591,9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633,3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633,3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107,0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402">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Иные межбюджетные трансферты</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3300,1</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12081,8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12081,8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22,0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71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Прочие безвозмездные поступления</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117,0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150,8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150,8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128,8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0,2</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872">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ВСЕГО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49150,7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54749,9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54929,7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100,3</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111,8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53316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246856" y="3645024"/>
            <a:ext cx="8686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altLang="ru-RU" sz="1400" dirty="0">
                <a:latin typeface="Times New Roman" pitchFamily="18" charset="0"/>
                <a:cs typeface="Times New Roman" pitchFamily="18" charset="0"/>
              </a:rPr>
              <a:t>Рост налоговых и неналоговых поступлений за </a:t>
            </a:r>
            <a:r>
              <a:rPr lang="ru-RU" altLang="ru-RU" sz="1400" dirty="0" smtClean="0">
                <a:latin typeface="Times New Roman" pitchFamily="18" charset="0"/>
                <a:cs typeface="Times New Roman" pitchFamily="18" charset="0"/>
              </a:rPr>
              <a:t>2022 </a:t>
            </a:r>
            <a:r>
              <a:rPr lang="ru-RU" altLang="ru-RU" sz="1400" dirty="0">
                <a:latin typeface="Times New Roman" pitchFamily="18" charset="0"/>
                <a:cs typeface="Times New Roman" pitchFamily="18" charset="0"/>
              </a:rPr>
              <a:t>год по сравнению с аналогичным периодом </a:t>
            </a:r>
            <a:r>
              <a:rPr lang="ru-RU" altLang="ru-RU" sz="1400" dirty="0" smtClean="0">
                <a:latin typeface="Times New Roman" pitchFamily="18" charset="0"/>
                <a:cs typeface="Times New Roman" pitchFamily="18" charset="0"/>
              </a:rPr>
              <a:t>2021 года </a:t>
            </a:r>
            <a:r>
              <a:rPr lang="ru-RU" altLang="ru-RU" sz="1400" dirty="0">
                <a:latin typeface="Times New Roman" pitchFamily="18" charset="0"/>
                <a:cs typeface="Times New Roman" pitchFamily="18" charset="0"/>
              </a:rPr>
              <a:t>получен по налогу на доходы физических лиц на </a:t>
            </a:r>
            <a:r>
              <a:rPr lang="ru-RU" altLang="ru-RU" sz="1400" dirty="0" smtClean="0">
                <a:latin typeface="Times New Roman" pitchFamily="18" charset="0"/>
                <a:cs typeface="Times New Roman" pitchFamily="18" charset="0"/>
              </a:rPr>
              <a:t>13,9% (338,2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a:t>
            </a:r>
            <a:r>
              <a:rPr lang="en-US" altLang="ru-RU" sz="1400" dirty="0" smtClean="0">
                <a:latin typeface="Times New Roman" pitchFamily="18" charset="0"/>
                <a:cs typeface="Times New Roman" pitchFamily="18" charset="0"/>
              </a:rPr>
              <a:t> </a:t>
            </a:r>
            <a:r>
              <a:rPr lang="ru-RU" altLang="ru-RU" sz="1400" dirty="0">
                <a:latin typeface="Times New Roman" pitchFamily="18" charset="0"/>
                <a:cs typeface="Times New Roman" pitchFamily="18" charset="0"/>
              </a:rPr>
              <a:t>единому сельскохозяйственному налогу </a:t>
            </a:r>
            <a:r>
              <a:rPr lang="ru-RU" altLang="ru-RU" sz="1400" dirty="0" smtClean="0">
                <a:latin typeface="Times New Roman" pitchFamily="18" charset="0"/>
                <a:cs typeface="Times New Roman" pitchFamily="18" charset="0"/>
              </a:rPr>
              <a:t>в 18,8 раза </a:t>
            </a:r>
            <a:r>
              <a:rPr lang="ru-RU" altLang="ru-RU" sz="1400" dirty="0">
                <a:latin typeface="Times New Roman" pitchFamily="18" charset="0"/>
                <a:cs typeface="Times New Roman" pitchFamily="18" charset="0"/>
              </a:rPr>
              <a:t>(58,8 тыс. рублей), налогу на имущество физических лиц на 23,0% (280,7 тыс. рублей), </a:t>
            </a:r>
            <a:r>
              <a:rPr lang="ru-RU" altLang="ru-RU" sz="1400" dirty="0" smtClean="0">
                <a:latin typeface="Times New Roman" pitchFamily="18" charset="0"/>
                <a:cs typeface="Times New Roman" pitchFamily="18" charset="0"/>
              </a:rPr>
              <a:t>доходам </a:t>
            </a:r>
            <a:r>
              <a:rPr lang="ru-RU" altLang="ru-RU" sz="1400" dirty="0">
                <a:latin typeface="Times New Roman" pitchFamily="18" charset="0"/>
                <a:cs typeface="Times New Roman" pitchFamily="18" charset="0"/>
              </a:rPr>
              <a:t>от использования имущества на </a:t>
            </a:r>
            <a:r>
              <a:rPr lang="ru-RU" altLang="ru-RU" sz="1400" dirty="0" smtClean="0">
                <a:latin typeface="Times New Roman" pitchFamily="18" charset="0"/>
                <a:cs typeface="Times New Roman" pitchFamily="18" charset="0"/>
              </a:rPr>
              <a:t>52,4 </a:t>
            </a: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(142,0 </a:t>
            </a:r>
            <a:r>
              <a:rPr lang="ru-RU" altLang="ru-RU" sz="1400" dirty="0">
                <a:latin typeface="Times New Roman" pitchFamily="18" charset="0"/>
                <a:cs typeface="Times New Roman" pitchFamily="18" charset="0"/>
              </a:rPr>
              <a:t>тыс. рублей), штрафам, санкциям, возмещению ущерба на </a:t>
            </a:r>
            <a:r>
              <a:rPr lang="ru-RU" altLang="ru-RU" sz="1400" dirty="0" smtClean="0">
                <a:latin typeface="Times New Roman" pitchFamily="18" charset="0"/>
                <a:cs typeface="Times New Roman" pitchFamily="18" charset="0"/>
              </a:rPr>
              <a:t>19,1% (7,6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Доходы от задолженности </a:t>
            </a:r>
            <a:r>
              <a:rPr lang="ru-RU" altLang="ru-RU" sz="1400" dirty="0">
                <a:latin typeface="Times New Roman" pitchFamily="18" charset="0"/>
                <a:cs typeface="Times New Roman" pitchFamily="18" charset="0"/>
              </a:rPr>
              <a:t>и </a:t>
            </a:r>
            <a:r>
              <a:rPr lang="ru-RU" altLang="ru-RU" sz="1400" dirty="0" smtClean="0">
                <a:latin typeface="Times New Roman" pitchFamily="18" charset="0"/>
                <a:cs typeface="Times New Roman" pitchFamily="18" charset="0"/>
              </a:rPr>
              <a:t>перерасчетам </a:t>
            </a:r>
            <a:r>
              <a:rPr lang="ru-RU" altLang="ru-RU" sz="1400" dirty="0">
                <a:latin typeface="Times New Roman" pitchFamily="18" charset="0"/>
                <a:cs typeface="Times New Roman" pitchFamily="18" charset="0"/>
              </a:rPr>
              <a:t>по отмененным налогам, сборам и иным обязательным платежам в отчетном периоде </a:t>
            </a:r>
            <a:r>
              <a:rPr lang="ru-RU" altLang="ru-RU" sz="1400" dirty="0" smtClean="0">
                <a:latin typeface="Times New Roman" pitchFamily="18" charset="0"/>
                <a:cs typeface="Times New Roman" pitchFamily="18" charset="0"/>
              </a:rPr>
              <a:t>исполнены в сумме 9,8 тыс. рублей, </a:t>
            </a:r>
            <a:r>
              <a:rPr lang="ru-RU" altLang="ru-RU" sz="1400" dirty="0">
                <a:latin typeface="Times New Roman" pitchFamily="18" charset="0"/>
                <a:cs typeface="Times New Roman" pitchFamily="18" charset="0"/>
              </a:rPr>
              <a:t>в </a:t>
            </a:r>
            <a:r>
              <a:rPr lang="ru-RU" altLang="ru-RU" sz="1400" dirty="0" smtClean="0">
                <a:latin typeface="Times New Roman" pitchFamily="18" charset="0"/>
                <a:cs typeface="Times New Roman" pitchFamily="18" charset="0"/>
              </a:rPr>
              <a:t>2021 году данных поступлений не было. </a:t>
            </a:r>
            <a:endParaRPr lang="ru-RU" altLang="ru-RU" sz="1400" dirty="0">
              <a:latin typeface="Times New Roman" pitchFamily="18" charset="0"/>
              <a:cs typeface="Times New Roman" pitchFamily="18" charset="0"/>
            </a:endParaRPr>
          </a:p>
          <a:p>
            <a:pPr indent="457200" algn="just"/>
            <a:r>
              <a:rPr lang="ru-RU" altLang="ru-RU" sz="1400" dirty="0" smtClean="0">
                <a:latin typeface="Times New Roman" pitchFamily="18" charset="0"/>
                <a:cs typeface="Times New Roman" pitchFamily="18" charset="0"/>
              </a:rPr>
              <a:t>По </a:t>
            </a:r>
            <a:r>
              <a:rPr lang="ru-RU" altLang="ru-RU" sz="1400" dirty="0">
                <a:latin typeface="Times New Roman" pitchFamily="18" charset="0"/>
                <a:cs typeface="Times New Roman" pitchFamily="18" charset="0"/>
              </a:rPr>
              <a:t>отношению к </a:t>
            </a:r>
            <a:r>
              <a:rPr lang="ru-RU" altLang="ru-RU" sz="1400" dirty="0" smtClean="0">
                <a:latin typeface="Times New Roman" pitchFamily="18" charset="0"/>
                <a:cs typeface="Times New Roman" pitchFamily="18" charset="0"/>
              </a:rPr>
              <a:t>2021 </a:t>
            </a:r>
            <a:r>
              <a:rPr lang="ru-RU" altLang="ru-RU" sz="1400" dirty="0">
                <a:latin typeface="Times New Roman" pitchFamily="18" charset="0"/>
                <a:cs typeface="Times New Roman" pitchFamily="18" charset="0"/>
              </a:rPr>
              <a:t>году объем налоговые и неналоговые доходов уменьшился по земельному налогу с </a:t>
            </a:r>
            <a:r>
              <a:rPr lang="ru-RU" altLang="ru-RU" sz="1400" dirty="0" smtClean="0">
                <a:latin typeface="Times New Roman" pitchFamily="18" charset="0"/>
                <a:cs typeface="Times New Roman" pitchFamily="18" charset="0"/>
              </a:rPr>
              <a:t>организаций </a:t>
            </a:r>
            <a:r>
              <a:rPr lang="ru-RU" altLang="ru-RU" sz="1400" dirty="0">
                <a:latin typeface="Times New Roman" pitchFamily="18" charset="0"/>
                <a:cs typeface="Times New Roman" pitchFamily="18" charset="0"/>
              </a:rPr>
              <a:t>на </a:t>
            </a:r>
            <a:r>
              <a:rPr lang="ru-RU" altLang="ru-RU" sz="1400" dirty="0" smtClean="0">
                <a:latin typeface="Times New Roman" pitchFamily="18" charset="0"/>
                <a:cs typeface="Times New Roman" pitchFamily="18" charset="0"/>
              </a:rPr>
              <a:t>35,6 % (-1487,6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a:t>
            </a:r>
            <a:r>
              <a:rPr lang="ru-RU" altLang="ru-RU" sz="1400" dirty="0">
                <a:latin typeface="Times New Roman" pitchFamily="18" charset="0"/>
                <a:cs typeface="Times New Roman" pitchFamily="18" charset="0"/>
              </a:rPr>
              <a:t>земельному налогу с физических лиц на </a:t>
            </a:r>
            <a:r>
              <a:rPr lang="ru-RU" altLang="ru-RU" sz="1400" dirty="0" smtClean="0">
                <a:latin typeface="Times New Roman" pitchFamily="18" charset="0"/>
                <a:cs typeface="Times New Roman" pitchFamily="18" charset="0"/>
              </a:rPr>
              <a:t>3,2% (-223,9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a:t>
            </a:r>
            <a:r>
              <a:rPr lang="ru-RU" altLang="ru-RU" sz="1400" dirty="0">
                <a:latin typeface="Times New Roman" pitchFamily="18" charset="0"/>
                <a:cs typeface="Times New Roman" pitchFamily="18" charset="0"/>
              </a:rPr>
              <a:t>государственной пошлине на </a:t>
            </a:r>
            <a:r>
              <a:rPr lang="ru-RU" altLang="ru-RU" sz="1400" dirty="0" smtClean="0">
                <a:latin typeface="Times New Roman" pitchFamily="18" charset="0"/>
                <a:cs typeface="Times New Roman" pitchFamily="18" charset="0"/>
              </a:rPr>
              <a:t>89,2% (-2,1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Доходы </a:t>
            </a:r>
            <a:r>
              <a:rPr lang="ru-RU" altLang="ru-RU" sz="1400" dirty="0">
                <a:latin typeface="Times New Roman" pitchFamily="18" charset="0"/>
                <a:cs typeface="Times New Roman" pitchFamily="18" charset="0"/>
              </a:rPr>
              <a:t>от компенсации затрат бюджетов сельских поселений в отчетном периоде не поступали, в </a:t>
            </a:r>
            <a:r>
              <a:rPr lang="ru-RU" altLang="ru-RU" sz="1400" dirty="0" smtClean="0">
                <a:latin typeface="Times New Roman" pitchFamily="18" charset="0"/>
                <a:cs typeface="Times New Roman" pitchFamily="18" charset="0"/>
              </a:rPr>
              <a:t>2021 году </a:t>
            </a:r>
            <a:r>
              <a:rPr lang="ru-RU" altLang="ru-RU" sz="1400" dirty="0">
                <a:latin typeface="Times New Roman" pitchFamily="18" charset="0"/>
                <a:cs typeface="Times New Roman" pitchFamily="18" charset="0"/>
              </a:rPr>
              <a:t>исполнение составило сумму </a:t>
            </a:r>
            <a:r>
              <a:rPr lang="ru-RU" altLang="ru-RU" sz="1400" dirty="0" smtClean="0">
                <a:latin typeface="Times New Roman" pitchFamily="18" charset="0"/>
                <a:cs typeface="Times New Roman" pitchFamily="18" charset="0"/>
              </a:rPr>
              <a:t>45,5 </a:t>
            </a:r>
            <a:r>
              <a:rPr lang="ru-RU" altLang="ru-RU" sz="1400" dirty="0">
                <a:latin typeface="Times New Roman" pitchFamily="18" charset="0"/>
                <a:cs typeface="Times New Roman" pitchFamily="18" charset="0"/>
              </a:rPr>
              <a:t>тыс. </a:t>
            </a:r>
            <a:r>
              <a:rPr lang="ru-RU" altLang="ru-RU" sz="1400" dirty="0" smtClean="0">
                <a:latin typeface="Times New Roman" pitchFamily="18" charset="0"/>
                <a:cs typeface="Times New Roman" pitchFamily="18" charset="0"/>
              </a:rPr>
              <a:t>рублей,</a:t>
            </a:r>
            <a:r>
              <a:rPr lang="ru-RU" altLang="ru-RU" sz="1400" dirty="0">
                <a:solidFill>
                  <a:srgbClr val="FF0000"/>
                </a:solidFill>
                <a:latin typeface="Times New Roman" pitchFamily="18" charset="0"/>
                <a:cs typeface="Times New Roman" pitchFamily="18" charset="0"/>
              </a:rPr>
              <a:t> </a:t>
            </a:r>
            <a:r>
              <a:rPr lang="ru-RU" altLang="ru-RU" sz="1400" dirty="0">
                <a:latin typeface="Times New Roman" pitchFamily="18" charset="0"/>
                <a:cs typeface="Times New Roman" pitchFamily="18" charset="0"/>
              </a:rPr>
              <a:t>от продажи материальных и нематериальных активов в отчетном </a:t>
            </a:r>
            <a:r>
              <a:rPr lang="ru-RU" altLang="ru-RU" sz="1400" dirty="0" smtClean="0">
                <a:latin typeface="Times New Roman" pitchFamily="18" charset="0"/>
                <a:cs typeface="Times New Roman" pitchFamily="18" charset="0"/>
              </a:rPr>
              <a:t>периоде </a:t>
            </a:r>
            <a:r>
              <a:rPr lang="ru-RU" sz="1400" dirty="0" smtClean="0">
                <a:latin typeface="Times New Roman" pitchFamily="18" charset="0"/>
                <a:cs typeface="Times New Roman" pitchFamily="18" charset="0"/>
              </a:rPr>
              <a:t>не </a:t>
            </a:r>
            <a:r>
              <a:rPr lang="ru-RU" sz="1400" dirty="0">
                <a:latin typeface="Times New Roman" pitchFamily="18" charset="0"/>
                <a:cs typeface="Times New Roman" pitchFamily="18" charset="0"/>
              </a:rPr>
              <a:t>поступали в связи с отсутствием покупательского спроса на покупку земельных участков, в 2021 году поступление составило </a:t>
            </a:r>
            <a:r>
              <a:rPr lang="ru-RU" sz="1400" dirty="0" smtClean="0">
                <a:latin typeface="Times New Roman" pitchFamily="18" charset="0"/>
                <a:cs typeface="Times New Roman" pitchFamily="18" charset="0"/>
              </a:rPr>
              <a:t>19,7 </a:t>
            </a:r>
            <a:r>
              <a:rPr lang="ru-RU" sz="1400" dirty="0">
                <a:latin typeface="Times New Roman" pitchFamily="18" charset="0"/>
                <a:cs typeface="Times New Roman" pitchFamily="18" charset="0"/>
              </a:rPr>
              <a:t>тыс. </a:t>
            </a:r>
            <a:r>
              <a:rPr lang="ru-RU" sz="1400" dirty="0" smtClean="0">
                <a:latin typeface="Times New Roman" pitchFamily="18" charset="0"/>
                <a:cs typeface="Times New Roman" pitchFamily="18" charset="0"/>
              </a:rPr>
              <a:t>рублей.</a:t>
            </a:r>
            <a:endParaRPr lang="ru-RU" altLang="ru-RU" sz="1400" dirty="0">
              <a:latin typeface="Times New Roman" pitchFamily="18" charset="0"/>
              <a:cs typeface="Times New Roman" pitchFamily="18" charset="0"/>
            </a:endParaRPr>
          </a:p>
        </p:txBody>
      </p:sp>
      <p:sp>
        <p:nvSpPr>
          <p:cNvPr id="12291" name="Rectangle 2"/>
          <p:cNvSpPr>
            <a:spLocks noChangeArrowheads="1"/>
          </p:cNvSpPr>
          <p:nvPr/>
        </p:nvSpPr>
        <p:spPr bwMode="auto">
          <a:xfrm>
            <a:off x="0" y="0"/>
            <a:ext cx="91805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ru-RU" altLang="ru-RU"/>
          </a:p>
        </p:txBody>
      </p:sp>
      <p:graphicFrame>
        <p:nvGraphicFramePr>
          <p:cNvPr id="7" name="Диаграмма 6"/>
          <p:cNvGraphicFramePr>
            <a:graphicFrameLocks/>
          </p:cNvGraphicFramePr>
          <p:nvPr>
            <p:extLst>
              <p:ext uri="{D42A27DB-BD31-4B8C-83A1-F6EECF244321}">
                <p14:modId xmlns:p14="http://schemas.microsoft.com/office/powerpoint/2010/main" val="3722636485"/>
              </p:ext>
            </p:extLst>
          </p:nvPr>
        </p:nvGraphicFramePr>
        <p:xfrm>
          <a:off x="485800" y="260648"/>
          <a:ext cx="8208911" cy="34429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0768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4"/>
          <p:cNvSpPr>
            <a:spLocks noChangeArrowheads="1"/>
          </p:cNvSpPr>
          <p:nvPr/>
        </p:nvSpPr>
        <p:spPr bwMode="auto">
          <a:xfrm>
            <a:off x="694134" y="5157192"/>
            <a:ext cx="7705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ct val="20000"/>
              </a:spcBef>
            </a:pPr>
            <a:r>
              <a:rPr lang="ru-RU" alt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Безвозмездные поступления в </a:t>
            </a:r>
            <a:r>
              <a:rPr lang="ru-RU" sz="1400" dirty="0" smtClean="0">
                <a:latin typeface="Times New Roman" pitchFamily="18" charset="0"/>
                <a:cs typeface="Times New Roman" pitchFamily="18" charset="0"/>
              </a:rPr>
              <a:t>2022 </a:t>
            </a:r>
            <a:r>
              <a:rPr lang="ru-RU" sz="1400" dirty="0">
                <a:latin typeface="Times New Roman" pitchFamily="18" charset="0"/>
                <a:cs typeface="Times New Roman" pitchFamily="18" charset="0"/>
              </a:rPr>
              <a:t>году составили сумму </a:t>
            </a:r>
            <a:r>
              <a:rPr lang="ru-RU" sz="1400" dirty="0" smtClean="0">
                <a:latin typeface="Times New Roman" pitchFamily="18" charset="0"/>
                <a:cs typeface="Times New Roman" pitchFamily="18" charset="0"/>
              </a:rPr>
              <a:t>40690,9 </a:t>
            </a:r>
            <a:r>
              <a:rPr lang="ru-RU" sz="1400" dirty="0">
                <a:latin typeface="Times New Roman" pitchFamily="18" charset="0"/>
                <a:cs typeface="Times New Roman" pitchFamily="18" charset="0"/>
              </a:rPr>
              <a:t>тыс. рублей (с учетом прочих безвозмездных поступлений в сумме </a:t>
            </a:r>
            <a:r>
              <a:rPr lang="ru-RU" sz="1400" dirty="0" smtClean="0">
                <a:latin typeface="Times New Roman" pitchFamily="18" charset="0"/>
                <a:cs typeface="Times New Roman" pitchFamily="18" charset="0"/>
              </a:rPr>
              <a:t>150,8 </a:t>
            </a:r>
            <a:r>
              <a:rPr lang="ru-RU" sz="1400" dirty="0">
                <a:latin typeface="Times New Roman" pitchFamily="18" charset="0"/>
                <a:cs typeface="Times New Roman" pitchFamily="18" charset="0"/>
              </a:rPr>
              <a:t>тыс. рублей) или выполнены на 100,0 % и </a:t>
            </a:r>
            <a:r>
              <a:rPr lang="ru-RU" sz="1400" dirty="0" smtClean="0">
                <a:latin typeface="Times New Roman" pitchFamily="18" charset="0"/>
                <a:cs typeface="Times New Roman" pitchFamily="18" charset="0"/>
              </a:rPr>
              <a:t>увеличились </a:t>
            </a:r>
            <a:r>
              <a:rPr lang="ru-RU" sz="1400" dirty="0">
                <a:latin typeface="Times New Roman" pitchFamily="18" charset="0"/>
                <a:cs typeface="Times New Roman" pitchFamily="18" charset="0"/>
              </a:rPr>
              <a:t>по сравнению с </a:t>
            </a:r>
            <a:r>
              <a:rPr lang="ru-RU" sz="1400" dirty="0" smtClean="0">
                <a:latin typeface="Times New Roman" pitchFamily="18" charset="0"/>
                <a:cs typeface="Times New Roman" pitchFamily="18" charset="0"/>
              </a:rPr>
              <a:t>2021 </a:t>
            </a:r>
            <a:r>
              <a:rPr lang="ru-RU" sz="1400" dirty="0">
                <a:latin typeface="Times New Roman" pitchFamily="18" charset="0"/>
                <a:cs typeface="Times New Roman" pitchFamily="18" charset="0"/>
              </a:rPr>
              <a:t>годом на </a:t>
            </a:r>
            <a:r>
              <a:rPr lang="ru-RU" sz="1400" dirty="0" smtClean="0">
                <a:latin typeface="Times New Roman" pitchFamily="18" charset="0"/>
                <a:cs typeface="Times New Roman" pitchFamily="18" charset="0"/>
              </a:rPr>
              <a:t>19,8 </a:t>
            </a:r>
            <a:r>
              <a:rPr lang="ru-RU" sz="1400" dirty="0">
                <a:latin typeface="Times New Roman" pitchFamily="18" charset="0"/>
                <a:cs typeface="Times New Roman" pitchFamily="18" charset="0"/>
              </a:rPr>
              <a:t>%. Из общей суммы безвозмездных поступлений дотации составили </a:t>
            </a:r>
            <a:r>
              <a:rPr lang="ru-RU" sz="1400" dirty="0" smtClean="0">
                <a:latin typeface="Times New Roman" pitchFamily="18" charset="0"/>
                <a:cs typeface="Times New Roman" pitchFamily="18" charset="0"/>
              </a:rPr>
              <a:t>57,9 </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23541,7 </a:t>
            </a:r>
            <a:r>
              <a:rPr lang="ru-RU" sz="1400" dirty="0">
                <a:latin typeface="Times New Roman" pitchFamily="18" charset="0"/>
                <a:cs typeface="Times New Roman" pitchFamily="18" charset="0"/>
              </a:rPr>
              <a:t>тыс. рублей), субсидии – </a:t>
            </a:r>
            <a:r>
              <a:rPr lang="ru-RU" sz="1400" dirty="0" smtClean="0">
                <a:latin typeface="Times New Roman" pitchFamily="18" charset="0"/>
                <a:cs typeface="Times New Roman" pitchFamily="18" charset="0"/>
              </a:rPr>
              <a:t>10,5 </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(4283,3 </a:t>
            </a:r>
            <a:r>
              <a:rPr lang="ru-RU" sz="1400" dirty="0">
                <a:latin typeface="Times New Roman" pitchFamily="18" charset="0"/>
                <a:cs typeface="Times New Roman" pitchFamily="18" charset="0"/>
              </a:rPr>
              <a:t>тыс. рублей), субвенции – </a:t>
            </a:r>
            <a:r>
              <a:rPr lang="ru-RU" sz="1400" dirty="0" smtClean="0">
                <a:latin typeface="Times New Roman" pitchFamily="18" charset="0"/>
                <a:cs typeface="Times New Roman" pitchFamily="18" charset="0"/>
              </a:rPr>
              <a:t>1,5 </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(633,3 </a:t>
            </a:r>
            <a:r>
              <a:rPr lang="ru-RU" sz="1400" dirty="0">
                <a:latin typeface="Times New Roman" pitchFamily="18" charset="0"/>
                <a:cs typeface="Times New Roman" pitchFamily="18" charset="0"/>
              </a:rPr>
              <a:t>тыс. рублей), иные межбюджетные трансферты – </a:t>
            </a:r>
            <a:r>
              <a:rPr lang="ru-RU" sz="1400" dirty="0" smtClean="0">
                <a:latin typeface="Times New Roman" pitchFamily="18" charset="0"/>
                <a:cs typeface="Times New Roman" pitchFamily="18" charset="0"/>
              </a:rPr>
              <a:t>29,7 </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(12081,8 </a:t>
            </a:r>
            <a:r>
              <a:rPr lang="ru-RU" sz="1400" dirty="0">
                <a:latin typeface="Times New Roman" pitchFamily="18" charset="0"/>
                <a:cs typeface="Times New Roman" pitchFamily="18" charset="0"/>
              </a:rPr>
              <a:t>тыс. рублей), прочие безвозмездные поступления – 0,4 % </a:t>
            </a:r>
            <a:r>
              <a:rPr lang="ru-RU" sz="1400" dirty="0" smtClean="0">
                <a:latin typeface="Times New Roman" pitchFamily="18" charset="0"/>
                <a:cs typeface="Times New Roman" pitchFamily="18" charset="0"/>
              </a:rPr>
              <a:t>(150,8 </a:t>
            </a:r>
            <a:r>
              <a:rPr lang="ru-RU" sz="1400" dirty="0">
                <a:latin typeface="Times New Roman" pitchFamily="18" charset="0"/>
                <a:cs typeface="Times New Roman" pitchFamily="18" charset="0"/>
              </a:rPr>
              <a:t>тыс. рублей).</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832" y="116631"/>
            <a:ext cx="7488831" cy="5040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049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269875" y="731838"/>
            <a:ext cx="8640763" cy="84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400" dirty="0" smtClean="0">
                <a:solidFill>
                  <a:srgbClr val="000000"/>
                </a:solidFill>
                <a:latin typeface="Times New Roman" pitchFamily="18" charset="0"/>
              </a:rPr>
              <a:t>       </a:t>
            </a:r>
            <a:r>
              <a:rPr lang="ru-RU" sz="1600" dirty="0">
                <a:latin typeface="Times New Roman" pitchFamily="18" charset="0"/>
                <a:cs typeface="Times New Roman" pitchFamily="18" charset="0"/>
              </a:rPr>
              <a:t>Расходная часть бюджета за 2022 год выполнена на 98,2 %, при плане на год 57938,5 тыс. рублей исполнено в сумме 56895,5 тыс. рублей. </a:t>
            </a:r>
          </a:p>
          <a:p>
            <a:pPr indent="447675" algn="just">
              <a:spcBef>
                <a:spcPct val="20000"/>
              </a:spcBef>
              <a:buClr>
                <a:schemeClr val="hlink"/>
              </a:buClr>
              <a:buSzPct val="120000"/>
            </a:pPr>
            <a:endParaRPr lang="ru-RU" altLang="ru-RU" sz="1400" dirty="0">
              <a:latin typeface="Times New Roman" pitchFamily="18" charset="0"/>
            </a:endParaRPr>
          </a:p>
        </p:txBody>
      </p:sp>
      <p:sp>
        <p:nvSpPr>
          <p:cNvPr id="5" name="Rectangle 4"/>
          <p:cNvSpPr>
            <a:spLocks noChangeArrowheads="1"/>
          </p:cNvSpPr>
          <p:nvPr/>
        </p:nvSpPr>
        <p:spPr bwMode="auto">
          <a:xfrm>
            <a:off x="-8806" y="0"/>
            <a:ext cx="9270776" cy="620713"/>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2200" b="1" u="sng" dirty="0" smtClean="0">
                <a:ln w="11430"/>
                <a:solidFill>
                  <a:schemeClr val="tx2">
                    <a:lumMod val="85000"/>
                    <a:lumOff val="15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ИСПОЛНЕНИЕ БЮДЖЕТА ПО РАСХОДАМ</a:t>
            </a:r>
          </a:p>
        </p:txBody>
      </p:sp>
      <p:sp>
        <p:nvSpPr>
          <p:cNvPr id="6" name="Rectangle 2082"/>
          <p:cNvSpPr>
            <a:spLocks noChangeArrowheads="1"/>
          </p:cNvSpPr>
          <p:nvPr/>
        </p:nvSpPr>
        <p:spPr bwMode="auto">
          <a:xfrm>
            <a:off x="1421904" y="6165304"/>
            <a:ext cx="65591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ru-RU" altLang="ru-RU" sz="1400" b="1" dirty="0">
                <a:latin typeface="Times New Roman" pitchFamily="18" charset="0"/>
              </a:rPr>
              <a:t>Муниципальный долг на </a:t>
            </a:r>
            <a:r>
              <a:rPr lang="ru-RU" altLang="ru-RU" sz="1400" b="1" dirty="0" smtClean="0">
                <a:latin typeface="Times New Roman" pitchFamily="18" charset="0"/>
              </a:rPr>
              <a:t>01.01.2023 </a:t>
            </a:r>
            <a:r>
              <a:rPr lang="ru-RU" altLang="ru-RU" sz="1400" b="1" dirty="0">
                <a:latin typeface="Times New Roman" pitchFamily="18" charset="0"/>
              </a:rPr>
              <a:t>г. года отсутствует.</a:t>
            </a:r>
          </a:p>
          <a:p>
            <a:pPr algn="ctr"/>
            <a:r>
              <a:rPr lang="ru-RU" altLang="ru-RU" sz="1400" b="1" dirty="0" smtClean="0">
                <a:latin typeface="Times New Roman" pitchFamily="18" charset="0"/>
              </a:rPr>
              <a:t>Кредиторская </a:t>
            </a:r>
            <a:r>
              <a:rPr lang="ru-RU" altLang="ru-RU" sz="1400" b="1" dirty="0">
                <a:latin typeface="Times New Roman" pitchFamily="18" charset="0"/>
              </a:rPr>
              <a:t>и дебиторская задолженности на </a:t>
            </a:r>
            <a:r>
              <a:rPr lang="ru-RU" altLang="ru-RU" sz="1400" b="1" dirty="0" smtClean="0">
                <a:latin typeface="Times New Roman" pitchFamily="18" charset="0"/>
              </a:rPr>
              <a:t>01.01.2023 </a:t>
            </a:r>
            <a:r>
              <a:rPr lang="ru-RU" altLang="ru-RU" sz="1400" b="1" dirty="0">
                <a:latin typeface="Times New Roman" pitchFamily="18" charset="0"/>
              </a:rPr>
              <a:t>г.  года отсутствуют.</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81" y="1575146"/>
            <a:ext cx="8698657" cy="405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97768" y="188640"/>
            <a:ext cx="8712968" cy="1023392"/>
          </a:xfrm>
        </p:spPr>
        <p:txBody>
          <a:bodyPr/>
          <a:lstStyle/>
          <a:p>
            <a:pPr algn="ctr"/>
            <a:r>
              <a:rPr lang="ru-RU" sz="2200" b="1" dirty="0" smtClean="0">
                <a:latin typeface="Times New Roman" pitchFamily="18" charset="0"/>
                <a:cs typeface="Times New Roman" pitchFamily="18" charset="0"/>
              </a:rPr>
              <a:t>РАСХОДЫ БЮДЖЕТА МУНИЦИПАЛЬНОГО ОБРАЗОВАНИЯ КОВАРДИЦКОЕ ПО РАЗДЕЛАМ КЛАССИФИКАЦИИ РАСХОДОВ БЮДЖЕТОВ РФ В 2022 ГОДУ, в тыс. рублей.</a:t>
            </a:r>
            <a:endParaRPr lang="ru-RU" b="1"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40" y="1268760"/>
            <a:ext cx="7776864" cy="526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40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1895417850" y="-1175756475"/>
            <a:ext cx="1509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a:t>
            </a:r>
            <a:endParaRPr lang="ru-RU" altLang="ru-RU" sz="1100"/>
          </a:p>
          <a:p>
            <a:pPr eaLnBrk="0" hangingPunct="0"/>
            <a:endParaRPr lang="ru-RU" altLang="ru-RU" sz="1800"/>
          </a:p>
        </p:txBody>
      </p:sp>
      <p:sp>
        <p:nvSpPr>
          <p:cNvPr id="15363" name="Rectangle 7"/>
          <p:cNvSpPr>
            <a:spLocks noChangeArrowheads="1"/>
          </p:cNvSpPr>
          <p:nvPr/>
        </p:nvSpPr>
        <p:spPr bwMode="auto">
          <a:xfrm>
            <a:off x="1540700500" y="915719213"/>
            <a:ext cx="2212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об исполнении краевого бюджета </a:t>
            </a:r>
            <a:endParaRPr lang="ru-RU" altLang="ru-RU" sz="1100"/>
          </a:p>
          <a:p>
            <a:pPr eaLnBrk="0" hangingPunct="0"/>
            <a:endParaRPr lang="ru-RU" altLang="ru-RU" sz="1800"/>
          </a:p>
        </p:txBody>
      </p:sp>
      <p:sp>
        <p:nvSpPr>
          <p:cNvPr id="15364" name="Rectangle 8"/>
          <p:cNvSpPr>
            <a:spLocks noChangeArrowheads="1"/>
          </p:cNvSpPr>
          <p:nvPr/>
        </p:nvSpPr>
        <p:spPr bwMode="auto">
          <a:xfrm>
            <a:off x="-1908756025" y="1049048575"/>
            <a:ext cx="1558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за 2012 год назначены </a:t>
            </a:r>
            <a:endParaRPr lang="ru-RU" altLang="ru-RU" sz="1100"/>
          </a:p>
          <a:p>
            <a:pPr eaLnBrk="0" hangingPunct="0"/>
            <a:endParaRPr lang="ru-RU" altLang="ru-RU" sz="1800"/>
          </a:p>
        </p:txBody>
      </p:sp>
      <p:sp>
        <p:nvSpPr>
          <p:cNvPr id="15365" name="Rectangle 9"/>
          <p:cNvSpPr>
            <a:spLocks noChangeArrowheads="1"/>
          </p:cNvSpPr>
          <p:nvPr/>
        </p:nvSpPr>
        <p:spPr bwMode="auto">
          <a:xfrm>
            <a:off x="1916488738" y="1182370000"/>
            <a:ext cx="144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на 20 июня 2013 года</a:t>
            </a:r>
            <a:endParaRPr lang="ru-RU" altLang="ru-RU" sz="1800"/>
          </a:p>
        </p:txBody>
      </p:sp>
      <p:sp>
        <p:nvSpPr>
          <p:cNvPr id="15366" name="Rectangle 10"/>
          <p:cNvSpPr>
            <a:spLocks noChangeArrowheads="1"/>
          </p:cNvSpPr>
          <p:nvPr/>
        </p:nvSpPr>
        <p:spPr bwMode="auto">
          <a:xfrm>
            <a:off x="1895417850" y="-1175756475"/>
            <a:ext cx="1509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a:t>
            </a:r>
            <a:endParaRPr lang="ru-RU" altLang="ru-RU" sz="1100"/>
          </a:p>
          <a:p>
            <a:pPr eaLnBrk="0" hangingPunct="0"/>
            <a:endParaRPr lang="ru-RU" altLang="ru-RU" sz="1800"/>
          </a:p>
        </p:txBody>
      </p:sp>
      <p:sp>
        <p:nvSpPr>
          <p:cNvPr id="15367" name="Rectangle 11"/>
          <p:cNvSpPr>
            <a:spLocks noChangeArrowheads="1"/>
          </p:cNvSpPr>
          <p:nvPr/>
        </p:nvSpPr>
        <p:spPr bwMode="auto">
          <a:xfrm>
            <a:off x="1540700500" y="915719213"/>
            <a:ext cx="2212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об исполнении краевого бюджета </a:t>
            </a:r>
            <a:endParaRPr lang="ru-RU" altLang="ru-RU" sz="1100"/>
          </a:p>
          <a:p>
            <a:pPr eaLnBrk="0" hangingPunct="0"/>
            <a:endParaRPr lang="ru-RU" altLang="ru-RU" sz="1800"/>
          </a:p>
        </p:txBody>
      </p:sp>
      <p:sp>
        <p:nvSpPr>
          <p:cNvPr id="15368" name="Rectangle 12"/>
          <p:cNvSpPr>
            <a:spLocks noChangeArrowheads="1"/>
          </p:cNvSpPr>
          <p:nvPr/>
        </p:nvSpPr>
        <p:spPr bwMode="auto">
          <a:xfrm>
            <a:off x="-1908756025" y="1049048575"/>
            <a:ext cx="1558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за 2012 год назначены </a:t>
            </a:r>
            <a:endParaRPr lang="ru-RU" altLang="ru-RU" sz="1100"/>
          </a:p>
          <a:p>
            <a:pPr eaLnBrk="0" hangingPunct="0"/>
            <a:endParaRPr lang="ru-RU" altLang="ru-RU" sz="1800"/>
          </a:p>
        </p:txBody>
      </p:sp>
      <p:sp>
        <p:nvSpPr>
          <p:cNvPr id="15369" name="Rectangle 13"/>
          <p:cNvSpPr>
            <a:spLocks noChangeArrowheads="1"/>
          </p:cNvSpPr>
          <p:nvPr/>
        </p:nvSpPr>
        <p:spPr bwMode="auto">
          <a:xfrm>
            <a:off x="1916488738" y="1182370000"/>
            <a:ext cx="144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на 20 июня 2013 года</a:t>
            </a:r>
            <a:endParaRPr lang="ru-RU" altLang="ru-RU" sz="1800"/>
          </a:p>
        </p:txBody>
      </p:sp>
      <p:graphicFrame>
        <p:nvGraphicFramePr>
          <p:cNvPr id="386084" name="Group 2084"/>
          <p:cNvGraphicFramePr>
            <a:graphicFrameLocks noGrp="1"/>
          </p:cNvGraphicFramePr>
          <p:nvPr>
            <p:ph sz="quarter" idx="1"/>
            <p:extLst>
              <p:ext uri="{D42A27DB-BD31-4B8C-83A1-F6EECF244321}">
                <p14:modId xmlns:p14="http://schemas.microsoft.com/office/powerpoint/2010/main" val="3915865657"/>
              </p:ext>
            </p:extLst>
          </p:nvPr>
        </p:nvGraphicFramePr>
        <p:xfrm>
          <a:off x="0" y="-99392"/>
          <a:ext cx="9180513" cy="1006475"/>
        </p:xfrm>
        <a:graphic>
          <a:graphicData uri="http://schemas.openxmlformats.org/drawingml/2006/table">
            <a:tbl>
              <a:tblPr/>
              <a:tblGrid>
                <a:gridCol w="9180513"/>
              </a:tblGrid>
              <a:tr h="1006475">
                <a:tc>
                  <a:txBody>
                    <a:bodyPr/>
                    <a:lstStyle>
                      <a:lvl1pPr marL="342900" indent="-342900" algn="l">
                        <a:spcBef>
                          <a:spcPct val="20000"/>
                        </a:spcBef>
                        <a:defRPr sz="2800">
                          <a:solidFill>
                            <a:schemeClr val="tx1"/>
                          </a:solidFill>
                          <a:latin typeface="Arial" pitchFamily="34" charset="0"/>
                        </a:defRPr>
                      </a:lvl1pPr>
                      <a:lvl2pPr marL="742950" indent="-285750" algn="l">
                        <a:spcBef>
                          <a:spcPct val="20000"/>
                        </a:spcBef>
                        <a:defRPr sz="2400">
                          <a:solidFill>
                            <a:schemeClr val="tx1"/>
                          </a:solidFill>
                          <a:latin typeface="Arial" pitchFamily="34" charset="0"/>
                        </a:defRPr>
                      </a:lvl2pPr>
                      <a:lvl3pPr marL="1143000" indent="-228600" algn="l">
                        <a:spcBef>
                          <a:spcPct val="20000"/>
                        </a:spcBef>
                        <a:defRPr sz="2000">
                          <a:solidFill>
                            <a:schemeClr val="tx1"/>
                          </a:solidFill>
                          <a:latin typeface="Arial" pitchFamily="34" charset="0"/>
                        </a:defRPr>
                      </a:lvl3pPr>
                      <a:lvl4pPr marL="1600200" indent="-228600" algn="l">
                        <a:spcBef>
                          <a:spcPct val="20000"/>
                        </a:spcBef>
                        <a:defRPr>
                          <a:solidFill>
                            <a:schemeClr val="tx1"/>
                          </a:solidFill>
                          <a:latin typeface="Arial" pitchFamily="34" charset="0"/>
                        </a:defRPr>
                      </a:lvl4pPr>
                      <a:lvl5pPr marL="2057400" indent="-228600" algn="l">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algn="ctr"/>
                      <a:r>
                        <a:rPr lang="ru-RU" sz="1800" b="1" dirty="0" smtClean="0">
                          <a:solidFill>
                            <a:schemeClr val="accent4"/>
                          </a:solidFill>
                          <a:latin typeface="Times New Roman" pitchFamily="18" charset="0"/>
                          <a:cs typeface="Times New Roman" pitchFamily="18" charset="0"/>
                        </a:rPr>
                        <a:t>РАСХОДЫ БЮДЖЕТА МУНИЦИПАЛЬНОГО ОБРАЗОВАНИЯ КОВАРДИЦКОЕ ПО РАЗДЕЛАМ И ПОДРАЗДЕЛАМ КЛАССИФИКАЦИИ РАСХОДОВ БЮДЖЕТА В РАЗРЕЗЕ МУНИЦИПАЛЬНЫХ ПРОГРАММ</a:t>
                      </a:r>
                      <a:endParaRPr lang="ru-RU" sz="1800" b="1" dirty="0">
                        <a:solidFill>
                          <a:schemeClr val="accent4"/>
                        </a:solidFill>
                        <a:latin typeface="Times New Roman" pitchFamily="18" charset="0"/>
                        <a:cs typeface="Times New Roman" pitchFamily="18" charset="0"/>
                      </a:endParaRPr>
                    </a:p>
                  </a:txBody>
                  <a:tcPr marT="45749" marB="45749"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1445537614"/>
              </p:ext>
            </p:extLst>
          </p:nvPr>
        </p:nvGraphicFramePr>
        <p:xfrm>
          <a:off x="269776" y="908720"/>
          <a:ext cx="8568952" cy="5663505"/>
        </p:xfrm>
        <a:graphic>
          <a:graphicData uri="http://schemas.openxmlformats.org/drawingml/2006/table">
            <a:tbl>
              <a:tblPr/>
              <a:tblGrid>
                <a:gridCol w="5006192"/>
                <a:gridCol w="698805"/>
                <a:gridCol w="836275"/>
                <a:gridCol w="1076847"/>
                <a:gridCol w="950833"/>
              </a:tblGrid>
              <a:tr h="387398">
                <a:tc>
                  <a:txBody>
                    <a:bodyPr/>
                    <a:lstStyle/>
                    <a:p>
                      <a:pPr algn="ctr" fontAlgn="ctr"/>
                      <a:r>
                        <a:rPr lang="ru-RU" sz="1000" b="1" i="0" u="none" strike="noStrike" dirty="0">
                          <a:effectLst/>
                          <a:latin typeface="Times New Roman"/>
                        </a:rPr>
                        <a:t>НАИМЕНОВАНИЕ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Раздел, подраздел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Исполнено за 2021 год, тыс. рублей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Уточненный план на 2022 год, тыс. рублей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Исполнено за 2022 год, тыс. рублей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42726">
                <a:tc>
                  <a:txBody>
                    <a:bodyPr/>
                    <a:lstStyle/>
                    <a:p>
                      <a:pPr algn="just" fontAlgn="ctr"/>
                      <a:r>
                        <a:rPr lang="ru-RU" sz="1000" b="1" i="0" u="none" strike="noStrike">
                          <a:effectLst/>
                          <a:latin typeface="Times New Roman"/>
                        </a:rPr>
                        <a:t>ОБЩЕГОСУДАРСТВЕННЫЕ ВОПРОСЫ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0100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15 712,7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17 717,1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17 521,8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304483">
                <a:tc>
                  <a:txBody>
                    <a:bodyPr/>
                    <a:lstStyle/>
                    <a:p>
                      <a:pPr algn="l" fontAlgn="t"/>
                      <a:r>
                        <a:rPr lang="ru-RU" sz="1000" b="1" i="1" u="none" strike="noStrike">
                          <a:solidFill>
                            <a:srgbClr val="000000"/>
                          </a:solidFill>
                          <a:effectLst/>
                          <a:latin typeface="Times New Roman"/>
                        </a:rPr>
                        <a:t>  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2 806,6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3 353,1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3 346,0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42726">
                <a:tc>
                  <a:txBody>
                    <a:bodyPr/>
                    <a:lstStyle/>
                    <a:p>
                      <a:pPr algn="l" fontAlgn="t"/>
                      <a:r>
                        <a:rPr lang="ru-RU" sz="1000" b="0" i="0" u="none" strike="noStrike">
                          <a:solidFill>
                            <a:srgbClr val="000000"/>
                          </a:solidFill>
                          <a:effectLst/>
                          <a:latin typeface="Times New Roman"/>
                        </a:rPr>
                        <a:t>Непрограммные расходы органов местного самоуправления</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2 806,6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3 353,1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3 346,0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322">
                <a:tc>
                  <a:txBody>
                    <a:bodyPr/>
                    <a:lstStyle/>
                    <a:p>
                      <a:pPr algn="l" fontAlgn="t"/>
                      <a:r>
                        <a:rPr lang="ru-RU" sz="1000" b="1" i="1" u="none" strike="noStrike">
                          <a:solidFill>
                            <a:srgbClr val="000000"/>
                          </a:solidFill>
                          <a:effectLst/>
                          <a:latin typeface="Times New Roman"/>
                        </a:rPr>
                        <a:t>  Обеспечение деятельности финансовых, налоговых и таможенных органов и органов финансового (финансово-бюджетного) надзора</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580,0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580,0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33026">
                <a:tc>
                  <a:txBody>
                    <a:bodyPr/>
                    <a:lstStyle/>
                    <a:p>
                      <a:pPr algn="l" fontAlgn="t"/>
                      <a:r>
                        <a:rPr lang="ru-RU" sz="1000" b="0" i="0" u="none" strike="noStrike">
                          <a:solidFill>
                            <a:srgbClr val="000000"/>
                          </a:solidFill>
                          <a:effectLst/>
                          <a:latin typeface="Times New Roman"/>
                        </a:rPr>
                        <a:t>Муниципальная программа "Управление муниципальными финансами муниципального образования Ковардицкое"</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580,0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580,0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726">
                <a:tc>
                  <a:txBody>
                    <a:bodyPr/>
                    <a:lstStyle/>
                    <a:p>
                      <a:pPr algn="l" fontAlgn="t"/>
                      <a:r>
                        <a:rPr lang="ru-RU" sz="1000" b="1" i="1" u="none" strike="noStrike">
                          <a:solidFill>
                            <a:srgbClr val="000000"/>
                          </a:solidFill>
                          <a:effectLst/>
                          <a:latin typeface="Times New Roman"/>
                        </a:rPr>
                        <a:t>  Резервные фонды</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42726">
                <a:tc>
                  <a:txBody>
                    <a:bodyPr/>
                    <a:lstStyle/>
                    <a:p>
                      <a:pPr algn="l" fontAlgn="t"/>
                      <a:r>
                        <a:rPr lang="ru-RU" sz="1000" b="0" i="0" u="none" strike="noStrike">
                          <a:solidFill>
                            <a:srgbClr val="000000"/>
                          </a:solidFill>
                          <a:effectLst/>
                          <a:latin typeface="Times New Roman"/>
                        </a:rPr>
                        <a:t>Непрограммные расходы органов местного самоуправления</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726">
                <a:tc>
                  <a:txBody>
                    <a:bodyPr/>
                    <a:lstStyle/>
                    <a:p>
                      <a:pPr algn="l" fontAlgn="t"/>
                      <a:r>
                        <a:rPr lang="ru-RU" sz="1000" b="1" i="1" u="none" strike="noStrike">
                          <a:solidFill>
                            <a:srgbClr val="000000"/>
                          </a:solidFill>
                          <a:effectLst/>
                          <a:latin typeface="Times New Roman"/>
                        </a:rPr>
                        <a:t>  Другие общегосударственные вопросы</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12 443,1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13 741,6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13 595,7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12637">
                <a:tc>
                  <a:txBody>
                    <a:bodyPr/>
                    <a:lstStyle/>
                    <a:p>
                      <a:pPr algn="l" fontAlgn="t"/>
                      <a:r>
                        <a:rPr lang="ru-RU" sz="1000" b="0" i="0" u="none" strike="noStrike">
                          <a:solidFill>
                            <a:srgbClr val="000000"/>
                          </a:solidFill>
                          <a:effectLst/>
                          <a:latin typeface="Times New Roman"/>
                        </a:rPr>
                        <a:t>Муниципальная программа "Развитие муниципальной службы в муниципальном образовании Ковардицкое"</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11 306,4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12 643,8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12 503,7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044">
                <a:tc>
                  <a:txBody>
                    <a:bodyPr/>
                    <a:lstStyle/>
                    <a:p>
                      <a:pPr algn="l" fontAlgn="t"/>
                      <a:r>
                        <a:rPr lang="ru-RU" sz="1000" b="0" i="0" u="none" strike="noStrike">
                          <a:solidFill>
                            <a:srgbClr val="000000"/>
                          </a:solidFill>
                          <a:effectLst/>
                          <a:latin typeface="Times New Roman"/>
                        </a:rPr>
                        <a:t>Муниципальная программа "Управление муниципальным имуществом муниципального образования Ковардицкое"</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1 028,3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984,1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980,4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726">
                <a:tc>
                  <a:txBody>
                    <a:bodyPr/>
                    <a:lstStyle/>
                    <a:p>
                      <a:pPr algn="l" fontAlgn="t"/>
                      <a:r>
                        <a:rPr lang="ru-RU" sz="1000" b="0" i="0" u="none" strike="noStrike">
                          <a:solidFill>
                            <a:srgbClr val="000000"/>
                          </a:solidFill>
                          <a:effectLst/>
                          <a:latin typeface="Times New Roman"/>
                        </a:rPr>
                        <a:t>Непрограммные расходы органов местного самоуправления</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726">
                <a:tc>
                  <a:txBody>
                    <a:bodyPr/>
                    <a:lstStyle/>
                    <a:p>
                      <a:pPr algn="just" fontAlgn="ctr"/>
                      <a:r>
                        <a:rPr lang="ru-RU" sz="1000" b="1" i="0" u="none" strike="noStrike">
                          <a:effectLst/>
                          <a:latin typeface="Times New Roman"/>
                        </a:rPr>
                        <a:t>НАЦИОНАЛЬНАЯ ОБОРОНА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0200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472,9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506,4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506,4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42726">
                <a:tc>
                  <a:txBody>
                    <a:bodyPr/>
                    <a:lstStyle/>
                    <a:p>
                      <a:pPr algn="l" fontAlgn="t"/>
                      <a:r>
                        <a:rPr lang="ru-RU" sz="1000" b="1" i="1" u="none" strike="noStrike">
                          <a:solidFill>
                            <a:srgbClr val="000000"/>
                          </a:solidFill>
                          <a:effectLst/>
                          <a:latin typeface="Times New Roman"/>
                        </a:rPr>
                        <a:t> Мобилизационная и вневойсковая подготовка</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506,4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506,4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7169">
                <a:tc>
                  <a:txBody>
                    <a:bodyPr/>
                    <a:lstStyle/>
                    <a:p>
                      <a:pPr algn="l" fontAlgn="t"/>
                      <a:r>
                        <a:rPr lang="ru-RU" sz="1000" b="0" i="0" u="none" strike="noStrike">
                          <a:solidFill>
                            <a:srgbClr val="000000"/>
                          </a:solidFill>
                          <a:effectLst/>
                          <a:latin typeface="Times New Roman"/>
                        </a:rPr>
                        <a:t>Муниципальная программа "Управление муниципальными финансами муниципального образования Ковардицкое"</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506,4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506,4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451">
                <a:tc>
                  <a:txBody>
                    <a:bodyPr/>
                    <a:lstStyle/>
                    <a:p>
                      <a:pPr algn="just" fontAlgn="ctr"/>
                      <a:r>
                        <a:rPr lang="ru-RU" sz="1000" b="1" i="0" u="none" strike="noStrike">
                          <a:effectLst/>
                          <a:latin typeface="Times New Roman"/>
                        </a:rPr>
                        <a:t>НАЦИОНАЛЬНАЯ БЕЗОПАСНОСТЬ И ПРАВООХРАНИТЕЛЬНАЯ ДЕЯТЕЛЬНОСТЬ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0300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1 486,6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1 486,2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1 477,9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285451">
                <a:tc>
                  <a:txBody>
                    <a:bodyPr/>
                    <a:lstStyle/>
                    <a:p>
                      <a:pPr algn="l" fontAlgn="t"/>
                      <a:r>
                        <a:rPr lang="ru-RU" sz="1000" b="1" i="1" u="none" strike="noStrike">
                          <a:solidFill>
                            <a:srgbClr val="000000"/>
                          </a:solidFill>
                          <a:effectLst/>
                          <a:latin typeface="Times New Roman"/>
                        </a:rPr>
                        <a:t> Защита населения и территории от чрезвычайных ситуаций природного и техногенного характера, пожарная безопасность</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1 486,6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1 484,2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1 475,9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37210">
                <a:tc>
                  <a:txBody>
                    <a:bodyPr/>
                    <a:lstStyle/>
                    <a:p>
                      <a:pPr algn="l" fontAlgn="t"/>
                      <a:r>
                        <a:rPr lang="ru-RU" sz="1000" b="0" i="0" u="none" strike="noStrike">
                          <a:solidFill>
                            <a:srgbClr val="000000"/>
                          </a:solidFill>
                          <a:effectLst/>
                          <a:latin typeface="Times New Roman"/>
                        </a:rPr>
                        <a:t>Муниципальная программа "Защита населения и территорий муниципального образования Ковардицкое от чрезвычайных ситуаций, обеспечение пожарной безопасности и безопасности людей на водных объектах"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1 486,6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1 484,2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1 475,9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451">
                <a:tc>
                  <a:txBody>
                    <a:bodyPr/>
                    <a:lstStyle/>
                    <a:p>
                      <a:pPr algn="l" fontAlgn="t"/>
                      <a:r>
                        <a:rPr lang="ru-RU" sz="1000" b="1" i="1" u="none" strike="noStrike">
                          <a:solidFill>
                            <a:srgbClr val="000000"/>
                          </a:solidFill>
                          <a:effectLst/>
                          <a:latin typeface="Times New Roman"/>
                        </a:rPr>
                        <a:t>      Другие вопросы в области национальной безопасности и правоохранительной деятельности</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dirty="0" smtClean="0">
                          <a:solidFill>
                            <a:srgbClr val="000000"/>
                          </a:solidFill>
                          <a:effectLst/>
                          <a:latin typeface="Times New Roman"/>
                        </a:rPr>
                        <a:t>031</a:t>
                      </a:r>
                      <a:r>
                        <a:rPr lang="en-US" sz="1000" b="0" i="1" u="none" strike="noStrike" dirty="0" smtClean="0">
                          <a:solidFill>
                            <a:srgbClr val="000000"/>
                          </a:solidFill>
                          <a:effectLst/>
                          <a:latin typeface="Times New Roman"/>
                        </a:rPr>
                        <a:t>4</a:t>
                      </a:r>
                      <a:endParaRPr lang="ru-RU" sz="1000" b="0" i="1" u="none" strike="noStrike" dirty="0">
                        <a:solidFill>
                          <a:srgbClr val="000000"/>
                        </a:solidFill>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34629">
                <a:tc>
                  <a:txBody>
                    <a:bodyPr/>
                    <a:lstStyle/>
                    <a:p>
                      <a:pPr algn="l" fontAlgn="t"/>
                      <a:r>
                        <a:rPr lang="ru-RU" sz="1000" b="0" i="0" u="none" strike="noStrike">
                          <a:solidFill>
                            <a:srgbClr val="000000"/>
                          </a:solidFill>
                          <a:effectLst/>
                          <a:latin typeface="Times New Roman"/>
                        </a:rPr>
                        <a:t>Муниципальная программа «Противодействие коррупции на территории муниципального образования Ковардицкое»</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effectLst/>
                          <a:latin typeface="Times New Roman"/>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576066388"/>
              </p:ext>
            </p:extLst>
          </p:nvPr>
        </p:nvGraphicFramePr>
        <p:xfrm>
          <a:off x="269776" y="188655"/>
          <a:ext cx="8640960" cy="6486082"/>
        </p:xfrm>
        <a:graphic>
          <a:graphicData uri="http://schemas.openxmlformats.org/drawingml/2006/table">
            <a:tbl>
              <a:tblPr/>
              <a:tblGrid>
                <a:gridCol w="5184576"/>
                <a:gridCol w="648072"/>
                <a:gridCol w="864096"/>
                <a:gridCol w="985393"/>
                <a:gridCol w="958823"/>
              </a:tblGrid>
              <a:tr h="123274">
                <a:tc gridSpan="5">
                  <a:txBody>
                    <a:bodyPr/>
                    <a:lstStyle/>
                    <a:p>
                      <a:pPr algn="r" fontAlgn="t"/>
                      <a:r>
                        <a:rPr lang="ru-RU" sz="1000" b="0" i="0" u="none" strike="noStrike">
                          <a:solidFill>
                            <a:srgbClr val="000000"/>
                          </a:solidFill>
                          <a:effectLst/>
                          <a:latin typeface="Times New Roman"/>
                        </a:rPr>
                        <a:t>Продолжение таблицы</a:t>
                      </a:r>
                    </a:p>
                  </a:txBody>
                  <a:tcPr marL="4100" marR="4100" marT="410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57876">
                <a:tc>
                  <a:txBody>
                    <a:bodyPr/>
                    <a:lstStyle/>
                    <a:p>
                      <a:pPr algn="ctr" fontAlgn="ctr"/>
                      <a:r>
                        <a:rPr lang="ru-RU" sz="1000" b="1" i="0" u="none" strike="noStrike">
                          <a:effectLst/>
                          <a:latin typeface="Times New Roman"/>
                        </a:rPr>
                        <a:t>НАИМЕНОВАНИЕ</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Раздел, подраздел</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Исполнено за 2021 год, тыс. рублей</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Уточненный план на 2022 год, тыс. рублей</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Исполнено за 2022 год, тыс. рублей</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23274">
                <a:tc>
                  <a:txBody>
                    <a:bodyPr/>
                    <a:lstStyle/>
                    <a:p>
                      <a:pPr algn="just" fontAlgn="ctr"/>
                      <a:r>
                        <a:rPr lang="ru-RU" sz="900" b="1" i="0" u="none" strike="noStrike" dirty="0">
                          <a:effectLst/>
                          <a:latin typeface="Times New Roman"/>
                        </a:rPr>
                        <a:t>НАЦИОНАЛЬНАЯ ЭКОНОМИКА</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0400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3 128,8</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5 516,0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5 508,7</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3274">
                <a:tc>
                  <a:txBody>
                    <a:bodyPr/>
                    <a:lstStyle/>
                    <a:p>
                      <a:pPr algn="l" fontAlgn="t"/>
                      <a:r>
                        <a:rPr lang="ru-RU" sz="900" b="1" i="1" u="none" strike="noStrike" dirty="0">
                          <a:solidFill>
                            <a:srgbClr val="000000"/>
                          </a:solidFill>
                          <a:effectLst/>
                          <a:latin typeface="Times New Roman"/>
                        </a:rPr>
                        <a:t>  Дорожное хозяйство (дорожные фонды)</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0409</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3 106,0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5 370,6</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5 370,6</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49305">
                <a:tc>
                  <a:txBody>
                    <a:bodyPr/>
                    <a:lstStyle/>
                    <a:p>
                      <a:pPr algn="l" fontAlgn="t"/>
                      <a:r>
                        <a:rPr lang="ru-RU" sz="900" b="0" i="0" u="none" strike="noStrike" dirty="0">
                          <a:solidFill>
                            <a:srgbClr val="000000"/>
                          </a:solidFill>
                          <a:effectLst/>
                          <a:latin typeface="Times New Roman"/>
                        </a:rPr>
                        <a:t> Муниципальная программа "Дорожное хозяйство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3 106,0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5 370,6</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5 370,6</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74">
                <a:tc>
                  <a:txBody>
                    <a:bodyPr/>
                    <a:lstStyle/>
                    <a:p>
                      <a:pPr algn="l" fontAlgn="t"/>
                      <a:r>
                        <a:rPr lang="ru-RU" sz="900" b="1" i="1" u="none" strike="noStrike" dirty="0">
                          <a:solidFill>
                            <a:srgbClr val="000000"/>
                          </a:solidFill>
                          <a:effectLst/>
                          <a:latin typeface="Times New Roman"/>
                        </a:rPr>
                        <a:t>  Связь и информатика</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0410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22,8</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145,4</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138,1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06297">
                <a:tc>
                  <a:txBody>
                    <a:bodyPr/>
                    <a:lstStyle/>
                    <a:p>
                      <a:pPr algn="l" fontAlgn="t"/>
                      <a:r>
                        <a:rPr lang="ru-RU" sz="900" b="0" i="0" u="none" strike="noStrike">
                          <a:solidFill>
                            <a:srgbClr val="000000"/>
                          </a:solidFill>
                          <a:effectLst/>
                          <a:latin typeface="Times New Roman"/>
                        </a:rPr>
                        <a:t>Муниципальная программа "Информационное общество в муниципальном образовании Ковардицкое"</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22,8</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145,4</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138,1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74">
                <a:tc>
                  <a:txBody>
                    <a:bodyPr/>
                    <a:lstStyle/>
                    <a:p>
                      <a:pPr algn="just" fontAlgn="ctr"/>
                      <a:r>
                        <a:rPr lang="ru-RU" sz="900" b="1" i="0" u="none" strike="noStrike">
                          <a:effectLst/>
                          <a:latin typeface="Times New Roman"/>
                        </a:rPr>
                        <a:t>ЖИЛИЩНО-КОММУНАЛЬНОЕ ХОЗЯЙСТВО</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0500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15 076,0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18 375,1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17 620,1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3274">
                <a:tc>
                  <a:txBody>
                    <a:bodyPr/>
                    <a:lstStyle/>
                    <a:p>
                      <a:pPr algn="l" fontAlgn="t"/>
                      <a:r>
                        <a:rPr lang="ru-RU" sz="900" b="1" i="1" u="none" strike="noStrike" dirty="0">
                          <a:solidFill>
                            <a:srgbClr val="000000"/>
                          </a:solidFill>
                          <a:effectLst/>
                          <a:latin typeface="Times New Roman"/>
                        </a:rPr>
                        <a:t>  Жилищное хозяйство</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0501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5 954,1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3 351,1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3 316,3</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58290">
                <a:tc>
                  <a:txBody>
                    <a:bodyPr/>
                    <a:lstStyle/>
                    <a:p>
                      <a:pPr algn="l" fontAlgn="t"/>
                      <a:r>
                        <a:rPr lang="ru-RU" sz="900" b="0" i="0" u="none" strike="noStrike">
                          <a:solidFill>
                            <a:srgbClr val="000000"/>
                          </a:solidFill>
                          <a:effectLst/>
                          <a:latin typeface="Times New Roman"/>
                        </a:rPr>
                        <a:t> Муниципальная программа "Обеспечение доступным и комфортным жильем населения муниципального образования Ковардицкое"</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2 283,4</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2 800,0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2 800,0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030">
                <a:tc>
                  <a:txBody>
                    <a:bodyPr/>
                    <a:lstStyle/>
                    <a:p>
                      <a:pPr algn="l" fontAlgn="t"/>
                      <a:r>
                        <a:rPr lang="ru-RU" sz="900" b="0" i="0" u="none" strike="noStrike" dirty="0">
                          <a:solidFill>
                            <a:srgbClr val="000000"/>
                          </a:solidFill>
                          <a:effectLst/>
                          <a:latin typeface="Times New Roman"/>
                        </a:rPr>
                        <a:t> Муниципальная программа "Капитальный ремонт жилищного фонда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238,4</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551,1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516,3</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419">
                <a:tc>
                  <a:txBody>
                    <a:bodyPr/>
                    <a:lstStyle/>
                    <a:p>
                      <a:pPr algn="l" fontAlgn="t"/>
                      <a:r>
                        <a:rPr lang="ru-RU" sz="900" b="0" i="0" u="none" strike="noStrike" dirty="0">
                          <a:solidFill>
                            <a:srgbClr val="000000"/>
                          </a:solidFill>
                          <a:effectLst/>
                          <a:latin typeface="Times New Roman"/>
                        </a:rPr>
                        <a:t>Муниципальная программа "Обеспечение устойчивого сокращения непригодного для проживания жилищного фонда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3 432,3</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106">
                <a:tc>
                  <a:txBody>
                    <a:bodyPr/>
                    <a:lstStyle/>
                    <a:p>
                      <a:pPr algn="l" fontAlgn="t"/>
                      <a:r>
                        <a:rPr lang="ru-RU" sz="900" b="1" i="1" u="none" strike="noStrike" dirty="0">
                          <a:solidFill>
                            <a:srgbClr val="000000"/>
                          </a:solidFill>
                          <a:effectLst/>
                          <a:latin typeface="Times New Roman"/>
                        </a:rPr>
                        <a:t>Коммунальное хозяйство</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4 924,1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4 924,1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55639">
                <a:tc>
                  <a:txBody>
                    <a:bodyPr/>
                    <a:lstStyle/>
                    <a:p>
                      <a:pPr algn="l" fontAlgn="t"/>
                      <a:r>
                        <a:rPr lang="ru-RU" sz="900" b="0" i="0" u="none" strike="noStrike">
                          <a:solidFill>
                            <a:srgbClr val="000000"/>
                          </a:solidFill>
                          <a:effectLst/>
                          <a:latin typeface="Times New Roman"/>
                        </a:rPr>
                        <a:t>Муниципальная программа "Охрана окружающей среды в муниципальном образовании Ковардицкое"</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4 924,1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4 924,1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74">
                <a:tc>
                  <a:txBody>
                    <a:bodyPr/>
                    <a:lstStyle/>
                    <a:p>
                      <a:pPr algn="l" fontAlgn="t"/>
                      <a:r>
                        <a:rPr lang="ru-RU" sz="900" b="1" i="1" u="none" strike="noStrike" dirty="0" err="1">
                          <a:solidFill>
                            <a:srgbClr val="000000"/>
                          </a:solidFill>
                          <a:effectLst/>
                          <a:latin typeface="Times New Roman"/>
                        </a:rPr>
                        <a:t>Благоутройство</a:t>
                      </a:r>
                      <a:endParaRPr lang="ru-RU" sz="900" b="1" i="1" u="none" strike="noStrike" dirty="0">
                        <a:solidFill>
                          <a:srgbClr val="000000"/>
                        </a:solidFill>
                        <a:effectLst/>
                        <a:latin typeface="Times New Roman"/>
                      </a:endParaRP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0503</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9 121,9</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10 100,0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9 379,7</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02679">
                <a:tc>
                  <a:txBody>
                    <a:bodyPr/>
                    <a:lstStyle/>
                    <a:p>
                      <a:pPr algn="l" fontAlgn="t"/>
                      <a:r>
                        <a:rPr lang="ru-RU" sz="900" b="0" i="0" u="none" strike="noStrike">
                          <a:solidFill>
                            <a:srgbClr val="000000"/>
                          </a:solidFill>
                          <a:effectLst/>
                          <a:latin typeface="Times New Roman"/>
                        </a:rPr>
                        <a:t>Муниципальная программа "Благоустройство территории муниципального образования Ковардицкое"</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7 767,1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8 465,2</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7 744,9</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81">
                <a:tc>
                  <a:txBody>
                    <a:bodyPr/>
                    <a:lstStyle/>
                    <a:p>
                      <a:pPr algn="l" fontAlgn="t"/>
                      <a:r>
                        <a:rPr lang="ru-RU" sz="900" b="0" i="0" u="none" strike="noStrike">
                          <a:solidFill>
                            <a:srgbClr val="000000"/>
                          </a:solidFill>
                          <a:effectLst/>
                          <a:latin typeface="Times New Roman"/>
                        </a:rPr>
                        <a:t>Муниципальная программа "Борьба с борщевиком Сосновского на территории муниципального образования Ковардицкое"</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301,1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301,1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301,1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250">
                <a:tc>
                  <a:txBody>
                    <a:bodyPr/>
                    <a:lstStyle/>
                    <a:p>
                      <a:pPr algn="l" fontAlgn="t"/>
                      <a:r>
                        <a:rPr lang="ru-RU" sz="900" b="0" i="0" u="none" strike="noStrike">
                          <a:solidFill>
                            <a:srgbClr val="000000"/>
                          </a:solidFill>
                          <a:effectLst/>
                          <a:latin typeface="Times New Roman"/>
                        </a:rPr>
                        <a:t>Муниципальная программа "Комплексное развитие сельских территорий муниципального образования Ковардицкое"</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1 053,7</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1 333,7</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1 333,7</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74">
                <a:tc>
                  <a:txBody>
                    <a:bodyPr/>
                    <a:lstStyle/>
                    <a:p>
                      <a:pPr algn="just" fontAlgn="ctr"/>
                      <a:r>
                        <a:rPr lang="ru-RU" sz="900" b="1" i="0" u="none" strike="noStrike" dirty="0">
                          <a:effectLst/>
                          <a:latin typeface="Times New Roman"/>
                        </a:rPr>
                        <a:t>ОХРАНА ОКРУЖАЮЩЕЙ СРЕДЫ</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0600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34,8</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3274">
                <a:tc>
                  <a:txBody>
                    <a:bodyPr/>
                    <a:lstStyle/>
                    <a:p>
                      <a:pPr algn="l" fontAlgn="t"/>
                      <a:r>
                        <a:rPr lang="ru-RU" sz="900" b="1" i="1" u="none" strike="noStrike" dirty="0">
                          <a:solidFill>
                            <a:srgbClr val="000000"/>
                          </a:solidFill>
                          <a:effectLst/>
                          <a:latin typeface="Times New Roman"/>
                        </a:rPr>
                        <a:t>  Другие вопросы в области охраны окружающей среды</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0605</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34,8</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62489">
                <a:tc>
                  <a:txBody>
                    <a:bodyPr/>
                    <a:lstStyle/>
                    <a:p>
                      <a:pPr algn="l" fontAlgn="t"/>
                      <a:r>
                        <a:rPr lang="ru-RU" sz="900" b="0" i="0" u="none" strike="noStrike">
                          <a:solidFill>
                            <a:srgbClr val="000000"/>
                          </a:solidFill>
                          <a:effectLst/>
                          <a:latin typeface="Times New Roman"/>
                        </a:rPr>
                        <a:t>Муниципальная программа "Благоустройство территории муниципального образования Ковардицкое"</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34,8</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74">
                <a:tc>
                  <a:txBody>
                    <a:bodyPr/>
                    <a:lstStyle/>
                    <a:p>
                      <a:pPr algn="just" fontAlgn="ctr"/>
                      <a:r>
                        <a:rPr lang="ru-RU" sz="900" b="1" i="0" u="none" strike="noStrike">
                          <a:effectLst/>
                          <a:latin typeface="Times New Roman"/>
                        </a:rPr>
                        <a:t>КУЛЬТУРА, КИНЕМАТОГРАФИЯ</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0800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12 632,2</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13 295,1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13 295,1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3274">
                <a:tc>
                  <a:txBody>
                    <a:bodyPr/>
                    <a:lstStyle/>
                    <a:p>
                      <a:pPr algn="l" fontAlgn="t"/>
                      <a:r>
                        <a:rPr lang="ru-RU" sz="900" b="1" i="1" u="none" strike="noStrike" dirty="0">
                          <a:solidFill>
                            <a:srgbClr val="000000"/>
                          </a:solidFill>
                          <a:effectLst/>
                          <a:latin typeface="Times New Roman"/>
                        </a:rPr>
                        <a:t>  Культура</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0801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12 632,2</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13 295,1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13 295,1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91056">
                <a:tc>
                  <a:txBody>
                    <a:bodyPr/>
                    <a:lstStyle/>
                    <a:p>
                      <a:pPr algn="l" fontAlgn="t"/>
                      <a:r>
                        <a:rPr lang="ru-RU" sz="900" b="0" i="0" u="none" strike="noStrike" dirty="0">
                          <a:solidFill>
                            <a:srgbClr val="000000"/>
                          </a:solidFill>
                          <a:effectLst/>
                          <a:latin typeface="Times New Roman"/>
                        </a:rPr>
                        <a:t>Муниципальная программа "Развитие культуры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12 632,2</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13 295,1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13 295,1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74">
                <a:tc>
                  <a:txBody>
                    <a:bodyPr/>
                    <a:lstStyle/>
                    <a:p>
                      <a:pPr algn="just" fontAlgn="ctr"/>
                      <a:r>
                        <a:rPr lang="ru-RU" sz="900" b="1" i="0" u="none" strike="noStrike">
                          <a:effectLst/>
                          <a:latin typeface="Times New Roman"/>
                        </a:rPr>
                        <a:t>СОЦИАЛЬНАЯ ПОЛИТИКА</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1000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510,1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559,3</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558,9</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3274">
                <a:tc>
                  <a:txBody>
                    <a:bodyPr/>
                    <a:lstStyle/>
                    <a:p>
                      <a:pPr algn="l" fontAlgn="t"/>
                      <a:r>
                        <a:rPr lang="ru-RU" sz="900" b="1" i="1" u="none" strike="noStrike">
                          <a:solidFill>
                            <a:srgbClr val="000000"/>
                          </a:solidFill>
                          <a:effectLst/>
                          <a:latin typeface="Times New Roman"/>
                        </a:rPr>
                        <a:t>  Пенсионное обеспечение</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1001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357,5</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559,3</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558,9</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3274">
                <a:tc>
                  <a:txBody>
                    <a:bodyPr/>
                    <a:lstStyle/>
                    <a:p>
                      <a:pPr algn="l" fontAlgn="t"/>
                      <a:r>
                        <a:rPr lang="ru-RU" sz="900" b="0" i="0" u="none" strike="noStrike" dirty="0">
                          <a:solidFill>
                            <a:srgbClr val="000000"/>
                          </a:solidFill>
                          <a:effectLst/>
                          <a:latin typeface="Times New Roman"/>
                        </a:rPr>
                        <a:t>Непрограммные расходы органов местного самоуправления</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357,5</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559,3</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558,9</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74">
                <a:tc>
                  <a:txBody>
                    <a:bodyPr/>
                    <a:lstStyle/>
                    <a:p>
                      <a:pPr algn="l" fontAlgn="t"/>
                      <a:r>
                        <a:rPr lang="ru-RU" sz="900" b="1" i="1" u="none" strike="noStrike" dirty="0">
                          <a:solidFill>
                            <a:srgbClr val="000000"/>
                          </a:solidFill>
                          <a:effectLst/>
                          <a:latin typeface="Times New Roman"/>
                        </a:rPr>
                        <a:t>  Социальное обеспечение населения</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1003</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152,6</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7641">
                <a:tc>
                  <a:txBody>
                    <a:bodyPr/>
                    <a:lstStyle/>
                    <a:p>
                      <a:pPr algn="l" fontAlgn="t"/>
                      <a:r>
                        <a:rPr lang="ru-RU" sz="900" b="0" i="0" u="none" strike="noStrike" dirty="0">
                          <a:solidFill>
                            <a:srgbClr val="000000"/>
                          </a:solidFill>
                          <a:effectLst/>
                          <a:latin typeface="Times New Roman"/>
                        </a:rPr>
                        <a:t>Муниципальная программа "Обеспечение доступным и комфортным жильем населения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152,6</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74">
                <a:tc>
                  <a:txBody>
                    <a:bodyPr/>
                    <a:lstStyle/>
                    <a:p>
                      <a:pPr algn="just" fontAlgn="ctr"/>
                      <a:r>
                        <a:rPr lang="ru-RU" sz="900" b="1" i="0" u="none" strike="noStrike" dirty="0">
                          <a:effectLst/>
                          <a:latin typeface="Times New Roman"/>
                        </a:rPr>
                        <a:t>СРЕДСТВА МАССОВОЙ ИНФОРМАЦИИ</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1200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359,9</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473,2</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396,7</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3274">
                <a:tc>
                  <a:txBody>
                    <a:bodyPr/>
                    <a:lstStyle/>
                    <a:p>
                      <a:pPr algn="l" fontAlgn="t"/>
                      <a:r>
                        <a:rPr lang="ru-RU" sz="900" b="1" i="1" u="none" strike="noStrike">
                          <a:solidFill>
                            <a:srgbClr val="000000"/>
                          </a:solidFill>
                          <a:effectLst/>
                          <a:latin typeface="Times New Roman"/>
                        </a:rPr>
                        <a:t>  Периодическая печать и издательства</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1202</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359,9</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473,2</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396,7</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52419">
                <a:tc>
                  <a:txBody>
                    <a:bodyPr/>
                    <a:lstStyle/>
                    <a:p>
                      <a:pPr algn="l" fontAlgn="t"/>
                      <a:r>
                        <a:rPr lang="ru-RU" sz="900" b="0" i="0" u="none" strike="noStrike" dirty="0">
                          <a:solidFill>
                            <a:srgbClr val="000000"/>
                          </a:solidFill>
                          <a:effectLst/>
                          <a:latin typeface="Times New Roman"/>
                        </a:rPr>
                        <a:t>Муниципальная программа "Развитие муниципальной службы в муниципальном образовании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359,9</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473,2</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396,7</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74">
                <a:tc>
                  <a:txBody>
                    <a:bodyPr/>
                    <a:lstStyle/>
                    <a:p>
                      <a:pPr algn="l" fontAlgn="ctr"/>
                      <a:r>
                        <a:rPr lang="ru-RU" sz="900" b="1" i="0" u="none" strike="noStrike" dirty="0">
                          <a:effectLst/>
                          <a:latin typeface="Times New Roman"/>
                        </a:rPr>
                        <a:t>ИТОГО РАСХОДОВ:</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49 414,0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57 938,5</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dirty="0">
                          <a:effectLst/>
                          <a:latin typeface="Times New Roman"/>
                        </a:rPr>
                        <a:t>56 895,5</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1091290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197768" y="115888"/>
            <a:ext cx="87849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1800" b="1" dirty="0">
                <a:latin typeface="Times New Roman" pitchFamily="18" charset="0"/>
              </a:rPr>
              <a:t>Расходы бюджета муниципального образования </a:t>
            </a:r>
            <a:r>
              <a:rPr lang="ru-RU" altLang="ru-RU" sz="1800" b="1" dirty="0" err="1">
                <a:latin typeface="Times New Roman" pitchFamily="18" charset="0"/>
              </a:rPr>
              <a:t>Ковардицкое</a:t>
            </a:r>
            <a:r>
              <a:rPr lang="ru-RU" altLang="ru-RU" sz="1800" b="1" dirty="0">
                <a:latin typeface="Times New Roman" pitchFamily="18" charset="0"/>
              </a:rPr>
              <a:t> </a:t>
            </a:r>
            <a:endParaRPr lang="ru-RU" altLang="ru-RU" sz="1800" b="1" dirty="0" smtClean="0">
              <a:latin typeface="Times New Roman" pitchFamily="18" charset="0"/>
            </a:endParaRPr>
          </a:p>
          <a:p>
            <a:pPr algn="ctr"/>
            <a:r>
              <a:rPr lang="ru-RU" altLang="ru-RU" sz="1800" b="1" dirty="0" smtClean="0">
                <a:latin typeface="Times New Roman" pitchFamily="18" charset="0"/>
              </a:rPr>
              <a:t>на </a:t>
            </a:r>
            <a:r>
              <a:rPr lang="ru-RU" altLang="ru-RU" sz="1800" b="1" dirty="0">
                <a:latin typeface="Times New Roman" pitchFamily="18" charset="0"/>
              </a:rPr>
              <a:t>социальную сферу </a:t>
            </a:r>
            <a:r>
              <a:rPr lang="ru-RU" altLang="ru-RU" sz="1800" b="1" dirty="0" smtClean="0">
                <a:latin typeface="Times New Roman" pitchFamily="18" charset="0"/>
              </a:rPr>
              <a:t>в 2021-2022  годах, тыс</a:t>
            </a:r>
            <a:r>
              <a:rPr lang="ru-RU" altLang="ru-RU" sz="1800" b="1" dirty="0">
                <a:latin typeface="Times New Roman" pitchFamily="18" charset="0"/>
              </a:rPr>
              <a:t>. рублей</a:t>
            </a:r>
          </a:p>
        </p:txBody>
      </p:sp>
      <p:sp>
        <p:nvSpPr>
          <p:cNvPr id="2" name="TextBox 1"/>
          <p:cNvSpPr txBox="1"/>
          <p:nvPr/>
        </p:nvSpPr>
        <p:spPr>
          <a:xfrm>
            <a:off x="773832" y="764704"/>
            <a:ext cx="7992888" cy="1200329"/>
          </a:xfrm>
          <a:prstGeom prst="rect">
            <a:avLst/>
          </a:prstGeom>
          <a:noFill/>
        </p:spPr>
        <p:txBody>
          <a:bodyPr wrap="square" rtlCol="0">
            <a:spAutoFit/>
          </a:bodyPr>
          <a:lstStyle/>
          <a:p>
            <a:pPr algn="just"/>
            <a:r>
              <a:rPr lang="ru-RU" sz="1800" dirty="0" smtClean="0">
                <a:latin typeface="Times New Roman" pitchFamily="18" charset="0"/>
                <a:cs typeface="Times New Roman" pitchFamily="18" charset="0"/>
              </a:rPr>
              <a:t>        Расходные </a:t>
            </a:r>
            <a:r>
              <a:rPr lang="ru-RU" sz="1800" dirty="0">
                <a:latin typeface="Times New Roman" pitchFamily="18" charset="0"/>
                <a:cs typeface="Times New Roman" pitchFamily="18" charset="0"/>
              </a:rPr>
              <a:t>обязательства по социальной сфере выполнены в сумме 13854,1 тыс. рублей, что выше уровня 2021 года (13142,3 тыс. рублей) на 711,8 тыс. рублей или на 5,4 %. Удельный вес в общем объеме расходов бюджета муниципального образования на 2022 год составляет 24,4 </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888" y="1810822"/>
            <a:ext cx="6624736" cy="464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39349" y="188640"/>
            <a:ext cx="8262937" cy="417513"/>
          </a:xfrm>
        </p:spPr>
        <p:txBody>
          <a:bodyPr/>
          <a:lstStyle/>
          <a:p>
            <a:r>
              <a:rPr lang="ru-RU" altLang="ru-RU" sz="2200" b="1" dirty="0" smtClean="0">
                <a:latin typeface="Times New Roman" pitchFamily="18" charset="0"/>
                <a:cs typeface="Times New Roman" pitchFamily="18" charset="0"/>
              </a:rPr>
              <a:t>МЕЖБЮДЖЕТНЫЕ ОТНОШЕНИЯ</a:t>
            </a:r>
          </a:p>
        </p:txBody>
      </p:sp>
      <p:sp>
        <p:nvSpPr>
          <p:cNvPr id="17418" name="AutoShape 26"/>
          <p:cNvSpPr>
            <a:spLocks noChangeArrowheads="1"/>
          </p:cNvSpPr>
          <p:nvPr/>
        </p:nvSpPr>
        <p:spPr bwMode="auto">
          <a:xfrm>
            <a:off x="4927574" y="1086914"/>
            <a:ext cx="3960813" cy="850900"/>
          </a:xfrm>
          <a:prstGeom prst="flowChartAlternateProcess">
            <a:avLst/>
          </a:prstGeom>
          <a:solidFill>
            <a:srgbClr val="FFFF99"/>
          </a:solidFill>
          <a:ln w="9525">
            <a:solidFill>
              <a:schemeClr val="tx1"/>
            </a:solidFill>
            <a:miter lim="800000"/>
            <a:headEnd/>
            <a:tailEnd/>
          </a:ln>
        </p:spPr>
        <p:txBody>
          <a:bodyPr wrap="none" anchor="ctr"/>
          <a:lstStyle/>
          <a:p>
            <a:pPr algn="ctr"/>
            <a:endParaRPr lang="ru-RU" altLang="ru-RU"/>
          </a:p>
        </p:txBody>
      </p:sp>
      <p:sp>
        <p:nvSpPr>
          <p:cNvPr id="17419" name="Text Box 27"/>
          <p:cNvSpPr txBox="1">
            <a:spLocks noChangeArrowheads="1"/>
          </p:cNvSpPr>
          <p:nvPr/>
        </p:nvSpPr>
        <p:spPr bwMode="auto">
          <a:xfrm>
            <a:off x="4927575" y="1176284"/>
            <a:ext cx="3960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600" b="1">
                <a:latin typeface="Times New Roman" pitchFamily="18" charset="0"/>
              </a:rPr>
              <a:t>БЮДЖЕТ МУНИЦИПАЛЬНОГО ОБРАЗОВАНИЯ КОВАРДИЦКОЕ</a:t>
            </a:r>
          </a:p>
        </p:txBody>
      </p:sp>
      <p:sp>
        <p:nvSpPr>
          <p:cNvPr id="17422" name="AutoShape 54"/>
          <p:cNvSpPr>
            <a:spLocks noChangeArrowheads="1"/>
          </p:cNvSpPr>
          <p:nvPr/>
        </p:nvSpPr>
        <p:spPr bwMode="auto">
          <a:xfrm>
            <a:off x="5079974" y="3021808"/>
            <a:ext cx="3960813" cy="966788"/>
          </a:xfrm>
          <a:prstGeom prst="flowChartAlternateProcess">
            <a:avLst/>
          </a:prstGeom>
          <a:solidFill>
            <a:srgbClr val="FFFF99"/>
          </a:solidFill>
          <a:ln w="9525">
            <a:solidFill>
              <a:schemeClr val="tx1"/>
            </a:solidFill>
            <a:miter lim="800000"/>
            <a:headEnd/>
            <a:tailEnd/>
          </a:ln>
        </p:spPr>
        <p:txBody>
          <a:bodyPr wrap="none" anchor="ctr"/>
          <a:lstStyle/>
          <a:p>
            <a:pPr algn="ctr"/>
            <a:endParaRPr lang="ru-RU" altLang="ru-RU"/>
          </a:p>
        </p:txBody>
      </p:sp>
      <p:sp>
        <p:nvSpPr>
          <p:cNvPr id="17423" name="Text Box 60"/>
          <p:cNvSpPr txBox="1">
            <a:spLocks noChangeArrowheads="1"/>
          </p:cNvSpPr>
          <p:nvPr/>
        </p:nvSpPr>
        <p:spPr bwMode="auto">
          <a:xfrm>
            <a:off x="5079975" y="3021808"/>
            <a:ext cx="3960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r>
              <a:rPr lang="ru-RU" altLang="ru-RU" sz="1200" b="1" dirty="0">
                <a:latin typeface="Times New Roman" pitchFamily="18" charset="0"/>
              </a:rPr>
              <a:t>Иные межбюджетные трансферты </a:t>
            </a:r>
            <a:r>
              <a:rPr lang="ru-RU" altLang="ru-RU" sz="1200" dirty="0">
                <a:latin typeface="Times New Roman" pitchFamily="18" charset="0"/>
              </a:rPr>
              <a:t>передаваемые бюджету Муромского района на </a:t>
            </a:r>
            <a:r>
              <a:rPr lang="ru-RU" altLang="ru-RU" sz="1200" dirty="0" smtClean="0">
                <a:latin typeface="Times New Roman" pitchFamily="18" charset="0"/>
              </a:rPr>
              <a:t>осуществление </a:t>
            </a:r>
            <a:r>
              <a:rPr lang="ru-RU" altLang="ru-RU" sz="1200" dirty="0">
                <a:latin typeface="Times New Roman" pitchFamily="18" charset="0"/>
              </a:rPr>
              <a:t>части полномочий по решению вопросов местного значения в соответствии с заключенными соглашениями </a:t>
            </a:r>
            <a:r>
              <a:rPr lang="ru-RU" altLang="ru-RU" sz="1200" b="1" dirty="0" smtClean="0">
                <a:latin typeface="Times New Roman" pitchFamily="18" charset="0"/>
              </a:rPr>
              <a:t>3160,5 </a:t>
            </a:r>
            <a:r>
              <a:rPr lang="ru-RU" altLang="ru-RU" sz="1200" b="1" dirty="0">
                <a:latin typeface="Times New Roman" pitchFamily="18" charset="0"/>
              </a:rPr>
              <a:t>тыс. рублей.</a:t>
            </a:r>
          </a:p>
        </p:txBody>
      </p:sp>
      <p:sp>
        <p:nvSpPr>
          <p:cNvPr id="17424" name="AutoShape 61"/>
          <p:cNvSpPr>
            <a:spLocks noChangeArrowheads="1"/>
          </p:cNvSpPr>
          <p:nvPr/>
        </p:nvSpPr>
        <p:spPr bwMode="auto">
          <a:xfrm>
            <a:off x="6667474" y="1933799"/>
            <a:ext cx="433388" cy="1088009"/>
          </a:xfrm>
          <a:prstGeom prst="downArrow">
            <a:avLst>
              <a:gd name="adj1" fmla="val 50000"/>
              <a:gd name="adj2" fmla="val 29027"/>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425" name="AutoShape 51"/>
          <p:cNvSpPr>
            <a:spLocks noChangeArrowheads="1"/>
          </p:cNvSpPr>
          <p:nvPr/>
        </p:nvSpPr>
        <p:spPr bwMode="auto">
          <a:xfrm>
            <a:off x="4086200" y="1296464"/>
            <a:ext cx="817562" cy="431800"/>
          </a:xfrm>
          <a:prstGeom prst="rightArrow">
            <a:avLst>
              <a:gd name="adj1" fmla="val 50000"/>
              <a:gd name="adj2" fmla="val 50341"/>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6" name="AutoShape 51"/>
          <p:cNvSpPr>
            <a:spLocks noChangeArrowheads="1"/>
          </p:cNvSpPr>
          <p:nvPr/>
        </p:nvSpPr>
        <p:spPr bwMode="auto">
          <a:xfrm rot="19092676">
            <a:off x="3855136" y="2140777"/>
            <a:ext cx="1306200" cy="431800"/>
          </a:xfrm>
          <a:prstGeom prst="rightArrow">
            <a:avLst>
              <a:gd name="adj1" fmla="val 50000"/>
              <a:gd name="adj2" fmla="val 50075"/>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 name="AutoShape 7"/>
          <p:cNvSpPr>
            <a:spLocks noChangeArrowheads="1"/>
          </p:cNvSpPr>
          <p:nvPr/>
        </p:nvSpPr>
        <p:spPr bwMode="auto">
          <a:xfrm>
            <a:off x="291312" y="704550"/>
            <a:ext cx="3783750" cy="1628924"/>
          </a:xfrm>
          <a:prstGeom prst="flowChartAlternateProcess">
            <a:avLst/>
          </a:prstGeom>
          <a:solidFill>
            <a:srgbClr val="CCFFCC">
              <a:alpha val="74117"/>
            </a:srgbClr>
          </a:solidFill>
          <a:ln w="9525">
            <a:solidFill>
              <a:schemeClr val="tx1"/>
            </a:solidFill>
            <a:miter lim="800000"/>
            <a:headEnd/>
            <a:tailEnd/>
          </a:ln>
          <a:scene3d>
            <a:camera prst="orthographicFront"/>
            <a:lightRig rig="threePt" dir="t"/>
          </a:scene3d>
          <a:sp3d>
            <a:bevelT/>
          </a:sp3d>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ru-RU" altLang="ru-RU" sz="1300" smtClean="0">
              <a:latin typeface="Times New Roman" pitchFamily="18" charset="0"/>
              <a:cs typeface="+mn-cs"/>
            </a:endParaRPr>
          </a:p>
        </p:txBody>
      </p:sp>
      <p:sp>
        <p:nvSpPr>
          <p:cNvPr id="18" name="Text Box 7"/>
          <p:cNvSpPr txBox="1">
            <a:spLocks noChangeArrowheads="1"/>
          </p:cNvSpPr>
          <p:nvPr/>
        </p:nvSpPr>
        <p:spPr bwMode="auto">
          <a:xfrm>
            <a:off x="382962" y="704550"/>
            <a:ext cx="3600450"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eaLnBrk="1" hangingPunct="1">
              <a:spcBef>
                <a:spcPct val="50000"/>
              </a:spcBef>
            </a:pPr>
            <a:r>
              <a:rPr lang="ru-RU" altLang="ru-RU" sz="1300" b="1" dirty="0">
                <a:latin typeface="Times New Roman" pitchFamily="18" charset="0"/>
              </a:rPr>
              <a:t>Из бюджета Владимирской области:</a:t>
            </a:r>
          </a:p>
          <a:p>
            <a:pPr eaLnBrk="1" hangingPunct="1">
              <a:buFontTx/>
              <a:buChar char="-"/>
            </a:pPr>
            <a:r>
              <a:rPr lang="ru-RU" altLang="ru-RU" sz="1200" dirty="0">
                <a:latin typeface="Times New Roman" pitchFamily="18" charset="0"/>
              </a:rPr>
              <a:t> субсидии </a:t>
            </a:r>
            <a:r>
              <a:rPr lang="ru-RU" altLang="ru-RU" sz="1200" b="1" dirty="0" smtClean="0">
                <a:latin typeface="Times New Roman" pitchFamily="18" charset="0"/>
              </a:rPr>
              <a:t>6506,8 </a:t>
            </a:r>
            <a:r>
              <a:rPr lang="ru-RU" altLang="ru-RU" sz="1200" b="1" dirty="0">
                <a:latin typeface="Times New Roman" pitchFamily="18" charset="0"/>
              </a:rPr>
              <a:t>тыс. рублей</a:t>
            </a:r>
            <a:r>
              <a:rPr lang="ru-RU" altLang="ru-RU" sz="1200" dirty="0">
                <a:latin typeface="Times New Roman" pitchFamily="18" charset="0"/>
              </a:rPr>
              <a:t>;</a:t>
            </a:r>
          </a:p>
          <a:p>
            <a:pPr eaLnBrk="1" hangingPunct="1">
              <a:buFontTx/>
              <a:buChar char="-"/>
            </a:pPr>
            <a:r>
              <a:rPr lang="ru-RU" altLang="ru-RU" sz="1200" dirty="0">
                <a:latin typeface="Times New Roman" pitchFamily="18" charset="0"/>
              </a:rPr>
              <a:t> субвенции  </a:t>
            </a:r>
            <a:r>
              <a:rPr lang="ru-RU" altLang="ru-RU" sz="1200" b="1" dirty="0" smtClean="0">
                <a:latin typeface="Times New Roman" pitchFamily="18" charset="0"/>
              </a:rPr>
              <a:t>591,9 </a:t>
            </a:r>
            <a:r>
              <a:rPr lang="ru-RU" altLang="ru-RU" sz="1200" b="1" dirty="0">
                <a:latin typeface="Times New Roman" pitchFamily="18" charset="0"/>
              </a:rPr>
              <a:t>тыс. рублей</a:t>
            </a:r>
            <a:r>
              <a:rPr lang="ru-RU" altLang="ru-RU" sz="1200" dirty="0">
                <a:latin typeface="Times New Roman" pitchFamily="18" charset="0"/>
              </a:rPr>
              <a:t>;</a:t>
            </a:r>
          </a:p>
          <a:p>
            <a:pPr eaLnBrk="1" hangingPunct="1">
              <a:buFontTx/>
              <a:buChar char="-"/>
            </a:pPr>
            <a:r>
              <a:rPr lang="ru-RU" altLang="ru-RU" sz="1200" dirty="0">
                <a:latin typeface="Times New Roman" pitchFamily="18" charset="0"/>
              </a:rPr>
              <a:t>дотация на выравнивание бюджетной обеспеченности (за счет субвенции из областного бюджета) </a:t>
            </a:r>
            <a:r>
              <a:rPr lang="ru-RU" altLang="ru-RU" sz="1200" b="1" dirty="0" smtClean="0">
                <a:latin typeface="Times New Roman" pitchFamily="18" charset="0"/>
              </a:rPr>
              <a:t>11196,0 </a:t>
            </a:r>
            <a:r>
              <a:rPr lang="ru-RU" altLang="ru-RU" sz="1200" b="1" dirty="0">
                <a:latin typeface="Times New Roman" pitchFamily="18" charset="0"/>
              </a:rPr>
              <a:t>тыс. </a:t>
            </a:r>
            <a:r>
              <a:rPr lang="ru-RU" altLang="ru-RU" sz="1200" b="1" dirty="0" smtClean="0">
                <a:latin typeface="Times New Roman" pitchFamily="18" charset="0"/>
              </a:rPr>
              <a:t>рублей</a:t>
            </a:r>
            <a:r>
              <a:rPr lang="ru-RU" altLang="ru-RU" sz="1200" dirty="0" smtClean="0">
                <a:latin typeface="Times New Roman" pitchFamily="18" charset="0"/>
              </a:rPr>
              <a:t>;</a:t>
            </a:r>
          </a:p>
          <a:p>
            <a:pPr eaLnBrk="1" hangingPunct="1">
              <a:buFontTx/>
              <a:buChar char="-"/>
            </a:pPr>
            <a:r>
              <a:rPr lang="ru-RU" altLang="ru-RU" sz="1200" dirty="0">
                <a:latin typeface="Times New Roman" pitchFamily="18" charset="0"/>
              </a:rPr>
              <a:t> </a:t>
            </a:r>
            <a:r>
              <a:rPr lang="ru-RU" altLang="ru-RU" sz="1200" dirty="0" smtClean="0">
                <a:latin typeface="Times New Roman" pitchFamily="18" charset="0"/>
              </a:rPr>
              <a:t>дотация на </a:t>
            </a:r>
            <a:r>
              <a:rPr lang="ru-RU" altLang="ru-RU" sz="1200" dirty="0">
                <a:latin typeface="Times New Roman" pitchFamily="18" charset="0"/>
              </a:rPr>
              <a:t>выравнивание бюджетной </a:t>
            </a:r>
            <a:r>
              <a:rPr lang="ru-RU" altLang="ru-RU" sz="1200" dirty="0" smtClean="0">
                <a:latin typeface="Times New Roman" pitchFamily="18" charset="0"/>
              </a:rPr>
              <a:t>обеспеченности </a:t>
            </a:r>
            <a:r>
              <a:rPr lang="ru-RU" altLang="ru-RU" sz="1200" b="1" dirty="0" smtClean="0">
                <a:latin typeface="Times New Roman" pitchFamily="18" charset="0"/>
              </a:rPr>
              <a:t>3008,3 тыс. рублей</a:t>
            </a:r>
            <a:r>
              <a:rPr lang="ru-RU" altLang="ru-RU" sz="1200" dirty="0" smtClean="0">
                <a:latin typeface="Times New Roman" pitchFamily="18" charset="0"/>
              </a:rPr>
              <a:t>.</a:t>
            </a:r>
            <a:endParaRPr lang="ru-RU" altLang="ru-RU" sz="1200" dirty="0">
              <a:latin typeface="Times New Roman" pitchFamily="18" charset="0"/>
            </a:endParaRPr>
          </a:p>
        </p:txBody>
      </p:sp>
      <p:sp>
        <p:nvSpPr>
          <p:cNvPr id="19" name="AutoShape 7"/>
          <p:cNvSpPr>
            <a:spLocks noChangeArrowheads="1"/>
          </p:cNvSpPr>
          <p:nvPr/>
        </p:nvSpPr>
        <p:spPr bwMode="auto">
          <a:xfrm>
            <a:off x="246651" y="2749523"/>
            <a:ext cx="3859144" cy="1556300"/>
          </a:xfrm>
          <a:prstGeom prst="flowChartAlternateProcess">
            <a:avLst/>
          </a:prstGeom>
          <a:solidFill>
            <a:srgbClr val="CCFFCC">
              <a:alpha val="74117"/>
            </a:srgbClr>
          </a:solidFill>
          <a:ln w="9525">
            <a:solidFill>
              <a:schemeClr val="tx1"/>
            </a:solidFill>
            <a:miter lim="800000"/>
            <a:headEnd/>
            <a:tailEnd/>
          </a:ln>
          <a:scene3d>
            <a:camera prst="orthographicFront"/>
            <a:lightRig rig="threePt" dir="t"/>
          </a:scene3d>
          <a:sp3d>
            <a:bevelT/>
          </a:sp3d>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ru-RU" altLang="ru-RU" sz="1300" smtClean="0">
              <a:latin typeface="Times New Roman" pitchFamily="18" charset="0"/>
              <a:cs typeface="+mn-cs"/>
            </a:endParaRPr>
          </a:p>
        </p:txBody>
      </p:sp>
      <p:sp>
        <p:nvSpPr>
          <p:cNvPr id="20" name="Text Box 36"/>
          <p:cNvSpPr txBox="1">
            <a:spLocks noChangeArrowheads="1"/>
          </p:cNvSpPr>
          <p:nvPr/>
        </p:nvSpPr>
        <p:spPr bwMode="auto">
          <a:xfrm>
            <a:off x="330720" y="2720774"/>
            <a:ext cx="3816350"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eaLnBrk="1" hangingPunct="1">
              <a:spcBef>
                <a:spcPct val="50000"/>
              </a:spcBef>
            </a:pPr>
            <a:r>
              <a:rPr lang="ru-RU" altLang="ru-RU" sz="1300" b="1" dirty="0">
                <a:latin typeface="Times New Roman" pitchFamily="18" charset="0"/>
              </a:rPr>
              <a:t>Из бюджета МО Муромский район:</a:t>
            </a:r>
          </a:p>
          <a:p>
            <a:pPr algn="just" eaLnBrk="1" hangingPunct="1"/>
            <a:r>
              <a:rPr lang="ru-RU" altLang="ru-RU" sz="1200" dirty="0">
                <a:latin typeface="Times New Roman" pitchFamily="18" charset="0"/>
              </a:rPr>
              <a:t>-дотации на выравнивание  бюджетной  обеспеченности из районного Фонда финансовой поддержки  поселений </a:t>
            </a:r>
            <a:r>
              <a:rPr lang="ru-RU" altLang="ru-RU" sz="1200" b="1" dirty="0" smtClean="0">
                <a:latin typeface="Times New Roman" pitchFamily="18" charset="0"/>
              </a:rPr>
              <a:t>9250,0 </a:t>
            </a:r>
            <a:r>
              <a:rPr lang="ru-RU" altLang="ru-RU" sz="1200" b="1" dirty="0">
                <a:latin typeface="Times New Roman" pitchFamily="18" charset="0"/>
              </a:rPr>
              <a:t>тыс. </a:t>
            </a:r>
            <a:r>
              <a:rPr lang="ru-RU" altLang="ru-RU" sz="1200" b="1" dirty="0" smtClean="0">
                <a:latin typeface="Times New Roman" pitchFamily="18" charset="0"/>
              </a:rPr>
              <a:t>рублей</a:t>
            </a:r>
            <a:r>
              <a:rPr lang="ru-RU" altLang="ru-RU" sz="1200" dirty="0" smtClean="0">
                <a:latin typeface="Times New Roman" pitchFamily="18" charset="0"/>
              </a:rPr>
              <a:t>;</a:t>
            </a:r>
          </a:p>
          <a:p>
            <a:pPr algn="just" eaLnBrk="1" hangingPunct="1"/>
            <a:r>
              <a:rPr lang="ru-RU" altLang="ru-RU" sz="1200" dirty="0" smtClean="0">
                <a:solidFill>
                  <a:srgbClr val="000000"/>
                </a:solidFill>
                <a:latin typeface="Times New Roman" pitchFamily="18" charset="0"/>
              </a:rPr>
              <a:t>-иные </a:t>
            </a:r>
            <a:r>
              <a:rPr lang="ru-RU" altLang="ru-RU" sz="1200" dirty="0">
                <a:solidFill>
                  <a:srgbClr val="000000"/>
                </a:solidFill>
                <a:latin typeface="Times New Roman" pitchFamily="18" charset="0"/>
              </a:rPr>
              <a:t>межбюджетные трансферты на </a:t>
            </a:r>
            <a:r>
              <a:rPr lang="ru-RU" altLang="ru-RU" sz="1200" dirty="0" smtClean="0">
                <a:solidFill>
                  <a:srgbClr val="000000"/>
                </a:solidFill>
                <a:latin typeface="Times New Roman" pitchFamily="18" charset="0"/>
              </a:rPr>
              <a:t>сбалансированность – </a:t>
            </a:r>
            <a:r>
              <a:rPr lang="ru-RU" altLang="ru-RU" sz="1200" b="1" dirty="0" smtClean="0">
                <a:solidFill>
                  <a:srgbClr val="000000"/>
                </a:solidFill>
                <a:latin typeface="Times New Roman" pitchFamily="18" charset="0"/>
              </a:rPr>
              <a:t>194,1 тыс. рублей</a:t>
            </a:r>
            <a:r>
              <a:rPr lang="ru-RU" altLang="ru-RU" sz="1200" dirty="0" smtClean="0">
                <a:solidFill>
                  <a:srgbClr val="000000"/>
                </a:solidFill>
                <a:latin typeface="Times New Roman" pitchFamily="18" charset="0"/>
              </a:rPr>
              <a:t>;</a:t>
            </a:r>
            <a:endParaRPr lang="ru-RU" altLang="ru-RU" sz="1200" dirty="0">
              <a:latin typeface="Times New Roman" pitchFamily="18" charset="0"/>
            </a:endParaRPr>
          </a:p>
          <a:p>
            <a:pPr algn="just" eaLnBrk="1" hangingPunct="1"/>
            <a:r>
              <a:rPr lang="ru-RU" altLang="ru-RU" sz="1200" dirty="0" smtClean="0">
                <a:latin typeface="Times New Roman" pitchFamily="18" charset="0"/>
              </a:rPr>
              <a:t>- иные </a:t>
            </a:r>
            <a:r>
              <a:rPr lang="ru-RU" altLang="ru-RU" sz="1200" dirty="0">
                <a:latin typeface="Times New Roman" pitchFamily="18" charset="0"/>
              </a:rPr>
              <a:t>межбюджетные </a:t>
            </a:r>
            <a:r>
              <a:rPr lang="ru-RU" altLang="ru-RU" sz="1200" dirty="0" smtClean="0">
                <a:latin typeface="Times New Roman" pitchFamily="18" charset="0"/>
              </a:rPr>
              <a:t>трансферты (передаваемые) </a:t>
            </a:r>
            <a:r>
              <a:rPr lang="ru-RU" altLang="ru-RU" sz="1200" b="1" dirty="0" smtClean="0">
                <a:latin typeface="Times New Roman" pitchFamily="18" charset="0"/>
              </a:rPr>
              <a:t>3106,0 </a:t>
            </a:r>
            <a:r>
              <a:rPr lang="ru-RU" altLang="ru-RU" sz="1200" b="1" dirty="0">
                <a:latin typeface="Times New Roman" pitchFamily="18" charset="0"/>
              </a:rPr>
              <a:t>тыс. рублей</a:t>
            </a:r>
            <a:r>
              <a:rPr lang="ru-RU" altLang="ru-RU" sz="1200" dirty="0">
                <a:latin typeface="Times New Roman" pitchFamily="18" charset="0"/>
              </a:rPr>
              <a:t>.</a:t>
            </a:r>
          </a:p>
        </p:txBody>
      </p:sp>
      <p:sp>
        <p:nvSpPr>
          <p:cNvPr id="14" name="Rectangle 8"/>
          <p:cNvSpPr>
            <a:spLocks noChangeArrowheads="1"/>
          </p:cNvSpPr>
          <p:nvPr/>
        </p:nvSpPr>
        <p:spPr bwMode="auto">
          <a:xfrm>
            <a:off x="183803" y="4437112"/>
            <a:ext cx="8856984" cy="51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altLang="ru-RU" sz="1600" b="1" dirty="0">
                <a:latin typeface="Times New Roman" pitchFamily="18" charset="0"/>
              </a:rPr>
              <a:t>Доля переданных полномочий из </a:t>
            </a:r>
            <a:r>
              <a:rPr lang="ru-RU" altLang="ru-RU" sz="1600" b="1" dirty="0" smtClean="0">
                <a:latin typeface="Times New Roman" pitchFamily="18" charset="0"/>
              </a:rPr>
              <a:t>бюджета </a:t>
            </a:r>
            <a:r>
              <a:rPr lang="ru-RU" altLang="ru-RU" sz="1600" b="1" dirty="0">
                <a:latin typeface="Times New Roman" pitchFamily="18" charset="0"/>
              </a:rPr>
              <a:t>муниципального образования </a:t>
            </a:r>
            <a:r>
              <a:rPr lang="ru-RU" altLang="ru-RU" sz="1600" b="1" dirty="0" err="1">
                <a:latin typeface="Times New Roman" pitchFamily="18" charset="0"/>
              </a:rPr>
              <a:t>Ковардицкое</a:t>
            </a:r>
            <a:r>
              <a:rPr lang="ru-RU" altLang="ru-RU" sz="1600" b="1" dirty="0">
                <a:latin typeface="Times New Roman" pitchFamily="18" charset="0"/>
              </a:rPr>
              <a:t> в бюджет </a:t>
            </a:r>
            <a:r>
              <a:rPr lang="ru-RU" altLang="ru-RU" sz="1600" b="1" dirty="0" smtClean="0">
                <a:latin typeface="Times New Roman" pitchFamily="18" charset="0"/>
              </a:rPr>
              <a:t>муниципального образования </a:t>
            </a:r>
            <a:r>
              <a:rPr lang="ru-RU" altLang="ru-RU" sz="1600" b="1" dirty="0">
                <a:latin typeface="Times New Roman" pitchFamily="18" charset="0"/>
              </a:rPr>
              <a:t>Муромский </a:t>
            </a:r>
            <a:r>
              <a:rPr lang="ru-RU" altLang="ru-RU" sz="1600" b="1" dirty="0" smtClean="0">
                <a:latin typeface="Times New Roman" pitchFamily="18" charset="0"/>
              </a:rPr>
              <a:t>район в 2022 году, тыс</a:t>
            </a:r>
            <a:r>
              <a:rPr lang="ru-RU" altLang="ru-RU" sz="1600" b="1" dirty="0">
                <a:latin typeface="Times New Roman" pitchFamily="18" charset="0"/>
              </a:rPr>
              <a:t>. </a:t>
            </a:r>
            <a:r>
              <a:rPr lang="ru-RU" altLang="ru-RU" sz="1600" b="1" dirty="0" smtClean="0">
                <a:latin typeface="Times New Roman" pitchFamily="18" charset="0"/>
              </a:rPr>
              <a:t>рублей.</a:t>
            </a:r>
            <a:endParaRPr lang="ru-RU" altLang="ru-RU" sz="1600" b="1" dirty="0">
              <a:latin typeface="Times New Roman" pitchFamily="18"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6300" y="4955586"/>
            <a:ext cx="4214924" cy="214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2"/>
          <p:cNvSpPr>
            <a:spLocks noChangeArrowheads="1"/>
          </p:cNvSpPr>
          <p:nvPr/>
        </p:nvSpPr>
        <p:spPr bwMode="auto">
          <a:xfrm>
            <a:off x="198438" y="188913"/>
            <a:ext cx="8713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b="1" dirty="0">
                <a:latin typeface="Times New Roman" pitchFamily="18" charset="0"/>
                <a:cs typeface="Times New Roman" pitchFamily="18" charset="0"/>
              </a:rPr>
              <a:t>Выполнение значений соотношения средней заработной платы отдельных категорий работников Муромского района к средней заработной плате по региону в 2021 году </a:t>
            </a:r>
            <a:r>
              <a:rPr lang="ru-RU" sz="1800" b="1" dirty="0">
                <a:latin typeface="Times New Roman" pitchFamily="18" charset="0"/>
                <a:cs typeface="Times New Roman" pitchFamily="18" charset="0"/>
              </a:rPr>
              <a:t>в соответствии с Указами Президента Российской Федерации от 7 мая 2012 года № 597, от 1 июня 2012 года № 761.</a:t>
            </a:r>
            <a:endParaRPr lang="ru-RU" altLang="ru-RU" sz="1800" b="1" dirty="0">
              <a:solidFill>
                <a:schemeClr val="tx2"/>
              </a:solidFill>
              <a:latin typeface="Times New Roman" pitchFamily="18" charset="0"/>
            </a:endParaRPr>
          </a:p>
        </p:txBody>
      </p:sp>
      <p:sp>
        <p:nvSpPr>
          <p:cNvPr id="18435" name="Rectangle 122"/>
          <p:cNvSpPr>
            <a:spLocks noChangeArrowheads="1"/>
          </p:cNvSpPr>
          <p:nvPr/>
        </p:nvSpPr>
        <p:spPr bwMode="auto">
          <a:xfrm>
            <a:off x="233363" y="1396008"/>
            <a:ext cx="87137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600" b="1" dirty="0">
                <a:latin typeface="Times New Roman" pitchFamily="18" charset="0"/>
              </a:rPr>
              <a:t>Показатели средней заработной платы работников </a:t>
            </a:r>
            <a:r>
              <a:rPr lang="ru-RU" altLang="ru-RU" sz="1600" b="1" dirty="0" smtClean="0">
                <a:latin typeface="Times New Roman" pitchFamily="18" charset="0"/>
              </a:rPr>
              <a:t>культуры, в тыс. рублях.</a:t>
            </a:r>
            <a:endParaRPr lang="ru-RU" altLang="ru-RU" sz="1600" b="1" dirty="0">
              <a:latin typeface="Times New Roman"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40" y="1916832"/>
            <a:ext cx="7602538"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69080063" y="-330006325"/>
            <a:ext cx="2173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по проекту </a:t>
            </a:r>
            <a:endParaRPr lang="ru-RU" altLang="ru-RU" sz="1100"/>
          </a:p>
          <a:p>
            <a:pPr eaLnBrk="0" hangingPunct="0"/>
            <a:endParaRPr lang="ru-RU" altLang="ru-RU" sz="1800"/>
          </a:p>
        </p:txBody>
      </p:sp>
      <p:sp>
        <p:nvSpPr>
          <p:cNvPr id="3075" name="Rectangle 5"/>
          <p:cNvSpPr>
            <a:spLocks noChangeArrowheads="1"/>
          </p:cNvSpPr>
          <p:nvPr/>
        </p:nvSpPr>
        <p:spPr bwMode="auto">
          <a:xfrm>
            <a:off x="142397163" y="-196676963"/>
            <a:ext cx="2014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краевого бюджета на 2012 год </a:t>
            </a:r>
            <a:endParaRPr lang="ru-RU" altLang="ru-RU" sz="1100"/>
          </a:p>
          <a:p>
            <a:pPr eaLnBrk="0" hangingPunct="0"/>
            <a:endParaRPr lang="ru-RU" altLang="ru-RU" sz="1800"/>
          </a:p>
        </p:txBody>
      </p:sp>
      <p:sp>
        <p:nvSpPr>
          <p:cNvPr id="3076" name="Rectangle 6"/>
          <p:cNvSpPr>
            <a:spLocks noChangeArrowheads="1"/>
          </p:cNvSpPr>
          <p:nvPr/>
        </p:nvSpPr>
        <p:spPr bwMode="auto">
          <a:xfrm>
            <a:off x="-135232775" y="-63357125"/>
            <a:ext cx="264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и на плановый период 2013 и 2014 годов </a:t>
            </a:r>
            <a:endParaRPr lang="ru-RU" altLang="ru-RU" sz="1100"/>
          </a:p>
          <a:p>
            <a:pPr eaLnBrk="0" hangingPunct="0"/>
            <a:endParaRPr lang="ru-RU" altLang="ru-RU" sz="1800"/>
          </a:p>
        </p:txBody>
      </p:sp>
      <p:sp>
        <p:nvSpPr>
          <p:cNvPr id="3077" name="Rectangle 7"/>
          <p:cNvSpPr>
            <a:spLocks noChangeArrowheads="1"/>
          </p:cNvSpPr>
          <p:nvPr/>
        </p:nvSpPr>
        <p:spPr bwMode="auto">
          <a:xfrm>
            <a:off x="68032313" y="69972238"/>
            <a:ext cx="2154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проведены 24 октября 2011 года.</a:t>
            </a:r>
            <a:endParaRPr lang="ru-RU" altLang="ru-RU" sz="1100"/>
          </a:p>
          <a:p>
            <a:pPr eaLnBrk="0" hangingPunct="0"/>
            <a:endParaRPr lang="ru-RU" altLang="ru-RU" sz="1800"/>
          </a:p>
        </p:txBody>
      </p:sp>
      <p:sp>
        <p:nvSpPr>
          <p:cNvPr id="3078" name="Rectangle 8"/>
          <p:cNvSpPr>
            <a:spLocks noChangeArrowheads="1"/>
          </p:cNvSpPr>
          <p:nvPr/>
        </p:nvSpPr>
        <p:spPr bwMode="auto">
          <a:xfrm>
            <a:off x="-6338888" y="203301600"/>
            <a:ext cx="2322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них приняло участие 287 человек,</a:t>
            </a:r>
            <a:endParaRPr lang="ru-RU" altLang="ru-RU" sz="1100"/>
          </a:p>
          <a:p>
            <a:pPr eaLnBrk="0" hangingPunct="0"/>
            <a:endParaRPr lang="ru-RU" altLang="ru-RU" sz="1800"/>
          </a:p>
        </p:txBody>
      </p:sp>
      <p:sp>
        <p:nvSpPr>
          <p:cNvPr id="3079" name="Rectangle 9"/>
          <p:cNvSpPr>
            <a:spLocks noChangeArrowheads="1"/>
          </p:cNvSpPr>
          <p:nvPr/>
        </p:nvSpPr>
        <p:spPr bwMode="auto">
          <a:xfrm>
            <a:off x="-88614250" y="336621438"/>
            <a:ext cx="2503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том числе 10 независимых экспертов</a:t>
            </a:r>
            <a:endParaRPr lang="ru-RU" altLang="ru-RU" sz="1800"/>
          </a:p>
        </p:txBody>
      </p:sp>
      <p:sp>
        <p:nvSpPr>
          <p:cNvPr id="3080" name="Rectangle 10"/>
          <p:cNvSpPr>
            <a:spLocks noChangeArrowheads="1"/>
          </p:cNvSpPr>
          <p:nvPr/>
        </p:nvSpPr>
        <p:spPr bwMode="auto">
          <a:xfrm>
            <a:off x="69080063" y="-330006325"/>
            <a:ext cx="2173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по проекту </a:t>
            </a:r>
            <a:endParaRPr lang="ru-RU" altLang="ru-RU" sz="1100"/>
          </a:p>
          <a:p>
            <a:pPr eaLnBrk="0" hangingPunct="0"/>
            <a:endParaRPr lang="ru-RU" altLang="ru-RU" sz="1800"/>
          </a:p>
        </p:txBody>
      </p:sp>
      <p:sp>
        <p:nvSpPr>
          <p:cNvPr id="3081" name="Rectangle 11"/>
          <p:cNvSpPr>
            <a:spLocks noChangeArrowheads="1"/>
          </p:cNvSpPr>
          <p:nvPr/>
        </p:nvSpPr>
        <p:spPr bwMode="auto">
          <a:xfrm>
            <a:off x="142397163" y="-196676963"/>
            <a:ext cx="2014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краевого бюджета на 2012 год </a:t>
            </a:r>
            <a:endParaRPr lang="ru-RU" altLang="ru-RU" sz="1100"/>
          </a:p>
          <a:p>
            <a:pPr eaLnBrk="0" hangingPunct="0"/>
            <a:endParaRPr lang="ru-RU" altLang="ru-RU" sz="1800"/>
          </a:p>
        </p:txBody>
      </p:sp>
      <p:sp>
        <p:nvSpPr>
          <p:cNvPr id="3082" name="Rectangle 12"/>
          <p:cNvSpPr>
            <a:spLocks noChangeArrowheads="1"/>
          </p:cNvSpPr>
          <p:nvPr/>
        </p:nvSpPr>
        <p:spPr bwMode="auto">
          <a:xfrm>
            <a:off x="-135232775" y="-63357125"/>
            <a:ext cx="264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и на плановый период 2013 и 2014 годов </a:t>
            </a:r>
            <a:endParaRPr lang="ru-RU" altLang="ru-RU" sz="1100"/>
          </a:p>
          <a:p>
            <a:pPr eaLnBrk="0" hangingPunct="0"/>
            <a:endParaRPr lang="ru-RU" altLang="ru-RU" sz="1800"/>
          </a:p>
        </p:txBody>
      </p:sp>
      <p:sp>
        <p:nvSpPr>
          <p:cNvPr id="3083" name="Rectangle 13"/>
          <p:cNvSpPr>
            <a:spLocks noChangeArrowheads="1"/>
          </p:cNvSpPr>
          <p:nvPr/>
        </p:nvSpPr>
        <p:spPr bwMode="auto">
          <a:xfrm>
            <a:off x="68032313" y="69972238"/>
            <a:ext cx="2154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проведены 24 октября 2011 года.</a:t>
            </a:r>
            <a:endParaRPr lang="ru-RU" altLang="ru-RU" sz="1100"/>
          </a:p>
          <a:p>
            <a:pPr eaLnBrk="0" hangingPunct="0"/>
            <a:endParaRPr lang="ru-RU" altLang="ru-RU" sz="1800"/>
          </a:p>
        </p:txBody>
      </p:sp>
      <p:sp>
        <p:nvSpPr>
          <p:cNvPr id="3084" name="Rectangle 14"/>
          <p:cNvSpPr>
            <a:spLocks noChangeArrowheads="1"/>
          </p:cNvSpPr>
          <p:nvPr/>
        </p:nvSpPr>
        <p:spPr bwMode="auto">
          <a:xfrm>
            <a:off x="-6338888" y="203301600"/>
            <a:ext cx="2322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них приняло участие 287 человек,</a:t>
            </a:r>
            <a:endParaRPr lang="ru-RU" altLang="ru-RU" sz="1100"/>
          </a:p>
          <a:p>
            <a:pPr eaLnBrk="0" hangingPunct="0"/>
            <a:endParaRPr lang="ru-RU" altLang="ru-RU" sz="1800"/>
          </a:p>
        </p:txBody>
      </p:sp>
      <p:sp>
        <p:nvSpPr>
          <p:cNvPr id="3085" name="Rectangle 15"/>
          <p:cNvSpPr>
            <a:spLocks noChangeArrowheads="1"/>
          </p:cNvSpPr>
          <p:nvPr/>
        </p:nvSpPr>
        <p:spPr bwMode="auto">
          <a:xfrm>
            <a:off x="-88614250" y="336621438"/>
            <a:ext cx="2503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том числе 10 независимых экспертов</a:t>
            </a:r>
            <a:endParaRPr lang="ru-RU" altLang="ru-RU" sz="1800"/>
          </a:p>
        </p:txBody>
      </p:sp>
      <p:sp>
        <p:nvSpPr>
          <p:cNvPr id="3086" name="Text Box 16"/>
          <p:cNvSpPr txBox="1">
            <a:spLocks noChangeArrowheads="1"/>
          </p:cNvSpPr>
          <p:nvPr/>
        </p:nvSpPr>
        <p:spPr bwMode="auto">
          <a:xfrm>
            <a:off x="341313" y="476672"/>
            <a:ext cx="8569325"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44767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spcBef>
                <a:spcPct val="50000"/>
              </a:spcBef>
            </a:pPr>
            <a:r>
              <a:rPr lang="ru-RU" altLang="ru-RU" sz="1400" dirty="0">
                <a:latin typeface="Times New Roman" pitchFamily="18" charset="0"/>
              </a:rPr>
              <a:t>Годовой отчет об исполнении бюджета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представляется в Совет народных депутатов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не позднее 1 мая текущего года. До утверждения Советом народных депутатов годовой отчет подлежит внешней проверке органом государственного финансового контроля Владимирской области (Счетной палатой Владимирской области). По результатам рассмотрения годового отчета об исполнении бюджета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и заключения органа государственного финансового контроля Совет народных депутатов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принимает либо отклоняет решение об исполнении бюджета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a:t>
            </a:r>
          </a:p>
          <a:p>
            <a:pPr algn="just" eaLnBrk="1" hangingPunct="1">
              <a:spcBef>
                <a:spcPct val="50000"/>
              </a:spcBef>
            </a:pPr>
            <a:r>
              <a:rPr lang="ru-RU" altLang="ru-RU" sz="1400" dirty="0">
                <a:latin typeface="Times New Roman" pitchFamily="18" charset="0"/>
              </a:rPr>
              <a:t>По вопросу рассмотрения проекта решения Совета народных депутатов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a:t>
            </a:r>
            <a:r>
              <a:rPr lang="ru-RU" altLang="ru-RU" sz="1400" dirty="0">
                <a:solidFill>
                  <a:srgbClr val="000000"/>
                </a:solidFill>
                <a:latin typeface="Times New Roman" pitchFamily="18" charset="0"/>
                <a:cs typeface="Times New Roman" pitchFamily="18" charset="0"/>
              </a:rPr>
              <a:t>«Об утверждении отчета об исполнении бюджета муниципального образования </a:t>
            </a:r>
            <a:r>
              <a:rPr lang="ru-RU" altLang="ru-RU" sz="1400" dirty="0" err="1">
                <a:solidFill>
                  <a:srgbClr val="000000"/>
                </a:solidFill>
                <a:latin typeface="Times New Roman" pitchFamily="18" charset="0"/>
                <a:cs typeface="Times New Roman" pitchFamily="18" charset="0"/>
              </a:rPr>
              <a:t>Ковардицкое</a:t>
            </a:r>
            <a:r>
              <a:rPr lang="ru-RU" altLang="ru-RU" sz="1400" dirty="0">
                <a:solidFill>
                  <a:srgbClr val="000000"/>
                </a:solidFill>
                <a:latin typeface="Times New Roman" pitchFamily="18" charset="0"/>
                <a:cs typeface="Times New Roman" pitchFamily="18" charset="0"/>
              </a:rPr>
              <a:t> за </a:t>
            </a:r>
            <a:r>
              <a:rPr lang="ru-RU" altLang="ru-RU" sz="1400" dirty="0" smtClean="0">
                <a:solidFill>
                  <a:srgbClr val="000000"/>
                </a:solidFill>
                <a:latin typeface="Times New Roman" pitchFamily="18" charset="0"/>
                <a:cs typeface="Times New Roman" pitchFamily="18" charset="0"/>
              </a:rPr>
              <a:t>2022 </a:t>
            </a:r>
            <a:r>
              <a:rPr lang="ru-RU" altLang="ru-RU" sz="1400" dirty="0">
                <a:solidFill>
                  <a:srgbClr val="000000"/>
                </a:solidFill>
                <a:latin typeface="Times New Roman" pitchFamily="18" charset="0"/>
                <a:cs typeface="Times New Roman" pitchFamily="18" charset="0"/>
              </a:rPr>
              <a:t>год» </a:t>
            </a:r>
            <a:r>
              <a:rPr lang="ru-RU" altLang="ru-RU" sz="1400" dirty="0">
                <a:latin typeface="Times New Roman" pitchFamily="18" charset="0"/>
              </a:rPr>
              <a:t>назначаются публичные слушания. Положение «О публичных слушаниях в муниципальном образовании </a:t>
            </a:r>
            <a:r>
              <a:rPr lang="ru-RU" altLang="ru-RU" sz="1400" dirty="0" err="1">
                <a:latin typeface="Times New Roman" pitchFamily="18" charset="0"/>
              </a:rPr>
              <a:t>Ковардицкое</a:t>
            </a:r>
            <a:r>
              <a:rPr lang="ru-RU" altLang="ru-RU" sz="1400" dirty="0">
                <a:latin typeface="Times New Roman" pitchFamily="18" charset="0"/>
              </a:rPr>
              <a:t>» утверждено решением Совета народных депутатов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от </a:t>
            </a:r>
            <a:r>
              <a:rPr lang="ru-RU" altLang="ru-RU" sz="1400" dirty="0">
                <a:solidFill>
                  <a:schemeClr val="tx2"/>
                </a:solidFill>
                <a:latin typeface="Times New Roman" pitchFamily="18" charset="0"/>
              </a:rPr>
              <a:t>12.05.2006 г. № 20. </a:t>
            </a:r>
          </a:p>
          <a:p>
            <a:pPr algn="just" eaLnBrk="1" hangingPunct="1">
              <a:spcBef>
                <a:spcPct val="50000"/>
              </a:spcBef>
            </a:pPr>
            <a:r>
              <a:rPr lang="ru-RU" altLang="ru-RU" sz="1400" dirty="0">
                <a:latin typeface="Times New Roman" pitchFamily="18" charset="0"/>
              </a:rPr>
              <a:t>Решением Совета народных депутатов муниципального образования </a:t>
            </a:r>
            <a:r>
              <a:rPr lang="ru-RU" altLang="ru-RU" sz="1400" dirty="0" err="1" smtClean="0">
                <a:latin typeface="Times New Roman" pitchFamily="18" charset="0"/>
              </a:rPr>
              <a:t>Ковардицкое</a:t>
            </a:r>
            <a:r>
              <a:rPr lang="ru-RU" altLang="ru-RU" sz="1400" dirty="0" smtClean="0">
                <a:latin typeface="Times New Roman" pitchFamily="18" charset="0"/>
              </a:rPr>
              <a:t> от 28.03.2023 года №15  «</a:t>
            </a:r>
            <a:r>
              <a:rPr lang="ru-RU" altLang="ru-RU" sz="1400" dirty="0">
                <a:latin typeface="Times New Roman" pitchFamily="18" charset="0"/>
              </a:rPr>
              <a:t>О назначении публичных слушаний по проекту решения Совета народных депутатов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Муромского района «Об утверждении отчета об исполнении бюджета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за </a:t>
            </a:r>
            <a:r>
              <a:rPr lang="ru-RU" altLang="ru-RU" sz="1400" dirty="0" smtClean="0">
                <a:latin typeface="Times New Roman" pitchFamily="18" charset="0"/>
              </a:rPr>
              <a:t>2022 </a:t>
            </a:r>
            <a:r>
              <a:rPr lang="ru-RU" altLang="ru-RU" sz="1400" dirty="0">
                <a:latin typeface="Times New Roman" pitchFamily="18" charset="0"/>
              </a:rPr>
              <a:t>год» определены: </a:t>
            </a:r>
          </a:p>
          <a:p>
            <a:pPr algn="just" eaLnBrk="1" hangingPunct="1">
              <a:spcBef>
                <a:spcPct val="50000"/>
              </a:spcBef>
              <a:buFontTx/>
              <a:buChar char="-"/>
            </a:pPr>
            <a:r>
              <a:rPr lang="ru-RU" altLang="ru-RU" sz="1400" dirty="0">
                <a:latin typeface="Times New Roman" pitchFamily="18" charset="0"/>
              </a:rPr>
              <a:t>дата и место проведения публичных слушаний – </a:t>
            </a:r>
            <a:r>
              <a:rPr lang="ru-RU" sz="1400" dirty="0" smtClean="0">
                <a:latin typeface="Times New Roman" pitchFamily="18" charset="0"/>
              </a:rPr>
              <a:t>27 апреля 2023 </a:t>
            </a:r>
            <a:r>
              <a:rPr lang="ru-RU" sz="1400" dirty="0">
                <a:latin typeface="Times New Roman" pitchFamily="18" charset="0"/>
              </a:rPr>
              <a:t>года, в 15-00 часов, </a:t>
            </a:r>
            <a:r>
              <a:rPr lang="ru-RU" altLang="ru-RU" sz="1400" dirty="0">
                <a:latin typeface="Times New Roman" pitchFamily="18" charset="0"/>
              </a:rPr>
              <a:t> в </a:t>
            </a:r>
            <a:r>
              <a:rPr lang="en-US" altLang="ru-RU" sz="1400" dirty="0" smtClean="0">
                <a:latin typeface="Times New Roman" pitchFamily="18" charset="0"/>
              </a:rPr>
              <a:t> </a:t>
            </a:r>
            <a:r>
              <a:rPr lang="ru-RU" sz="1400" dirty="0" smtClean="0">
                <a:latin typeface="Times New Roman" pitchFamily="18" charset="0"/>
              </a:rPr>
              <a:t>администрации </a:t>
            </a:r>
            <a:r>
              <a:rPr lang="ru-RU" sz="1400" dirty="0">
                <a:latin typeface="Times New Roman" pitchFamily="18" charset="0"/>
              </a:rPr>
              <a:t>муниципального образования </a:t>
            </a:r>
            <a:r>
              <a:rPr lang="ru-RU" sz="1400" dirty="0" err="1">
                <a:latin typeface="Times New Roman" pitchFamily="18" charset="0"/>
              </a:rPr>
              <a:t>Ковардицкое</a:t>
            </a:r>
            <a:r>
              <a:rPr lang="ru-RU" sz="1400" dirty="0">
                <a:latin typeface="Times New Roman" pitchFamily="18" charset="0"/>
              </a:rPr>
              <a:t> по адресу: Владимирская область, Муромский район, с. </a:t>
            </a:r>
            <a:r>
              <a:rPr lang="ru-RU" sz="1400" dirty="0" err="1">
                <a:latin typeface="Times New Roman" pitchFamily="18" charset="0"/>
              </a:rPr>
              <a:t>Ковардицы</a:t>
            </a:r>
            <a:r>
              <a:rPr lang="ru-RU" sz="1400" dirty="0">
                <a:latin typeface="Times New Roman" pitchFamily="18" charset="0"/>
              </a:rPr>
              <a:t>, ул. Дзержинского, д.94-а, зал </a:t>
            </a:r>
            <a:r>
              <a:rPr lang="ru-RU" sz="1400" dirty="0" smtClean="0">
                <a:latin typeface="Times New Roman" pitchFamily="18" charset="0"/>
              </a:rPr>
              <a:t>заседаний</a:t>
            </a:r>
            <a:r>
              <a:rPr lang="ru-RU" altLang="ru-RU" sz="1400" dirty="0" smtClean="0">
                <a:latin typeface="Times New Roman" pitchFamily="18" charset="0"/>
              </a:rPr>
              <a:t>;</a:t>
            </a:r>
            <a:endParaRPr lang="ru-RU" altLang="ru-RU" sz="1400" dirty="0">
              <a:latin typeface="Times New Roman" pitchFamily="18" charset="0"/>
            </a:endParaRPr>
          </a:p>
          <a:p>
            <a:pPr algn="just" eaLnBrk="1" hangingPunct="1">
              <a:spcBef>
                <a:spcPct val="50000"/>
              </a:spcBef>
              <a:buFontTx/>
              <a:buChar char="-"/>
            </a:pPr>
            <a:r>
              <a:rPr lang="ru-RU" altLang="ru-RU" sz="1400" dirty="0">
                <a:latin typeface="Times New Roman" pitchFamily="18" charset="0"/>
              </a:rPr>
              <a:t>права граждан при проведении публичных слушаний - </a:t>
            </a:r>
            <a:r>
              <a:rPr lang="ru-RU" sz="1400" dirty="0">
                <a:latin typeface="Times New Roman" pitchFamily="18" charset="0"/>
              </a:rPr>
              <a:t>предложения по проекту решения Совета народных депутатов муниципального образования </a:t>
            </a:r>
            <a:r>
              <a:rPr lang="ru-RU" sz="1400" dirty="0" err="1">
                <a:latin typeface="Times New Roman" pitchFamily="18" charset="0"/>
              </a:rPr>
              <a:t>Ковардицкое</a:t>
            </a:r>
            <a:r>
              <a:rPr lang="ru-RU" sz="1400" dirty="0">
                <a:latin typeface="Times New Roman" pitchFamily="18" charset="0"/>
              </a:rPr>
              <a:t> Муромского района «Об утверждении отчета об исполнении бюджета муниципального образования </a:t>
            </a:r>
            <a:r>
              <a:rPr lang="ru-RU" sz="1400" dirty="0" err="1">
                <a:latin typeface="Times New Roman" pitchFamily="18" charset="0"/>
              </a:rPr>
              <a:t>Ковардицкое</a:t>
            </a:r>
            <a:r>
              <a:rPr lang="ru-RU" sz="1400" dirty="0">
                <a:latin typeface="Times New Roman" pitchFamily="18" charset="0"/>
              </a:rPr>
              <a:t> за 2022 год» могут направляться в комиссию, расположенную по адресу: Муромский район, с. </a:t>
            </a:r>
            <a:r>
              <a:rPr lang="ru-RU" sz="1400" dirty="0" err="1">
                <a:latin typeface="Times New Roman" pitchFamily="18" charset="0"/>
              </a:rPr>
              <a:t>Ковардицы</a:t>
            </a:r>
            <a:r>
              <a:rPr lang="ru-RU" sz="1400" dirty="0">
                <a:latin typeface="Times New Roman" pitchFamily="18" charset="0"/>
              </a:rPr>
              <a:t>, ул. Дзержинского, д. 94-а,  письменно или посредством официального сайта муниципального образования  </a:t>
            </a:r>
            <a:r>
              <a:rPr lang="ru-RU" sz="1400" dirty="0" err="1">
                <a:latin typeface="Times New Roman" pitchFamily="18" charset="0"/>
              </a:rPr>
              <a:t>Ковардицкое</a:t>
            </a:r>
            <a:r>
              <a:rPr lang="ru-RU" sz="1400" dirty="0">
                <a:latin typeface="Times New Roman" pitchFamily="18" charset="0"/>
              </a:rPr>
              <a:t> телекоммуникационной сети Интернет </a:t>
            </a:r>
            <a:r>
              <a:rPr lang="en-US" sz="1400" dirty="0">
                <a:latin typeface="Times New Roman" pitchFamily="18" charset="0"/>
              </a:rPr>
              <a:t>http</a:t>
            </a:r>
            <a:r>
              <a:rPr lang="ru-RU" sz="1400" dirty="0">
                <a:latin typeface="Times New Roman" pitchFamily="18" charset="0"/>
              </a:rPr>
              <a:t>://</a:t>
            </a:r>
            <a:r>
              <a:rPr lang="en-US" sz="1400" dirty="0" err="1">
                <a:latin typeface="Times New Roman" pitchFamily="18" charset="0"/>
              </a:rPr>
              <a:t>kovardici</a:t>
            </a:r>
            <a:r>
              <a:rPr lang="ru-RU" sz="1400" dirty="0">
                <a:latin typeface="Times New Roman" pitchFamily="18" charset="0"/>
              </a:rPr>
              <a:t>.</a:t>
            </a:r>
            <a:r>
              <a:rPr lang="en-US" sz="1400" dirty="0" err="1">
                <a:latin typeface="Times New Roman" pitchFamily="18" charset="0"/>
              </a:rPr>
              <a:t>ru</a:t>
            </a:r>
            <a:r>
              <a:rPr lang="ru-RU" sz="1400" dirty="0">
                <a:latin typeface="Times New Roman" pitchFamily="18" charset="0"/>
              </a:rPr>
              <a:t>/</a:t>
            </a:r>
            <a:r>
              <a:rPr lang="en-US" sz="1400" dirty="0">
                <a:latin typeface="Times New Roman" pitchFamily="18" charset="0"/>
              </a:rPr>
              <a:t>user</a:t>
            </a:r>
            <a:r>
              <a:rPr lang="ru-RU" sz="1400" dirty="0">
                <a:latin typeface="Times New Roman" pitchFamily="18" charset="0"/>
              </a:rPr>
              <a:t>, в срок до 26 апреля 2023 года.</a:t>
            </a:r>
            <a:endParaRPr lang="ru-RU" altLang="ru-RU" sz="1400" dirty="0">
              <a:latin typeface="Times New Roman" pitchFamily="18" charset="0"/>
            </a:endParaRPr>
          </a:p>
        </p:txBody>
      </p:sp>
      <p:sp>
        <p:nvSpPr>
          <p:cNvPr id="3087" name="Rectangle 4"/>
          <p:cNvSpPr>
            <a:spLocks noChangeArrowheads="1"/>
          </p:cNvSpPr>
          <p:nvPr/>
        </p:nvSpPr>
        <p:spPr bwMode="auto">
          <a:xfrm>
            <a:off x="2070100" y="0"/>
            <a:ext cx="5329238" cy="549275"/>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ru-RU" altLang="ru-RU" sz="2200" b="1" u="sng" dirty="0" smtClean="0">
                <a:ln w="11430"/>
                <a:solidFill>
                  <a:schemeClr val="tx2">
                    <a:lumMod val="85000"/>
                    <a:lumOff val="15000"/>
                  </a:schemeClr>
                </a:solidFill>
                <a:latin typeface="Times New Roman" panose="02020603050405020304" pitchFamily="18" charset="0"/>
                <a:cs typeface="Times New Roman" panose="02020603050405020304" pitchFamily="18" charset="0"/>
              </a:rPr>
              <a:t>ВВОДНАЯ ЧАСТЬ</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269874" y="260350"/>
            <a:ext cx="8640861" cy="1143000"/>
          </a:xfrm>
        </p:spPr>
        <p:txBody>
          <a:bodyPr/>
          <a:lstStyle/>
          <a:p>
            <a:r>
              <a:rPr lang="ru-RU" altLang="ru-RU" sz="2200" b="1" u="sng" dirty="0" smtClean="0">
                <a:latin typeface="Times New Roman" pitchFamily="18" charset="0"/>
                <a:cs typeface="Times New Roman" pitchFamily="18" charset="0"/>
              </a:rPr>
              <a:t>ИСТОЧНИКИ ФИНАНСИРОВАНИЯ ДЕФИЦИТА БЮДЖЕТА</a:t>
            </a:r>
            <a:endParaRPr lang="ru-RU" altLang="ru-RU" sz="2200" dirty="0" smtClean="0"/>
          </a:p>
        </p:txBody>
      </p:sp>
      <p:sp>
        <p:nvSpPr>
          <p:cNvPr id="6" name="Объект 2"/>
          <p:cNvSpPr txBox="1">
            <a:spLocks/>
          </p:cNvSpPr>
          <p:nvPr/>
        </p:nvSpPr>
        <p:spPr bwMode="auto">
          <a:xfrm>
            <a:off x="557213" y="1484313"/>
            <a:ext cx="8161337" cy="935037"/>
          </a:xfrm>
          <a:prstGeom prst="rect">
            <a:avLst/>
          </a:prstGeom>
          <a:noFill/>
          <a:ln>
            <a:noFill/>
          </a:ln>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lgn="just">
              <a:buFontTx/>
              <a:buNone/>
              <a:defRPr/>
            </a:pPr>
            <a:r>
              <a:rPr lang="ru-RU" altLang="ru-RU" sz="1600" kern="0" dirty="0" smtClean="0">
                <a:latin typeface="Times New Roman" pitchFamily="18" charset="0"/>
                <a:cs typeface="Times New Roman" pitchFamily="18" charset="0"/>
              </a:rPr>
              <a:t>       Бюджет муниципального образования Ковардицкое за 2022 год выполнен с превышением расходов над доходами  (дефицит бюджета) в сумме  1965,8 тыс. рублей.</a:t>
            </a:r>
          </a:p>
          <a:p>
            <a:pPr marL="0" indent="0" algn="just">
              <a:buFontTx/>
              <a:buNone/>
              <a:defRPr/>
            </a:pPr>
            <a:r>
              <a:rPr lang="ru-RU" altLang="ru-RU" sz="1600" kern="0" dirty="0" smtClean="0">
                <a:solidFill>
                  <a:srgbClr val="000000"/>
                </a:solidFill>
                <a:latin typeface="Times New Roman" pitchFamily="18" charset="0"/>
                <a:cs typeface="Times New Roman" pitchFamily="18" charset="0"/>
              </a:rPr>
              <a:t> </a:t>
            </a:r>
          </a:p>
          <a:p>
            <a:pPr marL="0" indent="0" algn="just">
              <a:buFontTx/>
              <a:buNone/>
              <a:defRPr/>
            </a:pPr>
            <a:endParaRPr lang="ru-RU" altLang="ru-RU" sz="1600" kern="0" dirty="0" smtClean="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23127236"/>
              </p:ext>
            </p:extLst>
          </p:nvPr>
        </p:nvGraphicFramePr>
        <p:xfrm>
          <a:off x="413792" y="2276872"/>
          <a:ext cx="8424936" cy="1984332"/>
        </p:xfrm>
        <a:graphic>
          <a:graphicData uri="http://schemas.openxmlformats.org/drawingml/2006/table">
            <a:tbl>
              <a:tblPr/>
              <a:tblGrid>
                <a:gridCol w="6587282"/>
                <a:gridCol w="1837654"/>
              </a:tblGrid>
              <a:tr h="720361">
                <a:tc>
                  <a:txBody>
                    <a:bodyPr/>
                    <a:lstStyle/>
                    <a:p>
                      <a:pPr algn="ctr" fontAlgn="ctr"/>
                      <a:r>
                        <a:rPr lang="ru-RU" sz="1800" b="1" i="0" u="none" strike="noStrike" dirty="0">
                          <a:effectLst/>
                          <a:latin typeface="Times New Roman"/>
                        </a:rPr>
                        <a:t>Наименование показателя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C0DE"/>
                    </a:solidFill>
                  </a:tcPr>
                </a:tc>
                <a:tc>
                  <a:txBody>
                    <a:bodyPr/>
                    <a:lstStyle/>
                    <a:p>
                      <a:pPr algn="ctr" fontAlgn="ctr"/>
                      <a:r>
                        <a:rPr lang="ru-RU" sz="1800" b="1" i="0" u="none" strike="noStrike">
                          <a:effectLst/>
                          <a:latin typeface="Times New Roman"/>
                        </a:rPr>
                        <a:t>Исполнено за 2022 год, тыс. рублей</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C0DE"/>
                    </a:solidFill>
                  </a:tcPr>
                </a:tc>
              </a:tr>
              <a:tr h="383949">
                <a:tc>
                  <a:txBody>
                    <a:bodyPr/>
                    <a:lstStyle/>
                    <a:p>
                      <a:pPr algn="just" fontAlgn="ctr"/>
                      <a:r>
                        <a:rPr lang="ru-RU" sz="1600" b="1" i="0" u="none" strike="noStrike" dirty="0">
                          <a:effectLst/>
                          <a:latin typeface="Times New Roman"/>
                        </a:rPr>
                        <a:t>Источники внутреннего финансирования дефицитов бюджетов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800" b="1" i="0" u="none" strike="noStrike" dirty="0">
                          <a:effectLst/>
                          <a:latin typeface="Times New Roman"/>
                        </a:rPr>
                        <a:t>1 965,8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949">
                <a:tc>
                  <a:txBody>
                    <a:bodyPr/>
                    <a:lstStyle/>
                    <a:p>
                      <a:pPr algn="just" fontAlgn="ctr"/>
                      <a:r>
                        <a:rPr lang="ru-RU" sz="1600" b="1" i="0" u="none" strike="noStrike" dirty="0">
                          <a:effectLst/>
                          <a:latin typeface="Times New Roman"/>
                        </a:rPr>
                        <a:t>Изменение остатков средств на счетах по учету средств бюджета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800" b="1" i="0" u="none" strike="noStrike" dirty="0">
                          <a:effectLst/>
                          <a:latin typeface="Times New Roman"/>
                        </a:rPr>
                        <a:t>1 965,8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949">
                <a:tc>
                  <a:txBody>
                    <a:bodyPr/>
                    <a:lstStyle/>
                    <a:p>
                      <a:pPr algn="just" fontAlgn="ctr"/>
                      <a:r>
                        <a:rPr lang="ru-RU" sz="1600" b="0" i="0" u="none" strike="noStrike" dirty="0">
                          <a:effectLst/>
                          <a:latin typeface="Times New Roman"/>
                        </a:rPr>
                        <a:t>Уменьшение прочих остатков денежных средств бюджетов поселений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800" b="0" i="0" u="none" strike="noStrike" dirty="0">
                          <a:effectLst/>
                          <a:latin typeface="Times New Roman"/>
                        </a:rPr>
                        <a:t>1 965,8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0" y="0"/>
            <a:ext cx="9180513" cy="1268760"/>
          </a:xfrm>
        </p:spPr>
        <p:txBody>
          <a:bodyPr/>
          <a:lstStyle/>
          <a:p>
            <a:pPr eaLnBrk="1" hangingPunct="1">
              <a:defRPr/>
            </a:pPr>
            <a:r>
              <a:rPr lang="ru-RU" altLang="ru-RU" sz="2200" b="1" u="sng" dirty="0">
                <a:solidFill>
                  <a:schemeClr val="tx1"/>
                </a:solidFill>
                <a:effectLst>
                  <a:outerShdw blurRad="38100" dist="38100" dir="2700000" algn="tl">
                    <a:srgbClr val="FFFFFF"/>
                  </a:outerShdw>
                </a:effectLst>
                <a:latin typeface="Times New Roman" pitchFamily="18" charset="0"/>
              </a:rPr>
              <a:t>ИТОГИ РЕАЛИЗАЦИИ МУНИЦИПАЛЬНЫХ ПРОГРАММ МУНИЦИПАЛЬНОГО ОБРАЗОВАНИЯ </a:t>
            </a:r>
            <a:r>
              <a:rPr lang="ru-RU" altLang="ru-RU" sz="2200" b="1" u="sng" dirty="0" smtClean="0">
                <a:solidFill>
                  <a:schemeClr val="tx1"/>
                </a:solidFill>
                <a:effectLst>
                  <a:outerShdw blurRad="38100" dist="38100" dir="2700000" algn="tl">
                    <a:srgbClr val="FFFFFF"/>
                  </a:outerShdw>
                </a:effectLst>
                <a:latin typeface="Times New Roman" pitchFamily="18" charset="0"/>
              </a:rPr>
              <a:t>КОВАРДИЦКОЕ  </a:t>
            </a:r>
            <a:br>
              <a:rPr lang="ru-RU" altLang="ru-RU" sz="2200" b="1" u="sng" dirty="0" smtClean="0">
                <a:solidFill>
                  <a:schemeClr val="tx1"/>
                </a:solidFill>
                <a:effectLst>
                  <a:outerShdw blurRad="38100" dist="38100" dir="2700000" algn="tl">
                    <a:srgbClr val="FFFFFF"/>
                  </a:outerShdw>
                </a:effectLst>
                <a:latin typeface="Times New Roman" pitchFamily="18" charset="0"/>
              </a:rPr>
            </a:br>
            <a:r>
              <a:rPr lang="ru-RU" altLang="ru-RU" sz="2200" b="1" u="sng" dirty="0" smtClean="0">
                <a:solidFill>
                  <a:schemeClr val="tx1"/>
                </a:solidFill>
                <a:effectLst>
                  <a:outerShdw blurRad="38100" dist="38100" dir="2700000" algn="tl">
                    <a:srgbClr val="FFFFFF"/>
                  </a:outerShdw>
                </a:effectLst>
                <a:latin typeface="Times New Roman" pitchFamily="18" charset="0"/>
              </a:rPr>
              <a:t>ЗА 2022 ГОД</a:t>
            </a:r>
            <a:r>
              <a:rPr lang="ru-RU" altLang="ru-RU" sz="2200" b="1" u="sng" dirty="0" smtClean="0">
                <a:latin typeface="Times New Roman" pitchFamily="18" charset="0"/>
              </a:rPr>
              <a:t> </a:t>
            </a:r>
          </a:p>
        </p:txBody>
      </p:sp>
      <p:sp>
        <p:nvSpPr>
          <p:cNvPr id="2" name="TextBox 1"/>
          <p:cNvSpPr txBox="1"/>
          <p:nvPr/>
        </p:nvSpPr>
        <p:spPr>
          <a:xfrm>
            <a:off x="413792" y="1340768"/>
            <a:ext cx="8352928" cy="1077218"/>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       В </a:t>
            </a:r>
            <a:r>
              <a:rPr lang="ru-RU" sz="1600" dirty="0">
                <a:latin typeface="Times New Roman" pitchFamily="18" charset="0"/>
                <a:cs typeface="Times New Roman" pitchFamily="18" charset="0"/>
              </a:rPr>
              <a:t>общей сумме расходов бюджета муниципального образования  </a:t>
            </a:r>
            <a:r>
              <a:rPr lang="ru-RU" sz="1600" dirty="0" err="1">
                <a:latin typeface="Times New Roman" pitchFamily="18" charset="0"/>
                <a:cs typeface="Times New Roman" pitchFamily="18" charset="0"/>
              </a:rPr>
              <a:t>Ковардицкое</a:t>
            </a:r>
            <a:r>
              <a:rPr lang="ru-RU" sz="1600" dirty="0">
                <a:latin typeface="Times New Roman" pitchFamily="18" charset="0"/>
                <a:cs typeface="Times New Roman" pitchFamily="18" charset="0"/>
              </a:rPr>
              <a:t> расходы на реализацию 18 муниципальных программ составляют 92,9 %. Средства освоены в сумме 52878,9 тыс. рублей или 98,2% при плане 53870,1 тыс. рублей. К уровню 2021 года объем финансирования муниципальных программ увеличился на 14,6% или 6737,4 тыс. рублей</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62" t="6326" r="5334" b="3130"/>
          <a:stretch/>
        </p:blipFill>
        <p:spPr bwMode="auto">
          <a:xfrm>
            <a:off x="849086" y="2417986"/>
            <a:ext cx="7467600" cy="428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4"/>
          <p:cNvSpPr>
            <a:spLocks noChangeAspect="1" noChangeArrowheads="1"/>
          </p:cNvSpPr>
          <p:nvPr/>
        </p:nvSpPr>
        <p:spPr bwMode="auto">
          <a:xfrm>
            <a:off x="-12522200" y="-6075363"/>
            <a:ext cx="34226500" cy="1900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ru-RU" altLang="ru-RU"/>
          </a:p>
        </p:txBody>
      </p:sp>
      <p:graphicFrame>
        <p:nvGraphicFramePr>
          <p:cNvPr id="4" name="Таблица 3"/>
          <p:cNvGraphicFramePr>
            <a:graphicFrameLocks noGrp="1"/>
          </p:cNvGraphicFramePr>
          <p:nvPr>
            <p:extLst>
              <p:ext uri="{D42A27DB-BD31-4B8C-83A1-F6EECF244321}">
                <p14:modId xmlns:p14="http://schemas.microsoft.com/office/powerpoint/2010/main" val="2558069696"/>
              </p:ext>
            </p:extLst>
          </p:nvPr>
        </p:nvGraphicFramePr>
        <p:xfrm>
          <a:off x="413792" y="260648"/>
          <a:ext cx="8424936" cy="6438157"/>
        </p:xfrm>
        <a:graphic>
          <a:graphicData uri="http://schemas.openxmlformats.org/drawingml/2006/table">
            <a:tbl>
              <a:tblPr/>
              <a:tblGrid>
                <a:gridCol w="4248472"/>
                <a:gridCol w="1008112"/>
                <a:gridCol w="936104"/>
                <a:gridCol w="576064"/>
                <a:gridCol w="1656184"/>
              </a:tblGrid>
              <a:tr h="530738">
                <a:tc>
                  <a:txBody>
                    <a:bodyPr/>
                    <a:lstStyle/>
                    <a:p>
                      <a:pPr algn="ctr" fontAlgn="ctr"/>
                      <a:r>
                        <a:rPr lang="ru-RU" sz="1200" b="1" i="0" u="none" strike="noStrike" dirty="0">
                          <a:solidFill>
                            <a:srgbClr val="000000"/>
                          </a:solidFill>
                          <a:effectLst/>
                          <a:latin typeface="Times New Roman"/>
                        </a:rPr>
                        <a:t>Наименование</a:t>
                      </a:r>
                    </a:p>
                  </a:txBody>
                  <a:tcPr marL="3808" marR="3808" marT="38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900" b="1" i="0" u="none" strike="noStrike">
                          <a:solidFill>
                            <a:srgbClr val="000000"/>
                          </a:solidFill>
                          <a:effectLst/>
                          <a:latin typeface="Times New Roman"/>
                        </a:rPr>
                        <a:t>Уточненный план на 2022 год, тыс. рублей</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900" b="1" i="0" u="none" strike="noStrike">
                          <a:solidFill>
                            <a:srgbClr val="000000"/>
                          </a:solidFill>
                          <a:effectLst/>
                          <a:latin typeface="Times New Roman"/>
                        </a:rPr>
                        <a:t>Исполнено за 2022 год, тыс. рублей</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900" b="1" i="0" u="none" strike="noStrike">
                          <a:solidFill>
                            <a:srgbClr val="000000"/>
                          </a:solidFill>
                          <a:effectLst/>
                          <a:latin typeface="Times New Roman"/>
                        </a:rPr>
                        <a:t>% исп. к плану</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200" b="1" i="0" u="none" strike="noStrike" dirty="0">
                          <a:solidFill>
                            <a:srgbClr val="000000"/>
                          </a:solidFill>
                          <a:effectLst/>
                          <a:latin typeface="Times New Roman"/>
                        </a:rPr>
                        <a:t>Причина отклонений</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11522">
                <a:tc>
                  <a:txBody>
                    <a:bodyPr/>
                    <a:lstStyle/>
                    <a:p>
                      <a:pPr algn="l" fontAlgn="ctr"/>
                      <a:r>
                        <a:rPr lang="ru-RU" sz="900" b="1" i="0" u="none" strike="noStrike">
                          <a:effectLst/>
                          <a:latin typeface="Times New Roman"/>
                        </a:rPr>
                        <a:t>ИТОГО</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900" b="1" i="0" u="none" strike="noStrike">
                          <a:effectLst/>
                          <a:latin typeface="Times New Roman"/>
                        </a:rPr>
                        <a:t>57 938,5</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900" b="1" i="0" u="none" strike="noStrike">
                          <a:effectLst/>
                          <a:latin typeface="Times New Roman"/>
                        </a:rPr>
                        <a:t>56 895,5</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900" b="1" i="0" u="none" strike="noStrike">
                          <a:solidFill>
                            <a:srgbClr val="000000"/>
                          </a:solidFill>
                          <a:effectLst/>
                          <a:latin typeface="Times New Roman"/>
                        </a:rPr>
                        <a:t>98,2</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900" b="1" i="0" u="none" strike="noStrike">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34365">
                <a:tc>
                  <a:txBody>
                    <a:bodyPr/>
                    <a:lstStyle/>
                    <a:p>
                      <a:pPr algn="l" fontAlgn="ctr"/>
                      <a:r>
                        <a:rPr lang="ru-RU" sz="900" b="1" i="0" u="none" strike="noStrike" dirty="0">
                          <a:effectLst/>
                          <a:latin typeface="Times New Roman"/>
                        </a:rPr>
                        <a:t>    Муниципальная программа "Обеспечение доступным и комфортным жильем населения муниципального образования </a:t>
                      </a:r>
                      <a:r>
                        <a:rPr lang="ru-RU" sz="900" b="1" i="0" u="none" strike="noStrike" dirty="0" err="1">
                          <a:effectLst/>
                          <a:latin typeface="Times New Roman"/>
                        </a:rPr>
                        <a:t>Ковардицкое</a:t>
                      </a:r>
                      <a:r>
                        <a:rPr lang="ru-RU" sz="900" b="1" i="0" u="none" strike="noStrike" dirty="0">
                          <a:effectLst/>
                          <a:latin typeface="Times New Roman"/>
                        </a:rPr>
                        <a:t>"</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solidFill>
                            <a:srgbClr val="000000"/>
                          </a:solidFill>
                          <a:effectLst/>
                          <a:latin typeface="Times New Roman"/>
                        </a:rPr>
                        <a:t>2 800,0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2 800,0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100,0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642595">
                <a:tc>
                  <a:txBody>
                    <a:bodyPr/>
                    <a:lstStyle/>
                    <a:p>
                      <a:pPr algn="l" fontAlgn="ctr"/>
                      <a:r>
                        <a:rPr lang="ru-RU" sz="900" b="1" i="0" u="none" strike="noStrike">
                          <a:effectLst/>
                          <a:latin typeface="Times New Roman"/>
                        </a:rPr>
                        <a:t>    Муниципальная программа "Защита населения и территорий муниципального образования Ковардицкое от чрезвычайных ситуаций, обеспечение пожарной безопасности и безопасности людей на водных объектах"</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solidFill>
                            <a:srgbClr val="000000"/>
                          </a:solidFill>
                          <a:effectLst/>
                          <a:latin typeface="Times New Roman"/>
                        </a:rPr>
                        <a:t>1 484,2</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effectLst/>
                          <a:latin typeface="Times New Roman"/>
                        </a:rPr>
                        <a:t>1 475,9</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solidFill>
                            <a:srgbClr val="000000"/>
                          </a:solidFill>
                          <a:effectLst/>
                          <a:latin typeface="Times New Roman"/>
                        </a:rPr>
                        <a:t>99,4</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57009">
                <a:tc>
                  <a:txBody>
                    <a:bodyPr/>
                    <a:lstStyle/>
                    <a:p>
                      <a:pPr algn="l" fontAlgn="ctr"/>
                      <a:r>
                        <a:rPr lang="ru-RU" sz="900" b="1" i="0" u="none" strike="noStrike">
                          <a:effectLst/>
                          <a:latin typeface="Times New Roman"/>
                        </a:rPr>
                        <a:t>    Муниципальная программа "Развитие культуры муниципального образования Ковардицкое"</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13 295,1</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effectLst/>
                          <a:latin typeface="Times New Roman"/>
                        </a:rPr>
                        <a:t>13 295,1</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100,0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23951">
                <a:tc>
                  <a:txBody>
                    <a:bodyPr/>
                    <a:lstStyle/>
                    <a:p>
                      <a:pPr algn="l" fontAlgn="ctr"/>
                      <a:r>
                        <a:rPr lang="ru-RU" sz="900" b="1" i="0" u="none" strike="noStrike">
                          <a:effectLst/>
                          <a:latin typeface="Times New Roman"/>
                        </a:rPr>
                        <a:t>    Муниципальная программа "Развитие муниципальной службы в муниципальном образовании Ковардицкое"</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solidFill>
                            <a:srgbClr val="000000"/>
                          </a:solidFill>
                          <a:effectLst/>
                          <a:latin typeface="Times New Roman"/>
                        </a:rPr>
                        <a:t>13 117,0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effectLst/>
                          <a:latin typeface="Times New Roman"/>
                        </a:rPr>
                        <a:t>12 900,3</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solidFill>
                            <a:srgbClr val="000000"/>
                          </a:solidFill>
                          <a:effectLst/>
                          <a:latin typeface="Times New Roman"/>
                        </a:rPr>
                        <a:t>98,3</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35205">
                <a:tc>
                  <a:txBody>
                    <a:bodyPr/>
                    <a:lstStyle/>
                    <a:p>
                      <a:pPr algn="l" fontAlgn="ctr"/>
                      <a:r>
                        <a:rPr lang="ru-RU" sz="900" b="1" i="0" u="none" strike="noStrike">
                          <a:effectLst/>
                          <a:latin typeface="Times New Roman"/>
                        </a:rPr>
                        <a:t>    Муниципальная программа "Управление муниципальным имуществом муниципального образования Ковардицкое"</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984,1</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effectLst/>
                          <a:latin typeface="Times New Roman"/>
                        </a:rPr>
                        <a:t>980,4</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99,6</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39672">
                <a:tc>
                  <a:txBody>
                    <a:bodyPr/>
                    <a:lstStyle/>
                    <a:p>
                      <a:pPr algn="l" fontAlgn="ctr"/>
                      <a:r>
                        <a:rPr lang="ru-RU" sz="900" b="1" i="0" u="none" strike="noStrike" dirty="0">
                          <a:effectLst/>
                          <a:latin typeface="Times New Roman"/>
                        </a:rPr>
                        <a:t>    Муниципальная программа "Управление муниципальными финансами муниципального образования </a:t>
                      </a:r>
                      <a:r>
                        <a:rPr lang="ru-RU" sz="900" b="1" i="0" u="none" strike="noStrike" dirty="0" err="1">
                          <a:effectLst/>
                          <a:latin typeface="Times New Roman"/>
                        </a:rPr>
                        <a:t>Ковардицкое</a:t>
                      </a:r>
                      <a:r>
                        <a:rPr lang="ru-RU" sz="900" b="1" i="0" u="none" strike="noStrike" dirty="0">
                          <a:effectLst/>
                          <a:latin typeface="Times New Roman"/>
                        </a:rPr>
                        <a:t>"</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solidFill>
                            <a:srgbClr val="000000"/>
                          </a:solidFill>
                          <a:effectLst/>
                          <a:latin typeface="Times New Roman"/>
                        </a:rPr>
                        <a:t>1 086,4</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effectLst/>
                          <a:latin typeface="Times New Roman"/>
                        </a:rPr>
                        <a:t>1 086,4</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solidFill>
                            <a:srgbClr val="000000"/>
                          </a:solidFill>
                          <a:effectLst/>
                          <a:latin typeface="Times New Roman"/>
                        </a:rPr>
                        <a:t>100,0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30166">
                <a:tc>
                  <a:txBody>
                    <a:bodyPr/>
                    <a:lstStyle/>
                    <a:p>
                      <a:pPr algn="l" fontAlgn="ctr"/>
                      <a:r>
                        <a:rPr lang="ru-RU" sz="900" b="1" i="0" u="none" strike="noStrike">
                          <a:effectLst/>
                          <a:latin typeface="Times New Roman"/>
                        </a:rPr>
                        <a:t>    Муниципальная программа "Благоустройство территории муниципального образования Ковардицкое"</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8 475,2</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7 754,9</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solidFill>
                            <a:srgbClr val="000000"/>
                          </a:solidFill>
                          <a:effectLst/>
                          <a:latin typeface="Times New Roman"/>
                        </a:rPr>
                        <a:t>91,5</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Оплата работ «по факту» на основании актов выполненных работ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45819">
                <a:tc>
                  <a:txBody>
                    <a:bodyPr/>
                    <a:lstStyle/>
                    <a:p>
                      <a:pPr algn="l" fontAlgn="ctr"/>
                      <a:r>
                        <a:rPr lang="ru-RU" sz="900" b="1" i="0" u="none" strike="noStrike">
                          <a:effectLst/>
                          <a:latin typeface="Times New Roman"/>
                        </a:rPr>
                        <a:t>    Муниципальная программа "Капитальный ремонт жилищного фонда муниципального образования Ковардицкое"</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solidFill>
                            <a:srgbClr val="000000"/>
                          </a:solidFill>
                          <a:effectLst/>
                          <a:latin typeface="Times New Roman"/>
                        </a:rPr>
                        <a:t>551,1</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effectLst/>
                          <a:latin typeface="Times New Roman"/>
                        </a:rPr>
                        <a:t>516,3</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solidFill>
                            <a:srgbClr val="000000"/>
                          </a:solidFill>
                          <a:effectLst/>
                          <a:latin typeface="Times New Roman"/>
                        </a:rPr>
                        <a:t>93,7</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effectLst/>
                          <a:latin typeface="Times New Roman"/>
                        </a:rPr>
                        <a:t>Оплата работ «по факту» на основании актов выполненных работ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31888">
                <a:tc>
                  <a:txBody>
                    <a:bodyPr/>
                    <a:lstStyle/>
                    <a:p>
                      <a:pPr algn="l" fontAlgn="ctr"/>
                      <a:r>
                        <a:rPr lang="ru-RU" sz="900" b="1" i="0" u="none" strike="noStrike">
                          <a:effectLst/>
                          <a:latin typeface="Times New Roman"/>
                        </a:rPr>
                        <a:t>    Муниципальная программа "Дорожное хозяйство муниципального образования Ковардицкое"</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2,0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2,0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solidFill>
                            <a:srgbClr val="000000"/>
                          </a:solidFill>
                          <a:effectLst/>
                          <a:latin typeface="Times New Roman"/>
                        </a:rPr>
                        <a:t>100,0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53957">
                <a:tc>
                  <a:txBody>
                    <a:bodyPr/>
                    <a:lstStyle/>
                    <a:p>
                      <a:pPr algn="l" fontAlgn="ctr"/>
                      <a:r>
                        <a:rPr lang="ru-RU" sz="900" b="1" i="0" u="none" strike="noStrike">
                          <a:effectLst/>
                          <a:latin typeface="Times New Roman"/>
                        </a:rPr>
                        <a:t>    Муниципальная программа "Обеспечение устойчивого сокращения непригодного для проживания жилищного фонда муниципального образования Ковардицкое"</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solidFill>
                            <a:srgbClr val="000000"/>
                          </a:solidFill>
                          <a:effectLst/>
                          <a:latin typeface="Times New Roman"/>
                        </a:rPr>
                        <a:t>5 370,6</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effectLst/>
                          <a:latin typeface="Times New Roman"/>
                        </a:rPr>
                        <a:t>5 370,6</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solidFill>
                            <a:srgbClr val="000000"/>
                          </a:solidFill>
                          <a:effectLst/>
                          <a:latin typeface="Times New Roman"/>
                        </a:rPr>
                        <a:t>100,0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45819">
                <a:tc>
                  <a:txBody>
                    <a:bodyPr/>
                    <a:lstStyle/>
                    <a:p>
                      <a:pPr algn="l" fontAlgn="ctr"/>
                      <a:r>
                        <a:rPr lang="ru-RU" sz="900" b="1" i="0" u="none" strike="noStrike">
                          <a:effectLst/>
                          <a:latin typeface="Times New Roman"/>
                        </a:rPr>
                        <a:t>    Муниципальная программа "Информационное общество в муниципальном образовании Ковардицкое"</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145,4</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138,1</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solidFill>
                            <a:srgbClr val="000000"/>
                          </a:solidFill>
                          <a:effectLst/>
                          <a:latin typeface="Times New Roman"/>
                        </a:rPr>
                        <a:t>94,9</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Оплата работ «по факту» на основании актов выполненных работ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34365">
                <a:tc>
                  <a:txBody>
                    <a:bodyPr/>
                    <a:lstStyle/>
                    <a:p>
                      <a:pPr algn="l" fontAlgn="ctr"/>
                      <a:r>
                        <a:rPr lang="ru-RU" sz="900" b="1" i="0" u="none" strike="noStrike">
                          <a:effectLst/>
                          <a:latin typeface="Times New Roman"/>
                        </a:rPr>
                        <a:t>    Муниципальная программа "Борьба с борщевиком Сосновского на территории муниципального образования Ковардицкое"</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solidFill>
                            <a:srgbClr val="000000"/>
                          </a:solidFill>
                          <a:effectLst/>
                          <a:latin typeface="Times New Roman"/>
                        </a:rPr>
                        <a:t>301,1</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effectLst/>
                          <a:latin typeface="Times New Roman"/>
                        </a:rPr>
                        <a:t>301,1</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solidFill>
                            <a:srgbClr val="000000"/>
                          </a:solidFill>
                          <a:effectLst/>
                          <a:latin typeface="Times New Roman"/>
                        </a:rPr>
                        <a:t>100,0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34365">
                <a:tc>
                  <a:txBody>
                    <a:bodyPr/>
                    <a:lstStyle/>
                    <a:p>
                      <a:pPr algn="l" fontAlgn="ctr"/>
                      <a:r>
                        <a:rPr lang="ru-RU" sz="900" b="1" i="0" u="none" strike="noStrike">
                          <a:effectLst/>
                          <a:latin typeface="Times New Roman"/>
                        </a:rPr>
                        <a:t>    Муниципальная программа "Комплексное развитие сельских территорий муниципального образования Ковардицкое"</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1 333,7</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1 333,7</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100,0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34365">
                <a:tc>
                  <a:txBody>
                    <a:bodyPr/>
                    <a:lstStyle/>
                    <a:p>
                      <a:pPr algn="l" fontAlgn="ctr"/>
                      <a:r>
                        <a:rPr lang="ru-RU" sz="900" b="1" i="0" u="none" strike="noStrike">
                          <a:effectLst/>
                          <a:latin typeface="Times New Roman"/>
                        </a:rPr>
                        <a:t> Муниципальная программа "Охрана окружающей среды в муниципальном образовании Ковардицкое"</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solidFill>
                            <a:srgbClr val="000000"/>
                          </a:solidFill>
                          <a:effectLst/>
                          <a:latin typeface="Times New Roman"/>
                        </a:rPr>
                        <a:t>4 924,1</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effectLst/>
                          <a:latin typeface="Times New Roman"/>
                        </a:rPr>
                        <a:t>4 924,1</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solidFill>
                            <a:srgbClr val="000000"/>
                          </a:solidFill>
                          <a:effectLst/>
                          <a:latin typeface="Times New Roman"/>
                        </a:rPr>
                        <a:t>100,0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22910">
                <a:tc>
                  <a:txBody>
                    <a:bodyPr/>
                    <a:lstStyle/>
                    <a:p>
                      <a:pPr algn="l" fontAlgn="ctr"/>
                      <a:r>
                        <a:rPr lang="ru-RU" sz="900" b="1" i="0" u="none" strike="noStrike">
                          <a:effectLst/>
                          <a:latin typeface="Times New Roman"/>
                        </a:rPr>
                        <a:t>    Непрограммные расходы органов местного самоуправления</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4 068,5</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4 016,7</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98,7</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a:spLocks noChangeArrowheads="1"/>
          </p:cNvSpPr>
          <p:nvPr/>
        </p:nvSpPr>
        <p:spPr bwMode="auto">
          <a:xfrm>
            <a:off x="198438" y="2636838"/>
            <a:ext cx="8602662"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54292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800" b="1" u="sng" dirty="0">
                <a:latin typeface="Times New Roman" pitchFamily="18" charset="0"/>
              </a:rPr>
              <a:t>Информация для контактов</a:t>
            </a:r>
          </a:p>
          <a:p>
            <a:pPr algn="ctr" eaLnBrk="1" hangingPunct="1">
              <a:spcBef>
                <a:spcPct val="50000"/>
              </a:spcBef>
            </a:pPr>
            <a:endParaRPr lang="ru-RU" altLang="ru-RU" sz="1800" b="1" u="sng" dirty="0">
              <a:latin typeface="Times New Roman" pitchFamily="18" charset="0"/>
            </a:endParaRPr>
          </a:p>
          <a:p>
            <a:pPr algn="ctr" eaLnBrk="1" hangingPunct="1">
              <a:spcBef>
                <a:spcPct val="50000"/>
              </a:spcBef>
            </a:pPr>
            <a:r>
              <a:rPr lang="ru-RU" altLang="ru-RU" sz="1600" dirty="0">
                <a:latin typeface="Times New Roman" pitchFamily="18" charset="0"/>
              </a:rPr>
              <a:t>Финансовое управление администрации Муромского района</a:t>
            </a:r>
          </a:p>
          <a:p>
            <a:pPr algn="ctr" eaLnBrk="1" hangingPunct="1"/>
            <a:r>
              <a:rPr lang="ru-RU" altLang="ru-RU" sz="1600" dirty="0">
                <a:latin typeface="Times New Roman" pitchFamily="18" charset="0"/>
              </a:rPr>
              <a:t>Адрес: пл. Крестьянина, 6</a:t>
            </a:r>
          </a:p>
          <a:p>
            <a:pPr algn="ctr" eaLnBrk="1" hangingPunct="1"/>
            <a:r>
              <a:rPr lang="ru-RU" altLang="ru-RU" sz="1600" dirty="0">
                <a:latin typeface="Times New Roman" pitchFamily="18" charset="0"/>
              </a:rPr>
              <a:t>г. Муром, Владимирская обл., 602267</a:t>
            </a:r>
          </a:p>
          <a:p>
            <a:pPr algn="ctr" eaLnBrk="1" hangingPunct="1"/>
            <a:r>
              <a:rPr lang="ru-RU" altLang="ru-RU" sz="1600" dirty="0">
                <a:latin typeface="Times New Roman" pitchFamily="18" charset="0"/>
              </a:rPr>
              <a:t>тел. (49234) 3-31-95, факс (49234) 2-69-95</a:t>
            </a:r>
          </a:p>
          <a:p>
            <a:pPr algn="ctr" eaLnBrk="1" hangingPunct="1"/>
            <a:r>
              <a:rPr lang="en-US" altLang="ru-RU" sz="1600" dirty="0">
                <a:latin typeface="Times New Roman" pitchFamily="18" charset="0"/>
              </a:rPr>
              <a:t>e-mail: </a:t>
            </a:r>
            <a:r>
              <a:rPr lang="ru-RU" altLang="ru-RU" sz="1600" u="sng" dirty="0">
                <a:latin typeface="Times New Roman" pitchFamily="18" charset="0"/>
              </a:rPr>
              <a:t>rayfu@mail.ru</a:t>
            </a:r>
          </a:p>
          <a:p>
            <a:pPr algn="ctr" eaLnBrk="1" hangingPunct="1"/>
            <a:r>
              <a:rPr lang="ru-RU" altLang="ru-RU" sz="1600" dirty="0">
                <a:latin typeface="Times New Roman" pitchFamily="18" charset="0"/>
              </a:rPr>
              <a:t>График работы финансового управления:</a:t>
            </a:r>
          </a:p>
          <a:p>
            <a:pPr algn="ctr" eaLnBrk="1" hangingPunct="1"/>
            <a:r>
              <a:rPr lang="ru-RU" altLang="ru-RU" sz="1600" dirty="0">
                <a:latin typeface="Times New Roman" pitchFamily="18" charset="0"/>
              </a:rPr>
              <a:t>с 8:00 до 17:00 перерыв на обед с 12:00 до 13:00</a:t>
            </a:r>
          </a:p>
        </p:txBody>
      </p:sp>
      <p:sp>
        <p:nvSpPr>
          <p:cNvPr id="22531" name="Text Box 5"/>
          <p:cNvSpPr txBox="1">
            <a:spLocks noChangeArrowheads="1"/>
          </p:cNvSpPr>
          <p:nvPr/>
        </p:nvSpPr>
        <p:spPr bwMode="auto">
          <a:xfrm>
            <a:off x="611188" y="188913"/>
            <a:ext cx="777716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a:spcBef>
                <a:spcPct val="50000"/>
              </a:spcBef>
            </a:pPr>
            <a:r>
              <a:rPr lang="ru-RU" altLang="ru-RU" sz="1600" dirty="0" smtClean="0">
                <a:latin typeface="Times New Roman" pitchFamily="18" charset="0"/>
              </a:rPr>
              <a:t>        С </a:t>
            </a:r>
            <a:r>
              <a:rPr lang="ru-RU" altLang="ru-RU" sz="1600" dirty="0">
                <a:latin typeface="Times New Roman" pitchFamily="18" charset="0"/>
              </a:rPr>
              <a:t>решением Совета народных депутатов муниципального образования </a:t>
            </a:r>
            <a:r>
              <a:rPr lang="ru-RU" altLang="ru-RU" sz="1600" dirty="0" err="1">
                <a:latin typeface="Times New Roman" pitchFamily="18" charset="0"/>
              </a:rPr>
              <a:t>Ковардицкое</a:t>
            </a:r>
            <a:r>
              <a:rPr lang="ru-RU" altLang="ru-RU" sz="1600" dirty="0">
                <a:latin typeface="Times New Roman" pitchFamily="18" charset="0"/>
              </a:rPr>
              <a:t> Муромского района </a:t>
            </a:r>
            <a:r>
              <a:rPr lang="ru-RU" altLang="ru-RU" sz="1600" dirty="0" smtClean="0">
                <a:latin typeface="Times New Roman" pitchFamily="18" charset="0"/>
              </a:rPr>
              <a:t>от 28.03.2023 года №15 </a:t>
            </a:r>
            <a:r>
              <a:rPr lang="ru-RU" altLang="ru-RU" sz="1600" dirty="0">
                <a:latin typeface="Times New Roman" pitchFamily="18" charset="0"/>
              </a:rPr>
              <a:t>«О назначении публичных слушаний по проекту решения Совета народных депутатов муниципального образования </a:t>
            </a:r>
            <a:r>
              <a:rPr lang="ru-RU" altLang="ru-RU" sz="1600" dirty="0" err="1">
                <a:latin typeface="Times New Roman" pitchFamily="18" charset="0"/>
              </a:rPr>
              <a:t>Ковардицкое</a:t>
            </a:r>
            <a:r>
              <a:rPr lang="ru-RU" altLang="ru-RU" sz="1600" dirty="0">
                <a:latin typeface="Times New Roman" pitchFamily="18" charset="0"/>
              </a:rPr>
              <a:t> Муромского района «Об утверждении отчета об исполнении бюджета муниципального образования </a:t>
            </a:r>
            <a:r>
              <a:rPr lang="ru-RU" altLang="ru-RU" sz="1600" dirty="0" err="1">
                <a:latin typeface="Times New Roman" pitchFamily="18" charset="0"/>
              </a:rPr>
              <a:t>Ковардицкое</a:t>
            </a:r>
            <a:r>
              <a:rPr lang="ru-RU" altLang="ru-RU" sz="1600" dirty="0">
                <a:latin typeface="Times New Roman" pitchFamily="18" charset="0"/>
              </a:rPr>
              <a:t> за </a:t>
            </a:r>
            <a:r>
              <a:rPr lang="ru-RU" altLang="ru-RU" sz="1600" dirty="0" smtClean="0">
                <a:latin typeface="Times New Roman" pitchFamily="18" charset="0"/>
              </a:rPr>
              <a:t>2022 </a:t>
            </a:r>
            <a:r>
              <a:rPr lang="ru-RU" altLang="ru-RU" sz="1600" dirty="0">
                <a:latin typeface="Times New Roman" pitchFamily="18" charset="0"/>
              </a:rPr>
              <a:t>год» можно ознакомиться в газете «Муромский край. Документы» </a:t>
            </a:r>
            <a:r>
              <a:rPr lang="ru-RU" altLang="ru-RU" sz="1600" dirty="0" smtClean="0">
                <a:latin typeface="Times New Roman" pitchFamily="18" charset="0"/>
              </a:rPr>
              <a:t>от </a:t>
            </a:r>
            <a:r>
              <a:rPr lang="ru-RU" altLang="ru-RU" sz="1600" dirty="0" smtClean="0">
                <a:latin typeface="Times New Roman" pitchFamily="18" charset="0"/>
              </a:rPr>
              <a:t>04</a:t>
            </a:r>
            <a:r>
              <a:rPr lang="ru-RU" sz="1600" dirty="0" smtClean="0">
                <a:latin typeface="Times New Roman" pitchFamily="18" charset="0"/>
              </a:rPr>
              <a:t>.04.2023 </a:t>
            </a:r>
            <a:r>
              <a:rPr lang="ru-RU" altLang="ru-RU" sz="1600" dirty="0" smtClean="0">
                <a:latin typeface="Times New Roman" pitchFamily="18" charset="0"/>
              </a:rPr>
              <a:t>года </a:t>
            </a:r>
            <a:r>
              <a:rPr lang="ru-RU" sz="1600" dirty="0">
                <a:latin typeface="Times New Roman" pitchFamily="18" charset="0"/>
              </a:rPr>
              <a:t> № 37(4945)</a:t>
            </a:r>
            <a:r>
              <a:rPr lang="ru-RU" altLang="ru-RU" sz="1600" dirty="0" smtClean="0">
                <a:latin typeface="Times New Roman" pitchFamily="18" charset="0"/>
              </a:rPr>
              <a:t> </a:t>
            </a:r>
            <a:r>
              <a:rPr lang="ru-RU" altLang="ru-RU" sz="1600" dirty="0">
                <a:latin typeface="Times New Roman" pitchFamily="18" charset="0"/>
              </a:rPr>
              <a:t>или на сайте администрации Муромского района </a:t>
            </a:r>
            <a:r>
              <a:rPr lang="en-US" altLang="ru-RU" sz="1600" u="sng" dirty="0">
                <a:solidFill>
                  <a:srgbClr val="000099"/>
                </a:solidFill>
                <a:latin typeface="Times New Roman" pitchFamily="18" charset="0"/>
              </a:rPr>
              <a:t>www.muromraion.ru</a:t>
            </a:r>
            <a:r>
              <a:rPr lang="ru-RU" altLang="ru-RU" sz="1600" u="sng" dirty="0">
                <a:solidFill>
                  <a:srgbClr val="000099"/>
                </a:solidFill>
                <a:latin typeface="Times New Roman" pitchFamily="18" charset="0"/>
              </a:rPr>
              <a:t> </a:t>
            </a:r>
            <a:r>
              <a:rPr lang="en-US" altLang="ru-RU" sz="1600" dirty="0">
                <a:solidFill>
                  <a:srgbClr val="000099"/>
                </a:solidFill>
                <a:latin typeface="Times New Roman" pitchFamily="18" charset="0"/>
              </a:rPr>
              <a:t> </a:t>
            </a:r>
            <a:r>
              <a:rPr lang="ru-RU" altLang="ru-RU" sz="1600" dirty="0">
                <a:latin typeface="Times New Roman" pitchFamily="18" charset="0"/>
              </a:rPr>
              <a:t>в разделе «Финансовое управление».</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4"/>
          <p:cNvSpPr>
            <a:spLocks noChangeArrowheads="1"/>
          </p:cNvSpPr>
          <p:nvPr/>
        </p:nvSpPr>
        <p:spPr bwMode="auto">
          <a:xfrm>
            <a:off x="3000375" y="3286025"/>
            <a:ext cx="3035300" cy="2735263"/>
          </a:xfrm>
          <a:prstGeom prst="leftRightArrowCallout">
            <a:avLst>
              <a:gd name="adj1" fmla="val 25000"/>
              <a:gd name="adj2" fmla="val 25000"/>
              <a:gd name="adj3" fmla="val 13871"/>
              <a:gd name="adj4" fmla="val 50000"/>
            </a:avLst>
          </a:prstGeom>
          <a:gradFill rotWithShape="1">
            <a:gsLst>
              <a:gs pos="0">
                <a:srgbClr val="FFFF99"/>
              </a:gs>
              <a:gs pos="50000">
                <a:srgbClr val="FF99FF"/>
              </a:gs>
              <a:gs pos="100000">
                <a:srgbClr val="FFFF99"/>
              </a:gs>
            </a:gsLst>
            <a:lin ang="5400000" scaled="1"/>
          </a:gradFill>
          <a:ln w="9525">
            <a:solidFill>
              <a:schemeClr val="tx1"/>
            </a:solidFill>
            <a:miter lim="800000"/>
            <a:headEnd/>
            <a:tailEnd/>
          </a:ln>
        </p:spPr>
        <p:txBody>
          <a:bodyPr wrap="none" anchor="ctr"/>
          <a:lstStyle/>
          <a:p>
            <a:endParaRPr lang="ru-RU" altLang="ru-RU" sz="1800"/>
          </a:p>
        </p:txBody>
      </p:sp>
      <p:sp>
        <p:nvSpPr>
          <p:cNvPr id="4099" name="Rectangle 5"/>
          <p:cNvSpPr>
            <a:spLocks noChangeArrowheads="1"/>
          </p:cNvSpPr>
          <p:nvPr/>
        </p:nvSpPr>
        <p:spPr bwMode="auto">
          <a:xfrm>
            <a:off x="6253163" y="3478113"/>
            <a:ext cx="2673350" cy="2352675"/>
          </a:xfrm>
          <a:prstGeom prst="rect">
            <a:avLst/>
          </a:prstGeom>
          <a:gradFill rotWithShape="1">
            <a:gsLst>
              <a:gs pos="0">
                <a:srgbClr val="FF99FF"/>
              </a:gs>
              <a:gs pos="100000">
                <a:srgbClr val="FFFF99"/>
              </a:gs>
            </a:gsLst>
            <a:lin ang="5400000" scaled="1"/>
          </a:gradFill>
          <a:ln w="9525">
            <a:solidFill>
              <a:srgbClr val="FF99FF"/>
            </a:solidFill>
            <a:miter lim="800000"/>
            <a:headEnd/>
            <a:tailEnd/>
          </a:ln>
        </p:spPr>
        <p:txBody>
          <a:bodyPr>
            <a:spAutoFit/>
          </a:bodyPr>
          <a:lstStyle/>
          <a:p>
            <a:pPr algn="ctr"/>
            <a:r>
              <a:rPr lang="ru-RU" altLang="ru-RU" sz="1800" b="1">
                <a:solidFill>
                  <a:srgbClr val="000099"/>
                </a:solidFill>
                <a:latin typeface="Times New Roman" pitchFamily="18" charset="0"/>
              </a:rPr>
              <a:t>Исполнение бюджета по расходам</a:t>
            </a:r>
          </a:p>
          <a:p>
            <a:pPr algn="just"/>
            <a:r>
              <a:rPr lang="ru-RU" altLang="ru-RU" sz="1400">
                <a:latin typeface="Times New Roman" pitchFamily="18" charset="0"/>
              </a:rPr>
              <a:t>означает последовательное финансирование мероприятий, предусмотренных решением о бюджете, в пределах утвержденных сумм с целью исполнения принятых муниципальным образованием расходных обязательств.</a:t>
            </a:r>
          </a:p>
        </p:txBody>
      </p:sp>
      <p:sp>
        <p:nvSpPr>
          <p:cNvPr id="4100" name="Text Box 8"/>
          <p:cNvSpPr txBox="1">
            <a:spLocks noChangeArrowheads="1"/>
          </p:cNvSpPr>
          <p:nvPr/>
        </p:nvSpPr>
        <p:spPr bwMode="auto">
          <a:xfrm>
            <a:off x="4000500" y="736873"/>
            <a:ext cx="5000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767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spcBef>
                <a:spcPct val="50000"/>
              </a:spcBef>
            </a:pPr>
            <a:r>
              <a:rPr lang="ru-RU" altLang="ru-RU" sz="1600" b="1" i="1" dirty="0">
                <a:solidFill>
                  <a:srgbClr val="3366FF"/>
                </a:solidFill>
                <a:latin typeface="Times New Roman" pitchFamily="18" charset="0"/>
              </a:rPr>
              <a:t>Исполнение бюджета</a:t>
            </a:r>
            <a:r>
              <a:rPr lang="ru-RU" altLang="ru-RU" sz="1600" b="1" dirty="0">
                <a:latin typeface="Times New Roman" pitchFamily="18" charset="0"/>
              </a:rPr>
              <a:t> начинается с момента утверждения решения о бюджете </a:t>
            </a:r>
            <a:r>
              <a:rPr lang="ru-RU" altLang="ru-RU" sz="1600" b="1" dirty="0" smtClean="0">
                <a:latin typeface="Times New Roman" pitchFamily="18" charset="0"/>
              </a:rPr>
              <a:t>представительным </a:t>
            </a:r>
            <a:r>
              <a:rPr lang="ru-RU" altLang="ru-RU" sz="1600" b="1" dirty="0">
                <a:latin typeface="Times New Roman" pitchFamily="18" charset="0"/>
              </a:rPr>
              <a:t>органом муниципального образования и продолжается в течение финансового года.</a:t>
            </a:r>
          </a:p>
        </p:txBody>
      </p:sp>
      <p:sp>
        <p:nvSpPr>
          <p:cNvPr id="4101" name="Text Box 9"/>
          <p:cNvSpPr txBox="1">
            <a:spLocks noChangeArrowheads="1"/>
          </p:cNvSpPr>
          <p:nvPr/>
        </p:nvSpPr>
        <p:spPr bwMode="auto">
          <a:xfrm>
            <a:off x="3216275" y="4303613"/>
            <a:ext cx="2603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2000" b="1">
                <a:solidFill>
                  <a:srgbClr val="0000CC"/>
                </a:solidFill>
                <a:latin typeface="Times New Roman" pitchFamily="18" charset="0"/>
              </a:rPr>
              <a:t>Исполнение бюджета</a:t>
            </a:r>
          </a:p>
        </p:txBody>
      </p:sp>
      <p:sp>
        <p:nvSpPr>
          <p:cNvPr id="4102" name="Text Box 13"/>
          <p:cNvSpPr txBox="1">
            <a:spLocks noChangeArrowheads="1"/>
          </p:cNvSpPr>
          <p:nvPr/>
        </p:nvSpPr>
        <p:spPr bwMode="auto">
          <a:xfrm>
            <a:off x="198438" y="3371750"/>
            <a:ext cx="2566987" cy="2565400"/>
          </a:xfrm>
          <a:prstGeom prst="rect">
            <a:avLst/>
          </a:prstGeom>
          <a:gradFill rotWithShape="1">
            <a:gsLst>
              <a:gs pos="0">
                <a:srgbClr val="FF99FF"/>
              </a:gs>
              <a:gs pos="100000">
                <a:srgbClr val="FFFF99"/>
              </a:gs>
            </a:gsLst>
            <a:lin ang="5400000" scaled="1"/>
          </a:gradFill>
          <a:ln w="9525">
            <a:solidFill>
              <a:srgbClr val="FF99FF"/>
            </a:solidFill>
            <a:miter lim="800000"/>
            <a:headEnd/>
            <a:tailEnd/>
          </a:ln>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sz="1800" b="1" dirty="0">
                <a:solidFill>
                  <a:srgbClr val="000099"/>
                </a:solidFill>
                <a:latin typeface="Times New Roman" pitchFamily="18" charset="0"/>
              </a:rPr>
              <a:t>Исполнение бюджета по доходам</a:t>
            </a:r>
            <a:r>
              <a:rPr lang="ru-RU" altLang="ru-RU" sz="1800" dirty="0">
                <a:solidFill>
                  <a:srgbClr val="000099"/>
                </a:solidFill>
                <a:latin typeface="Times New Roman" pitchFamily="18" charset="0"/>
              </a:rPr>
              <a:t> </a:t>
            </a:r>
          </a:p>
          <a:p>
            <a:pPr algn="just" eaLnBrk="1" hangingPunct="1"/>
            <a:r>
              <a:rPr lang="ru-RU" altLang="ru-RU" sz="1400" dirty="0">
                <a:latin typeface="Times New Roman" pitchFamily="18" charset="0"/>
              </a:rPr>
              <a:t>заключается в обеспечении полного и своевременного поступления в бюджет налогов, сборов, доходов от использования имущества и других обязательных платежей, в соответствии с утвержденным планом мобилизации доходов.</a:t>
            </a:r>
            <a:endParaRPr lang="ru-RU" altLang="ru-RU" sz="1400" dirty="0"/>
          </a:p>
        </p:txBody>
      </p:sp>
      <p:pic>
        <p:nvPicPr>
          <p:cNvPr id="4107" name="Picture 11"/>
          <p:cNvPicPr>
            <a:picLocks noChangeAspect="1" noChangeArrowheads="1"/>
          </p:cNvPicPr>
          <p:nvPr/>
        </p:nvPicPr>
        <p:blipFill>
          <a:blip r:embed="rId2" cstate="print">
            <a:extLst/>
          </a:blip>
          <a:srcRect/>
          <a:stretch>
            <a:fillRect/>
          </a:stretch>
        </p:blipFill>
        <p:spPr bwMode="auto">
          <a:xfrm>
            <a:off x="0" y="155039"/>
            <a:ext cx="4000500" cy="2857500"/>
          </a:xfrm>
          <a:prstGeom prst="rect">
            <a:avLst/>
          </a:prstGeom>
          <a:noFill/>
          <a:ln>
            <a:noFill/>
          </a:ln>
          <a:effectLst>
            <a:softEdge rad="127000"/>
          </a:effectLs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6"/>
          <p:cNvSpPr>
            <a:spLocks noChangeArrowheads="1"/>
          </p:cNvSpPr>
          <p:nvPr/>
        </p:nvSpPr>
        <p:spPr bwMode="auto">
          <a:xfrm>
            <a:off x="-25400" y="115888"/>
            <a:ext cx="918051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2200" b="1" dirty="0" smtClean="0">
                <a:latin typeface="Times New Roman" pitchFamily="18" charset="0"/>
              </a:rPr>
              <a:t>ОСНОВНЫЕ ПАРАМЕТРЫ ИСПОЛНЕНИЯ БЮДЖЕТА МУНИЦИПАЛЬНОГО ОБРАЗОВАНИЯ КОВАРДИЦКОЕ</a:t>
            </a:r>
          </a:p>
          <a:p>
            <a:pPr algn="ctr"/>
            <a:r>
              <a:rPr lang="ru-RU" altLang="ru-RU" sz="2200" b="1" dirty="0" smtClean="0">
                <a:latin typeface="Times New Roman" pitchFamily="18" charset="0"/>
              </a:rPr>
              <a:t>ЗА 2022 ГОД</a:t>
            </a:r>
            <a:endParaRPr lang="ru-RU" altLang="ru-RU" sz="2200" b="1" dirty="0">
              <a:latin typeface="Times New Roman" pitchFamily="18" charset="0"/>
            </a:endParaRPr>
          </a:p>
        </p:txBody>
      </p:sp>
      <p:sp>
        <p:nvSpPr>
          <p:cNvPr id="4" name="Скругленный прямоугольник 3"/>
          <p:cNvSpPr/>
          <p:nvPr/>
        </p:nvSpPr>
        <p:spPr bwMode="auto">
          <a:xfrm>
            <a:off x="5802930" y="2158256"/>
            <a:ext cx="2808287" cy="1687513"/>
          </a:xfrm>
          <a:prstGeom prst="roundRect">
            <a:avLst/>
          </a:prstGeom>
          <a:ln>
            <a:solidFill>
              <a:schemeClr val="tx1"/>
            </a:solid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Расходы бюджета</a:t>
            </a:r>
          </a:p>
          <a:p>
            <a:pPr algn="ctr">
              <a:defRPr/>
            </a:pPr>
            <a:r>
              <a:rPr lang="ru-RU" sz="1800" b="1" dirty="0">
                <a:solidFill>
                  <a:schemeClr val="tx1"/>
                </a:solidFill>
                <a:latin typeface="Times New Roman" panose="02020603050405020304" pitchFamily="18" charset="0"/>
                <a:cs typeface="Times New Roman" panose="02020603050405020304" pitchFamily="18" charset="0"/>
              </a:rPr>
              <a:t>муниципального</a:t>
            </a:r>
          </a:p>
          <a:p>
            <a:pPr algn="ctr">
              <a:defRPr/>
            </a:pPr>
            <a:r>
              <a:rPr lang="ru-RU" sz="1800" b="1" dirty="0">
                <a:solidFill>
                  <a:schemeClr val="tx1"/>
                </a:solidFill>
                <a:latin typeface="Times New Roman" panose="02020603050405020304" pitchFamily="18" charset="0"/>
                <a:cs typeface="Times New Roman" panose="02020603050405020304" pitchFamily="18" charset="0"/>
              </a:rPr>
              <a:t>образования </a:t>
            </a:r>
          </a:p>
          <a:p>
            <a:pPr algn="ctr">
              <a:defRPr/>
            </a:pPr>
            <a:r>
              <a:rPr lang="ru-RU" sz="1800" b="1" dirty="0" err="1">
                <a:solidFill>
                  <a:schemeClr val="tx1"/>
                </a:solidFill>
                <a:latin typeface="Times New Roman" panose="02020603050405020304" pitchFamily="18" charset="0"/>
                <a:cs typeface="Times New Roman" panose="02020603050405020304" pitchFamily="18" charset="0"/>
              </a:rPr>
              <a:t>Ковардицкое</a:t>
            </a: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r>
              <a:rPr lang="ru-RU" sz="2400" b="1" dirty="0" smtClean="0">
                <a:solidFill>
                  <a:schemeClr val="tx1"/>
                </a:solidFill>
                <a:latin typeface="Times New Roman" panose="02020603050405020304" pitchFamily="18" charset="0"/>
                <a:cs typeface="Times New Roman" panose="02020603050405020304" pitchFamily="18" charset="0"/>
              </a:rPr>
              <a:t>56895,5</a:t>
            </a:r>
            <a:r>
              <a:rPr lang="ru-RU" sz="1800" b="1" dirty="0" smtClean="0">
                <a:solidFill>
                  <a:schemeClr val="tx1"/>
                </a:solidFill>
                <a:latin typeface="Times New Roman" panose="02020603050405020304" pitchFamily="18" charset="0"/>
                <a:cs typeface="Times New Roman" panose="02020603050405020304" pitchFamily="18" charset="0"/>
              </a:rPr>
              <a:t> </a:t>
            </a:r>
            <a:r>
              <a:rPr lang="ru-RU" sz="1800" b="1" dirty="0">
                <a:solidFill>
                  <a:schemeClr val="tx1"/>
                </a:solidFill>
                <a:latin typeface="Times New Roman" panose="02020603050405020304" pitchFamily="18" charset="0"/>
                <a:cs typeface="Times New Roman" panose="02020603050405020304" pitchFamily="18" charset="0"/>
              </a:rPr>
              <a:t>тыс.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16" name="Тройная стрелка влево/вправо/вверх 15"/>
          <p:cNvSpPr/>
          <p:nvPr/>
        </p:nvSpPr>
        <p:spPr bwMode="auto">
          <a:xfrm rot="10800000">
            <a:off x="3346600" y="2564904"/>
            <a:ext cx="2441253" cy="1728192"/>
          </a:xfrm>
          <a:prstGeom prst="leftRightUpArrow">
            <a:avLst/>
          </a:prstGeom>
          <a:ln>
            <a:solidFill>
              <a:schemeClr val="tx1"/>
            </a:solidFill>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ru-RU">
              <a:solidFill>
                <a:schemeClr val="tx1"/>
              </a:solidFill>
            </a:endParaRPr>
          </a:p>
        </p:txBody>
      </p:sp>
      <p:sp>
        <p:nvSpPr>
          <p:cNvPr id="7" name="Скругленный прямоугольник 6"/>
          <p:cNvSpPr/>
          <p:nvPr/>
        </p:nvSpPr>
        <p:spPr bwMode="auto">
          <a:xfrm>
            <a:off x="477200" y="2158256"/>
            <a:ext cx="2808287" cy="1687513"/>
          </a:xfrm>
          <a:prstGeom prst="roundRect">
            <a:avLst/>
          </a:prstGeom>
          <a:ln>
            <a:solidFill>
              <a:schemeClr val="tx1"/>
            </a:solid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Доходы бюджета </a:t>
            </a:r>
          </a:p>
          <a:p>
            <a:pPr algn="ctr">
              <a:defRPr/>
            </a:pPr>
            <a:r>
              <a:rPr lang="ru-RU" sz="1800" b="1" dirty="0">
                <a:solidFill>
                  <a:schemeClr val="tx1"/>
                </a:solidFill>
                <a:latin typeface="Times New Roman" panose="02020603050405020304" pitchFamily="18" charset="0"/>
                <a:cs typeface="Times New Roman" panose="02020603050405020304" pitchFamily="18" charset="0"/>
              </a:rPr>
              <a:t>муниципального</a:t>
            </a:r>
          </a:p>
          <a:p>
            <a:pPr algn="ctr">
              <a:defRPr/>
            </a:pPr>
            <a:r>
              <a:rPr lang="ru-RU" sz="1800" b="1" dirty="0">
                <a:solidFill>
                  <a:schemeClr val="tx1"/>
                </a:solidFill>
                <a:latin typeface="Times New Roman" panose="02020603050405020304" pitchFamily="18" charset="0"/>
                <a:cs typeface="Times New Roman" panose="02020603050405020304" pitchFamily="18" charset="0"/>
              </a:rPr>
              <a:t> образования </a:t>
            </a:r>
          </a:p>
          <a:p>
            <a:pPr algn="ctr">
              <a:defRPr/>
            </a:pPr>
            <a:r>
              <a:rPr lang="ru-RU" sz="1800" b="1" dirty="0" err="1">
                <a:solidFill>
                  <a:schemeClr val="tx1"/>
                </a:solidFill>
                <a:latin typeface="Times New Roman" panose="02020603050405020304" pitchFamily="18" charset="0"/>
                <a:cs typeface="Times New Roman" panose="02020603050405020304" pitchFamily="18" charset="0"/>
              </a:rPr>
              <a:t>Ковардицкое</a:t>
            </a: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r>
              <a:rPr lang="ru-RU" sz="2400" b="1" dirty="0" smtClean="0">
                <a:solidFill>
                  <a:schemeClr val="tx1"/>
                </a:solidFill>
                <a:latin typeface="Times New Roman" panose="02020603050405020304" pitchFamily="18" charset="0"/>
                <a:cs typeface="Times New Roman" panose="02020603050405020304" pitchFamily="18" charset="0"/>
              </a:rPr>
              <a:t>54929,7 </a:t>
            </a:r>
            <a:r>
              <a:rPr lang="ru-RU" sz="1800" b="1" dirty="0" smtClean="0">
                <a:solidFill>
                  <a:schemeClr val="tx1"/>
                </a:solidFill>
                <a:latin typeface="Times New Roman" panose="02020603050405020304" pitchFamily="18" charset="0"/>
                <a:cs typeface="Times New Roman" panose="02020603050405020304" pitchFamily="18" charset="0"/>
              </a:rPr>
              <a:t>тыс</a:t>
            </a:r>
            <a:r>
              <a:rPr lang="ru-RU" sz="1800" b="1" dirty="0">
                <a:solidFill>
                  <a:schemeClr val="tx1"/>
                </a:solidFill>
                <a:latin typeface="Times New Roman" panose="02020603050405020304" pitchFamily="18" charset="0"/>
                <a:cs typeface="Times New Roman" panose="02020603050405020304" pitchFamily="18" charset="0"/>
              </a:rPr>
              <a:t>.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bwMode="auto">
          <a:xfrm>
            <a:off x="3163082" y="4293096"/>
            <a:ext cx="2808287" cy="1687513"/>
          </a:xfrm>
          <a:prstGeom prst="roundRect">
            <a:avLst/>
          </a:prstGeom>
          <a:ln>
            <a:solidFill>
              <a:schemeClr val="tx1"/>
            </a:solid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ru-RU" sz="1800" b="1" dirty="0" smtClean="0">
                <a:solidFill>
                  <a:schemeClr val="tx1"/>
                </a:solidFill>
                <a:latin typeface="Times New Roman" panose="02020603050405020304" pitchFamily="18" charset="0"/>
                <a:cs typeface="Times New Roman" panose="02020603050405020304" pitchFamily="18" charset="0"/>
              </a:rPr>
              <a:t>Дефицит</a:t>
            </a: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r>
              <a:rPr lang="ru-RU" sz="2400" b="1" dirty="0" smtClean="0">
                <a:solidFill>
                  <a:schemeClr val="tx1"/>
                </a:solidFill>
                <a:latin typeface="Times New Roman" panose="02020603050405020304" pitchFamily="18" charset="0"/>
                <a:cs typeface="Times New Roman" panose="02020603050405020304" pitchFamily="18" charset="0"/>
              </a:rPr>
              <a:t>1965,8 </a:t>
            </a:r>
            <a:r>
              <a:rPr lang="ru-RU" sz="2400" b="1" dirty="0">
                <a:solidFill>
                  <a:schemeClr val="tx1"/>
                </a:solidFill>
                <a:latin typeface="Times New Roman" panose="02020603050405020304" pitchFamily="18" charset="0"/>
                <a:cs typeface="Times New Roman" panose="02020603050405020304" pitchFamily="18" charset="0"/>
              </a:rPr>
              <a:t>тыс.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98438" y="50800"/>
            <a:ext cx="8783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800" b="1" dirty="0" smtClean="0">
                <a:latin typeface="Times New Roman" pitchFamily="18" charset="0"/>
              </a:rPr>
              <a:t>ОСНОВНЫЕ ЭКОНОМИЧЕСКИЕ ПОКАЗАТЕЛИ РАЗВИТИЯ ЭКОНОМИКИ МУНИЦИПАЛЬНОГО ОБРАЗОВАНИЯ КОВАРДИЦКОЕ  ЗА 2022 ГОД</a:t>
            </a:r>
            <a:endParaRPr lang="ru-RU" altLang="ru-RU" sz="1800" b="1" dirty="0">
              <a:latin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8" y="908720"/>
            <a:ext cx="4749800"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553" y="1484784"/>
            <a:ext cx="3932238"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 y="3933056"/>
            <a:ext cx="4737100"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2304" y="3933056"/>
            <a:ext cx="4041775"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
          <p:cNvSpPr>
            <a:spLocks noGrp="1" noChangeArrowheads="1"/>
          </p:cNvSpPr>
          <p:nvPr>
            <p:ph type="title"/>
          </p:nvPr>
        </p:nvSpPr>
        <p:spPr>
          <a:xfrm>
            <a:off x="0" y="144686"/>
            <a:ext cx="9180513" cy="1124074"/>
          </a:xfrm>
        </p:spPr>
        <p:txBody>
          <a:bodyPr/>
          <a:lstStyle/>
          <a:p>
            <a:pPr eaLnBrk="1" hangingPunct="1"/>
            <a:r>
              <a:rPr lang="ru-RU" altLang="ru-RU" sz="2000" b="1" dirty="0" smtClean="0">
                <a:latin typeface="Times New Roman" pitchFamily="18" charset="0"/>
                <a:cs typeface="Times New Roman" pitchFamily="18" charset="0"/>
              </a:rPr>
              <a:t>ПОКАЗАТЕЛИ ДОХОДОВ И РАСХОДОВ БЮДЖЕТА МУНИЦИПАЛЬНОГО ОБРАЗОВАНИЯ  КОВАРДИЦКОЕ </a:t>
            </a:r>
            <a:br>
              <a:rPr lang="ru-RU" altLang="ru-RU" sz="2000" b="1" dirty="0" smtClean="0">
                <a:latin typeface="Times New Roman" pitchFamily="18" charset="0"/>
                <a:cs typeface="Times New Roman" pitchFamily="18" charset="0"/>
              </a:rPr>
            </a:br>
            <a:r>
              <a:rPr lang="ru-RU" altLang="ru-RU" sz="2000" b="1" dirty="0" smtClean="0">
                <a:latin typeface="Times New Roman" pitchFamily="18" charset="0"/>
                <a:cs typeface="Times New Roman" pitchFamily="18" charset="0"/>
              </a:rPr>
              <a:t>В РАСЧЕТЕ НА ДУШУ НАСЕЛЕНИЯ</a:t>
            </a:r>
            <a:br>
              <a:rPr lang="ru-RU" altLang="ru-RU" sz="2000" b="1" dirty="0" smtClean="0">
                <a:latin typeface="Times New Roman" pitchFamily="18" charset="0"/>
                <a:cs typeface="Times New Roman" pitchFamily="18" charset="0"/>
              </a:rPr>
            </a:br>
            <a:r>
              <a:rPr lang="ru-RU" altLang="ru-RU" sz="1800" b="1" dirty="0" smtClean="0">
                <a:latin typeface="Times New Roman" pitchFamily="18" charset="0"/>
                <a:cs typeface="Times New Roman" pitchFamily="18" charset="0"/>
              </a:rPr>
              <a:t> (численность постоянного населения 2021 год - 9028 чел.)</a:t>
            </a:r>
            <a:endParaRPr lang="ru-RU" altLang="ru-RU" sz="1800" dirty="0" smtClean="0">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698265983"/>
              </p:ext>
            </p:extLst>
          </p:nvPr>
        </p:nvGraphicFramePr>
        <p:xfrm>
          <a:off x="629817" y="1340767"/>
          <a:ext cx="8064894" cy="5309345"/>
        </p:xfrm>
        <a:graphic>
          <a:graphicData uri="http://schemas.openxmlformats.org/drawingml/2006/table">
            <a:tbl>
              <a:tblPr/>
              <a:tblGrid>
                <a:gridCol w="4244682"/>
                <a:gridCol w="1273404"/>
                <a:gridCol w="1273404"/>
                <a:gridCol w="1273404"/>
              </a:tblGrid>
              <a:tr h="336705">
                <a:tc gridSpan="4">
                  <a:txBody>
                    <a:bodyPr/>
                    <a:lstStyle/>
                    <a:p>
                      <a:pPr algn="ctr" rtl="0" fontAlgn="ctr"/>
                      <a:r>
                        <a:rPr lang="ru-RU" sz="2200" b="1" i="0" u="none" strike="noStrike" dirty="0">
                          <a:solidFill>
                            <a:srgbClr val="000000"/>
                          </a:solidFill>
                          <a:effectLst/>
                          <a:latin typeface="Times New Roman"/>
                        </a:rPr>
                        <a:t>Доходы на душу населения</a:t>
                      </a:r>
                    </a:p>
                  </a:txBody>
                  <a:tcPr marL="8320" marR="8320" marT="8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236836">
                <a:tc rowSpan="2">
                  <a:txBody>
                    <a:bodyPr/>
                    <a:lstStyle/>
                    <a:p>
                      <a:pPr algn="ctr" rtl="0" fontAlgn="ctr"/>
                      <a:r>
                        <a:rPr lang="ru-RU" sz="1400" b="0" i="0" u="none" strike="noStrike" dirty="0">
                          <a:solidFill>
                            <a:srgbClr val="000000"/>
                          </a:solidFill>
                          <a:effectLst/>
                          <a:latin typeface="Times New Roman"/>
                        </a:rPr>
                        <a:t>Наименование</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gridSpan="3">
                  <a:txBody>
                    <a:bodyPr/>
                    <a:lstStyle/>
                    <a:p>
                      <a:pPr algn="ctr" rtl="0" fontAlgn="ctr"/>
                      <a:r>
                        <a:rPr lang="ru-RU" sz="1400" b="0" i="0" u="none" strike="noStrike">
                          <a:effectLst/>
                          <a:latin typeface="Times New Roman"/>
                        </a:rPr>
                        <a:t> 2022 год</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ru-RU"/>
                    </a:p>
                  </a:txBody>
                  <a:tcPr/>
                </a:tc>
                <a:tc hMerge="1">
                  <a:txBody>
                    <a:bodyPr/>
                    <a:lstStyle/>
                    <a:p>
                      <a:endParaRPr lang="ru-RU"/>
                    </a:p>
                  </a:txBody>
                  <a:tcPr/>
                </a:tc>
              </a:tr>
              <a:tr h="236836">
                <a:tc vMerge="1">
                  <a:txBody>
                    <a:bodyPr/>
                    <a:lstStyle/>
                    <a:p>
                      <a:endParaRPr lang="ru-RU"/>
                    </a:p>
                  </a:txBody>
                  <a:tcPr/>
                </a:tc>
                <a:tc>
                  <a:txBody>
                    <a:bodyPr/>
                    <a:lstStyle/>
                    <a:p>
                      <a:pPr algn="ctr" rtl="0" fontAlgn="ctr"/>
                      <a:r>
                        <a:rPr lang="ru-RU" sz="1400" b="0" i="0" u="none" strike="noStrike">
                          <a:effectLst/>
                          <a:latin typeface="Times New Roman"/>
                        </a:rPr>
                        <a:t>тыс. рублей</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400" b="0" i="0" u="none" strike="noStrike">
                          <a:effectLst/>
                          <a:latin typeface="Times New Roman"/>
                        </a:rPr>
                        <a:t>рублей в месяц</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400" b="0" i="0" u="none" strike="noStrike">
                          <a:effectLst/>
                          <a:latin typeface="Times New Roman"/>
                        </a:rPr>
                        <a:t>рублей в год</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276968">
                <a:tc>
                  <a:txBody>
                    <a:bodyPr/>
                    <a:lstStyle/>
                    <a:p>
                      <a:pPr algn="ctr" rtl="0" fontAlgn="ctr"/>
                      <a:r>
                        <a:rPr lang="ru-RU" sz="1800" b="1" i="0" u="none" strike="noStrike" dirty="0">
                          <a:solidFill>
                            <a:srgbClr val="000000"/>
                          </a:solidFill>
                          <a:effectLst/>
                          <a:latin typeface="Times New Roman"/>
                        </a:rPr>
                        <a:t>ВСЕГО ДОХОДОВ</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800" b="1" i="0" u="none" strike="noStrike" dirty="0">
                          <a:effectLst/>
                          <a:latin typeface="Times New Roman"/>
                        </a:rPr>
                        <a:t>54 929,7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800" b="1" i="0" u="none" strike="noStrike" dirty="0">
                          <a:effectLst/>
                          <a:latin typeface="Times New Roman"/>
                        </a:rPr>
                        <a:t>507,0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800" b="1" i="0" u="none" strike="noStrike" dirty="0">
                          <a:effectLst/>
                          <a:latin typeface="Times New Roman"/>
                        </a:rPr>
                        <a:t>6 084,4</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36836">
                <a:tc>
                  <a:txBody>
                    <a:bodyPr/>
                    <a:lstStyle/>
                    <a:p>
                      <a:pPr algn="just" rtl="0" fontAlgn="ctr"/>
                      <a:r>
                        <a:rPr lang="ru-RU" sz="1400" b="0" i="0" u="none" strike="noStrike">
                          <a:solidFill>
                            <a:srgbClr val="000000"/>
                          </a:solidFill>
                          <a:effectLst/>
                          <a:latin typeface="Times New Roman"/>
                        </a:rPr>
                        <a:t>Налоговые доходы</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effectLst/>
                          <a:latin typeface="Times New Roman"/>
                        </a:rPr>
                        <a:t>13 778,3</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effectLst/>
                          <a:latin typeface="Times New Roman"/>
                        </a:rPr>
                        <a:t>127,2</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effectLst/>
                          <a:latin typeface="Times New Roman"/>
                        </a:rPr>
                        <a:t>1 526,2</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r h="236836">
                <a:tc>
                  <a:txBody>
                    <a:bodyPr/>
                    <a:lstStyle/>
                    <a:p>
                      <a:pPr algn="just" rtl="0" fontAlgn="ctr"/>
                      <a:r>
                        <a:rPr lang="ru-RU" sz="1400" b="0" i="0" u="none" strike="noStrike">
                          <a:solidFill>
                            <a:srgbClr val="000000"/>
                          </a:solidFill>
                          <a:effectLst/>
                          <a:latin typeface="Times New Roman"/>
                        </a:rPr>
                        <a:t>Неналоговые доходы</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effectLst/>
                          <a:latin typeface="Times New Roman"/>
                        </a:rPr>
                        <a:t>460,5</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effectLst/>
                          <a:latin typeface="Times New Roman"/>
                        </a:rPr>
                        <a:t>4,3</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effectLst/>
                          <a:latin typeface="Times New Roman"/>
                        </a:rPr>
                        <a:t>51,0</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r h="236836">
                <a:tc>
                  <a:txBody>
                    <a:bodyPr/>
                    <a:lstStyle/>
                    <a:p>
                      <a:pPr algn="just" rtl="0" fontAlgn="ctr"/>
                      <a:r>
                        <a:rPr lang="ru-RU" sz="1400" b="0" i="0" u="none" strike="noStrike">
                          <a:solidFill>
                            <a:srgbClr val="000000"/>
                          </a:solidFill>
                          <a:effectLst/>
                          <a:latin typeface="Times New Roman"/>
                        </a:rPr>
                        <a:t>Безвозмездные поступления</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effectLst/>
                          <a:latin typeface="Times New Roman"/>
                        </a:rPr>
                        <a:t>40 690,9</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effectLst/>
                          <a:latin typeface="Times New Roman"/>
                        </a:rPr>
                        <a:t>375,6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effectLst/>
                          <a:latin typeface="Times New Roman"/>
                        </a:rPr>
                        <a:t>4 507,2</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r h="322096">
                <a:tc gridSpan="4">
                  <a:txBody>
                    <a:bodyPr/>
                    <a:lstStyle/>
                    <a:p>
                      <a:pPr algn="ctr" rtl="0" fontAlgn="ctr"/>
                      <a:r>
                        <a:rPr lang="ru-RU" sz="2200" b="1" i="0" u="none" strike="noStrike" dirty="0">
                          <a:solidFill>
                            <a:srgbClr val="000000"/>
                          </a:solidFill>
                          <a:effectLst/>
                          <a:latin typeface="Times New Roman"/>
                        </a:rPr>
                        <a:t>Расходы на душу населения</a:t>
                      </a:r>
                    </a:p>
                  </a:txBody>
                  <a:tcPr marL="8320" marR="8320" marT="8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236836">
                <a:tc rowSpan="2">
                  <a:txBody>
                    <a:bodyPr/>
                    <a:lstStyle/>
                    <a:p>
                      <a:pPr algn="ctr" rtl="0" fontAlgn="ctr"/>
                      <a:r>
                        <a:rPr lang="ru-RU" sz="1200" b="0" i="0" u="none" strike="noStrike" dirty="0">
                          <a:solidFill>
                            <a:srgbClr val="000000"/>
                          </a:solidFill>
                          <a:effectLst/>
                          <a:latin typeface="Times New Roman"/>
                        </a:rPr>
                        <a:t>Наименование</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gridSpan="3">
                  <a:txBody>
                    <a:bodyPr/>
                    <a:lstStyle/>
                    <a:p>
                      <a:pPr algn="ctr" rtl="0" fontAlgn="ctr"/>
                      <a:r>
                        <a:rPr lang="ru-RU" sz="1200" b="0" i="0" u="none" strike="noStrike">
                          <a:effectLst/>
                          <a:latin typeface="Times New Roman"/>
                        </a:rPr>
                        <a:t> 2022 год</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ru-RU"/>
                    </a:p>
                  </a:txBody>
                  <a:tcPr/>
                </a:tc>
                <a:tc hMerge="1">
                  <a:txBody>
                    <a:bodyPr/>
                    <a:lstStyle/>
                    <a:p>
                      <a:endParaRPr lang="ru-RU"/>
                    </a:p>
                  </a:txBody>
                  <a:tcPr/>
                </a:tc>
              </a:tr>
              <a:tr h="236836">
                <a:tc vMerge="1">
                  <a:txBody>
                    <a:bodyPr/>
                    <a:lstStyle/>
                    <a:p>
                      <a:endParaRPr lang="ru-RU"/>
                    </a:p>
                  </a:txBody>
                  <a:tcPr/>
                </a:tc>
                <a:tc>
                  <a:txBody>
                    <a:bodyPr/>
                    <a:lstStyle/>
                    <a:p>
                      <a:pPr algn="ctr" rtl="0" fontAlgn="ctr"/>
                      <a:r>
                        <a:rPr lang="ru-RU" sz="1200" b="0" i="0" u="none" strike="noStrike">
                          <a:effectLst/>
                          <a:latin typeface="Times New Roman"/>
                        </a:rPr>
                        <a:t>тыс. рублей</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200" b="0" i="0" u="none" strike="noStrike">
                          <a:effectLst/>
                          <a:latin typeface="Times New Roman"/>
                        </a:rPr>
                        <a:t>рублей в месяц</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200" b="0" i="0" u="none" strike="noStrike">
                          <a:effectLst/>
                          <a:latin typeface="Times New Roman"/>
                        </a:rPr>
                        <a:t>рублей в год</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276968">
                <a:tc>
                  <a:txBody>
                    <a:bodyPr/>
                    <a:lstStyle/>
                    <a:p>
                      <a:pPr algn="ctr" rtl="0" fontAlgn="ctr"/>
                      <a:r>
                        <a:rPr lang="ru-RU" sz="1800" b="1" i="0" u="none" strike="noStrike" dirty="0">
                          <a:solidFill>
                            <a:srgbClr val="000000"/>
                          </a:solidFill>
                          <a:effectLst/>
                          <a:latin typeface="Times New Roman"/>
                        </a:rPr>
                        <a:t>ВСЕГО РАСХОДОВ</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800" b="1" i="0" u="none" strike="noStrike" dirty="0">
                          <a:solidFill>
                            <a:srgbClr val="000000"/>
                          </a:solidFill>
                          <a:effectLst/>
                          <a:latin typeface="Times New Roman"/>
                        </a:rPr>
                        <a:t>56 895,5</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800" b="1" i="0" u="none" strike="noStrike" dirty="0">
                          <a:solidFill>
                            <a:srgbClr val="000000"/>
                          </a:solidFill>
                          <a:effectLst/>
                          <a:latin typeface="Times New Roman"/>
                        </a:rPr>
                        <a:t>525,2</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800" b="1" i="0" u="none" strike="noStrike" dirty="0">
                          <a:solidFill>
                            <a:srgbClr val="000000"/>
                          </a:solidFill>
                          <a:effectLst/>
                          <a:latin typeface="Times New Roman"/>
                        </a:rPr>
                        <a:t>6 302,1</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58021">
                <a:tc>
                  <a:txBody>
                    <a:bodyPr/>
                    <a:lstStyle/>
                    <a:p>
                      <a:pPr algn="just" rtl="0" fontAlgn="ctr"/>
                      <a:r>
                        <a:rPr lang="ru-RU" sz="1400" b="0" i="0" u="none" strike="noStrike" dirty="0">
                          <a:solidFill>
                            <a:srgbClr val="000000"/>
                          </a:solidFill>
                          <a:effectLst/>
                          <a:latin typeface="Times New Roman"/>
                        </a:rPr>
                        <a:t>Общегосударственные вопросы</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17 521,8</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161,7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1 940,8</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r h="236836">
                <a:tc>
                  <a:txBody>
                    <a:bodyPr/>
                    <a:lstStyle/>
                    <a:p>
                      <a:pPr algn="just" rtl="0" fontAlgn="ctr"/>
                      <a:r>
                        <a:rPr lang="ru-RU" sz="1400" b="0" i="0" u="none" strike="noStrike" dirty="0">
                          <a:solidFill>
                            <a:srgbClr val="000000"/>
                          </a:solidFill>
                          <a:effectLst/>
                          <a:latin typeface="Times New Roman"/>
                        </a:rPr>
                        <a:t>Национальная оборона</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506,4</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4,7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56,1</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r h="473669">
                <a:tc>
                  <a:txBody>
                    <a:bodyPr/>
                    <a:lstStyle/>
                    <a:p>
                      <a:pPr algn="just" rtl="0" fontAlgn="ctr"/>
                      <a:r>
                        <a:rPr lang="ru-RU" sz="1400" b="0" i="0" u="none" strike="noStrike" dirty="0">
                          <a:solidFill>
                            <a:srgbClr val="000000"/>
                          </a:solidFill>
                          <a:effectLst/>
                          <a:latin typeface="Times New Roman"/>
                        </a:rPr>
                        <a:t>Национальная безопасность и правоохранительная деятельность</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solidFill>
                            <a:srgbClr val="000000"/>
                          </a:solidFill>
                          <a:effectLst/>
                          <a:latin typeface="Times New Roman"/>
                        </a:rPr>
                        <a:t>1 477,9</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13,6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163,7</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r h="236836">
                <a:tc>
                  <a:txBody>
                    <a:bodyPr/>
                    <a:lstStyle/>
                    <a:p>
                      <a:pPr algn="just" rtl="0" fontAlgn="ctr"/>
                      <a:r>
                        <a:rPr lang="ru-RU" sz="1400" b="0" i="0" u="none" strike="noStrike" dirty="0">
                          <a:solidFill>
                            <a:srgbClr val="000000"/>
                          </a:solidFill>
                          <a:effectLst/>
                          <a:latin typeface="Times New Roman"/>
                        </a:rPr>
                        <a:t>Национальная экономика</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solidFill>
                            <a:srgbClr val="000000"/>
                          </a:solidFill>
                          <a:effectLst/>
                          <a:latin typeface="Times New Roman"/>
                        </a:rPr>
                        <a:t>5 508,7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50,8</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610,2</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r h="236836">
                <a:tc>
                  <a:txBody>
                    <a:bodyPr/>
                    <a:lstStyle/>
                    <a:p>
                      <a:pPr algn="just" rtl="0" fontAlgn="ctr"/>
                      <a:r>
                        <a:rPr lang="ru-RU" sz="1400" b="0" i="0" u="none" strike="noStrike">
                          <a:solidFill>
                            <a:srgbClr val="000000"/>
                          </a:solidFill>
                          <a:effectLst/>
                          <a:latin typeface="Times New Roman"/>
                        </a:rPr>
                        <a:t>Жилищно-коммунальное хозяйство</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solidFill>
                            <a:srgbClr val="000000"/>
                          </a:solidFill>
                          <a:effectLst/>
                          <a:latin typeface="Times New Roman"/>
                        </a:rPr>
                        <a:t>17 620,1</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162,6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1 951,7</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r h="236836">
                <a:tc>
                  <a:txBody>
                    <a:bodyPr/>
                    <a:lstStyle/>
                    <a:p>
                      <a:pPr algn="just" rtl="0" fontAlgn="ctr"/>
                      <a:r>
                        <a:rPr lang="ru-RU" sz="1400" b="0" i="0" u="none" strike="noStrike">
                          <a:solidFill>
                            <a:srgbClr val="000000"/>
                          </a:solidFill>
                          <a:effectLst/>
                          <a:latin typeface="Times New Roman"/>
                        </a:rPr>
                        <a:t>Охрана окружающей среды</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10,0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solidFill>
                            <a:srgbClr val="000000"/>
                          </a:solidFill>
                          <a:effectLst/>
                          <a:latin typeface="Times New Roman"/>
                        </a:rPr>
                        <a:t>0,1</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1,1</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r h="236836">
                <a:tc>
                  <a:txBody>
                    <a:bodyPr/>
                    <a:lstStyle/>
                    <a:p>
                      <a:pPr algn="just" rtl="0" fontAlgn="ctr"/>
                      <a:r>
                        <a:rPr lang="ru-RU" sz="1400" b="0" i="0" u="none" strike="noStrike">
                          <a:solidFill>
                            <a:srgbClr val="000000"/>
                          </a:solidFill>
                          <a:effectLst/>
                          <a:latin typeface="Times New Roman"/>
                        </a:rPr>
                        <a:t>Культура, кинематография</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13 295,1</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solidFill>
                            <a:srgbClr val="000000"/>
                          </a:solidFill>
                          <a:effectLst/>
                          <a:latin typeface="Times New Roman"/>
                        </a:rPr>
                        <a:t>122,7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1 472,7</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r h="236836">
                <a:tc>
                  <a:txBody>
                    <a:bodyPr/>
                    <a:lstStyle/>
                    <a:p>
                      <a:pPr algn="just" rtl="0" fontAlgn="ctr"/>
                      <a:r>
                        <a:rPr lang="ru-RU" sz="1400" b="0" i="0" u="none" strike="noStrike">
                          <a:solidFill>
                            <a:srgbClr val="000000"/>
                          </a:solidFill>
                          <a:effectLst/>
                          <a:latin typeface="Times New Roman"/>
                        </a:rPr>
                        <a:t>Социальная политика</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558,9</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solidFill>
                            <a:srgbClr val="000000"/>
                          </a:solidFill>
                          <a:effectLst/>
                          <a:latin typeface="Times New Roman"/>
                        </a:rPr>
                        <a:t>5,2</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solidFill>
                            <a:srgbClr val="000000"/>
                          </a:solidFill>
                          <a:effectLst/>
                          <a:latin typeface="Times New Roman"/>
                        </a:rPr>
                        <a:t>61,9</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r h="246307">
                <a:tc>
                  <a:txBody>
                    <a:bodyPr/>
                    <a:lstStyle/>
                    <a:p>
                      <a:pPr algn="just" rtl="0" fontAlgn="ctr"/>
                      <a:r>
                        <a:rPr lang="ru-RU" sz="1400" b="0" i="0" u="none" strike="noStrike">
                          <a:solidFill>
                            <a:srgbClr val="000000"/>
                          </a:solidFill>
                          <a:effectLst/>
                          <a:latin typeface="Times New Roman"/>
                        </a:rPr>
                        <a:t>Средства массовой информации</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396,7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3,7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solidFill>
                            <a:srgbClr val="000000"/>
                          </a:solidFill>
                          <a:effectLst/>
                          <a:latin typeface="Times New Roman"/>
                        </a:rPr>
                        <a:t>43,9</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2"/>
          <p:cNvSpPr>
            <a:spLocks noChangeArrowheads="1"/>
          </p:cNvSpPr>
          <p:nvPr/>
        </p:nvSpPr>
        <p:spPr bwMode="auto">
          <a:xfrm>
            <a:off x="336277" y="836712"/>
            <a:ext cx="87137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ct val="20000"/>
              </a:spcBef>
            </a:pPr>
            <a:r>
              <a:rPr lang="ru-RU" altLang="ru-RU" sz="1400" dirty="0">
                <a:latin typeface="Times New Roman" pitchFamily="18" charset="0"/>
                <a:cs typeface="Times New Roman" pitchFamily="18" charset="0"/>
              </a:rPr>
              <a:t>            </a:t>
            </a:r>
            <a:r>
              <a:rPr lang="ru-RU" sz="1400" dirty="0">
                <a:latin typeface="Times New Roman" pitchFamily="18" charset="0"/>
                <a:cs typeface="Times New Roman" pitchFamily="18" charset="0"/>
              </a:rPr>
              <a:t>Бюджет муниципального образования </a:t>
            </a:r>
            <a:r>
              <a:rPr lang="ru-RU" sz="1400" dirty="0" err="1">
                <a:latin typeface="Times New Roman" pitchFamily="18" charset="0"/>
                <a:cs typeface="Times New Roman" pitchFamily="18" charset="0"/>
              </a:rPr>
              <a:t>Ковардицкое</a:t>
            </a:r>
            <a:r>
              <a:rPr lang="ru-RU" sz="1400" dirty="0">
                <a:latin typeface="Times New Roman" pitchFamily="18" charset="0"/>
                <a:cs typeface="Times New Roman" pitchFamily="18" charset="0"/>
              </a:rPr>
              <a:t> по доходам за </a:t>
            </a:r>
            <a:r>
              <a:rPr lang="ru-RU" sz="1400" dirty="0" smtClean="0">
                <a:latin typeface="Times New Roman" pitchFamily="18" charset="0"/>
                <a:cs typeface="Times New Roman" pitchFamily="18" charset="0"/>
              </a:rPr>
              <a:t>2022 </a:t>
            </a:r>
            <a:r>
              <a:rPr lang="ru-RU" sz="1400" dirty="0">
                <a:latin typeface="Times New Roman" pitchFamily="18" charset="0"/>
                <a:cs typeface="Times New Roman" pitchFamily="18" charset="0"/>
              </a:rPr>
              <a:t>год исполнен на </a:t>
            </a:r>
            <a:r>
              <a:rPr lang="ru-RU" sz="1400" dirty="0" smtClean="0">
                <a:latin typeface="Times New Roman" pitchFamily="18" charset="0"/>
                <a:cs typeface="Times New Roman" pitchFamily="18" charset="0"/>
              </a:rPr>
              <a:t>100,3 </a:t>
            </a:r>
            <a:r>
              <a:rPr lang="ru-RU" sz="1400" dirty="0">
                <a:latin typeface="Times New Roman" pitchFamily="18" charset="0"/>
                <a:cs typeface="Times New Roman" pitchFamily="18" charset="0"/>
              </a:rPr>
              <a:t>% к уточненному плану и составил сумму </a:t>
            </a:r>
            <a:r>
              <a:rPr lang="ru-RU" sz="1400" dirty="0" smtClean="0">
                <a:latin typeface="Times New Roman" pitchFamily="18" charset="0"/>
                <a:cs typeface="Times New Roman" pitchFamily="18" charset="0"/>
              </a:rPr>
              <a:t>54929,7 </a:t>
            </a:r>
            <a:r>
              <a:rPr lang="ru-RU" sz="1400" dirty="0">
                <a:latin typeface="Times New Roman" pitchFamily="18" charset="0"/>
                <a:cs typeface="Times New Roman" pitchFamily="18" charset="0"/>
              </a:rPr>
              <a:t>тыс. рублей, в том числе по налоговым и неналоговым доходам выполнение составило </a:t>
            </a:r>
            <a:r>
              <a:rPr lang="ru-RU" sz="1400" dirty="0" smtClean="0">
                <a:latin typeface="Times New Roman" pitchFamily="18" charset="0"/>
                <a:cs typeface="Times New Roman" pitchFamily="18" charset="0"/>
              </a:rPr>
              <a:t>101,3 </a:t>
            </a:r>
            <a:r>
              <a:rPr lang="ru-RU" sz="1400" dirty="0">
                <a:latin typeface="Times New Roman" pitchFamily="18" charset="0"/>
                <a:cs typeface="Times New Roman" pitchFamily="18" charset="0"/>
              </a:rPr>
              <a:t>% или сумму </a:t>
            </a:r>
            <a:r>
              <a:rPr lang="ru-RU" sz="1400" dirty="0" smtClean="0">
                <a:latin typeface="Times New Roman" pitchFamily="18" charset="0"/>
                <a:cs typeface="Times New Roman" pitchFamily="18" charset="0"/>
              </a:rPr>
              <a:t>14238,8 </a:t>
            </a:r>
            <a:r>
              <a:rPr lang="ru-RU" sz="1400" dirty="0">
                <a:latin typeface="Times New Roman" pitchFamily="18" charset="0"/>
                <a:cs typeface="Times New Roman" pitchFamily="18" charset="0"/>
              </a:rPr>
              <a:t>тыс. рублей, безвозмездные поступления составили сумму </a:t>
            </a:r>
            <a:r>
              <a:rPr lang="ru-RU" sz="1400" dirty="0" smtClean="0">
                <a:latin typeface="Times New Roman" pitchFamily="18" charset="0"/>
                <a:cs typeface="Times New Roman" pitchFamily="18" charset="0"/>
              </a:rPr>
              <a:t>40690,9 </a:t>
            </a:r>
            <a:r>
              <a:rPr lang="ru-RU" sz="1400" dirty="0">
                <a:latin typeface="Times New Roman" pitchFamily="18" charset="0"/>
                <a:cs typeface="Times New Roman" pitchFamily="18" charset="0"/>
              </a:rPr>
              <a:t>тыс. рублей или 100,0 % от годовых назначений. </a:t>
            </a:r>
          </a:p>
        </p:txBody>
      </p:sp>
      <p:sp>
        <p:nvSpPr>
          <p:cNvPr id="8195" name="Прямоугольник 11"/>
          <p:cNvSpPr>
            <a:spLocks noChangeArrowheads="1"/>
          </p:cNvSpPr>
          <p:nvPr/>
        </p:nvSpPr>
        <p:spPr bwMode="auto">
          <a:xfrm>
            <a:off x="6607175" y="1916113"/>
            <a:ext cx="2447925"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dirty="0">
                <a:latin typeface="Times New Roman" pitchFamily="18" charset="0"/>
                <a:cs typeface="Times New Roman" pitchFamily="18" charset="0"/>
              </a:rPr>
              <a:t>       </a:t>
            </a:r>
            <a:r>
              <a:rPr lang="ru-RU" sz="1400" dirty="0">
                <a:latin typeface="Times New Roman" pitchFamily="18" charset="0"/>
                <a:cs typeface="Times New Roman" pitchFamily="18" charset="0"/>
              </a:rPr>
              <a:t>По сравнению с уровнем </a:t>
            </a:r>
            <a:r>
              <a:rPr lang="ru-RU" sz="1400" dirty="0" smtClean="0">
                <a:latin typeface="Times New Roman" pitchFamily="18" charset="0"/>
                <a:cs typeface="Times New Roman" pitchFamily="18" charset="0"/>
              </a:rPr>
              <a:t>2021 </a:t>
            </a:r>
            <a:r>
              <a:rPr lang="ru-RU" sz="1400" dirty="0">
                <a:latin typeface="Times New Roman" pitchFamily="18" charset="0"/>
                <a:cs typeface="Times New Roman" pitchFamily="18" charset="0"/>
              </a:rPr>
              <a:t>года объем доходов бюджета </a:t>
            </a:r>
            <a:r>
              <a:rPr lang="ru-RU" sz="1400" dirty="0" smtClean="0">
                <a:latin typeface="Times New Roman" pitchFamily="18" charset="0"/>
                <a:cs typeface="Times New Roman" pitchFamily="18" charset="0"/>
              </a:rPr>
              <a:t>увеличился </a:t>
            </a:r>
            <a:r>
              <a:rPr lang="ru-RU" sz="1400" dirty="0">
                <a:latin typeface="Times New Roman" pitchFamily="18" charset="0"/>
                <a:cs typeface="Times New Roman" pitchFamily="18" charset="0"/>
              </a:rPr>
              <a:t>на </a:t>
            </a:r>
            <a:r>
              <a:rPr lang="ru-RU" sz="1400" dirty="0" smtClean="0">
                <a:latin typeface="Times New Roman" pitchFamily="18" charset="0"/>
                <a:cs typeface="Times New Roman" pitchFamily="18" charset="0"/>
              </a:rPr>
              <a:t>11,8 </a:t>
            </a:r>
            <a:r>
              <a:rPr lang="ru-RU" sz="1400" dirty="0">
                <a:latin typeface="Times New Roman" pitchFamily="18" charset="0"/>
                <a:cs typeface="Times New Roman" pitchFamily="18" charset="0"/>
              </a:rPr>
              <a:t>% или на сумму </a:t>
            </a:r>
            <a:r>
              <a:rPr lang="ru-RU" sz="1400" dirty="0" smtClean="0">
                <a:latin typeface="Times New Roman" pitchFamily="18" charset="0"/>
                <a:cs typeface="Times New Roman" pitchFamily="18" charset="0"/>
              </a:rPr>
              <a:t>5779,0 </a:t>
            </a:r>
            <a:r>
              <a:rPr lang="ru-RU" sz="1400" dirty="0">
                <a:latin typeface="Times New Roman" pitchFamily="18" charset="0"/>
                <a:cs typeface="Times New Roman" pitchFamily="18" charset="0"/>
              </a:rPr>
              <a:t>тыс. рублей, из них по налоговым и неналоговым доходам </a:t>
            </a:r>
            <a:r>
              <a:rPr lang="ru-RU" sz="1400" dirty="0" smtClean="0">
                <a:latin typeface="Times New Roman" pitchFamily="18" charset="0"/>
                <a:cs typeface="Times New Roman" pitchFamily="18" charset="0"/>
              </a:rPr>
              <a:t>уменьшился </a:t>
            </a:r>
            <a:r>
              <a:rPr lang="ru-RU" sz="1400" dirty="0">
                <a:latin typeface="Times New Roman" pitchFamily="18" charset="0"/>
                <a:cs typeface="Times New Roman" pitchFamily="18" charset="0"/>
              </a:rPr>
              <a:t>на </a:t>
            </a:r>
            <a:r>
              <a:rPr lang="ru-RU" sz="1400" dirty="0" smtClean="0">
                <a:latin typeface="Times New Roman" pitchFamily="18" charset="0"/>
                <a:cs typeface="Times New Roman" pitchFamily="18" charset="0"/>
              </a:rPr>
              <a:t>6,2 </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(941,7 </a:t>
            </a:r>
            <a:r>
              <a:rPr lang="ru-RU" sz="1400" dirty="0">
                <a:latin typeface="Times New Roman" pitchFamily="18" charset="0"/>
                <a:cs typeface="Times New Roman" pitchFamily="18" charset="0"/>
              </a:rPr>
              <a:t>тыс. рублей), по безвозмездным поступлениям </a:t>
            </a:r>
            <a:r>
              <a:rPr lang="ru-RU" sz="1400" dirty="0" smtClean="0">
                <a:latin typeface="Times New Roman" pitchFamily="18" charset="0"/>
                <a:cs typeface="Times New Roman" pitchFamily="18" charset="0"/>
              </a:rPr>
              <a:t>увеличился </a:t>
            </a:r>
            <a:r>
              <a:rPr lang="ru-RU" sz="1400" dirty="0">
                <a:latin typeface="Times New Roman" pitchFamily="18" charset="0"/>
                <a:cs typeface="Times New Roman" pitchFamily="18" charset="0"/>
              </a:rPr>
              <a:t>на </a:t>
            </a:r>
            <a:r>
              <a:rPr lang="ru-RU" sz="1400" dirty="0" smtClean="0">
                <a:latin typeface="Times New Roman" pitchFamily="18" charset="0"/>
                <a:cs typeface="Times New Roman" pitchFamily="18" charset="0"/>
              </a:rPr>
              <a:t>19,8 </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(6720,8 </a:t>
            </a:r>
            <a:r>
              <a:rPr lang="ru-RU" sz="1400" dirty="0">
                <a:latin typeface="Times New Roman" pitchFamily="18" charset="0"/>
                <a:cs typeface="Times New Roman" pitchFamily="18" charset="0"/>
              </a:rPr>
              <a:t>тыс. рублей).</a:t>
            </a:r>
          </a:p>
          <a:p>
            <a:pPr algn="just"/>
            <a:r>
              <a:rPr lang="ru-RU" sz="1400" dirty="0" smtClean="0">
                <a:latin typeface="Times New Roman" pitchFamily="18" charset="0"/>
                <a:cs typeface="Times New Roman" pitchFamily="18" charset="0"/>
              </a:rPr>
              <a:t>        Налоговые </a:t>
            </a:r>
            <a:r>
              <a:rPr lang="ru-RU" sz="1400" dirty="0">
                <a:latin typeface="Times New Roman" pitchFamily="18" charset="0"/>
                <a:cs typeface="Times New Roman" pitchFamily="18" charset="0"/>
              </a:rPr>
              <a:t>и неналоговые доходы в структуре бюджета муниципального образования составили за отчетный период </a:t>
            </a:r>
            <a:r>
              <a:rPr lang="ru-RU" sz="1400" dirty="0" smtClean="0">
                <a:latin typeface="Times New Roman" pitchFamily="18" charset="0"/>
                <a:cs typeface="Times New Roman" pitchFamily="18" charset="0"/>
              </a:rPr>
              <a:t>25,9 </a:t>
            </a:r>
            <a:r>
              <a:rPr lang="ru-RU" sz="1400" dirty="0">
                <a:latin typeface="Times New Roman" pitchFamily="18" charset="0"/>
                <a:cs typeface="Times New Roman" pitchFamily="18" charset="0"/>
              </a:rPr>
              <a:t>%, безвозмездные поступления – </a:t>
            </a:r>
            <a:r>
              <a:rPr lang="ru-RU" sz="1400" dirty="0" smtClean="0">
                <a:latin typeface="Times New Roman" pitchFamily="18" charset="0"/>
                <a:cs typeface="Times New Roman" pitchFamily="18" charset="0"/>
              </a:rPr>
              <a:t>74,1 </a:t>
            </a:r>
            <a:r>
              <a:rPr lang="ru-RU" sz="1400" dirty="0">
                <a:latin typeface="Times New Roman" pitchFamily="18" charset="0"/>
                <a:cs typeface="Times New Roman" pitchFamily="18" charset="0"/>
              </a:rPr>
              <a:t>%</a:t>
            </a:r>
          </a:p>
        </p:txBody>
      </p:sp>
      <p:graphicFrame>
        <p:nvGraphicFramePr>
          <p:cNvPr id="8196" name="Объект 1"/>
          <p:cNvGraphicFramePr>
            <a:graphicFrameLocks noChangeAspect="1"/>
          </p:cNvGraphicFramePr>
          <p:nvPr>
            <p:extLst>
              <p:ext uri="{D42A27DB-BD31-4B8C-83A1-F6EECF244321}">
                <p14:modId xmlns:p14="http://schemas.microsoft.com/office/powerpoint/2010/main" val="2605673644"/>
              </p:ext>
            </p:extLst>
          </p:nvPr>
        </p:nvGraphicFramePr>
        <p:xfrm>
          <a:off x="55563" y="1700213"/>
          <a:ext cx="6515100" cy="4667250"/>
        </p:xfrm>
        <a:graphic>
          <a:graphicData uri="http://schemas.openxmlformats.org/presentationml/2006/ole">
            <mc:AlternateContent xmlns:mc="http://schemas.openxmlformats.org/markup-compatibility/2006">
              <mc:Choice xmlns:v="urn:schemas-microsoft-com:vml" Requires="v">
                <p:oleObj spid="_x0000_s10256" name="Лист" r:id="rId3" imgW="5892800" imgH="4826000" progId="Excel.Sheet.8">
                  <p:embed/>
                </p:oleObj>
              </mc:Choice>
              <mc:Fallback>
                <p:oleObj name="Лист" r:id="rId3" imgW="5892800" imgH="4826000" progId="Excel.Sheet.8">
                  <p:embed/>
                  <p:pic>
                    <p:nvPicPr>
                      <p:cNvPr id="0" name=""/>
                      <p:cNvPicPr>
                        <a:picLocks noChangeAspect="1" noChangeArrowheads="1"/>
                      </p:cNvPicPr>
                      <p:nvPr/>
                    </p:nvPicPr>
                    <p:blipFill>
                      <a:blip r:embed="rId4"/>
                      <a:srcRect/>
                      <a:stretch>
                        <a:fillRect/>
                      </a:stretch>
                    </p:blipFill>
                    <p:spPr bwMode="auto">
                      <a:xfrm>
                        <a:off x="55563" y="1700213"/>
                        <a:ext cx="6515100" cy="4667250"/>
                      </a:xfrm>
                      <a:prstGeom prst="rect">
                        <a:avLst/>
                      </a:prstGeom>
                      <a:noFill/>
                      <a:ln>
                        <a:noFill/>
                      </a:ln>
                      <a:extLst/>
                    </p:spPr>
                  </p:pic>
                </p:oleObj>
              </mc:Fallback>
            </mc:AlternateContent>
          </a:graphicData>
        </a:graphic>
      </p:graphicFrame>
      <p:sp>
        <p:nvSpPr>
          <p:cNvPr id="6" name="Rectangle 4"/>
          <p:cNvSpPr>
            <a:spLocks noChangeArrowheads="1"/>
          </p:cNvSpPr>
          <p:nvPr/>
        </p:nvSpPr>
        <p:spPr bwMode="auto">
          <a:xfrm>
            <a:off x="125760" y="122237"/>
            <a:ext cx="8929340" cy="620713"/>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2200" b="1" u="sng" dirty="0" smtClean="0">
                <a:ln w="11430"/>
                <a:solidFill>
                  <a:schemeClr val="tx2"/>
                </a:solidFill>
                <a:latin typeface="Times New Roman" panose="02020603050405020304" pitchFamily="18" charset="0"/>
                <a:cs typeface="Times New Roman" panose="02020603050405020304" pitchFamily="18" charset="0"/>
              </a:rPr>
              <a:t>ИСПОЛНЕНИЕ БЮДЖЕТА МУНИЦИПАЛЬНОГО ОБРАЗОВАНИЯ КОВАРДИЦКОЕ ПО ДОХОДАМ</a:t>
            </a:r>
          </a:p>
        </p:txBody>
      </p:sp>
    </p:spTree>
    <p:extLst>
      <p:ext uri="{BB962C8B-B14F-4D97-AF65-F5344CB8AC3E}">
        <p14:creationId xmlns:p14="http://schemas.microsoft.com/office/powerpoint/2010/main" val="2442122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88912" y="4941168"/>
            <a:ext cx="8802687"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spcBef>
                <a:spcPct val="20000"/>
              </a:spcBef>
            </a:pPr>
            <a:r>
              <a:rPr lang="ru-RU" altLang="ru-RU" sz="1400" dirty="0">
                <a:latin typeface="Times New Roman" pitchFamily="18" charset="0"/>
                <a:cs typeface="Times New Roman" pitchFamily="18" charset="0"/>
              </a:rPr>
              <a:t>        Налоговые доходы в бюджете МО </a:t>
            </a:r>
            <a:r>
              <a:rPr lang="ru-RU" altLang="ru-RU" sz="1400" dirty="0" err="1">
                <a:latin typeface="Times New Roman" pitchFamily="18" charset="0"/>
                <a:cs typeface="Times New Roman" pitchFamily="18" charset="0"/>
              </a:rPr>
              <a:t>Ковардицкое</a:t>
            </a:r>
            <a:r>
              <a:rPr lang="ru-RU" altLang="ru-RU" sz="1400" dirty="0">
                <a:latin typeface="Times New Roman" pitchFamily="18" charset="0"/>
                <a:cs typeface="Times New Roman" pitchFamily="18" charset="0"/>
              </a:rPr>
              <a:t> исполнены на </a:t>
            </a:r>
            <a:r>
              <a:rPr lang="ru-RU" altLang="ru-RU" sz="1400" dirty="0" smtClean="0">
                <a:latin typeface="Times New Roman" pitchFamily="18" charset="0"/>
                <a:cs typeface="Times New Roman" pitchFamily="18" charset="0"/>
              </a:rPr>
              <a:t>101,3 </a:t>
            </a:r>
            <a:r>
              <a:rPr lang="ru-RU" altLang="ru-RU" sz="1400" dirty="0">
                <a:latin typeface="Times New Roman" pitchFamily="18" charset="0"/>
                <a:cs typeface="Times New Roman" pitchFamily="18" charset="0"/>
              </a:rPr>
              <a:t>%, к плану </a:t>
            </a:r>
            <a:r>
              <a:rPr lang="ru-RU" altLang="ru-RU" sz="1400" dirty="0" smtClean="0">
                <a:latin typeface="Times New Roman" pitchFamily="18" charset="0"/>
                <a:cs typeface="Times New Roman" pitchFamily="18" charset="0"/>
              </a:rPr>
              <a:t>2022 </a:t>
            </a:r>
            <a:r>
              <a:rPr lang="ru-RU" altLang="ru-RU" sz="1400" dirty="0">
                <a:latin typeface="Times New Roman" pitchFamily="18" charset="0"/>
                <a:cs typeface="Times New Roman" pitchFamily="18" charset="0"/>
              </a:rPr>
              <a:t>года и на </a:t>
            </a:r>
            <a:r>
              <a:rPr lang="ru-RU" altLang="ru-RU" sz="1400" dirty="0" smtClean="0">
                <a:latin typeface="Times New Roman" pitchFamily="18" charset="0"/>
                <a:cs typeface="Times New Roman" pitchFamily="18" charset="0"/>
              </a:rPr>
              <a:t>6,9 % </a:t>
            </a:r>
            <a:r>
              <a:rPr lang="ru-RU" altLang="ru-RU" sz="1400" dirty="0">
                <a:latin typeface="Times New Roman" pitchFamily="18" charset="0"/>
                <a:cs typeface="Times New Roman" pitchFamily="18" charset="0"/>
              </a:rPr>
              <a:t>ниже уровня </a:t>
            </a:r>
            <a:r>
              <a:rPr lang="ru-RU" altLang="ru-RU" sz="1400" dirty="0" smtClean="0">
                <a:latin typeface="Times New Roman" pitchFamily="18" charset="0"/>
                <a:cs typeface="Times New Roman" pitchFamily="18" charset="0"/>
              </a:rPr>
              <a:t>2021 </a:t>
            </a:r>
            <a:r>
              <a:rPr lang="ru-RU" altLang="ru-RU" sz="1400" dirty="0">
                <a:latin typeface="Times New Roman" pitchFamily="18" charset="0"/>
                <a:cs typeface="Times New Roman" pitchFamily="18" charset="0"/>
              </a:rPr>
              <a:t>года и поступили в объеме </a:t>
            </a:r>
            <a:r>
              <a:rPr lang="ru-RU" altLang="ru-RU" sz="1400" dirty="0" smtClean="0">
                <a:latin typeface="Times New Roman" pitchFamily="18" charset="0"/>
                <a:cs typeface="Times New Roman" pitchFamily="18" charset="0"/>
              </a:rPr>
              <a:t>13778,3 </a:t>
            </a:r>
            <a:r>
              <a:rPr lang="ru-RU" altLang="ru-RU" sz="1400" dirty="0">
                <a:latin typeface="Times New Roman" pitchFamily="18" charset="0"/>
                <a:cs typeface="Times New Roman" pitchFamily="18" charset="0"/>
              </a:rPr>
              <a:t>тыс. рублей. </a:t>
            </a:r>
            <a:endParaRPr lang="ru-RU" altLang="ru-RU" sz="1400" dirty="0" smtClean="0">
              <a:latin typeface="Times New Roman" pitchFamily="18" charset="0"/>
              <a:cs typeface="Times New Roman" pitchFamily="18" charset="0"/>
            </a:endParaRPr>
          </a:p>
          <a:p>
            <a:pPr>
              <a:spcBef>
                <a:spcPct val="20000"/>
              </a:spcBef>
            </a:pP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       Неналоговые </a:t>
            </a:r>
            <a:r>
              <a:rPr lang="ru-RU" altLang="ru-RU" sz="1400" dirty="0">
                <a:latin typeface="Times New Roman" pitchFamily="18" charset="0"/>
                <a:cs typeface="Times New Roman" pitchFamily="18" charset="0"/>
              </a:rPr>
              <a:t>доходы поступили в бюджет муниципального образования в сумме </a:t>
            </a:r>
            <a:r>
              <a:rPr lang="ru-RU" altLang="ru-RU" sz="1400" dirty="0" smtClean="0">
                <a:latin typeface="Times New Roman" pitchFamily="18" charset="0"/>
                <a:cs typeface="Times New Roman" pitchFamily="18" charset="0"/>
              </a:rPr>
              <a:t>460,5 </a:t>
            </a:r>
            <a:r>
              <a:rPr lang="ru-RU" altLang="ru-RU" sz="1400" dirty="0">
                <a:latin typeface="Times New Roman" pitchFamily="18" charset="0"/>
                <a:cs typeface="Times New Roman" pitchFamily="18" charset="0"/>
              </a:rPr>
              <a:t>тыс. рублей или на </a:t>
            </a:r>
            <a:r>
              <a:rPr lang="ru-RU" altLang="ru-RU" sz="1400" dirty="0" smtClean="0">
                <a:latin typeface="Times New Roman" pitchFamily="18" charset="0"/>
                <a:cs typeface="Times New Roman" pitchFamily="18" charset="0"/>
              </a:rPr>
              <a:t>100,1 </a:t>
            </a:r>
            <a:r>
              <a:rPr lang="ru-RU" altLang="ru-RU" sz="1400" dirty="0">
                <a:latin typeface="Times New Roman" pitchFamily="18" charset="0"/>
                <a:cs typeface="Times New Roman" pitchFamily="18" charset="0"/>
              </a:rPr>
              <a:t>% к годовому плану </a:t>
            </a:r>
            <a:r>
              <a:rPr lang="ru-RU" altLang="ru-RU" sz="1400" dirty="0" smtClean="0">
                <a:latin typeface="Times New Roman" pitchFamily="18" charset="0"/>
                <a:cs typeface="Times New Roman" pitchFamily="18" charset="0"/>
              </a:rPr>
              <a:t>и на 122,5 </a:t>
            </a:r>
            <a:r>
              <a:rPr lang="ru-RU" altLang="ru-RU" sz="1400" dirty="0">
                <a:latin typeface="Times New Roman" pitchFamily="18" charset="0"/>
                <a:cs typeface="Times New Roman" pitchFamily="18" charset="0"/>
              </a:rPr>
              <a:t>% по сравнению с показателями 2021 </a:t>
            </a:r>
            <a:r>
              <a:rPr lang="ru-RU" altLang="ru-RU" sz="1400" dirty="0" smtClean="0">
                <a:latin typeface="Times New Roman" pitchFamily="18" charset="0"/>
                <a:cs typeface="Times New Roman" pitchFamily="18" charset="0"/>
              </a:rPr>
              <a:t>года.</a:t>
            </a:r>
            <a:endParaRPr lang="ru-RU" altLang="ru-RU" sz="1400" dirty="0">
              <a:latin typeface="Times New Roman" pitchFamily="18" charset="0"/>
              <a:cs typeface="Times New Roman" pitchFamily="18" charset="0"/>
            </a:endParaRPr>
          </a:p>
        </p:txBody>
      </p:sp>
      <p:sp>
        <p:nvSpPr>
          <p:cNvPr id="9219" name="Rectangle 6"/>
          <p:cNvSpPr>
            <a:spLocks noChangeArrowheads="1"/>
          </p:cNvSpPr>
          <p:nvPr/>
        </p:nvSpPr>
        <p:spPr bwMode="auto">
          <a:xfrm>
            <a:off x="0" y="14747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tLang="ru-RU" sz="1800"/>
          </a:p>
        </p:txBody>
      </p:sp>
      <p:sp>
        <p:nvSpPr>
          <p:cNvPr id="9220" name="Rectangle 12"/>
          <p:cNvSpPr>
            <a:spLocks noChangeArrowheads="1"/>
          </p:cNvSpPr>
          <p:nvPr/>
        </p:nvSpPr>
        <p:spPr bwMode="auto">
          <a:xfrm>
            <a:off x="0" y="1657350"/>
            <a:ext cx="91805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ru-RU" altLang="ru-RU"/>
          </a:p>
        </p:txBody>
      </p:sp>
      <p:graphicFrame>
        <p:nvGraphicFramePr>
          <p:cNvPr id="9221" name="Object 6"/>
          <p:cNvGraphicFramePr>
            <a:graphicFrameLocks noChangeAspect="1"/>
          </p:cNvGraphicFramePr>
          <p:nvPr>
            <p:extLst>
              <p:ext uri="{D42A27DB-BD31-4B8C-83A1-F6EECF244321}">
                <p14:modId xmlns:p14="http://schemas.microsoft.com/office/powerpoint/2010/main" val="3227689400"/>
              </p:ext>
            </p:extLst>
          </p:nvPr>
        </p:nvGraphicFramePr>
        <p:xfrm>
          <a:off x="911225" y="333375"/>
          <a:ext cx="7370763" cy="4379913"/>
        </p:xfrm>
        <a:graphic>
          <a:graphicData uri="http://schemas.openxmlformats.org/presentationml/2006/ole">
            <mc:AlternateContent xmlns:mc="http://schemas.openxmlformats.org/markup-compatibility/2006">
              <mc:Choice xmlns:v="urn:schemas-microsoft-com:vml" Requires="v">
                <p:oleObj spid="_x0000_s11280" name="Лист" r:id="rId3" imgW="7724667" imgH="3819625" progId="Excel.Sheet.8">
                  <p:embed/>
                </p:oleObj>
              </mc:Choice>
              <mc:Fallback>
                <p:oleObj name="Лист" r:id="rId3" imgW="7724667" imgH="3819625" progId="Excel.Sheet.8">
                  <p:embed/>
                  <p:pic>
                    <p:nvPicPr>
                      <p:cNvPr id="0" name=""/>
                      <p:cNvPicPr>
                        <a:picLocks noChangeAspect="1" noChangeArrowheads="1"/>
                      </p:cNvPicPr>
                      <p:nvPr/>
                    </p:nvPicPr>
                    <p:blipFill>
                      <a:blip r:embed="rId4"/>
                      <a:srcRect/>
                      <a:stretch>
                        <a:fillRect/>
                      </a:stretch>
                    </p:blipFill>
                    <p:spPr bwMode="auto">
                      <a:xfrm>
                        <a:off x="911225" y="333375"/>
                        <a:ext cx="7370763" cy="4379913"/>
                      </a:xfrm>
                      <a:prstGeom prst="rect">
                        <a:avLst/>
                      </a:prstGeom>
                      <a:noFill/>
                      <a:ln>
                        <a:noFill/>
                      </a:ln>
                      <a:extLst/>
                    </p:spPr>
                  </p:pic>
                </p:oleObj>
              </mc:Fallback>
            </mc:AlternateContent>
          </a:graphicData>
        </a:graphic>
      </p:graphicFrame>
      <p:sp>
        <p:nvSpPr>
          <p:cNvPr id="2054" name="Стрелка влево 5"/>
          <p:cNvSpPr>
            <a:spLocks noChangeArrowheads="1"/>
          </p:cNvSpPr>
          <p:nvPr/>
        </p:nvSpPr>
        <p:spPr bwMode="auto">
          <a:xfrm rot="10800000">
            <a:off x="2910681" y="2132856"/>
            <a:ext cx="3359150" cy="142875"/>
          </a:xfrm>
          <a:prstGeom prst="leftArrow">
            <a:avLst>
              <a:gd name="adj1" fmla="val 50000"/>
              <a:gd name="adj2" fmla="val 50005"/>
            </a:avLst>
          </a:prstGeom>
          <a:solidFill>
            <a:schemeClr val="accent2">
              <a:lumMod val="60000"/>
              <a:lumOff val="40000"/>
            </a:schemeClr>
          </a:solidFill>
          <a:ln w="9525" algn="ctr">
            <a:solidFill>
              <a:schemeClr val="tx1"/>
            </a:solidFill>
            <a:round/>
            <a:headEnd/>
            <a:tailEnd/>
          </a:ln>
        </p:spPr>
        <p:txBody>
          <a:bodyPr wrap="none" anchor="ctr"/>
          <a:lstStyle/>
          <a:p>
            <a:pPr algn="ctr">
              <a:defRPr/>
            </a:pPr>
            <a:endParaRPr lang="ru-RU" altLang="ru-RU"/>
          </a:p>
        </p:txBody>
      </p:sp>
      <p:sp>
        <p:nvSpPr>
          <p:cNvPr id="2055" name="Стрелка вправо 6"/>
          <p:cNvSpPr>
            <a:spLocks noChangeArrowheads="1"/>
          </p:cNvSpPr>
          <p:nvPr/>
        </p:nvSpPr>
        <p:spPr bwMode="auto">
          <a:xfrm>
            <a:off x="4816733" y="1698625"/>
            <a:ext cx="1249362" cy="142875"/>
          </a:xfrm>
          <a:prstGeom prst="rightArrow">
            <a:avLst>
              <a:gd name="adj1" fmla="val 50000"/>
              <a:gd name="adj2" fmla="val 49928"/>
            </a:avLst>
          </a:prstGeom>
          <a:solidFill>
            <a:schemeClr val="accent2">
              <a:lumMod val="60000"/>
              <a:lumOff val="40000"/>
            </a:schemeClr>
          </a:solidFill>
          <a:ln w="9525" algn="ctr">
            <a:solidFill>
              <a:schemeClr val="tx1"/>
            </a:solidFill>
            <a:round/>
            <a:headEnd/>
            <a:tailEnd/>
          </a:ln>
        </p:spPr>
        <p:txBody>
          <a:bodyPr wrap="none" anchor="ctr"/>
          <a:lstStyle/>
          <a:p>
            <a:pPr algn="ctr">
              <a:defRPr/>
            </a:pPr>
            <a:endParaRPr lang="ru-RU" altLang="ru-RU"/>
          </a:p>
        </p:txBody>
      </p:sp>
      <p:sp>
        <p:nvSpPr>
          <p:cNvPr id="9224" name="Стрелка вправо 7"/>
          <p:cNvSpPr>
            <a:spLocks noChangeArrowheads="1"/>
          </p:cNvSpPr>
          <p:nvPr/>
        </p:nvSpPr>
        <p:spPr bwMode="auto">
          <a:xfrm>
            <a:off x="5183971" y="3645024"/>
            <a:ext cx="1571625" cy="142875"/>
          </a:xfrm>
          <a:prstGeom prst="rightArrow">
            <a:avLst>
              <a:gd name="adj1" fmla="val 50000"/>
              <a:gd name="adj2" fmla="val 50009"/>
            </a:avLst>
          </a:prstGeom>
          <a:solidFill>
            <a:srgbClr val="FFFF00"/>
          </a:solidFill>
          <a:ln w="9525" algn="ctr">
            <a:solidFill>
              <a:schemeClr val="tx1"/>
            </a:solidFill>
            <a:round/>
            <a:headEnd/>
            <a:tailEnd/>
          </a:ln>
        </p:spPr>
        <p:txBody>
          <a:bodyPr wrap="none" anchor="ctr"/>
          <a:lstStyle/>
          <a:p>
            <a:pPr algn="ctr"/>
            <a:endParaRPr lang="ru-RU" altLang="ru-RU"/>
          </a:p>
        </p:txBody>
      </p:sp>
      <p:sp>
        <p:nvSpPr>
          <p:cNvPr id="9225" name="Стрелка влево 8"/>
          <p:cNvSpPr>
            <a:spLocks noChangeArrowheads="1"/>
          </p:cNvSpPr>
          <p:nvPr/>
        </p:nvSpPr>
        <p:spPr bwMode="auto">
          <a:xfrm rot="10800000">
            <a:off x="3232150" y="3787899"/>
            <a:ext cx="3502025" cy="142875"/>
          </a:xfrm>
          <a:prstGeom prst="leftArrow">
            <a:avLst>
              <a:gd name="adj1" fmla="val 50000"/>
              <a:gd name="adj2" fmla="val 50044"/>
            </a:avLst>
          </a:prstGeom>
          <a:solidFill>
            <a:srgbClr val="FFFF00"/>
          </a:solidFill>
          <a:ln w="9525" algn="ctr">
            <a:solidFill>
              <a:schemeClr val="tx1"/>
            </a:solidFill>
            <a:round/>
            <a:headEnd/>
            <a:tailEnd/>
          </a:ln>
        </p:spPr>
        <p:txBody>
          <a:bodyPr wrap="none" anchor="ctr"/>
          <a:lstStyle/>
          <a:p>
            <a:pPr algn="ctr"/>
            <a:endParaRPr lang="ru-RU" altLang="ru-RU"/>
          </a:p>
        </p:txBody>
      </p:sp>
      <p:sp>
        <p:nvSpPr>
          <p:cNvPr id="9226" name="TextBox 10"/>
          <p:cNvSpPr txBox="1">
            <a:spLocks noChangeArrowheads="1"/>
          </p:cNvSpPr>
          <p:nvPr/>
        </p:nvSpPr>
        <p:spPr bwMode="auto">
          <a:xfrm>
            <a:off x="3504636" y="1902024"/>
            <a:ext cx="48603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smtClean="0">
                <a:latin typeface="Times New Roman" pitchFamily="18" charset="0"/>
                <a:cs typeface="Times New Roman" pitchFamily="18" charset="0"/>
              </a:rPr>
              <a:t>-6,9%</a:t>
            </a:r>
            <a:endParaRPr lang="ru-RU" altLang="ru-RU" b="1" dirty="0">
              <a:latin typeface="Times New Roman" pitchFamily="18" charset="0"/>
              <a:cs typeface="Times New Roman" pitchFamily="18" charset="0"/>
            </a:endParaRPr>
          </a:p>
        </p:txBody>
      </p:sp>
      <p:sp>
        <p:nvSpPr>
          <p:cNvPr id="9227" name="TextBox 11"/>
          <p:cNvSpPr txBox="1">
            <a:spLocks noChangeArrowheads="1"/>
          </p:cNvSpPr>
          <p:nvPr/>
        </p:nvSpPr>
        <p:spPr bwMode="auto">
          <a:xfrm>
            <a:off x="5164955" y="1528266"/>
            <a:ext cx="51007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a:latin typeface="Times New Roman" pitchFamily="18" charset="0"/>
                <a:cs typeface="Times New Roman" pitchFamily="18" charset="0"/>
              </a:rPr>
              <a:t>+</a:t>
            </a:r>
            <a:r>
              <a:rPr lang="ru-RU" altLang="ru-RU" b="1" dirty="0" smtClean="0">
                <a:latin typeface="Times New Roman" pitchFamily="18" charset="0"/>
                <a:cs typeface="Times New Roman" pitchFamily="18" charset="0"/>
              </a:rPr>
              <a:t>1,3%</a:t>
            </a:r>
            <a:endParaRPr lang="ru-RU" altLang="ru-RU" b="1" dirty="0">
              <a:latin typeface="Times New Roman" pitchFamily="18" charset="0"/>
              <a:cs typeface="Times New Roman" pitchFamily="18" charset="0"/>
            </a:endParaRPr>
          </a:p>
        </p:txBody>
      </p:sp>
      <p:sp>
        <p:nvSpPr>
          <p:cNvPr id="9228" name="TextBox 12"/>
          <p:cNvSpPr txBox="1">
            <a:spLocks noChangeArrowheads="1"/>
          </p:cNvSpPr>
          <p:nvPr/>
        </p:nvSpPr>
        <p:spPr bwMode="auto">
          <a:xfrm>
            <a:off x="3648843" y="3529608"/>
            <a:ext cx="56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smtClean="0">
                <a:latin typeface="Times New Roman" pitchFamily="18" charset="0"/>
                <a:cs typeface="Times New Roman" pitchFamily="18" charset="0"/>
              </a:rPr>
              <a:t>+22,5%</a:t>
            </a:r>
            <a:endParaRPr lang="ru-RU" altLang="ru-RU" b="1" dirty="0">
              <a:latin typeface="Times New Roman" pitchFamily="18" charset="0"/>
              <a:cs typeface="Times New Roman" pitchFamily="18" charset="0"/>
            </a:endParaRPr>
          </a:p>
        </p:txBody>
      </p:sp>
      <p:sp>
        <p:nvSpPr>
          <p:cNvPr id="9229" name="TextBox 13"/>
          <p:cNvSpPr txBox="1">
            <a:spLocks noChangeArrowheads="1"/>
          </p:cNvSpPr>
          <p:nvPr/>
        </p:nvSpPr>
        <p:spPr bwMode="auto">
          <a:xfrm>
            <a:off x="5457301" y="3414192"/>
            <a:ext cx="51007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smtClean="0">
                <a:latin typeface="Times New Roman" pitchFamily="18" charset="0"/>
                <a:cs typeface="Times New Roman" pitchFamily="18" charset="0"/>
              </a:rPr>
              <a:t>+0,1%</a:t>
            </a:r>
            <a:endParaRPr lang="ru-RU" altLang="ru-RU" b="1" dirty="0">
              <a:latin typeface="Times New Roman" pitchFamily="18" charset="0"/>
              <a:cs typeface="Times New Roman" pitchFamily="18" charset="0"/>
            </a:endParaRPr>
          </a:p>
        </p:txBody>
      </p:sp>
      <p:sp>
        <p:nvSpPr>
          <p:cNvPr id="9230" name="Стрелка вправо 13"/>
          <p:cNvSpPr>
            <a:spLocks noChangeArrowheads="1"/>
          </p:cNvSpPr>
          <p:nvPr/>
        </p:nvSpPr>
        <p:spPr bwMode="auto">
          <a:xfrm>
            <a:off x="3413378" y="1456828"/>
            <a:ext cx="2501900" cy="142875"/>
          </a:xfrm>
          <a:prstGeom prst="rightArrow">
            <a:avLst>
              <a:gd name="adj1" fmla="val 50000"/>
              <a:gd name="adj2" fmla="val 50020"/>
            </a:avLst>
          </a:prstGeom>
          <a:solidFill>
            <a:schemeClr val="tx1"/>
          </a:solidFill>
          <a:ln w="9525" algn="ctr">
            <a:solidFill>
              <a:schemeClr val="tx1"/>
            </a:solidFill>
            <a:round/>
            <a:headEnd/>
            <a:tailEnd/>
          </a:ln>
        </p:spPr>
        <p:txBody>
          <a:bodyPr wrap="none" anchor="ctr"/>
          <a:lstStyle/>
          <a:p>
            <a:pPr algn="ctr"/>
            <a:endParaRPr lang="ru-RU"/>
          </a:p>
        </p:txBody>
      </p:sp>
      <p:sp>
        <p:nvSpPr>
          <p:cNvPr id="9231" name="Стрелка вправо 14"/>
          <p:cNvSpPr>
            <a:spLocks noChangeArrowheads="1"/>
          </p:cNvSpPr>
          <p:nvPr/>
        </p:nvSpPr>
        <p:spPr bwMode="auto">
          <a:xfrm>
            <a:off x="5022304" y="1148273"/>
            <a:ext cx="1071562" cy="142875"/>
          </a:xfrm>
          <a:prstGeom prst="rightArrow">
            <a:avLst>
              <a:gd name="adj1" fmla="val 50000"/>
              <a:gd name="adj2" fmla="val 50000"/>
            </a:avLst>
          </a:prstGeom>
          <a:solidFill>
            <a:schemeClr val="tx1"/>
          </a:solidFill>
          <a:ln w="9525" algn="ctr">
            <a:solidFill>
              <a:schemeClr val="tx1"/>
            </a:solidFill>
            <a:round/>
            <a:headEnd/>
            <a:tailEnd/>
          </a:ln>
        </p:spPr>
        <p:txBody>
          <a:bodyPr wrap="none" anchor="ctr"/>
          <a:lstStyle/>
          <a:p>
            <a:pPr algn="ctr"/>
            <a:endParaRPr lang="ru-RU"/>
          </a:p>
        </p:txBody>
      </p:sp>
      <p:sp>
        <p:nvSpPr>
          <p:cNvPr id="18" name="TextBox 10"/>
          <p:cNvSpPr txBox="1">
            <a:spLocks noChangeArrowheads="1"/>
          </p:cNvSpPr>
          <p:nvPr/>
        </p:nvSpPr>
        <p:spPr bwMode="auto">
          <a:xfrm>
            <a:off x="3524083" y="1243956"/>
            <a:ext cx="48282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smtClean="0">
                <a:latin typeface="Times New Roman" pitchFamily="18" charset="0"/>
                <a:cs typeface="Times New Roman" pitchFamily="18" charset="0"/>
              </a:rPr>
              <a:t>-6,2%</a:t>
            </a:r>
            <a:endParaRPr lang="ru-RU" altLang="ru-RU" b="1" dirty="0">
              <a:latin typeface="Times New Roman" pitchFamily="18" charset="0"/>
              <a:cs typeface="Times New Roman" pitchFamily="18" charset="0"/>
            </a:endParaRPr>
          </a:p>
        </p:txBody>
      </p:sp>
      <p:sp>
        <p:nvSpPr>
          <p:cNvPr id="19" name="TextBox 11"/>
          <p:cNvSpPr txBox="1">
            <a:spLocks noChangeArrowheads="1"/>
          </p:cNvSpPr>
          <p:nvPr/>
        </p:nvSpPr>
        <p:spPr bwMode="auto">
          <a:xfrm>
            <a:off x="5400392" y="985430"/>
            <a:ext cx="5148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a:latin typeface="Times New Roman" pitchFamily="18" charset="0"/>
                <a:cs typeface="Times New Roman" pitchFamily="18" charset="0"/>
              </a:rPr>
              <a:t>+</a:t>
            </a:r>
            <a:r>
              <a:rPr lang="ru-RU" altLang="ru-RU" b="1" dirty="0" smtClean="0">
                <a:latin typeface="Times New Roman" pitchFamily="18" charset="0"/>
                <a:cs typeface="Times New Roman" pitchFamily="18" charset="0"/>
              </a:rPr>
              <a:t>1,3%</a:t>
            </a:r>
            <a:endParaRPr lang="ru-RU" alt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729091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
          <p:cNvSpPr>
            <a:spLocks noChangeArrowheads="1"/>
          </p:cNvSpPr>
          <p:nvPr/>
        </p:nvSpPr>
        <p:spPr bwMode="auto">
          <a:xfrm>
            <a:off x="173038" y="14288"/>
            <a:ext cx="8785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ctr"/>
            <a:r>
              <a:rPr lang="ru-RU" altLang="ru-RU" sz="1800" b="1" dirty="0">
                <a:latin typeface="Times New Roman" pitchFamily="18" charset="0"/>
                <a:cs typeface="Times New Roman" pitchFamily="18" charset="0"/>
              </a:rPr>
              <a:t>Динамика и структура исполнения доходной части бюджета муниципального образования </a:t>
            </a:r>
            <a:r>
              <a:rPr lang="ru-RU" altLang="ru-RU" sz="1800" b="1" dirty="0" err="1">
                <a:latin typeface="Times New Roman" pitchFamily="18" charset="0"/>
                <a:cs typeface="Times New Roman" pitchFamily="18" charset="0"/>
              </a:rPr>
              <a:t>Ковардицкое</a:t>
            </a:r>
            <a:r>
              <a:rPr lang="ru-RU" altLang="ru-RU" sz="1800" b="1" dirty="0">
                <a:latin typeface="Times New Roman" pitchFamily="18" charset="0"/>
                <a:cs typeface="Times New Roman" pitchFamily="18" charset="0"/>
              </a:rPr>
              <a:t> в </a:t>
            </a:r>
            <a:r>
              <a:rPr lang="ru-RU" altLang="ru-RU" sz="1800" b="1" dirty="0" smtClean="0">
                <a:latin typeface="Times New Roman" pitchFamily="18" charset="0"/>
                <a:cs typeface="Times New Roman" pitchFamily="18" charset="0"/>
              </a:rPr>
              <a:t>2022 </a:t>
            </a:r>
            <a:r>
              <a:rPr lang="ru-RU" altLang="ru-RU" sz="1800" b="1" dirty="0">
                <a:latin typeface="Times New Roman" pitchFamily="18" charset="0"/>
                <a:cs typeface="Times New Roman" pitchFamily="18" charset="0"/>
              </a:rPr>
              <a:t>году</a:t>
            </a:r>
            <a:endParaRPr lang="ru-RU" altLang="ru-RU" sz="18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915303934"/>
              </p:ext>
            </p:extLst>
          </p:nvPr>
        </p:nvGraphicFramePr>
        <p:xfrm>
          <a:off x="269875" y="692150"/>
          <a:ext cx="8713787" cy="6105551"/>
        </p:xfrm>
        <a:graphic>
          <a:graphicData uri="http://schemas.openxmlformats.org/drawingml/2006/table">
            <a:tbl>
              <a:tblPr/>
              <a:tblGrid>
                <a:gridCol w="2442797"/>
                <a:gridCol w="1183913"/>
                <a:gridCol w="1035534"/>
                <a:gridCol w="1037095"/>
                <a:gridCol w="1080828"/>
                <a:gridCol w="1080828"/>
                <a:gridCol w="852792"/>
              </a:tblGrid>
              <a:tr h="442083">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2021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План на 2022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2022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50551">
                <a:tc vMerge="1">
                  <a:txBody>
                    <a:bodyPr/>
                    <a:lstStyle/>
                    <a:p>
                      <a:endParaRPr lang="ru-RU"/>
                    </a:p>
                  </a:txBody>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2021 году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И 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15180,6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14059,0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14238,8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101,3</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93,8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25,9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14804,5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13599,0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13778,3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101,3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93,1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25,1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прибыль, доходы</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2434,6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2683,0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2772,8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103,3</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113,9</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5,1</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2434,6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2683,0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2772,8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103,3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113,9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5,1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совокупный доход</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62,0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62,1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100,2</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21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3,3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62,0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62,1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100,2</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0,1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147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имущество</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12364,1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10844,0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10933,4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88,4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19,9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93">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1220,8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1487,0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1501,5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101,0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123,0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Земельный налог</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11143,3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9357,0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9431,9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100,8</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84,6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17,2</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Государственная пошлина</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0,26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86,7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87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Задолженность и перерасчеты по отмененным налогам, сборам и иным обязательным платежам</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518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376,1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460,0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460,5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122,5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0,8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51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270,8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415,0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412,8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99,5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152,4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доходы от компенсации затрат бюджетов поселений</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45,5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19,7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Штрафы, санкции, возмещение ущерба</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40,1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45,0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47,7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106,1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119,1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8303">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неналоговые доходы</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3368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Друга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9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9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Waveform</Template>
  <TotalTime>17311</TotalTime>
  <Words>3237</Words>
  <Application>Microsoft Office PowerPoint</Application>
  <PresentationFormat>Произвольный</PresentationFormat>
  <Paragraphs>740</Paragraphs>
  <Slides>23</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25" baseType="lpstr">
      <vt:lpstr>Оформление по умолчанию</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ПОКАЗАТЕЛИ ДОХОДОВ И РАСХОДОВ БЮДЖЕТА МУНИЦИПАЛЬНОГО ОБРАЗОВАНИЯ  КОВАРДИЦКОЕ  В РАСЧЕТЕ НА ДУШУ НАСЕЛЕНИЯ  (численность постоянного населения 2021 год - 9028 чел.)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БЮДЖЕТА МУНИЦИПАЛЬНОГО ОБРАЗОВАНИЯ КОВАРДИЦКОЕ ПО РАЗДЕЛАМ КЛАССИФИКАЦИИ РАСХОДОВ БЮДЖЕТОВ РФ В 2022 ГОДУ, в тыс. рублей.</vt:lpstr>
      <vt:lpstr>Презентация PowerPoint</vt:lpstr>
      <vt:lpstr>Презентация PowerPoint</vt:lpstr>
      <vt:lpstr>Презентация PowerPoint</vt:lpstr>
      <vt:lpstr>МЕЖБЮДЖЕТНЫЕ ОТНОШЕНИЯ</vt:lpstr>
      <vt:lpstr>Презентация PowerPoint</vt:lpstr>
      <vt:lpstr>ИСТОЧНИКИ ФИНАНСИРОВАНИЯ ДЕФИЦИТА БЮДЖЕТА</vt:lpstr>
      <vt:lpstr>ИТОГИ РЕАЛИЗАЦИИ МУНИЦИПАЛЬНЫХ ПРОГРАММ МУНИЦИПАЛЬНОГО ОБРАЗОВАНИЯ КОВАРДИЦКОЕ   ЗА 2022 ГОД </vt:lpstr>
      <vt:lpstr>Презентация PowerPoint</vt:lpstr>
      <vt:lpstr>Презентация PowerPoint</vt:lpstr>
    </vt:vector>
  </TitlesOfParts>
  <Company>NhT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Брошюра</dc:title>
  <dc:creator>Finupr2</dc:creator>
  <cp:lastModifiedBy>Колпакова Елена</cp:lastModifiedBy>
  <cp:revision>716</cp:revision>
  <cp:lastPrinted>2023-04-06T13:47:17Z</cp:lastPrinted>
  <dcterms:created xsi:type="dcterms:W3CDTF">2013-12-17T06:08:51Z</dcterms:created>
  <dcterms:modified xsi:type="dcterms:W3CDTF">2023-04-06T13:56:37Z</dcterms:modified>
</cp:coreProperties>
</file>