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6"/>
  </p:notesMasterIdLst>
  <p:sldIdLst>
    <p:sldId id="256" r:id="rId2"/>
    <p:sldId id="320" r:id="rId3"/>
    <p:sldId id="328" r:id="rId4"/>
    <p:sldId id="339" r:id="rId5"/>
    <p:sldId id="351" r:id="rId6"/>
    <p:sldId id="313" r:id="rId7"/>
    <p:sldId id="369" r:id="rId8"/>
    <p:sldId id="370" r:id="rId9"/>
    <p:sldId id="371" r:id="rId10"/>
    <p:sldId id="372" r:id="rId11"/>
    <p:sldId id="373" r:id="rId12"/>
    <p:sldId id="374" r:id="rId13"/>
    <p:sldId id="269" r:id="rId14"/>
    <p:sldId id="366" r:id="rId15"/>
    <p:sldId id="309" r:id="rId16"/>
    <p:sldId id="365" r:id="rId17"/>
    <p:sldId id="368" r:id="rId18"/>
    <p:sldId id="338" r:id="rId19"/>
    <p:sldId id="350" r:id="rId20"/>
    <p:sldId id="344" r:id="rId21"/>
    <p:sldId id="357" r:id="rId22"/>
    <p:sldId id="321" r:id="rId23"/>
    <p:sldId id="367" r:id="rId24"/>
    <p:sldId id="289" r:id="rId25"/>
  </p:sldIdLst>
  <p:sldSz cx="9180513" cy="6858000"/>
  <p:notesSz cx="6735763" cy="9866313"/>
  <p:defaultTextStyle>
    <a:defPPr>
      <a:defRPr lang="ru-RU"/>
    </a:defPPr>
    <a:lvl1pPr algn="l" rtl="0" fontAlgn="base">
      <a:spcBef>
        <a:spcPct val="0"/>
      </a:spcBef>
      <a:spcAft>
        <a:spcPct val="0"/>
      </a:spcAft>
      <a:defRPr sz="900" kern="1200">
        <a:solidFill>
          <a:schemeClr val="tx1"/>
        </a:solidFill>
        <a:latin typeface="Arial" charset="0"/>
        <a:ea typeface="+mn-ea"/>
        <a:cs typeface="Arial" charset="0"/>
      </a:defRPr>
    </a:lvl1pPr>
    <a:lvl2pPr marL="457200" algn="l" rtl="0" fontAlgn="base">
      <a:spcBef>
        <a:spcPct val="0"/>
      </a:spcBef>
      <a:spcAft>
        <a:spcPct val="0"/>
      </a:spcAft>
      <a:defRPr sz="900" kern="1200">
        <a:solidFill>
          <a:schemeClr val="tx1"/>
        </a:solidFill>
        <a:latin typeface="Arial" charset="0"/>
        <a:ea typeface="+mn-ea"/>
        <a:cs typeface="Arial" charset="0"/>
      </a:defRPr>
    </a:lvl2pPr>
    <a:lvl3pPr marL="914400" algn="l" rtl="0" fontAlgn="base">
      <a:spcBef>
        <a:spcPct val="0"/>
      </a:spcBef>
      <a:spcAft>
        <a:spcPct val="0"/>
      </a:spcAft>
      <a:defRPr sz="900" kern="1200">
        <a:solidFill>
          <a:schemeClr val="tx1"/>
        </a:solidFill>
        <a:latin typeface="Arial" charset="0"/>
        <a:ea typeface="+mn-ea"/>
        <a:cs typeface="Arial" charset="0"/>
      </a:defRPr>
    </a:lvl3pPr>
    <a:lvl4pPr marL="1371600" algn="l" rtl="0" fontAlgn="base">
      <a:spcBef>
        <a:spcPct val="0"/>
      </a:spcBef>
      <a:spcAft>
        <a:spcPct val="0"/>
      </a:spcAft>
      <a:defRPr sz="900" kern="1200">
        <a:solidFill>
          <a:schemeClr val="tx1"/>
        </a:solidFill>
        <a:latin typeface="Arial" charset="0"/>
        <a:ea typeface="+mn-ea"/>
        <a:cs typeface="Arial" charset="0"/>
      </a:defRPr>
    </a:lvl4pPr>
    <a:lvl5pPr marL="1828800" algn="l" rtl="0" fontAlgn="base">
      <a:spcBef>
        <a:spcPct val="0"/>
      </a:spcBef>
      <a:spcAft>
        <a:spcPct val="0"/>
      </a:spcAft>
      <a:defRPr sz="900" kern="1200">
        <a:solidFill>
          <a:schemeClr val="tx1"/>
        </a:solidFill>
        <a:latin typeface="Arial" charset="0"/>
        <a:ea typeface="+mn-ea"/>
        <a:cs typeface="Arial" charset="0"/>
      </a:defRPr>
    </a:lvl5pPr>
    <a:lvl6pPr marL="2286000" algn="l" defTabSz="914400" rtl="0" eaLnBrk="1" latinLnBrk="0" hangingPunct="1">
      <a:defRPr sz="900" kern="1200">
        <a:solidFill>
          <a:schemeClr val="tx1"/>
        </a:solidFill>
        <a:latin typeface="Arial" charset="0"/>
        <a:ea typeface="+mn-ea"/>
        <a:cs typeface="Arial" charset="0"/>
      </a:defRPr>
    </a:lvl6pPr>
    <a:lvl7pPr marL="2743200" algn="l" defTabSz="914400" rtl="0" eaLnBrk="1" latinLnBrk="0" hangingPunct="1">
      <a:defRPr sz="900" kern="1200">
        <a:solidFill>
          <a:schemeClr val="tx1"/>
        </a:solidFill>
        <a:latin typeface="Arial" charset="0"/>
        <a:ea typeface="+mn-ea"/>
        <a:cs typeface="Arial" charset="0"/>
      </a:defRPr>
    </a:lvl7pPr>
    <a:lvl8pPr marL="3200400" algn="l" defTabSz="914400" rtl="0" eaLnBrk="1" latinLnBrk="0" hangingPunct="1">
      <a:defRPr sz="900" kern="1200">
        <a:solidFill>
          <a:schemeClr val="tx1"/>
        </a:solidFill>
        <a:latin typeface="Arial" charset="0"/>
        <a:ea typeface="+mn-ea"/>
        <a:cs typeface="Arial" charset="0"/>
      </a:defRPr>
    </a:lvl8pPr>
    <a:lvl9pPr marL="3657600" algn="l" defTabSz="914400" rtl="0" eaLnBrk="1" latinLnBrk="0" hangingPunct="1">
      <a:defRPr sz="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a:srgbClr val="CCFFCC"/>
    <a:srgbClr val="FFCCCC"/>
    <a:srgbClr val="CCFF99"/>
    <a:srgbClr val="FFFF99"/>
    <a:srgbClr val="00FF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8" autoAdjust="0"/>
    <p:restoredTop sz="94643" autoAdjust="0"/>
  </p:normalViewPr>
  <p:slideViewPr>
    <p:cSldViewPr>
      <p:cViewPr>
        <p:scale>
          <a:sx n="90" d="100"/>
          <a:sy n="90" d="100"/>
        </p:scale>
        <p:origin x="-2262" y="-690"/>
      </p:cViewPr>
      <p:guideLst>
        <p:guide orient="horz" pos="2160"/>
        <p:guide pos="289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914"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349" b="1" i="0" u="none" strike="noStrike" baseline="0">
                <a:solidFill>
                  <a:srgbClr val="000000"/>
                </a:solidFill>
                <a:latin typeface="Times New Roman"/>
                <a:ea typeface="Times New Roman"/>
                <a:cs typeface="Times New Roman"/>
              </a:defRPr>
            </a:pPr>
            <a:r>
              <a:rPr lang="ru-RU" dirty="0"/>
              <a:t>Динамика поступления доходов в бюджет </a:t>
            </a:r>
            <a:r>
              <a:rPr lang="ru-RU" dirty="0" smtClean="0"/>
              <a:t>муниципального образования Борисоглебское </a:t>
            </a:r>
            <a:r>
              <a:rPr lang="ru-RU" dirty="0"/>
              <a:t>в </a:t>
            </a:r>
            <a:r>
              <a:rPr lang="ru-RU" dirty="0" smtClean="0"/>
              <a:t>2021-2022 </a:t>
            </a:r>
            <a:r>
              <a:rPr lang="ru-RU" dirty="0"/>
              <a:t>годах</a:t>
            </a:r>
          </a:p>
        </c:rich>
      </c:tx>
      <c:layout>
        <c:manualLayout>
          <c:xMode val="edge"/>
          <c:yMode val="edge"/>
          <c:x val="0.10873865202815683"/>
          <c:y val="3.2454818877873689E-3"/>
        </c:manualLayout>
      </c:layout>
      <c:overlay val="0"/>
      <c:spPr>
        <a:noFill/>
        <a:ln w="30442">
          <a:noFill/>
        </a:ln>
      </c:spPr>
    </c:title>
    <c:autoTitleDeleted val="0"/>
    <c:plotArea>
      <c:layout>
        <c:manualLayout>
          <c:layoutTarget val="inner"/>
          <c:xMode val="edge"/>
          <c:yMode val="edge"/>
          <c:x val="0.44694001802690431"/>
          <c:y val="0.14960951967625466"/>
          <c:w val="0.70748987854251011"/>
          <c:h val="0.71977668660914929"/>
        </c:manualLayout>
      </c:layout>
      <c:barChart>
        <c:barDir val="bar"/>
        <c:grouping val="clustered"/>
        <c:varyColors val="0"/>
        <c:ser>
          <c:idx val="3"/>
          <c:order val="0"/>
          <c:tx>
            <c:strRef>
              <c:f>Sheet1!$A$2</c:f>
              <c:strCache>
                <c:ptCount val="1"/>
                <c:pt idx="0">
                  <c:v>2022 год</c:v>
                </c:pt>
              </c:strCache>
            </c:strRef>
          </c:tx>
          <c:spPr>
            <a:solidFill>
              <a:srgbClr val="99CC00"/>
            </a:solidFill>
            <a:ln w="15221">
              <a:solidFill>
                <a:srgbClr val="000000"/>
              </a:solidFill>
              <a:prstDash val="solid"/>
            </a:ln>
          </c:spPr>
          <c:invertIfNegative val="0"/>
          <c:dLbls>
            <c:dLbl>
              <c:idx val="0"/>
              <c:layout>
                <c:manualLayout>
                  <c:x val="-0.12114465173494782"/>
                  <c:y val="5.4873744230247079E-3"/>
                </c:manualLayout>
              </c:layout>
              <c:dLblPos val="outEnd"/>
              <c:showLegendKey val="0"/>
              <c:showVal val="1"/>
              <c:showCatName val="0"/>
              <c:showSerName val="0"/>
              <c:showPercent val="0"/>
              <c:showBubbleSize val="0"/>
            </c:dLbl>
            <c:dLbl>
              <c:idx val="1"/>
              <c:layout>
                <c:manualLayout>
                  <c:x val="-0.12414346694784102"/>
                  <c:y val="-2.7323739704950673E-3"/>
                </c:manualLayout>
              </c:layout>
              <c:dLblPos val="outEnd"/>
              <c:showLegendKey val="0"/>
              <c:showVal val="1"/>
              <c:showCatName val="0"/>
              <c:showSerName val="0"/>
              <c:showPercent val="0"/>
              <c:showBubbleSize val="0"/>
            </c:dLbl>
            <c:dLbl>
              <c:idx val="2"/>
              <c:layout>
                <c:manualLayout>
                  <c:x val="-0.10329030685419183"/>
                  <c:y val="-5.3398497601592904E-4"/>
                </c:manualLayout>
              </c:layout>
              <c:dLblPos val="outEnd"/>
              <c:showLegendKey val="0"/>
              <c:showVal val="1"/>
              <c:showCatName val="0"/>
              <c:showSerName val="0"/>
              <c:showPercent val="0"/>
              <c:showBubbleSize val="0"/>
            </c:dLbl>
            <c:spPr>
              <a:noFill/>
              <a:ln w="30442">
                <a:noFill/>
              </a:ln>
            </c:spPr>
            <c:txPr>
              <a:bodyPr/>
              <a:lstStyle/>
              <a:p>
                <a:pPr>
                  <a:defRPr sz="959" b="1" i="0" u="none" strike="noStrike" baseline="0">
                    <a:solidFill>
                      <a:srgbClr val="000000"/>
                    </a:solidFill>
                    <a:latin typeface="Arial"/>
                    <a:ea typeface="Arial"/>
                    <a:cs typeface="Arial"/>
                  </a:defRPr>
                </a:pPr>
                <a:endParaRPr lang="ru-RU"/>
              </a:p>
            </c:txPr>
            <c:showLegendKey val="0"/>
            <c:showVal val="1"/>
            <c:showCatName val="0"/>
            <c:showSerName val="0"/>
            <c:showPercent val="0"/>
            <c:showBubbleSize val="0"/>
            <c:showLeaderLines val="0"/>
          </c:dLbls>
          <c:cat>
            <c:strRef>
              <c:f>Sheet1!$B$1:$D$1</c:f>
              <c:strCache>
                <c:ptCount val="3"/>
                <c:pt idx="0">
                  <c:v>Доходы, всего</c:v>
                </c:pt>
                <c:pt idx="1">
                  <c:v>Безвозмездные 
поступления</c:v>
                </c:pt>
                <c:pt idx="2">
                  <c:v>Налоговые и 
неналоговые доходы</c:v>
                </c:pt>
              </c:strCache>
            </c:strRef>
          </c:cat>
          <c:val>
            <c:numRef>
              <c:f>Sheet1!$B$2:$D$2</c:f>
              <c:numCache>
                <c:formatCode>General</c:formatCode>
                <c:ptCount val="3"/>
                <c:pt idx="0">
                  <c:v>47365.599999999999</c:v>
                </c:pt>
                <c:pt idx="1">
                  <c:v>38186.1</c:v>
                </c:pt>
                <c:pt idx="2" formatCode="0.0">
                  <c:v>9179.5</c:v>
                </c:pt>
              </c:numCache>
            </c:numRef>
          </c:val>
        </c:ser>
        <c:ser>
          <c:idx val="1"/>
          <c:order val="1"/>
          <c:tx>
            <c:strRef>
              <c:f>Sheet1!$A$3</c:f>
              <c:strCache>
                <c:ptCount val="1"/>
                <c:pt idx="0">
                  <c:v>2021 год</c:v>
                </c:pt>
              </c:strCache>
            </c:strRef>
          </c:tx>
          <c:spPr>
            <a:solidFill>
              <a:schemeClr val="tx2">
                <a:lumMod val="60000"/>
                <a:lumOff val="40000"/>
              </a:schemeClr>
            </a:solidFill>
            <a:ln w="15221">
              <a:solidFill>
                <a:srgbClr val="000000"/>
              </a:solidFill>
              <a:prstDash val="solid"/>
            </a:ln>
          </c:spPr>
          <c:invertIfNegative val="0"/>
          <c:dLbls>
            <c:dLbl>
              <c:idx val="0"/>
              <c:layout>
                <c:manualLayout>
                  <c:x val="-0.12145280975947122"/>
                  <c:y val="-6.3867016622922131E-3"/>
                </c:manualLayout>
              </c:layout>
              <c:dLblPos val="outEnd"/>
              <c:showLegendKey val="0"/>
              <c:showVal val="1"/>
              <c:showCatName val="0"/>
              <c:showSerName val="0"/>
              <c:showPercent val="0"/>
              <c:showBubbleSize val="0"/>
            </c:dLbl>
            <c:dLbl>
              <c:idx val="1"/>
              <c:layout>
                <c:manualLayout>
                  <c:x val="-0.12095032397408208"/>
                  <c:y val="0"/>
                </c:manualLayout>
              </c:layout>
              <c:dLblPos val="outEnd"/>
              <c:showLegendKey val="0"/>
              <c:showVal val="1"/>
              <c:showCatName val="0"/>
              <c:showSerName val="0"/>
              <c:showPercent val="0"/>
              <c:showBubbleSize val="0"/>
            </c:dLbl>
            <c:dLbl>
              <c:idx val="2"/>
              <c:layout>
                <c:manualLayout>
                  <c:x val="-0.10720135145093904"/>
                  <c:y val="5.7561770295954382E-4"/>
                </c:manualLayout>
              </c:layout>
              <c:dLblPos val="outEnd"/>
              <c:showLegendKey val="0"/>
              <c:showVal val="1"/>
              <c:showCatName val="0"/>
              <c:showSerName val="0"/>
              <c:showPercent val="0"/>
              <c:showBubbleSize val="0"/>
            </c:dLbl>
            <c:spPr>
              <a:noFill/>
              <a:ln w="30442">
                <a:noFill/>
              </a:ln>
            </c:spPr>
            <c:txPr>
              <a:bodyPr/>
              <a:lstStyle/>
              <a:p>
                <a:pPr>
                  <a:defRPr sz="959" b="1" i="0" u="none" strike="noStrike" baseline="0">
                    <a:solidFill>
                      <a:srgbClr val="000000"/>
                    </a:solidFill>
                    <a:latin typeface="Arial"/>
                    <a:ea typeface="Arial"/>
                    <a:cs typeface="Arial"/>
                  </a:defRPr>
                </a:pPr>
                <a:endParaRPr lang="ru-RU"/>
              </a:p>
            </c:txPr>
            <c:showLegendKey val="0"/>
            <c:showVal val="1"/>
            <c:showCatName val="0"/>
            <c:showSerName val="0"/>
            <c:showPercent val="0"/>
            <c:showBubbleSize val="0"/>
            <c:showLeaderLines val="0"/>
          </c:dLbls>
          <c:cat>
            <c:strRef>
              <c:f>Sheet1!$B$1:$D$1</c:f>
              <c:strCache>
                <c:ptCount val="3"/>
                <c:pt idx="0">
                  <c:v>Доходы, всего</c:v>
                </c:pt>
                <c:pt idx="1">
                  <c:v>Безвозмездные 
поступления</c:v>
                </c:pt>
                <c:pt idx="2">
                  <c:v>Налоговые и 
неналоговые доходы</c:v>
                </c:pt>
              </c:strCache>
            </c:strRef>
          </c:cat>
          <c:val>
            <c:numRef>
              <c:f>Sheet1!$B$3:$D$3</c:f>
              <c:numCache>
                <c:formatCode>General</c:formatCode>
                <c:ptCount val="3"/>
                <c:pt idx="0">
                  <c:v>35730.9</c:v>
                </c:pt>
                <c:pt idx="1">
                  <c:v>26081.3</c:v>
                </c:pt>
                <c:pt idx="2" formatCode="0.0">
                  <c:v>9649.6</c:v>
                </c:pt>
              </c:numCache>
            </c:numRef>
          </c:val>
        </c:ser>
        <c:dLbls>
          <c:showLegendKey val="0"/>
          <c:showVal val="0"/>
          <c:showCatName val="0"/>
          <c:showSerName val="0"/>
          <c:showPercent val="0"/>
          <c:showBubbleSize val="0"/>
        </c:dLbls>
        <c:gapWidth val="150"/>
        <c:axId val="88092032"/>
        <c:axId val="88097920"/>
      </c:barChart>
      <c:catAx>
        <c:axId val="88092032"/>
        <c:scaling>
          <c:orientation val="minMax"/>
        </c:scaling>
        <c:delete val="0"/>
        <c:axPos val="l"/>
        <c:numFmt formatCode="General" sourceLinked="1"/>
        <c:majorTickMark val="out"/>
        <c:minorTickMark val="none"/>
        <c:tickLblPos val="nextTo"/>
        <c:spPr>
          <a:ln w="3805">
            <a:solidFill>
              <a:srgbClr val="000000"/>
            </a:solidFill>
            <a:prstDash val="solid"/>
          </a:ln>
        </c:spPr>
        <c:txPr>
          <a:bodyPr rot="0" vert="horz"/>
          <a:lstStyle/>
          <a:p>
            <a:pPr>
              <a:defRPr sz="1034" b="1" i="0" u="none" strike="noStrike" baseline="0">
                <a:solidFill>
                  <a:srgbClr val="000000"/>
                </a:solidFill>
                <a:latin typeface="Times New Roman" pitchFamily="18" charset="0"/>
                <a:ea typeface="Arial"/>
                <a:cs typeface="Times New Roman" pitchFamily="18" charset="0"/>
              </a:defRPr>
            </a:pPr>
            <a:endParaRPr lang="ru-RU"/>
          </a:p>
        </c:txPr>
        <c:crossAx val="88097920"/>
        <c:crosses val="autoZero"/>
        <c:auto val="1"/>
        <c:lblAlgn val="ctr"/>
        <c:lblOffset val="100"/>
        <c:tickLblSkip val="1"/>
        <c:tickMarkSkip val="1"/>
        <c:noMultiLvlLbl val="0"/>
      </c:catAx>
      <c:valAx>
        <c:axId val="88097920"/>
        <c:scaling>
          <c:orientation val="minMax"/>
        </c:scaling>
        <c:delete val="0"/>
        <c:axPos val="b"/>
        <c:majorGridlines>
          <c:spPr>
            <a:ln w="3805">
              <a:solidFill>
                <a:srgbClr val="000000"/>
              </a:solidFill>
              <a:prstDash val="solid"/>
            </a:ln>
          </c:spPr>
        </c:majorGridlines>
        <c:title>
          <c:tx>
            <c:rich>
              <a:bodyPr/>
              <a:lstStyle/>
              <a:p>
                <a:pPr>
                  <a:defRPr sz="959" b="1" i="0" u="none" strike="noStrike" baseline="0">
                    <a:solidFill>
                      <a:srgbClr val="000000"/>
                    </a:solidFill>
                    <a:latin typeface="Times New Roman" pitchFamily="18" charset="0"/>
                    <a:ea typeface="Arial"/>
                    <a:cs typeface="Times New Roman" pitchFamily="18" charset="0"/>
                  </a:defRPr>
                </a:pPr>
                <a:r>
                  <a:rPr lang="ru-RU">
                    <a:latin typeface="Times New Roman" pitchFamily="18" charset="0"/>
                    <a:cs typeface="Times New Roman" pitchFamily="18" charset="0"/>
                  </a:rPr>
                  <a:t>тыс. руб.</a:t>
                </a:r>
              </a:p>
            </c:rich>
          </c:tx>
          <c:layout>
            <c:manualLayout>
              <c:xMode val="edge"/>
              <c:yMode val="edge"/>
              <c:x val="0.55182908869113489"/>
              <c:y val="0.92530140314388865"/>
            </c:manualLayout>
          </c:layout>
          <c:overlay val="0"/>
          <c:spPr>
            <a:noFill/>
            <a:ln w="30442">
              <a:noFill/>
            </a:ln>
          </c:spPr>
        </c:title>
        <c:numFmt formatCode="General" sourceLinked="1"/>
        <c:majorTickMark val="out"/>
        <c:minorTickMark val="none"/>
        <c:tickLblPos val="nextTo"/>
        <c:spPr>
          <a:ln w="3805">
            <a:solidFill>
              <a:srgbClr val="000000"/>
            </a:solidFill>
            <a:prstDash val="solid"/>
          </a:ln>
        </c:spPr>
        <c:txPr>
          <a:bodyPr rot="0" vert="horz"/>
          <a:lstStyle/>
          <a:p>
            <a:pPr>
              <a:defRPr sz="1034" b="1" i="0" u="none" strike="noStrike" baseline="0">
                <a:solidFill>
                  <a:srgbClr val="000000"/>
                </a:solidFill>
                <a:latin typeface="Times New Roman" pitchFamily="18" charset="0"/>
                <a:ea typeface="Arial"/>
                <a:cs typeface="Times New Roman" pitchFamily="18" charset="0"/>
              </a:defRPr>
            </a:pPr>
            <a:endParaRPr lang="ru-RU"/>
          </a:p>
        </c:txPr>
        <c:crossAx val="88092032"/>
        <c:crosses val="autoZero"/>
        <c:crossBetween val="between"/>
      </c:valAx>
      <c:spPr>
        <a:noFill/>
        <a:ln w="15221">
          <a:solidFill>
            <a:srgbClr val="000000"/>
          </a:solidFill>
          <a:prstDash val="solid"/>
        </a:ln>
      </c:spPr>
    </c:plotArea>
    <c:legend>
      <c:legendPos val="r"/>
      <c:layout>
        <c:manualLayout>
          <c:xMode val="edge"/>
          <c:yMode val="edge"/>
          <c:x val="7.2046109510086453E-3"/>
          <c:y val="0.9197431781701445"/>
          <c:w val="0.66282420749279536"/>
          <c:h val="6.9020866773675763E-2"/>
        </c:manualLayout>
      </c:layout>
      <c:overlay val="0"/>
      <c:spPr>
        <a:noFill/>
        <a:ln w="3805">
          <a:noFill/>
          <a:prstDash val="solid"/>
        </a:ln>
      </c:spPr>
      <c:txPr>
        <a:bodyPr/>
        <a:lstStyle/>
        <a:p>
          <a:pPr>
            <a:defRPr sz="1019" b="1" i="0" u="none" strike="noStrike" baseline="0">
              <a:solidFill>
                <a:srgbClr val="000000"/>
              </a:solidFill>
              <a:latin typeface="Times New Roman" pitchFamily="18" charset="0"/>
              <a:ea typeface="Arial"/>
              <a:cs typeface="Times New Roman" pitchFamily="18" charset="0"/>
            </a:defRPr>
          </a:pPr>
          <a:endParaRPr lang="ru-RU"/>
        </a:p>
      </c:txPr>
    </c:legend>
    <c:plotVisOnly val="1"/>
    <c:dispBlanksAs val="gap"/>
    <c:showDLblsOverMax val="0"/>
  </c:chart>
  <c:spPr>
    <a:noFill/>
    <a:ln>
      <a:noFill/>
    </a:ln>
  </c:spPr>
  <c:txPr>
    <a:bodyPr/>
    <a:lstStyle/>
    <a:p>
      <a:pPr>
        <a:defRPr sz="1649" b="1" i="0" u="none" strike="noStrike" baseline="0">
          <a:solidFill>
            <a:srgbClr val="000000"/>
          </a:solidFill>
          <a:latin typeface="Arial"/>
          <a:ea typeface="Arial"/>
          <a:cs typeface="Arial"/>
        </a:defRPr>
      </a:pPr>
      <a:endParaRPr lang="ru-RU"/>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49">
                <a:latin typeface="Times New Roman" pitchFamily="18" charset="0"/>
                <a:cs typeface="Times New Roman" pitchFamily="18" charset="0"/>
              </a:defRPr>
            </a:pPr>
            <a:r>
              <a:rPr lang="ru-RU" sz="1249" dirty="0">
                <a:latin typeface="Times New Roman" pitchFamily="18" charset="0"/>
                <a:cs typeface="Times New Roman" pitchFamily="18" charset="0"/>
              </a:rPr>
              <a:t>Динамика поступлений в бюджет </a:t>
            </a:r>
            <a:r>
              <a:rPr lang="ru-RU" sz="1249" dirty="0" smtClean="0">
                <a:latin typeface="Times New Roman" pitchFamily="18" charset="0"/>
                <a:cs typeface="Times New Roman" pitchFamily="18" charset="0"/>
              </a:rPr>
              <a:t>муниципального образования Борисоглебское</a:t>
            </a:r>
            <a:r>
              <a:rPr lang="ru-RU" sz="1249" baseline="0" dirty="0" smtClean="0">
                <a:latin typeface="Times New Roman" pitchFamily="18" charset="0"/>
                <a:cs typeface="Times New Roman" pitchFamily="18" charset="0"/>
              </a:rPr>
              <a:t> </a:t>
            </a:r>
            <a:r>
              <a:rPr lang="ru-RU" sz="1249" dirty="0" smtClean="0">
                <a:latin typeface="Times New Roman" pitchFamily="18" charset="0"/>
                <a:cs typeface="Times New Roman" pitchFamily="18" charset="0"/>
              </a:rPr>
              <a:t>по </a:t>
            </a:r>
            <a:r>
              <a:rPr lang="ru-RU" sz="1249" dirty="0">
                <a:latin typeface="Times New Roman" pitchFamily="18" charset="0"/>
                <a:cs typeface="Times New Roman" pitchFamily="18" charset="0"/>
              </a:rPr>
              <a:t>основным налоговым и неналоговым доходам за </a:t>
            </a:r>
            <a:r>
              <a:rPr lang="ru-RU" sz="1249" dirty="0" smtClean="0">
                <a:latin typeface="Times New Roman" pitchFamily="18" charset="0"/>
                <a:cs typeface="Times New Roman" pitchFamily="18" charset="0"/>
              </a:rPr>
              <a:t>2021-2022 </a:t>
            </a:r>
            <a:r>
              <a:rPr lang="ru-RU" sz="1249" dirty="0">
                <a:latin typeface="Times New Roman" pitchFamily="18" charset="0"/>
                <a:cs typeface="Times New Roman" pitchFamily="18" charset="0"/>
              </a:rPr>
              <a:t>годы </a:t>
            </a:r>
          </a:p>
        </c:rich>
      </c:tx>
      <c:layout>
        <c:manualLayout>
          <c:xMode val="edge"/>
          <c:yMode val="edge"/>
          <c:x val="0.10962253057133138"/>
          <c:y val="1.8808584453402308E-2"/>
        </c:manualLayout>
      </c:layout>
      <c:overlay val="0"/>
    </c:title>
    <c:autoTitleDeleted val="0"/>
    <c:view3D>
      <c:rotX val="16"/>
      <c:hPercent val="29"/>
      <c:rotY val="31"/>
      <c:depthPercent val="100"/>
      <c:rAngAx val="1"/>
    </c:view3D>
    <c:floor>
      <c:thickness val="0"/>
    </c:floor>
    <c:sideWall>
      <c:thickness val="0"/>
    </c:sideWall>
    <c:backWall>
      <c:thickness val="0"/>
    </c:backWall>
    <c:plotArea>
      <c:layout>
        <c:manualLayout>
          <c:layoutTarget val="inner"/>
          <c:xMode val="edge"/>
          <c:yMode val="edge"/>
          <c:x val="4.1411042944785273E-2"/>
          <c:y val="0.10921319443984556"/>
          <c:w val="0.92903167638396345"/>
          <c:h val="0.6856075707105157"/>
        </c:manualLayout>
      </c:layout>
      <c:bar3DChart>
        <c:barDir val="col"/>
        <c:grouping val="clustered"/>
        <c:varyColors val="0"/>
        <c:ser>
          <c:idx val="0"/>
          <c:order val="0"/>
          <c:tx>
            <c:strRef>
              <c:f>Sheet1!$A$2</c:f>
              <c:strCache>
                <c:ptCount val="1"/>
                <c:pt idx="0">
                  <c:v>2021 год</c:v>
                </c:pt>
              </c:strCache>
            </c:strRef>
          </c:tx>
          <c:invertIfNegative val="0"/>
          <c:dLbls>
            <c:dLbl>
              <c:idx val="0"/>
              <c:layout>
                <c:manualLayout>
                  <c:x val="-2.9647773036004322E-3"/>
                  <c:y val="-1.1027595478235533E-3"/>
                </c:manualLayout>
              </c:layout>
              <c:showLegendKey val="0"/>
              <c:showVal val="1"/>
              <c:showCatName val="0"/>
              <c:showSerName val="0"/>
              <c:showPercent val="0"/>
              <c:showBubbleSize val="0"/>
            </c:dLbl>
            <c:dLbl>
              <c:idx val="1"/>
              <c:layout>
                <c:manualLayout>
                  <c:x val="-6.728084572363088E-3"/>
                  <c:y val="-9.6257652001200868E-3"/>
                </c:manualLayout>
              </c:layout>
              <c:showLegendKey val="0"/>
              <c:showVal val="1"/>
              <c:showCatName val="0"/>
              <c:showSerName val="0"/>
              <c:showPercent val="0"/>
              <c:showBubbleSize val="0"/>
            </c:dLbl>
            <c:dLbl>
              <c:idx val="2"/>
              <c:layout>
                <c:manualLayout>
                  <c:x val="-3.9443208911862648E-3"/>
                  <c:y val="-1.3886876419673781E-2"/>
                </c:manualLayout>
              </c:layout>
              <c:showLegendKey val="0"/>
              <c:showVal val="1"/>
              <c:showCatName val="0"/>
              <c:showSerName val="0"/>
              <c:showPercent val="0"/>
              <c:showBubbleSize val="0"/>
            </c:dLbl>
            <c:dLbl>
              <c:idx val="3"/>
              <c:layout>
                <c:manualLayout>
                  <c:x val="-2.8856965398409169E-2"/>
                  <c:y val="1.4855333999986755E-2"/>
                </c:manualLayout>
              </c:layout>
              <c:showLegendKey val="0"/>
              <c:showVal val="1"/>
              <c:showCatName val="0"/>
              <c:showSerName val="0"/>
              <c:showPercent val="0"/>
              <c:showBubbleSize val="0"/>
            </c:dLbl>
            <c:dLbl>
              <c:idx val="4"/>
              <c:layout>
                <c:manualLayout>
                  <c:x val="-5.4149333201660719E-3"/>
                  <c:y val="1.9543979257540959E-3"/>
                </c:manualLayout>
              </c:layout>
              <c:showLegendKey val="0"/>
              <c:showVal val="1"/>
              <c:showCatName val="0"/>
              <c:showSerName val="0"/>
              <c:showPercent val="0"/>
              <c:showBubbleSize val="0"/>
            </c:dLbl>
            <c:dLbl>
              <c:idx val="5"/>
              <c:layout>
                <c:manualLayout>
                  <c:x val="1.124525549227732E-3"/>
                  <c:y val="2.3999612753323866E-3"/>
                </c:manualLayout>
              </c:layout>
              <c:showLegendKey val="0"/>
              <c:showVal val="1"/>
              <c:showCatName val="0"/>
              <c:showSerName val="0"/>
              <c:showPercent val="0"/>
              <c:showBubbleSize val="0"/>
            </c:dLbl>
            <c:dLbl>
              <c:idx val="6"/>
              <c:layout>
                <c:manualLayout>
                  <c:x val="-4.8092174341081506E-3"/>
                  <c:y val="-1.7489341707539541E-3"/>
                </c:manualLayout>
              </c:layout>
              <c:showLegendKey val="0"/>
              <c:showVal val="1"/>
              <c:showCatName val="0"/>
              <c:showSerName val="0"/>
              <c:showPercent val="0"/>
              <c:showBubbleSize val="0"/>
            </c:dLbl>
            <c:dLbl>
              <c:idx val="7"/>
              <c:layout>
                <c:manualLayout>
                  <c:x val="-1.0435054541264005E-3"/>
                  <c:y val="-1.1933115797193065E-3"/>
                </c:manualLayout>
              </c:layout>
              <c:showLegendKey val="0"/>
              <c:showVal val="1"/>
              <c:showCatName val="0"/>
              <c:showSerName val="0"/>
              <c:showPercent val="0"/>
              <c:showBubbleSize val="0"/>
            </c:dLbl>
            <c:spPr>
              <a:noFill/>
              <a:ln w="26440">
                <a:noFill/>
              </a:ln>
            </c:spPr>
            <c:txPr>
              <a:bodyPr/>
              <a:lstStyle/>
              <a:p>
                <a:pPr>
                  <a:defRPr sz="833"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strRef>
              <c:f>Sheet1!$B$1:$I$1</c:f>
              <c:strCache>
                <c:ptCount val="8"/>
                <c:pt idx="0">
                  <c:v>НДФЛ</c:v>
                </c:pt>
                <c:pt idx="1">
                  <c:v>Единый сельс 
кохозяйст
венный налог</c:v>
                </c:pt>
                <c:pt idx="2">
                  <c:v>Налог на
имущество ф.л.</c:v>
                </c:pt>
                <c:pt idx="3">
                  <c:v>Земельный 
налог с 
организаций</c:v>
                </c:pt>
                <c:pt idx="4">
                  <c:v>Земельный 
налог с ф.л.</c:v>
                </c:pt>
                <c:pt idx="5">
                  <c:v>Доходы от 
использования
имущества</c:v>
                </c:pt>
                <c:pt idx="6">
                  <c:v>Доходы от 
продажи материал.
и нематер. активов</c:v>
                </c:pt>
                <c:pt idx="7">
                  <c:v>Штрафы, 
санкции,
возмещение ущерба</c:v>
                </c:pt>
              </c:strCache>
            </c:strRef>
          </c:cat>
          <c:val>
            <c:numRef>
              <c:f>Sheet1!$B$2:$I$2</c:f>
              <c:numCache>
                <c:formatCode>General</c:formatCode>
                <c:ptCount val="8"/>
                <c:pt idx="0" formatCode="0.0">
                  <c:v>1702.9</c:v>
                </c:pt>
                <c:pt idx="1">
                  <c:v>21.8</c:v>
                </c:pt>
                <c:pt idx="2">
                  <c:v>441.6</c:v>
                </c:pt>
                <c:pt idx="3" formatCode="0.0">
                  <c:v>4292.3999999999996</c:v>
                </c:pt>
                <c:pt idx="4">
                  <c:v>2825.5</c:v>
                </c:pt>
                <c:pt idx="5">
                  <c:v>211.9</c:v>
                </c:pt>
                <c:pt idx="6">
                  <c:v>127.9</c:v>
                </c:pt>
                <c:pt idx="7">
                  <c:v>20.5</c:v>
                </c:pt>
              </c:numCache>
            </c:numRef>
          </c:val>
        </c:ser>
        <c:ser>
          <c:idx val="1"/>
          <c:order val="1"/>
          <c:tx>
            <c:strRef>
              <c:f>Sheet1!$A$3</c:f>
              <c:strCache>
                <c:ptCount val="1"/>
                <c:pt idx="0">
                  <c:v>2022 год</c:v>
                </c:pt>
              </c:strCache>
            </c:strRef>
          </c:tx>
          <c:invertIfNegative val="0"/>
          <c:dLbls>
            <c:dLbl>
              <c:idx val="0"/>
              <c:layout>
                <c:manualLayout>
                  <c:x val="4.4848330027448861E-2"/>
                  <c:y val="1.4335344330907333E-2"/>
                </c:manualLayout>
              </c:layout>
              <c:showLegendKey val="0"/>
              <c:showVal val="1"/>
              <c:showCatName val="0"/>
              <c:showSerName val="0"/>
              <c:showPercent val="0"/>
              <c:showBubbleSize val="0"/>
            </c:dLbl>
            <c:dLbl>
              <c:idx val="1"/>
              <c:layout>
                <c:manualLayout>
                  <c:x val="2.9773096111077719E-2"/>
                  <c:y val="-1.2153136030409992E-2"/>
                </c:manualLayout>
              </c:layout>
              <c:showLegendKey val="0"/>
              <c:showVal val="1"/>
              <c:showCatName val="0"/>
              <c:showSerName val="0"/>
              <c:showPercent val="0"/>
              <c:showBubbleSize val="0"/>
            </c:dLbl>
            <c:dLbl>
              <c:idx val="2"/>
              <c:layout>
                <c:manualLayout>
                  <c:x val="2.8625453306886258E-2"/>
                  <c:y val="1.5101686721455865E-3"/>
                </c:manualLayout>
              </c:layout>
              <c:showLegendKey val="0"/>
              <c:showVal val="1"/>
              <c:showCatName val="0"/>
              <c:showSerName val="0"/>
              <c:showPercent val="0"/>
              <c:showBubbleSize val="0"/>
            </c:dLbl>
            <c:dLbl>
              <c:idx val="3"/>
              <c:layout>
                <c:manualLayout>
                  <c:x val="1.939105531484156E-2"/>
                  <c:y val="-2.2704201261912714E-2"/>
                </c:manualLayout>
              </c:layout>
              <c:showLegendKey val="0"/>
              <c:showVal val="1"/>
              <c:showCatName val="0"/>
              <c:showSerName val="0"/>
              <c:showPercent val="0"/>
              <c:showBubbleSize val="0"/>
            </c:dLbl>
            <c:dLbl>
              <c:idx val="4"/>
              <c:layout>
                <c:manualLayout>
                  <c:x val="4.227421233031721E-2"/>
                  <c:y val="1.2406142657720049E-2"/>
                </c:manualLayout>
              </c:layout>
              <c:showLegendKey val="0"/>
              <c:showVal val="1"/>
              <c:showCatName val="0"/>
              <c:showSerName val="0"/>
              <c:showPercent val="0"/>
              <c:showBubbleSize val="0"/>
            </c:dLbl>
            <c:dLbl>
              <c:idx val="5"/>
              <c:layout>
                <c:manualLayout>
                  <c:x val="1.606317515723233E-2"/>
                  <c:y val="-9.6807714661953353E-3"/>
                </c:manualLayout>
              </c:layout>
              <c:showLegendKey val="0"/>
              <c:showVal val="1"/>
              <c:showCatName val="0"/>
              <c:showSerName val="0"/>
              <c:showPercent val="0"/>
              <c:showBubbleSize val="0"/>
            </c:dLbl>
            <c:dLbl>
              <c:idx val="6"/>
              <c:layout>
                <c:manualLayout>
                  <c:x val="1.9169952858666031E-2"/>
                  <c:y val="-1.7227233536061322E-2"/>
                </c:manualLayout>
              </c:layout>
              <c:showLegendKey val="0"/>
              <c:showVal val="1"/>
              <c:showCatName val="0"/>
              <c:showSerName val="0"/>
              <c:showPercent val="0"/>
              <c:showBubbleSize val="0"/>
            </c:dLbl>
            <c:dLbl>
              <c:idx val="7"/>
              <c:layout>
                <c:manualLayout>
                  <c:x val="1.0451513617828471E-2"/>
                  <c:y val="0"/>
                </c:manualLayout>
              </c:layout>
              <c:showLegendKey val="0"/>
              <c:showVal val="1"/>
              <c:showCatName val="0"/>
              <c:showSerName val="0"/>
              <c:showPercent val="0"/>
              <c:showBubbleSize val="0"/>
            </c:dLbl>
            <c:spPr>
              <a:noFill/>
              <a:ln w="26440">
                <a:noFill/>
              </a:ln>
            </c:spPr>
            <c:txPr>
              <a:bodyPr/>
              <a:lstStyle/>
              <a:p>
                <a:pPr>
                  <a:defRPr sz="833" b="1">
                    <a:latin typeface="Times New Roman" pitchFamily="18" charset="0"/>
                    <a:cs typeface="Times New Roman" pitchFamily="18" charset="0"/>
                  </a:defRPr>
                </a:pPr>
                <a:endParaRPr lang="ru-RU"/>
              </a:p>
            </c:txPr>
            <c:showLegendKey val="0"/>
            <c:showVal val="1"/>
            <c:showCatName val="0"/>
            <c:showSerName val="0"/>
            <c:showPercent val="0"/>
            <c:showBubbleSize val="0"/>
            <c:showLeaderLines val="0"/>
          </c:dLbls>
          <c:cat>
            <c:strRef>
              <c:f>Sheet1!$B$1:$I$1</c:f>
              <c:strCache>
                <c:ptCount val="8"/>
                <c:pt idx="0">
                  <c:v>НДФЛ</c:v>
                </c:pt>
                <c:pt idx="1">
                  <c:v>Единый сельс 
кохозяйст
венный налог</c:v>
                </c:pt>
                <c:pt idx="2">
                  <c:v>Налог на
имущество ф.л.</c:v>
                </c:pt>
                <c:pt idx="3">
                  <c:v>Земельный 
налог с 
организаций</c:v>
                </c:pt>
                <c:pt idx="4">
                  <c:v>Земельный 
налог с ф.л.</c:v>
                </c:pt>
                <c:pt idx="5">
                  <c:v>Доходы от 
использования
имущества</c:v>
                </c:pt>
                <c:pt idx="6">
                  <c:v>Доходы от 
продажи материал.
и нематер. активов</c:v>
                </c:pt>
                <c:pt idx="7">
                  <c:v>Штрафы, 
санкции,
возмещение ущерба</c:v>
                </c:pt>
              </c:strCache>
            </c:strRef>
          </c:cat>
          <c:val>
            <c:numRef>
              <c:f>Sheet1!$B$3:$I$3</c:f>
              <c:numCache>
                <c:formatCode>General</c:formatCode>
                <c:ptCount val="8"/>
                <c:pt idx="0" formatCode="0.0">
                  <c:v>2672.1</c:v>
                </c:pt>
                <c:pt idx="1">
                  <c:v>118.6</c:v>
                </c:pt>
                <c:pt idx="2">
                  <c:v>755.5</c:v>
                </c:pt>
                <c:pt idx="3" formatCode="0.0">
                  <c:v>2510.3000000000002</c:v>
                </c:pt>
                <c:pt idx="4">
                  <c:v>2793.3</c:v>
                </c:pt>
                <c:pt idx="5">
                  <c:v>292.89999999999998</c:v>
                </c:pt>
                <c:pt idx="6">
                  <c:v>0</c:v>
                </c:pt>
                <c:pt idx="7">
                  <c:v>33.1</c:v>
                </c:pt>
              </c:numCache>
            </c:numRef>
          </c:val>
        </c:ser>
        <c:dLbls>
          <c:showLegendKey val="0"/>
          <c:showVal val="0"/>
          <c:showCatName val="0"/>
          <c:showSerName val="0"/>
          <c:showPercent val="0"/>
          <c:showBubbleSize val="0"/>
        </c:dLbls>
        <c:gapWidth val="150"/>
        <c:gapDepth val="0"/>
        <c:shape val="cylinder"/>
        <c:axId val="103818752"/>
        <c:axId val="103820288"/>
        <c:axId val="0"/>
      </c:bar3DChart>
      <c:catAx>
        <c:axId val="103818752"/>
        <c:scaling>
          <c:orientation val="minMax"/>
        </c:scaling>
        <c:delete val="0"/>
        <c:axPos val="b"/>
        <c:numFmt formatCode="General" sourceLinked="1"/>
        <c:majorTickMark val="out"/>
        <c:minorTickMark val="none"/>
        <c:tickLblPos val="low"/>
        <c:txPr>
          <a:bodyPr rot="0" vert="horz"/>
          <a:lstStyle/>
          <a:p>
            <a:pPr>
              <a:defRPr sz="1000">
                <a:latin typeface="Times New Roman" pitchFamily="18" charset="0"/>
                <a:cs typeface="Times New Roman" pitchFamily="18" charset="0"/>
              </a:defRPr>
            </a:pPr>
            <a:endParaRPr lang="ru-RU"/>
          </a:p>
        </c:txPr>
        <c:crossAx val="103820288"/>
        <c:crosses val="autoZero"/>
        <c:auto val="1"/>
        <c:lblAlgn val="ctr"/>
        <c:lblOffset val="100"/>
        <c:tickLblSkip val="1"/>
        <c:tickMarkSkip val="1"/>
        <c:noMultiLvlLbl val="0"/>
      </c:catAx>
      <c:valAx>
        <c:axId val="103820288"/>
        <c:scaling>
          <c:orientation val="minMax"/>
        </c:scaling>
        <c:delete val="0"/>
        <c:axPos val="l"/>
        <c:majorGridlines/>
        <c:numFmt formatCode="0.0" sourceLinked="1"/>
        <c:majorTickMark val="out"/>
        <c:minorTickMark val="none"/>
        <c:tickLblPos val="nextTo"/>
        <c:txPr>
          <a:bodyPr rot="0" vert="horz"/>
          <a:lstStyle/>
          <a:p>
            <a:pPr>
              <a:defRPr sz="1145">
                <a:latin typeface="Times New Roman" pitchFamily="18" charset="0"/>
                <a:cs typeface="Times New Roman" pitchFamily="18" charset="0"/>
              </a:defRPr>
            </a:pPr>
            <a:endParaRPr lang="ru-RU"/>
          </a:p>
        </c:txPr>
        <c:crossAx val="103818752"/>
        <c:crosses val="autoZero"/>
        <c:crossBetween val="between"/>
      </c:valAx>
      <c:spPr>
        <a:noFill/>
        <a:ln w="26440">
          <a:noFill/>
        </a:ln>
        <a:scene3d>
          <a:camera prst="orthographicFront"/>
          <a:lightRig rig="threePt" dir="t"/>
        </a:scene3d>
        <a:sp3d>
          <a:bevelB w="6350"/>
        </a:sp3d>
      </c:spPr>
    </c:plotArea>
    <c:legend>
      <c:legendPos val="r"/>
      <c:layout>
        <c:manualLayout>
          <c:xMode val="edge"/>
          <c:yMode val="edge"/>
          <c:x val="0.12992877321632507"/>
          <c:y val="0.92819612855373734"/>
          <c:w val="0.18748872993929194"/>
          <c:h val="7.1803852889667244E-2"/>
        </c:manualLayout>
      </c:layout>
      <c:overlay val="0"/>
      <c:txPr>
        <a:bodyPr/>
        <a:lstStyle/>
        <a:p>
          <a:pPr>
            <a:defRPr sz="1145">
              <a:latin typeface="Times New Roman" pitchFamily="18" charset="0"/>
              <a:cs typeface="Times New Roman" pitchFamily="18" charset="0"/>
            </a:defRPr>
          </a:pPr>
          <a:endParaRPr lang="ru-RU"/>
        </a:p>
      </c:txPr>
    </c:legend>
    <c:plotVisOnly val="1"/>
    <c:dispBlanksAs val="gap"/>
    <c:showDLblsOverMax val="0"/>
  </c:chart>
  <c:spPr>
    <a:noFill/>
    <a:ln>
      <a:noFill/>
    </a:ln>
  </c:spPr>
  <c:txPr>
    <a:bodyPr/>
    <a:lstStyle/>
    <a:p>
      <a:pPr>
        <a:defRPr sz="1874"/>
      </a:pPr>
      <a:endParaRPr lang="ru-RU"/>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0.81233</cdr:x>
      <cdr:y>0.43903</cdr:y>
    </cdr:from>
    <cdr:to>
      <cdr:x>0.87737</cdr:x>
      <cdr:y>0.63982</cdr:y>
    </cdr:to>
    <cdr:sp macro="" textlink="">
      <cdr:nvSpPr>
        <cdr:cNvPr id="1025" name="AutoShape 1"/>
        <cdr:cNvSpPr>
          <a:spLocks xmlns:a="http://schemas.openxmlformats.org/drawingml/2006/main" noChangeArrowheads="1"/>
        </cdr:cNvSpPr>
      </cdr:nvSpPr>
      <cdr:spPr bwMode="auto">
        <a:xfrm xmlns:a="http://schemas.openxmlformats.org/drawingml/2006/main" rot="5400000">
          <a:off x="4585014" y="2266289"/>
          <a:ext cx="915835" cy="388223"/>
        </a:xfrm>
        <a:prstGeom xmlns:a="http://schemas.openxmlformats.org/drawingml/2006/main" prst="curvedDownArrow">
          <a:avLst>
            <a:gd name="adj1" fmla="val 61114"/>
            <a:gd name="adj2" fmla="val 122227"/>
            <a:gd name="adj3" fmla="val 33333"/>
          </a:avLst>
        </a:prstGeom>
        <a:solidFill xmlns:a="http://schemas.openxmlformats.org/drawingml/2006/main">
          <a:srgbClr val="00FFFF"/>
        </a:solidFill>
        <a:ln xmlns:a="http://schemas.openxmlformats.org/drawingml/2006/main" w="9525">
          <a:solidFill>
            <a:srgbClr val="000000"/>
          </a:solidFill>
          <a:miter lim="800000"/>
          <a:headEnd/>
          <a:tailEnd/>
        </a:ln>
      </cdr:spPr>
      <cdr:txBody>
        <a:bodyPr xmlns:a="http://schemas.openxmlformats.org/drawingml/2006/main" vertOverflow="clip" wrap="square" lIns="27432" tIns="22860" rIns="0" bIns="0" anchor="t" upright="1"/>
        <a:lstStyle xmlns:a="http://schemas.openxmlformats.org/drawingml/2006/main"/>
        <a:p xmlns:a="http://schemas.openxmlformats.org/drawingml/2006/main">
          <a:pPr algn="l" rtl="0">
            <a:defRPr sz="1000"/>
          </a:pPr>
          <a:r>
            <a:rPr lang="ru-RU" sz="800" b="1" i="0" u="none" strike="noStrike" baseline="0">
              <a:solidFill>
                <a:srgbClr val="000000"/>
              </a:solidFill>
              <a:latin typeface="Arial Cyr"/>
              <a:cs typeface="Arial Cyr"/>
            </a:rPr>
            <a:t>       </a:t>
          </a:r>
        </a:p>
      </cdr:txBody>
    </cdr:sp>
  </cdr:relSizeAnchor>
  <cdr:relSizeAnchor xmlns:cdr="http://schemas.openxmlformats.org/drawingml/2006/chartDrawing">
    <cdr:from>
      <cdr:x>0.86066</cdr:x>
      <cdr:y>0.70925</cdr:y>
    </cdr:from>
    <cdr:to>
      <cdr:x>0.95146</cdr:x>
      <cdr:y>0.7413</cdr:y>
    </cdr:to>
    <cdr:sp macro="" textlink="">
      <cdr:nvSpPr>
        <cdr:cNvPr id="1028" name="Text Box 4"/>
        <cdr:cNvSpPr txBox="1">
          <a:spLocks xmlns:a="http://schemas.openxmlformats.org/drawingml/2006/main" noChangeArrowheads="1"/>
        </cdr:cNvSpPr>
      </cdr:nvSpPr>
      <cdr:spPr bwMode="auto">
        <a:xfrm xmlns:a="http://schemas.openxmlformats.org/drawingml/2006/main">
          <a:off x="5137280" y="3235003"/>
          <a:ext cx="541985" cy="14619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Arial Cyr"/>
              <a:cs typeface="Arial Cyr"/>
            </a:rPr>
            <a:t>+ 32,6%</a:t>
          </a:r>
          <a:endParaRPr lang="ru-RU" sz="800" b="1" i="0" u="none" strike="noStrike" baseline="0" dirty="0">
            <a:solidFill>
              <a:srgbClr val="000000"/>
            </a:solidFill>
            <a:latin typeface="Arial Cyr"/>
            <a:cs typeface="Arial Cyr"/>
          </a:endParaRPr>
        </a:p>
      </cdr:txBody>
    </cdr:sp>
  </cdr:relSizeAnchor>
  <cdr:relSizeAnchor xmlns:cdr="http://schemas.openxmlformats.org/drawingml/2006/chartDrawing">
    <cdr:from>
      <cdr:x>0.78821</cdr:x>
      <cdr:y>0.50595</cdr:y>
    </cdr:from>
    <cdr:to>
      <cdr:x>0.88133</cdr:x>
      <cdr:y>0.538</cdr:y>
    </cdr:to>
    <cdr:sp macro="" textlink="">
      <cdr:nvSpPr>
        <cdr:cNvPr id="1029" name="Text Box 5"/>
        <cdr:cNvSpPr txBox="1">
          <a:spLocks xmlns:a="http://schemas.openxmlformats.org/drawingml/2006/main" noChangeArrowheads="1"/>
        </cdr:cNvSpPr>
      </cdr:nvSpPr>
      <cdr:spPr bwMode="auto">
        <a:xfrm xmlns:a="http://schemas.openxmlformats.org/drawingml/2006/main">
          <a:off x="4704804" y="2307704"/>
          <a:ext cx="555833" cy="14619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Arial Cyr"/>
              <a:cs typeface="Arial Cyr"/>
            </a:rPr>
            <a:t>+ 46,4%</a:t>
          </a:r>
          <a:endParaRPr lang="ru-RU" sz="800" b="1" i="0" u="none" strike="noStrike" baseline="0" dirty="0">
            <a:solidFill>
              <a:srgbClr val="000000"/>
            </a:solidFill>
            <a:latin typeface="Arial Cyr"/>
            <a:cs typeface="Arial Cyr"/>
          </a:endParaRPr>
        </a:p>
      </cdr:txBody>
    </cdr:sp>
  </cdr:relSizeAnchor>
  <cdr:relSizeAnchor xmlns:cdr="http://schemas.openxmlformats.org/drawingml/2006/chartDrawing">
    <cdr:from>
      <cdr:x>0.40217</cdr:x>
      <cdr:y>0.25335</cdr:y>
    </cdr:from>
    <cdr:to>
      <cdr:x>0.49596</cdr:x>
      <cdr:y>0.30079</cdr:y>
    </cdr:to>
    <cdr:sp macro="" textlink="">
      <cdr:nvSpPr>
        <cdr:cNvPr id="1031" name="Text Box 7"/>
        <cdr:cNvSpPr txBox="1">
          <a:spLocks xmlns:a="http://schemas.openxmlformats.org/drawingml/2006/main" noChangeArrowheads="1"/>
        </cdr:cNvSpPr>
      </cdr:nvSpPr>
      <cdr:spPr bwMode="auto">
        <a:xfrm xmlns:a="http://schemas.openxmlformats.org/drawingml/2006/main">
          <a:off x="2400548" y="1155576"/>
          <a:ext cx="559832" cy="216382"/>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no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Arial Cyr"/>
              <a:cs typeface="Arial Cyr"/>
            </a:rPr>
            <a:t>- 4,9%</a:t>
          </a:r>
          <a:endParaRPr lang="ru-RU" sz="800" b="1" i="0" u="none" strike="noStrike" baseline="0" dirty="0">
            <a:solidFill>
              <a:srgbClr val="000000"/>
            </a:solidFill>
            <a:latin typeface="Arial Cyr"/>
            <a:cs typeface="Arial Cyr"/>
          </a:endParaRPr>
        </a:p>
      </cdr:txBody>
    </cdr:sp>
  </cdr:relSizeAnchor>
  <cdr:relSizeAnchor xmlns:cdr="http://schemas.openxmlformats.org/drawingml/2006/chartDrawing">
    <cdr:from>
      <cdr:x>0.46249</cdr:x>
      <cdr:y>0.1902</cdr:y>
    </cdr:from>
    <cdr:to>
      <cdr:x>0.51098</cdr:x>
      <cdr:y>0.38173</cdr:y>
    </cdr:to>
    <cdr:sp macro="" textlink="">
      <cdr:nvSpPr>
        <cdr:cNvPr id="1032" name="AutoShape 8"/>
        <cdr:cNvSpPr>
          <a:spLocks xmlns:a="http://schemas.openxmlformats.org/drawingml/2006/main" noChangeArrowheads="1"/>
        </cdr:cNvSpPr>
      </cdr:nvSpPr>
      <cdr:spPr bwMode="auto">
        <a:xfrm xmlns:a="http://schemas.openxmlformats.org/drawingml/2006/main">
          <a:off x="2760588" y="867544"/>
          <a:ext cx="289436" cy="873599"/>
        </a:xfrm>
        <a:prstGeom xmlns:a="http://schemas.openxmlformats.org/drawingml/2006/main" prst="curvedLeftArrow">
          <a:avLst>
            <a:gd name="adj1" fmla="val 80235"/>
            <a:gd name="adj2" fmla="val 160470"/>
            <a:gd name="adj3" fmla="val 33333"/>
          </a:avLst>
        </a:prstGeom>
        <a:solidFill xmlns:a="http://schemas.openxmlformats.org/drawingml/2006/main">
          <a:srgbClr val="00CC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0.91718</cdr:x>
      <cdr:y>0.66036</cdr:y>
    </cdr:from>
    <cdr:to>
      <cdr:x>0.96685</cdr:x>
      <cdr:y>0.84598</cdr:y>
    </cdr:to>
    <cdr:sp macro="" textlink="">
      <cdr:nvSpPr>
        <cdr:cNvPr id="1034" name="AutoShape 10"/>
        <cdr:cNvSpPr>
          <a:spLocks xmlns:a="http://schemas.openxmlformats.org/drawingml/2006/main" noChangeArrowheads="1"/>
        </cdr:cNvSpPr>
      </cdr:nvSpPr>
      <cdr:spPr bwMode="auto">
        <a:xfrm xmlns:a="http://schemas.openxmlformats.org/drawingml/2006/main">
          <a:off x="4051328" y="2558164"/>
          <a:ext cx="219248" cy="773863"/>
        </a:xfrm>
        <a:prstGeom xmlns:a="http://schemas.openxmlformats.org/drawingml/2006/main" prst="curvedLeftArrow">
          <a:avLst>
            <a:gd name="adj1" fmla="val 82825"/>
            <a:gd name="adj2" fmla="val 165650"/>
            <a:gd name="adj3" fmla="val 33333"/>
          </a:avLst>
        </a:prstGeom>
        <a:solidFill xmlns:a="http://schemas.openxmlformats.org/drawingml/2006/main">
          <a:srgbClr val="00CC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userShapes>
</file>

<file path=ppt/drawings/drawing2.xml><?xml version="1.0" encoding="utf-8"?>
<c:userShapes xmlns:c="http://schemas.openxmlformats.org/drawingml/2006/chart">
  <cdr:relSizeAnchor xmlns:cdr="http://schemas.openxmlformats.org/drawingml/2006/chartDrawing">
    <cdr:from>
      <cdr:x>0.16163</cdr:x>
      <cdr:y>0.31877</cdr:y>
    </cdr:from>
    <cdr:to>
      <cdr:x>0.23788</cdr:x>
      <cdr:y>0.34878</cdr:y>
    </cdr:to>
    <cdr:sp macro="" textlink="">
      <cdr:nvSpPr>
        <cdr:cNvPr id="1025" name="AutoShape 1"/>
        <cdr:cNvSpPr>
          <a:spLocks xmlns:a="http://schemas.openxmlformats.org/drawingml/2006/main" noChangeArrowheads="1"/>
        </cdr:cNvSpPr>
      </cdr:nvSpPr>
      <cdr:spPr bwMode="auto">
        <a:xfrm xmlns:a="http://schemas.openxmlformats.org/drawingml/2006/main" rot="20818104">
          <a:off x="1571209" y="1171891"/>
          <a:ext cx="741233" cy="110326"/>
        </a:xfrm>
        <a:prstGeom xmlns:a="http://schemas.openxmlformats.org/drawingml/2006/main" prst="rightArrow">
          <a:avLst>
            <a:gd name="adj1" fmla="val 50000"/>
            <a:gd name="adj2" fmla="val 106577"/>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0.5397</cdr:x>
      <cdr:y>0.25591</cdr:y>
    </cdr:from>
    <cdr:to>
      <cdr:x>0.6087</cdr:x>
      <cdr:y>0.29004</cdr:y>
    </cdr:to>
    <cdr:sp macro="" textlink="">
      <cdr:nvSpPr>
        <cdr:cNvPr id="1027" name="AutoShape 3"/>
        <cdr:cNvSpPr>
          <a:spLocks xmlns:a="http://schemas.openxmlformats.org/drawingml/2006/main" noChangeArrowheads="1"/>
        </cdr:cNvSpPr>
      </cdr:nvSpPr>
      <cdr:spPr bwMode="auto">
        <a:xfrm xmlns:a="http://schemas.openxmlformats.org/drawingml/2006/main" rot="705994">
          <a:off x="5246469" y="940790"/>
          <a:ext cx="670755" cy="125473"/>
        </a:xfrm>
        <a:prstGeom xmlns:a="http://schemas.openxmlformats.org/drawingml/2006/main" prst="rightArrow">
          <a:avLst>
            <a:gd name="adj1" fmla="val 50000"/>
            <a:gd name="adj2" fmla="val 112598"/>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0.81341</cdr:x>
      <cdr:y>0.61449</cdr:y>
    </cdr:from>
    <cdr:to>
      <cdr:x>0.88584</cdr:x>
      <cdr:y>0.64431</cdr:y>
    </cdr:to>
    <cdr:sp macro="" textlink="">
      <cdr:nvSpPr>
        <cdr:cNvPr id="1028" name="AutoShape 4"/>
        <cdr:cNvSpPr>
          <a:spLocks xmlns:a="http://schemas.openxmlformats.org/drawingml/2006/main" noChangeArrowheads="1"/>
        </cdr:cNvSpPr>
      </cdr:nvSpPr>
      <cdr:spPr bwMode="auto">
        <a:xfrm xmlns:a="http://schemas.openxmlformats.org/drawingml/2006/main" rot="20700476">
          <a:off x="7907213" y="2259069"/>
          <a:ext cx="704125" cy="109616"/>
        </a:xfrm>
        <a:prstGeom xmlns:a="http://schemas.openxmlformats.org/drawingml/2006/main" prst="rightArrow">
          <a:avLst>
            <a:gd name="adj1" fmla="val 50000"/>
            <a:gd name="adj2" fmla="val 138258"/>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0.18355</cdr:x>
      <cdr:y>0.25725</cdr:y>
    </cdr:from>
    <cdr:to>
      <cdr:x>0.2188</cdr:x>
      <cdr:y>0.29597</cdr:y>
    </cdr:to>
    <cdr:sp macro="" textlink="">
      <cdr:nvSpPr>
        <cdr:cNvPr id="1030" name="Text Box 6"/>
        <cdr:cNvSpPr txBox="1">
          <a:spLocks xmlns:a="http://schemas.openxmlformats.org/drawingml/2006/main" noChangeArrowheads="1"/>
        </cdr:cNvSpPr>
      </cdr:nvSpPr>
      <cdr:spPr bwMode="auto">
        <a:xfrm xmlns:a="http://schemas.openxmlformats.org/drawingml/2006/main">
          <a:off x="1784339" y="945725"/>
          <a:ext cx="342667" cy="142348"/>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156,9%</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0.55392</cdr:x>
      <cdr:y>0.19849</cdr:y>
    </cdr:from>
    <cdr:to>
      <cdr:x>0.60578</cdr:x>
      <cdr:y>0.24244</cdr:y>
    </cdr:to>
    <cdr:sp macro="" textlink="">
      <cdr:nvSpPr>
        <cdr:cNvPr id="1031" name="Text Box 7"/>
        <cdr:cNvSpPr txBox="1">
          <a:spLocks xmlns:a="http://schemas.openxmlformats.org/drawingml/2006/main" noChangeArrowheads="1"/>
        </cdr:cNvSpPr>
      </cdr:nvSpPr>
      <cdr:spPr bwMode="auto">
        <a:xfrm xmlns:a="http://schemas.openxmlformats.org/drawingml/2006/main">
          <a:off x="5384701" y="729714"/>
          <a:ext cx="504094" cy="161583"/>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900" b="1" i="0" u="none" strike="noStrike" baseline="0" dirty="0" smtClean="0">
              <a:solidFill>
                <a:srgbClr val="000000"/>
              </a:solidFill>
              <a:latin typeface="Times New Roman" pitchFamily="18" charset="0"/>
              <a:cs typeface="Times New Roman" pitchFamily="18" charset="0"/>
            </a:rPr>
            <a:t>98</a:t>
          </a:r>
          <a:r>
            <a:rPr lang="ru-RU" sz="900" b="1" dirty="0" smtClean="0">
              <a:solidFill>
                <a:srgbClr val="000000"/>
              </a:solidFill>
              <a:latin typeface="Times New Roman" pitchFamily="18" charset="0"/>
              <a:cs typeface="Times New Roman" pitchFamily="18" charset="0"/>
            </a:rPr>
            <a:t>,9</a:t>
          </a:r>
          <a:r>
            <a:rPr lang="ru-RU" sz="900" b="1" i="0" u="none" strike="noStrike" baseline="0" dirty="0" smtClean="0">
              <a:solidFill>
                <a:srgbClr val="000000"/>
              </a:solidFill>
              <a:latin typeface="Times New Roman" pitchFamily="18" charset="0"/>
              <a:cs typeface="Times New Roman" pitchFamily="18" charset="0"/>
            </a:rPr>
            <a:t>%</a:t>
          </a:r>
          <a:endParaRPr lang="ru-RU" sz="9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0.828</cdr:x>
      <cdr:y>0.57064</cdr:y>
    </cdr:from>
    <cdr:to>
      <cdr:x>0.86325</cdr:x>
      <cdr:y>0.60936</cdr:y>
    </cdr:to>
    <cdr:sp macro="" textlink="">
      <cdr:nvSpPr>
        <cdr:cNvPr id="1032" name="Text Box 8"/>
        <cdr:cNvSpPr txBox="1">
          <a:spLocks xmlns:a="http://schemas.openxmlformats.org/drawingml/2006/main" noChangeArrowheads="1"/>
        </cdr:cNvSpPr>
      </cdr:nvSpPr>
      <cdr:spPr bwMode="auto">
        <a:xfrm xmlns:a="http://schemas.openxmlformats.org/drawingml/2006/main">
          <a:off x="8049035" y="2097853"/>
          <a:ext cx="342668" cy="14234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161,9%</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0.45024</cdr:x>
      <cdr:y>0.14945</cdr:y>
    </cdr:from>
    <cdr:to>
      <cdr:x>0.52774</cdr:x>
      <cdr:y>0.18045</cdr:y>
    </cdr:to>
    <cdr:sp macro="" textlink="">
      <cdr:nvSpPr>
        <cdr:cNvPr id="1033" name="AutoShape 9"/>
        <cdr:cNvSpPr>
          <a:spLocks xmlns:a="http://schemas.openxmlformats.org/drawingml/2006/main" noChangeArrowheads="1"/>
        </cdr:cNvSpPr>
      </cdr:nvSpPr>
      <cdr:spPr bwMode="auto">
        <a:xfrm xmlns:a="http://schemas.openxmlformats.org/drawingml/2006/main" rot="1021001">
          <a:off x="4376811" y="549414"/>
          <a:ext cx="753383" cy="113966"/>
        </a:xfrm>
        <a:prstGeom xmlns:a="http://schemas.openxmlformats.org/drawingml/2006/main" prst="rightArrow">
          <a:avLst>
            <a:gd name="adj1" fmla="val 50000"/>
            <a:gd name="adj2" fmla="val 181131"/>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0.47985</cdr:x>
      <cdr:y>0.19849</cdr:y>
    </cdr:from>
    <cdr:to>
      <cdr:x>0.50997</cdr:x>
      <cdr:y>0.23722</cdr:y>
    </cdr:to>
    <cdr:sp macro="" textlink="">
      <cdr:nvSpPr>
        <cdr:cNvPr id="1034" name="Text Box 10"/>
        <cdr:cNvSpPr txBox="1">
          <a:spLocks xmlns:a="http://schemas.openxmlformats.org/drawingml/2006/main" noChangeArrowheads="1"/>
        </cdr:cNvSpPr>
      </cdr:nvSpPr>
      <cdr:spPr bwMode="auto">
        <a:xfrm xmlns:a="http://schemas.openxmlformats.org/drawingml/2006/main">
          <a:off x="4664659" y="729701"/>
          <a:ext cx="292799" cy="14238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non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58,5%</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0.62116</cdr:x>
      <cdr:y>0.58784</cdr:y>
    </cdr:from>
    <cdr:to>
      <cdr:x>0.69385</cdr:x>
      <cdr:y>0.62191</cdr:y>
    </cdr:to>
    <cdr:sp macro="" textlink="">
      <cdr:nvSpPr>
        <cdr:cNvPr id="1035" name="AutoShape 11"/>
        <cdr:cNvSpPr>
          <a:spLocks xmlns:a="http://schemas.openxmlformats.org/drawingml/2006/main" noChangeArrowheads="1"/>
        </cdr:cNvSpPr>
      </cdr:nvSpPr>
      <cdr:spPr bwMode="auto">
        <a:xfrm xmlns:a="http://schemas.openxmlformats.org/drawingml/2006/main" rot="20971182">
          <a:off x="6038309" y="2161077"/>
          <a:ext cx="706625" cy="125253"/>
        </a:xfrm>
        <a:prstGeom xmlns:a="http://schemas.openxmlformats.org/drawingml/2006/main" prst="rightArrow">
          <a:avLst>
            <a:gd name="adj1" fmla="val 50000"/>
            <a:gd name="adj2" fmla="val 185877"/>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0.63541</cdr:x>
      <cdr:y>0.53146</cdr:y>
    </cdr:from>
    <cdr:to>
      <cdr:x>0.68591</cdr:x>
      <cdr:y>0.57018</cdr:y>
    </cdr:to>
    <cdr:sp macro="" textlink="">
      <cdr:nvSpPr>
        <cdr:cNvPr id="1036" name="Text Box 12"/>
        <cdr:cNvSpPr txBox="1">
          <a:spLocks xmlns:a="http://schemas.openxmlformats.org/drawingml/2006/main" noChangeArrowheads="1"/>
        </cdr:cNvSpPr>
      </cdr:nvSpPr>
      <cdr:spPr bwMode="auto">
        <a:xfrm xmlns:a="http://schemas.openxmlformats.org/drawingml/2006/main">
          <a:off x="6176827" y="1953837"/>
          <a:ext cx="490914" cy="142347"/>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138,2%</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0.36192</cdr:x>
      <cdr:y>0.52794</cdr:y>
    </cdr:from>
    <cdr:to>
      <cdr:x>0.42842</cdr:x>
      <cdr:y>0.56119</cdr:y>
    </cdr:to>
    <cdr:sp macro="" textlink="">
      <cdr:nvSpPr>
        <cdr:cNvPr id="1037" name="AutoShape 13"/>
        <cdr:cNvSpPr>
          <a:spLocks xmlns:a="http://schemas.openxmlformats.org/drawingml/2006/main" noChangeArrowheads="1"/>
        </cdr:cNvSpPr>
      </cdr:nvSpPr>
      <cdr:spPr bwMode="auto">
        <a:xfrm xmlns:a="http://schemas.openxmlformats.org/drawingml/2006/main" rot="20957020">
          <a:off x="3518259" y="1940865"/>
          <a:ext cx="646452" cy="122237"/>
        </a:xfrm>
        <a:prstGeom xmlns:a="http://schemas.openxmlformats.org/drawingml/2006/main" prst="rightArrow">
          <a:avLst>
            <a:gd name="adj1" fmla="val 50000"/>
            <a:gd name="adj2" fmla="val 150835"/>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0.26504</cdr:x>
      <cdr:y>0.53146</cdr:y>
    </cdr:from>
    <cdr:to>
      <cdr:x>0.31553</cdr:x>
      <cdr:y>0.57019</cdr:y>
    </cdr:to>
    <cdr:sp macro="" textlink="">
      <cdr:nvSpPr>
        <cdr:cNvPr id="1038" name="Text Box 14"/>
        <cdr:cNvSpPr txBox="1">
          <a:spLocks xmlns:a="http://schemas.openxmlformats.org/drawingml/2006/main" noChangeArrowheads="1"/>
        </cdr:cNvSpPr>
      </cdr:nvSpPr>
      <cdr:spPr bwMode="auto">
        <a:xfrm xmlns:a="http://schemas.openxmlformats.org/drawingml/2006/main">
          <a:off x="2576427" y="1953837"/>
          <a:ext cx="490871" cy="142370"/>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i="0" u="none" strike="noStrike" baseline="0" dirty="0" smtClean="0">
              <a:solidFill>
                <a:srgbClr val="000000"/>
              </a:solidFill>
              <a:latin typeface="Times New Roman" pitchFamily="18" charset="0"/>
              <a:cs typeface="Times New Roman" pitchFamily="18" charset="0"/>
            </a:rPr>
            <a:t>Св.200%</a:t>
          </a:r>
          <a:endParaRPr lang="ru-RU" sz="800" b="1" i="0" u="none" strike="noStrike" baseline="0" dirty="0">
            <a:solidFill>
              <a:srgbClr val="000000"/>
            </a:solidFill>
            <a:latin typeface="Times New Roman" pitchFamily="18" charset="0"/>
            <a:cs typeface="Times New Roman" pitchFamily="18" charset="0"/>
          </a:endParaRPr>
        </a:p>
      </cdr:txBody>
    </cdr:sp>
  </cdr:relSizeAnchor>
  <cdr:relSizeAnchor xmlns:cdr="http://schemas.openxmlformats.org/drawingml/2006/chartDrawing">
    <cdr:from>
      <cdr:x>0.71737</cdr:x>
      <cdr:y>0.60907</cdr:y>
    </cdr:from>
    <cdr:to>
      <cdr:x>0.78898</cdr:x>
      <cdr:y>0.64095</cdr:y>
    </cdr:to>
    <cdr:sp macro="" textlink="">
      <cdr:nvSpPr>
        <cdr:cNvPr id="15" name="AutoShape 4"/>
        <cdr:cNvSpPr>
          <a:spLocks xmlns:a="http://schemas.openxmlformats.org/drawingml/2006/main" noChangeArrowheads="1"/>
        </cdr:cNvSpPr>
      </cdr:nvSpPr>
      <cdr:spPr bwMode="auto">
        <a:xfrm xmlns:a="http://schemas.openxmlformats.org/drawingml/2006/main" rot="701026">
          <a:off x="6973570" y="2239133"/>
          <a:ext cx="696126" cy="117201"/>
        </a:xfrm>
        <a:prstGeom xmlns:a="http://schemas.openxmlformats.org/drawingml/2006/main" prst="rightArrow">
          <a:avLst>
            <a:gd name="adj1" fmla="val 50000"/>
            <a:gd name="adj2" fmla="val 138258"/>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0.25822</cdr:x>
      <cdr:y>0.5867</cdr:y>
    </cdr:from>
    <cdr:to>
      <cdr:x>0.32472</cdr:x>
      <cdr:y>0.61995</cdr:y>
    </cdr:to>
    <cdr:sp macro="" textlink="">
      <cdr:nvSpPr>
        <cdr:cNvPr id="16" name="AutoShape 13"/>
        <cdr:cNvSpPr>
          <a:spLocks xmlns:a="http://schemas.openxmlformats.org/drawingml/2006/main" noChangeArrowheads="1"/>
        </cdr:cNvSpPr>
      </cdr:nvSpPr>
      <cdr:spPr bwMode="auto">
        <a:xfrm xmlns:a="http://schemas.openxmlformats.org/drawingml/2006/main" rot="20957020">
          <a:off x="2510147" y="2156890"/>
          <a:ext cx="646452" cy="122238"/>
        </a:xfrm>
        <a:prstGeom xmlns:a="http://schemas.openxmlformats.org/drawingml/2006/main" prst="rightArrow">
          <a:avLst>
            <a:gd name="adj1" fmla="val 50000"/>
            <a:gd name="adj2" fmla="val 150835"/>
          </a:avLst>
        </a:prstGeom>
        <a:solidFill xmlns:a="http://schemas.openxmlformats.org/drawingml/2006/main">
          <a:srgbClr val="CC99FF"/>
        </a:solidFill>
        <a:ln xmlns:a="http://schemas.openxmlformats.org/drawingml/2006/main" w="9525">
          <a:solidFill>
            <a:srgbClr val="000000"/>
          </a:solidFill>
          <a:miter lim="800000"/>
          <a:headEnd/>
          <a:tailEnd/>
        </a:ln>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0.36133</cdr:x>
      <cdr:y>0.49229</cdr:y>
    </cdr:from>
    <cdr:to>
      <cdr:x>0.41318</cdr:x>
      <cdr:y>0.53206</cdr:y>
    </cdr:to>
    <cdr:sp macro="" textlink="">
      <cdr:nvSpPr>
        <cdr:cNvPr id="17" name="Text Box 14"/>
        <cdr:cNvSpPr txBox="1">
          <a:spLocks xmlns:a="http://schemas.openxmlformats.org/drawingml/2006/main" noChangeArrowheads="1"/>
        </cdr:cNvSpPr>
      </cdr:nvSpPr>
      <cdr:spPr bwMode="auto">
        <a:xfrm xmlns:a="http://schemas.openxmlformats.org/drawingml/2006/main">
          <a:off x="3512531" y="1809821"/>
          <a:ext cx="504056" cy="146194"/>
        </a:xfrm>
        <a:prstGeom xmlns:a="http://schemas.openxmlformats.org/drawingml/2006/main" prst="rect">
          <a:avLst/>
        </a:prstGeom>
        <a:noFill xmlns:a="http://schemas.openxmlformats.org/drawingml/2006/main"/>
        <a:ln xmlns:a="http://schemas.openxmlformats.org/drawingml/2006/main">
          <a:noFill/>
        </a:ln>
        <a:extLst xmlns:a="http://schemas.openxmlformats.org/drawingml/2006/main"/>
      </cdr:spPr>
      <cdr:txBody>
        <a:bodyPr xmlns:a="http://schemas.openxmlformats.org/drawingml/2006/main" wrap="square" lIns="18288" tIns="22860" rIns="0" bIns="0" anchor="t" upright="1">
          <a:spAutoFit/>
        </a:bodyPr>
        <a:lstStyle xmlns:a="http://schemas.openxmlformats.org/drawingml/2006/main"/>
        <a:p xmlns:a="http://schemas.openxmlformats.org/drawingml/2006/main">
          <a:pPr algn="l" rtl="0">
            <a:defRPr sz="1000"/>
          </a:pPr>
          <a:r>
            <a:rPr lang="ru-RU" sz="800" b="1" dirty="0" smtClean="0">
              <a:solidFill>
                <a:srgbClr val="000000"/>
              </a:solidFill>
              <a:latin typeface="Times New Roman" pitchFamily="18" charset="0"/>
              <a:cs typeface="Times New Roman" pitchFamily="18" charset="0"/>
            </a:rPr>
            <a:t>171,1</a:t>
          </a:r>
          <a:r>
            <a:rPr lang="ru-RU" sz="800" b="1" i="0" u="none" strike="noStrike" baseline="0" dirty="0" smtClean="0">
              <a:solidFill>
                <a:srgbClr val="000000"/>
              </a:solidFill>
              <a:latin typeface="Times New Roman" pitchFamily="18" charset="0"/>
              <a:cs typeface="Times New Roman" pitchFamily="18" charset="0"/>
            </a:rPr>
            <a:t>%</a:t>
          </a:r>
          <a:endParaRPr lang="ru-RU" sz="800" b="1" i="0" u="none" strike="noStrike" baseline="0" dirty="0">
            <a:solidFill>
              <a:srgbClr val="000000"/>
            </a:solidFill>
            <a:latin typeface="Times New Roman" pitchFamily="18" charset="0"/>
            <a:cs typeface="Times New Roman" pitchFamily="18"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9413" cy="493713"/>
          </a:xfrm>
          <a:prstGeom prst="rect">
            <a:avLst/>
          </a:prstGeom>
          <a:noFill/>
          <a:ln>
            <a:noFill/>
          </a:ln>
          <a:effectLst/>
          <a:extLst/>
        </p:spPr>
        <p:txBody>
          <a:bodyPr vert="horz" wrap="square" lIns="90754" tIns="45377" rIns="90754" bIns="45377" numCol="1" anchor="t" anchorCtr="0" compatLnSpc="1">
            <a:prstTxWarp prst="textNoShape">
              <a:avLst/>
            </a:prstTxWarp>
          </a:bodyPr>
          <a:lstStyle>
            <a:lvl1pPr algn="l">
              <a:defRPr sz="1200">
                <a:latin typeface="Arial" pitchFamily="34" charset="0"/>
                <a:cs typeface="+mn-cs"/>
              </a:defRPr>
            </a:lvl1pPr>
          </a:lstStyle>
          <a:p>
            <a:pPr>
              <a:defRPr/>
            </a:pPr>
            <a:endParaRPr lang="ru-RU" altLang="ru-RU"/>
          </a:p>
        </p:txBody>
      </p:sp>
      <p:sp>
        <p:nvSpPr>
          <p:cNvPr id="3075" name="Rectangle 3"/>
          <p:cNvSpPr>
            <a:spLocks noGrp="1" noChangeArrowheads="1"/>
          </p:cNvSpPr>
          <p:nvPr>
            <p:ph type="dt" idx="1"/>
          </p:nvPr>
        </p:nvSpPr>
        <p:spPr bwMode="auto">
          <a:xfrm>
            <a:off x="3814763" y="0"/>
            <a:ext cx="2919412" cy="493713"/>
          </a:xfrm>
          <a:prstGeom prst="rect">
            <a:avLst/>
          </a:prstGeom>
          <a:noFill/>
          <a:ln>
            <a:noFill/>
          </a:ln>
          <a:effectLst/>
          <a:extLst/>
        </p:spPr>
        <p:txBody>
          <a:bodyPr vert="horz" wrap="square" lIns="90754" tIns="45377" rIns="90754" bIns="45377" numCol="1" anchor="t" anchorCtr="0" compatLnSpc="1">
            <a:prstTxWarp prst="textNoShape">
              <a:avLst/>
            </a:prstTxWarp>
          </a:bodyPr>
          <a:lstStyle>
            <a:lvl1pPr algn="r">
              <a:defRPr sz="1200">
                <a:latin typeface="Arial" pitchFamily="34" charset="0"/>
                <a:cs typeface="+mn-cs"/>
              </a:defRPr>
            </a:lvl1pPr>
          </a:lstStyle>
          <a:p>
            <a:pPr>
              <a:defRPr/>
            </a:pPr>
            <a:endParaRPr lang="ru-RU" altLang="ru-RU"/>
          </a:p>
        </p:txBody>
      </p:sp>
      <p:sp>
        <p:nvSpPr>
          <p:cNvPr id="22532" name="Rectangle 4"/>
          <p:cNvSpPr>
            <a:spLocks noGrp="1" noRot="1" noChangeAspect="1" noChangeArrowheads="1" noTextEdit="1"/>
          </p:cNvSpPr>
          <p:nvPr>
            <p:ph type="sldImg" idx="2"/>
          </p:nvPr>
        </p:nvSpPr>
        <p:spPr bwMode="auto">
          <a:xfrm>
            <a:off x="892175" y="739775"/>
            <a:ext cx="4951413" cy="3698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3100" y="4686300"/>
            <a:ext cx="5389563" cy="4440238"/>
          </a:xfrm>
          <a:prstGeom prst="rect">
            <a:avLst/>
          </a:prstGeom>
          <a:noFill/>
          <a:ln>
            <a:noFill/>
          </a:ln>
          <a:effectLst/>
          <a:extLst/>
        </p:spPr>
        <p:txBody>
          <a:bodyPr vert="horz" wrap="square" lIns="90754" tIns="45377" rIns="90754" bIns="45377" numCol="1" anchor="t" anchorCtr="0" compatLnSpc="1">
            <a:prstTxWarp prst="textNoShape">
              <a:avLst/>
            </a:prstTxWarp>
          </a:bodyPr>
          <a:lstStyle/>
          <a:p>
            <a:pPr lvl="0"/>
            <a:r>
              <a:rPr lang="ru-RU" altLang="ru-RU" noProof="0" smtClean="0"/>
              <a:t>Образец текста</a:t>
            </a:r>
          </a:p>
          <a:p>
            <a:pPr lvl="1"/>
            <a:r>
              <a:rPr lang="ru-RU" altLang="ru-RU" noProof="0" smtClean="0"/>
              <a:t>Второй уровень</a:t>
            </a:r>
          </a:p>
          <a:p>
            <a:pPr lvl="2"/>
            <a:r>
              <a:rPr lang="ru-RU" altLang="ru-RU" noProof="0" smtClean="0"/>
              <a:t>Третий уровень</a:t>
            </a:r>
          </a:p>
          <a:p>
            <a:pPr lvl="3"/>
            <a:r>
              <a:rPr lang="ru-RU" altLang="ru-RU" noProof="0" smtClean="0"/>
              <a:t>Четвертый уровень</a:t>
            </a:r>
          </a:p>
          <a:p>
            <a:pPr lvl="4"/>
            <a:r>
              <a:rPr lang="ru-RU" altLang="ru-RU" noProof="0" smtClean="0"/>
              <a:t>Пятый уровень</a:t>
            </a:r>
          </a:p>
        </p:txBody>
      </p:sp>
      <p:sp>
        <p:nvSpPr>
          <p:cNvPr id="3078" name="Rectangle 6"/>
          <p:cNvSpPr>
            <a:spLocks noGrp="1" noChangeArrowheads="1"/>
          </p:cNvSpPr>
          <p:nvPr>
            <p:ph type="ftr" sz="quarter" idx="4"/>
          </p:nvPr>
        </p:nvSpPr>
        <p:spPr bwMode="auto">
          <a:xfrm>
            <a:off x="0" y="9371013"/>
            <a:ext cx="2919413" cy="493712"/>
          </a:xfrm>
          <a:prstGeom prst="rect">
            <a:avLst/>
          </a:prstGeom>
          <a:noFill/>
          <a:ln>
            <a:noFill/>
          </a:ln>
          <a:effectLst/>
          <a:extLst/>
        </p:spPr>
        <p:txBody>
          <a:bodyPr vert="horz" wrap="square" lIns="90754" tIns="45377" rIns="90754" bIns="45377" numCol="1" anchor="b" anchorCtr="0" compatLnSpc="1">
            <a:prstTxWarp prst="textNoShape">
              <a:avLst/>
            </a:prstTxWarp>
          </a:bodyPr>
          <a:lstStyle>
            <a:lvl1pPr algn="l">
              <a:defRPr sz="1200">
                <a:latin typeface="Arial" pitchFamily="34" charset="0"/>
                <a:cs typeface="+mn-cs"/>
              </a:defRPr>
            </a:lvl1pPr>
          </a:lstStyle>
          <a:p>
            <a:pPr>
              <a:defRPr/>
            </a:pPr>
            <a:endParaRPr lang="ru-RU" altLang="ru-RU"/>
          </a:p>
        </p:txBody>
      </p:sp>
      <p:sp>
        <p:nvSpPr>
          <p:cNvPr id="3079" name="Rectangle 7"/>
          <p:cNvSpPr>
            <a:spLocks noGrp="1" noChangeArrowheads="1"/>
          </p:cNvSpPr>
          <p:nvPr>
            <p:ph type="sldNum" sz="quarter" idx="5"/>
          </p:nvPr>
        </p:nvSpPr>
        <p:spPr bwMode="auto">
          <a:xfrm>
            <a:off x="3814763" y="9371013"/>
            <a:ext cx="2919412" cy="493712"/>
          </a:xfrm>
          <a:prstGeom prst="rect">
            <a:avLst/>
          </a:prstGeom>
          <a:noFill/>
          <a:ln>
            <a:noFill/>
          </a:ln>
          <a:effectLst/>
          <a:extLst/>
        </p:spPr>
        <p:txBody>
          <a:bodyPr vert="horz" wrap="square" lIns="90754" tIns="45377" rIns="90754" bIns="45377" numCol="1" anchor="b" anchorCtr="0" compatLnSpc="1">
            <a:prstTxWarp prst="textNoShape">
              <a:avLst/>
            </a:prstTxWarp>
          </a:bodyPr>
          <a:lstStyle>
            <a:lvl1pPr algn="r">
              <a:defRPr sz="1200">
                <a:latin typeface="Arial" pitchFamily="34" charset="0"/>
                <a:cs typeface="+mn-cs"/>
              </a:defRPr>
            </a:lvl1pPr>
          </a:lstStyle>
          <a:p>
            <a:pPr>
              <a:defRPr/>
            </a:pPr>
            <a:fld id="{A056BF28-8A12-498F-B57F-70331F484679}" type="slidenum">
              <a:rPr lang="ru-RU" altLang="ru-RU"/>
              <a:pPr>
                <a:defRPr/>
              </a:pPr>
              <a:t>‹#›</a:t>
            </a:fld>
            <a:endParaRPr lang="ru-RU" altLang="ru-RU"/>
          </a:p>
        </p:txBody>
      </p:sp>
    </p:spTree>
    <p:extLst>
      <p:ext uri="{BB962C8B-B14F-4D97-AF65-F5344CB8AC3E}">
        <p14:creationId xmlns:p14="http://schemas.microsoft.com/office/powerpoint/2010/main" val="8089903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a:ln/>
        </p:spPr>
      </p:sp>
      <p:sp>
        <p:nvSpPr>
          <p:cNvPr id="23555" name="Заметки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latin typeface="Arial" charset="0"/>
            </a:endParaRPr>
          </a:p>
        </p:txBody>
      </p:sp>
      <p:sp>
        <p:nvSpPr>
          <p:cNvPr id="22532" name="Номер слайда 3"/>
          <p:cNvSpPr>
            <a:spLocks noGrp="1"/>
          </p:cNvSpPr>
          <p:nvPr>
            <p:ph type="sldNum" sz="quarter" idx="5"/>
          </p:nvPr>
        </p:nvSpPr>
        <p:spPr/>
        <p:txBody>
          <a:bodyPr/>
          <a:lstStyle>
            <a:lvl1pPr algn="ctr" eaLnBrk="0" hangingPunct="0">
              <a:defRPr sz="900">
                <a:solidFill>
                  <a:schemeClr val="tx1"/>
                </a:solidFill>
                <a:latin typeface="Arial" charset="0"/>
              </a:defRPr>
            </a:lvl1pPr>
            <a:lvl2pPr marL="737378" indent="-283607" algn="ctr" eaLnBrk="0" hangingPunct="0">
              <a:defRPr sz="900">
                <a:solidFill>
                  <a:schemeClr val="tx1"/>
                </a:solidFill>
                <a:latin typeface="Arial" charset="0"/>
              </a:defRPr>
            </a:lvl2pPr>
            <a:lvl3pPr marL="1134428" indent="-226886" algn="ctr" eaLnBrk="0" hangingPunct="0">
              <a:defRPr sz="900">
                <a:solidFill>
                  <a:schemeClr val="tx1"/>
                </a:solidFill>
                <a:latin typeface="Arial" charset="0"/>
              </a:defRPr>
            </a:lvl3pPr>
            <a:lvl4pPr marL="1588199" indent="-226886" algn="ctr" eaLnBrk="0" hangingPunct="0">
              <a:defRPr sz="900">
                <a:solidFill>
                  <a:schemeClr val="tx1"/>
                </a:solidFill>
                <a:latin typeface="Arial" charset="0"/>
              </a:defRPr>
            </a:lvl4pPr>
            <a:lvl5pPr marL="2041970" indent="-226886" algn="ctr" eaLnBrk="0" hangingPunct="0">
              <a:defRPr sz="900">
                <a:solidFill>
                  <a:schemeClr val="tx1"/>
                </a:solidFill>
                <a:latin typeface="Arial" charset="0"/>
              </a:defRPr>
            </a:lvl5pPr>
            <a:lvl6pPr marL="2495741" indent="-226886" algn="ctr" eaLnBrk="0" fontAlgn="base" hangingPunct="0">
              <a:spcBef>
                <a:spcPct val="0"/>
              </a:spcBef>
              <a:spcAft>
                <a:spcPct val="0"/>
              </a:spcAft>
              <a:defRPr sz="900">
                <a:solidFill>
                  <a:schemeClr val="tx1"/>
                </a:solidFill>
                <a:latin typeface="Arial" charset="0"/>
              </a:defRPr>
            </a:lvl6pPr>
            <a:lvl7pPr marL="2949512" indent="-226886" algn="ctr" eaLnBrk="0" fontAlgn="base" hangingPunct="0">
              <a:spcBef>
                <a:spcPct val="0"/>
              </a:spcBef>
              <a:spcAft>
                <a:spcPct val="0"/>
              </a:spcAft>
              <a:defRPr sz="900">
                <a:solidFill>
                  <a:schemeClr val="tx1"/>
                </a:solidFill>
                <a:latin typeface="Arial" charset="0"/>
              </a:defRPr>
            </a:lvl7pPr>
            <a:lvl8pPr marL="3403283" indent="-226886" algn="ctr" eaLnBrk="0" fontAlgn="base" hangingPunct="0">
              <a:spcBef>
                <a:spcPct val="0"/>
              </a:spcBef>
              <a:spcAft>
                <a:spcPct val="0"/>
              </a:spcAft>
              <a:defRPr sz="900">
                <a:solidFill>
                  <a:schemeClr val="tx1"/>
                </a:solidFill>
                <a:latin typeface="Arial" charset="0"/>
              </a:defRPr>
            </a:lvl8pPr>
            <a:lvl9pPr marL="3857054" indent="-226886" algn="ctr" eaLnBrk="0" fontAlgn="base" hangingPunct="0">
              <a:spcBef>
                <a:spcPct val="0"/>
              </a:spcBef>
              <a:spcAft>
                <a:spcPct val="0"/>
              </a:spcAft>
              <a:defRPr sz="900">
                <a:solidFill>
                  <a:schemeClr val="tx1"/>
                </a:solidFill>
                <a:latin typeface="Arial" charset="0"/>
              </a:defRPr>
            </a:lvl9pPr>
          </a:lstStyle>
          <a:p>
            <a:pPr algn="r" eaLnBrk="1" hangingPunct="1">
              <a:defRPr/>
            </a:pPr>
            <a:fld id="{A94E57E5-B23A-46A8-8B0C-0D28088DFFC0}" type="slidenum">
              <a:rPr lang="ru-RU" altLang="ru-RU" sz="1200"/>
              <a:pPr algn="r" eaLnBrk="1" hangingPunct="1">
                <a:defRPr/>
              </a:pPr>
              <a:t>1</a:t>
            </a:fld>
            <a:endParaRPr lang="ru-RU" altLang="ru-RU"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a:xfrm>
            <a:off x="-2740025" y="739775"/>
            <a:ext cx="12215813" cy="9126538"/>
          </a:xfrm>
          <a:ln/>
        </p:spPr>
      </p:sp>
      <p:sp>
        <p:nvSpPr>
          <p:cNvPr id="23555" name="Номер слайда 3"/>
          <p:cNvSpPr>
            <a:spLocks noGrp="1"/>
          </p:cNvSpPr>
          <p:nvPr>
            <p:ph type="sldNum" sz="quarter" idx="5"/>
          </p:nvPr>
        </p:nvSpPr>
        <p:spPr/>
        <p:txBody>
          <a:bodyPr/>
          <a:lstStyle>
            <a:lvl1pPr algn="ctr" eaLnBrk="0" hangingPunct="0">
              <a:defRPr sz="900">
                <a:solidFill>
                  <a:schemeClr val="tx1"/>
                </a:solidFill>
                <a:latin typeface="Arial" charset="0"/>
              </a:defRPr>
            </a:lvl1pPr>
            <a:lvl2pPr marL="737378" indent="-283607" algn="ctr" eaLnBrk="0" hangingPunct="0">
              <a:defRPr sz="900">
                <a:solidFill>
                  <a:schemeClr val="tx1"/>
                </a:solidFill>
                <a:latin typeface="Arial" charset="0"/>
              </a:defRPr>
            </a:lvl2pPr>
            <a:lvl3pPr marL="1134428" indent="-226886" algn="ctr" eaLnBrk="0" hangingPunct="0">
              <a:defRPr sz="900">
                <a:solidFill>
                  <a:schemeClr val="tx1"/>
                </a:solidFill>
                <a:latin typeface="Arial" charset="0"/>
              </a:defRPr>
            </a:lvl3pPr>
            <a:lvl4pPr marL="1588199" indent="-226886" algn="ctr" eaLnBrk="0" hangingPunct="0">
              <a:defRPr sz="900">
                <a:solidFill>
                  <a:schemeClr val="tx1"/>
                </a:solidFill>
                <a:latin typeface="Arial" charset="0"/>
              </a:defRPr>
            </a:lvl4pPr>
            <a:lvl5pPr marL="2041970" indent="-226886" algn="ctr" eaLnBrk="0" hangingPunct="0">
              <a:defRPr sz="900">
                <a:solidFill>
                  <a:schemeClr val="tx1"/>
                </a:solidFill>
                <a:latin typeface="Arial" charset="0"/>
              </a:defRPr>
            </a:lvl5pPr>
            <a:lvl6pPr marL="2495741" indent="-226886" algn="ctr" eaLnBrk="0" fontAlgn="base" hangingPunct="0">
              <a:spcBef>
                <a:spcPct val="0"/>
              </a:spcBef>
              <a:spcAft>
                <a:spcPct val="0"/>
              </a:spcAft>
              <a:defRPr sz="900">
                <a:solidFill>
                  <a:schemeClr val="tx1"/>
                </a:solidFill>
                <a:latin typeface="Arial" charset="0"/>
              </a:defRPr>
            </a:lvl6pPr>
            <a:lvl7pPr marL="2949512" indent="-226886" algn="ctr" eaLnBrk="0" fontAlgn="base" hangingPunct="0">
              <a:spcBef>
                <a:spcPct val="0"/>
              </a:spcBef>
              <a:spcAft>
                <a:spcPct val="0"/>
              </a:spcAft>
              <a:defRPr sz="900">
                <a:solidFill>
                  <a:schemeClr val="tx1"/>
                </a:solidFill>
                <a:latin typeface="Arial" charset="0"/>
              </a:defRPr>
            </a:lvl7pPr>
            <a:lvl8pPr marL="3403283" indent="-226886" algn="ctr" eaLnBrk="0" fontAlgn="base" hangingPunct="0">
              <a:spcBef>
                <a:spcPct val="0"/>
              </a:spcBef>
              <a:spcAft>
                <a:spcPct val="0"/>
              </a:spcAft>
              <a:defRPr sz="900">
                <a:solidFill>
                  <a:schemeClr val="tx1"/>
                </a:solidFill>
                <a:latin typeface="Arial" charset="0"/>
              </a:defRPr>
            </a:lvl8pPr>
            <a:lvl9pPr marL="3857054" indent="-226886" algn="ctr" eaLnBrk="0" fontAlgn="base" hangingPunct="0">
              <a:spcBef>
                <a:spcPct val="0"/>
              </a:spcBef>
              <a:spcAft>
                <a:spcPct val="0"/>
              </a:spcAft>
              <a:defRPr sz="900">
                <a:solidFill>
                  <a:schemeClr val="tx1"/>
                </a:solidFill>
                <a:latin typeface="Arial" charset="0"/>
              </a:defRPr>
            </a:lvl9pPr>
          </a:lstStyle>
          <a:p>
            <a:pPr algn="r" eaLnBrk="1" hangingPunct="1">
              <a:defRPr/>
            </a:pPr>
            <a:fld id="{FAB4D14B-E9FB-46F0-B7DC-904061129BB4}" type="slidenum">
              <a:rPr lang="ru-RU" altLang="ru-RU" sz="1200"/>
              <a:pPr algn="r" eaLnBrk="1" hangingPunct="1">
                <a:defRPr/>
              </a:pPr>
              <a:t>2</a:t>
            </a:fld>
            <a:endParaRPr lang="ru-RU" altLang="ru-RU"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p:txBody>
          <a:bodyPr/>
          <a:lstStyle>
            <a:lvl1pPr algn="ctr" eaLnBrk="0" hangingPunct="0">
              <a:defRPr sz="900">
                <a:solidFill>
                  <a:schemeClr val="tx1"/>
                </a:solidFill>
                <a:latin typeface="Arial" charset="0"/>
              </a:defRPr>
            </a:lvl1pPr>
            <a:lvl2pPr marL="737378" indent="-283607" algn="ctr" eaLnBrk="0" hangingPunct="0">
              <a:defRPr sz="900">
                <a:solidFill>
                  <a:schemeClr val="tx1"/>
                </a:solidFill>
                <a:latin typeface="Arial" charset="0"/>
              </a:defRPr>
            </a:lvl2pPr>
            <a:lvl3pPr marL="1134428" indent="-226886" algn="ctr" eaLnBrk="0" hangingPunct="0">
              <a:defRPr sz="900">
                <a:solidFill>
                  <a:schemeClr val="tx1"/>
                </a:solidFill>
                <a:latin typeface="Arial" charset="0"/>
              </a:defRPr>
            </a:lvl3pPr>
            <a:lvl4pPr marL="1588199" indent="-226886" algn="ctr" eaLnBrk="0" hangingPunct="0">
              <a:defRPr sz="900">
                <a:solidFill>
                  <a:schemeClr val="tx1"/>
                </a:solidFill>
                <a:latin typeface="Arial" charset="0"/>
              </a:defRPr>
            </a:lvl4pPr>
            <a:lvl5pPr marL="2041970" indent="-226886" algn="ctr" eaLnBrk="0" hangingPunct="0">
              <a:defRPr sz="900">
                <a:solidFill>
                  <a:schemeClr val="tx1"/>
                </a:solidFill>
                <a:latin typeface="Arial" charset="0"/>
              </a:defRPr>
            </a:lvl5pPr>
            <a:lvl6pPr marL="2495741" indent="-226886" algn="ctr" eaLnBrk="0" fontAlgn="base" hangingPunct="0">
              <a:spcBef>
                <a:spcPct val="0"/>
              </a:spcBef>
              <a:spcAft>
                <a:spcPct val="0"/>
              </a:spcAft>
              <a:defRPr sz="900">
                <a:solidFill>
                  <a:schemeClr val="tx1"/>
                </a:solidFill>
                <a:latin typeface="Arial" charset="0"/>
              </a:defRPr>
            </a:lvl6pPr>
            <a:lvl7pPr marL="2949512" indent="-226886" algn="ctr" eaLnBrk="0" fontAlgn="base" hangingPunct="0">
              <a:spcBef>
                <a:spcPct val="0"/>
              </a:spcBef>
              <a:spcAft>
                <a:spcPct val="0"/>
              </a:spcAft>
              <a:defRPr sz="900">
                <a:solidFill>
                  <a:schemeClr val="tx1"/>
                </a:solidFill>
                <a:latin typeface="Arial" charset="0"/>
              </a:defRPr>
            </a:lvl7pPr>
            <a:lvl8pPr marL="3403283" indent="-226886" algn="ctr" eaLnBrk="0" fontAlgn="base" hangingPunct="0">
              <a:spcBef>
                <a:spcPct val="0"/>
              </a:spcBef>
              <a:spcAft>
                <a:spcPct val="0"/>
              </a:spcAft>
              <a:defRPr sz="900">
                <a:solidFill>
                  <a:schemeClr val="tx1"/>
                </a:solidFill>
                <a:latin typeface="Arial" charset="0"/>
              </a:defRPr>
            </a:lvl8pPr>
            <a:lvl9pPr marL="3857054" indent="-226886" algn="ctr" eaLnBrk="0" fontAlgn="base" hangingPunct="0">
              <a:spcBef>
                <a:spcPct val="0"/>
              </a:spcBef>
              <a:spcAft>
                <a:spcPct val="0"/>
              </a:spcAft>
              <a:defRPr sz="900">
                <a:solidFill>
                  <a:schemeClr val="tx1"/>
                </a:solidFill>
                <a:latin typeface="Arial" charset="0"/>
              </a:defRPr>
            </a:lvl9pPr>
          </a:lstStyle>
          <a:p>
            <a:pPr algn="r" eaLnBrk="1" hangingPunct="1">
              <a:defRPr/>
            </a:pPr>
            <a:fld id="{53F8A2EF-6966-4492-A6D7-B0A631E59CD4}" type="slidenum">
              <a:rPr lang="ru-RU" altLang="ru-RU" sz="1200"/>
              <a:pPr algn="r" eaLnBrk="1" hangingPunct="1">
                <a:defRPr/>
              </a:pPr>
              <a:t>13</a:t>
            </a:fld>
            <a:endParaRPr lang="ru-RU" altLang="ru-RU" sz="120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ru-RU" alt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95130" y="3429000"/>
            <a:ext cx="6424766" cy="1219200"/>
          </a:xfrm>
        </p:spPr>
        <p:txBody>
          <a:bodyPr/>
          <a:lstStyle>
            <a:lvl1pPr>
              <a:defRPr sz="4000"/>
            </a:lvl1pPr>
          </a:lstStyle>
          <a:p>
            <a:pPr lvl="0"/>
            <a:r>
              <a:rPr lang="ru-RU" altLang="ru-RU" noProof="0" smtClean="0"/>
              <a:t>Образец заголовка</a:t>
            </a:r>
          </a:p>
        </p:txBody>
      </p:sp>
      <p:sp>
        <p:nvSpPr>
          <p:cNvPr id="3076" name="Rectangle 4"/>
          <p:cNvSpPr>
            <a:spLocks noGrp="1" noChangeArrowheads="1"/>
          </p:cNvSpPr>
          <p:nvPr>
            <p:ph type="subTitle" idx="1"/>
          </p:nvPr>
        </p:nvSpPr>
        <p:spPr>
          <a:xfrm>
            <a:off x="2295130" y="4800600"/>
            <a:ext cx="6424766" cy="838200"/>
          </a:xfrm>
        </p:spPr>
        <p:txBody>
          <a:bodyPr/>
          <a:lstStyle>
            <a:lvl1pPr marL="0" indent="0">
              <a:buFontTx/>
              <a:buNone/>
              <a:defRPr sz="2400"/>
            </a:lvl1pPr>
          </a:lstStyle>
          <a:p>
            <a:pPr lvl="0"/>
            <a:r>
              <a:rPr lang="ru-RU" altLang="ru-RU" noProof="0" smtClean="0"/>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BA1F31C5-F801-4AC5-92C8-36EE630239E3}" type="slidenum">
              <a:rPr lang="ru-RU" altLang="ru-RU"/>
              <a:pPr>
                <a:defRPr/>
              </a:pPr>
              <a:t>‹#›</a:t>
            </a:fld>
            <a:endParaRPr lang="ru-RU" altLang="ru-RU"/>
          </a:p>
        </p:txBody>
      </p:sp>
    </p:spTree>
    <p:extLst>
      <p:ext uri="{BB962C8B-B14F-4D97-AF65-F5344CB8AC3E}">
        <p14:creationId xmlns:p14="http://schemas.microsoft.com/office/powerpoint/2010/main" val="981292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290CF6CB-38B1-4030-A20A-59B869009996}" type="slidenum">
              <a:rPr lang="ru-RU" altLang="ru-RU"/>
              <a:pPr>
                <a:defRPr/>
              </a:pPr>
              <a:t>‹#›</a:t>
            </a:fld>
            <a:endParaRPr lang="ru-RU" altLang="ru-RU"/>
          </a:p>
        </p:txBody>
      </p:sp>
    </p:spTree>
    <p:extLst>
      <p:ext uri="{BB962C8B-B14F-4D97-AF65-F5344CB8AC3E}">
        <p14:creationId xmlns:p14="http://schemas.microsoft.com/office/powerpoint/2010/main" val="2106320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13304" y="533403"/>
            <a:ext cx="1604995" cy="559276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293536" y="533403"/>
            <a:ext cx="4666761" cy="559276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BD2B5CB0-1FB8-4087-8D99-EC065AC22380}" type="slidenum">
              <a:rPr lang="ru-RU" altLang="ru-RU"/>
              <a:pPr>
                <a:defRPr/>
              </a:pPr>
              <a:t>‹#›</a:t>
            </a:fld>
            <a:endParaRPr lang="ru-RU" altLang="ru-RU"/>
          </a:p>
        </p:txBody>
      </p:sp>
    </p:spTree>
    <p:extLst>
      <p:ext uri="{BB962C8B-B14F-4D97-AF65-F5344CB8AC3E}">
        <p14:creationId xmlns:p14="http://schemas.microsoft.com/office/powerpoint/2010/main" val="534068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8789" y="274638"/>
            <a:ext cx="8262937" cy="11430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8789" y="1600200"/>
            <a:ext cx="4054475"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65663" y="1600200"/>
            <a:ext cx="4056062"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58789" y="3938590"/>
            <a:ext cx="4054475"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65663" y="3938590"/>
            <a:ext cx="4056062"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pPr>
              <a:defRPr/>
            </a:pPr>
            <a:fld id="{EAD5361A-ECF8-487A-934E-4961662F0393}" type="slidenum">
              <a:rPr lang="ru-RU" altLang="ru-RU"/>
              <a:pPr>
                <a:defRPr/>
              </a:pPr>
              <a:t>‹#›</a:t>
            </a:fld>
            <a:endParaRPr lang="ru-RU" altLang="ru-RU"/>
          </a:p>
        </p:txBody>
      </p:sp>
    </p:spTree>
    <p:extLst>
      <p:ext uri="{BB962C8B-B14F-4D97-AF65-F5344CB8AC3E}">
        <p14:creationId xmlns:p14="http://schemas.microsoft.com/office/powerpoint/2010/main" val="136642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F58532B3-8754-43B6-A17F-23B108EFE1A8}" type="slidenum">
              <a:rPr lang="ru-RU" altLang="ru-RU"/>
              <a:pPr>
                <a:defRPr/>
              </a:pPr>
              <a:t>‹#›</a:t>
            </a:fld>
            <a:endParaRPr lang="ru-RU" altLang="ru-RU"/>
          </a:p>
        </p:txBody>
      </p:sp>
    </p:spTree>
    <p:extLst>
      <p:ext uri="{BB962C8B-B14F-4D97-AF65-F5344CB8AC3E}">
        <p14:creationId xmlns:p14="http://schemas.microsoft.com/office/powerpoint/2010/main" val="3263476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5197" y="4406903"/>
            <a:ext cx="7803436"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5197" y="2906713"/>
            <a:ext cx="7803436"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6" name="Rectangle 6"/>
          <p:cNvSpPr>
            <a:spLocks noGrp="1" noChangeArrowheads="1"/>
          </p:cNvSpPr>
          <p:nvPr>
            <p:ph type="sldNum" sz="quarter" idx="12"/>
          </p:nvPr>
        </p:nvSpPr>
        <p:spPr>
          <a:ln/>
        </p:spPr>
        <p:txBody>
          <a:bodyPr/>
          <a:lstStyle>
            <a:lvl1pPr>
              <a:defRPr/>
            </a:lvl1pPr>
          </a:lstStyle>
          <a:p>
            <a:pPr>
              <a:defRPr/>
            </a:pPr>
            <a:fld id="{9E7976DE-338D-4010-B2F8-B610F52DEF29}" type="slidenum">
              <a:rPr lang="ru-RU" altLang="ru-RU"/>
              <a:pPr>
                <a:defRPr/>
              </a:pPr>
              <a:t>‹#›</a:t>
            </a:fld>
            <a:endParaRPr lang="ru-RU" altLang="ru-RU"/>
          </a:p>
        </p:txBody>
      </p:sp>
    </p:spTree>
    <p:extLst>
      <p:ext uri="{BB962C8B-B14F-4D97-AF65-F5344CB8AC3E}">
        <p14:creationId xmlns:p14="http://schemas.microsoft.com/office/powerpoint/2010/main" val="3073550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293536" y="1905000"/>
            <a:ext cx="3135081"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5581626" y="1905000"/>
            <a:ext cx="3136675"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A51B6F54-6B2E-47CC-86E1-5B5CE4A6BE56}" type="slidenum">
              <a:rPr lang="ru-RU" altLang="ru-RU"/>
              <a:pPr>
                <a:defRPr/>
              </a:pPr>
              <a:t>‹#›</a:t>
            </a:fld>
            <a:endParaRPr lang="ru-RU" altLang="ru-RU"/>
          </a:p>
        </p:txBody>
      </p:sp>
    </p:spTree>
    <p:extLst>
      <p:ext uri="{BB962C8B-B14F-4D97-AF65-F5344CB8AC3E}">
        <p14:creationId xmlns:p14="http://schemas.microsoft.com/office/powerpoint/2010/main" val="115185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9026" y="274638"/>
            <a:ext cx="8262462"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9027" y="1535113"/>
            <a:ext cx="405632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9027" y="2174875"/>
            <a:ext cx="405632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63575" y="1535113"/>
            <a:ext cx="40579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63575" y="2174875"/>
            <a:ext cx="40579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9" name="Rectangle 6"/>
          <p:cNvSpPr>
            <a:spLocks noGrp="1" noChangeArrowheads="1"/>
          </p:cNvSpPr>
          <p:nvPr>
            <p:ph type="sldNum" sz="quarter" idx="12"/>
          </p:nvPr>
        </p:nvSpPr>
        <p:spPr>
          <a:ln/>
        </p:spPr>
        <p:txBody>
          <a:bodyPr/>
          <a:lstStyle>
            <a:lvl1pPr>
              <a:defRPr/>
            </a:lvl1pPr>
          </a:lstStyle>
          <a:p>
            <a:pPr>
              <a:defRPr/>
            </a:pPr>
            <a:fld id="{6EA486F0-187D-4CFD-B0EC-7C498E75FD4D}" type="slidenum">
              <a:rPr lang="ru-RU" altLang="ru-RU"/>
              <a:pPr>
                <a:defRPr/>
              </a:pPr>
              <a:t>‹#›</a:t>
            </a:fld>
            <a:endParaRPr lang="ru-RU" altLang="ru-RU"/>
          </a:p>
        </p:txBody>
      </p:sp>
    </p:spTree>
    <p:extLst>
      <p:ext uri="{BB962C8B-B14F-4D97-AF65-F5344CB8AC3E}">
        <p14:creationId xmlns:p14="http://schemas.microsoft.com/office/powerpoint/2010/main" val="249370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5" name="Rectangle 6"/>
          <p:cNvSpPr>
            <a:spLocks noGrp="1" noChangeArrowheads="1"/>
          </p:cNvSpPr>
          <p:nvPr>
            <p:ph type="sldNum" sz="quarter" idx="12"/>
          </p:nvPr>
        </p:nvSpPr>
        <p:spPr>
          <a:ln/>
        </p:spPr>
        <p:txBody>
          <a:bodyPr/>
          <a:lstStyle>
            <a:lvl1pPr>
              <a:defRPr/>
            </a:lvl1pPr>
          </a:lstStyle>
          <a:p>
            <a:pPr>
              <a:defRPr/>
            </a:pPr>
            <a:fld id="{0BA4774B-DF21-43D9-ADE5-F152E8C6DA27}" type="slidenum">
              <a:rPr lang="ru-RU" altLang="ru-RU"/>
              <a:pPr>
                <a:defRPr/>
              </a:pPr>
              <a:t>‹#›</a:t>
            </a:fld>
            <a:endParaRPr lang="ru-RU" altLang="ru-RU"/>
          </a:p>
        </p:txBody>
      </p:sp>
    </p:spTree>
    <p:extLst>
      <p:ext uri="{BB962C8B-B14F-4D97-AF65-F5344CB8AC3E}">
        <p14:creationId xmlns:p14="http://schemas.microsoft.com/office/powerpoint/2010/main" val="3959901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4" name="Rectangle 6"/>
          <p:cNvSpPr>
            <a:spLocks noGrp="1" noChangeArrowheads="1"/>
          </p:cNvSpPr>
          <p:nvPr>
            <p:ph type="sldNum" sz="quarter" idx="12"/>
          </p:nvPr>
        </p:nvSpPr>
        <p:spPr>
          <a:ln/>
        </p:spPr>
        <p:txBody>
          <a:bodyPr/>
          <a:lstStyle>
            <a:lvl1pPr>
              <a:defRPr/>
            </a:lvl1pPr>
          </a:lstStyle>
          <a:p>
            <a:pPr>
              <a:defRPr/>
            </a:pPr>
            <a:fld id="{0F931DFE-F6EC-4BF9-A791-64C1D4556F87}" type="slidenum">
              <a:rPr lang="ru-RU" altLang="ru-RU"/>
              <a:pPr>
                <a:defRPr/>
              </a:pPr>
              <a:t>‹#›</a:t>
            </a:fld>
            <a:endParaRPr lang="ru-RU" altLang="ru-RU"/>
          </a:p>
        </p:txBody>
      </p:sp>
    </p:spTree>
    <p:extLst>
      <p:ext uri="{BB962C8B-B14F-4D97-AF65-F5344CB8AC3E}">
        <p14:creationId xmlns:p14="http://schemas.microsoft.com/office/powerpoint/2010/main" val="1021360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9027" y="273050"/>
            <a:ext cx="3020326"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89325" y="273053"/>
            <a:ext cx="513216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9027" y="1435103"/>
            <a:ext cx="302032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A09BD9C8-4CAF-43FB-A7FC-365C95C3B6E4}" type="slidenum">
              <a:rPr lang="ru-RU" altLang="ru-RU"/>
              <a:pPr>
                <a:defRPr/>
              </a:pPr>
              <a:t>‹#›</a:t>
            </a:fld>
            <a:endParaRPr lang="ru-RU" altLang="ru-RU"/>
          </a:p>
        </p:txBody>
      </p:sp>
    </p:spTree>
    <p:extLst>
      <p:ext uri="{BB962C8B-B14F-4D97-AF65-F5344CB8AC3E}">
        <p14:creationId xmlns:p14="http://schemas.microsoft.com/office/powerpoint/2010/main" val="3702643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9445" y="4800600"/>
            <a:ext cx="5508308"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9445" y="612775"/>
            <a:ext cx="550830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9445" y="5367338"/>
            <a:ext cx="550830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lt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ltLang="ru-RU"/>
          </a:p>
        </p:txBody>
      </p:sp>
      <p:sp>
        <p:nvSpPr>
          <p:cNvPr id="7" name="Rectangle 6"/>
          <p:cNvSpPr>
            <a:spLocks noGrp="1" noChangeArrowheads="1"/>
          </p:cNvSpPr>
          <p:nvPr>
            <p:ph type="sldNum" sz="quarter" idx="12"/>
          </p:nvPr>
        </p:nvSpPr>
        <p:spPr>
          <a:ln/>
        </p:spPr>
        <p:txBody>
          <a:bodyPr/>
          <a:lstStyle>
            <a:lvl1pPr>
              <a:defRPr/>
            </a:lvl1pPr>
          </a:lstStyle>
          <a:p>
            <a:pPr>
              <a:defRPr/>
            </a:pPr>
            <a:fld id="{D7C2A2B0-ACAD-4452-94D1-CCB0E71C0751}" type="slidenum">
              <a:rPr lang="ru-RU" altLang="ru-RU"/>
              <a:pPr>
                <a:defRPr/>
              </a:pPr>
              <a:t>‹#›</a:t>
            </a:fld>
            <a:endParaRPr lang="ru-RU" altLang="ru-RU"/>
          </a:p>
        </p:txBody>
      </p:sp>
    </p:spTree>
    <p:extLst>
      <p:ext uri="{BB962C8B-B14F-4D97-AF65-F5344CB8AC3E}">
        <p14:creationId xmlns:p14="http://schemas.microsoft.com/office/powerpoint/2010/main" val="3972998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0" r="-10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93938" y="533400"/>
            <a:ext cx="6424612"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2293938" y="1905000"/>
            <a:ext cx="6424612"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8788" y="6245225"/>
            <a:ext cx="2143125" cy="3841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200">
                <a:latin typeface="+mn-lt"/>
                <a:cs typeface="+mn-cs"/>
              </a:defRPr>
            </a:lvl1pPr>
          </a:lstStyle>
          <a:p>
            <a:pPr>
              <a:defRPr/>
            </a:pPr>
            <a:endParaRPr lang="ru-RU" altLang="ru-RU"/>
          </a:p>
        </p:txBody>
      </p:sp>
      <p:sp>
        <p:nvSpPr>
          <p:cNvPr id="1029" name="Rectangle 5"/>
          <p:cNvSpPr>
            <a:spLocks noGrp="1" noChangeArrowheads="1"/>
          </p:cNvSpPr>
          <p:nvPr>
            <p:ph type="ftr" sz="quarter" idx="3"/>
          </p:nvPr>
        </p:nvSpPr>
        <p:spPr bwMode="auto">
          <a:xfrm>
            <a:off x="3136900" y="6245225"/>
            <a:ext cx="2906713" cy="3841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200">
                <a:latin typeface="+mn-lt"/>
                <a:cs typeface="+mn-cs"/>
              </a:defRPr>
            </a:lvl1pPr>
          </a:lstStyle>
          <a:p>
            <a:pPr>
              <a:defRPr/>
            </a:pPr>
            <a:endParaRPr lang="ru-RU" altLang="ru-RU"/>
          </a:p>
        </p:txBody>
      </p:sp>
      <p:sp>
        <p:nvSpPr>
          <p:cNvPr id="1030" name="Rectangle 6"/>
          <p:cNvSpPr>
            <a:spLocks noGrp="1" noChangeArrowheads="1"/>
          </p:cNvSpPr>
          <p:nvPr>
            <p:ph type="sldNum" sz="quarter" idx="4"/>
          </p:nvPr>
        </p:nvSpPr>
        <p:spPr bwMode="auto">
          <a:xfrm>
            <a:off x="6578600" y="6245225"/>
            <a:ext cx="2143125" cy="38417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atin typeface="+mn-lt"/>
                <a:cs typeface="+mn-cs"/>
              </a:defRPr>
            </a:lvl1pPr>
          </a:lstStyle>
          <a:p>
            <a:pPr>
              <a:defRPr/>
            </a:pPr>
            <a:fld id="{06BA26F6-55BF-4862-AEB3-7261D6C7720F}"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orisogleb33.r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oleObject" Target="../embeddings/_____Microsoft_Excel_97-20031.xls"/></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5"/>
          <p:cNvSpPr txBox="1">
            <a:spLocks noChangeArrowheads="1"/>
          </p:cNvSpPr>
          <p:nvPr/>
        </p:nvSpPr>
        <p:spPr bwMode="auto">
          <a:xfrm>
            <a:off x="1421904" y="317401"/>
            <a:ext cx="6697663" cy="830997"/>
          </a:xfrm>
          <a:prstGeom prst="rect">
            <a:avLst/>
          </a:prstGeom>
          <a:noFill/>
          <a:ln>
            <a:noFill/>
          </a:ln>
          <a:ex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50000"/>
              </a:spcBef>
              <a:buFontTx/>
              <a:buNone/>
              <a:defRPr/>
            </a:pPr>
            <a:r>
              <a:rPr lang="ru-RU" altLang="ru-RU"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Муниципальное образование </a:t>
            </a:r>
          </a:p>
          <a:p>
            <a:pPr algn="ctr" eaLnBrk="1" hangingPunct="1">
              <a:spcBef>
                <a:spcPct val="0"/>
              </a:spcBef>
              <a:buFontTx/>
              <a:buNone/>
              <a:defRPr/>
            </a:pPr>
            <a:r>
              <a:rPr lang="ru-RU" altLang="ru-RU"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Борисоглебское</a:t>
            </a:r>
          </a:p>
        </p:txBody>
      </p:sp>
      <p:sp>
        <p:nvSpPr>
          <p:cNvPr id="5" name="Text Box 15"/>
          <p:cNvSpPr txBox="1">
            <a:spLocks noChangeArrowheads="1"/>
          </p:cNvSpPr>
          <p:nvPr/>
        </p:nvSpPr>
        <p:spPr bwMode="auto">
          <a:xfrm>
            <a:off x="1421903" y="1628800"/>
            <a:ext cx="6697663" cy="1107996"/>
          </a:xfrm>
          <a:prstGeom prst="rect">
            <a:avLst/>
          </a:prstGeom>
          <a:noFill/>
          <a:ln>
            <a:noFill/>
          </a:ln>
          <a:ex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50000"/>
              </a:spcBef>
              <a:buFontTx/>
              <a:buNone/>
              <a:defRPr/>
            </a:pPr>
            <a:r>
              <a:rPr lang="ru-RU" altLang="ru-RU" sz="24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Брошюра </a:t>
            </a:r>
          </a:p>
          <a:p>
            <a:pPr algn="ctr" eaLnBrk="1" hangingPunct="1">
              <a:spcBef>
                <a:spcPct val="50000"/>
              </a:spcBef>
              <a:buFontTx/>
              <a:buNone/>
              <a:defRPr/>
            </a:pPr>
            <a:r>
              <a:rPr lang="ru-RU" altLang="ru-RU"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«БЮДЖЕТ ДЛЯ ГРАЖДАН»</a:t>
            </a:r>
          </a:p>
        </p:txBody>
      </p:sp>
      <p:sp>
        <p:nvSpPr>
          <p:cNvPr id="8" name="Text Box 15"/>
          <p:cNvSpPr txBox="1">
            <a:spLocks noChangeArrowheads="1"/>
          </p:cNvSpPr>
          <p:nvPr/>
        </p:nvSpPr>
        <p:spPr bwMode="auto">
          <a:xfrm>
            <a:off x="413792" y="2852936"/>
            <a:ext cx="8568952" cy="2554545"/>
          </a:xfrm>
          <a:prstGeom prst="rect">
            <a:avLst/>
          </a:prstGeom>
          <a:noFill/>
          <a:ln>
            <a:noFill/>
          </a:ln>
          <a:extLst/>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50000"/>
              </a:spcBef>
              <a:buFontTx/>
              <a:buNone/>
              <a:defRPr/>
            </a:pPr>
            <a:r>
              <a:rPr lang="ru-RU" altLang="ru-RU" sz="32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к</a:t>
            </a:r>
            <a:r>
              <a:rPr lang="ru-RU"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 проекту решения Совета народных депутатов муниципального образования  Борисоглебское «Об утверждении отчета об исполнении бюджета муниципального образования Борисоглебское за 202</a:t>
            </a:r>
            <a:r>
              <a:rPr lang="en-US"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2</a:t>
            </a:r>
            <a:r>
              <a:rPr lang="ru-RU" altLang="ru-RU" sz="3200" b="1" i="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mn-cs"/>
              </a:rPr>
              <a:t> год»</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3430668243"/>
              </p:ext>
            </p:extLst>
          </p:nvPr>
        </p:nvGraphicFramePr>
        <p:xfrm>
          <a:off x="269776" y="260648"/>
          <a:ext cx="8609010" cy="5880350"/>
        </p:xfrm>
        <a:graphic>
          <a:graphicData uri="http://schemas.openxmlformats.org/drawingml/2006/table">
            <a:tbl>
              <a:tblPr/>
              <a:tblGrid>
                <a:gridCol w="2103875"/>
                <a:gridCol w="1232117"/>
                <a:gridCol w="1120973"/>
                <a:gridCol w="901859"/>
                <a:gridCol w="1009828"/>
                <a:gridCol w="1119385"/>
                <a:gridCol w="1120973"/>
              </a:tblGrid>
              <a:tr h="182999">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 доходов</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Исполнено за 2021 год, тыс. руб.</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План на 2022 год, тыс. руб.</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indent="76200"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7620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Исполнено за 2022 год</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602715">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тыс. руб.</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к плану</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к 2021 году</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структура, %</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996">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Штрафы, санкции, возмещение ущерба</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20,5</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32,0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33,1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103,6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161,9</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679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Прочие неналоговые доходы</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996">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БЕЗВОЗМЕЗДНЫЕ ПОСТУПЛЕНИЯ</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26081,3</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38186,1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38186,1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146,4</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80,6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994">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Дотации бюджетам субъектов Российской Федерации и муниципальных образований</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13485,0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15966,0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15966,0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118,4</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tabLst>
                          <a:tab pos="209550" algn="l"/>
                          <a:tab pos="311150" algn="ctr"/>
                        </a:tabLst>
                        <a:defRPr sz="2800">
                          <a:solidFill>
                            <a:schemeClr val="tx1"/>
                          </a:solidFill>
                          <a:latin typeface="Arial" pitchFamily="34" charset="0"/>
                        </a:defRPr>
                      </a:lvl1pPr>
                      <a:lvl2pPr marL="742950" indent="-285750" algn="l" eaLnBrk="0" hangingPunct="0">
                        <a:spcBef>
                          <a:spcPct val="20000"/>
                        </a:spcBef>
                        <a:tabLst>
                          <a:tab pos="209550" algn="l"/>
                          <a:tab pos="311150" algn="ctr"/>
                        </a:tabLst>
                        <a:defRPr sz="2400">
                          <a:solidFill>
                            <a:schemeClr val="tx1"/>
                          </a:solidFill>
                          <a:latin typeface="Arial" pitchFamily="34" charset="0"/>
                        </a:defRPr>
                      </a:lvl2pPr>
                      <a:lvl3pPr marL="1143000" indent="-228600" algn="l" eaLnBrk="0" hangingPunct="0">
                        <a:spcBef>
                          <a:spcPct val="20000"/>
                        </a:spcBef>
                        <a:tabLst>
                          <a:tab pos="209550" algn="l"/>
                          <a:tab pos="311150" algn="ctr"/>
                        </a:tabLst>
                        <a:defRPr sz="2000">
                          <a:solidFill>
                            <a:schemeClr val="tx1"/>
                          </a:solidFill>
                          <a:latin typeface="Arial" pitchFamily="34" charset="0"/>
                        </a:defRPr>
                      </a:lvl3pPr>
                      <a:lvl4pPr marL="1600200" indent="-228600" algn="l" eaLnBrk="0" hangingPunct="0">
                        <a:spcBef>
                          <a:spcPct val="20000"/>
                        </a:spcBef>
                        <a:tabLst>
                          <a:tab pos="209550" algn="l"/>
                          <a:tab pos="311150" algn="ctr"/>
                        </a:tabLst>
                        <a:defRPr>
                          <a:solidFill>
                            <a:schemeClr val="tx1"/>
                          </a:solidFill>
                          <a:latin typeface="Arial" pitchFamily="34" charset="0"/>
                        </a:defRPr>
                      </a:lvl4pPr>
                      <a:lvl5pPr marL="2057400" indent="-228600" algn="l" eaLnBrk="0" hangingPunct="0">
                        <a:spcBef>
                          <a:spcPct val="20000"/>
                        </a:spcBef>
                        <a:tabLst>
                          <a:tab pos="209550" algn="l"/>
                          <a:tab pos="311150" algn="ctr"/>
                        </a:tabLst>
                        <a:defRPr>
                          <a:solidFill>
                            <a:schemeClr val="tx1"/>
                          </a:solidFill>
                          <a:latin typeface="Arial" pitchFamily="34" charset="0"/>
                        </a:defRPr>
                      </a:lvl5pPr>
                      <a:lvl6pPr marL="2514600" indent="-228600" eaLnBrk="0" fontAlgn="base" hangingPunct="0">
                        <a:spcBef>
                          <a:spcPct val="20000"/>
                        </a:spcBef>
                        <a:spcAft>
                          <a:spcPct val="0"/>
                        </a:spcAft>
                        <a:tabLst>
                          <a:tab pos="209550" algn="l"/>
                          <a:tab pos="311150" algn="ctr"/>
                        </a:tabLst>
                        <a:defRPr>
                          <a:solidFill>
                            <a:schemeClr val="tx1"/>
                          </a:solidFill>
                          <a:latin typeface="Arial" pitchFamily="34" charset="0"/>
                        </a:defRPr>
                      </a:lvl6pPr>
                      <a:lvl7pPr marL="2971800" indent="-228600" eaLnBrk="0" fontAlgn="base" hangingPunct="0">
                        <a:spcBef>
                          <a:spcPct val="20000"/>
                        </a:spcBef>
                        <a:spcAft>
                          <a:spcPct val="0"/>
                        </a:spcAft>
                        <a:tabLst>
                          <a:tab pos="209550" algn="l"/>
                          <a:tab pos="311150" algn="ctr"/>
                        </a:tabLst>
                        <a:defRPr>
                          <a:solidFill>
                            <a:schemeClr val="tx1"/>
                          </a:solidFill>
                          <a:latin typeface="Arial" pitchFamily="34" charset="0"/>
                        </a:defRPr>
                      </a:lvl7pPr>
                      <a:lvl8pPr marL="3429000" indent="-228600" eaLnBrk="0" fontAlgn="base" hangingPunct="0">
                        <a:spcBef>
                          <a:spcPct val="20000"/>
                        </a:spcBef>
                        <a:spcAft>
                          <a:spcPct val="0"/>
                        </a:spcAft>
                        <a:tabLst>
                          <a:tab pos="209550" algn="l"/>
                          <a:tab pos="311150" algn="ctr"/>
                        </a:tabLst>
                        <a:defRPr>
                          <a:solidFill>
                            <a:schemeClr val="tx1"/>
                          </a:solidFill>
                          <a:latin typeface="Arial" pitchFamily="34" charset="0"/>
                        </a:defRPr>
                      </a:lvl8pPr>
                      <a:lvl9pPr marL="3886200" indent="-228600" eaLnBrk="0" fontAlgn="base" hangingPunct="0">
                        <a:spcBef>
                          <a:spcPct val="20000"/>
                        </a:spcBef>
                        <a:spcAft>
                          <a:spcPct val="0"/>
                        </a:spcAft>
                        <a:tabLst>
                          <a:tab pos="209550" algn="l"/>
                          <a:tab pos="311150" algn="ctr"/>
                        </a:tabLs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tab pos="209550" algn="l"/>
                          <a:tab pos="311150" algn="ctr"/>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33,7</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13202">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Субсидии бюджетам бюджетной системы Российской Федерации (межбюджетные субсидии)</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2907,7</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3211,8</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3211,8</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110,5</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6,8</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0">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Субвенции бюджетам бюджетной системы</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295,4</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288,0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288,0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97,5</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951">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Иные межбюджетные трансферты</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9393,2</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18680,3</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18680,3</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198,9</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39,4</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Прочие безвозмездные поступления</a:t>
                      </a: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40,0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40,0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20815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200" kern="1200" dirty="0" smtClean="0">
                          <a:solidFill>
                            <a:schemeClr val="tx1"/>
                          </a:solidFill>
                          <a:latin typeface="Times New Roman" pitchFamily="18" charset="0"/>
                          <a:ea typeface="+mn-ea"/>
                          <a:cs typeface="Times New Roman" pitchFamily="18" charset="0"/>
                        </a:rPr>
                        <a:t>Возврат остатков субсидий, субвенций и иных межбюджетных трансфертов, имеющих целевое назначение, прошлых лет из бюджетов сельских поселений</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88032">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ВСЕГО ДОХОДОВ</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35730,9</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47228,1</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47365,6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100,3</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132,6</a:t>
                      </a: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100,0</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2" marR="20672"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53115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p:cNvGraphicFramePr>
            <a:graphicFrameLocks noChangeAspect="1"/>
          </p:cNvGraphicFramePr>
          <p:nvPr>
            <p:extLst>
              <p:ext uri="{D42A27DB-BD31-4B8C-83A1-F6EECF244321}">
                <p14:modId xmlns:p14="http://schemas.microsoft.com/office/powerpoint/2010/main" val="1608744083"/>
              </p:ext>
            </p:extLst>
          </p:nvPr>
        </p:nvGraphicFramePr>
        <p:xfrm>
          <a:off x="-218419" y="467051"/>
          <a:ext cx="9721080" cy="3676324"/>
        </p:xfrm>
        <a:graphic>
          <a:graphicData uri="http://schemas.openxmlformats.org/drawingml/2006/chart">
            <c:chart xmlns:c="http://schemas.openxmlformats.org/drawingml/2006/chart" xmlns:r="http://schemas.openxmlformats.org/officeDocument/2006/relationships" r:id="rId2"/>
          </a:graphicData>
        </a:graphic>
      </p:graphicFrame>
      <p:sp>
        <p:nvSpPr>
          <p:cNvPr id="3" name="Прямоугольник 1"/>
          <p:cNvSpPr>
            <a:spLocks noChangeArrowheads="1"/>
          </p:cNvSpPr>
          <p:nvPr/>
        </p:nvSpPr>
        <p:spPr bwMode="auto">
          <a:xfrm>
            <a:off x="517524" y="4143375"/>
            <a:ext cx="8249195" cy="2246769"/>
          </a:xfrm>
          <a:prstGeom prst="rect">
            <a:avLst/>
          </a:prstGeom>
          <a:noFill/>
          <a:ln>
            <a:noFill/>
          </a:ln>
          <a:extLst/>
        </p:spPr>
        <p:txBody>
          <a:bodyPr wrap="square">
            <a:spAutoFit/>
          </a:bodyPr>
          <a:lstStyle/>
          <a:p>
            <a:pPr indent="457200" algn="just">
              <a:defRPr/>
            </a:pPr>
            <a:r>
              <a:rPr lang="ru-RU" altLang="ru-RU" sz="1400" dirty="0">
                <a:latin typeface="Times New Roman" pitchFamily="18" charset="0"/>
                <a:cs typeface="Times New Roman" pitchFamily="18" charset="0"/>
              </a:rPr>
              <a:t>Рост налоговых и неналоговых поступлений за </a:t>
            </a:r>
            <a:r>
              <a:rPr lang="ru-RU" altLang="ru-RU" sz="1400" dirty="0" smtClean="0">
                <a:latin typeface="Times New Roman" pitchFamily="18" charset="0"/>
                <a:cs typeface="Times New Roman" pitchFamily="18" charset="0"/>
              </a:rPr>
              <a:t>2022 </a:t>
            </a:r>
            <a:r>
              <a:rPr lang="ru-RU" altLang="ru-RU" sz="1400" dirty="0">
                <a:latin typeface="Times New Roman" pitchFamily="18" charset="0"/>
                <a:cs typeface="Times New Roman" pitchFamily="18" charset="0"/>
              </a:rPr>
              <a:t>год по сравнению с аналогичным периодом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года получен по </a:t>
            </a:r>
            <a:r>
              <a:rPr lang="ru-RU" altLang="ru-RU" sz="1400" dirty="0" smtClean="0">
                <a:latin typeface="Times New Roman" pitchFamily="18" charset="0"/>
                <a:cs typeface="Times New Roman" pitchFamily="18" charset="0"/>
              </a:rPr>
              <a:t>налогу на доходы физических лиц на 56,9% (+969,3 тыс. рублей), </a:t>
            </a:r>
            <a:r>
              <a:rPr lang="ru-RU" altLang="ru-RU" sz="1400" dirty="0">
                <a:latin typeface="Times New Roman" pitchFamily="18" charset="0"/>
                <a:cs typeface="Times New Roman" pitchFamily="18" charset="0"/>
              </a:rPr>
              <a:t>единому сельскохозяйственному налогу </a:t>
            </a:r>
            <a:r>
              <a:rPr lang="ru-RU" altLang="ru-RU" sz="1400" dirty="0" smtClean="0">
                <a:latin typeface="Times New Roman" pitchFamily="18" charset="0"/>
                <a:cs typeface="Times New Roman" pitchFamily="18" charset="0"/>
              </a:rPr>
              <a:t>в 5,4 раза (+96,8 </a:t>
            </a:r>
            <a:r>
              <a:rPr lang="ru-RU" altLang="ru-RU" sz="1400" dirty="0">
                <a:latin typeface="Times New Roman" pitchFamily="18" charset="0"/>
                <a:cs typeface="Times New Roman" pitchFamily="18" charset="0"/>
              </a:rPr>
              <a:t>тыс. </a:t>
            </a:r>
            <a:r>
              <a:rPr lang="ru-RU" altLang="ru-RU" sz="1400" dirty="0" smtClean="0">
                <a:latin typeface="Times New Roman" pitchFamily="18" charset="0"/>
                <a:cs typeface="Times New Roman" pitchFamily="18" charset="0"/>
              </a:rPr>
              <a:t>рублей),</a:t>
            </a:r>
            <a:r>
              <a:rPr lang="ru-RU" altLang="ru-RU" sz="1400" dirty="0">
                <a:latin typeface="Times New Roman" pitchFamily="18" charset="0"/>
                <a:cs typeface="Times New Roman" pitchFamily="18" charset="0"/>
              </a:rPr>
              <a:t> налогу на имущество физических лиц на </a:t>
            </a:r>
            <a:r>
              <a:rPr lang="ru-RU" altLang="ru-RU" sz="1400" dirty="0" smtClean="0">
                <a:latin typeface="Times New Roman" pitchFamily="18" charset="0"/>
                <a:cs typeface="Times New Roman" pitchFamily="18" charset="0"/>
              </a:rPr>
              <a:t>71,1% (+313,9 </a:t>
            </a:r>
            <a:r>
              <a:rPr lang="ru-RU" altLang="ru-RU" sz="1400" dirty="0">
                <a:latin typeface="Times New Roman" pitchFamily="18" charset="0"/>
                <a:cs typeface="Times New Roman" pitchFamily="18" charset="0"/>
              </a:rPr>
              <a:t>тыс. рублей),</a:t>
            </a:r>
            <a:r>
              <a:rPr lang="ru-RU" altLang="ru-RU" sz="1400" dirty="0" smtClean="0">
                <a:latin typeface="Times New Roman" pitchFamily="18" charset="0"/>
                <a:cs typeface="Times New Roman" pitchFamily="18" charset="0"/>
              </a:rPr>
              <a:t> доходам </a:t>
            </a:r>
            <a:r>
              <a:rPr lang="ru-RU" altLang="ru-RU" sz="1400" dirty="0">
                <a:latin typeface="Times New Roman" pitchFamily="18" charset="0"/>
                <a:cs typeface="Times New Roman" pitchFamily="18" charset="0"/>
              </a:rPr>
              <a:t>от использования имущества </a:t>
            </a:r>
            <a:r>
              <a:rPr lang="ru-RU" altLang="ru-RU" sz="1400" dirty="0" smtClean="0">
                <a:latin typeface="Times New Roman" pitchFamily="18" charset="0"/>
                <a:cs typeface="Times New Roman" pitchFamily="18" charset="0"/>
              </a:rPr>
              <a:t>на 38,2% (+81,0 </a:t>
            </a:r>
            <a:r>
              <a:rPr lang="ru-RU" altLang="ru-RU" sz="1400" dirty="0">
                <a:latin typeface="Times New Roman" pitchFamily="18" charset="0"/>
                <a:cs typeface="Times New Roman" pitchFamily="18" charset="0"/>
              </a:rPr>
              <a:t>тыс. рублей</a:t>
            </a:r>
            <a:r>
              <a:rPr lang="ru-RU" altLang="ru-RU" sz="1400" dirty="0" smtClean="0">
                <a:latin typeface="Times New Roman" pitchFamily="18" charset="0"/>
                <a:cs typeface="Times New Roman" pitchFamily="18" charset="0"/>
              </a:rPr>
              <a:t>), </a:t>
            </a:r>
            <a:r>
              <a:rPr lang="ru-RU" altLang="ru-RU" sz="1400" dirty="0">
                <a:latin typeface="Times New Roman" pitchFamily="18" charset="0"/>
                <a:cs typeface="Times New Roman" pitchFamily="18" charset="0"/>
              </a:rPr>
              <a:t>штрафным санкциям на </a:t>
            </a:r>
            <a:r>
              <a:rPr lang="ru-RU" altLang="ru-RU" sz="1400" dirty="0" smtClean="0">
                <a:latin typeface="Times New Roman" pitchFamily="18" charset="0"/>
                <a:cs typeface="Times New Roman" pitchFamily="18" charset="0"/>
              </a:rPr>
              <a:t>61,9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(+12,7 </a:t>
            </a:r>
            <a:r>
              <a:rPr lang="ru-RU" altLang="ru-RU" sz="1400" dirty="0">
                <a:latin typeface="Times New Roman" pitchFamily="18" charset="0"/>
                <a:cs typeface="Times New Roman" pitchFamily="18" charset="0"/>
              </a:rPr>
              <a:t>тыс. рублей). </a:t>
            </a:r>
          </a:p>
          <a:p>
            <a:pPr indent="457200" algn="just">
              <a:defRPr/>
            </a:pPr>
            <a:r>
              <a:rPr lang="ru-RU" altLang="ru-RU" sz="1400" dirty="0">
                <a:latin typeface="Times New Roman" pitchFamily="18" charset="0"/>
                <a:cs typeface="Times New Roman" pitchFamily="18" charset="0"/>
              </a:rPr>
              <a:t>По отношению к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году объем налоговые и неналоговые доходов уменьшился </a:t>
            </a:r>
            <a:r>
              <a:rPr lang="ru-RU" altLang="ru-RU" sz="1400" dirty="0" smtClean="0">
                <a:latin typeface="Times New Roman" pitchFamily="18" charset="0"/>
                <a:cs typeface="Times New Roman" pitchFamily="18" charset="0"/>
              </a:rPr>
              <a:t>по земельному </a:t>
            </a:r>
            <a:r>
              <a:rPr lang="ru-RU" altLang="ru-RU" sz="1400" dirty="0">
                <a:latin typeface="Times New Roman" pitchFamily="18" charset="0"/>
                <a:cs typeface="Times New Roman" pitchFamily="18" charset="0"/>
              </a:rPr>
              <a:t>налогу с организаций на </a:t>
            </a:r>
            <a:r>
              <a:rPr lang="ru-RU" altLang="ru-RU" sz="1400" dirty="0" smtClean="0">
                <a:latin typeface="Times New Roman" pitchFamily="18" charset="0"/>
                <a:cs typeface="Times New Roman" pitchFamily="18" charset="0"/>
              </a:rPr>
              <a:t>41,5% (-1782,1 </a:t>
            </a:r>
            <a:r>
              <a:rPr lang="ru-RU" altLang="ru-RU" sz="1400" dirty="0">
                <a:latin typeface="Times New Roman" pitchFamily="18" charset="0"/>
                <a:cs typeface="Times New Roman" pitchFamily="18" charset="0"/>
              </a:rPr>
              <a:t>тыс. рублей), земельному налогу с физических лиц на </a:t>
            </a:r>
            <a:r>
              <a:rPr lang="ru-RU" altLang="ru-RU" sz="1400" dirty="0" smtClean="0">
                <a:latin typeface="Times New Roman" pitchFamily="18" charset="0"/>
                <a:cs typeface="Times New Roman" pitchFamily="18" charset="0"/>
              </a:rPr>
              <a:t>1,1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(-32,1 </a:t>
            </a:r>
            <a:r>
              <a:rPr lang="ru-RU" altLang="ru-RU" sz="1400" dirty="0">
                <a:latin typeface="Times New Roman" pitchFamily="18" charset="0"/>
                <a:cs typeface="Times New Roman" pitchFamily="18" charset="0"/>
              </a:rPr>
              <a:t>тыс. рублей</a:t>
            </a:r>
            <a:r>
              <a:rPr lang="ru-RU" altLang="ru-RU" sz="1400" dirty="0" smtClean="0">
                <a:latin typeface="Times New Roman" pitchFamily="18" charset="0"/>
                <a:cs typeface="Times New Roman" pitchFamily="18" charset="0"/>
              </a:rPr>
              <a:t>), государственной	 пошлине на 29,0% (-1,5 тыс. рублей</a:t>
            </a:r>
            <a:r>
              <a:rPr lang="ru-RU" altLang="ru-RU" sz="1400" dirty="0">
                <a:latin typeface="Times New Roman" pitchFamily="18" charset="0"/>
                <a:cs typeface="Times New Roman" pitchFamily="18" charset="0"/>
              </a:rPr>
              <a:t>). Доходы от продажи материальных и нематериальных активов </a:t>
            </a:r>
            <a:r>
              <a:rPr lang="ru-RU" altLang="ru-RU" sz="1400" dirty="0" smtClean="0">
                <a:latin typeface="Times New Roman" pitchFamily="18" charset="0"/>
                <a:cs typeface="Times New Roman" pitchFamily="18" charset="0"/>
              </a:rPr>
              <a:t>в 2022 году не поступали, в 2021 году поступили в сумме 127,9 тыс. рублей. </a:t>
            </a:r>
            <a:endParaRPr lang="ru-RU" alt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435805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775031" y="5229200"/>
            <a:ext cx="76247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altLang="ru-RU" sz="1400" dirty="0">
                <a:latin typeface="Times New Roman" pitchFamily="18" charset="0"/>
                <a:cs typeface="Times New Roman" pitchFamily="18" charset="0"/>
              </a:rPr>
              <a:t>Безвозмездные поступления в </a:t>
            </a:r>
            <a:r>
              <a:rPr lang="ru-RU" altLang="ru-RU" sz="1400" dirty="0" smtClean="0">
                <a:latin typeface="Times New Roman" pitchFamily="18" charset="0"/>
                <a:cs typeface="Times New Roman" pitchFamily="18" charset="0"/>
              </a:rPr>
              <a:t>2022 </a:t>
            </a:r>
            <a:r>
              <a:rPr lang="ru-RU" altLang="ru-RU" sz="1400" dirty="0">
                <a:latin typeface="Times New Roman" pitchFamily="18" charset="0"/>
                <a:cs typeface="Times New Roman" pitchFamily="18" charset="0"/>
              </a:rPr>
              <a:t>году составили сумму </a:t>
            </a:r>
            <a:r>
              <a:rPr lang="ru-RU" altLang="ru-RU" sz="1400" dirty="0" smtClean="0">
                <a:latin typeface="Times New Roman" pitchFamily="18" charset="0"/>
                <a:cs typeface="Times New Roman" pitchFamily="18" charset="0"/>
              </a:rPr>
              <a:t>38186,1 </a:t>
            </a:r>
            <a:r>
              <a:rPr lang="ru-RU" altLang="ru-RU" sz="1400" dirty="0">
                <a:latin typeface="Times New Roman" pitchFamily="18" charset="0"/>
                <a:cs typeface="Times New Roman" pitchFamily="18" charset="0"/>
              </a:rPr>
              <a:t>тыс. рублей или выполнены на </a:t>
            </a:r>
            <a:r>
              <a:rPr lang="ru-RU" altLang="ru-RU" sz="1400" dirty="0" smtClean="0">
                <a:latin typeface="Times New Roman" pitchFamily="18" charset="0"/>
                <a:cs typeface="Times New Roman" pitchFamily="18" charset="0"/>
              </a:rPr>
              <a:t>100,0% </a:t>
            </a:r>
            <a:r>
              <a:rPr lang="ru-RU" altLang="ru-RU" sz="1400" dirty="0">
                <a:latin typeface="Times New Roman" pitchFamily="18" charset="0"/>
                <a:cs typeface="Times New Roman" pitchFamily="18" charset="0"/>
              </a:rPr>
              <a:t>и увеличились по сравнению с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годом на </a:t>
            </a:r>
            <a:r>
              <a:rPr lang="ru-RU" altLang="ru-RU" sz="1400" dirty="0" smtClean="0">
                <a:latin typeface="Times New Roman" pitchFamily="18" charset="0"/>
                <a:cs typeface="Times New Roman" pitchFamily="18" charset="0"/>
              </a:rPr>
              <a:t>46,4 </a:t>
            </a:r>
            <a:r>
              <a:rPr lang="ru-RU" altLang="ru-RU" sz="1400" dirty="0">
                <a:latin typeface="Times New Roman" pitchFamily="18" charset="0"/>
                <a:cs typeface="Times New Roman" pitchFamily="18" charset="0"/>
              </a:rPr>
              <a:t>% или на сумму </a:t>
            </a:r>
            <a:r>
              <a:rPr lang="ru-RU" altLang="ru-RU" sz="1400" dirty="0" smtClean="0">
                <a:latin typeface="Times New Roman" pitchFamily="18" charset="0"/>
                <a:cs typeface="Times New Roman" pitchFamily="18" charset="0"/>
              </a:rPr>
              <a:t>12104,8 </a:t>
            </a:r>
            <a:r>
              <a:rPr lang="ru-RU" altLang="ru-RU" sz="1400" dirty="0">
                <a:latin typeface="Times New Roman" pitchFamily="18" charset="0"/>
                <a:cs typeface="Times New Roman" pitchFamily="18" charset="0"/>
              </a:rPr>
              <a:t>тыс. рублей. Из общей суммы безвозмездных поступлений дотации занимают </a:t>
            </a:r>
            <a:r>
              <a:rPr lang="ru-RU" altLang="ru-RU" sz="1400" dirty="0" smtClean="0">
                <a:latin typeface="Times New Roman" pitchFamily="18" charset="0"/>
                <a:cs typeface="Times New Roman" pitchFamily="18" charset="0"/>
              </a:rPr>
              <a:t>41,8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15966,0 </a:t>
            </a:r>
            <a:r>
              <a:rPr lang="ru-RU" altLang="ru-RU" sz="1400" dirty="0">
                <a:latin typeface="Times New Roman" pitchFamily="18" charset="0"/>
                <a:cs typeface="Times New Roman" pitchFamily="18" charset="0"/>
              </a:rPr>
              <a:t>тыс. рублей), субсидии – </a:t>
            </a:r>
            <a:r>
              <a:rPr lang="ru-RU" altLang="ru-RU" sz="1400" dirty="0" smtClean="0">
                <a:latin typeface="Times New Roman" pitchFamily="18" charset="0"/>
                <a:cs typeface="Times New Roman" pitchFamily="18" charset="0"/>
              </a:rPr>
              <a:t>8,4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(3211,8 </a:t>
            </a:r>
            <a:r>
              <a:rPr lang="ru-RU" altLang="ru-RU" sz="1400" dirty="0">
                <a:latin typeface="Times New Roman" pitchFamily="18" charset="0"/>
                <a:cs typeface="Times New Roman" pitchFamily="18" charset="0"/>
              </a:rPr>
              <a:t>тыс. рублей), субвенции – </a:t>
            </a:r>
            <a:r>
              <a:rPr lang="ru-RU" altLang="ru-RU" sz="1400" dirty="0" smtClean="0">
                <a:latin typeface="Times New Roman" pitchFamily="18" charset="0"/>
                <a:cs typeface="Times New Roman" pitchFamily="18" charset="0"/>
              </a:rPr>
              <a:t>0,8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(288,0 </a:t>
            </a:r>
            <a:r>
              <a:rPr lang="ru-RU" altLang="ru-RU" sz="1400" dirty="0">
                <a:latin typeface="Times New Roman" pitchFamily="18" charset="0"/>
                <a:cs typeface="Times New Roman" pitchFamily="18" charset="0"/>
              </a:rPr>
              <a:t>тыс. рублей), иные межбюджетные трансферты – </a:t>
            </a:r>
            <a:r>
              <a:rPr lang="ru-RU" altLang="ru-RU" sz="1400" dirty="0" smtClean="0">
                <a:latin typeface="Times New Roman" pitchFamily="18" charset="0"/>
                <a:cs typeface="Times New Roman" pitchFamily="18" charset="0"/>
              </a:rPr>
              <a:t>48,9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(18680,3 </a:t>
            </a:r>
            <a:r>
              <a:rPr lang="ru-RU" altLang="ru-RU" sz="1400" dirty="0">
                <a:latin typeface="Times New Roman" pitchFamily="18" charset="0"/>
                <a:cs typeface="Times New Roman" pitchFamily="18" charset="0"/>
              </a:rPr>
              <a:t>тыс. рублей</a:t>
            </a:r>
            <a:r>
              <a:rPr lang="ru-RU" altLang="ru-RU" sz="1400" dirty="0" smtClean="0">
                <a:latin typeface="Times New Roman" pitchFamily="18" charset="0"/>
                <a:cs typeface="Times New Roman" pitchFamily="18" charset="0"/>
              </a:rPr>
              <a:t>), прочие безвозмездные поступления – 0,1 % (40,0 тыс. рублей). </a:t>
            </a:r>
            <a:endParaRPr lang="ru-RU" altLang="ru-RU" sz="1400" dirty="0">
              <a:latin typeface="Times New Roman" pitchFamily="18" charset="0"/>
              <a:cs typeface="Times New Roman" pitchFamily="18" charset="0"/>
            </a:endParaRPr>
          </a:p>
        </p:txBody>
      </p:sp>
      <p:pic>
        <p:nvPicPr>
          <p:cNvPr id="2" name="Диаграмма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1628" y="404664"/>
            <a:ext cx="6987020"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3460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ChangeArrowheads="1"/>
          </p:cNvSpPr>
          <p:nvPr/>
        </p:nvSpPr>
        <p:spPr bwMode="auto">
          <a:xfrm>
            <a:off x="141436" y="620688"/>
            <a:ext cx="89281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47675" algn="just">
              <a:spcBef>
                <a:spcPct val="20000"/>
              </a:spcBef>
              <a:buClr>
                <a:schemeClr val="hlink"/>
              </a:buClr>
              <a:buSzPct val="120000"/>
            </a:pPr>
            <a:r>
              <a:rPr lang="ru-RU" sz="1600" dirty="0">
                <a:latin typeface="Times New Roman" pitchFamily="18" charset="0"/>
                <a:cs typeface="Times New Roman" pitchFamily="18" charset="0"/>
              </a:rPr>
              <a:t>Расходная часть бюджета за 2022 год выполнена на 98,7 %, при плане на год  46595,9 тыс. рублей исполнено в сумме 45983,2 тыс. рублей. </a:t>
            </a:r>
            <a:endParaRPr lang="ru-RU" altLang="ru-RU" sz="1600" dirty="0">
              <a:latin typeface="Times New Roman" pitchFamily="18" charset="0"/>
              <a:cs typeface="Times New Roman" pitchFamily="18" charset="0"/>
            </a:endParaRPr>
          </a:p>
        </p:txBody>
      </p:sp>
      <p:sp>
        <p:nvSpPr>
          <p:cNvPr id="5" name="Rectangle 4"/>
          <p:cNvSpPr>
            <a:spLocks noChangeArrowheads="1"/>
          </p:cNvSpPr>
          <p:nvPr/>
        </p:nvSpPr>
        <p:spPr bwMode="auto">
          <a:xfrm>
            <a:off x="-1" y="44624"/>
            <a:ext cx="9180513" cy="620713"/>
          </a:xfrm>
          <a:prstGeom prst="rect">
            <a:avLst/>
          </a:prstGeom>
          <a:noFill/>
          <a:ln>
            <a:noFill/>
          </a:ln>
          <a:ex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0"/>
              </a:spcBef>
              <a:buFontTx/>
              <a:buNone/>
              <a:defRPr/>
            </a:pPr>
            <a:r>
              <a:rPr lang="ru-RU" altLang="ru-RU" sz="2200" b="1" u="sng" dirty="0" smtClean="0">
                <a:ln w="11430"/>
                <a:latin typeface="Times New Roman" panose="02020603050405020304" pitchFamily="18" charset="0"/>
                <a:cs typeface="Times New Roman" panose="02020603050405020304" pitchFamily="18" charset="0"/>
              </a:rPr>
              <a:t>ИСПОЛНЕНИЕ БЮДЖЕТА ПО РАСХОДАМ</a:t>
            </a:r>
          </a:p>
        </p:txBody>
      </p:sp>
      <p:sp>
        <p:nvSpPr>
          <p:cNvPr id="8" name="Rectangle 2082"/>
          <p:cNvSpPr>
            <a:spLocks noChangeArrowheads="1"/>
          </p:cNvSpPr>
          <p:nvPr/>
        </p:nvSpPr>
        <p:spPr bwMode="auto">
          <a:xfrm>
            <a:off x="1493912" y="6021288"/>
            <a:ext cx="6554316"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p>
            <a:pPr algn="ctr"/>
            <a:r>
              <a:rPr lang="ru-RU" altLang="ru-RU" sz="1400" b="1" dirty="0">
                <a:latin typeface="Times New Roman" pitchFamily="18" charset="0"/>
              </a:rPr>
              <a:t>Муниципальный долг на </a:t>
            </a:r>
            <a:r>
              <a:rPr lang="ru-RU" altLang="ru-RU" sz="1400" b="1" dirty="0" smtClean="0">
                <a:latin typeface="Times New Roman" pitchFamily="18" charset="0"/>
              </a:rPr>
              <a:t>01.01.2023 </a:t>
            </a:r>
            <a:r>
              <a:rPr lang="ru-RU" altLang="ru-RU" sz="1400" b="1" dirty="0">
                <a:latin typeface="Times New Roman" pitchFamily="18" charset="0"/>
              </a:rPr>
              <a:t>года отсутствует</a:t>
            </a:r>
            <a:r>
              <a:rPr lang="ru-RU" altLang="ru-RU" sz="1400" b="1" dirty="0" smtClean="0">
                <a:latin typeface="Times New Roman" pitchFamily="18" charset="0"/>
              </a:rPr>
              <a:t>.</a:t>
            </a:r>
          </a:p>
          <a:p>
            <a:pPr algn="ctr"/>
            <a:endParaRPr lang="ru-RU" altLang="ru-RU" sz="1400" b="1" dirty="0">
              <a:latin typeface="Times New Roman" pitchFamily="18" charset="0"/>
            </a:endParaRPr>
          </a:p>
          <a:p>
            <a:pPr algn="ctr"/>
            <a:r>
              <a:rPr lang="ru-RU" altLang="ru-RU" sz="1400" b="1" dirty="0" smtClean="0">
                <a:latin typeface="Times New Roman" pitchFamily="18" charset="0"/>
              </a:rPr>
              <a:t>Кредиторская </a:t>
            </a:r>
            <a:r>
              <a:rPr lang="ru-RU" altLang="ru-RU" sz="1400" b="1" dirty="0">
                <a:latin typeface="Times New Roman" pitchFamily="18" charset="0"/>
              </a:rPr>
              <a:t>и дебиторская задолженности на </a:t>
            </a:r>
            <a:r>
              <a:rPr lang="ru-RU" altLang="ru-RU" sz="1400" b="1" dirty="0" smtClean="0">
                <a:latin typeface="Times New Roman" pitchFamily="18" charset="0"/>
              </a:rPr>
              <a:t>01.01.2023  </a:t>
            </a:r>
            <a:r>
              <a:rPr lang="ru-RU" altLang="ru-RU" sz="1400" b="1" dirty="0">
                <a:latin typeface="Times New Roman" pitchFamily="18" charset="0"/>
              </a:rPr>
              <a:t>года отсутствуют.</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541" y="1340768"/>
            <a:ext cx="8558187" cy="4619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768" y="188640"/>
            <a:ext cx="8712968" cy="1023392"/>
          </a:xfrm>
        </p:spPr>
        <p:txBody>
          <a:bodyPr/>
          <a:lstStyle/>
          <a:p>
            <a:pPr algn="ctr"/>
            <a:r>
              <a:rPr lang="ru-RU" sz="2200" b="1" dirty="0" smtClean="0">
                <a:latin typeface="Times New Roman" pitchFamily="18" charset="0"/>
                <a:cs typeface="Times New Roman" pitchFamily="18" charset="0"/>
              </a:rPr>
              <a:t>РАСХОДЫ БЮДЖЕТА МУНИЦИПАЛЬНОГО ОБРАЗОВАНИЯ БОРИСОГЛЕБСКОЕ ПО РАЗДЕЛАМ КЛАССИФИКАЦИИ РАСХОДОВ БЮДЖЕТОВ РФ В 2022 ГОДУ, в тыс. рублей.</a:t>
            </a:r>
            <a:endParaRPr lang="ru-RU" b="1" dirty="0"/>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826" y="1529333"/>
            <a:ext cx="8548902" cy="4072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0150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ChangeArrowheads="1"/>
          </p:cNvSpPr>
          <p:nvPr/>
        </p:nvSpPr>
        <p:spPr bwMode="auto">
          <a:xfrm>
            <a:off x="1895417850" y="-1175758063"/>
            <a:ext cx="1528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Публичные слушания </a:t>
            </a:r>
            <a:endParaRPr lang="ru-RU" altLang="ru-RU" sz="1100"/>
          </a:p>
          <a:p>
            <a:pPr eaLnBrk="0" hangingPunct="0"/>
            <a:endParaRPr lang="ru-RU" altLang="ru-RU" sz="1800"/>
          </a:p>
        </p:txBody>
      </p:sp>
      <p:sp>
        <p:nvSpPr>
          <p:cNvPr id="15363" name="Rectangle 7"/>
          <p:cNvSpPr>
            <a:spLocks noChangeArrowheads="1"/>
          </p:cNvSpPr>
          <p:nvPr/>
        </p:nvSpPr>
        <p:spPr bwMode="auto">
          <a:xfrm>
            <a:off x="1540700500" y="915717625"/>
            <a:ext cx="22415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об исполнении краевого бюджета </a:t>
            </a:r>
            <a:endParaRPr lang="ru-RU" altLang="ru-RU" sz="1100"/>
          </a:p>
          <a:p>
            <a:pPr eaLnBrk="0" hangingPunct="0"/>
            <a:endParaRPr lang="ru-RU" altLang="ru-RU" sz="1800"/>
          </a:p>
        </p:txBody>
      </p:sp>
      <p:sp>
        <p:nvSpPr>
          <p:cNvPr id="15364" name="Rectangle 8"/>
          <p:cNvSpPr>
            <a:spLocks noChangeArrowheads="1"/>
          </p:cNvSpPr>
          <p:nvPr/>
        </p:nvSpPr>
        <p:spPr bwMode="auto">
          <a:xfrm>
            <a:off x="-1908756025" y="1049046988"/>
            <a:ext cx="15795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за 2012 год назначены </a:t>
            </a:r>
            <a:endParaRPr lang="ru-RU" altLang="ru-RU" sz="1100"/>
          </a:p>
          <a:p>
            <a:pPr eaLnBrk="0" hangingPunct="0"/>
            <a:endParaRPr lang="ru-RU" altLang="ru-RU" sz="1800"/>
          </a:p>
        </p:txBody>
      </p:sp>
      <p:sp>
        <p:nvSpPr>
          <p:cNvPr id="15365" name="Rectangle 9"/>
          <p:cNvSpPr>
            <a:spLocks noChangeArrowheads="1"/>
          </p:cNvSpPr>
          <p:nvPr/>
        </p:nvSpPr>
        <p:spPr bwMode="auto">
          <a:xfrm>
            <a:off x="1916488738" y="1182368413"/>
            <a:ext cx="1466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на 20 июня 2013 года</a:t>
            </a:r>
            <a:endParaRPr lang="ru-RU" altLang="ru-RU" sz="1800"/>
          </a:p>
        </p:txBody>
      </p:sp>
      <p:sp>
        <p:nvSpPr>
          <p:cNvPr id="15366" name="Rectangle 10"/>
          <p:cNvSpPr>
            <a:spLocks noChangeArrowheads="1"/>
          </p:cNvSpPr>
          <p:nvPr/>
        </p:nvSpPr>
        <p:spPr bwMode="auto">
          <a:xfrm>
            <a:off x="1895417850" y="-1175758063"/>
            <a:ext cx="1528763"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Публичные слушания </a:t>
            </a:r>
            <a:endParaRPr lang="ru-RU" altLang="ru-RU" sz="1100"/>
          </a:p>
          <a:p>
            <a:pPr eaLnBrk="0" hangingPunct="0"/>
            <a:endParaRPr lang="ru-RU" altLang="ru-RU" sz="1800"/>
          </a:p>
        </p:txBody>
      </p:sp>
      <p:sp>
        <p:nvSpPr>
          <p:cNvPr id="15367" name="Rectangle 11"/>
          <p:cNvSpPr>
            <a:spLocks noChangeArrowheads="1"/>
          </p:cNvSpPr>
          <p:nvPr/>
        </p:nvSpPr>
        <p:spPr bwMode="auto">
          <a:xfrm>
            <a:off x="1540700500" y="915717625"/>
            <a:ext cx="2241550"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об исполнении краевого бюджета </a:t>
            </a:r>
            <a:endParaRPr lang="ru-RU" altLang="ru-RU" sz="1100"/>
          </a:p>
          <a:p>
            <a:pPr eaLnBrk="0" hangingPunct="0"/>
            <a:endParaRPr lang="ru-RU" altLang="ru-RU" sz="1800"/>
          </a:p>
        </p:txBody>
      </p:sp>
      <p:sp>
        <p:nvSpPr>
          <p:cNvPr id="15368" name="Rectangle 12"/>
          <p:cNvSpPr>
            <a:spLocks noChangeArrowheads="1"/>
          </p:cNvSpPr>
          <p:nvPr/>
        </p:nvSpPr>
        <p:spPr bwMode="auto">
          <a:xfrm>
            <a:off x="-1908756025" y="1049046988"/>
            <a:ext cx="1579562"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за 2012 год назначены </a:t>
            </a:r>
            <a:endParaRPr lang="ru-RU" altLang="ru-RU" sz="1100"/>
          </a:p>
          <a:p>
            <a:pPr eaLnBrk="0" hangingPunct="0"/>
            <a:endParaRPr lang="ru-RU" altLang="ru-RU" sz="1800"/>
          </a:p>
        </p:txBody>
      </p:sp>
      <p:sp>
        <p:nvSpPr>
          <p:cNvPr id="15369" name="Rectangle 13"/>
          <p:cNvSpPr>
            <a:spLocks noChangeArrowheads="1"/>
          </p:cNvSpPr>
          <p:nvPr/>
        </p:nvSpPr>
        <p:spPr bwMode="auto">
          <a:xfrm>
            <a:off x="1916488738" y="1182368413"/>
            <a:ext cx="14668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на 20 июня 2013 года</a:t>
            </a:r>
            <a:endParaRPr lang="ru-RU" altLang="ru-RU" sz="1800"/>
          </a:p>
        </p:txBody>
      </p:sp>
      <p:graphicFrame>
        <p:nvGraphicFramePr>
          <p:cNvPr id="317926" name="Group 1510"/>
          <p:cNvGraphicFramePr>
            <a:graphicFrameLocks noGrp="1"/>
          </p:cNvGraphicFramePr>
          <p:nvPr>
            <p:ph sz="quarter" idx="1"/>
            <p:extLst>
              <p:ext uri="{D42A27DB-BD31-4B8C-83A1-F6EECF244321}">
                <p14:modId xmlns:p14="http://schemas.microsoft.com/office/powerpoint/2010/main" val="3461685858"/>
              </p:ext>
            </p:extLst>
          </p:nvPr>
        </p:nvGraphicFramePr>
        <p:xfrm>
          <a:off x="0" y="0"/>
          <a:ext cx="9180513" cy="1006475"/>
        </p:xfrm>
        <a:graphic>
          <a:graphicData uri="http://schemas.openxmlformats.org/drawingml/2006/table">
            <a:tbl>
              <a:tblPr/>
              <a:tblGrid>
                <a:gridCol w="9180513"/>
              </a:tblGrid>
              <a:tr h="1006475">
                <a:tc>
                  <a:txBody>
                    <a:bodyPr/>
                    <a:lstStyle>
                      <a:lvl1pPr marL="342900" indent="-342900" algn="l">
                        <a:spcBef>
                          <a:spcPct val="20000"/>
                        </a:spcBef>
                        <a:defRPr sz="2800">
                          <a:solidFill>
                            <a:schemeClr val="tx1"/>
                          </a:solidFill>
                          <a:latin typeface="Arial" pitchFamily="34" charset="0"/>
                        </a:defRPr>
                      </a:lvl1pPr>
                      <a:lvl2pPr marL="742950" indent="-285750" algn="l">
                        <a:spcBef>
                          <a:spcPct val="20000"/>
                        </a:spcBef>
                        <a:defRPr sz="2400">
                          <a:solidFill>
                            <a:schemeClr val="tx1"/>
                          </a:solidFill>
                          <a:latin typeface="Arial" pitchFamily="34" charset="0"/>
                        </a:defRPr>
                      </a:lvl2pPr>
                      <a:lvl3pPr marL="1143000" indent="-228600" algn="l">
                        <a:spcBef>
                          <a:spcPct val="20000"/>
                        </a:spcBef>
                        <a:defRPr sz="2000">
                          <a:solidFill>
                            <a:schemeClr val="tx1"/>
                          </a:solidFill>
                          <a:latin typeface="Arial" pitchFamily="34" charset="0"/>
                        </a:defRPr>
                      </a:lvl3pPr>
                      <a:lvl4pPr marL="1600200" indent="-228600" algn="l">
                        <a:spcBef>
                          <a:spcPct val="20000"/>
                        </a:spcBef>
                        <a:defRPr>
                          <a:solidFill>
                            <a:schemeClr val="tx1"/>
                          </a:solidFill>
                          <a:latin typeface="Arial" pitchFamily="34" charset="0"/>
                        </a:defRPr>
                      </a:lvl4pPr>
                      <a:lvl5pPr marL="2057400" indent="-228600" algn="l">
                        <a:spcBef>
                          <a:spcPct val="20000"/>
                        </a:spcBef>
                        <a:defRPr>
                          <a:solidFill>
                            <a:schemeClr val="tx1"/>
                          </a:solidFill>
                          <a:latin typeface="Arial" pitchFamily="34" charset="0"/>
                        </a:defRPr>
                      </a:lvl5pPr>
                      <a:lvl6pPr marL="2514600" indent="-228600" fontAlgn="base">
                        <a:spcBef>
                          <a:spcPct val="20000"/>
                        </a:spcBef>
                        <a:spcAft>
                          <a:spcPct val="0"/>
                        </a:spcAft>
                        <a:defRPr>
                          <a:solidFill>
                            <a:schemeClr val="tx1"/>
                          </a:solidFill>
                          <a:latin typeface="Arial" pitchFamily="34" charset="0"/>
                        </a:defRPr>
                      </a:lvl6pPr>
                      <a:lvl7pPr marL="2971800" indent="-228600" fontAlgn="base">
                        <a:spcBef>
                          <a:spcPct val="20000"/>
                        </a:spcBef>
                        <a:spcAft>
                          <a:spcPct val="0"/>
                        </a:spcAft>
                        <a:defRPr>
                          <a:solidFill>
                            <a:schemeClr val="tx1"/>
                          </a:solidFill>
                          <a:latin typeface="Arial" pitchFamily="34" charset="0"/>
                        </a:defRPr>
                      </a:lvl7pPr>
                      <a:lvl8pPr marL="3429000" indent="-228600" fontAlgn="base">
                        <a:spcBef>
                          <a:spcPct val="20000"/>
                        </a:spcBef>
                        <a:spcAft>
                          <a:spcPct val="0"/>
                        </a:spcAft>
                        <a:defRPr>
                          <a:solidFill>
                            <a:schemeClr val="tx1"/>
                          </a:solidFill>
                          <a:latin typeface="Arial" pitchFamily="34" charset="0"/>
                        </a:defRPr>
                      </a:lvl8pPr>
                      <a:lvl9pPr marL="3886200" indent="-228600" fontAlgn="base">
                        <a:spcBef>
                          <a:spcPct val="20000"/>
                        </a:spcBef>
                        <a:spcAft>
                          <a:spcPct val="0"/>
                        </a:spcAft>
                        <a:defRPr>
                          <a:solidFill>
                            <a:schemeClr val="tx1"/>
                          </a:solidFill>
                          <a:latin typeface="Arial" pitchFamily="34" charset="0"/>
                        </a:defRPr>
                      </a:lvl9pPr>
                    </a:lstStyle>
                    <a:p>
                      <a:pPr algn="ctr"/>
                      <a:r>
                        <a:rPr lang="ru-RU" sz="1800" b="1" dirty="0" smtClean="0">
                          <a:solidFill>
                            <a:schemeClr val="accent4"/>
                          </a:solidFill>
                          <a:latin typeface="Times New Roman" pitchFamily="18" charset="0"/>
                          <a:cs typeface="Times New Roman" pitchFamily="18" charset="0"/>
                        </a:rPr>
                        <a:t>РАСХОДЫ БЮДЖЕТА МУНИЦИПАЛЬНОГО ОБРАЗОВАНИЯ БОРИСОГЛЕБСКОЕ ПО РАЗДЕЛАМ И ПОДРАЗДЕЛАМ КЛАССИФИКАЦИИ РАСХОДОВ БЮДЖЕТА В РАЗРЕЗЕ МУНИЦИПАЛЬНЫХ ПРОГРАММ</a:t>
                      </a:r>
                      <a:endParaRPr lang="ru-RU" sz="1800" b="1" dirty="0">
                        <a:solidFill>
                          <a:schemeClr val="accent4"/>
                        </a:solidFill>
                        <a:latin typeface="Times New Roman" pitchFamily="18" charset="0"/>
                        <a:cs typeface="Times New Roman" pitchFamily="18" charset="0"/>
                      </a:endParaRPr>
                    </a:p>
                  </a:txBody>
                  <a:tcPr marT="45749" marB="45749" anchor="ct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2" name="Таблица 1"/>
          <p:cNvGraphicFramePr>
            <a:graphicFrameLocks noGrp="1"/>
          </p:cNvGraphicFramePr>
          <p:nvPr>
            <p:extLst>
              <p:ext uri="{D42A27DB-BD31-4B8C-83A1-F6EECF244321}">
                <p14:modId xmlns:p14="http://schemas.microsoft.com/office/powerpoint/2010/main" val="1567645496"/>
              </p:ext>
            </p:extLst>
          </p:nvPr>
        </p:nvGraphicFramePr>
        <p:xfrm>
          <a:off x="485800" y="980728"/>
          <a:ext cx="8208911" cy="5697518"/>
        </p:xfrm>
        <a:graphic>
          <a:graphicData uri="http://schemas.openxmlformats.org/drawingml/2006/table">
            <a:tbl>
              <a:tblPr/>
              <a:tblGrid>
                <a:gridCol w="4795848"/>
                <a:gridCol w="669442"/>
                <a:gridCol w="801137"/>
                <a:gridCol w="1031602"/>
                <a:gridCol w="910882"/>
              </a:tblGrid>
              <a:tr h="409913">
                <a:tc>
                  <a:txBody>
                    <a:bodyPr/>
                    <a:lstStyle/>
                    <a:p>
                      <a:pPr algn="ctr" fontAlgn="ctr"/>
                      <a:r>
                        <a:rPr lang="ru-RU" sz="1000" b="1" i="0" u="none" strike="noStrike" dirty="0">
                          <a:effectLst/>
                          <a:latin typeface="Times New Roman"/>
                        </a:rPr>
                        <a:t>НАИМЕНОВАНИЕ</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Раздел, подраздел</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Исполнено за 2021 год, тыс. рублей</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Уточненный план на 2022 год, тыс. рублей</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Исполнено за 2022 год, тыс. рублей</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r h="151020">
                <a:tc>
                  <a:txBody>
                    <a:bodyPr/>
                    <a:lstStyle/>
                    <a:p>
                      <a:pPr algn="just" fontAlgn="ctr"/>
                      <a:r>
                        <a:rPr lang="ru-RU" sz="1000" b="1" i="0" u="none" strike="noStrike" dirty="0">
                          <a:effectLst/>
                          <a:latin typeface="Times New Roman"/>
                        </a:rPr>
                        <a:t>ОБЩЕГОСУДАРСТВЕННЫЕ ВОПРОСЫ</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0100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13 317,1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14 969,9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14 712,1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453062">
                <a:tc>
                  <a:txBody>
                    <a:bodyPr/>
                    <a:lstStyle/>
                    <a:p>
                      <a:pPr algn="l" fontAlgn="t"/>
                      <a:r>
                        <a:rPr lang="ru-RU" sz="1000" b="1" i="1" u="none" strike="noStrike" dirty="0">
                          <a:solidFill>
                            <a:srgbClr val="000000"/>
                          </a:solidFill>
                          <a:effectLst/>
                          <a:latin typeface="Times New Roman"/>
                        </a:rPr>
                        <a:t>  Функционирование Правительства Российской Федерации, высших исполнительных органов государственной власти субъектов Российской Федерации, местных администраций</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0104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2 576,9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3 223,3</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3 220,1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51020">
                <a:tc>
                  <a:txBody>
                    <a:bodyPr/>
                    <a:lstStyle/>
                    <a:p>
                      <a:pPr algn="l" fontAlgn="t"/>
                      <a:r>
                        <a:rPr lang="ru-RU" sz="1000" b="0" i="0" u="none" strike="noStrike" dirty="0">
                          <a:solidFill>
                            <a:srgbClr val="000000"/>
                          </a:solidFill>
                          <a:effectLst/>
                          <a:latin typeface="Times New Roman"/>
                        </a:rPr>
                        <a:t>Непрограммные расходы органов местного самоуправления</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2 576,9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3 223,3</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3 220,1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l" fontAlgn="t"/>
                      <a:r>
                        <a:rPr lang="ru-RU" sz="1000" b="1" i="1" u="none" strike="noStrike" dirty="0">
                          <a:solidFill>
                            <a:srgbClr val="000000"/>
                          </a:solidFill>
                          <a:effectLst/>
                          <a:latin typeface="Times New Roman"/>
                        </a:rPr>
                        <a:t>  Обеспечение деятельности финансовых, налоговых и таможенных органов и органов финансового (финансово-бюджетного) надзора</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solidFill>
                            <a:srgbClr val="000000"/>
                          </a:solidFill>
                          <a:effectLst/>
                          <a:latin typeface="Times New Roman"/>
                        </a:rPr>
                        <a:t>0106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463,0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486,0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486,0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52382">
                <a:tc>
                  <a:txBody>
                    <a:bodyPr/>
                    <a:lstStyle/>
                    <a:p>
                      <a:pPr algn="l" fontAlgn="t"/>
                      <a:r>
                        <a:rPr lang="ru-RU" sz="1000" b="0" i="0" u="none" strike="noStrike">
                          <a:solidFill>
                            <a:srgbClr val="000000"/>
                          </a:solidFill>
                          <a:effectLst/>
                          <a:latin typeface="Times New Roman"/>
                        </a:rPr>
                        <a:t> Муниципальная программа «Управление муниципальными финансами муниципального образования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463,0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486,0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486,0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20">
                <a:tc>
                  <a:txBody>
                    <a:bodyPr/>
                    <a:lstStyle/>
                    <a:p>
                      <a:pPr algn="l" fontAlgn="t"/>
                      <a:r>
                        <a:rPr lang="ru-RU" sz="1000" b="1" i="1" u="none" strike="noStrike">
                          <a:solidFill>
                            <a:srgbClr val="000000"/>
                          </a:solidFill>
                          <a:effectLst/>
                          <a:latin typeface="Times New Roman"/>
                        </a:rPr>
                        <a:t>  Другие общегосударственные вопросы</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0113</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10 277,2</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11 260,6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11 006,0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30806">
                <a:tc>
                  <a:txBody>
                    <a:bodyPr/>
                    <a:lstStyle/>
                    <a:p>
                      <a:pPr algn="l" fontAlgn="t"/>
                      <a:r>
                        <a:rPr lang="ru-RU" sz="1000" b="0" i="0" u="none" strike="noStrike" dirty="0">
                          <a:solidFill>
                            <a:srgbClr val="000000"/>
                          </a:solidFill>
                          <a:effectLst/>
                          <a:latin typeface="Times New Roman"/>
                        </a:rPr>
                        <a:t> Муниципальная программа «Развитие муниципальной службы  в муниципальном образовании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9 330,2</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10 400,9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10 254,4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l" fontAlgn="t"/>
                      <a:r>
                        <a:rPr lang="ru-RU" sz="1000" b="0" i="0" u="none" strike="noStrike">
                          <a:solidFill>
                            <a:srgbClr val="000000"/>
                          </a:solidFill>
                          <a:effectLst/>
                          <a:latin typeface="Times New Roman"/>
                        </a:rPr>
                        <a:t>Муниципальная программа «Управление муниципальным имуществом муниципального образования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733,9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748,0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639,9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20">
                <a:tc>
                  <a:txBody>
                    <a:bodyPr/>
                    <a:lstStyle/>
                    <a:p>
                      <a:pPr algn="l" fontAlgn="t"/>
                      <a:r>
                        <a:rPr lang="ru-RU" sz="1000" b="0" i="0" u="none" strike="noStrike">
                          <a:solidFill>
                            <a:srgbClr val="000000"/>
                          </a:solidFill>
                          <a:effectLst/>
                          <a:latin typeface="Times New Roman"/>
                        </a:rPr>
                        <a:t>Непрограммные расходы органов местного самоуправления</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213,1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111,7</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111,7</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1020">
                <a:tc>
                  <a:txBody>
                    <a:bodyPr/>
                    <a:lstStyle/>
                    <a:p>
                      <a:pPr algn="just" fontAlgn="ctr"/>
                      <a:r>
                        <a:rPr lang="ru-RU" sz="1000" b="1" i="0" u="none" strike="noStrike">
                          <a:effectLst/>
                          <a:latin typeface="Times New Roman"/>
                        </a:rPr>
                        <a:t>НАЦИОНАЛЬНАЯ ОБОРОНА</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0200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236,4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1020">
                <a:tc>
                  <a:txBody>
                    <a:bodyPr/>
                    <a:lstStyle/>
                    <a:p>
                      <a:pPr algn="l" fontAlgn="t"/>
                      <a:r>
                        <a:rPr lang="ru-RU" sz="1000" b="1" i="1" u="none" strike="noStrike">
                          <a:solidFill>
                            <a:srgbClr val="000000"/>
                          </a:solidFill>
                          <a:effectLst/>
                          <a:latin typeface="Times New Roman"/>
                        </a:rPr>
                        <a:t> Мобилизационная и вневойсковая подготовка</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0203</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236,4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73956">
                <a:tc>
                  <a:txBody>
                    <a:bodyPr/>
                    <a:lstStyle/>
                    <a:p>
                      <a:pPr algn="l" fontAlgn="t"/>
                      <a:r>
                        <a:rPr lang="ru-RU" sz="1000" b="0" i="0" u="none" strike="noStrike">
                          <a:solidFill>
                            <a:srgbClr val="000000"/>
                          </a:solidFill>
                          <a:effectLst/>
                          <a:latin typeface="Times New Roman"/>
                        </a:rPr>
                        <a:t>Муниципальная программа «Управление муниципальными финансами муниципального образования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ru-RU" sz="1000" b="0" i="0" u="none" strike="noStrike">
                          <a:solidFill>
                            <a:srgbClr val="000000"/>
                          </a:solidFill>
                          <a:effectLst/>
                          <a:latin typeface="Times New Roman"/>
                        </a:rPr>
                        <a:t> </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236,4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253,1</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just" fontAlgn="ctr"/>
                      <a:r>
                        <a:rPr lang="ru-RU" sz="1000" b="1" i="0" u="none" strike="noStrike">
                          <a:effectLst/>
                          <a:latin typeface="Times New Roman"/>
                        </a:rPr>
                        <a:t>НАЦИОНАЛЬНАЯ БЕЗОПАСНОСТЬ И ПРАВООХРАНИТЕЛЬНАЯ ДЕЯТЕЛЬНОСТЬ</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0300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588,9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1 595,6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1 584,5</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302042">
                <a:tc>
                  <a:txBody>
                    <a:bodyPr/>
                    <a:lstStyle/>
                    <a:p>
                      <a:pPr algn="l" fontAlgn="t"/>
                      <a:r>
                        <a:rPr lang="ru-RU" sz="1000" b="1" i="1" u="none" strike="noStrike">
                          <a:solidFill>
                            <a:srgbClr val="000000"/>
                          </a:solidFill>
                          <a:effectLst/>
                          <a:latin typeface="Times New Roman"/>
                        </a:rPr>
                        <a:t>  Защита населения и территории от чрезвычайных ситуаций природного и техногенного характера, пожарная безопасность</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0310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584,9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1 588,6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1 577,5</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532168">
                <a:tc>
                  <a:txBody>
                    <a:bodyPr/>
                    <a:lstStyle/>
                    <a:p>
                      <a:pPr algn="l" fontAlgn="t"/>
                      <a:r>
                        <a:rPr lang="ru-RU" sz="1000" b="0" i="0" u="none" strike="noStrike">
                          <a:solidFill>
                            <a:srgbClr val="000000"/>
                          </a:solidFill>
                          <a:effectLst/>
                          <a:latin typeface="Times New Roman"/>
                        </a:rPr>
                        <a:t>Муниципальная программа «Защита населения и территорий муниципального образования Борисоглебское от чрезвычайных ситуаций, обеспечение пожарной безопасности и безопасности людей на водных объектах»</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584,9</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1 588,6</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1 577,5</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l" fontAlgn="t"/>
                      <a:r>
                        <a:rPr lang="ru-RU" sz="1000" b="1" i="1" u="none" strike="noStrike">
                          <a:solidFill>
                            <a:srgbClr val="000000"/>
                          </a:solidFill>
                          <a:effectLst/>
                          <a:latin typeface="Times New Roman"/>
                        </a:rPr>
                        <a:t>  Другие вопросы в области национальной безопасности и правоохранительной деятельности</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0314</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7,0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7,0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73956">
                <a:tc>
                  <a:txBody>
                    <a:bodyPr/>
                    <a:lstStyle/>
                    <a:p>
                      <a:pPr algn="l" fontAlgn="t"/>
                      <a:r>
                        <a:rPr lang="ru-RU" sz="1000" b="0" i="0" u="none" strike="noStrike">
                          <a:solidFill>
                            <a:srgbClr val="000000"/>
                          </a:solidFill>
                          <a:effectLst/>
                          <a:latin typeface="Times New Roman"/>
                        </a:rPr>
                        <a:t>Муниципальная программа «Обеспечение общественного порядка и профилактики правонарушений в муниципальном образовании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2,0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2042">
                <a:tc>
                  <a:txBody>
                    <a:bodyPr/>
                    <a:lstStyle/>
                    <a:p>
                      <a:pPr algn="l" fontAlgn="t"/>
                      <a:r>
                        <a:rPr lang="ru-RU" sz="1000" b="0" i="0" u="none" strike="noStrike">
                          <a:solidFill>
                            <a:srgbClr val="000000"/>
                          </a:solidFill>
                          <a:effectLst/>
                          <a:latin typeface="Times New Roman"/>
                        </a:rPr>
                        <a:t>Муниципальная программа «Противодействие коррупции на территории муниципального образования Борисоглебское»</a:t>
                      </a:r>
                    </a:p>
                  </a:txBody>
                  <a:tcPr marL="5475" marR="5475" marT="547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5,0</a:t>
                      </a:r>
                    </a:p>
                  </a:txBody>
                  <a:tcPr marL="5475" marR="5475" marT="547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451225264"/>
              </p:ext>
            </p:extLst>
          </p:nvPr>
        </p:nvGraphicFramePr>
        <p:xfrm>
          <a:off x="485800" y="260648"/>
          <a:ext cx="8280920" cy="6276005"/>
        </p:xfrm>
        <a:graphic>
          <a:graphicData uri="http://schemas.openxmlformats.org/drawingml/2006/table">
            <a:tbl>
              <a:tblPr/>
              <a:tblGrid>
                <a:gridCol w="4837918"/>
                <a:gridCol w="675316"/>
                <a:gridCol w="808165"/>
                <a:gridCol w="1040650"/>
                <a:gridCol w="918871"/>
              </a:tblGrid>
              <a:tr h="581722">
                <a:tc>
                  <a:txBody>
                    <a:bodyPr/>
                    <a:lstStyle/>
                    <a:p>
                      <a:pPr algn="ctr" fontAlgn="ctr"/>
                      <a:r>
                        <a:rPr lang="ru-RU" sz="1000" b="1" i="0" u="none" strike="noStrike" dirty="0">
                          <a:effectLst/>
                          <a:latin typeface="Times New Roman"/>
                        </a:rPr>
                        <a:t>НАИМЕНОВАНИЕ</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Раздел, подраздел</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Исполнено за 2021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Уточненный план на 2022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Исполнено за 2022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r h="156617">
                <a:tc>
                  <a:txBody>
                    <a:bodyPr/>
                    <a:lstStyle/>
                    <a:p>
                      <a:pPr algn="just" fontAlgn="ctr"/>
                      <a:r>
                        <a:rPr lang="ru-RU" sz="1000" b="1" i="0" u="none" strike="noStrike">
                          <a:effectLst/>
                          <a:latin typeface="Times New Roman"/>
                        </a:rPr>
                        <a:t>НАЦИОНАЛЬНАЯ ЭКОНОМИКА</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0400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2 598,3</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4 582,2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4 573,5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6617">
                <a:tc>
                  <a:txBody>
                    <a:bodyPr/>
                    <a:lstStyle/>
                    <a:p>
                      <a:pPr algn="l" fontAlgn="t"/>
                      <a:r>
                        <a:rPr lang="ru-RU" sz="1000" b="1" i="1" u="none" strike="noStrike" dirty="0">
                          <a:solidFill>
                            <a:srgbClr val="000000"/>
                          </a:solidFill>
                          <a:effectLst/>
                          <a:latin typeface="Times New Roman"/>
                        </a:rPr>
                        <a:t>  Сельское хозяйство и рыболовство</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0405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152,7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56617">
                <a:tc>
                  <a:txBody>
                    <a:bodyPr/>
                    <a:lstStyle/>
                    <a:p>
                      <a:pPr algn="l" fontAlgn="t"/>
                      <a:r>
                        <a:rPr lang="ru-RU" sz="1000" b="0" i="0" u="none" strike="noStrike" dirty="0">
                          <a:solidFill>
                            <a:srgbClr val="000000"/>
                          </a:solidFill>
                          <a:effectLst/>
                          <a:latin typeface="Times New Roman"/>
                        </a:rPr>
                        <a:t>Непрограммные расходы органов местного самоуправления</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152,7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dirty="0">
                          <a:solidFill>
                            <a:srgbClr val="000000"/>
                          </a:solidFill>
                          <a:effectLst/>
                          <a:latin typeface="Times New Roman"/>
                        </a:rPr>
                        <a:t>  Дорожное хозяйство (дорожные фонды)</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0409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2 334,0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4 500,0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4 500,0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13235">
                <a:tc>
                  <a:txBody>
                    <a:bodyPr/>
                    <a:lstStyle/>
                    <a:p>
                      <a:pPr algn="l" fontAlgn="t"/>
                      <a:r>
                        <a:rPr lang="ru-RU" sz="1000" b="0" i="0" u="none" strike="noStrike" dirty="0">
                          <a:solidFill>
                            <a:srgbClr val="000000"/>
                          </a:solidFill>
                          <a:effectLst/>
                          <a:latin typeface="Times New Roman"/>
                        </a:rPr>
                        <a:t>Муниципальная программа «Дорожное хозяйство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2 334,0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4 500,0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4 500,0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a:solidFill>
                            <a:srgbClr val="000000"/>
                          </a:solidFill>
                          <a:effectLst/>
                          <a:latin typeface="Times New Roman"/>
                        </a:rPr>
                        <a:t>  Связь и информатика</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0410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106,6</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77,2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68,5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13235">
                <a:tc>
                  <a:txBody>
                    <a:bodyPr/>
                    <a:lstStyle/>
                    <a:p>
                      <a:pPr algn="l" fontAlgn="t"/>
                      <a:r>
                        <a:rPr lang="ru-RU" sz="1000" b="0" i="0" u="none" strike="noStrike" dirty="0">
                          <a:solidFill>
                            <a:srgbClr val="000000"/>
                          </a:solidFill>
                          <a:effectLst/>
                          <a:latin typeface="Times New Roman"/>
                        </a:rPr>
                        <a:t>Муниципальная программа «Информационное общество в муниципальном образовании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106,6</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77,2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68,5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a:solidFill>
                            <a:srgbClr val="000000"/>
                          </a:solidFill>
                          <a:effectLst/>
                          <a:latin typeface="Times New Roman"/>
                        </a:rPr>
                        <a:t> Другие вопросы в области национальной экономики</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0412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72899">
                <a:tc>
                  <a:txBody>
                    <a:bodyPr/>
                    <a:lstStyle/>
                    <a:p>
                      <a:pPr algn="l" fontAlgn="t"/>
                      <a:r>
                        <a:rPr lang="ru-RU" sz="1000" b="0" i="0" u="none" strike="noStrike">
                          <a:solidFill>
                            <a:srgbClr val="000000"/>
                          </a:solidFill>
                          <a:effectLst/>
                          <a:latin typeface="Times New Roman"/>
                        </a:rPr>
                        <a:t>Муниципальная программа «Содействие развитию малого и среднего предпринимательства в муниципальном образовании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just" fontAlgn="ctr"/>
                      <a:r>
                        <a:rPr lang="ru-RU" sz="1000" b="1" i="0" u="none" strike="noStrike">
                          <a:effectLst/>
                          <a:latin typeface="Times New Roman"/>
                        </a:rPr>
                        <a:t>ЖИЛИЩНО-КОММУНАЛЬНОЕ ХОЗЯЙСТВО</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0500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5 489,9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11 946,8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11 640,6</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6617">
                <a:tc>
                  <a:txBody>
                    <a:bodyPr/>
                    <a:lstStyle/>
                    <a:p>
                      <a:pPr algn="l" fontAlgn="t"/>
                      <a:r>
                        <a:rPr lang="ru-RU" sz="1000" b="1" i="1" u="none" strike="noStrike">
                          <a:solidFill>
                            <a:srgbClr val="000000"/>
                          </a:solidFill>
                          <a:effectLst/>
                          <a:latin typeface="Times New Roman"/>
                        </a:rPr>
                        <a:t>  Жилищное хозяйство</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solidFill>
                            <a:srgbClr val="000000"/>
                          </a:solidFill>
                          <a:effectLst/>
                          <a:latin typeface="Times New Roman"/>
                        </a:rPr>
                        <a:t>0501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27,0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32,0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27,2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13235">
                <a:tc>
                  <a:txBody>
                    <a:bodyPr/>
                    <a:lstStyle/>
                    <a:p>
                      <a:pPr algn="l" fontAlgn="t"/>
                      <a:r>
                        <a:rPr lang="ru-RU" sz="1000" b="0" i="0" u="none" strike="noStrike">
                          <a:solidFill>
                            <a:srgbClr val="000000"/>
                          </a:solidFill>
                          <a:effectLst/>
                          <a:latin typeface="Times New Roman"/>
                        </a:rPr>
                        <a:t>Муниципальная программа «Капитальный ремонт многоквартирных домов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27,0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32,0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27,2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5440">
                <a:tc>
                  <a:txBody>
                    <a:bodyPr/>
                    <a:lstStyle/>
                    <a:p>
                      <a:pPr algn="l" fontAlgn="t"/>
                      <a:r>
                        <a:rPr lang="ru-RU" sz="1000" b="0" i="0" u="none" strike="noStrike">
                          <a:solidFill>
                            <a:srgbClr val="000000"/>
                          </a:solidFill>
                          <a:effectLst/>
                          <a:latin typeface="Times New Roman"/>
                        </a:rPr>
                        <a:t>Муниципальная программа «Обеспечение доступным и комфортным жильем населения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a:solidFill>
                            <a:srgbClr val="000000"/>
                          </a:solidFill>
                          <a:effectLst/>
                          <a:latin typeface="Times New Roman"/>
                        </a:rPr>
                        <a:t>Коммунальное хозяйство</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0502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4 840,7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4 840,7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80357">
                <a:tc>
                  <a:txBody>
                    <a:bodyPr/>
                    <a:lstStyle/>
                    <a:p>
                      <a:pPr algn="l" fontAlgn="t"/>
                      <a:r>
                        <a:rPr lang="ru-RU" sz="1000" b="0" i="0" u="none" strike="noStrike">
                          <a:solidFill>
                            <a:srgbClr val="000000"/>
                          </a:solidFill>
                          <a:effectLst/>
                          <a:latin typeface="Times New Roman"/>
                        </a:rPr>
                        <a:t>Муниципальная программа "Охрана окружающей среды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4 840,7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4 840,7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l" fontAlgn="t"/>
                      <a:r>
                        <a:rPr lang="ru-RU" sz="1000" b="1" i="1" u="none" strike="noStrike">
                          <a:solidFill>
                            <a:srgbClr val="000000"/>
                          </a:solidFill>
                          <a:effectLst/>
                          <a:latin typeface="Times New Roman"/>
                        </a:rPr>
                        <a:t>Благоутройство</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0503</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5 462,9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7 074,1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6 772,8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80357">
                <a:tc>
                  <a:txBody>
                    <a:bodyPr/>
                    <a:lstStyle/>
                    <a:p>
                      <a:pPr algn="l" fontAlgn="t"/>
                      <a:r>
                        <a:rPr lang="ru-RU" sz="1000" b="0" i="0" u="none" strike="noStrike">
                          <a:solidFill>
                            <a:srgbClr val="000000"/>
                          </a:solidFill>
                          <a:effectLst/>
                          <a:latin typeface="Times New Roman"/>
                        </a:rPr>
                        <a:t> Муниципальная программа «Благоустройство территории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5 005,0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6 616,2</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6 314,9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87815">
                <a:tc>
                  <a:txBody>
                    <a:bodyPr/>
                    <a:lstStyle/>
                    <a:p>
                      <a:pPr algn="l" fontAlgn="t"/>
                      <a:r>
                        <a:rPr lang="ru-RU" sz="1000" b="0" i="0" u="none" strike="noStrike">
                          <a:solidFill>
                            <a:srgbClr val="000000"/>
                          </a:solidFill>
                          <a:effectLst/>
                          <a:latin typeface="Times New Roman"/>
                        </a:rPr>
                        <a:t>Муниципальная программа «Борьба с борщевиком на  территории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457,9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457,9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457,9</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just" fontAlgn="ctr"/>
                      <a:r>
                        <a:rPr lang="ru-RU" sz="1000" b="1" i="0" u="none" strike="noStrike">
                          <a:effectLst/>
                          <a:latin typeface="Times New Roman"/>
                        </a:rPr>
                        <a:t>ОХРАНА ОКРУЖАЮЩЕЙ СРЕДЫ</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0600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296,7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600,0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596,8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6617">
                <a:tc>
                  <a:txBody>
                    <a:bodyPr/>
                    <a:lstStyle/>
                    <a:p>
                      <a:pPr algn="l" fontAlgn="t"/>
                      <a:r>
                        <a:rPr lang="ru-RU" sz="1000" b="1" i="1" u="none" strike="noStrike">
                          <a:solidFill>
                            <a:srgbClr val="000000"/>
                          </a:solidFill>
                          <a:effectLst/>
                          <a:latin typeface="Times New Roman"/>
                        </a:rPr>
                        <a:t>  Другие вопросы в области охраны окружающей среды</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0605</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296,7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600,0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596,8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50525">
                <a:tc>
                  <a:txBody>
                    <a:bodyPr/>
                    <a:lstStyle/>
                    <a:p>
                      <a:pPr algn="l" fontAlgn="t"/>
                      <a:r>
                        <a:rPr lang="ru-RU" sz="1000" b="1" i="0" u="none" strike="noStrike">
                          <a:solidFill>
                            <a:srgbClr val="000000"/>
                          </a:solidFill>
                          <a:effectLst/>
                          <a:latin typeface="Times New Roman"/>
                        </a:rPr>
                        <a:t>Муниципальная программа «Благоустройство территории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296,7</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600,0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596,8</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6617">
                <a:tc>
                  <a:txBody>
                    <a:bodyPr/>
                    <a:lstStyle/>
                    <a:p>
                      <a:pPr algn="just" fontAlgn="ctr"/>
                      <a:r>
                        <a:rPr lang="ru-RU" sz="1000" b="1" i="0" u="none" strike="noStrike">
                          <a:effectLst/>
                          <a:latin typeface="Times New Roman"/>
                        </a:rPr>
                        <a:t>КУЛЬТУРА, КИНЕМАТОГРАФИЯ</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0800</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11 764,4</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56617">
                <a:tc>
                  <a:txBody>
                    <a:bodyPr/>
                    <a:lstStyle/>
                    <a:p>
                      <a:pPr algn="l" fontAlgn="t"/>
                      <a:r>
                        <a:rPr lang="ru-RU" sz="1000" b="1" i="1" u="none" strike="noStrike">
                          <a:solidFill>
                            <a:srgbClr val="000000"/>
                          </a:solidFill>
                          <a:effectLst/>
                          <a:latin typeface="Times New Roman"/>
                        </a:rPr>
                        <a:t>  Культура</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0801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11 764,4</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13235">
                <a:tc>
                  <a:txBody>
                    <a:bodyPr/>
                    <a:lstStyle/>
                    <a:p>
                      <a:pPr algn="l" fontAlgn="t"/>
                      <a:r>
                        <a:rPr lang="ru-RU" sz="1000" b="0" i="0" u="none" strike="noStrike">
                          <a:solidFill>
                            <a:srgbClr val="000000"/>
                          </a:solidFill>
                          <a:effectLst/>
                          <a:latin typeface="Times New Roman"/>
                        </a:rPr>
                        <a:t>Муниципальная программа "Развитие культуры муниципального образования Борисоглебское"</a:t>
                      </a:r>
                    </a:p>
                  </a:txBody>
                  <a:tcPr marL="5025" marR="5025" marT="50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11 764,4</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11 389,1</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00357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extLst>
              <p:ext uri="{D42A27DB-BD31-4B8C-83A1-F6EECF244321}">
                <p14:modId xmlns:p14="http://schemas.microsoft.com/office/powerpoint/2010/main" val="248254725"/>
              </p:ext>
            </p:extLst>
          </p:nvPr>
        </p:nvGraphicFramePr>
        <p:xfrm>
          <a:off x="629816" y="476672"/>
          <a:ext cx="8136904" cy="3960441"/>
        </p:xfrm>
        <a:graphic>
          <a:graphicData uri="http://schemas.openxmlformats.org/drawingml/2006/table">
            <a:tbl>
              <a:tblPr/>
              <a:tblGrid>
                <a:gridCol w="4753780"/>
                <a:gridCol w="663571"/>
                <a:gridCol w="794110"/>
                <a:gridCol w="1022552"/>
                <a:gridCol w="902891"/>
              </a:tblGrid>
              <a:tr h="185646">
                <a:tc gridSpan="5">
                  <a:txBody>
                    <a:bodyPr/>
                    <a:lstStyle/>
                    <a:p>
                      <a:pPr algn="r" fontAlgn="t"/>
                      <a:r>
                        <a:rPr lang="ru-RU" sz="800" b="0" i="0" u="none" strike="noStrike" dirty="0">
                          <a:solidFill>
                            <a:srgbClr val="000000"/>
                          </a:solidFill>
                          <a:effectLst/>
                          <a:latin typeface="Times New Roman"/>
                        </a:rPr>
                        <a:t>Продолжение таблицы</a:t>
                      </a:r>
                    </a:p>
                  </a:txBody>
                  <a:tcPr marL="6442" marR="6442" marT="6442" marB="0">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89540">
                <a:tc>
                  <a:txBody>
                    <a:bodyPr/>
                    <a:lstStyle/>
                    <a:p>
                      <a:pPr algn="ctr" fontAlgn="ctr"/>
                      <a:r>
                        <a:rPr lang="ru-RU" sz="1000" b="1" i="0" u="none" strike="noStrike" dirty="0">
                          <a:effectLst/>
                          <a:latin typeface="Times New Roman"/>
                        </a:rPr>
                        <a:t>НАИМЕНОВАНИЕ</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Раздел, подраздел</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Исполнено за 2021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Уточненный план на 2022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Исполнено за 2022 год, тыс. рублей</a:t>
                      </a:r>
                    </a:p>
                  </a:txBody>
                  <a:tcPr marL="5025" marR="5025" marT="50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r h="185646">
                <a:tc>
                  <a:txBody>
                    <a:bodyPr/>
                    <a:lstStyle/>
                    <a:p>
                      <a:pPr algn="just" fontAlgn="ctr"/>
                      <a:r>
                        <a:rPr lang="ru-RU" sz="1000" b="1" i="0" u="none" strike="noStrike" dirty="0">
                          <a:effectLst/>
                          <a:latin typeface="Times New Roman"/>
                        </a:rPr>
                        <a:t>СОЦИАЛЬНАЯ ПОЛИТИКА</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1000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656,3</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884,3</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883,7</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85646">
                <a:tc>
                  <a:txBody>
                    <a:bodyPr/>
                    <a:lstStyle/>
                    <a:p>
                      <a:pPr algn="l" fontAlgn="t"/>
                      <a:r>
                        <a:rPr lang="ru-RU" sz="1000" b="1" i="1" u="none" strike="noStrike">
                          <a:solidFill>
                            <a:srgbClr val="000000"/>
                          </a:solidFill>
                          <a:effectLst/>
                          <a:latin typeface="Times New Roman"/>
                        </a:rPr>
                        <a:t>  Пенсионное обеспечение</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solidFill>
                            <a:srgbClr val="000000"/>
                          </a:solidFill>
                          <a:effectLst/>
                          <a:latin typeface="Times New Roman"/>
                        </a:rPr>
                        <a:t>1001</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351,1</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502,4</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501,8</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85646">
                <a:tc>
                  <a:txBody>
                    <a:bodyPr/>
                    <a:lstStyle/>
                    <a:p>
                      <a:pPr algn="l" fontAlgn="t"/>
                      <a:r>
                        <a:rPr lang="ru-RU" sz="1000" b="0" i="0" u="none" strike="noStrike">
                          <a:solidFill>
                            <a:srgbClr val="000000"/>
                          </a:solidFill>
                          <a:effectLst/>
                          <a:latin typeface="Times New Roman"/>
                        </a:rPr>
                        <a:t>Непрограммные расходы органов местного самоуправления</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solidFill>
                            <a:srgbClr val="000000"/>
                          </a:solidFill>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351,1</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502,4</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501,8</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46">
                <a:tc>
                  <a:txBody>
                    <a:bodyPr/>
                    <a:lstStyle/>
                    <a:p>
                      <a:pPr algn="l" fontAlgn="t"/>
                      <a:r>
                        <a:rPr lang="ru-RU" sz="1000" b="1" i="1" u="none" strike="noStrike">
                          <a:solidFill>
                            <a:srgbClr val="000000"/>
                          </a:solidFill>
                          <a:effectLst/>
                          <a:latin typeface="Times New Roman"/>
                        </a:rPr>
                        <a:t>  Социальное обеспечение населения</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1003</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305,2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381,9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381,9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433173">
                <a:tc>
                  <a:txBody>
                    <a:bodyPr/>
                    <a:lstStyle/>
                    <a:p>
                      <a:pPr algn="l" fontAlgn="t"/>
                      <a:r>
                        <a:rPr lang="ru-RU" sz="1000" b="0" i="0" u="none" strike="noStrike">
                          <a:solidFill>
                            <a:srgbClr val="000000"/>
                          </a:solidFill>
                          <a:effectLst/>
                          <a:latin typeface="Times New Roman"/>
                        </a:rPr>
                        <a:t>Муниципальная программа «Обеспечение доступным и комфортным жильем населения муниципального образования»</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305,2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366,9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366,9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1007">
                <a:tc>
                  <a:txBody>
                    <a:bodyPr/>
                    <a:lstStyle/>
                    <a:p>
                      <a:pPr algn="l" fontAlgn="t"/>
                      <a:r>
                        <a:rPr lang="ru-RU" sz="1000" b="0" i="0" u="none" strike="noStrike">
                          <a:solidFill>
                            <a:srgbClr val="000000"/>
                          </a:solidFill>
                          <a:effectLst/>
                          <a:latin typeface="Times New Roman"/>
                        </a:rPr>
                        <a:t>Непрограммные расходы органов местного самоуправления</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ru-RU" sz="1000" b="0" i="0" u="none" strike="noStrike">
                        <a:solidFill>
                          <a:srgbClr val="000000"/>
                        </a:solidFill>
                        <a:effectLst/>
                        <a:latin typeface="Times New Roman"/>
                      </a:endParaRP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15,0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46">
                <a:tc>
                  <a:txBody>
                    <a:bodyPr/>
                    <a:lstStyle/>
                    <a:p>
                      <a:pPr algn="just" fontAlgn="ctr"/>
                      <a:r>
                        <a:rPr lang="ru-RU" sz="1000" b="1" i="0" u="none" strike="noStrike">
                          <a:effectLst/>
                          <a:latin typeface="Times New Roman"/>
                        </a:rPr>
                        <a:t>ФИЗИЧЕСКАЯ КУЛЬТУРА И СПОРТ</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85646">
                <a:tc>
                  <a:txBody>
                    <a:bodyPr/>
                    <a:lstStyle/>
                    <a:p>
                      <a:pPr algn="l" fontAlgn="t"/>
                      <a:r>
                        <a:rPr lang="ru-RU" sz="1000" b="1" i="1" u="none" strike="noStrike">
                          <a:solidFill>
                            <a:srgbClr val="000000"/>
                          </a:solidFill>
                          <a:effectLst/>
                          <a:latin typeface="Times New Roman"/>
                        </a:rPr>
                        <a:t>  Массовый спорт</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1102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88971">
                <a:tc>
                  <a:txBody>
                    <a:bodyPr/>
                    <a:lstStyle/>
                    <a:p>
                      <a:pPr algn="l" fontAlgn="t"/>
                      <a:r>
                        <a:rPr lang="ru-RU" sz="1000" b="0" i="0" u="none" strike="noStrike">
                          <a:solidFill>
                            <a:srgbClr val="000000"/>
                          </a:solidFill>
                          <a:effectLst/>
                          <a:latin typeface="Times New Roman"/>
                        </a:rPr>
                        <a:t> Муниципальная программа «Развитие физической культуры и спорта в муниципальном образовании Борисоглебское»</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10,0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46">
                <a:tc>
                  <a:txBody>
                    <a:bodyPr/>
                    <a:lstStyle/>
                    <a:p>
                      <a:pPr algn="just" fontAlgn="ctr"/>
                      <a:r>
                        <a:rPr lang="ru-RU" sz="1000" b="1" i="0" u="none" strike="noStrike">
                          <a:effectLst/>
                          <a:latin typeface="Times New Roman"/>
                        </a:rPr>
                        <a:t>СРЕДСТВА МАССОВОЙ ИНФОРМАЦИИ</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1200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350,0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dirty="0">
                          <a:effectLst/>
                          <a:latin typeface="Times New Roman"/>
                        </a:rPr>
                        <a:t>365,0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c>
                  <a:txBody>
                    <a:bodyPr/>
                    <a:lstStyle/>
                    <a:p>
                      <a:pPr algn="ctr" fontAlgn="ctr"/>
                      <a:r>
                        <a:rPr lang="ru-RU" sz="1000" b="1" i="0" u="none" strike="noStrike">
                          <a:effectLst/>
                          <a:latin typeface="Times New Roman"/>
                        </a:rPr>
                        <a:t>339,7</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8080"/>
                    </a:solidFill>
                  </a:tcPr>
                </a:tc>
              </a:tr>
              <a:tr h="185646">
                <a:tc>
                  <a:txBody>
                    <a:bodyPr/>
                    <a:lstStyle/>
                    <a:p>
                      <a:pPr algn="l" fontAlgn="t"/>
                      <a:r>
                        <a:rPr lang="ru-RU" sz="1000" b="1" i="1" u="none" strike="noStrike">
                          <a:solidFill>
                            <a:srgbClr val="000000"/>
                          </a:solidFill>
                          <a:effectLst/>
                          <a:latin typeface="Times New Roman"/>
                        </a:rPr>
                        <a:t>  Периодическая печать и издательства</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solidFill>
                            <a:srgbClr val="000000"/>
                          </a:solidFill>
                          <a:effectLst/>
                          <a:latin typeface="Times New Roman"/>
                        </a:rPr>
                        <a:t>1202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a:effectLst/>
                          <a:latin typeface="Times New Roman"/>
                        </a:rPr>
                        <a:t>350,0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365,0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0" i="1" u="none" strike="noStrike" dirty="0">
                          <a:effectLst/>
                          <a:latin typeface="Times New Roman"/>
                        </a:rPr>
                        <a:t>339,7</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71290">
                <a:tc>
                  <a:txBody>
                    <a:bodyPr/>
                    <a:lstStyle/>
                    <a:p>
                      <a:pPr algn="l" fontAlgn="t"/>
                      <a:r>
                        <a:rPr lang="ru-RU" sz="1000" b="0" i="0" u="none" strike="noStrike">
                          <a:solidFill>
                            <a:srgbClr val="000000"/>
                          </a:solidFill>
                          <a:effectLst/>
                          <a:latin typeface="Times New Roman"/>
                        </a:rPr>
                        <a:t>Муниципальная программа «Развитие муниципальной службы  в муниципальном образовании Борисоглебское»</a:t>
                      </a:r>
                    </a:p>
                  </a:txBody>
                  <a:tcPr marL="6442" marR="6442" marT="6442"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solidFill>
                            <a:srgbClr val="000000"/>
                          </a:solidFill>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350,0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a:effectLst/>
                          <a:latin typeface="Times New Roman"/>
                        </a:rPr>
                        <a:t>365,0</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000" b="0" i="0" u="none" strike="noStrike" dirty="0">
                          <a:effectLst/>
                          <a:latin typeface="Times New Roman"/>
                        </a:rPr>
                        <a:t>339,7</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5646">
                <a:tc>
                  <a:txBody>
                    <a:bodyPr/>
                    <a:lstStyle/>
                    <a:p>
                      <a:pPr algn="l" fontAlgn="ctr"/>
                      <a:r>
                        <a:rPr lang="ru-RU" sz="1000" b="1" i="0" u="none" strike="noStrike">
                          <a:effectLst/>
                          <a:latin typeface="Times New Roman"/>
                        </a:rPr>
                        <a:t>ИТОГО РАСХОДОВ:</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 </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35 308,1</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a:effectLst/>
                          <a:latin typeface="Times New Roman"/>
                        </a:rPr>
                        <a:t>46 595,9</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c>
                  <a:txBody>
                    <a:bodyPr/>
                    <a:lstStyle/>
                    <a:p>
                      <a:pPr algn="ctr" fontAlgn="ctr"/>
                      <a:r>
                        <a:rPr lang="ru-RU" sz="1000" b="1" i="0" u="none" strike="noStrike" dirty="0">
                          <a:effectLst/>
                          <a:latin typeface="Times New Roman"/>
                        </a:rPr>
                        <a:t>45 983,2</a:t>
                      </a:r>
                    </a:p>
                  </a:txBody>
                  <a:tcPr marL="6442" marR="6442" marT="64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FF00"/>
                    </a:solidFill>
                  </a:tcPr>
                </a:tc>
              </a:tr>
            </a:tbl>
          </a:graphicData>
        </a:graphic>
      </p:graphicFrame>
    </p:spTree>
    <p:extLst>
      <p:ext uri="{BB962C8B-B14F-4D97-AF65-F5344CB8AC3E}">
        <p14:creationId xmlns:p14="http://schemas.microsoft.com/office/powerpoint/2010/main" val="3637644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ChangeArrowheads="1"/>
          </p:cNvSpPr>
          <p:nvPr/>
        </p:nvSpPr>
        <p:spPr bwMode="auto">
          <a:xfrm>
            <a:off x="1" y="211287"/>
            <a:ext cx="9180512"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ru-RU" altLang="ru-RU" sz="2200" b="1" dirty="0" smtClean="0">
                <a:latin typeface="Times New Roman" pitchFamily="18" charset="0"/>
              </a:rPr>
              <a:t>РАСХОДЫ БЮДЖЕТА МУНИЦИПАЛЬНОГО ОБРАЗОВАНИЯ БОРИСОГЛЕБСКОЕ НА СОЦИАЛЬНУЮ СФЕРУ В 2022 ГОДУ</a:t>
            </a:r>
            <a:endParaRPr lang="ru-RU" altLang="ru-RU" sz="2200" b="1" dirty="0">
              <a:latin typeface="Times New Roman" pitchFamily="18" charset="0"/>
            </a:endParaRPr>
          </a:p>
        </p:txBody>
      </p:sp>
      <p:sp>
        <p:nvSpPr>
          <p:cNvPr id="16387" name="Rectangle 8"/>
          <p:cNvSpPr>
            <a:spLocks noChangeArrowheads="1"/>
          </p:cNvSpPr>
          <p:nvPr/>
        </p:nvSpPr>
        <p:spPr bwMode="auto">
          <a:xfrm>
            <a:off x="524558" y="4725144"/>
            <a:ext cx="8621713"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ru-RU" altLang="ru-RU" sz="1400" b="1" dirty="0">
              <a:latin typeface="Times New Roman" pitchFamily="18" charset="0"/>
            </a:endParaRPr>
          </a:p>
        </p:txBody>
      </p:sp>
      <p:sp>
        <p:nvSpPr>
          <p:cNvPr id="2" name="TextBox 1"/>
          <p:cNvSpPr txBox="1"/>
          <p:nvPr/>
        </p:nvSpPr>
        <p:spPr>
          <a:xfrm>
            <a:off x="528733" y="1196752"/>
            <a:ext cx="8386178" cy="1323439"/>
          </a:xfrm>
          <a:prstGeom prst="rect">
            <a:avLst/>
          </a:prstGeom>
          <a:noFill/>
        </p:spPr>
        <p:txBody>
          <a:bodyPr wrap="square" rtlCol="0">
            <a:spAutoFit/>
          </a:bodyPr>
          <a:lstStyle/>
          <a:p>
            <a:r>
              <a:rPr lang="ru-RU" sz="14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Расходные </a:t>
            </a:r>
            <a:r>
              <a:rPr lang="ru-RU" sz="1600" dirty="0">
                <a:latin typeface="Times New Roman" pitchFamily="18" charset="0"/>
                <a:cs typeface="Times New Roman" pitchFamily="18" charset="0"/>
              </a:rPr>
              <a:t>обязательства по социальной сфере выполнены в сумме 12282,8 тыс. </a:t>
            </a:r>
            <a:r>
              <a:rPr lang="ru-RU" sz="1600" dirty="0" smtClean="0">
                <a:latin typeface="Times New Roman" pitchFamily="18" charset="0"/>
                <a:cs typeface="Times New Roman" pitchFamily="18" charset="0"/>
              </a:rPr>
              <a:t>рублей или 100,0% от уточненного плана (12283,4 тыс. рублей). </a:t>
            </a:r>
            <a:r>
              <a:rPr lang="ru-RU" sz="1600" dirty="0">
                <a:latin typeface="Times New Roman" pitchFamily="18" charset="0"/>
                <a:cs typeface="Times New Roman" pitchFamily="18" charset="0"/>
              </a:rPr>
              <a:t>Удельный вес в общем объеме расходов бюджета муниципального образования </a:t>
            </a:r>
            <a:r>
              <a:rPr lang="ru-RU" sz="1600" dirty="0" smtClean="0">
                <a:latin typeface="Times New Roman" pitchFamily="18" charset="0"/>
                <a:cs typeface="Times New Roman" pitchFamily="18" charset="0"/>
              </a:rPr>
              <a:t> в </a:t>
            </a:r>
            <a:r>
              <a:rPr lang="ru-RU" sz="1600" dirty="0">
                <a:latin typeface="Times New Roman" pitchFamily="18" charset="0"/>
                <a:cs typeface="Times New Roman" pitchFamily="18" charset="0"/>
              </a:rPr>
              <a:t>2022 </a:t>
            </a:r>
            <a:r>
              <a:rPr lang="ru-RU" sz="1600" dirty="0" smtClean="0">
                <a:latin typeface="Times New Roman" pitchFamily="18" charset="0"/>
                <a:cs typeface="Times New Roman" pitchFamily="18" charset="0"/>
              </a:rPr>
              <a:t>году </a:t>
            </a:r>
            <a:r>
              <a:rPr lang="ru-RU" sz="1600" dirty="0">
                <a:latin typeface="Times New Roman" pitchFamily="18" charset="0"/>
                <a:cs typeface="Times New Roman" pitchFamily="18" charset="0"/>
              </a:rPr>
              <a:t>составляет 26,7%.</a:t>
            </a:r>
          </a:p>
          <a:p>
            <a:r>
              <a:rPr lang="ru-RU" sz="1600" dirty="0" smtClean="0">
                <a:latin typeface="Times New Roman" pitchFamily="18" charset="0"/>
                <a:cs typeface="Times New Roman" pitchFamily="18" charset="0"/>
              </a:rPr>
              <a:t>        По сравнению с  </a:t>
            </a:r>
            <a:r>
              <a:rPr lang="ru-RU" sz="1600" dirty="0">
                <a:latin typeface="Times New Roman" pitchFamily="18" charset="0"/>
                <a:cs typeface="Times New Roman" pitchFamily="18" charset="0"/>
              </a:rPr>
              <a:t>2021 </a:t>
            </a:r>
            <a:r>
              <a:rPr lang="ru-RU" sz="1600" dirty="0" smtClean="0">
                <a:latin typeface="Times New Roman" pitchFamily="18" charset="0"/>
                <a:cs typeface="Times New Roman" pitchFamily="18" charset="0"/>
              </a:rPr>
              <a:t>годом  (12430,7 тыс. рублей)  расходы уменьшились на </a:t>
            </a:r>
            <a:r>
              <a:rPr lang="ru-RU" sz="1600" dirty="0">
                <a:latin typeface="Times New Roman" pitchFamily="18" charset="0"/>
                <a:cs typeface="Times New Roman" pitchFamily="18" charset="0"/>
              </a:rPr>
              <a:t>147,9 тыс. рублей или на 1,2 %. </a:t>
            </a:r>
          </a:p>
        </p:txBody>
      </p:sp>
      <p:pic>
        <p:nvPicPr>
          <p:cNvPr id="1536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803" y="2338210"/>
            <a:ext cx="6132908" cy="433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22"/>
          <p:cNvSpPr>
            <a:spLocks noChangeArrowheads="1"/>
          </p:cNvSpPr>
          <p:nvPr/>
        </p:nvSpPr>
        <p:spPr bwMode="auto">
          <a:xfrm>
            <a:off x="198438" y="188913"/>
            <a:ext cx="87137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1800" b="1" dirty="0">
                <a:latin typeface="Times New Roman" pitchFamily="18" charset="0"/>
                <a:cs typeface="Times New Roman" pitchFamily="18" charset="0"/>
              </a:rPr>
              <a:t>Выполнение значений соотношения средней заработной платы отдельных категорий работников Муромского района к средней заработной плате по региону в </a:t>
            </a:r>
            <a:r>
              <a:rPr lang="ru-RU" altLang="ru-RU" sz="1800" b="1" dirty="0" smtClean="0">
                <a:latin typeface="Times New Roman" pitchFamily="18" charset="0"/>
                <a:cs typeface="Times New Roman" pitchFamily="18" charset="0"/>
              </a:rPr>
              <a:t>202</a:t>
            </a:r>
            <a:r>
              <a:rPr lang="en-US" altLang="ru-RU" sz="1800" b="1" dirty="0" smtClean="0">
                <a:latin typeface="Times New Roman" pitchFamily="18" charset="0"/>
                <a:cs typeface="Times New Roman" pitchFamily="18" charset="0"/>
              </a:rPr>
              <a:t>2</a:t>
            </a:r>
            <a:r>
              <a:rPr lang="ru-RU" altLang="ru-RU" sz="1800" b="1" dirty="0" smtClean="0">
                <a:latin typeface="Times New Roman" pitchFamily="18" charset="0"/>
                <a:cs typeface="Times New Roman" pitchFamily="18" charset="0"/>
              </a:rPr>
              <a:t> </a:t>
            </a:r>
            <a:r>
              <a:rPr lang="ru-RU" altLang="ru-RU" sz="1800" b="1" dirty="0">
                <a:latin typeface="Times New Roman" pitchFamily="18" charset="0"/>
                <a:cs typeface="Times New Roman" pitchFamily="18" charset="0"/>
              </a:rPr>
              <a:t>году </a:t>
            </a:r>
            <a:r>
              <a:rPr lang="ru-RU" sz="1800" b="1" dirty="0">
                <a:latin typeface="Times New Roman" pitchFamily="18" charset="0"/>
                <a:cs typeface="Times New Roman" pitchFamily="18" charset="0"/>
              </a:rPr>
              <a:t>в соответствии с Указами Президента Российской Федерации от 7 мая 2012 года № 597, от 1 июня 2012 года № 761.</a:t>
            </a:r>
            <a:endParaRPr lang="ru-RU" altLang="ru-RU" sz="1800" b="1" dirty="0">
              <a:solidFill>
                <a:schemeClr val="tx2"/>
              </a:solidFill>
              <a:latin typeface="Times New Roman" pitchFamily="18" charset="0"/>
            </a:endParaRPr>
          </a:p>
        </p:txBody>
      </p:sp>
      <p:sp>
        <p:nvSpPr>
          <p:cNvPr id="5" name="Rectangle 122"/>
          <p:cNvSpPr>
            <a:spLocks noChangeArrowheads="1"/>
          </p:cNvSpPr>
          <p:nvPr/>
        </p:nvSpPr>
        <p:spPr bwMode="auto">
          <a:xfrm>
            <a:off x="233363" y="1396008"/>
            <a:ext cx="87137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altLang="ru-RU" sz="1600" b="1" dirty="0">
                <a:latin typeface="Times New Roman" pitchFamily="18" charset="0"/>
              </a:rPr>
              <a:t>Показатели средней заработной платы работников </a:t>
            </a:r>
            <a:r>
              <a:rPr lang="ru-RU" altLang="ru-RU" sz="1600" b="1" dirty="0" smtClean="0">
                <a:latin typeface="Times New Roman" pitchFamily="18" charset="0"/>
              </a:rPr>
              <a:t>культуры, в тыс. рублях.</a:t>
            </a:r>
            <a:endParaRPr lang="ru-RU" altLang="ru-RU" sz="1600" b="1" dirty="0">
              <a:latin typeface="Times New Roman" pitchFamily="18"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8987" y="1844824"/>
            <a:ext cx="7602537" cy="442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ChangeArrowheads="1"/>
          </p:cNvSpPr>
          <p:nvPr/>
        </p:nvSpPr>
        <p:spPr bwMode="auto">
          <a:xfrm>
            <a:off x="69080063" y="-330007913"/>
            <a:ext cx="22018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Публичные слушания по проекту </a:t>
            </a:r>
            <a:endParaRPr lang="ru-RU" altLang="ru-RU" sz="1100"/>
          </a:p>
          <a:p>
            <a:pPr eaLnBrk="0" hangingPunct="0"/>
            <a:endParaRPr lang="ru-RU" altLang="ru-RU" sz="1800"/>
          </a:p>
        </p:txBody>
      </p:sp>
      <p:sp>
        <p:nvSpPr>
          <p:cNvPr id="3075" name="Rectangle 5"/>
          <p:cNvSpPr>
            <a:spLocks noChangeArrowheads="1"/>
          </p:cNvSpPr>
          <p:nvPr/>
        </p:nvSpPr>
        <p:spPr bwMode="auto">
          <a:xfrm>
            <a:off x="142397163" y="-196678550"/>
            <a:ext cx="20415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краевого бюджета на 2012 год </a:t>
            </a:r>
            <a:endParaRPr lang="ru-RU" altLang="ru-RU" sz="1100"/>
          </a:p>
          <a:p>
            <a:pPr eaLnBrk="0" hangingPunct="0"/>
            <a:endParaRPr lang="ru-RU" altLang="ru-RU" sz="1800"/>
          </a:p>
        </p:txBody>
      </p:sp>
      <p:sp>
        <p:nvSpPr>
          <p:cNvPr id="3076" name="Rectangle 6"/>
          <p:cNvSpPr>
            <a:spLocks noChangeArrowheads="1"/>
          </p:cNvSpPr>
          <p:nvPr/>
        </p:nvSpPr>
        <p:spPr bwMode="auto">
          <a:xfrm>
            <a:off x="-135232775" y="-63358713"/>
            <a:ext cx="2676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и на плановый период 2013 и 2014 годов </a:t>
            </a:r>
            <a:endParaRPr lang="ru-RU" altLang="ru-RU" sz="1100"/>
          </a:p>
          <a:p>
            <a:pPr eaLnBrk="0" hangingPunct="0"/>
            <a:endParaRPr lang="ru-RU" altLang="ru-RU" sz="1800"/>
          </a:p>
        </p:txBody>
      </p:sp>
      <p:sp>
        <p:nvSpPr>
          <p:cNvPr id="3077" name="Rectangle 7"/>
          <p:cNvSpPr>
            <a:spLocks noChangeArrowheads="1"/>
          </p:cNvSpPr>
          <p:nvPr/>
        </p:nvSpPr>
        <p:spPr bwMode="auto">
          <a:xfrm>
            <a:off x="68032313" y="69970650"/>
            <a:ext cx="21828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проведены 24 октября 2011 года.</a:t>
            </a:r>
            <a:endParaRPr lang="ru-RU" altLang="ru-RU" sz="1100"/>
          </a:p>
          <a:p>
            <a:pPr eaLnBrk="0" hangingPunct="0"/>
            <a:endParaRPr lang="ru-RU" altLang="ru-RU" sz="1800"/>
          </a:p>
        </p:txBody>
      </p:sp>
      <p:sp>
        <p:nvSpPr>
          <p:cNvPr id="3078" name="Rectangle 8"/>
          <p:cNvSpPr>
            <a:spLocks noChangeArrowheads="1"/>
          </p:cNvSpPr>
          <p:nvPr/>
        </p:nvSpPr>
        <p:spPr bwMode="auto">
          <a:xfrm>
            <a:off x="-6338888" y="203300013"/>
            <a:ext cx="2352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В них приняло участие 287 человек,</a:t>
            </a:r>
            <a:endParaRPr lang="ru-RU" altLang="ru-RU" sz="1100"/>
          </a:p>
          <a:p>
            <a:pPr eaLnBrk="0" hangingPunct="0"/>
            <a:endParaRPr lang="ru-RU" altLang="ru-RU" sz="1800"/>
          </a:p>
        </p:txBody>
      </p:sp>
      <p:sp>
        <p:nvSpPr>
          <p:cNvPr id="3079" name="Rectangle 9"/>
          <p:cNvSpPr>
            <a:spLocks noChangeArrowheads="1"/>
          </p:cNvSpPr>
          <p:nvPr/>
        </p:nvSpPr>
        <p:spPr bwMode="auto">
          <a:xfrm>
            <a:off x="-88614250" y="336619850"/>
            <a:ext cx="25368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в том числе 10 независимых экспертов</a:t>
            </a:r>
            <a:endParaRPr lang="ru-RU" altLang="ru-RU" sz="1800"/>
          </a:p>
        </p:txBody>
      </p:sp>
      <p:sp>
        <p:nvSpPr>
          <p:cNvPr id="3080" name="Rectangle 10"/>
          <p:cNvSpPr>
            <a:spLocks noChangeArrowheads="1"/>
          </p:cNvSpPr>
          <p:nvPr/>
        </p:nvSpPr>
        <p:spPr bwMode="auto">
          <a:xfrm>
            <a:off x="69080063" y="-330007913"/>
            <a:ext cx="22018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Публичные слушания по проекту </a:t>
            </a:r>
            <a:endParaRPr lang="ru-RU" altLang="ru-RU" sz="1100"/>
          </a:p>
          <a:p>
            <a:pPr eaLnBrk="0" hangingPunct="0"/>
            <a:endParaRPr lang="ru-RU" altLang="ru-RU" sz="1800"/>
          </a:p>
        </p:txBody>
      </p:sp>
      <p:sp>
        <p:nvSpPr>
          <p:cNvPr id="3081" name="Rectangle 11"/>
          <p:cNvSpPr>
            <a:spLocks noChangeArrowheads="1"/>
          </p:cNvSpPr>
          <p:nvPr/>
        </p:nvSpPr>
        <p:spPr bwMode="auto">
          <a:xfrm>
            <a:off x="142397163" y="-196678550"/>
            <a:ext cx="20415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краевого бюджета на 2012 год </a:t>
            </a:r>
            <a:endParaRPr lang="ru-RU" altLang="ru-RU" sz="1100"/>
          </a:p>
          <a:p>
            <a:pPr eaLnBrk="0" hangingPunct="0"/>
            <a:endParaRPr lang="ru-RU" altLang="ru-RU" sz="1800"/>
          </a:p>
        </p:txBody>
      </p:sp>
      <p:sp>
        <p:nvSpPr>
          <p:cNvPr id="3082" name="Rectangle 12"/>
          <p:cNvSpPr>
            <a:spLocks noChangeArrowheads="1"/>
          </p:cNvSpPr>
          <p:nvPr/>
        </p:nvSpPr>
        <p:spPr bwMode="auto">
          <a:xfrm>
            <a:off x="-135232775" y="-63358713"/>
            <a:ext cx="2676525"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и на плановый период 2013 и 2014 годов </a:t>
            </a:r>
            <a:endParaRPr lang="ru-RU" altLang="ru-RU" sz="1100"/>
          </a:p>
          <a:p>
            <a:pPr eaLnBrk="0" hangingPunct="0"/>
            <a:endParaRPr lang="ru-RU" altLang="ru-RU" sz="1800"/>
          </a:p>
        </p:txBody>
      </p:sp>
      <p:sp>
        <p:nvSpPr>
          <p:cNvPr id="3083" name="Rectangle 13"/>
          <p:cNvSpPr>
            <a:spLocks noChangeArrowheads="1"/>
          </p:cNvSpPr>
          <p:nvPr/>
        </p:nvSpPr>
        <p:spPr bwMode="auto">
          <a:xfrm>
            <a:off x="68032313" y="69970650"/>
            <a:ext cx="218281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проведены 24 октября 2011 года.</a:t>
            </a:r>
            <a:endParaRPr lang="ru-RU" altLang="ru-RU" sz="1100"/>
          </a:p>
          <a:p>
            <a:pPr eaLnBrk="0" hangingPunct="0"/>
            <a:endParaRPr lang="ru-RU" altLang="ru-RU" sz="1800"/>
          </a:p>
        </p:txBody>
      </p:sp>
      <p:sp>
        <p:nvSpPr>
          <p:cNvPr id="3084" name="Rectangle 14"/>
          <p:cNvSpPr>
            <a:spLocks noChangeArrowheads="1"/>
          </p:cNvSpPr>
          <p:nvPr/>
        </p:nvSpPr>
        <p:spPr bwMode="auto">
          <a:xfrm>
            <a:off x="-6338888" y="203300013"/>
            <a:ext cx="23526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В них приняло участие 287 человек,</a:t>
            </a:r>
            <a:endParaRPr lang="ru-RU" altLang="ru-RU" sz="1100"/>
          </a:p>
          <a:p>
            <a:pPr eaLnBrk="0" hangingPunct="0"/>
            <a:endParaRPr lang="ru-RU" altLang="ru-RU" sz="1800"/>
          </a:p>
        </p:txBody>
      </p:sp>
      <p:sp>
        <p:nvSpPr>
          <p:cNvPr id="3085" name="Rectangle 15"/>
          <p:cNvSpPr>
            <a:spLocks noChangeArrowheads="1"/>
          </p:cNvSpPr>
          <p:nvPr/>
        </p:nvSpPr>
        <p:spPr bwMode="auto">
          <a:xfrm>
            <a:off x="-88614250" y="336619850"/>
            <a:ext cx="2536825"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r>
              <a:rPr lang="ru-RU" altLang="ru-RU" sz="1000"/>
              <a:t>в том числе 10 независимых экспертов</a:t>
            </a:r>
            <a:endParaRPr lang="ru-RU" altLang="ru-RU" sz="1800"/>
          </a:p>
        </p:txBody>
      </p:sp>
      <p:sp>
        <p:nvSpPr>
          <p:cNvPr id="3086" name="Text Box 16"/>
          <p:cNvSpPr txBox="1">
            <a:spLocks noChangeArrowheads="1"/>
          </p:cNvSpPr>
          <p:nvPr/>
        </p:nvSpPr>
        <p:spPr bwMode="auto">
          <a:xfrm>
            <a:off x="341313" y="620713"/>
            <a:ext cx="8569325" cy="6124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indent="447675"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eaLnBrk="1" hangingPunct="1">
              <a:spcBef>
                <a:spcPct val="50000"/>
              </a:spcBef>
            </a:pPr>
            <a:r>
              <a:rPr lang="ru-RU" altLang="ru-RU" sz="1400" dirty="0">
                <a:latin typeface="Times New Roman" pitchFamily="18" charset="0"/>
              </a:rPr>
              <a:t>Годовой отчет об исполнении бюджета муниципального образования Борисоглебское представляется в Совет народных депутатов муниципального образования Борисоглебское не позднее 1 мая текущего года. До утверждения Советом народных депутатов годовой отчет подлежит внешней проверке органом государственного финансового контроля Владимирской области (Счетной палатой Владимирской области). По результатам рассмотрения годового отчета об исполнении бюджета муниципального образования Борисоглебское и заключения органа государственного финансового контроля Совет народных депутатов муниципального образования Борисоглебское принимает либо отклоняет решение об исполнении бюджета.</a:t>
            </a:r>
          </a:p>
          <a:p>
            <a:pPr algn="just" eaLnBrk="1" hangingPunct="1">
              <a:spcBef>
                <a:spcPct val="50000"/>
              </a:spcBef>
            </a:pPr>
            <a:r>
              <a:rPr lang="ru-RU" altLang="ru-RU" sz="1400" dirty="0">
                <a:latin typeface="Times New Roman" pitchFamily="18" charset="0"/>
              </a:rPr>
              <a:t>По вопросу рассмотрения проекта решения Совета народных депутатов муниципального образования Борисоглебское </a:t>
            </a:r>
            <a:r>
              <a:rPr lang="ru-RU" altLang="ru-RU" sz="1400" dirty="0">
                <a:solidFill>
                  <a:srgbClr val="000000"/>
                </a:solidFill>
                <a:latin typeface="Times New Roman" pitchFamily="18" charset="0"/>
                <a:cs typeface="Times New Roman" pitchFamily="18" charset="0"/>
              </a:rPr>
              <a:t>«Об утверждении отчета об исполнении бюджета муниципального образования Борисоглебское за </a:t>
            </a:r>
            <a:r>
              <a:rPr lang="ru-RU" altLang="ru-RU" sz="1400" dirty="0" smtClean="0">
                <a:solidFill>
                  <a:srgbClr val="000000"/>
                </a:solidFill>
                <a:latin typeface="Times New Roman" pitchFamily="18" charset="0"/>
                <a:cs typeface="Times New Roman" pitchFamily="18" charset="0"/>
              </a:rPr>
              <a:t>202</a:t>
            </a:r>
            <a:r>
              <a:rPr lang="en-US" altLang="ru-RU" sz="1400" dirty="0" smtClean="0">
                <a:solidFill>
                  <a:srgbClr val="000000"/>
                </a:solidFill>
                <a:latin typeface="Times New Roman" pitchFamily="18" charset="0"/>
                <a:cs typeface="Times New Roman" pitchFamily="18" charset="0"/>
              </a:rPr>
              <a:t>2 </a:t>
            </a:r>
            <a:r>
              <a:rPr lang="ru-RU" altLang="ru-RU" sz="1400" dirty="0" smtClean="0">
                <a:solidFill>
                  <a:srgbClr val="000000"/>
                </a:solidFill>
                <a:latin typeface="Times New Roman" pitchFamily="18" charset="0"/>
                <a:cs typeface="Times New Roman" pitchFamily="18" charset="0"/>
              </a:rPr>
              <a:t>год</a:t>
            </a:r>
            <a:r>
              <a:rPr lang="ru-RU" altLang="ru-RU" sz="1400" dirty="0">
                <a:solidFill>
                  <a:srgbClr val="000000"/>
                </a:solidFill>
                <a:latin typeface="Times New Roman" pitchFamily="18" charset="0"/>
                <a:cs typeface="Times New Roman" pitchFamily="18" charset="0"/>
              </a:rPr>
              <a:t>» </a:t>
            </a:r>
            <a:r>
              <a:rPr lang="ru-RU" altLang="ru-RU" sz="1400" dirty="0">
                <a:latin typeface="Times New Roman" pitchFamily="18" charset="0"/>
              </a:rPr>
              <a:t>назначаются публичные слушания. Положение «О публичных слушаниях в муниципальном образовании Борисоглебское» утверждено решением Совета народных депутатов муниципального образования Борисоглебское от </a:t>
            </a:r>
            <a:r>
              <a:rPr lang="ru-RU" altLang="ru-RU" sz="1400" dirty="0" smtClean="0">
                <a:latin typeface="Times New Roman" pitchFamily="18" charset="0"/>
              </a:rPr>
              <a:t>12.05.2006 </a:t>
            </a:r>
            <a:r>
              <a:rPr lang="ru-RU" altLang="ru-RU" sz="1400" dirty="0">
                <a:latin typeface="Times New Roman" pitchFamily="18" charset="0"/>
              </a:rPr>
              <a:t>г. № 26. </a:t>
            </a:r>
          </a:p>
          <a:p>
            <a:pPr algn="just" eaLnBrk="1" hangingPunct="1">
              <a:spcBef>
                <a:spcPct val="50000"/>
              </a:spcBef>
            </a:pPr>
            <a:r>
              <a:rPr lang="ru-RU" altLang="ru-RU" sz="1400" dirty="0">
                <a:latin typeface="Times New Roman" pitchFamily="18" charset="0"/>
              </a:rPr>
              <a:t>Решением Совета народных депутатов </a:t>
            </a:r>
            <a:r>
              <a:rPr lang="ru-RU" altLang="ru-RU" sz="1400" dirty="0" smtClean="0">
                <a:latin typeface="Times New Roman" pitchFamily="18" charset="0"/>
              </a:rPr>
              <a:t>от 30.03.202</a:t>
            </a:r>
            <a:r>
              <a:rPr lang="en-US" altLang="ru-RU" sz="1400" dirty="0" smtClean="0">
                <a:latin typeface="Times New Roman" pitchFamily="18" charset="0"/>
              </a:rPr>
              <a:t>3</a:t>
            </a:r>
            <a:r>
              <a:rPr lang="ru-RU" altLang="ru-RU" sz="1400" dirty="0" smtClean="0">
                <a:latin typeface="Times New Roman" pitchFamily="18" charset="0"/>
              </a:rPr>
              <a:t> №</a:t>
            </a:r>
            <a:r>
              <a:rPr lang="en-US" altLang="ru-RU" sz="1400" dirty="0" smtClean="0">
                <a:latin typeface="Times New Roman" pitchFamily="18" charset="0"/>
              </a:rPr>
              <a:t> </a:t>
            </a:r>
            <a:r>
              <a:rPr lang="ru-RU" altLang="ru-RU" sz="1400" dirty="0" smtClean="0">
                <a:latin typeface="Times New Roman" pitchFamily="18" charset="0"/>
              </a:rPr>
              <a:t>22 «О </a:t>
            </a:r>
            <a:r>
              <a:rPr lang="ru-RU" altLang="ru-RU" sz="1400" dirty="0">
                <a:latin typeface="Times New Roman" pitchFamily="18" charset="0"/>
              </a:rPr>
              <a:t>назначении публичных слушаний по проекту решения Совета народных депутатов «Об утверждении отчета об исполнении бюджета муниципального образования Борисоглебское за </a:t>
            </a:r>
            <a:r>
              <a:rPr lang="ru-RU" altLang="ru-RU" sz="1400" dirty="0" smtClean="0">
                <a:latin typeface="Times New Roman" pitchFamily="18" charset="0"/>
              </a:rPr>
              <a:t>202</a:t>
            </a:r>
            <a:r>
              <a:rPr lang="en-US" altLang="ru-RU" sz="1400" dirty="0" smtClean="0">
                <a:latin typeface="Times New Roman" pitchFamily="18" charset="0"/>
              </a:rPr>
              <a:t>2</a:t>
            </a:r>
            <a:r>
              <a:rPr lang="ru-RU" altLang="ru-RU" sz="1400" dirty="0" smtClean="0">
                <a:latin typeface="Times New Roman" pitchFamily="18" charset="0"/>
              </a:rPr>
              <a:t> </a:t>
            </a:r>
            <a:r>
              <a:rPr lang="ru-RU" altLang="ru-RU" sz="1400" dirty="0">
                <a:latin typeface="Times New Roman" pitchFamily="18" charset="0"/>
              </a:rPr>
              <a:t>год» определены: </a:t>
            </a:r>
          </a:p>
          <a:p>
            <a:pPr algn="just" eaLnBrk="1" hangingPunct="1">
              <a:spcBef>
                <a:spcPct val="50000"/>
              </a:spcBef>
              <a:buFontTx/>
              <a:buChar char="-"/>
            </a:pPr>
            <a:r>
              <a:rPr lang="ru-RU" altLang="ru-RU" sz="1400" dirty="0">
                <a:latin typeface="Times New Roman" pitchFamily="18" charset="0"/>
              </a:rPr>
              <a:t>дата и место проведения публичных слушаний - </a:t>
            </a:r>
            <a:r>
              <a:rPr lang="en-US" altLang="ru-RU" sz="1400" dirty="0" smtClean="0">
                <a:latin typeface="Times New Roman" pitchFamily="18" charset="0"/>
              </a:rPr>
              <a:t>27</a:t>
            </a:r>
            <a:r>
              <a:rPr lang="ru-RU" sz="1400" dirty="0" smtClean="0">
                <a:latin typeface="Times New Roman" pitchFamily="18" charset="0"/>
              </a:rPr>
              <a:t> апреля 2023 </a:t>
            </a:r>
            <a:r>
              <a:rPr lang="ru-RU" sz="1400" dirty="0">
                <a:latin typeface="Times New Roman" pitchFamily="18" charset="0"/>
              </a:rPr>
              <a:t>года в 14 час. 00 мин</a:t>
            </a:r>
            <a:r>
              <a:rPr lang="ru-RU" sz="1400" dirty="0">
                <a:solidFill>
                  <a:srgbClr val="000000"/>
                </a:solidFill>
                <a:latin typeface="Times New Roman" pitchFamily="18" charset="0"/>
                <a:cs typeface="Times New Roman" pitchFamily="18" charset="0"/>
              </a:rPr>
              <a:t>., в здании администрации муниципального образования Борисоглебское Муромского района по адресу: Муромский район, с. </a:t>
            </a:r>
            <a:r>
              <a:rPr lang="ru-RU" sz="1400" dirty="0" err="1">
                <a:solidFill>
                  <a:srgbClr val="000000"/>
                </a:solidFill>
                <a:latin typeface="Times New Roman" pitchFamily="18" charset="0"/>
                <a:cs typeface="Times New Roman" pitchFamily="18" charset="0"/>
              </a:rPr>
              <a:t>Борисоглеб</a:t>
            </a:r>
            <a:r>
              <a:rPr lang="ru-RU" sz="1400" dirty="0">
                <a:solidFill>
                  <a:srgbClr val="000000"/>
                </a:solidFill>
                <a:latin typeface="Times New Roman" pitchFamily="18" charset="0"/>
                <a:cs typeface="Times New Roman" pitchFamily="18" charset="0"/>
              </a:rPr>
              <a:t>, ул. Первомайская, д. 16 в кабинете Главы администрации муниципального образования Борисоглебское.</a:t>
            </a:r>
            <a:r>
              <a:rPr lang="ru-RU" altLang="ru-RU" sz="1400" dirty="0">
                <a:solidFill>
                  <a:srgbClr val="000000"/>
                </a:solidFill>
                <a:latin typeface="Times New Roman" pitchFamily="18" charset="0"/>
                <a:cs typeface="Times New Roman" pitchFamily="18" charset="0"/>
              </a:rPr>
              <a:t>;</a:t>
            </a:r>
          </a:p>
          <a:p>
            <a:pPr algn="just" eaLnBrk="1" hangingPunct="1">
              <a:spcBef>
                <a:spcPct val="50000"/>
              </a:spcBef>
              <a:buFontTx/>
              <a:buChar char="-"/>
            </a:pPr>
            <a:r>
              <a:rPr lang="ru-RU" altLang="ru-RU" sz="1400" dirty="0">
                <a:latin typeface="Times New Roman" pitchFamily="18" charset="0"/>
              </a:rPr>
              <a:t>права граждан при проведении публичных слушаний </a:t>
            </a:r>
            <a:r>
              <a:rPr lang="ru-RU" altLang="ru-RU" sz="1400" dirty="0">
                <a:solidFill>
                  <a:srgbClr val="000000"/>
                </a:solidFill>
                <a:latin typeface="Times New Roman" pitchFamily="18" charset="0"/>
                <a:cs typeface="Times New Roman" pitchFamily="18" charset="0"/>
              </a:rPr>
              <a:t>- </a:t>
            </a:r>
            <a:r>
              <a:rPr lang="ru-RU" sz="1400" dirty="0">
                <a:solidFill>
                  <a:srgbClr val="000000"/>
                </a:solidFill>
                <a:latin typeface="Times New Roman" pitchFamily="18" charset="0"/>
                <a:cs typeface="Times New Roman" pitchFamily="18" charset="0"/>
              </a:rPr>
              <a:t>свои рекомендации по проекту решения Совета народных депутатов муниципального образования Борисоглебское «Об утверждении отчета об исполнении бюджета муниципального образования Борисоглебское за 2022 год» жители муниципального образования Борисоглебское могут направлять в комиссию, расположенную по адресу: 602212 </a:t>
            </a:r>
            <a:r>
              <a:rPr lang="ru-RU" sz="1400" dirty="0" err="1">
                <a:solidFill>
                  <a:srgbClr val="000000"/>
                </a:solidFill>
                <a:latin typeface="Times New Roman" pitchFamily="18" charset="0"/>
                <a:cs typeface="Times New Roman" pitchFamily="18" charset="0"/>
              </a:rPr>
              <a:t>с.Борисоглеб</a:t>
            </a:r>
            <a:r>
              <a:rPr lang="ru-RU" sz="1400" dirty="0">
                <a:solidFill>
                  <a:srgbClr val="000000"/>
                </a:solidFill>
                <a:latin typeface="Times New Roman" pitchFamily="18" charset="0"/>
                <a:cs typeface="Times New Roman" pitchFamily="18" charset="0"/>
              </a:rPr>
              <a:t>, ул. Первомайская, д. 16 Муромского района, письменно или посредством официального сайта администрации муниципального образования Борисоглебское телекоммуникационной сети Интернет </a:t>
            </a:r>
            <a:r>
              <a:rPr lang="en-US" sz="1400" dirty="0">
                <a:solidFill>
                  <a:srgbClr val="000000"/>
                </a:solidFill>
                <a:latin typeface="Times New Roman" pitchFamily="18" charset="0"/>
                <a:cs typeface="Times New Roman" pitchFamily="18" charset="0"/>
                <a:hlinkClick r:id="rId3"/>
              </a:rPr>
              <a:t>http</a:t>
            </a:r>
            <a:r>
              <a:rPr lang="ru-RU" sz="1400" dirty="0">
                <a:solidFill>
                  <a:srgbClr val="000000"/>
                </a:solidFill>
                <a:latin typeface="Times New Roman" pitchFamily="18" charset="0"/>
                <a:cs typeface="Times New Roman" pitchFamily="18" charset="0"/>
                <a:hlinkClick r:id="rId3"/>
              </a:rPr>
              <a:t>://</a:t>
            </a:r>
            <a:r>
              <a:rPr lang="en-US" sz="1400" dirty="0" err="1">
                <a:solidFill>
                  <a:srgbClr val="000000"/>
                </a:solidFill>
                <a:latin typeface="Times New Roman" pitchFamily="18" charset="0"/>
                <a:cs typeface="Times New Roman" pitchFamily="18" charset="0"/>
                <a:hlinkClick r:id="rId3"/>
              </a:rPr>
              <a:t>borisogleb</a:t>
            </a:r>
            <a:r>
              <a:rPr lang="ru-RU" sz="1400" dirty="0">
                <a:solidFill>
                  <a:srgbClr val="000000"/>
                </a:solidFill>
                <a:latin typeface="Times New Roman" pitchFamily="18" charset="0"/>
                <a:cs typeface="Times New Roman" pitchFamily="18" charset="0"/>
                <a:hlinkClick r:id="rId3"/>
              </a:rPr>
              <a:t>33.</a:t>
            </a:r>
            <a:r>
              <a:rPr lang="en-US" sz="1400" dirty="0" err="1">
                <a:solidFill>
                  <a:srgbClr val="000000"/>
                </a:solidFill>
                <a:latin typeface="Times New Roman" pitchFamily="18" charset="0"/>
                <a:cs typeface="Times New Roman" pitchFamily="18" charset="0"/>
                <a:hlinkClick r:id="rId3"/>
              </a:rPr>
              <a:t>ru</a:t>
            </a:r>
            <a:r>
              <a:rPr lang="ru-RU" sz="1400" dirty="0">
                <a:solidFill>
                  <a:srgbClr val="000000"/>
                </a:solidFill>
                <a:latin typeface="Times New Roman" pitchFamily="18" charset="0"/>
                <a:cs typeface="Times New Roman" pitchFamily="18" charset="0"/>
                <a:hlinkClick r:id="rId3"/>
              </a:rPr>
              <a:t>/</a:t>
            </a:r>
            <a:r>
              <a:rPr lang="ru-RU" sz="1400" dirty="0">
                <a:solidFill>
                  <a:srgbClr val="000000"/>
                </a:solidFill>
                <a:latin typeface="Times New Roman" pitchFamily="18" charset="0"/>
                <a:cs typeface="Times New Roman" pitchFamily="18" charset="0"/>
              </a:rPr>
              <a:t>, до 26 апреля </a:t>
            </a:r>
            <a:r>
              <a:rPr lang="ru-RU" sz="1400" dirty="0" smtClean="0">
                <a:latin typeface="Times New Roman" pitchFamily="18" charset="0"/>
              </a:rPr>
              <a:t>2023 года.</a:t>
            </a:r>
            <a:endParaRPr lang="ru-RU" altLang="ru-RU" sz="1400" dirty="0">
              <a:latin typeface="Times New Roman" pitchFamily="18" charset="0"/>
            </a:endParaRPr>
          </a:p>
        </p:txBody>
      </p:sp>
      <p:sp>
        <p:nvSpPr>
          <p:cNvPr id="3087" name="Rectangle 4"/>
          <p:cNvSpPr>
            <a:spLocks noChangeArrowheads="1"/>
          </p:cNvSpPr>
          <p:nvPr/>
        </p:nvSpPr>
        <p:spPr bwMode="auto">
          <a:xfrm>
            <a:off x="2070100" y="0"/>
            <a:ext cx="5329238" cy="620713"/>
          </a:xfrm>
          <a:prstGeom prst="rect">
            <a:avLst/>
          </a:prstGeom>
          <a:noFill/>
          <a:ln>
            <a:noFill/>
          </a:ln>
          <a:ex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0"/>
              </a:spcBef>
              <a:buFontTx/>
              <a:buNone/>
              <a:defRPr/>
            </a:pPr>
            <a:r>
              <a:rPr lang="ru-RU" altLang="ru-RU" sz="2200" b="1" u="sng" dirty="0">
                <a:latin typeface="Times New Roman" pitchFamily="18" charset="0"/>
                <a:cs typeface="Times New Roman" pitchFamily="18" charset="0"/>
              </a:rPr>
              <a:t>ВВОДНАЯ ЧАСТЬ</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551110" y="260648"/>
            <a:ext cx="8262937" cy="417513"/>
          </a:xfrm>
        </p:spPr>
        <p:txBody>
          <a:bodyPr/>
          <a:lstStyle/>
          <a:p>
            <a:pPr algn="ctr" eaLnBrk="1" hangingPunct="1"/>
            <a:r>
              <a:rPr lang="ru-RU" altLang="ru-RU" sz="2200" b="1" dirty="0" smtClean="0">
                <a:latin typeface="Times New Roman" pitchFamily="18" charset="0"/>
                <a:cs typeface="Times New Roman" pitchFamily="18" charset="0"/>
              </a:rPr>
              <a:t>МЕЖБЮДЖЕТНЫЕ ОТНОШЕНИЯ</a:t>
            </a:r>
          </a:p>
        </p:txBody>
      </p:sp>
      <p:sp>
        <p:nvSpPr>
          <p:cNvPr id="7171" name="AutoShape 7"/>
          <p:cNvSpPr>
            <a:spLocks noChangeArrowheads="1"/>
          </p:cNvSpPr>
          <p:nvPr/>
        </p:nvSpPr>
        <p:spPr bwMode="auto">
          <a:xfrm>
            <a:off x="271352" y="801892"/>
            <a:ext cx="3783750" cy="1628924"/>
          </a:xfrm>
          <a:prstGeom prst="flowChartAlternateProcess">
            <a:avLst/>
          </a:prstGeom>
          <a:solidFill>
            <a:srgbClr val="CCFFCC">
              <a:alpha val="74117"/>
            </a:srgbClr>
          </a:solidFill>
          <a:ln w="9525">
            <a:solidFill>
              <a:schemeClr val="tx1"/>
            </a:solidFill>
            <a:miter lim="800000"/>
            <a:headEnd/>
            <a:tailEnd/>
          </a:ln>
          <a:scene3d>
            <a:camera prst="orthographicFront"/>
            <a:lightRig rig="threePt" dir="t"/>
          </a:scene3d>
          <a:sp3d>
            <a:bevelT/>
          </a:sp3d>
        </p:spPr>
        <p:txBody>
          <a:bodyPr wrap="none" anchor="ct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ru-RU" altLang="ru-RU" sz="1300" smtClean="0">
              <a:latin typeface="Times New Roman" pitchFamily="18" charset="0"/>
              <a:cs typeface="+mn-cs"/>
            </a:endParaRPr>
          </a:p>
        </p:txBody>
      </p:sp>
      <p:sp>
        <p:nvSpPr>
          <p:cNvPr id="17414" name="Text Box 7"/>
          <p:cNvSpPr txBox="1">
            <a:spLocks noChangeArrowheads="1"/>
          </p:cNvSpPr>
          <p:nvPr/>
        </p:nvSpPr>
        <p:spPr bwMode="auto">
          <a:xfrm>
            <a:off x="363002" y="801892"/>
            <a:ext cx="3600450"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eaLnBrk="1" hangingPunct="1">
              <a:spcBef>
                <a:spcPct val="50000"/>
              </a:spcBef>
            </a:pPr>
            <a:r>
              <a:rPr lang="ru-RU" altLang="ru-RU" sz="1300" b="1" dirty="0">
                <a:latin typeface="Times New Roman" pitchFamily="18" charset="0"/>
              </a:rPr>
              <a:t>Из бюджета Владимирской области:</a:t>
            </a:r>
          </a:p>
          <a:p>
            <a:pPr eaLnBrk="1" hangingPunct="1">
              <a:buFontTx/>
              <a:buChar char="-"/>
            </a:pPr>
            <a:r>
              <a:rPr lang="ru-RU" altLang="ru-RU" sz="1200" dirty="0">
                <a:latin typeface="Times New Roman" pitchFamily="18" charset="0"/>
              </a:rPr>
              <a:t> субсидии </a:t>
            </a:r>
            <a:r>
              <a:rPr lang="ru-RU" altLang="ru-RU" sz="1200" b="1" dirty="0" smtClean="0">
                <a:latin typeface="Times New Roman" pitchFamily="18" charset="0"/>
              </a:rPr>
              <a:t>3211,8 </a:t>
            </a:r>
            <a:r>
              <a:rPr lang="ru-RU" altLang="ru-RU" sz="1200" b="1" dirty="0">
                <a:latin typeface="Times New Roman" pitchFamily="18" charset="0"/>
              </a:rPr>
              <a:t>тыс. рублей</a:t>
            </a:r>
            <a:r>
              <a:rPr lang="ru-RU" altLang="ru-RU" sz="1200" dirty="0">
                <a:latin typeface="Times New Roman" pitchFamily="18" charset="0"/>
              </a:rPr>
              <a:t>;</a:t>
            </a:r>
          </a:p>
          <a:p>
            <a:pPr eaLnBrk="1" hangingPunct="1">
              <a:buFontTx/>
              <a:buChar char="-"/>
            </a:pPr>
            <a:r>
              <a:rPr lang="ru-RU" altLang="ru-RU" sz="1200" dirty="0">
                <a:latin typeface="Times New Roman" pitchFamily="18" charset="0"/>
              </a:rPr>
              <a:t> субвенции  </a:t>
            </a:r>
            <a:r>
              <a:rPr lang="ru-RU" altLang="ru-RU" sz="1200" b="1" dirty="0" smtClean="0">
                <a:latin typeface="Times New Roman" pitchFamily="18" charset="0"/>
              </a:rPr>
              <a:t>288,0 </a:t>
            </a:r>
            <a:r>
              <a:rPr lang="ru-RU" altLang="ru-RU" sz="1200" b="1" dirty="0">
                <a:latin typeface="Times New Roman" pitchFamily="18" charset="0"/>
              </a:rPr>
              <a:t>тыс. рублей</a:t>
            </a:r>
            <a:r>
              <a:rPr lang="ru-RU" altLang="ru-RU" sz="1200" dirty="0">
                <a:latin typeface="Times New Roman" pitchFamily="18" charset="0"/>
              </a:rPr>
              <a:t>;</a:t>
            </a:r>
          </a:p>
          <a:p>
            <a:pPr eaLnBrk="1" hangingPunct="1">
              <a:buFontTx/>
              <a:buChar char="-"/>
            </a:pPr>
            <a:r>
              <a:rPr lang="ru-RU" altLang="ru-RU" sz="1200" dirty="0">
                <a:latin typeface="Times New Roman" pitchFamily="18" charset="0"/>
              </a:rPr>
              <a:t>дотация на выравнивание бюджетной обеспеченности (за счет субвенции из областного бюджета) </a:t>
            </a:r>
            <a:r>
              <a:rPr lang="ru-RU" altLang="ru-RU" sz="1200" b="1" dirty="0" smtClean="0">
                <a:latin typeface="Times New Roman" pitchFamily="18" charset="0"/>
              </a:rPr>
              <a:t>6823,0 </a:t>
            </a:r>
            <a:r>
              <a:rPr lang="ru-RU" altLang="ru-RU" sz="1200" b="1" dirty="0">
                <a:latin typeface="Times New Roman" pitchFamily="18" charset="0"/>
              </a:rPr>
              <a:t>тыс. </a:t>
            </a:r>
            <a:r>
              <a:rPr lang="ru-RU" altLang="ru-RU" sz="1200" b="1" dirty="0" smtClean="0">
                <a:latin typeface="Times New Roman" pitchFamily="18" charset="0"/>
              </a:rPr>
              <a:t>рублей</a:t>
            </a:r>
            <a:r>
              <a:rPr lang="ru-RU" altLang="ru-RU" sz="1200" dirty="0" smtClean="0">
                <a:latin typeface="Times New Roman" pitchFamily="18" charset="0"/>
              </a:rPr>
              <a:t>;</a:t>
            </a:r>
          </a:p>
          <a:p>
            <a:pPr eaLnBrk="1" hangingPunct="1">
              <a:buFontTx/>
              <a:buChar char="-"/>
            </a:pPr>
            <a:r>
              <a:rPr lang="ru-RU" altLang="ru-RU" sz="1200" dirty="0">
                <a:latin typeface="Times New Roman" pitchFamily="18" charset="0"/>
              </a:rPr>
              <a:t> </a:t>
            </a:r>
            <a:r>
              <a:rPr lang="ru-RU" altLang="ru-RU" sz="1200" dirty="0" smtClean="0">
                <a:latin typeface="Times New Roman" pitchFamily="18" charset="0"/>
              </a:rPr>
              <a:t>дотация на </a:t>
            </a:r>
            <a:r>
              <a:rPr lang="ru-RU" altLang="ru-RU" sz="1200" dirty="0">
                <a:latin typeface="Times New Roman" pitchFamily="18" charset="0"/>
              </a:rPr>
              <a:t>выравнивание бюджетной </a:t>
            </a:r>
            <a:r>
              <a:rPr lang="ru-RU" altLang="ru-RU" sz="1200" dirty="0" smtClean="0">
                <a:latin typeface="Times New Roman" pitchFamily="18" charset="0"/>
              </a:rPr>
              <a:t>обеспеченности </a:t>
            </a:r>
            <a:r>
              <a:rPr lang="ru-RU" altLang="ru-RU" sz="1200" b="1" dirty="0" smtClean="0">
                <a:latin typeface="Times New Roman" pitchFamily="18" charset="0"/>
              </a:rPr>
              <a:t>2598,0 тыс. рублей</a:t>
            </a:r>
            <a:r>
              <a:rPr lang="ru-RU" altLang="ru-RU" sz="1200" dirty="0" smtClean="0">
                <a:latin typeface="Times New Roman" pitchFamily="18" charset="0"/>
              </a:rPr>
              <a:t>.</a:t>
            </a:r>
            <a:endParaRPr lang="ru-RU" altLang="ru-RU" sz="1200" dirty="0">
              <a:latin typeface="Times New Roman" pitchFamily="18" charset="0"/>
            </a:endParaRPr>
          </a:p>
        </p:txBody>
      </p:sp>
      <p:sp>
        <p:nvSpPr>
          <p:cNvPr id="2" name="AutoShape 7"/>
          <p:cNvSpPr>
            <a:spLocks noChangeArrowheads="1"/>
          </p:cNvSpPr>
          <p:nvPr/>
        </p:nvSpPr>
        <p:spPr bwMode="auto">
          <a:xfrm>
            <a:off x="218176" y="2819605"/>
            <a:ext cx="3859144" cy="1556300"/>
          </a:xfrm>
          <a:prstGeom prst="flowChartAlternateProcess">
            <a:avLst/>
          </a:prstGeom>
          <a:solidFill>
            <a:srgbClr val="CCFFCC">
              <a:alpha val="74117"/>
            </a:srgbClr>
          </a:solidFill>
          <a:ln w="9525">
            <a:solidFill>
              <a:schemeClr val="tx1"/>
            </a:solidFill>
            <a:miter lim="800000"/>
            <a:headEnd/>
            <a:tailEnd/>
          </a:ln>
          <a:scene3d>
            <a:camera prst="orthographicFront"/>
            <a:lightRig rig="threePt" dir="t"/>
          </a:scene3d>
          <a:sp3d>
            <a:bevelT/>
          </a:sp3d>
        </p:spPr>
        <p:txBody>
          <a:bodyPr wrap="none" anchor="ctr"/>
          <a:lstStyle>
            <a:lvl1pPr algn="l">
              <a:defRPr>
                <a:solidFill>
                  <a:schemeClr val="tx1"/>
                </a:solidFill>
                <a:latin typeface="Arial" charset="0"/>
              </a:defRPr>
            </a:lvl1pPr>
            <a:lvl2pPr marL="742950" indent="-285750" algn="l">
              <a:defRPr>
                <a:solidFill>
                  <a:schemeClr val="tx1"/>
                </a:solidFill>
                <a:latin typeface="Arial" charset="0"/>
              </a:defRPr>
            </a:lvl2pPr>
            <a:lvl3pPr marL="1143000" indent="-228600" algn="l">
              <a:defRPr>
                <a:solidFill>
                  <a:schemeClr val="tx1"/>
                </a:solidFill>
                <a:latin typeface="Arial" charset="0"/>
              </a:defRPr>
            </a:lvl3pPr>
            <a:lvl4pPr marL="1600200" indent="-228600" algn="l">
              <a:defRPr>
                <a:solidFill>
                  <a:schemeClr val="tx1"/>
                </a:solidFill>
                <a:latin typeface="Arial" charset="0"/>
              </a:defRPr>
            </a:lvl4pPr>
            <a:lvl5pPr marL="2057400" indent="-228600" algn="l">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defRPr/>
            </a:pPr>
            <a:endParaRPr lang="ru-RU" altLang="ru-RU" sz="1300" smtClean="0">
              <a:latin typeface="Times New Roman" pitchFamily="18" charset="0"/>
              <a:cs typeface="+mn-cs"/>
            </a:endParaRPr>
          </a:p>
        </p:txBody>
      </p:sp>
      <p:sp>
        <p:nvSpPr>
          <p:cNvPr id="17418" name="AutoShape 26"/>
          <p:cNvSpPr>
            <a:spLocks noChangeArrowheads="1"/>
          </p:cNvSpPr>
          <p:nvPr/>
        </p:nvSpPr>
        <p:spPr bwMode="auto">
          <a:xfrm>
            <a:off x="5131394" y="1028280"/>
            <a:ext cx="3597275" cy="1027113"/>
          </a:xfrm>
          <a:prstGeom prst="flowChartAlternateProcess">
            <a:avLst/>
          </a:prstGeom>
          <a:solidFill>
            <a:srgbClr val="FFFF99"/>
          </a:solidFill>
          <a:ln w="9525">
            <a:solidFill>
              <a:schemeClr val="tx1"/>
            </a:solidFill>
            <a:miter lim="800000"/>
            <a:headEnd/>
            <a:tailEnd/>
          </a:ln>
        </p:spPr>
        <p:txBody>
          <a:bodyPr wrap="none" anchor="ctr"/>
          <a:lstStyle/>
          <a:p>
            <a:pPr algn="ctr"/>
            <a:endParaRPr lang="ru-RU" altLang="ru-RU"/>
          </a:p>
        </p:txBody>
      </p:sp>
      <p:sp>
        <p:nvSpPr>
          <p:cNvPr id="17419" name="Text Box 27"/>
          <p:cNvSpPr txBox="1">
            <a:spLocks noChangeArrowheads="1"/>
          </p:cNvSpPr>
          <p:nvPr/>
        </p:nvSpPr>
        <p:spPr bwMode="auto">
          <a:xfrm>
            <a:off x="5201244" y="1179284"/>
            <a:ext cx="35274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spcBef>
                <a:spcPct val="50000"/>
              </a:spcBef>
            </a:pPr>
            <a:r>
              <a:rPr lang="ru-RU" altLang="ru-RU" sz="1600" b="1" dirty="0">
                <a:latin typeface="Times New Roman" pitchFamily="18" charset="0"/>
              </a:rPr>
              <a:t>БЮДЖЕТ МУНИЦИПАЛЬНОГО ОБРАЗОВАНИЯ БОРИСОГЛЕБСКОЕ</a:t>
            </a:r>
          </a:p>
        </p:txBody>
      </p:sp>
      <p:sp>
        <p:nvSpPr>
          <p:cNvPr id="17420" name="Text Box 36"/>
          <p:cNvSpPr txBox="1">
            <a:spLocks noChangeArrowheads="1"/>
          </p:cNvSpPr>
          <p:nvPr/>
        </p:nvSpPr>
        <p:spPr bwMode="auto">
          <a:xfrm>
            <a:off x="302245" y="2790856"/>
            <a:ext cx="3752857" cy="15850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eaLnBrk="1" hangingPunct="1">
              <a:spcBef>
                <a:spcPct val="50000"/>
              </a:spcBef>
            </a:pPr>
            <a:r>
              <a:rPr lang="ru-RU" altLang="ru-RU" sz="1300" b="1" dirty="0">
                <a:latin typeface="Times New Roman" pitchFamily="18" charset="0"/>
              </a:rPr>
              <a:t>Из бюджета МО Муромский район:</a:t>
            </a:r>
          </a:p>
          <a:p>
            <a:pPr algn="just" eaLnBrk="1" hangingPunct="1"/>
            <a:r>
              <a:rPr lang="ru-RU" altLang="ru-RU" sz="1200" dirty="0">
                <a:latin typeface="Times New Roman" pitchFamily="18" charset="0"/>
              </a:rPr>
              <a:t>-дотации на выравнивание  бюджетной  обеспеченности из районного Фонда финансовой поддержки  поселений </a:t>
            </a:r>
            <a:r>
              <a:rPr lang="ru-RU" altLang="ru-RU" sz="1200" b="1" dirty="0" smtClean="0">
                <a:latin typeface="Times New Roman" pitchFamily="18" charset="0"/>
              </a:rPr>
              <a:t>6545,0 </a:t>
            </a:r>
            <a:r>
              <a:rPr lang="ru-RU" altLang="ru-RU" sz="1200" b="1" dirty="0">
                <a:latin typeface="Times New Roman" pitchFamily="18" charset="0"/>
              </a:rPr>
              <a:t>тыс. </a:t>
            </a:r>
            <a:r>
              <a:rPr lang="ru-RU" altLang="ru-RU" sz="1200" b="1" dirty="0" smtClean="0">
                <a:latin typeface="Times New Roman" pitchFamily="18" charset="0"/>
              </a:rPr>
              <a:t>рублей</a:t>
            </a:r>
            <a:r>
              <a:rPr lang="ru-RU" altLang="ru-RU" sz="1200" dirty="0" smtClean="0">
                <a:latin typeface="Times New Roman" pitchFamily="18" charset="0"/>
              </a:rPr>
              <a:t>;</a:t>
            </a:r>
          </a:p>
          <a:p>
            <a:pPr algn="just" eaLnBrk="1" hangingPunct="1"/>
            <a:r>
              <a:rPr lang="ru-RU" altLang="ru-RU" sz="1200" dirty="0" smtClean="0">
                <a:solidFill>
                  <a:srgbClr val="000000"/>
                </a:solidFill>
                <a:latin typeface="Times New Roman" pitchFamily="18" charset="0"/>
              </a:rPr>
              <a:t>-иные </a:t>
            </a:r>
            <a:r>
              <a:rPr lang="ru-RU" altLang="ru-RU" sz="1200" dirty="0">
                <a:solidFill>
                  <a:srgbClr val="000000"/>
                </a:solidFill>
                <a:latin typeface="Times New Roman" pitchFamily="18" charset="0"/>
              </a:rPr>
              <a:t>межбюджетные трансферты на </a:t>
            </a:r>
            <a:r>
              <a:rPr lang="ru-RU" altLang="ru-RU" sz="1200" dirty="0" smtClean="0">
                <a:solidFill>
                  <a:srgbClr val="000000"/>
                </a:solidFill>
                <a:latin typeface="Times New Roman" pitchFamily="18" charset="0"/>
              </a:rPr>
              <a:t>сбалансированность – </a:t>
            </a:r>
            <a:r>
              <a:rPr lang="ru-RU" altLang="ru-RU" sz="1200" b="1" dirty="0" smtClean="0">
                <a:solidFill>
                  <a:srgbClr val="000000"/>
                </a:solidFill>
                <a:latin typeface="Times New Roman" pitchFamily="18" charset="0"/>
              </a:rPr>
              <a:t>9259,8 тыс. рублей</a:t>
            </a:r>
            <a:r>
              <a:rPr lang="ru-RU" altLang="ru-RU" sz="1200" dirty="0" smtClean="0">
                <a:solidFill>
                  <a:srgbClr val="000000"/>
                </a:solidFill>
                <a:latin typeface="Times New Roman" pitchFamily="18" charset="0"/>
              </a:rPr>
              <a:t>;</a:t>
            </a:r>
            <a:endParaRPr lang="ru-RU" altLang="ru-RU" sz="1200" dirty="0">
              <a:latin typeface="Times New Roman" pitchFamily="18" charset="0"/>
            </a:endParaRPr>
          </a:p>
          <a:p>
            <a:pPr algn="just" eaLnBrk="1" hangingPunct="1"/>
            <a:r>
              <a:rPr lang="ru-RU" altLang="ru-RU" sz="1200" dirty="0" smtClean="0">
                <a:latin typeface="Times New Roman" pitchFamily="18" charset="0"/>
              </a:rPr>
              <a:t>- иные </a:t>
            </a:r>
            <a:r>
              <a:rPr lang="ru-RU" altLang="ru-RU" sz="1200" dirty="0">
                <a:latin typeface="Times New Roman" pitchFamily="18" charset="0"/>
              </a:rPr>
              <a:t>межбюджетные </a:t>
            </a:r>
            <a:r>
              <a:rPr lang="ru-RU" altLang="ru-RU" sz="1200" dirty="0" smtClean="0">
                <a:latin typeface="Times New Roman" pitchFamily="18" charset="0"/>
              </a:rPr>
              <a:t>трансферты (передаваемые)</a:t>
            </a:r>
            <a:r>
              <a:rPr lang="ru-RU" altLang="ru-RU" sz="1200" b="1" dirty="0" smtClean="0">
                <a:latin typeface="Times New Roman" pitchFamily="18" charset="0"/>
              </a:rPr>
              <a:t> 9340,7 </a:t>
            </a:r>
            <a:r>
              <a:rPr lang="ru-RU" altLang="ru-RU" sz="1200" b="1" dirty="0">
                <a:latin typeface="Times New Roman" pitchFamily="18" charset="0"/>
              </a:rPr>
              <a:t>тыс. рублей</a:t>
            </a:r>
            <a:r>
              <a:rPr lang="ru-RU" altLang="ru-RU" sz="1200" dirty="0">
                <a:latin typeface="Times New Roman" pitchFamily="18" charset="0"/>
              </a:rPr>
              <a:t>.</a:t>
            </a:r>
          </a:p>
        </p:txBody>
      </p:sp>
      <p:sp>
        <p:nvSpPr>
          <p:cNvPr id="17421" name="AutoShape 51"/>
          <p:cNvSpPr>
            <a:spLocks noChangeArrowheads="1"/>
          </p:cNvSpPr>
          <p:nvPr/>
        </p:nvSpPr>
        <p:spPr bwMode="auto">
          <a:xfrm rot="19092676">
            <a:off x="3915141" y="2262250"/>
            <a:ext cx="1390086" cy="431800"/>
          </a:xfrm>
          <a:prstGeom prst="rightArrow">
            <a:avLst>
              <a:gd name="adj1" fmla="val 50000"/>
              <a:gd name="adj2" fmla="val 50075"/>
            </a:avLst>
          </a:prstGeom>
          <a:solidFill>
            <a:schemeClr val="accent1"/>
          </a:solidFill>
          <a:ln w="9525">
            <a:solidFill>
              <a:schemeClr val="tx1"/>
            </a:solidFill>
            <a:miter lim="800000"/>
            <a:headEnd/>
            <a:tailEnd/>
          </a:ln>
        </p:spPr>
        <p:txBody>
          <a:bodyPr wrap="none" anchor="ctr"/>
          <a:lstStyle/>
          <a:p>
            <a:pPr algn="ctr"/>
            <a:endParaRPr lang="ru-RU" altLang="ru-RU"/>
          </a:p>
        </p:txBody>
      </p:sp>
      <p:sp>
        <p:nvSpPr>
          <p:cNvPr id="17422" name="AutoShape 54"/>
          <p:cNvSpPr>
            <a:spLocks noChangeArrowheads="1"/>
          </p:cNvSpPr>
          <p:nvPr/>
        </p:nvSpPr>
        <p:spPr bwMode="auto">
          <a:xfrm>
            <a:off x="5200277" y="2854976"/>
            <a:ext cx="3597275" cy="1016000"/>
          </a:xfrm>
          <a:prstGeom prst="flowChartAlternateProcess">
            <a:avLst/>
          </a:prstGeom>
          <a:solidFill>
            <a:srgbClr val="FFFF99"/>
          </a:solidFill>
          <a:ln w="9525">
            <a:solidFill>
              <a:schemeClr val="tx1"/>
            </a:solidFill>
            <a:miter lim="800000"/>
            <a:headEnd/>
            <a:tailEnd/>
          </a:ln>
        </p:spPr>
        <p:txBody>
          <a:bodyPr wrap="none" anchor="ctr"/>
          <a:lstStyle/>
          <a:p>
            <a:pPr algn="ctr"/>
            <a:endParaRPr lang="ru-RU" altLang="ru-RU"/>
          </a:p>
        </p:txBody>
      </p:sp>
      <p:sp>
        <p:nvSpPr>
          <p:cNvPr id="17423" name="Text Box 60"/>
          <p:cNvSpPr txBox="1">
            <a:spLocks noChangeArrowheads="1"/>
          </p:cNvSpPr>
          <p:nvPr/>
        </p:nvSpPr>
        <p:spPr bwMode="auto">
          <a:xfrm>
            <a:off x="5265721" y="2856564"/>
            <a:ext cx="3527425"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eaLnBrk="1" hangingPunct="1"/>
            <a:r>
              <a:rPr lang="ru-RU" altLang="ru-RU" sz="1200" b="1" dirty="0">
                <a:latin typeface="Times New Roman" pitchFamily="18" charset="0"/>
              </a:rPr>
              <a:t>Иные межбюджетные трансферты </a:t>
            </a:r>
            <a:r>
              <a:rPr lang="ru-RU" altLang="ru-RU" sz="1200" dirty="0">
                <a:latin typeface="Times New Roman" pitchFamily="18" charset="0"/>
              </a:rPr>
              <a:t>передаваемые бюджету Муромского района на осуществление части полномочий по решению вопросов местного значения в соответствии с заключенными соглашениями </a:t>
            </a:r>
            <a:r>
              <a:rPr lang="ru-RU" altLang="ru-RU" sz="1200" b="1" dirty="0" smtClean="0">
                <a:latin typeface="Times New Roman" pitchFamily="18" charset="0"/>
              </a:rPr>
              <a:t>1024,8 </a:t>
            </a:r>
            <a:r>
              <a:rPr lang="ru-RU" altLang="ru-RU" sz="1200" b="1" dirty="0">
                <a:latin typeface="Times New Roman" pitchFamily="18" charset="0"/>
              </a:rPr>
              <a:t>тыс. рублей</a:t>
            </a:r>
            <a:r>
              <a:rPr lang="ru-RU" altLang="ru-RU" sz="1200" dirty="0">
                <a:latin typeface="Times New Roman" pitchFamily="18" charset="0"/>
              </a:rPr>
              <a:t>.</a:t>
            </a:r>
          </a:p>
        </p:txBody>
      </p:sp>
      <p:sp>
        <p:nvSpPr>
          <p:cNvPr id="17424" name="AutoShape 61"/>
          <p:cNvSpPr>
            <a:spLocks noChangeArrowheads="1"/>
          </p:cNvSpPr>
          <p:nvPr/>
        </p:nvSpPr>
        <p:spPr bwMode="auto">
          <a:xfrm>
            <a:off x="6783114" y="2055393"/>
            <a:ext cx="433387" cy="799583"/>
          </a:xfrm>
          <a:prstGeom prst="downArrow">
            <a:avLst>
              <a:gd name="adj1" fmla="val 50000"/>
              <a:gd name="adj2" fmla="val 29028"/>
            </a:avLst>
          </a:prstGeom>
          <a:solidFill>
            <a:schemeClr val="accent1"/>
          </a:solidFill>
          <a:ln w="9525">
            <a:solidFill>
              <a:schemeClr val="tx1"/>
            </a:solidFill>
            <a:miter lim="800000"/>
            <a:headEnd/>
            <a:tailEnd/>
          </a:ln>
        </p:spPr>
        <p:txBody>
          <a:bodyPr wrap="none" anchor="ctr"/>
          <a:lstStyle/>
          <a:p>
            <a:pPr algn="ctr"/>
            <a:endParaRPr lang="ru-RU" altLang="ru-RU"/>
          </a:p>
        </p:txBody>
      </p:sp>
      <p:sp>
        <p:nvSpPr>
          <p:cNvPr id="17425" name="AutoShape 51"/>
          <p:cNvSpPr>
            <a:spLocks noChangeArrowheads="1"/>
          </p:cNvSpPr>
          <p:nvPr/>
        </p:nvSpPr>
        <p:spPr bwMode="auto">
          <a:xfrm>
            <a:off x="4077320" y="1378515"/>
            <a:ext cx="978941" cy="431800"/>
          </a:xfrm>
          <a:prstGeom prst="rightArrow">
            <a:avLst>
              <a:gd name="adj1" fmla="val 50000"/>
              <a:gd name="adj2" fmla="val 50280"/>
            </a:avLst>
          </a:prstGeom>
          <a:solidFill>
            <a:schemeClr val="accent1"/>
          </a:solidFill>
          <a:ln w="9525">
            <a:solidFill>
              <a:schemeClr val="tx1"/>
            </a:solidFill>
            <a:miter lim="800000"/>
            <a:headEnd/>
            <a:tailEnd/>
          </a:ln>
        </p:spPr>
        <p:txBody>
          <a:bodyPr wrap="none" anchor="ctr"/>
          <a:lstStyle/>
          <a:p>
            <a:pPr algn="ctr"/>
            <a:endParaRPr lang="ru-RU" altLang="ru-RU"/>
          </a:p>
        </p:txBody>
      </p:sp>
      <p:sp>
        <p:nvSpPr>
          <p:cNvPr id="14" name="Заголовок 1"/>
          <p:cNvSpPr txBox="1">
            <a:spLocks/>
          </p:cNvSpPr>
          <p:nvPr/>
        </p:nvSpPr>
        <p:spPr bwMode="auto">
          <a:xfrm>
            <a:off x="363002" y="4375905"/>
            <a:ext cx="8424936" cy="925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Verdana" pitchFamily="34" charset="0"/>
              </a:defRPr>
            </a:lvl2pPr>
            <a:lvl3pPr algn="l" rtl="0" eaLnBrk="0" fontAlgn="base" hangingPunct="0">
              <a:spcBef>
                <a:spcPct val="0"/>
              </a:spcBef>
              <a:spcAft>
                <a:spcPct val="0"/>
              </a:spcAft>
              <a:defRPr sz="3600">
                <a:solidFill>
                  <a:schemeClr val="tx2"/>
                </a:solidFill>
                <a:latin typeface="Verdana" pitchFamily="34" charset="0"/>
              </a:defRPr>
            </a:lvl3pPr>
            <a:lvl4pPr algn="l" rtl="0" eaLnBrk="0" fontAlgn="base" hangingPunct="0">
              <a:spcBef>
                <a:spcPct val="0"/>
              </a:spcBef>
              <a:spcAft>
                <a:spcPct val="0"/>
              </a:spcAft>
              <a:defRPr sz="3600">
                <a:solidFill>
                  <a:schemeClr val="tx2"/>
                </a:solidFill>
                <a:latin typeface="Verdana" pitchFamily="34" charset="0"/>
              </a:defRPr>
            </a:lvl4pPr>
            <a:lvl5pPr algn="l" rtl="0" eaLnBrk="0" fontAlgn="base" hangingPunct="0">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a:lstStyle>
          <a:p>
            <a:pPr algn="ctr"/>
            <a:r>
              <a:rPr lang="ru-RU" altLang="ru-RU" sz="1400" b="1" smtClean="0">
                <a:latin typeface="Times New Roman" pitchFamily="18" charset="0"/>
                <a:cs typeface="Times New Roman" pitchFamily="18" charset="0"/>
              </a:rPr>
              <a:t>Доля переданных полномочий из бюджета муниципального образования Борисоглебское в бюджет муниципального образования Муромский район</a:t>
            </a:r>
            <a:r>
              <a:rPr lang="ru-RU" altLang="ru-RU" sz="1400" smtClean="0">
                <a:latin typeface="Times New Roman" pitchFamily="18" charset="0"/>
                <a:cs typeface="Times New Roman" pitchFamily="18" charset="0"/>
              </a:rPr>
              <a:t> </a:t>
            </a:r>
            <a:r>
              <a:rPr lang="ru-RU" altLang="ru-RU" sz="1400" b="1" smtClean="0">
                <a:latin typeface="Times New Roman" pitchFamily="18" charset="0"/>
                <a:cs typeface="Times New Roman" pitchFamily="18" charset="0"/>
              </a:rPr>
              <a:t>в 2022 году</a:t>
            </a:r>
            <a:endParaRPr lang="ru-RU" altLang="ru-RU" sz="1400" b="1" dirty="0">
              <a:latin typeface="Times New Roman" pitchFamily="18" charset="0"/>
              <a:cs typeface="Times New Roman" pitchFamily="18" charset="0"/>
            </a:endParaRPr>
          </a:p>
        </p:txBody>
      </p:sp>
      <p:pic>
        <p:nvPicPr>
          <p:cNvPr id="1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721" b="11595"/>
          <a:stretch/>
        </p:blipFill>
        <p:spPr bwMode="auto">
          <a:xfrm>
            <a:off x="2828259" y="5080037"/>
            <a:ext cx="3519769" cy="1777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title"/>
          </p:nvPr>
        </p:nvSpPr>
        <p:spPr>
          <a:xfrm>
            <a:off x="125760" y="188913"/>
            <a:ext cx="8856984" cy="863600"/>
          </a:xfrm>
        </p:spPr>
        <p:txBody>
          <a:bodyPr/>
          <a:lstStyle/>
          <a:p>
            <a:pPr algn="ctr" eaLnBrk="1" hangingPunct="1"/>
            <a:r>
              <a:rPr lang="ru-RU" altLang="ru-RU" sz="2200" b="1" u="sng" dirty="0">
                <a:latin typeface="Times New Roman" pitchFamily="18" charset="0"/>
                <a:cs typeface="Times New Roman" pitchFamily="18" charset="0"/>
              </a:rPr>
              <a:t>ИСТОЧНИКИ ФИНАНСИРОВАНИЯ ДЕФИЦИТА БЮДЖЕТА</a:t>
            </a:r>
          </a:p>
        </p:txBody>
      </p:sp>
      <p:sp>
        <p:nvSpPr>
          <p:cNvPr id="19459" name="Объект 2"/>
          <p:cNvSpPr>
            <a:spLocks noGrp="1"/>
          </p:cNvSpPr>
          <p:nvPr>
            <p:ph idx="1"/>
          </p:nvPr>
        </p:nvSpPr>
        <p:spPr>
          <a:xfrm>
            <a:off x="629816" y="1124744"/>
            <a:ext cx="7872412" cy="935037"/>
          </a:xfrm>
        </p:spPr>
        <p:txBody>
          <a:bodyPr/>
          <a:lstStyle/>
          <a:p>
            <a:pPr marL="0" indent="0" algn="just">
              <a:buFontTx/>
              <a:buNone/>
            </a:pPr>
            <a:r>
              <a:rPr lang="ru-RU" altLang="ru-RU" sz="1600" dirty="0" smtClean="0">
                <a:latin typeface="Times New Roman" pitchFamily="18" charset="0"/>
                <a:cs typeface="Times New Roman" pitchFamily="18" charset="0"/>
              </a:rPr>
              <a:t>       Бюджет муниципального образования Борисоглебское за 2022 год выполнен с превышением доходов над расходами  (профицит бюджета) в сумме </a:t>
            </a:r>
            <a:r>
              <a:rPr lang="ru-RU" sz="1600" dirty="0" smtClean="0">
                <a:latin typeface="Times New Roman" pitchFamily="18" charset="0"/>
                <a:cs typeface="Times New Roman" pitchFamily="18" charset="0"/>
              </a:rPr>
              <a:t>1382,4 </a:t>
            </a:r>
            <a:r>
              <a:rPr lang="ru-RU" sz="1600" dirty="0">
                <a:latin typeface="Times New Roman" pitchFamily="18" charset="0"/>
                <a:cs typeface="Times New Roman" pitchFamily="18" charset="0"/>
              </a:rPr>
              <a:t>тыс. рублей при плановом профиците 632,2 тыс. рублей.</a:t>
            </a:r>
          </a:p>
          <a:p>
            <a:pPr marL="0" indent="0" algn="just">
              <a:buFontTx/>
              <a:buNone/>
            </a:pPr>
            <a:endParaRPr lang="ru-RU" altLang="ru-RU" sz="1600" dirty="0" smtClean="0">
              <a:latin typeface="Times New Roman" pitchFamily="18" charset="0"/>
              <a:cs typeface="Times New Roman" pitchFamily="18" charset="0"/>
            </a:endParaRPr>
          </a:p>
          <a:p>
            <a:pPr marL="0" indent="0" algn="just">
              <a:buFontTx/>
              <a:buNone/>
            </a:pPr>
            <a:r>
              <a:rPr lang="ru-RU" altLang="ru-RU" sz="1600" dirty="0" smtClean="0">
                <a:solidFill>
                  <a:srgbClr val="000000"/>
                </a:solidFill>
                <a:latin typeface="Times New Roman" pitchFamily="18" charset="0"/>
                <a:cs typeface="Times New Roman" pitchFamily="18" charset="0"/>
              </a:rPr>
              <a:t> </a:t>
            </a:r>
          </a:p>
          <a:p>
            <a:pPr marL="0" indent="0" algn="just">
              <a:buFontTx/>
              <a:buNone/>
            </a:pPr>
            <a:endParaRPr lang="ru-RU" altLang="ru-RU" sz="1600" dirty="0" smtClean="0">
              <a:latin typeface="Times New Roman" pitchFamily="18" charset="0"/>
              <a:cs typeface="Times New Roman" pitchFamily="18"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2428365171"/>
              </p:ext>
            </p:extLst>
          </p:nvPr>
        </p:nvGraphicFramePr>
        <p:xfrm>
          <a:off x="341784" y="2060848"/>
          <a:ext cx="8496944" cy="1728191"/>
        </p:xfrm>
        <a:graphic>
          <a:graphicData uri="http://schemas.openxmlformats.org/drawingml/2006/table">
            <a:tbl>
              <a:tblPr/>
              <a:tblGrid>
                <a:gridCol w="6643583"/>
                <a:gridCol w="1853361"/>
              </a:tblGrid>
              <a:tr h="664949">
                <a:tc>
                  <a:txBody>
                    <a:bodyPr/>
                    <a:lstStyle/>
                    <a:p>
                      <a:pPr algn="ctr" fontAlgn="ctr"/>
                      <a:r>
                        <a:rPr lang="ru-RU" sz="1600" b="1" i="0" u="none" strike="noStrike" dirty="0">
                          <a:effectLst/>
                          <a:latin typeface="Times New Roman"/>
                        </a:rPr>
                        <a:t>Наименование показателя  </a:t>
                      </a:r>
                    </a:p>
                  </a:txBody>
                  <a:tcPr marL="8085" marR="8085" marT="808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c>
                  <a:txBody>
                    <a:bodyPr/>
                    <a:lstStyle/>
                    <a:p>
                      <a:pPr algn="ctr" fontAlgn="ctr"/>
                      <a:r>
                        <a:rPr lang="ru-RU" sz="1600" b="1" i="0" u="none" strike="noStrike" dirty="0">
                          <a:effectLst/>
                          <a:latin typeface="Times New Roman"/>
                        </a:rPr>
                        <a:t>Исполнено за </a:t>
                      </a:r>
                      <a:r>
                        <a:rPr lang="ru-RU" sz="1600" b="1" i="0" u="none" strike="noStrike" dirty="0" smtClean="0">
                          <a:effectLst/>
                          <a:latin typeface="Times New Roman"/>
                        </a:rPr>
                        <a:t>2022 </a:t>
                      </a:r>
                      <a:r>
                        <a:rPr lang="ru-RU" sz="1600" b="1" i="0" u="none" strike="noStrike" dirty="0">
                          <a:effectLst/>
                          <a:latin typeface="Times New Roman"/>
                        </a:rPr>
                        <a:t>год, тыс. рублей</a:t>
                      </a:r>
                    </a:p>
                  </a:txBody>
                  <a:tcPr marL="8085" marR="8085" marT="808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5B3D7"/>
                    </a:solidFill>
                  </a:tcPr>
                </a:tc>
              </a:tr>
              <a:tr h="354414">
                <a:tc>
                  <a:txBody>
                    <a:bodyPr/>
                    <a:lstStyle/>
                    <a:p>
                      <a:pPr algn="just" fontAlgn="ctr"/>
                      <a:r>
                        <a:rPr lang="ru-RU" sz="1600" b="1" i="0" u="none" strike="noStrike" dirty="0">
                          <a:effectLst/>
                          <a:latin typeface="Times New Roman"/>
                        </a:rPr>
                        <a:t>Источники внутреннего финансирования дефицитов бюджетов </a:t>
                      </a: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b="1" dirty="0" smtClean="0">
                          <a:latin typeface="Times New Roman" pitchFamily="18" charset="0"/>
                          <a:cs typeface="Times New Roman" pitchFamily="18" charset="0"/>
                        </a:rPr>
                        <a:t>1382,4</a:t>
                      </a:r>
                      <a:endParaRPr lang="ru-RU" sz="1600" b="1" i="0" u="none" strike="noStrike" dirty="0">
                        <a:effectLst/>
                        <a:latin typeface="Times New Roman"/>
                      </a:endParaRP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414">
                <a:tc>
                  <a:txBody>
                    <a:bodyPr/>
                    <a:lstStyle/>
                    <a:p>
                      <a:pPr algn="just" fontAlgn="ctr"/>
                      <a:r>
                        <a:rPr lang="ru-RU" sz="1600" b="1" i="0" u="none" strike="noStrike" dirty="0">
                          <a:effectLst/>
                          <a:latin typeface="Times New Roman"/>
                        </a:rPr>
                        <a:t>Изменение остатков средств на счетах по учету средств бюджета</a:t>
                      </a: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b="1" dirty="0" smtClean="0">
                          <a:latin typeface="Times New Roman" pitchFamily="18" charset="0"/>
                          <a:cs typeface="Times New Roman" pitchFamily="18" charset="0"/>
                        </a:rPr>
                        <a:t>1382,4</a:t>
                      </a:r>
                      <a:endParaRPr lang="ru-RU" sz="1600" b="1" i="0" u="none" strike="noStrike" dirty="0">
                        <a:effectLst/>
                        <a:latin typeface="Times New Roman"/>
                      </a:endParaRP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4414">
                <a:tc>
                  <a:txBody>
                    <a:bodyPr/>
                    <a:lstStyle/>
                    <a:p>
                      <a:pPr algn="just" fontAlgn="ctr"/>
                      <a:r>
                        <a:rPr lang="ru-RU" sz="1600" b="0" i="0" u="none" strike="noStrike" dirty="0" smtClean="0">
                          <a:effectLst/>
                          <a:latin typeface="Times New Roman"/>
                        </a:rPr>
                        <a:t>Увеличение </a:t>
                      </a:r>
                      <a:r>
                        <a:rPr lang="ru-RU" sz="1600" b="0" i="0" u="none" strike="noStrike" dirty="0">
                          <a:effectLst/>
                          <a:latin typeface="Times New Roman"/>
                        </a:rPr>
                        <a:t>прочих остатков денежных средств бюджетов поселений</a:t>
                      </a: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ru-RU" sz="1600" dirty="0" smtClean="0">
                          <a:latin typeface="Times New Roman" pitchFamily="18" charset="0"/>
                          <a:cs typeface="Times New Roman" pitchFamily="18" charset="0"/>
                        </a:rPr>
                        <a:t>1382,4</a:t>
                      </a:r>
                      <a:endParaRPr lang="ru-RU" sz="1600" b="0" i="0" u="none" strike="noStrike" dirty="0">
                        <a:effectLst/>
                        <a:latin typeface="Times New Roman"/>
                      </a:endParaRPr>
                    </a:p>
                  </a:txBody>
                  <a:tcPr marL="8085" marR="8085" marT="808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a:xfrm>
            <a:off x="0" y="97414"/>
            <a:ext cx="9180513" cy="1081088"/>
          </a:xfrm>
        </p:spPr>
        <p:txBody>
          <a:bodyPr/>
          <a:lstStyle/>
          <a:p>
            <a:pPr algn="ctr" eaLnBrk="1" hangingPunct="1">
              <a:defRPr/>
            </a:pPr>
            <a:r>
              <a:rPr lang="ru-RU" altLang="ru-RU" sz="2200" b="1" u="sng" dirty="0" smtClean="0">
                <a:solidFill>
                  <a:schemeClr val="tx1"/>
                </a:solidFill>
                <a:effectLst>
                  <a:outerShdw blurRad="38100" dist="38100" dir="2700000" algn="tl">
                    <a:srgbClr val="FFFFFF"/>
                  </a:outerShdw>
                </a:effectLst>
                <a:latin typeface="Times New Roman" pitchFamily="18" charset="0"/>
              </a:rPr>
              <a:t>ИТОГИ РЕАЛИЗАЦИИ МУНИЦИПАЛЬНЫХ ПРОГРАММ МУНИЦИПАЛЬНОГО ОБРАЗОВАНИЯ БОРИСОГЛЕБСКОЕ </a:t>
            </a:r>
            <a:br>
              <a:rPr lang="ru-RU" altLang="ru-RU" sz="2200" b="1" u="sng" dirty="0" smtClean="0">
                <a:solidFill>
                  <a:schemeClr val="tx1"/>
                </a:solidFill>
                <a:effectLst>
                  <a:outerShdw blurRad="38100" dist="38100" dir="2700000" algn="tl">
                    <a:srgbClr val="FFFFFF"/>
                  </a:outerShdw>
                </a:effectLst>
                <a:latin typeface="Times New Roman" pitchFamily="18" charset="0"/>
              </a:rPr>
            </a:br>
            <a:r>
              <a:rPr lang="ru-RU" altLang="ru-RU" sz="2200" b="1" u="sng" dirty="0" smtClean="0">
                <a:solidFill>
                  <a:schemeClr val="tx1"/>
                </a:solidFill>
                <a:effectLst>
                  <a:outerShdw blurRad="38100" dist="38100" dir="2700000" algn="tl">
                    <a:srgbClr val="FFFFFF"/>
                  </a:outerShdw>
                </a:effectLst>
                <a:latin typeface="Times New Roman" pitchFamily="18" charset="0"/>
              </a:rPr>
              <a:t>ЗА 2022 ГОД</a:t>
            </a:r>
            <a:r>
              <a:rPr lang="ru-RU" altLang="ru-RU" sz="2700" b="1" u="sng" dirty="0" smtClean="0">
                <a:solidFill>
                  <a:schemeClr val="tx1"/>
                </a:solidFill>
                <a:latin typeface="Times New Roman" pitchFamily="18" charset="0"/>
              </a:rPr>
              <a:t> </a:t>
            </a:r>
          </a:p>
        </p:txBody>
      </p:sp>
      <p:sp>
        <p:nvSpPr>
          <p:cNvPr id="5" name="Прямоугольник 4"/>
          <p:cNvSpPr>
            <a:spLocks noChangeArrowheads="1"/>
          </p:cNvSpPr>
          <p:nvPr/>
        </p:nvSpPr>
        <p:spPr bwMode="auto">
          <a:xfrm>
            <a:off x="286160" y="1199654"/>
            <a:ext cx="864235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algn="just">
              <a:spcBef>
                <a:spcPts val="600"/>
              </a:spcBef>
            </a:pPr>
            <a:r>
              <a:rPr lang="ru-RU" sz="1600" dirty="0" smtClean="0">
                <a:solidFill>
                  <a:schemeClr val="tx2"/>
                </a:solidFill>
                <a:latin typeface="Times New Roman" pitchFamily="18" charset="0"/>
                <a:cs typeface="Times New Roman" pitchFamily="18" charset="0"/>
              </a:rPr>
              <a:t>В 2022 году в муниципальном образовании </a:t>
            </a:r>
            <a:r>
              <a:rPr lang="ru-RU" sz="1600" dirty="0">
                <a:solidFill>
                  <a:schemeClr val="tx2"/>
                </a:solidFill>
                <a:latin typeface="Times New Roman" pitchFamily="18" charset="0"/>
                <a:cs typeface="Times New Roman" pitchFamily="18" charset="0"/>
              </a:rPr>
              <a:t>Борисоглебское </a:t>
            </a:r>
            <a:r>
              <a:rPr lang="ru-RU" sz="1600" dirty="0" smtClean="0">
                <a:solidFill>
                  <a:schemeClr val="tx2"/>
                </a:solidFill>
                <a:latin typeface="Times New Roman" pitchFamily="18" charset="0"/>
                <a:cs typeface="Times New Roman" pitchFamily="18" charset="0"/>
              </a:rPr>
              <a:t>на реализацию 17 </a:t>
            </a:r>
            <a:r>
              <a:rPr lang="ru-RU" sz="1600" dirty="0">
                <a:solidFill>
                  <a:schemeClr val="tx2"/>
                </a:solidFill>
                <a:latin typeface="Times New Roman" pitchFamily="18" charset="0"/>
                <a:cs typeface="Times New Roman" pitchFamily="18" charset="0"/>
              </a:rPr>
              <a:t>муниципальных </a:t>
            </a:r>
            <a:r>
              <a:rPr lang="ru-RU" sz="1600" dirty="0" smtClean="0">
                <a:solidFill>
                  <a:schemeClr val="tx2"/>
                </a:solidFill>
                <a:latin typeface="Times New Roman" pitchFamily="18" charset="0"/>
                <a:cs typeface="Times New Roman" pitchFamily="18" charset="0"/>
              </a:rPr>
              <a:t>программ осуществлялись расходы в </a:t>
            </a:r>
            <a:r>
              <a:rPr lang="ru-RU" sz="1600" dirty="0">
                <a:solidFill>
                  <a:schemeClr val="tx2"/>
                </a:solidFill>
                <a:latin typeface="Times New Roman" pitchFamily="18" charset="0"/>
                <a:cs typeface="Times New Roman" pitchFamily="18" charset="0"/>
              </a:rPr>
              <a:t>сумме 42134,6 тыс. рублей при плане 42743,5 тыс. рублей. </a:t>
            </a:r>
            <a:r>
              <a:rPr lang="ru-RU" sz="1600" dirty="0" smtClean="0">
                <a:solidFill>
                  <a:schemeClr val="tx2"/>
                </a:solidFill>
                <a:latin typeface="Times New Roman" pitchFamily="18" charset="0"/>
                <a:cs typeface="Times New Roman" pitchFamily="18" charset="0"/>
              </a:rPr>
              <a:t>В общей сумме расходов </a:t>
            </a:r>
            <a:r>
              <a:rPr lang="ru-RU" sz="1600" dirty="0">
                <a:solidFill>
                  <a:schemeClr val="tx2"/>
                </a:solidFill>
                <a:latin typeface="Times New Roman" pitchFamily="18" charset="0"/>
                <a:cs typeface="Times New Roman" pitchFamily="18" charset="0"/>
              </a:rPr>
              <a:t>бюджета муниципального образования Борисоглебское расходы на реализацию 17 муниципальных программ составляют </a:t>
            </a:r>
            <a:r>
              <a:rPr lang="ru-RU" sz="1600" dirty="0" smtClean="0">
                <a:solidFill>
                  <a:schemeClr val="tx2"/>
                </a:solidFill>
                <a:latin typeface="Times New Roman" pitchFamily="18" charset="0"/>
                <a:cs typeface="Times New Roman" pitchFamily="18" charset="0"/>
              </a:rPr>
              <a:t>91,6%. </a:t>
            </a:r>
            <a:endParaRPr lang="ru-RU" altLang="ru-RU" sz="1600" dirty="0">
              <a:solidFill>
                <a:schemeClr val="tx2"/>
              </a:solidFill>
              <a:latin typeface="Times New Roman" pitchFamily="18" charset="0"/>
              <a:cs typeface="Times New Roman" pitchFamily="18" charset="0"/>
            </a:endParaRP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5880" y="2132856"/>
            <a:ext cx="7128792" cy="4520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p14="http://schemas.microsoft.com/office/powerpoint/2010/main" val="2477473396"/>
              </p:ext>
            </p:extLst>
          </p:nvPr>
        </p:nvGraphicFramePr>
        <p:xfrm>
          <a:off x="413792" y="188640"/>
          <a:ext cx="8424936" cy="6480720"/>
        </p:xfrm>
        <a:graphic>
          <a:graphicData uri="http://schemas.openxmlformats.org/drawingml/2006/table">
            <a:tbl>
              <a:tblPr/>
              <a:tblGrid>
                <a:gridCol w="3600400"/>
                <a:gridCol w="792088"/>
                <a:gridCol w="792088"/>
                <a:gridCol w="720080"/>
                <a:gridCol w="2520280"/>
              </a:tblGrid>
              <a:tr h="273032">
                <a:tc>
                  <a:txBody>
                    <a:bodyPr/>
                    <a:lstStyle/>
                    <a:p>
                      <a:pPr algn="ctr" fontAlgn="ctr"/>
                      <a:r>
                        <a:rPr lang="ru-RU" sz="1000" b="1" i="0" u="none" strike="noStrike" dirty="0">
                          <a:solidFill>
                            <a:srgbClr val="000000"/>
                          </a:solidFill>
                          <a:effectLst/>
                          <a:latin typeface="Times New Roman"/>
                        </a:rPr>
                        <a:t>Наименование</a:t>
                      </a:r>
                    </a:p>
                  </a:txBody>
                  <a:tcPr marL="4334" marR="4334" marT="43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Уточненный план на 2022 год, тыс. рублей</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Исполнено за 2022 год, тыс. рублей</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 исполнения</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ru-RU" sz="1000" b="1" i="0" u="none" strike="noStrike">
                          <a:solidFill>
                            <a:srgbClr val="000000"/>
                          </a:solidFill>
                          <a:effectLst/>
                          <a:latin typeface="Times New Roman"/>
                        </a:rPr>
                        <a:t>Причина отклонений</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91011">
                <a:tc>
                  <a:txBody>
                    <a:bodyPr/>
                    <a:lstStyle/>
                    <a:p>
                      <a:pPr algn="ctr" fontAlgn="ctr"/>
                      <a:r>
                        <a:rPr lang="ru-RU" sz="1000" b="1" i="0" u="none" strike="noStrike" dirty="0">
                          <a:solidFill>
                            <a:srgbClr val="000000"/>
                          </a:solidFill>
                          <a:effectLst/>
                          <a:latin typeface="Times New Roman"/>
                        </a:rPr>
                        <a:t>ИТОГО</a:t>
                      </a:r>
                    </a:p>
                  </a:txBody>
                  <a:tcPr marL="4334" marR="4334" marT="4334"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000" b="1" i="0" u="none" strike="noStrike">
                          <a:solidFill>
                            <a:srgbClr val="000000"/>
                          </a:solidFill>
                          <a:effectLst/>
                          <a:latin typeface="Times New Roman"/>
                        </a:rPr>
                        <a:t>46 595,93</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000" b="1" i="0" u="none" strike="noStrike">
                          <a:solidFill>
                            <a:srgbClr val="000000"/>
                          </a:solidFill>
                          <a:effectLst/>
                          <a:latin typeface="Times New Roman"/>
                        </a:rPr>
                        <a:t>45 983,20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000" b="1" i="0" u="none" strike="noStrike">
                          <a:solidFill>
                            <a:srgbClr val="000000"/>
                          </a:solidFill>
                          <a:effectLst/>
                          <a:latin typeface="Times New Roman"/>
                        </a:rPr>
                        <a:t>98,7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ru-RU" sz="1000" b="1" i="0" u="none" strike="noStrike">
                          <a:solidFill>
                            <a:srgbClr val="000000"/>
                          </a:solidFill>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294701">
                <a:tc>
                  <a:txBody>
                    <a:bodyPr/>
                    <a:lstStyle/>
                    <a:p>
                      <a:pPr algn="l" fontAlgn="ctr"/>
                      <a:r>
                        <a:rPr lang="ru-RU" sz="950" b="1" i="0" u="none" strike="noStrike" dirty="0">
                          <a:effectLst/>
                          <a:latin typeface="Times New Roman"/>
                        </a:rPr>
                        <a:t>    Муниципальная программа «Обеспечение общественного порядка и профилактики правонарушений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dirty="0">
                          <a:solidFill>
                            <a:srgbClr val="000000"/>
                          </a:solidFill>
                          <a:effectLst/>
                          <a:latin typeface="Times New Roman"/>
                        </a:rPr>
                        <a:t>2,00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2,00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368377">
                <a:tc>
                  <a:txBody>
                    <a:bodyPr/>
                    <a:lstStyle/>
                    <a:p>
                      <a:pPr algn="l" fontAlgn="ctr"/>
                      <a:r>
                        <a:rPr lang="ru-RU" sz="950" b="1" i="0" u="none" strike="noStrike" dirty="0">
                          <a:effectLst/>
                          <a:latin typeface="Times New Roman"/>
                        </a:rPr>
                        <a:t>    Муниципальная программа «Защита населения и территорий муниципального образования Борисоглебское от чрезвычайных ситуаций, обеспечение пожарной безопасности и безопасности людей на водных объектах»</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dirty="0">
                          <a:solidFill>
                            <a:srgbClr val="000000"/>
                          </a:solidFill>
                          <a:effectLst/>
                          <a:latin typeface="Times New Roman"/>
                        </a:rPr>
                        <a:t>1 588,57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dirty="0">
                          <a:solidFill>
                            <a:srgbClr val="000000"/>
                          </a:solidFill>
                          <a:effectLst/>
                          <a:latin typeface="Times New Roman"/>
                        </a:rPr>
                        <a:t>1 577,51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99,3</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82021">
                <a:tc>
                  <a:txBody>
                    <a:bodyPr/>
                    <a:lstStyle/>
                    <a:p>
                      <a:pPr algn="l" fontAlgn="ctr"/>
                      <a:r>
                        <a:rPr lang="ru-RU" sz="950" b="1" i="0" u="none" strike="noStrike" dirty="0">
                          <a:effectLst/>
                          <a:latin typeface="Times New Roman"/>
                        </a:rPr>
                        <a:t>    Муниципальная программа "Развитие культуры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11 389,11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11 389,11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dirty="0">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1026">
                <a:tc>
                  <a:txBody>
                    <a:bodyPr/>
                    <a:lstStyle/>
                    <a:p>
                      <a:pPr algn="l" fontAlgn="ctr"/>
                      <a:r>
                        <a:rPr lang="ru-RU" sz="950" b="1" i="0" u="none" strike="noStrike" dirty="0">
                          <a:effectLst/>
                          <a:latin typeface="Times New Roman"/>
                        </a:rPr>
                        <a:t>    Муниципальная программа «Развитие физической культуры и спорта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9,98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dirty="0">
                          <a:solidFill>
                            <a:srgbClr val="000000"/>
                          </a:solidFill>
                          <a:effectLst/>
                          <a:latin typeface="Times New Roman"/>
                        </a:rPr>
                        <a:t>99,8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21026">
                <a:tc>
                  <a:txBody>
                    <a:bodyPr/>
                    <a:lstStyle/>
                    <a:p>
                      <a:pPr algn="l" fontAlgn="ctr"/>
                      <a:r>
                        <a:rPr lang="ru-RU" sz="950" b="1" i="0" u="none" strike="noStrike">
                          <a:effectLst/>
                          <a:latin typeface="Times New Roman"/>
                        </a:rPr>
                        <a:t>    Муниципальная программа «Развитие муниципальной службы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10 765,85</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10 594,08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dirty="0">
                          <a:solidFill>
                            <a:srgbClr val="000000"/>
                          </a:solidFill>
                          <a:effectLst/>
                          <a:latin typeface="Times New Roman"/>
                        </a:rPr>
                        <a:t>98,4</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1026">
                <a:tc>
                  <a:txBody>
                    <a:bodyPr/>
                    <a:lstStyle/>
                    <a:p>
                      <a:pPr algn="l" fontAlgn="ctr"/>
                      <a:r>
                        <a:rPr lang="ru-RU" sz="950" b="1" i="0" u="none" strike="noStrike" dirty="0">
                          <a:effectLst/>
                          <a:latin typeface="Times New Roman"/>
                        </a:rPr>
                        <a:t>    Муниципальная программа «Управление муниципальным имуществом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748,00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639,91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85,6</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21026">
                <a:tc>
                  <a:txBody>
                    <a:bodyPr/>
                    <a:lstStyle/>
                    <a:p>
                      <a:pPr algn="l" fontAlgn="ctr"/>
                      <a:r>
                        <a:rPr lang="ru-RU" sz="950" b="1" i="0" u="none" strike="noStrike" dirty="0">
                          <a:effectLst/>
                          <a:latin typeface="Times New Roman"/>
                        </a:rPr>
                        <a:t>    Муниципальная программа «Управление муниципальными финансами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739,10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739,10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032">
                <a:tc>
                  <a:txBody>
                    <a:bodyPr/>
                    <a:lstStyle/>
                    <a:p>
                      <a:pPr algn="l" fontAlgn="ctr"/>
                      <a:r>
                        <a:rPr lang="ru-RU" sz="950" b="1" i="0" u="none" strike="noStrike" dirty="0">
                          <a:effectLst/>
                          <a:latin typeface="Times New Roman"/>
                        </a:rPr>
                        <a:t>    Муниципальная программа «Содействие развитию малого и среднего предпринимательства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5,00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5,00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34027">
                <a:tc>
                  <a:txBody>
                    <a:bodyPr/>
                    <a:lstStyle/>
                    <a:p>
                      <a:pPr algn="l" fontAlgn="ctr"/>
                      <a:r>
                        <a:rPr lang="ru-RU" sz="950" b="1" i="0" u="none" strike="noStrike" dirty="0">
                          <a:effectLst/>
                          <a:latin typeface="Times New Roman"/>
                        </a:rPr>
                        <a:t>    Муниципальная программа «Благоустройство территории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7 216,20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6 911,72</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95,8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73032">
                <a:tc>
                  <a:txBody>
                    <a:bodyPr/>
                    <a:lstStyle/>
                    <a:p>
                      <a:pPr algn="l" fontAlgn="ctr"/>
                      <a:r>
                        <a:rPr lang="ru-RU" sz="950" b="1" i="0" u="none" strike="noStrike" dirty="0">
                          <a:effectLst/>
                          <a:latin typeface="Times New Roman"/>
                        </a:rPr>
                        <a:t>    Муниципальная программа «Капитальный ремонт многоквартирных домов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32,00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27,17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84,9</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186355">
                <a:tc>
                  <a:txBody>
                    <a:bodyPr/>
                    <a:lstStyle/>
                    <a:p>
                      <a:pPr algn="l" fontAlgn="ctr"/>
                      <a:r>
                        <a:rPr lang="ru-RU" sz="950" b="1" i="0" u="none" strike="noStrike" dirty="0">
                          <a:effectLst/>
                          <a:latin typeface="Times New Roman"/>
                        </a:rPr>
                        <a:t>    Муниципальная программа «Противодействие коррупции на территории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5,00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5,00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82021">
                <a:tc>
                  <a:txBody>
                    <a:bodyPr/>
                    <a:lstStyle/>
                    <a:p>
                      <a:pPr algn="l" fontAlgn="ctr"/>
                      <a:r>
                        <a:rPr lang="ru-RU" sz="950" b="1" i="0" u="none" strike="noStrike" dirty="0">
                          <a:effectLst/>
                          <a:latin typeface="Times New Roman"/>
                        </a:rPr>
                        <a:t>    Муниципальная программа «Дорожное хозяйство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4 500,00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4 500,00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03691">
                <a:tc>
                  <a:txBody>
                    <a:bodyPr/>
                    <a:lstStyle/>
                    <a:p>
                      <a:pPr algn="l" fontAlgn="ctr"/>
                      <a:r>
                        <a:rPr lang="ru-RU" sz="950" b="1" i="0" u="none" strike="noStrike" dirty="0">
                          <a:effectLst/>
                          <a:latin typeface="Times New Roman"/>
                        </a:rPr>
                        <a:t>    Муниципальная программа «Обеспечение доступным и комфортным жильем населения муниципального образования»</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366,91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366,91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221026">
                <a:tc>
                  <a:txBody>
                    <a:bodyPr/>
                    <a:lstStyle/>
                    <a:p>
                      <a:pPr algn="l" fontAlgn="ctr"/>
                      <a:r>
                        <a:rPr lang="ru-RU" sz="950" b="1" i="0" u="none" strike="noStrike" dirty="0">
                          <a:effectLst/>
                          <a:latin typeface="Times New Roman"/>
                        </a:rPr>
                        <a:t>    Муниципальная программа «Информационное общество в муниципальном образовании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77,20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68,52</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88,8</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Оплата работ «по факту» на основании актов выполненных работ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21026">
                <a:tc>
                  <a:txBody>
                    <a:bodyPr/>
                    <a:lstStyle/>
                    <a:p>
                      <a:pPr algn="l" fontAlgn="ctr"/>
                      <a:r>
                        <a:rPr lang="ru-RU" sz="950" b="1" i="0" u="none" strike="noStrike" dirty="0">
                          <a:effectLst/>
                          <a:latin typeface="Times New Roman"/>
                        </a:rPr>
                        <a:t>    Муниципальная программа «Борьба с борщевиком на  территории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457,90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457,90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r h="186355">
                <a:tc>
                  <a:txBody>
                    <a:bodyPr/>
                    <a:lstStyle/>
                    <a:p>
                      <a:pPr algn="l" fontAlgn="ctr"/>
                      <a:r>
                        <a:rPr lang="ru-RU" sz="950" b="1" i="0" u="none" strike="noStrike" dirty="0">
                          <a:effectLst/>
                          <a:latin typeface="Times New Roman"/>
                        </a:rPr>
                        <a:t>    Муниципальная программа "Охрана окружающей среды муниципального образования Борисоглебское"</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4 840,67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4 840,67</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1000" b="1" i="0" u="none" strike="noStrike">
                          <a:solidFill>
                            <a:srgbClr val="000000"/>
                          </a:solidFill>
                          <a:effectLst/>
                          <a:latin typeface="Times New Roman"/>
                        </a:rPr>
                        <a:t>100,0</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r>
              <a:tr h="283848">
                <a:tc>
                  <a:txBody>
                    <a:bodyPr/>
                    <a:lstStyle/>
                    <a:p>
                      <a:pPr algn="l" fontAlgn="ctr"/>
                      <a:r>
                        <a:rPr lang="ru-RU" sz="950" b="1" i="0" u="none" strike="noStrike" dirty="0">
                          <a:effectLst/>
                          <a:latin typeface="Times New Roman"/>
                        </a:rPr>
                        <a:t>    Непрограммные расходы органов местного самоуправления</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3 852,41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3 848,61</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1000" b="1" i="0" u="none" strike="noStrike">
                          <a:solidFill>
                            <a:srgbClr val="000000"/>
                          </a:solidFill>
                          <a:effectLst/>
                          <a:latin typeface="Times New Roman"/>
                        </a:rPr>
                        <a:t>99,9</a:t>
                      </a:r>
                    </a:p>
                  </a:txBody>
                  <a:tcPr marL="4334" marR="4334" marT="433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c>
                  <a:txBody>
                    <a:bodyPr/>
                    <a:lstStyle/>
                    <a:p>
                      <a:pPr algn="ctr" fontAlgn="ctr"/>
                      <a:r>
                        <a:rPr lang="ru-RU" sz="950" b="1" i="0" u="none" strike="noStrike" dirty="0">
                          <a:effectLst/>
                          <a:latin typeface="Times New Roman"/>
                        </a:rPr>
                        <a:t> </a:t>
                      </a:r>
                    </a:p>
                  </a:txBody>
                  <a:tcPr marL="4334" marR="4334" marT="4334"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BF8F"/>
                    </a:solidFill>
                  </a:tcPr>
                </a:tc>
              </a:tr>
            </a:tbl>
          </a:graphicData>
        </a:graphic>
      </p:graphicFrame>
    </p:spTree>
    <p:extLst>
      <p:ext uri="{BB962C8B-B14F-4D97-AF65-F5344CB8AC3E}">
        <p14:creationId xmlns:p14="http://schemas.microsoft.com/office/powerpoint/2010/main" val="31931244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6"/>
          <p:cNvSpPr txBox="1">
            <a:spLocks noChangeArrowheads="1"/>
          </p:cNvSpPr>
          <p:nvPr/>
        </p:nvSpPr>
        <p:spPr bwMode="auto">
          <a:xfrm>
            <a:off x="198438" y="3094038"/>
            <a:ext cx="8602662"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indent="542925"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spcBef>
                <a:spcPct val="50000"/>
              </a:spcBef>
            </a:pPr>
            <a:r>
              <a:rPr lang="ru-RU" altLang="ru-RU" sz="1800" b="1" u="sng">
                <a:latin typeface="Times New Roman" pitchFamily="18" charset="0"/>
              </a:rPr>
              <a:t>Информация для контактов</a:t>
            </a:r>
          </a:p>
          <a:p>
            <a:pPr algn="ctr" eaLnBrk="1" hangingPunct="1">
              <a:spcBef>
                <a:spcPct val="50000"/>
              </a:spcBef>
            </a:pPr>
            <a:endParaRPr lang="ru-RU" altLang="ru-RU" sz="1800" b="1" u="sng">
              <a:latin typeface="Times New Roman" pitchFamily="18" charset="0"/>
            </a:endParaRPr>
          </a:p>
          <a:p>
            <a:pPr algn="ctr" eaLnBrk="1" hangingPunct="1">
              <a:spcBef>
                <a:spcPct val="50000"/>
              </a:spcBef>
            </a:pPr>
            <a:r>
              <a:rPr lang="ru-RU" altLang="ru-RU" sz="1600">
                <a:latin typeface="Times New Roman" pitchFamily="18" charset="0"/>
              </a:rPr>
              <a:t>Финансовое управление администрации Муромского района</a:t>
            </a:r>
          </a:p>
          <a:p>
            <a:pPr algn="ctr" eaLnBrk="1" hangingPunct="1"/>
            <a:r>
              <a:rPr lang="ru-RU" altLang="ru-RU" sz="1600">
                <a:latin typeface="Times New Roman" pitchFamily="18" charset="0"/>
              </a:rPr>
              <a:t>Адрес: пл. Крестьянина, 6</a:t>
            </a:r>
          </a:p>
          <a:p>
            <a:pPr algn="ctr" eaLnBrk="1" hangingPunct="1"/>
            <a:r>
              <a:rPr lang="ru-RU" altLang="ru-RU" sz="1600">
                <a:latin typeface="Times New Roman" pitchFamily="18" charset="0"/>
              </a:rPr>
              <a:t>г. Муром, Владимирская обл., 602267</a:t>
            </a:r>
          </a:p>
          <a:p>
            <a:pPr algn="ctr" eaLnBrk="1" hangingPunct="1"/>
            <a:r>
              <a:rPr lang="ru-RU" altLang="ru-RU" sz="1600">
                <a:latin typeface="Times New Roman" pitchFamily="18" charset="0"/>
              </a:rPr>
              <a:t>тел. (49234) 3-31-95, факс (49234) 2-69-95</a:t>
            </a:r>
          </a:p>
          <a:p>
            <a:pPr algn="ctr" eaLnBrk="1" hangingPunct="1"/>
            <a:r>
              <a:rPr lang="en-US" altLang="ru-RU" sz="1600">
                <a:latin typeface="Times New Roman" pitchFamily="18" charset="0"/>
              </a:rPr>
              <a:t>e-mail: </a:t>
            </a:r>
            <a:r>
              <a:rPr lang="ru-RU" altLang="ru-RU" sz="1600" u="sng">
                <a:latin typeface="Times New Roman" pitchFamily="18" charset="0"/>
              </a:rPr>
              <a:t>rayfu@mail.ru</a:t>
            </a:r>
          </a:p>
          <a:p>
            <a:pPr algn="ctr" eaLnBrk="1" hangingPunct="1"/>
            <a:r>
              <a:rPr lang="ru-RU" altLang="ru-RU" sz="1600">
                <a:latin typeface="Times New Roman" pitchFamily="18" charset="0"/>
              </a:rPr>
              <a:t>График работы финансового управления:</a:t>
            </a:r>
          </a:p>
          <a:p>
            <a:pPr algn="ctr" eaLnBrk="1" hangingPunct="1"/>
            <a:r>
              <a:rPr lang="ru-RU" altLang="ru-RU" sz="1600">
                <a:latin typeface="Times New Roman" pitchFamily="18" charset="0"/>
              </a:rPr>
              <a:t>с 8:00 до 17:00 перерыв на обед с 12:00 до 13:00</a:t>
            </a:r>
          </a:p>
        </p:txBody>
      </p:sp>
      <p:sp>
        <p:nvSpPr>
          <p:cNvPr id="21507" name="Text Box 5"/>
          <p:cNvSpPr txBox="1">
            <a:spLocks noChangeArrowheads="1"/>
          </p:cNvSpPr>
          <p:nvPr/>
        </p:nvSpPr>
        <p:spPr bwMode="auto">
          <a:xfrm>
            <a:off x="282575" y="188913"/>
            <a:ext cx="85312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eaLnBrk="1" hangingPunct="1"/>
            <a:r>
              <a:rPr lang="ru-RU" sz="1600" dirty="0"/>
              <a:t> </a:t>
            </a:r>
            <a:r>
              <a:rPr lang="ru-RU" sz="1600" dirty="0" smtClean="0"/>
              <a:t>   </a:t>
            </a:r>
            <a:r>
              <a:rPr lang="ru-RU" altLang="ru-RU" sz="1600" dirty="0" smtClean="0">
                <a:latin typeface="Times New Roman" pitchFamily="18" charset="0"/>
              </a:rPr>
              <a:t>С </a:t>
            </a:r>
            <a:r>
              <a:rPr lang="ru-RU" altLang="ru-RU" sz="1600" dirty="0">
                <a:latin typeface="Times New Roman" pitchFamily="18" charset="0"/>
              </a:rPr>
              <a:t>решением Совета народных депутатов муниципального образования Борисоглебское Муромского района от </a:t>
            </a:r>
            <a:r>
              <a:rPr lang="ru-RU" altLang="ru-RU" sz="1600" dirty="0" smtClean="0">
                <a:latin typeface="Times New Roman" pitchFamily="18" charset="0"/>
              </a:rPr>
              <a:t>30.04.2023 №22 </a:t>
            </a:r>
            <a:r>
              <a:rPr lang="ru-RU" altLang="ru-RU" sz="1600" dirty="0">
                <a:latin typeface="Times New Roman" pitchFamily="18" charset="0"/>
              </a:rPr>
              <a:t>«О назначении публичных слушаний по проекту решения Совета народных депутатов «Об утверждении отчета об исполнении бюджета муниципального образования Борисоглебское за </a:t>
            </a:r>
            <a:r>
              <a:rPr lang="ru-RU" altLang="ru-RU" sz="1600" dirty="0" smtClean="0">
                <a:latin typeface="Times New Roman" pitchFamily="18" charset="0"/>
              </a:rPr>
              <a:t>2022 </a:t>
            </a:r>
            <a:r>
              <a:rPr lang="ru-RU" altLang="ru-RU" sz="1600" dirty="0">
                <a:latin typeface="Times New Roman" pitchFamily="18" charset="0"/>
              </a:rPr>
              <a:t>год» можно ознакомиться в газете «Муромский край. Документы» </a:t>
            </a:r>
            <a:r>
              <a:rPr lang="ru-RU" altLang="ru-RU" sz="1600" smtClean="0">
                <a:latin typeface="Times New Roman" pitchFamily="18" charset="0"/>
              </a:rPr>
              <a:t>от </a:t>
            </a:r>
            <a:r>
              <a:rPr lang="ru-RU" altLang="ru-RU" sz="1600">
                <a:latin typeface="Times New Roman" pitchFamily="18" charset="0"/>
              </a:rPr>
              <a:t>04.04.2023 года </a:t>
            </a:r>
            <a:r>
              <a:rPr lang="ru-RU" sz="1600" dirty="0" smtClean="0">
                <a:latin typeface="Times New Roman" pitchFamily="18" charset="0"/>
              </a:rPr>
              <a:t>№ 37 (4945</a:t>
            </a:r>
            <a:r>
              <a:rPr lang="ru-RU" sz="1600" smtClean="0"/>
              <a:t>) </a:t>
            </a:r>
            <a:r>
              <a:rPr lang="ru-RU" altLang="ru-RU" sz="1600" smtClean="0">
                <a:latin typeface="Times New Roman" pitchFamily="18" charset="0"/>
              </a:rPr>
              <a:t>или </a:t>
            </a:r>
            <a:r>
              <a:rPr lang="ru-RU" altLang="ru-RU" sz="1600" dirty="0">
                <a:latin typeface="Times New Roman" pitchFamily="18" charset="0"/>
              </a:rPr>
              <a:t>на сайте администрации Муромского района </a:t>
            </a:r>
            <a:r>
              <a:rPr lang="en-US" altLang="ru-RU" sz="1600" u="sng" dirty="0">
                <a:solidFill>
                  <a:srgbClr val="000099"/>
                </a:solidFill>
                <a:latin typeface="Times New Roman" pitchFamily="18" charset="0"/>
              </a:rPr>
              <a:t>www.muromraion.ru</a:t>
            </a:r>
            <a:r>
              <a:rPr lang="ru-RU" altLang="ru-RU" sz="1600" u="sng" dirty="0">
                <a:solidFill>
                  <a:srgbClr val="000099"/>
                </a:solidFill>
                <a:latin typeface="Times New Roman" pitchFamily="18" charset="0"/>
              </a:rPr>
              <a:t> </a:t>
            </a:r>
            <a:r>
              <a:rPr lang="en-US" altLang="ru-RU" sz="1600" dirty="0">
                <a:solidFill>
                  <a:srgbClr val="000099"/>
                </a:solidFill>
                <a:latin typeface="Times New Roman" pitchFamily="18" charset="0"/>
              </a:rPr>
              <a:t> </a:t>
            </a:r>
            <a:r>
              <a:rPr lang="ru-RU" altLang="ru-RU" sz="1600" dirty="0">
                <a:latin typeface="Times New Roman" pitchFamily="18" charset="0"/>
              </a:rPr>
              <a:t>в разделе «Финансовое управление».</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14"/>
          <p:cNvSpPr>
            <a:spLocks noChangeArrowheads="1"/>
          </p:cNvSpPr>
          <p:nvPr/>
        </p:nvSpPr>
        <p:spPr bwMode="auto">
          <a:xfrm>
            <a:off x="3000375" y="2911475"/>
            <a:ext cx="3035300" cy="2735263"/>
          </a:xfrm>
          <a:prstGeom prst="leftRightArrowCallout">
            <a:avLst>
              <a:gd name="adj1" fmla="val 25000"/>
              <a:gd name="adj2" fmla="val 25000"/>
              <a:gd name="adj3" fmla="val 13871"/>
              <a:gd name="adj4" fmla="val 50000"/>
            </a:avLst>
          </a:prstGeom>
          <a:gradFill rotWithShape="1">
            <a:gsLst>
              <a:gs pos="0">
                <a:srgbClr val="FFFF99"/>
              </a:gs>
              <a:gs pos="50000">
                <a:srgbClr val="FF99FF"/>
              </a:gs>
              <a:gs pos="100000">
                <a:srgbClr val="FFFF99"/>
              </a:gs>
            </a:gsLst>
            <a:lin ang="5400000" scaled="1"/>
          </a:gradFill>
          <a:ln w="9525">
            <a:solidFill>
              <a:schemeClr val="tx1"/>
            </a:solidFill>
            <a:miter lim="800000"/>
            <a:headEnd/>
            <a:tailEnd/>
          </a:ln>
        </p:spPr>
        <p:txBody>
          <a:bodyPr wrap="none" anchor="ctr"/>
          <a:lstStyle/>
          <a:p>
            <a:endParaRPr lang="ru-RU" altLang="ru-RU" sz="1800"/>
          </a:p>
        </p:txBody>
      </p:sp>
      <p:sp>
        <p:nvSpPr>
          <p:cNvPr id="4099" name="Rectangle 5"/>
          <p:cNvSpPr>
            <a:spLocks noChangeArrowheads="1"/>
          </p:cNvSpPr>
          <p:nvPr/>
        </p:nvSpPr>
        <p:spPr bwMode="auto">
          <a:xfrm>
            <a:off x="6253163" y="3103563"/>
            <a:ext cx="2673350" cy="2352675"/>
          </a:xfrm>
          <a:prstGeom prst="rect">
            <a:avLst/>
          </a:prstGeom>
          <a:gradFill rotWithShape="1">
            <a:gsLst>
              <a:gs pos="0">
                <a:srgbClr val="FF99FF"/>
              </a:gs>
              <a:gs pos="100000">
                <a:srgbClr val="FFFF99"/>
              </a:gs>
            </a:gsLst>
            <a:lin ang="5400000" scaled="1"/>
          </a:gradFill>
          <a:ln w="9525">
            <a:solidFill>
              <a:schemeClr val="tx1"/>
            </a:solidFill>
            <a:miter lim="800000"/>
            <a:headEnd/>
            <a:tailEnd/>
          </a:ln>
        </p:spPr>
        <p:txBody>
          <a:bodyPr>
            <a:spAutoFit/>
          </a:bodyPr>
          <a:lstStyle/>
          <a:p>
            <a:pPr algn="ctr"/>
            <a:r>
              <a:rPr lang="ru-RU" altLang="ru-RU" sz="1800" b="1" dirty="0">
                <a:solidFill>
                  <a:srgbClr val="000099"/>
                </a:solidFill>
                <a:latin typeface="Times New Roman" pitchFamily="18" charset="0"/>
              </a:rPr>
              <a:t>Исполнение бюджета по расходам</a:t>
            </a:r>
          </a:p>
          <a:p>
            <a:pPr algn="just"/>
            <a:r>
              <a:rPr lang="ru-RU" altLang="ru-RU" sz="1400" dirty="0">
                <a:latin typeface="Times New Roman" pitchFamily="18" charset="0"/>
              </a:rPr>
              <a:t>означает последовательное финансирование мероприятий, предусмотренных решением о бюджете, в пределах утвержденных сумм с целью исполнения принятых муниципальным образованием расходных обязательств.</a:t>
            </a:r>
          </a:p>
        </p:txBody>
      </p:sp>
      <p:sp>
        <p:nvSpPr>
          <p:cNvPr id="4100" name="Text Box 8"/>
          <p:cNvSpPr txBox="1">
            <a:spLocks noChangeArrowheads="1"/>
          </p:cNvSpPr>
          <p:nvPr/>
        </p:nvSpPr>
        <p:spPr bwMode="auto">
          <a:xfrm>
            <a:off x="3925888" y="836712"/>
            <a:ext cx="50006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447675"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eaLnBrk="1" hangingPunct="1">
              <a:spcBef>
                <a:spcPct val="50000"/>
              </a:spcBef>
            </a:pPr>
            <a:r>
              <a:rPr lang="ru-RU" altLang="ru-RU" sz="1600" b="1" i="1" dirty="0">
                <a:solidFill>
                  <a:srgbClr val="3366FF"/>
                </a:solidFill>
                <a:latin typeface="Times New Roman" pitchFamily="18" charset="0"/>
              </a:rPr>
              <a:t>Исполнение бюджета</a:t>
            </a:r>
            <a:r>
              <a:rPr lang="ru-RU" altLang="ru-RU" sz="1600" b="1" dirty="0">
                <a:latin typeface="Times New Roman" pitchFamily="18" charset="0"/>
              </a:rPr>
              <a:t> начинается с момента утверждения решения о </a:t>
            </a:r>
            <a:r>
              <a:rPr lang="ru-RU" altLang="ru-RU" sz="1600" b="1">
                <a:latin typeface="Times New Roman" pitchFamily="18" charset="0"/>
              </a:rPr>
              <a:t>бюджете </a:t>
            </a:r>
            <a:r>
              <a:rPr lang="ru-RU" altLang="ru-RU" sz="1600" b="1" smtClean="0">
                <a:latin typeface="Times New Roman" pitchFamily="18" charset="0"/>
              </a:rPr>
              <a:t>представительным </a:t>
            </a:r>
            <a:r>
              <a:rPr lang="ru-RU" altLang="ru-RU" sz="1600" b="1" dirty="0">
                <a:latin typeface="Times New Roman" pitchFamily="18" charset="0"/>
              </a:rPr>
              <a:t>органом муниципального образования и продолжается в течение финансового года.</a:t>
            </a:r>
          </a:p>
        </p:txBody>
      </p:sp>
      <p:sp>
        <p:nvSpPr>
          <p:cNvPr id="4101" name="Text Box 9"/>
          <p:cNvSpPr txBox="1">
            <a:spLocks noChangeArrowheads="1"/>
          </p:cNvSpPr>
          <p:nvPr/>
        </p:nvSpPr>
        <p:spPr bwMode="auto">
          <a:xfrm>
            <a:off x="3216275" y="3929063"/>
            <a:ext cx="26035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spcBef>
                <a:spcPct val="50000"/>
              </a:spcBef>
            </a:pPr>
            <a:r>
              <a:rPr lang="ru-RU" altLang="ru-RU" sz="2000" b="1">
                <a:solidFill>
                  <a:srgbClr val="0000CC"/>
                </a:solidFill>
                <a:latin typeface="Times New Roman" pitchFamily="18" charset="0"/>
              </a:rPr>
              <a:t>Исполнение бюджета</a:t>
            </a:r>
          </a:p>
        </p:txBody>
      </p:sp>
      <p:sp>
        <p:nvSpPr>
          <p:cNvPr id="4102" name="Text Box 13"/>
          <p:cNvSpPr txBox="1">
            <a:spLocks noChangeArrowheads="1"/>
          </p:cNvSpPr>
          <p:nvPr/>
        </p:nvSpPr>
        <p:spPr bwMode="auto">
          <a:xfrm>
            <a:off x="198438" y="2997200"/>
            <a:ext cx="2566987" cy="2565400"/>
          </a:xfrm>
          <a:prstGeom prst="rect">
            <a:avLst/>
          </a:prstGeom>
          <a:gradFill rotWithShape="1">
            <a:gsLst>
              <a:gs pos="0">
                <a:srgbClr val="FF99FF"/>
              </a:gs>
              <a:gs pos="100000">
                <a:srgbClr val="FFFF99"/>
              </a:gs>
            </a:gsLst>
            <a:lin ang="5400000" scaled="1"/>
          </a:gradFill>
          <a:ln w="9525">
            <a:solidFill>
              <a:schemeClr val="tx1"/>
            </a:solidFill>
            <a:miter lim="800000"/>
            <a:headEnd/>
            <a:tailEnd/>
          </a:ln>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r>
              <a:rPr lang="ru-RU" altLang="ru-RU" sz="1800" b="1">
                <a:solidFill>
                  <a:srgbClr val="000099"/>
                </a:solidFill>
                <a:latin typeface="Times New Roman" pitchFamily="18" charset="0"/>
              </a:rPr>
              <a:t>Исполнение бюджета по доходам</a:t>
            </a:r>
            <a:r>
              <a:rPr lang="ru-RU" altLang="ru-RU" sz="1800">
                <a:solidFill>
                  <a:srgbClr val="000099"/>
                </a:solidFill>
                <a:latin typeface="Times New Roman" pitchFamily="18" charset="0"/>
              </a:rPr>
              <a:t> </a:t>
            </a:r>
          </a:p>
          <a:p>
            <a:pPr algn="just" eaLnBrk="1" hangingPunct="1"/>
            <a:r>
              <a:rPr lang="ru-RU" altLang="ru-RU" sz="1400">
                <a:latin typeface="Times New Roman" pitchFamily="18" charset="0"/>
              </a:rPr>
              <a:t>заключается в обеспечении полного и своевременного поступления в бюджет налогов, сборов, доходов от использования имущества и других обязательных платежей, в соответствии с утвержденным планом мобилизации доходов.</a:t>
            </a:r>
            <a:endParaRPr lang="ru-RU" altLang="ru-RU" sz="1400"/>
          </a:p>
        </p:txBody>
      </p:sp>
      <p:pic>
        <p:nvPicPr>
          <p:cNvPr id="4107" name="Picture 11"/>
          <p:cNvPicPr>
            <a:picLocks noChangeAspect="1" noChangeArrowheads="1"/>
          </p:cNvPicPr>
          <p:nvPr/>
        </p:nvPicPr>
        <p:blipFill>
          <a:blip r:embed="rId2">
            <a:extLst/>
          </a:blip>
          <a:srcRect/>
          <a:stretch>
            <a:fillRect/>
          </a:stretch>
        </p:blipFill>
        <p:spPr bwMode="auto">
          <a:xfrm>
            <a:off x="0" y="155039"/>
            <a:ext cx="4000500" cy="2857500"/>
          </a:xfrm>
          <a:prstGeom prst="rect">
            <a:avLst/>
          </a:prstGeom>
          <a:noFill/>
          <a:ln>
            <a:noFill/>
          </a:ln>
          <a:effectLst>
            <a:softEdge rad="127000"/>
          </a:effectLs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6"/>
          <p:cNvSpPr>
            <a:spLocks noChangeArrowheads="1"/>
          </p:cNvSpPr>
          <p:nvPr/>
        </p:nvSpPr>
        <p:spPr bwMode="auto">
          <a:xfrm>
            <a:off x="-7938" y="260350"/>
            <a:ext cx="9180513" cy="1107996"/>
          </a:xfrm>
          <a:prstGeom prst="rect">
            <a:avLst/>
          </a:prstGeom>
          <a:noFill/>
          <a:ln>
            <a:noFill/>
          </a:ln>
          <a:extLst/>
        </p:spPr>
        <p:txBody>
          <a:bodyPr>
            <a:spAutoFit/>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0"/>
              </a:spcBef>
              <a:buFontTx/>
              <a:buNone/>
              <a:defRPr/>
            </a:pPr>
            <a:r>
              <a:rPr lang="ru-RU" altLang="ru-RU" sz="2200" b="1" dirty="0" smtClean="0">
                <a:latin typeface="Times New Roman" pitchFamily="18" charset="0"/>
                <a:cs typeface="+mn-cs"/>
              </a:rPr>
              <a:t>ОСНОВНЫЕ ПАРАМЕТРЫ ИСПОЛНЕНИЯ БЮДЖЕТА МУНИЦИПАЛЬНОГО ОБРАЗОВАНИЯ БОРИСОГЛЕБСКОЕ</a:t>
            </a:r>
          </a:p>
          <a:p>
            <a:pPr algn="ctr" eaLnBrk="1" hangingPunct="1">
              <a:spcBef>
                <a:spcPct val="0"/>
              </a:spcBef>
              <a:buFontTx/>
              <a:buNone/>
              <a:defRPr/>
            </a:pPr>
            <a:r>
              <a:rPr lang="ru-RU" altLang="ru-RU" sz="2200" b="1" dirty="0" smtClean="0">
                <a:latin typeface="Times New Roman" pitchFamily="18" charset="0"/>
                <a:cs typeface="+mn-cs"/>
              </a:rPr>
              <a:t>ЗА 2022 ГОД</a:t>
            </a:r>
          </a:p>
        </p:txBody>
      </p:sp>
      <p:sp>
        <p:nvSpPr>
          <p:cNvPr id="4" name="Скругленный прямоугольник 3"/>
          <p:cNvSpPr/>
          <p:nvPr/>
        </p:nvSpPr>
        <p:spPr bwMode="auto">
          <a:xfrm>
            <a:off x="5802930" y="2188864"/>
            <a:ext cx="2808287" cy="1698923"/>
          </a:xfrm>
          <a:prstGeom prst="roundRect">
            <a:avLst/>
          </a:prstGeom>
          <a:ln>
            <a:solidFill>
              <a:schemeClr val="tx1"/>
            </a:solidFill>
            <a:headEnd type="none" w="med" len="med"/>
            <a:tailEnd type="none" w="med" len="med"/>
          </a:ln>
          <a:extLst/>
        </p:spPr>
        <p:style>
          <a:lnRef idx="1">
            <a:schemeClr val="accent5"/>
          </a:lnRef>
          <a:fillRef idx="1003">
            <a:schemeClr val="lt1"/>
          </a:fillRef>
          <a:effectRef idx="2">
            <a:schemeClr val="accent5"/>
          </a:effectRef>
          <a:fontRef idx="minor">
            <a:schemeClr val="lt1"/>
          </a:fontRef>
        </p:style>
        <p:txBody>
          <a:bodyPr wrap="none" anchor="ctr"/>
          <a:lstStyle/>
          <a:p>
            <a:pPr algn="ctr">
              <a:defRPr/>
            </a:pPr>
            <a:endParaRPr lang="ru-RU" sz="1800" b="1" dirty="0" smtClean="0">
              <a:solidFill>
                <a:schemeClr val="tx1"/>
              </a:solidFill>
              <a:latin typeface="Times New Roman" panose="02020603050405020304" pitchFamily="18" charset="0"/>
              <a:cs typeface="Times New Roman" panose="02020603050405020304" pitchFamily="18" charset="0"/>
            </a:endParaRPr>
          </a:p>
          <a:p>
            <a:pPr algn="ctr">
              <a:defRPr/>
            </a:pPr>
            <a:r>
              <a:rPr lang="ru-RU" sz="1800" b="1" dirty="0" smtClean="0">
                <a:solidFill>
                  <a:schemeClr val="tx1"/>
                </a:solidFill>
                <a:latin typeface="Times New Roman" panose="02020603050405020304" pitchFamily="18" charset="0"/>
                <a:cs typeface="Times New Roman" panose="02020603050405020304" pitchFamily="18" charset="0"/>
              </a:rPr>
              <a:t>Расходы </a:t>
            </a:r>
            <a:r>
              <a:rPr lang="ru-RU" sz="1800" b="1" dirty="0">
                <a:solidFill>
                  <a:schemeClr val="tx1"/>
                </a:solidFill>
                <a:latin typeface="Times New Roman" panose="02020603050405020304" pitchFamily="18" charset="0"/>
                <a:cs typeface="Times New Roman" panose="02020603050405020304" pitchFamily="18" charset="0"/>
              </a:rPr>
              <a:t>бюджета </a:t>
            </a:r>
          </a:p>
          <a:p>
            <a:pPr algn="ctr">
              <a:defRPr/>
            </a:pPr>
            <a:r>
              <a:rPr lang="ru-RU" sz="1800" b="1" dirty="0">
                <a:solidFill>
                  <a:schemeClr val="tx1"/>
                </a:solidFill>
                <a:latin typeface="Times New Roman" panose="02020603050405020304" pitchFamily="18" charset="0"/>
                <a:cs typeface="Times New Roman" panose="02020603050405020304" pitchFamily="18" charset="0"/>
              </a:rPr>
              <a:t>муниципального</a:t>
            </a:r>
          </a:p>
          <a:p>
            <a:pPr algn="ctr">
              <a:defRPr/>
            </a:pPr>
            <a:r>
              <a:rPr lang="ru-RU" sz="1800" b="1" dirty="0">
                <a:solidFill>
                  <a:schemeClr val="tx1"/>
                </a:solidFill>
                <a:latin typeface="Times New Roman" panose="02020603050405020304" pitchFamily="18" charset="0"/>
                <a:cs typeface="Times New Roman" panose="02020603050405020304" pitchFamily="18" charset="0"/>
              </a:rPr>
              <a:t> образования</a:t>
            </a:r>
          </a:p>
          <a:p>
            <a:pPr algn="ctr">
              <a:defRPr/>
            </a:pPr>
            <a:r>
              <a:rPr lang="ru-RU" sz="1800" b="1" dirty="0">
                <a:solidFill>
                  <a:schemeClr val="tx1"/>
                </a:solidFill>
                <a:latin typeface="Times New Roman" panose="02020603050405020304" pitchFamily="18" charset="0"/>
                <a:cs typeface="Times New Roman" panose="02020603050405020304" pitchFamily="18" charset="0"/>
              </a:rPr>
              <a:t> Борисоглебское </a:t>
            </a:r>
          </a:p>
          <a:p>
            <a:pPr algn="ctr">
              <a:defRPr/>
            </a:pPr>
            <a:r>
              <a:rPr lang="ru-RU" sz="2000" b="1" dirty="0" smtClean="0">
                <a:solidFill>
                  <a:schemeClr val="tx1"/>
                </a:solidFill>
                <a:latin typeface="Times New Roman" panose="02020603050405020304" pitchFamily="18" charset="0"/>
                <a:cs typeface="Times New Roman" panose="02020603050405020304" pitchFamily="18" charset="0"/>
              </a:rPr>
              <a:t>45 983,2 </a:t>
            </a:r>
            <a:r>
              <a:rPr lang="ru-RU" sz="2000" b="1" dirty="0">
                <a:solidFill>
                  <a:schemeClr val="tx1"/>
                </a:solidFill>
                <a:latin typeface="Times New Roman" panose="02020603050405020304" pitchFamily="18" charset="0"/>
                <a:cs typeface="Times New Roman" panose="02020603050405020304" pitchFamily="18" charset="0"/>
              </a:rPr>
              <a:t>тыс. рублей</a:t>
            </a:r>
          </a:p>
          <a:p>
            <a:pPr algn="ctr">
              <a:defRPr/>
            </a:pPr>
            <a:endParaRPr lang="ru-RU" sz="1800" b="1" dirty="0">
              <a:solidFill>
                <a:schemeClr val="tx1"/>
              </a:solidFill>
              <a:latin typeface="Times New Roman" panose="02020603050405020304" pitchFamily="18" charset="0"/>
              <a:cs typeface="Times New Roman" panose="02020603050405020304" pitchFamily="18" charset="0"/>
            </a:endParaRPr>
          </a:p>
        </p:txBody>
      </p:sp>
      <p:sp>
        <p:nvSpPr>
          <p:cNvPr id="6" name="Скругленный прямоугольник 5"/>
          <p:cNvSpPr/>
          <p:nvPr/>
        </p:nvSpPr>
        <p:spPr bwMode="auto">
          <a:xfrm>
            <a:off x="552595" y="2122190"/>
            <a:ext cx="2808312" cy="1832272"/>
          </a:xfrm>
          <a:prstGeom prst="roundRect">
            <a:avLst/>
          </a:prstGeom>
          <a:ln>
            <a:solidFill>
              <a:schemeClr val="tx1"/>
            </a:solidFill>
            <a:headEnd type="none" w="med" len="med"/>
            <a:tailEnd type="none" w="med" len="med"/>
          </a:ln>
          <a:extLst/>
        </p:spPr>
        <p:style>
          <a:lnRef idx="0">
            <a:schemeClr val="accent1"/>
          </a:lnRef>
          <a:fillRef idx="1003">
            <a:schemeClr val="lt1"/>
          </a:fillRef>
          <a:effectRef idx="3">
            <a:schemeClr val="accent1"/>
          </a:effectRef>
          <a:fontRef idx="minor">
            <a:schemeClr val="lt1"/>
          </a:fontRef>
        </p:style>
        <p:txBody>
          <a:bodyPr wrap="none" anchor="ctr"/>
          <a:lstStyle/>
          <a:p>
            <a:pPr algn="ctr">
              <a:defRPr/>
            </a:pPr>
            <a:endParaRPr lang="ru-RU" sz="1800" b="1" dirty="0" smtClean="0">
              <a:solidFill>
                <a:schemeClr val="tx1"/>
              </a:solidFill>
              <a:latin typeface="Times New Roman" panose="02020603050405020304" pitchFamily="18" charset="0"/>
              <a:cs typeface="Times New Roman" panose="02020603050405020304" pitchFamily="18" charset="0"/>
            </a:endParaRPr>
          </a:p>
          <a:p>
            <a:pPr algn="ctr">
              <a:defRPr/>
            </a:pPr>
            <a:r>
              <a:rPr lang="ru-RU" sz="1800" b="1" dirty="0" smtClean="0">
                <a:solidFill>
                  <a:schemeClr val="tx1"/>
                </a:solidFill>
                <a:latin typeface="Times New Roman" panose="02020603050405020304" pitchFamily="18" charset="0"/>
                <a:cs typeface="Times New Roman" panose="02020603050405020304" pitchFamily="18" charset="0"/>
              </a:rPr>
              <a:t>Доходы </a:t>
            </a:r>
            <a:r>
              <a:rPr lang="ru-RU" sz="1800" b="1" dirty="0">
                <a:solidFill>
                  <a:schemeClr val="tx1"/>
                </a:solidFill>
                <a:latin typeface="Times New Roman" panose="02020603050405020304" pitchFamily="18" charset="0"/>
                <a:cs typeface="Times New Roman" panose="02020603050405020304" pitchFamily="18" charset="0"/>
              </a:rPr>
              <a:t>бюджета </a:t>
            </a:r>
          </a:p>
          <a:p>
            <a:pPr algn="ctr">
              <a:defRPr/>
            </a:pPr>
            <a:r>
              <a:rPr lang="ru-RU" sz="1800" b="1" dirty="0">
                <a:solidFill>
                  <a:schemeClr val="tx1"/>
                </a:solidFill>
                <a:latin typeface="Times New Roman" panose="02020603050405020304" pitchFamily="18" charset="0"/>
                <a:cs typeface="Times New Roman" panose="02020603050405020304" pitchFamily="18" charset="0"/>
              </a:rPr>
              <a:t>муниципального</a:t>
            </a:r>
          </a:p>
          <a:p>
            <a:pPr algn="ctr">
              <a:defRPr/>
            </a:pPr>
            <a:r>
              <a:rPr lang="ru-RU" sz="1800" b="1" dirty="0">
                <a:solidFill>
                  <a:schemeClr val="tx1"/>
                </a:solidFill>
                <a:latin typeface="Times New Roman" panose="02020603050405020304" pitchFamily="18" charset="0"/>
                <a:cs typeface="Times New Roman" panose="02020603050405020304" pitchFamily="18" charset="0"/>
              </a:rPr>
              <a:t> образования</a:t>
            </a:r>
          </a:p>
          <a:p>
            <a:pPr algn="ctr">
              <a:defRPr/>
            </a:pPr>
            <a:r>
              <a:rPr lang="ru-RU" sz="1800" b="1" dirty="0">
                <a:solidFill>
                  <a:schemeClr val="tx1"/>
                </a:solidFill>
                <a:latin typeface="Times New Roman" panose="02020603050405020304" pitchFamily="18" charset="0"/>
                <a:cs typeface="Times New Roman" panose="02020603050405020304" pitchFamily="18" charset="0"/>
              </a:rPr>
              <a:t> Борисоглебское</a:t>
            </a:r>
          </a:p>
          <a:p>
            <a:pPr algn="ctr">
              <a:defRPr/>
            </a:pPr>
            <a:r>
              <a:rPr lang="ru-RU" sz="1800" b="1" dirty="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47 365,6 </a:t>
            </a:r>
            <a:r>
              <a:rPr lang="ru-RU" sz="2000" b="1" dirty="0">
                <a:solidFill>
                  <a:schemeClr val="tx1"/>
                </a:solidFill>
                <a:latin typeface="Times New Roman" panose="02020603050405020304" pitchFamily="18" charset="0"/>
                <a:cs typeface="Times New Roman" panose="02020603050405020304" pitchFamily="18" charset="0"/>
              </a:rPr>
              <a:t>тыс. рублей</a:t>
            </a:r>
          </a:p>
          <a:p>
            <a:pPr algn="ctr">
              <a:defRPr/>
            </a:pPr>
            <a:endParaRPr lang="ru-RU" sz="1800" b="1" dirty="0">
              <a:solidFill>
                <a:schemeClr val="tx1"/>
              </a:solidFill>
              <a:latin typeface="Times New Roman" panose="02020603050405020304" pitchFamily="18" charset="0"/>
              <a:cs typeface="Times New Roman" panose="02020603050405020304" pitchFamily="18" charset="0"/>
            </a:endParaRPr>
          </a:p>
        </p:txBody>
      </p:sp>
      <p:sp>
        <p:nvSpPr>
          <p:cNvPr id="16" name="Тройная стрелка влево/вправо/вверх 15"/>
          <p:cNvSpPr/>
          <p:nvPr/>
        </p:nvSpPr>
        <p:spPr bwMode="auto">
          <a:xfrm rot="10800000">
            <a:off x="3361677" y="2564904"/>
            <a:ext cx="2441253" cy="1728192"/>
          </a:xfrm>
          <a:prstGeom prst="leftRightUpArrow">
            <a:avLst/>
          </a:prstGeom>
          <a:ln>
            <a:solidFill>
              <a:schemeClr val="tx1"/>
            </a:solidFill>
            <a:headEnd type="none" w="med" len="med"/>
            <a:tailEnd type="none" w="med" len="med"/>
          </a:ln>
          <a:extLst/>
        </p:spPr>
        <p:style>
          <a:lnRef idx="0">
            <a:schemeClr val="accent2"/>
          </a:lnRef>
          <a:fillRef idx="3">
            <a:schemeClr val="accent2"/>
          </a:fillRef>
          <a:effectRef idx="3">
            <a:schemeClr val="accent2"/>
          </a:effectRef>
          <a:fontRef idx="minor">
            <a:schemeClr val="lt1"/>
          </a:fontRef>
        </p:style>
        <p:txBody>
          <a:bodyPr wrap="none" anchor="ctr"/>
          <a:lstStyle/>
          <a:p>
            <a:pPr algn="ctr">
              <a:defRPr/>
            </a:pPr>
            <a:endParaRPr lang="ru-RU" b="1">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22" name="Скругленный прямоугольник 21"/>
          <p:cNvSpPr/>
          <p:nvPr/>
        </p:nvSpPr>
        <p:spPr bwMode="auto">
          <a:xfrm>
            <a:off x="3178147" y="4348956"/>
            <a:ext cx="2808312" cy="1688256"/>
          </a:xfrm>
          <a:prstGeom prst="roundRect">
            <a:avLst/>
          </a:prstGeom>
          <a:ln>
            <a:solidFill>
              <a:schemeClr val="tx1"/>
            </a:solidFill>
            <a:headEnd type="none" w="med" len="med"/>
            <a:tailEnd type="none" w="med" len="med"/>
          </a:ln>
          <a:extLst/>
        </p:spPr>
        <p:style>
          <a:lnRef idx="0">
            <a:schemeClr val="accent5"/>
          </a:lnRef>
          <a:fillRef idx="1003">
            <a:schemeClr val="lt1"/>
          </a:fillRef>
          <a:effectRef idx="3">
            <a:schemeClr val="accent5"/>
          </a:effectRef>
          <a:fontRef idx="minor">
            <a:schemeClr val="lt1"/>
          </a:fontRef>
        </p:style>
        <p:txBody>
          <a:bodyPr wrap="none" anchor="ctr"/>
          <a:lstStyle/>
          <a:p>
            <a:pPr algn="ctr">
              <a:defRPr/>
            </a:pPr>
            <a:r>
              <a:rPr lang="ru-RU" sz="1800" b="1" dirty="0">
                <a:solidFill>
                  <a:schemeClr val="tx1"/>
                </a:solidFill>
                <a:latin typeface="Times New Roman" panose="02020603050405020304" pitchFamily="18" charset="0"/>
                <a:cs typeface="Times New Roman" panose="02020603050405020304" pitchFamily="18" charset="0"/>
              </a:rPr>
              <a:t>Профицит</a:t>
            </a:r>
          </a:p>
          <a:p>
            <a:pPr algn="ctr">
              <a:defRPr/>
            </a:pPr>
            <a:endParaRPr lang="ru-RU" sz="1800" b="1" dirty="0">
              <a:solidFill>
                <a:schemeClr val="tx1"/>
              </a:solidFill>
              <a:latin typeface="Times New Roman" panose="02020603050405020304" pitchFamily="18" charset="0"/>
              <a:cs typeface="Times New Roman" panose="02020603050405020304" pitchFamily="18" charset="0"/>
            </a:endParaRPr>
          </a:p>
          <a:p>
            <a:pPr algn="ctr">
              <a:defRPr/>
            </a:pPr>
            <a:r>
              <a:rPr lang="ru-RU" sz="1800" b="1" dirty="0">
                <a:solidFill>
                  <a:schemeClr val="tx1"/>
                </a:solidFill>
                <a:latin typeface="Times New Roman" panose="02020603050405020304" pitchFamily="18" charset="0"/>
                <a:cs typeface="Times New Roman" panose="02020603050405020304" pitchFamily="18" charset="0"/>
              </a:rPr>
              <a:t>  </a:t>
            </a:r>
            <a:r>
              <a:rPr lang="ru-RU" sz="2000" b="1" dirty="0" smtClean="0">
                <a:solidFill>
                  <a:schemeClr val="tx1"/>
                </a:solidFill>
                <a:latin typeface="Times New Roman" panose="02020603050405020304" pitchFamily="18" charset="0"/>
                <a:cs typeface="Times New Roman" panose="02020603050405020304" pitchFamily="18" charset="0"/>
              </a:rPr>
              <a:t>1 382,4 </a:t>
            </a:r>
            <a:r>
              <a:rPr lang="ru-RU" sz="2000" b="1" dirty="0">
                <a:solidFill>
                  <a:schemeClr val="tx1"/>
                </a:solidFill>
                <a:latin typeface="Times New Roman" panose="02020603050405020304" pitchFamily="18" charset="0"/>
                <a:cs typeface="Times New Roman" panose="02020603050405020304" pitchFamily="18" charset="0"/>
              </a:rPr>
              <a:t>тыс. рублей</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4"/>
          <p:cNvSpPr txBox="1">
            <a:spLocks noChangeArrowheads="1"/>
          </p:cNvSpPr>
          <p:nvPr/>
        </p:nvSpPr>
        <p:spPr bwMode="auto">
          <a:xfrm>
            <a:off x="345354" y="188640"/>
            <a:ext cx="856773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ctr" eaLnBrk="1" hangingPunct="1">
              <a:spcBef>
                <a:spcPct val="50000"/>
              </a:spcBef>
            </a:pPr>
            <a:r>
              <a:rPr lang="ru-RU" altLang="ru-RU" sz="1800" b="1" dirty="0" smtClean="0">
                <a:latin typeface="Times New Roman" pitchFamily="18" charset="0"/>
              </a:rPr>
              <a:t>ОСНОВНЫЕ ЭКОНОМИЧЕСКИЕ ПОКАЗАТЕЛИ РАЗВИТИЯ ЭКОНОМИКИ МУНИЦИПАЛЬНОГО ОБРАЗОВАНИЯ БОРИСОГЛЕБСКОЕ  ЗА 2022 ГОД</a:t>
            </a:r>
            <a:endParaRPr lang="ru-RU" altLang="ru-RU" sz="1800" b="1" dirty="0">
              <a:latin typeface="Times New Roman" pitchFamily="18" charset="0"/>
            </a:endParaRPr>
          </a:p>
        </p:txBody>
      </p:sp>
      <p:sp>
        <p:nvSpPr>
          <p:cNvPr id="5123" name="Rectangle 6"/>
          <p:cNvSpPr>
            <a:spLocks noChangeArrowheads="1"/>
          </p:cNvSpPr>
          <p:nvPr/>
        </p:nvSpPr>
        <p:spPr bwMode="auto">
          <a:xfrm>
            <a:off x="4749005" y="4114891"/>
            <a:ext cx="4291013" cy="1929759"/>
          </a:xfrm>
          <a:prstGeom prst="rect">
            <a:avLst/>
          </a:prstGeom>
          <a:noFill/>
          <a:ln>
            <a:noFill/>
          </a:ln>
          <a:extLst/>
        </p:spPr>
        <p:txBody>
          <a:bodyPr>
            <a:spAutoFit/>
          </a:bodyPr>
          <a:lstStyle>
            <a:lvl1pPr marL="285750" indent="-285750" eaLnBrk="0" hangingPunct="0">
              <a:spcBef>
                <a:spcPct val="20000"/>
              </a:spcBef>
              <a:buChar char="•"/>
              <a:defRPr sz="2800">
                <a:solidFill>
                  <a:schemeClr val="tx1"/>
                </a:solidFill>
                <a:latin typeface="Verdana" pitchFamily="34" charset="0"/>
              </a:defRPr>
            </a:lvl1pPr>
            <a:lvl2pPr marL="742950" indent="-285750" eaLnBrk="0" hangingPunct="0">
              <a:spcBef>
                <a:spcPct val="20000"/>
              </a:spcBef>
              <a:buChar char="–"/>
              <a:defRPr sz="2400">
                <a:solidFill>
                  <a:schemeClr val="tx1"/>
                </a:solidFill>
                <a:latin typeface="Verdana" pitchFamily="34" charset="0"/>
              </a:defRPr>
            </a:lvl2pPr>
            <a:lvl3pPr marL="1143000" indent="-228600" eaLnBrk="0" hangingPunct="0">
              <a:spcBef>
                <a:spcPct val="20000"/>
              </a:spcBef>
              <a:buChar char="•"/>
              <a:defRPr sz="2000">
                <a:solidFill>
                  <a:schemeClr val="tx1"/>
                </a:solidFill>
                <a:latin typeface="Verdana" pitchFamily="34" charset="0"/>
              </a:defRPr>
            </a:lvl3pPr>
            <a:lvl4pPr marL="1600200" indent="-228600" eaLnBrk="0" hangingPunct="0">
              <a:spcBef>
                <a:spcPct val="20000"/>
              </a:spcBef>
              <a:buChar char="–"/>
              <a:defRPr sz="2000">
                <a:solidFill>
                  <a:schemeClr val="tx1"/>
                </a:solidFill>
                <a:latin typeface="Verdana" pitchFamily="34" charset="0"/>
              </a:defRPr>
            </a:lvl4pPr>
            <a:lvl5pPr marL="2057400" indent="-228600"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eaLnBrk="1" hangingPunct="1">
              <a:lnSpc>
                <a:spcPct val="80000"/>
              </a:lnSpc>
              <a:spcBef>
                <a:spcPct val="50000"/>
              </a:spcBef>
              <a:spcAft>
                <a:spcPts val="750"/>
              </a:spcAft>
              <a:buFont typeface="Wingdings" pitchFamily="2" charset="2"/>
              <a:buChar char="Ø"/>
              <a:defRPr/>
            </a:pPr>
            <a:r>
              <a:rPr lang="ru-RU" altLang="ru-RU" sz="1400" b="1" dirty="0" smtClean="0">
                <a:latin typeface="Times New Roman" pitchFamily="18" charset="0"/>
              </a:rPr>
              <a:t>5806 чел. -численность постоянного населения </a:t>
            </a:r>
          </a:p>
          <a:p>
            <a:pPr eaLnBrk="1" hangingPunct="1">
              <a:lnSpc>
                <a:spcPct val="80000"/>
              </a:lnSpc>
              <a:spcBef>
                <a:spcPct val="50000"/>
              </a:spcBef>
              <a:spcAft>
                <a:spcPts val="750"/>
              </a:spcAft>
              <a:buFont typeface="Wingdings" pitchFamily="2" charset="2"/>
              <a:buChar char="Ø"/>
              <a:defRPr/>
            </a:pPr>
            <a:r>
              <a:rPr lang="ru-RU" altLang="ru-RU" sz="1400" b="1" dirty="0" smtClean="0">
                <a:latin typeface="Times New Roman" pitchFamily="18" charset="0"/>
              </a:rPr>
              <a:t>2881 чел. –численность трудоспособного населения</a:t>
            </a:r>
          </a:p>
          <a:p>
            <a:pPr eaLnBrk="1" hangingPunct="1">
              <a:lnSpc>
                <a:spcPct val="80000"/>
              </a:lnSpc>
              <a:spcBef>
                <a:spcPct val="50000"/>
              </a:spcBef>
              <a:spcAft>
                <a:spcPts val="750"/>
              </a:spcAft>
              <a:buFont typeface="Wingdings" pitchFamily="2" charset="2"/>
              <a:buChar char="Ø"/>
              <a:defRPr/>
            </a:pPr>
            <a:r>
              <a:rPr lang="ru-RU" altLang="ru-RU" sz="1400" b="1" dirty="0" smtClean="0">
                <a:latin typeface="Times New Roman" pitchFamily="18" charset="0"/>
              </a:rPr>
              <a:t>847 чел. – численность моложе трудоспособного возраста</a:t>
            </a:r>
          </a:p>
          <a:p>
            <a:pPr eaLnBrk="1" hangingPunct="1">
              <a:lnSpc>
                <a:spcPct val="80000"/>
              </a:lnSpc>
              <a:spcBef>
                <a:spcPct val="50000"/>
              </a:spcBef>
              <a:spcAft>
                <a:spcPts val="750"/>
              </a:spcAft>
              <a:buFont typeface="Wingdings" pitchFamily="2" charset="2"/>
              <a:buChar char="Ø"/>
              <a:defRPr/>
            </a:pPr>
            <a:r>
              <a:rPr lang="ru-RU" altLang="ru-RU" sz="1400" b="1" dirty="0" smtClean="0">
                <a:latin typeface="Times New Roman" pitchFamily="18" charset="0"/>
              </a:rPr>
              <a:t>2078 чел. – численность старше трудоспособного возраста (пенсионеры)</a:t>
            </a:r>
          </a:p>
        </p:txBody>
      </p:sp>
      <p:pic>
        <p:nvPicPr>
          <p:cNvPr id="1434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1456" y="1052736"/>
            <a:ext cx="5981700" cy="2371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34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533" y="3873110"/>
            <a:ext cx="4243690" cy="2413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
          <p:cNvSpPr>
            <a:spLocks noGrp="1" noChangeArrowheads="1"/>
          </p:cNvSpPr>
          <p:nvPr>
            <p:ph type="title"/>
          </p:nvPr>
        </p:nvSpPr>
        <p:spPr>
          <a:xfrm>
            <a:off x="0" y="188640"/>
            <a:ext cx="9180513" cy="936103"/>
          </a:xfrm>
        </p:spPr>
        <p:txBody>
          <a:bodyPr/>
          <a:lstStyle/>
          <a:p>
            <a:pPr algn="ctr" eaLnBrk="1" hangingPunct="1"/>
            <a:r>
              <a:rPr lang="ru-RU" altLang="ru-RU" sz="1800" b="1" dirty="0" smtClean="0">
                <a:latin typeface="Times New Roman" pitchFamily="18" charset="0"/>
                <a:cs typeface="Times New Roman" pitchFamily="18" charset="0"/>
              </a:rPr>
              <a:t>ПОКАЗАТЕЛИ ДОХОДОВ И РАСХОДОВ БЮДЖЕТА МУНИЦИПАЛЬНОГО ОБРАЗОВАНИЯ БОРИСОГЛЕБСКОЕ  В РАСЧЕТЕ НА ДУШУ НАСЕЛЕНИЯ </a:t>
            </a:r>
            <a:br>
              <a:rPr lang="ru-RU" altLang="ru-RU" sz="1800" b="1" dirty="0" smtClean="0">
                <a:latin typeface="Times New Roman" pitchFamily="18" charset="0"/>
                <a:cs typeface="Times New Roman" pitchFamily="18" charset="0"/>
              </a:rPr>
            </a:br>
            <a:r>
              <a:rPr lang="ru-RU" altLang="ru-RU" sz="1400" b="1" dirty="0" smtClean="0">
                <a:latin typeface="Times New Roman" pitchFamily="18" charset="0"/>
                <a:cs typeface="Times New Roman" pitchFamily="18" charset="0"/>
              </a:rPr>
              <a:t>(численность постоянного населения в 2022 году -  5806 чел.)</a:t>
            </a:r>
            <a:r>
              <a:rPr lang="ru-RU" altLang="ru-RU" sz="1400" dirty="0" smtClean="0"/>
              <a:t/>
            </a:r>
            <a:br>
              <a:rPr lang="ru-RU" altLang="ru-RU" sz="1400" dirty="0" smtClean="0"/>
            </a:br>
            <a:endParaRPr lang="ru-RU" altLang="ru-RU" sz="1400" dirty="0" smtClean="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808" y="1052736"/>
            <a:ext cx="8208912" cy="55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ChangeAspect="1"/>
          </p:cNvGraphicFramePr>
          <p:nvPr>
            <p:extLst>
              <p:ext uri="{D42A27DB-BD31-4B8C-83A1-F6EECF244321}">
                <p14:modId xmlns:p14="http://schemas.microsoft.com/office/powerpoint/2010/main" val="4261760274"/>
              </p:ext>
            </p:extLst>
          </p:nvPr>
        </p:nvGraphicFramePr>
        <p:xfrm>
          <a:off x="317500" y="2057400"/>
          <a:ext cx="5969000" cy="4561160"/>
        </p:xfrm>
        <a:graphic>
          <a:graphicData uri="http://schemas.openxmlformats.org/drawingml/2006/chart">
            <c:chart xmlns:c="http://schemas.openxmlformats.org/drawingml/2006/chart" xmlns:r="http://schemas.openxmlformats.org/officeDocument/2006/relationships" r:id="rId2"/>
          </a:graphicData>
        </a:graphic>
      </p:graphicFrame>
      <p:sp>
        <p:nvSpPr>
          <p:cNvPr id="8195" name="Прямоугольник 2"/>
          <p:cNvSpPr>
            <a:spLocks noChangeArrowheads="1"/>
          </p:cNvSpPr>
          <p:nvPr/>
        </p:nvSpPr>
        <p:spPr bwMode="auto">
          <a:xfrm>
            <a:off x="269875" y="981075"/>
            <a:ext cx="8713788"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ru-RU" altLang="ru-RU" sz="1400" dirty="0">
                <a:latin typeface="Times New Roman" pitchFamily="18" charset="0"/>
                <a:cs typeface="Times New Roman" pitchFamily="18" charset="0"/>
              </a:rPr>
              <a:t>Бюджет муниципального образования (МО) Борисоглебское по доходам за </a:t>
            </a:r>
            <a:r>
              <a:rPr lang="ru-RU" altLang="ru-RU" sz="1400" dirty="0" smtClean="0">
                <a:latin typeface="Times New Roman" pitchFamily="18" charset="0"/>
                <a:cs typeface="Times New Roman" pitchFamily="18" charset="0"/>
              </a:rPr>
              <a:t>2022 </a:t>
            </a:r>
            <a:r>
              <a:rPr lang="ru-RU" altLang="ru-RU" sz="1400" dirty="0">
                <a:latin typeface="Times New Roman" pitchFamily="18" charset="0"/>
                <a:cs typeface="Times New Roman" pitchFamily="18" charset="0"/>
              </a:rPr>
              <a:t>год исполнен на </a:t>
            </a:r>
            <a:r>
              <a:rPr lang="ru-RU" altLang="ru-RU" sz="1400" dirty="0" smtClean="0">
                <a:latin typeface="Times New Roman" pitchFamily="18" charset="0"/>
                <a:cs typeface="Times New Roman" pitchFamily="18" charset="0"/>
              </a:rPr>
              <a:t>100,3 </a:t>
            </a:r>
            <a:r>
              <a:rPr lang="ru-RU" altLang="ru-RU" sz="1400" dirty="0">
                <a:latin typeface="Times New Roman" pitchFamily="18" charset="0"/>
                <a:cs typeface="Times New Roman" pitchFamily="18" charset="0"/>
              </a:rPr>
              <a:t>% к уточненному плану и составил сумму </a:t>
            </a:r>
            <a:r>
              <a:rPr lang="ru-RU" altLang="ru-RU" sz="1400" dirty="0" smtClean="0">
                <a:latin typeface="Times New Roman" pitchFamily="18" charset="0"/>
                <a:cs typeface="Times New Roman" pitchFamily="18" charset="0"/>
              </a:rPr>
              <a:t>47365,6 </a:t>
            </a:r>
            <a:r>
              <a:rPr lang="ru-RU" altLang="ru-RU" sz="1400" dirty="0">
                <a:latin typeface="Times New Roman" pitchFamily="18" charset="0"/>
                <a:cs typeface="Times New Roman" pitchFamily="18" charset="0"/>
              </a:rPr>
              <a:t>тыс. рублей. Налоговые и неналоговые доходы за отчетный период выполнены на </a:t>
            </a:r>
            <a:r>
              <a:rPr lang="ru-RU" altLang="ru-RU" sz="1400" dirty="0" smtClean="0">
                <a:latin typeface="Times New Roman" pitchFamily="18" charset="0"/>
                <a:cs typeface="Times New Roman" pitchFamily="18" charset="0"/>
              </a:rPr>
              <a:t>101,5</a:t>
            </a:r>
            <a:r>
              <a:rPr lang="ru-RU" altLang="ru-RU" sz="1400" dirty="0">
                <a:latin typeface="Times New Roman" pitchFamily="18" charset="0"/>
                <a:cs typeface="Times New Roman" pitchFamily="18" charset="0"/>
              </a:rPr>
              <a:t>% или на сумму </a:t>
            </a:r>
            <a:r>
              <a:rPr lang="ru-RU" altLang="ru-RU" sz="1400" dirty="0" smtClean="0">
                <a:latin typeface="Times New Roman" pitchFamily="18" charset="0"/>
                <a:cs typeface="Times New Roman" pitchFamily="18" charset="0"/>
              </a:rPr>
              <a:t>9179,5 </a:t>
            </a:r>
            <a:r>
              <a:rPr lang="ru-RU" altLang="ru-RU" sz="1400" dirty="0">
                <a:latin typeface="Times New Roman" pitchFamily="18" charset="0"/>
                <a:cs typeface="Times New Roman" pitchFamily="18" charset="0"/>
              </a:rPr>
              <a:t>тыс. рублей, безвозмездные поступления составили сумму </a:t>
            </a:r>
            <a:r>
              <a:rPr lang="ru-RU" altLang="ru-RU" sz="1400" dirty="0" smtClean="0">
                <a:latin typeface="Times New Roman" pitchFamily="18" charset="0"/>
                <a:cs typeface="Times New Roman" pitchFamily="18" charset="0"/>
              </a:rPr>
              <a:t>38186,1 </a:t>
            </a:r>
            <a:r>
              <a:rPr lang="ru-RU" altLang="ru-RU" sz="1400" dirty="0">
                <a:latin typeface="Times New Roman" pitchFamily="18" charset="0"/>
                <a:cs typeface="Times New Roman" pitchFamily="18" charset="0"/>
              </a:rPr>
              <a:t>тыс. рублей или исполнены на </a:t>
            </a:r>
            <a:r>
              <a:rPr lang="ru-RU" altLang="ru-RU" sz="1400" dirty="0" smtClean="0">
                <a:latin typeface="Times New Roman" pitchFamily="18" charset="0"/>
                <a:cs typeface="Times New Roman" pitchFamily="18" charset="0"/>
              </a:rPr>
              <a:t>100,0 </a:t>
            </a:r>
            <a:r>
              <a:rPr lang="ru-RU" altLang="ru-RU" sz="1400" dirty="0">
                <a:latin typeface="Times New Roman" pitchFamily="18" charset="0"/>
                <a:cs typeface="Times New Roman" pitchFamily="18" charset="0"/>
              </a:rPr>
              <a:t>%. </a:t>
            </a:r>
          </a:p>
        </p:txBody>
      </p:sp>
      <p:sp>
        <p:nvSpPr>
          <p:cNvPr id="8196" name="Прямоугольник 11"/>
          <p:cNvSpPr>
            <a:spLocks noChangeArrowheads="1"/>
          </p:cNvSpPr>
          <p:nvPr/>
        </p:nvSpPr>
        <p:spPr bwMode="auto">
          <a:xfrm>
            <a:off x="6519863" y="1700213"/>
            <a:ext cx="2470150" cy="4745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0" hangingPunct="0">
              <a:spcBef>
                <a:spcPct val="20000"/>
              </a:spcBef>
            </a:pPr>
            <a:r>
              <a:rPr lang="ru-RU" altLang="ru-RU" sz="1400" dirty="0">
                <a:latin typeface="Times New Roman" pitchFamily="18" charset="0"/>
                <a:cs typeface="Times New Roman" pitchFamily="18" charset="0"/>
              </a:rPr>
              <a:t>     Доходы бюджета муниципального образования в </a:t>
            </a:r>
            <a:r>
              <a:rPr lang="ru-RU" altLang="ru-RU" sz="1400" dirty="0" smtClean="0">
                <a:latin typeface="Times New Roman" pitchFamily="18" charset="0"/>
                <a:cs typeface="Times New Roman" pitchFamily="18" charset="0"/>
              </a:rPr>
              <a:t>2022 </a:t>
            </a:r>
            <a:r>
              <a:rPr lang="ru-RU" altLang="ru-RU" sz="1400" dirty="0">
                <a:latin typeface="Times New Roman" pitchFamily="18" charset="0"/>
                <a:cs typeface="Times New Roman" pitchFamily="18" charset="0"/>
              </a:rPr>
              <a:t>году увеличились по сравнению с уровнем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года на </a:t>
            </a:r>
            <a:r>
              <a:rPr lang="ru-RU" altLang="ru-RU" sz="1400" dirty="0" smtClean="0">
                <a:latin typeface="Times New Roman" pitchFamily="18" charset="0"/>
                <a:cs typeface="Times New Roman" pitchFamily="18" charset="0"/>
              </a:rPr>
              <a:t>32,6% </a:t>
            </a:r>
            <a:r>
              <a:rPr lang="ru-RU" altLang="ru-RU" sz="1400" dirty="0">
                <a:latin typeface="Times New Roman" pitchFamily="18" charset="0"/>
                <a:cs typeface="Times New Roman" pitchFamily="18" charset="0"/>
              </a:rPr>
              <a:t>или на сумму </a:t>
            </a:r>
            <a:r>
              <a:rPr lang="ru-RU" altLang="ru-RU" sz="1400" dirty="0" smtClean="0">
                <a:latin typeface="Times New Roman" pitchFamily="18" charset="0"/>
                <a:cs typeface="Times New Roman" pitchFamily="18" charset="0"/>
              </a:rPr>
              <a:t>11634,7 </a:t>
            </a:r>
            <a:r>
              <a:rPr lang="ru-RU" altLang="ru-RU" sz="1400" dirty="0">
                <a:latin typeface="Times New Roman" pitchFamily="18" charset="0"/>
                <a:cs typeface="Times New Roman" pitchFamily="18" charset="0"/>
              </a:rPr>
              <a:t>тыс. рублей, в том числе:</a:t>
            </a:r>
          </a:p>
          <a:p>
            <a:pPr algn="just" eaLnBrk="0" hangingPunct="0">
              <a:spcBef>
                <a:spcPct val="20000"/>
              </a:spcBef>
            </a:pPr>
            <a:r>
              <a:rPr lang="ru-RU" altLang="ru-RU" sz="1400" dirty="0">
                <a:latin typeface="Times New Roman" pitchFamily="18" charset="0"/>
                <a:cs typeface="Times New Roman" pitchFamily="18" charset="0"/>
              </a:rPr>
              <a:t>- налоговые и неналоговые доходы </a:t>
            </a:r>
            <a:r>
              <a:rPr lang="ru-RU" altLang="ru-RU" sz="1400" dirty="0" smtClean="0">
                <a:latin typeface="Times New Roman" pitchFamily="18" charset="0"/>
                <a:cs typeface="Times New Roman" pitchFamily="18" charset="0"/>
              </a:rPr>
              <a:t>уменьшились </a:t>
            </a:r>
            <a:r>
              <a:rPr lang="ru-RU" altLang="ru-RU" sz="1400" dirty="0">
                <a:latin typeface="Times New Roman" pitchFamily="18" charset="0"/>
                <a:cs typeface="Times New Roman" pitchFamily="18" charset="0"/>
              </a:rPr>
              <a:t>на </a:t>
            </a:r>
            <a:r>
              <a:rPr lang="ru-RU" altLang="ru-RU" sz="1400" dirty="0" smtClean="0">
                <a:latin typeface="Times New Roman" pitchFamily="18" charset="0"/>
                <a:cs typeface="Times New Roman" pitchFamily="18" charset="0"/>
              </a:rPr>
              <a:t>4,9 </a:t>
            </a:r>
            <a:r>
              <a:rPr lang="ru-RU" altLang="ru-RU" sz="1400" dirty="0">
                <a:latin typeface="Times New Roman" pitchFamily="18" charset="0"/>
                <a:cs typeface="Times New Roman" pitchFamily="18" charset="0"/>
              </a:rPr>
              <a:t>% или на сумму </a:t>
            </a:r>
            <a:r>
              <a:rPr lang="ru-RU" altLang="ru-RU" sz="1400" dirty="0" smtClean="0">
                <a:latin typeface="Times New Roman" pitchFamily="18" charset="0"/>
                <a:cs typeface="Times New Roman" pitchFamily="18" charset="0"/>
              </a:rPr>
              <a:t>470,1 </a:t>
            </a:r>
            <a:r>
              <a:rPr lang="ru-RU" altLang="ru-RU" sz="1400" dirty="0">
                <a:latin typeface="Times New Roman" pitchFamily="18" charset="0"/>
                <a:cs typeface="Times New Roman" pitchFamily="18" charset="0"/>
              </a:rPr>
              <a:t>тыс. рублей,</a:t>
            </a:r>
          </a:p>
          <a:p>
            <a:pPr algn="just" eaLnBrk="0" hangingPunct="0">
              <a:spcBef>
                <a:spcPct val="20000"/>
              </a:spcBef>
            </a:pPr>
            <a:r>
              <a:rPr lang="ru-RU" altLang="ru-RU" sz="1400" dirty="0">
                <a:latin typeface="Times New Roman" pitchFamily="18" charset="0"/>
                <a:cs typeface="Times New Roman" pitchFamily="18" charset="0"/>
              </a:rPr>
              <a:t>- безвозмездные поступления  увеличились на </a:t>
            </a:r>
            <a:r>
              <a:rPr lang="ru-RU" altLang="ru-RU" sz="1400" dirty="0" smtClean="0">
                <a:latin typeface="Times New Roman" pitchFamily="18" charset="0"/>
                <a:cs typeface="Times New Roman" pitchFamily="18" charset="0"/>
              </a:rPr>
              <a:t>46,4 </a:t>
            </a:r>
            <a:r>
              <a:rPr lang="ru-RU" altLang="ru-RU" sz="1400" dirty="0">
                <a:latin typeface="Times New Roman" pitchFamily="18" charset="0"/>
                <a:cs typeface="Times New Roman" pitchFamily="18" charset="0"/>
              </a:rPr>
              <a:t>% или на сумму </a:t>
            </a:r>
            <a:r>
              <a:rPr lang="ru-RU" altLang="ru-RU" sz="1400" dirty="0" smtClean="0">
                <a:latin typeface="Times New Roman" pitchFamily="18" charset="0"/>
                <a:cs typeface="Times New Roman" pitchFamily="18" charset="0"/>
              </a:rPr>
              <a:t>12104,8 </a:t>
            </a:r>
            <a:r>
              <a:rPr lang="ru-RU" altLang="ru-RU" sz="1400" dirty="0">
                <a:latin typeface="Times New Roman" pitchFamily="18" charset="0"/>
                <a:cs typeface="Times New Roman" pitchFamily="18" charset="0"/>
              </a:rPr>
              <a:t>тыс. рублей.</a:t>
            </a:r>
          </a:p>
          <a:p>
            <a:pPr algn="just" eaLnBrk="0" hangingPunct="0">
              <a:spcBef>
                <a:spcPct val="20000"/>
              </a:spcBef>
            </a:pPr>
            <a:r>
              <a:rPr lang="ru-RU" altLang="ru-RU" sz="1400" dirty="0">
                <a:latin typeface="Times New Roman" pitchFamily="18" charset="0"/>
                <a:cs typeface="Times New Roman" pitchFamily="18" charset="0"/>
              </a:rPr>
              <a:t>Налоговые и неналоговые доходы в структуре бюджета муниципального образования составили в отчетном периоде </a:t>
            </a:r>
            <a:r>
              <a:rPr lang="ru-RU" altLang="ru-RU" sz="1400" dirty="0" smtClean="0">
                <a:latin typeface="Times New Roman" pitchFamily="18" charset="0"/>
                <a:cs typeface="Times New Roman" pitchFamily="18" charset="0"/>
              </a:rPr>
              <a:t>19,4 </a:t>
            </a:r>
            <a:r>
              <a:rPr lang="ru-RU" altLang="ru-RU" sz="1400" dirty="0">
                <a:latin typeface="Times New Roman" pitchFamily="18" charset="0"/>
                <a:cs typeface="Times New Roman" pitchFamily="18" charset="0"/>
              </a:rPr>
              <a:t>%, безвозмездные поступления </a:t>
            </a:r>
            <a:r>
              <a:rPr lang="ru-RU" altLang="ru-RU" sz="1400" dirty="0" smtClean="0">
                <a:latin typeface="Times New Roman" pitchFamily="18" charset="0"/>
                <a:cs typeface="Times New Roman" pitchFamily="18" charset="0"/>
              </a:rPr>
              <a:t>–80,6 </a:t>
            </a:r>
            <a:r>
              <a:rPr lang="ru-RU" altLang="ru-RU" sz="1400" dirty="0">
                <a:latin typeface="Times New Roman" pitchFamily="18" charset="0"/>
                <a:cs typeface="Times New Roman" pitchFamily="18" charset="0"/>
              </a:rPr>
              <a:t>%. </a:t>
            </a:r>
          </a:p>
        </p:txBody>
      </p:sp>
      <p:sp>
        <p:nvSpPr>
          <p:cNvPr id="6" name="Rectangle 4"/>
          <p:cNvSpPr>
            <a:spLocks noChangeArrowheads="1"/>
          </p:cNvSpPr>
          <p:nvPr/>
        </p:nvSpPr>
        <p:spPr bwMode="auto">
          <a:xfrm>
            <a:off x="0" y="100012"/>
            <a:ext cx="9270776" cy="880716"/>
          </a:xfrm>
          <a:prstGeom prst="rect">
            <a:avLst/>
          </a:prstGeom>
          <a:noFill/>
          <a:ln>
            <a:noFill/>
          </a:ln>
          <a:ex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algn="l" eaLnBrk="0" hangingPunct="0">
              <a:spcBef>
                <a:spcPct val="20000"/>
              </a:spcBef>
              <a:buChar char="•"/>
              <a:defRPr sz="2800">
                <a:solidFill>
                  <a:schemeClr val="tx1"/>
                </a:solidFill>
                <a:latin typeface="Verdana" pitchFamily="34" charset="0"/>
              </a:defRPr>
            </a:lvl1pPr>
            <a:lvl2pPr marL="742950" indent="-285750" algn="l" eaLnBrk="0" hangingPunct="0">
              <a:spcBef>
                <a:spcPct val="20000"/>
              </a:spcBef>
              <a:buChar char="–"/>
              <a:defRPr sz="2400">
                <a:solidFill>
                  <a:schemeClr val="tx1"/>
                </a:solidFill>
                <a:latin typeface="Verdana" pitchFamily="34" charset="0"/>
              </a:defRPr>
            </a:lvl2pPr>
            <a:lvl3pPr marL="1143000" indent="-228600" algn="l" eaLnBrk="0" hangingPunct="0">
              <a:spcBef>
                <a:spcPct val="20000"/>
              </a:spcBef>
              <a:buChar char="•"/>
              <a:defRPr sz="2000">
                <a:solidFill>
                  <a:schemeClr val="tx1"/>
                </a:solidFill>
                <a:latin typeface="Verdana" pitchFamily="34" charset="0"/>
              </a:defRPr>
            </a:lvl3pPr>
            <a:lvl4pPr marL="1600200" indent="-228600" algn="l" eaLnBrk="0" hangingPunct="0">
              <a:spcBef>
                <a:spcPct val="20000"/>
              </a:spcBef>
              <a:buChar char="–"/>
              <a:defRPr sz="2000">
                <a:solidFill>
                  <a:schemeClr val="tx1"/>
                </a:solidFill>
                <a:latin typeface="Verdana" pitchFamily="34" charset="0"/>
              </a:defRPr>
            </a:lvl4pPr>
            <a:lvl5pPr marL="2057400" indent="-228600" algn="l" eaLnBrk="0" hangingPunct="0">
              <a:spcBef>
                <a:spcPct val="20000"/>
              </a:spcBef>
              <a:buChar char="»"/>
              <a:defRPr sz="1600">
                <a:solidFill>
                  <a:schemeClr val="tx1"/>
                </a:solidFill>
                <a:latin typeface="Verdana" pitchFamily="34" charset="0"/>
              </a:defRPr>
            </a:lvl5pPr>
            <a:lvl6pPr marL="2514600" indent="-228600" eaLnBrk="0" fontAlgn="base" hangingPunct="0">
              <a:spcBef>
                <a:spcPct val="20000"/>
              </a:spcBef>
              <a:spcAft>
                <a:spcPct val="0"/>
              </a:spcAft>
              <a:buChar char="»"/>
              <a:defRPr sz="1600">
                <a:solidFill>
                  <a:schemeClr val="tx1"/>
                </a:solidFill>
                <a:latin typeface="Verdana" pitchFamily="34" charset="0"/>
              </a:defRPr>
            </a:lvl6pPr>
            <a:lvl7pPr marL="2971800" indent="-228600" eaLnBrk="0" fontAlgn="base" hangingPunct="0">
              <a:spcBef>
                <a:spcPct val="20000"/>
              </a:spcBef>
              <a:spcAft>
                <a:spcPct val="0"/>
              </a:spcAft>
              <a:buChar char="»"/>
              <a:defRPr sz="1600">
                <a:solidFill>
                  <a:schemeClr val="tx1"/>
                </a:solidFill>
                <a:latin typeface="Verdana" pitchFamily="34" charset="0"/>
              </a:defRPr>
            </a:lvl7pPr>
            <a:lvl8pPr marL="3429000" indent="-228600" eaLnBrk="0" fontAlgn="base" hangingPunct="0">
              <a:spcBef>
                <a:spcPct val="20000"/>
              </a:spcBef>
              <a:spcAft>
                <a:spcPct val="0"/>
              </a:spcAft>
              <a:buChar char="»"/>
              <a:defRPr sz="1600">
                <a:solidFill>
                  <a:schemeClr val="tx1"/>
                </a:solidFill>
                <a:latin typeface="Verdana" pitchFamily="34" charset="0"/>
              </a:defRPr>
            </a:lvl8pPr>
            <a:lvl9pPr marL="3886200" indent="-228600" eaLnBrk="0" fontAlgn="base" hangingPunct="0">
              <a:spcBef>
                <a:spcPct val="20000"/>
              </a:spcBef>
              <a:spcAft>
                <a:spcPct val="0"/>
              </a:spcAft>
              <a:buChar char="»"/>
              <a:defRPr sz="1600">
                <a:solidFill>
                  <a:schemeClr val="tx1"/>
                </a:solidFill>
                <a:latin typeface="Verdana" pitchFamily="34" charset="0"/>
              </a:defRPr>
            </a:lvl9pPr>
          </a:lstStyle>
          <a:p>
            <a:pPr algn="ctr" eaLnBrk="1" hangingPunct="1">
              <a:spcBef>
                <a:spcPct val="0"/>
              </a:spcBef>
              <a:buFontTx/>
              <a:buNone/>
              <a:defRPr/>
            </a:pPr>
            <a:r>
              <a:rPr lang="ru-RU" altLang="ru-RU" sz="2200" b="1" u="sng" dirty="0" smtClean="0">
                <a:ln w="11430"/>
                <a:latin typeface="Times New Roman" panose="02020603050405020304" pitchFamily="18" charset="0"/>
                <a:cs typeface="Times New Roman" panose="02020603050405020304" pitchFamily="18" charset="0"/>
              </a:rPr>
              <a:t>ИСПОЛНЕНИЕ БЮДЖЕТА МУНИЦИПАЛЬНОГО ОБРАЗОВАНИЯ БОРИСОГЛЕБСКОЕ ПО ДОХОДАМ</a:t>
            </a:r>
          </a:p>
        </p:txBody>
      </p:sp>
    </p:spTree>
    <p:extLst>
      <p:ext uri="{BB962C8B-B14F-4D97-AF65-F5344CB8AC3E}">
        <p14:creationId xmlns:p14="http://schemas.microsoft.com/office/powerpoint/2010/main" val="9428573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77827" y="5301208"/>
            <a:ext cx="8532910" cy="12126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900">
                <a:solidFill>
                  <a:schemeClr val="tx1"/>
                </a:solidFill>
                <a:latin typeface="Arial" charset="0"/>
                <a:cs typeface="Arial" charset="0"/>
              </a:defRPr>
            </a:lvl1pPr>
            <a:lvl2pPr marL="742950" indent="-285750" eaLnBrk="0" hangingPunct="0">
              <a:defRPr sz="900">
                <a:solidFill>
                  <a:schemeClr val="tx1"/>
                </a:solidFill>
                <a:latin typeface="Arial" charset="0"/>
                <a:cs typeface="Arial" charset="0"/>
              </a:defRPr>
            </a:lvl2pPr>
            <a:lvl3pPr marL="1143000" indent="-228600" eaLnBrk="0" hangingPunct="0">
              <a:defRPr sz="900">
                <a:solidFill>
                  <a:schemeClr val="tx1"/>
                </a:solidFill>
                <a:latin typeface="Arial" charset="0"/>
                <a:cs typeface="Arial" charset="0"/>
              </a:defRPr>
            </a:lvl3pPr>
            <a:lvl4pPr marL="1600200" indent="-228600" eaLnBrk="0" hangingPunct="0">
              <a:defRPr sz="900">
                <a:solidFill>
                  <a:schemeClr val="tx1"/>
                </a:solidFill>
                <a:latin typeface="Arial" charset="0"/>
                <a:cs typeface="Arial" charset="0"/>
              </a:defRPr>
            </a:lvl4pPr>
            <a:lvl5pPr marL="2057400" indent="-228600" eaLnBrk="0" hangingPunct="0">
              <a:defRPr sz="900">
                <a:solidFill>
                  <a:schemeClr val="tx1"/>
                </a:solidFill>
                <a:latin typeface="Arial" charset="0"/>
                <a:cs typeface="Arial" charset="0"/>
              </a:defRPr>
            </a:lvl5pPr>
            <a:lvl6pPr marL="2514600" indent="-228600" eaLnBrk="0" fontAlgn="base" hangingPunct="0">
              <a:spcBef>
                <a:spcPct val="0"/>
              </a:spcBef>
              <a:spcAft>
                <a:spcPct val="0"/>
              </a:spcAft>
              <a:defRPr sz="900">
                <a:solidFill>
                  <a:schemeClr val="tx1"/>
                </a:solidFill>
                <a:latin typeface="Arial" charset="0"/>
                <a:cs typeface="Arial" charset="0"/>
              </a:defRPr>
            </a:lvl6pPr>
            <a:lvl7pPr marL="2971800" indent="-228600" eaLnBrk="0" fontAlgn="base" hangingPunct="0">
              <a:spcBef>
                <a:spcPct val="0"/>
              </a:spcBef>
              <a:spcAft>
                <a:spcPct val="0"/>
              </a:spcAft>
              <a:defRPr sz="900">
                <a:solidFill>
                  <a:schemeClr val="tx1"/>
                </a:solidFill>
                <a:latin typeface="Arial" charset="0"/>
                <a:cs typeface="Arial" charset="0"/>
              </a:defRPr>
            </a:lvl7pPr>
            <a:lvl8pPr marL="3429000" indent="-228600" eaLnBrk="0" fontAlgn="base" hangingPunct="0">
              <a:spcBef>
                <a:spcPct val="0"/>
              </a:spcBef>
              <a:spcAft>
                <a:spcPct val="0"/>
              </a:spcAft>
              <a:defRPr sz="900">
                <a:solidFill>
                  <a:schemeClr val="tx1"/>
                </a:solidFill>
                <a:latin typeface="Arial" charset="0"/>
                <a:cs typeface="Arial" charset="0"/>
              </a:defRPr>
            </a:lvl8pPr>
            <a:lvl9pPr marL="3886200" indent="-228600" eaLnBrk="0" fontAlgn="base" hangingPunct="0">
              <a:spcBef>
                <a:spcPct val="0"/>
              </a:spcBef>
              <a:spcAft>
                <a:spcPct val="0"/>
              </a:spcAft>
              <a:defRPr sz="900">
                <a:solidFill>
                  <a:schemeClr val="tx1"/>
                </a:solidFill>
                <a:latin typeface="Arial" charset="0"/>
                <a:cs typeface="Arial" charset="0"/>
              </a:defRPr>
            </a:lvl9pPr>
          </a:lstStyle>
          <a:p>
            <a:pPr algn="just">
              <a:spcBef>
                <a:spcPct val="20000"/>
              </a:spcBef>
            </a:pPr>
            <a:r>
              <a:rPr lang="ru-RU" altLang="ru-RU" sz="1400" dirty="0">
                <a:latin typeface="Times New Roman" pitchFamily="18" charset="0"/>
                <a:cs typeface="Times New Roman" pitchFamily="18" charset="0"/>
              </a:rPr>
              <a:t>            Налоговых доходов поступило в бюджет муниципального образования в сумме </a:t>
            </a:r>
            <a:r>
              <a:rPr lang="ru-RU" altLang="ru-RU" sz="1400" dirty="0" smtClean="0">
                <a:latin typeface="Times New Roman" pitchFamily="18" charset="0"/>
                <a:cs typeface="Times New Roman" pitchFamily="18" charset="0"/>
              </a:rPr>
              <a:t>8853,5 </a:t>
            </a:r>
            <a:r>
              <a:rPr lang="ru-RU" altLang="ru-RU" sz="1400" dirty="0">
                <a:latin typeface="Times New Roman" pitchFamily="18" charset="0"/>
                <a:cs typeface="Times New Roman" pitchFamily="18" charset="0"/>
              </a:rPr>
              <a:t>тыс. рублей или выполнение годового плана обеспечено на </a:t>
            </a:r>
            <a:r>
              <a:rPr lang="ru-RU" altLang="ru-RU" sz="1400" dirty="0" smtClean="0">
                <a:latin typeface="Times New Roman" pitchFamily="18" charset="0"/>
                <a:cs typeface="Times New Roman" pitchFamily="18" charset="0"/>
              </a:rPr>
              <a:t>101,5</a:t>
            </a:r>
            <a:r>
              <a:rPr lang="ru-RU" altLang="ru-RU" sz="1400" dirty="0">
                <a:latin typeface="Times New Roman" pitchFamily="18" charset="0"/>
                <a:cs typeface="Times New Roman" pitchFamily="18" charset="0"/>
              </a:rPr>
              <a:t>%, неналоговых доходов мобилизовано в сумме </a:t>
            </a:r>
            <a:r>
              <a:rPr lang="ru-RU" altLang="ru-RU" sz="1400" dirty="0" smtClean="0">
                <a:latin typeface="Times New Roman" pitchFamily="18" charset="0"/>
                <a:cs typeface="Times New Roman" pitchFamily="18" charset="0"/>
              </a:rPr>
              <a:t>326,0 </a:t>
            </a:r>
            <a:r>
              <a:rPr lang="ru-RU" altLang="ru-RU" sz="1400" dirty="0">
                <a:latin typeface="Times New Roman" pitchFamily="18" charset="0"/>
                <a:cs typeface="Times New Roman" pitchFamily="18" charset="0"/>
              </a:rPr>
              <a:t>тыс. рублей или </a:t>
            </a:r>
            <a:r>
              <a:rPr lang="ru-RU" altLang="ru-RU" sz="1400" dirty="0" smtClean="0">
                <a:latin typeface="Times New Roman" pitchFamily="18" charset="0"/>
                <a:cs typeface="Times New Roman" pitchFamily="18" charset="0"/>
              </a:rPr>
              <a:t>100,9% </a:t>
            </a:r>
            <a:r>
              <a:rPr lang="ru-RU" altLang="ru-RU" sz="1400" dirty="0">
                <a:latin typeface="Times New Roman" pitchFamily="18" charset="0"/>
                <a:cs typeface="Times New Roman" pitchFamily="18" charset="0"/>
              </a:rPr>
              <a:t>к плану на год. </a:t>
            </a:r>
            <a:endParaRPr lang="ru-RU" altLang="ru-RU" sz="1400" dirty="0" smtClean="0">
              <a:latin typeface="Times New Roman" pitchFamily="18" charset="0"/>
              <a:cs typeface="Times New Roman" pitchFamily="18" charset="0"/>
            </a:endParaRPr>
          </a:p>
          <a:p>
            <a:pPr algn="just">
              <a:spcBef>
                <a:spcPct val="20000"/>
              </a:spcBef>
            </a:pP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           По </a:t>
            </a:r>
            <a:r>
              <a:rPr lang="ru-RU" altLang="ru-RU" sz="1400" dirty="0">
                <a:latin typeface="Times New Roman" pitchFamily="18" charset="0"/>
                <a:cs typeface="Times New Roman" pitchFamily="18" charset="0"/>
              </a:rPr>
              <a:t>сравнению с </a:t>
            </a:r>
            <a:r>
              <a:rPr lang="ru-RU" altLang="ru-RU" sz="1400" dirty="0" smtClean="0">
                <a:latin typeface="Times New Roman" pitchFamily="18" charset="0"/>
                <a:cs typeface="Times New Roman" pitchFamily="18" charset="0"/>
              </a:rPr>
              <a:t>2021 </a:t>
            </a:r>
            <a:r>
              <a:rPr lang="ru-RU" altLang="ru-RU" sz="1400" dirty="0">
                <a:latin typeface="Times New Roman" pitchFamily="18" charset="0"/>
                <a:cs typeface="Times New Roman" pitchFamily="18" charset="0"/>
              </a:rPr>
              <a:t>годом объем налоговых поступлений </a:t>
            </a:r>
            <a:r>
              <a:rPr lang="ru-RU" altLang="ru-RU" sz="1400" dirty="0" smtClean="0">
                <a:latin typeface="Times New Roman" pitchFamily="18" charset="0"/>
                <a:cs typeface="Times New Roman" pitchFamily="18" charset="0"/>
              </a:rPr>
              <a:t>уменьшился </a:t>
            </a:r>
            <a:r>
              <a:rPr lang="ru-RU" altLang="ru-RU" sz="1400" dirty="0">
                <a:latin typeface="Times New Roman" pitchFamily="18" charset="0"/>
                <a:cs typeface="Times New Roman" pitchFamily="18" charset="0"/>
              </a:rPr>
              <a:t>на </a:t>
            </a:r>
            <a:r>
              <a:rPr lang="ru-RU" altLang="ru-RU" sz="1400" dirty="0" smtClean="0">
                <a:latin typeface="Times New Roman" pitchFamily="18" charset="0"/>
                <a:cs typeface="Times New Roman" pitchFamily="18" charset="0"/>
              </a:rPr>
              <a:t>4,7 </a:t>
            </a:r>
            <a:r>
              <a:rPr lang="ru-RU" altLang="ru-RU" sz="1400" dirty="0">
                <a:latin typeface="Times New Roman" pitchFamily="18" charset="0"/>
                <a:cs typeface="Times New Roman" pitchFamily="18" charset="0"/>
              </a:rPr>
              <a:t>% </a:t>
            </a:r>
            <a:r>
              <a:rPr lang="ru-RU" altLang="ru-RU" sz="1400" dirty="0" smtClean="0">
                <a:latin typeface="Times New Roman" pitchFamily="18" charset="0"/>
                <a:cs typeface="Times New Roman" pitchFamily="18" charset="0"/>
              </a:rPr>
              <a:t>(-435,8 </a:t>
            </a:r>
            <a:r>
              <a:rPr lang="ru-RU" altLang="ru-RU" sz="1400" dirty="0">
                <a:latin typeface="Times New Roman" pitchFamily="18" charset="0"/>
                <a:cs typeface="Times New Roman" pitchFamily="18" charset="0"/>
              </a:rPr>
              <a:t>тыс. рублей), неналоговых доходов </a:t>
            </a:r>
            <a:r>
              <a:rPr lang="ru-RU" altLang="ru-RU" sz="1400" dirty="0" smtClean="0">
                <a:latin typeface="Times New Roman" pitchFamily="18" charset="0"/>
                <a:cs typeface="Times New Roman" pitchFamily="18" charset="0"/>
              </a:rPr>
              <a:t>уменьшился на 9,5 % (-34,2 </a:t>
            </a:r>
            <a:r>
              <a:rPr lang="ru-RU" altLang="ru-RU" sz="1400" dirty="0">
                <a:latin typeface="Times New Roman" pitchFamily="18" charset="0"/>
                <a:cs typeface="Times New Roman" pitchFamily="18" charset="0"/>
              </a:rPr>
              <a:t>тыс. рублей).</a:t>
            </a:r>
          </a:p>
        </p:txBody>
      </p:sp>
      <p:sp>
        <p:nvSpPr>
          <p:cNvPr id="9219" name="Rectangle 6"/>
          <p:cNvSpPr>
            <a:spLocks noChangeArrowheads="1"/>
          </p:cNvSpPr>
          <p:nvPr/>
        </p:nvSpPr>
        <p:spPr bwMode="auto">
          <a:xfrm>
            <a:off x="0" y="14747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ru-RU" altLang="ru-RU" sz="1800"/>
          </a:p>
        </p:txBody>
      </p:sp>
      <p:sp>
        <p:nvSpPr>
          <p:cNvPr id="9220" name="Rectangle 12"/>
          <p:cNvSpPr>
            <a:spLocks noChangeArrowheads="1"/>
          </p:cNvSpPr>
          <p:nvPr/>
        </p:nvSpPr>
        <p:spPr bwMode="auto">
          <a:xfrm>
            <a:off x="0" y="1657350"/>
            <a:ext cx="918051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pPr algn="ctr"/>
            <a:endParaRPr lang="ru-RU" altLang="ru-RU"/>
          </a:p>
        </p:txBody>
      </p:sp>
      <p:sp>
        <p:nvSpPr>
          <p:cNvPr id="9221" name="Rectangle 7"/>
          <p:cNvSpPr>
            <a:spLocks noChangeArrowheads="1"/>
          </p:cNvSpPr>
          <p:nvPr/>
        </p:nvSpPr>
        <p:spPr bwMode="auto">
          <a:xfrm>
            <a:off x="0" y="0"/>
            <a:ext cx="918051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nchor="ctr">
            <a:spAutoFit/>
          </a:bodyPr>
          <a:lstStyle/>
          <a:p>
            <a:pPr algn="ctr"/>
            <a:endParaRPr lang="ru-RU" altLang="ru-RU"/>
          </a:p>
        </p:txBody>
      </p:sp>
      <p:graphicFrame>
        <p:nvGraphicFramePr>
          <p:cNvPr id="9222" name="Object 6"/>
          <p:cNvGraphicFramePr>
            <a:graphicFrameLocks noChangeAspect="1"/>
          </p:cNvGraphicFramePr>
          <p:nvPr>
            <p:extLst>
              <p:ext uri="{D42A27DB-BD31-4B8C-83A1-F6EECF244321}">
                <p14:modId xmlns:p14="http://schemas.microsoft.com/office/powerpoint/2010/main" val="1433923180"/>
              </p:ext>
            </p:extLst>
          </p:nvPr>
        </p:nvGraphicFramePr>
        <p:xfrm>
          <a:off x="846138" y="260350"/>
          <a:ext cx="7889875" cy="5037138"/>
        </p:xfrm>
        <a:graphic>
          <a:graphicData uri="http://schemas.openxmlformats.org/presentationml/2006/ole">
            <mc:AlternateContent xmlns:mc="http://schemas.openxmlformats.org/markup-compatibility/2006">
              <mc:Choice xmlns:v="urn:schemas-microsoft-com:vml" Requires="v">
                <p:oleObj spid="_x0000_s13333" name="Лист" r:id="rId4" imgW="5918200" imgH="3778250" progId="Excel.Sheet.8">
                  <p:embed/>
                </p:oleObj>
              </mc:Choice>
              <mc:Fallback>
                <p:oleObj name="Лист" r:id="rId4" imgW="5918200" imgH="3778250" progId="Excel.Sheet.8">
                  <p:embed/>
                  <p:pic>
                    <p:nvPicPr>
                      <p:cNvPr id="0" name=""/>
                      <p:cNvPicPr>
                        <a:picLocks noChangeAspect="1" noChangeArrowheads="1"/>
                      </p:cNvPicPr>
                      <p:nvPr/>
                    </p:nvPicPr>
                    <p:blipFill>
                      <a:blip r:embed="rId5"/>
                      <a:srcRect/>
                      <a:stretch>
                        <a:fillRect/>
                      </a:stretch>
                    </p:blipFill>
                    <p:spPr bwMode="auto">
                      <a:xfrm>
                        <a:off x="846138" y="260350"/>
                        <a:ext cx="7889875" cy="503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409563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Прямоугольник 1"/>
          <p:cNvSpPr>
            <a:spLocks noChangeArrowheads="1"/>
          </p:cNvSpPr>
          <p:nvPr/>
        </p:nvSpPr>
        <p:spPr bwMode="auto">
          <a:xfrm>
            <a:off x="53975" y="115888"/>
            <a:ext cx="91265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457200" algn="ctr"/>
            <a:r>
              <a:rPr lang="ru-RU" altLang="ru-RU" sz="1800" b="1" dirty="0">
                <a:latin typeface="Times New Roman" pitchFamily="18" charset="0"/>
                <a:cs typeface="Times New Roman" pitchFamily="18" charset="0"/>
              </a:rPr>
              <a:t>Динамика и структура исполнения доходной части бюджета муниципального образования Борисоглебское в </a:t>
            </a:r>
            <a:r>
              <a:rPr lang="ru-RU" altLang="ru-RU" sz="1800" b="1" dirty="0" smtClean="0">
                <a:latin typeface="Times New Roman" pitchFamily="18" charset="0"/>
                <a:cs typeface="Times New Roman" pitchFamily="18" charset="0"/>
              </a:rPr>
              <a:t>2022 </a:t>
            </a:r>
            <a:r>
              <a:rPr lang="ru-RU" altLang="ru-RU" sz="1800" b="1" dirty="0">
                <a:latin typeface="Times New Roman" pitchFamily="18" charset="0"/>
                <a:cs typeface="Times New Roman" pitchFamily="18" charset="0"/>
              </a:rPr>
              <a:t>году</a:t>
            </a:r>
            <a:endParaRPr lang="ru-RU" altLang="ru-RU" sz="1800" dirty="0">
              <a:latin typeface="Times New Roman" pitchFamily="18" charset="0"/>
              <a:cs typeface="Times New Roman" pitchFamily="18" charset="0"/>
            </a:endParaRPr>
          </a:p>
        </p:txBody>
      </p:sp>
      <p:graphicFrame>
        <p:nvGraphicFramePr>
          <p:cNvPr id="7" name="Таблица 6"/>
          <p:cNvGraphicFramePr>
            <a:graphicFrameLocks noGrp="1"/>
          </p:cNvGraphicFramePr>
          <p:nvPr>
            <p:extLst>
              <p:ext uri="{D42A27DB-BD31-4B8C-83A1-F6EECF244321}">
                <p14:modId xmlns:p14="http://schemas.microsoft.com/office/powerpoint/2010/main" val="831093646"/>
              </p:ext>
            </p:extLst>
          </p:nvPr>
        </p:nvGraphicFramePr>
        <p:xfrm>
          <a:off x="298450" y="928688"/>
          <a:ext cx="8650288" cy="5085377"/>
        </p:xfrm>
        <a:graphic>
          <a:graphicData uri="http://schemas.openxmlformats.org/drawingml/2006/table">
            <a:tbl>
              <a:tblPr/>
              <a:tblGrid>
                <a:gridCol w="2299012"/>
                <a:gridCol w="1202846"/>
                <a:gridCol w="1094621"/>
                <a:gridCol w="881263"/>
                <a:gridCol w="984850"/>
                <a:gridCol w="1093075"/>
                <a:gridCol w="1094621"/>
              </a:tblGrid>
              <a:tr h="182885">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Наименование доходов</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Исполнено за 2021 год, тыс. руб. </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2">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План на 2022 год, тыс. руб.</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4">
                  <a:txBody>
                    <a:bodyPr/>
                    <a:lstStyle>
                      <a:lvl1pPr indent="76200"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7620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Исполнено за 2022 год</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r>
              <a:tr h="733204">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тыс. руб.</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к плану</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 к 2021 году</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структура, %</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2">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smtClean="0">
                          <a:ln>
                            <a:noFill/>
                          </a:ln>
                          <a:solidFill>
                            <a:schemeClr val="tx1"/>
                          </a:solidFill>
                          <a:effectLst/>
                          <a:latin typeface="Times New Roman" pitchFamily="18" charset="0"/>
                          <a:cs typeface="Times New Roman" pitchFamily="18" charset="0"/>
                        </a:rPr>
                        <a:t>НАЛОГОВЫЕ И НЕНАЛОГОВЫЕ ДОХОДЫ</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9649,6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9042,0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9179,5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101,5</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95,1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19,4</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НАЛОГОВЫЕ ДОХОДЫ</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9289,3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8719,0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8853,5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101,5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95,3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18,7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Налоги на прибыль, доходы</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1702,9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2586,0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2672,1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103,3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156,9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5,6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chemeClr val="tx1"/>
                          </a:solidFill>
                          <a:effectLst/>
                          <a:latin typeface="Times New Roman" pitchFamily="18" charset="0"/>
                          <a:cs typeface="Times New Roman" pitchFamily="18" charset="0"/>
                        </a:rPr>
                        <a:t>Налог на доходы физических лиц</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1702,9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2586,0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2672,1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103,3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156,9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5,6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853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Налоги на совокупный доход</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21,8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111,0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118,6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106,8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Св.200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73">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chemeClr val="tx1"/>
                          </a:solidFill>
                          <a:effectLst/>
                          <a:latin typeface="Times New Roman" pitchFamily="18" charset="0"/>
                          <a:cs typeface="Times New Roman" pitchFamily="18" charset="0"/>
                        </a:rPr>
                        <a:t>Единый сельскохозяйственный налог</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21,8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111,0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118,6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106,8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Св.200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0,3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Налоги на имущество</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7559,5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6018,4</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6059,2</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80,2</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12,8</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61">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chemeClr val="tx1"/>
                          </a:solidFill>
                          <a:effectLst/>
                          <a:latin typeface="Times New Roman" pitchFamily="18" charset="0"/>
                          <a:cs typeface="Times New Roman" pitchFamily="18" charset="0"/>
                        </a:rPr>
                        <a:t>Налог на имущество физических лиц</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441,6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748,4</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755,5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101,0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171,1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82885">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smtClean="0">
                          <a:ln>
                            <a:noFill/>
                          </a:ln>
                          <a:solidFill>
                            <a:schemeClr val="tx1"/>
                          </a:solidFill>
                          <a:effectLst/>
                          <a:latin typeface="Times New Roman" pitchFamily="18" charset="0"/>
                          <a:cs typeface="Times New Roman" pitchFamily="18" charset="0"/>
                        </a:rPr>
                        <a:t>Земельный налог</a:t>
                      </a:r>
                      <a:endPar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7117,9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5270,0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5303,7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100,6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74,5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1" u="none" strike="noStrike" cap="none" normalizeH="0" baseline="0" dirty="0" smtClean="0">
                          <a:ln>
                            <a:noFill/>
                          </a:ln>
                          <a:solidFill>
                            <a:schemeClr val="tx1"/>
                          </a:solidFill>
                          <a:effectLst/>
                          <a:latin typeface="Times New Roman" pitchFamily="18" charset="0"/>
                          <a:cs typeface="Times New Roman" pitchFamily="18" charset="0"/>
                        </a:rPr>
                        <a:t>11,2</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0651">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Государственная пошлина</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5,1</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3,6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71,0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65291">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НЕНАЛОГОВЫЕ ДОХОДЫ</a:t>
                      </a:r>
                      <a:endPar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360,3</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323,0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326,0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100,9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90,5</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1" i="0" u="none" strike="noStrike" cap="none" normalizeH="0" baseline="0" dirty="0" smtClean="0">
                          <a:ln>
                            <a:noFill/>
                          </a:ln>
                          <a:solidFill>
                            <a:schemeClr val="tx1"/>
                          </a:solidFill>
                          <a:effectLst/>
                          <a:latin typeface="Times New Roman" pitchFamily="18" charset="0"/>
                          <a:cs typeface="Times New Roman" pitchFamily="18" charset="0"/>
                        </a:rPr>
                        <a:t>0,7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31544">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smtClean="0">
                          <a:ln>
                            <a:noFill/>
                          </a:ln>
                          <a:solidFill>
                            <a:schemeClr val="tx1"/>
                          </a:solidFill>
                          <a:effectLst/>
                          <a:latin typeface="Times New Roman" pitchFamily="18" charset="0"/>
                          <a:cs typeface="Times New Roman" pitchFamily="18" charset="0"/>
                        </a:rPr>
                        <a:t>Доходы от использования имущества, находящегося в государственной и муниципальной собственности</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211,9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291,0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292,9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100,7</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138,2</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lgn="l" eaLnBrk="0" hangingPunct="0">
                        <a:spcBef>
                          <a:spcPct val="20000"/>
                        </a:spcBef>
                        <a:defRPr sz="2800">
                          <a:solidFill>
                            <a:schemeClr val="tx1"/>
                          </a:solidFill>
                          <a:latin typeface="Arial" pitchFamily="34" charset="0"/>
                        </a:defRPr>
                      </a:lvl1pPr>
                      <a:lvl2pPr marL="742950" indent="-285750" algn="l" eaLnBrk="0" hangingPunct="0">
                        <a:spcBef>
                          <a:spcPct val="20000"/>
                        </a:spcBef>
                        <a:defRPr sz="2400">
                          <a:solidFill>
                            <a:schemeClr val="tx1"/>
                          </a:solidFill>
                          <a:latin typeface="Arial" pitchFamily="34" charset="0"/>
                        </a:defRPr>
                      </a:lvl2pPr>
                      <a:lvl3pPr marL="1143000" indent="-228600" algn="l" eaLnBrk="0" hangingPunct="0">
                        <a:spcBef>
                          <a:spcPct val="20000"/>
                        </a:spcBef>
                        <a:defRPr sz="2000">
                          <a:solidFill>
                            <a:schemeClr val="tx1"/>
                          </a:solidFill>
                          <a:latin typeface="Arial" pitchFamily="34" charset="0"/>
                        </a:defRPr>
                      </a:lvl3pPr>
                      <a:lvl4pPr marL="1600200" indent="-228600" algn="l" eaLnBrk="0" hangingPunct="0">
                        <a:spcBef>
                          <a:spcPct val="20000"/>
                        </a:spcBef>
                        <a:defRPr>
                          <a:solidFill>
                            <a:schemeClr val="tx1"/>
                          </a:solidFill>
                          <a:latin typeface="Arial" pitchFamily="34" charset="0"/>
                        </a:defRPr>
                      </a:lvl4pPr>
                      <a:lvl5pPr marL="2057400" indent="-228600" algn="l" eaLnBrk="0" hangingPunct="0">
                        <a:spcBef>
                          <a:spcPct val="20000"/>
                        </a:spcBef>
                        <a:defRPr>
                          <a:solidFill>
                            <a:schemeClr val="tx1"/>
                          </a:solidFill>
                          <a:latin typeface="Arial" pitchFamily="34" charset="0"/>
                        </a:defRPr>
                      </a:lvl5pPr>
                      <a:lvl6pPr marL="2514600" indent="-228600" eaLnBrk="0" fontAlgn="base" hangingPunct="0">
                        <a:spcBef>
                          <a:spcPct val="20000"/>
                        </a:spcBef>
                        <a:spcAft>
                          <a:spcPct val="0"/>
                        </a:spcAft>
                        <a:defRPr>
                          <a:solidFill>
                            <a:schemeClr val="tx1"/>
                          </a:solidFill>
                          <a:latin typeface="Arial" pitchFamily="34" charset="0"/>
                        </a:defRPr>
                      </a:lvl6pPr>
                      <a:lvl7pPr marL="2971800" indent="-228600" eaLnBrk="0" fontAlgn="base" hangingPunct="0">
                        <a:spcBef>
                          <a:spcPct val="20000"/>
                        </a:spcBef>
                        <a:spcAft>
                          <a:spcPct val="0"/>
                        </a:spcAft>
                        <a:defRPr>
                          <a:solidFill>
                            <a:schemeClr val="tx1"/>
                          </a:solidFill>
                          <a:latin typeface="Arial" pitchFamily="34" charset="0"/>
                        </a:defRPr>
                      </a:lvl7pPr>
                      <a:lvl8pPr marL="3429000" indent="-228600" eaLnBrk="0" fontAlgn="base" hangingPunct="0">
                        <a:spcBef>
                          <a:spcPct val="20000"/>
                        </a:spcBef>
                        <a:spcAft>
                          <a:spcPct val="0"/>
                        </a:spcAft>
                        <a:defRPr>
                          <a:solidFill>
                            <a:schemeClr val="tx1"/>
                          </a:solidFill>
                          <a:latin typeface="Arial" pitchFamily="34" charset="0"/>
                        </a:defRPr>
                      </a:lvl8pPr>
                      <a:lvl9pPr marL="3886200" indent="-228600" eaLnBrk="0" fontAlgn="base" hangingPunct="0">
                        <a:spcBef>
                          <a:spcPct val="20000"/>
                        </a:spcBef>
                        <a:spcAft>
                          <a:spcPct val="0"/>
                        </a:spcAft>
                        <a:defRPr>
                          <a:solidFill>
                            <a:schemeClr val="tx1"/>
                          </a:solidFill>
                          <a:latin typeface="Arial"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0,6</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Доходы от компенсации затрат государства</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57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Доходы от продажи материальных и нематериальных активов</a:t>
                      </a:r>
                    </a:p>
                  </a:txBody>
                  <a:tcPr marL="20670" marR="2067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127,9</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200" b="0" i="0" u="none" strike="noStrike" cap="none" normalizeH="0" baseline="0" dirty="0" smtClean="0">
                          <a:ln>
                            <a:noFill/>
                          </a:ln>
                          <a:solidFill>
                            <a:schemeClr val="tx1"/>
                          </a:solidFill>
                          <a:effectLst/>
                          <a:latin typeface="Times New Roman" pitchFamily="18" charset="0"/>
                          <a:cs typeface="Times New Roman" pitchFamily="18" charset="0"/>
                        </a:rPr>
                        <a:t>0,0</a:t>
                      </a:r>
                    </a:p>
                  </a:txBody>
                  <a:tcPr marL="20670" marR="2067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3794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icking clock design template">
  <a:themeElements>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ма Office">
      <a:majorFont>
        <a:latin typeface="Verdan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Ticking clock design template</Template>
  <TotalTime>18844</TotalTime>
  <Words>3121</Words>
  <Application>Microsoft Office PowerPoint</Application>
  <PresentationFormat>Произвольный</PresentationFormat>
  <Paragraphs>713</Paragraphs>
  <Slides>24</Slides>
  <Notes>3</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24</vt:i4>
      </vt:variant>
    </vt:vector>
  </HeadingPairs>
  <TitlesOfParts>
    <vt:vector size="26" baseType="lpstr">
      <vt:lpstr>Ticking clock design template</vt:lpstr>
      <vt:lpstr>Лист</vt:lpstr>
      <vt:lpstr>Презентация PowerPoint</vt:lpstr>
      <vt:lpstr>Презентация PowerPoint</vt:lpstr>
      <vt:lpstr>Презентация PowerPoint</vt:lpstr>
      <vt:lpstr>Презентация PowerPoint</vt:lpstr>
      <vt:lpstr>Презентация PowerPoint</vt:lpstr>
      <vt:lpstr>ПОКАЗАТЕЛИ ДОХОДОВ И РАСХОДОВ БЮДЖЕТА МУНИЦИПАЛЬНОГО ОБРАЗОВАНИЯ БОРИСОГЛЕБСКОЕ  В РАСЧЕТЕ НА ДУШУ НАСЕЛЕНИЯ  (численность постоянного населения в 2022 году -  5806 чел.)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РАСХОДЫ БЮДЖЕТА МУНИЦИПАЛЬНОГО ОБРАЗОВАНИЯ БОРИСОГЛЕБСКОЕ ПО РАЗДЕЛАМ КЛАССИФИКАЦИИ РАСХОДОВ БЮДЖЕТОВ РФ В 2022 ГОДУ, в тыс. рублей.</vt:lpstr>
      <vt:lpstr>Презентация PowerPoint</vt:lpstr>
      <vt:lpstr>Презентация PowerPoint</vt:lpstr>
      <vt:lpstr>Презентация PowerPoint</vt:lpstr>
      <vt:lpstr>Презентация PowerPoint</vt:lpstr>
      <vt:lpstr>Презентация PowerPoint</vt:lpstr>
      <vt:lpstr>МЕЖБЮДЖЕТНЫЕ ОТНОШЕНИЯ</vt:lpstr>
      <vt:lpstr>ИСТОЧНИКИ ФИНАНСИРОВАНИЯ ДЕФИЦИТА БЮДЖЕТА</vt:lpstr>
      <vt:lpstr>ИТОГИ РЕАЛИЗАЦИИ МУНИЦИПАЛЬНЫХ ПРОГРАММ МУНИЦИПАЛЬНОГО ОБРАЗОВАНИЯ БОРИСОГЛЕБСКОЕ  ЗА 2022 ГОД </vt:lpstr>
      <vt:lpstr>Презентация PowerPoint</vt:lpstr>
      <vt:lpstr>Презентация PowerPoint</vt:lpstr>
    </vt:vector>
  </TitlesOfParts>
  <Company>NhT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Брошюра</dc:title>
  <dc:creator>Finupr2</dc:creator>
  <cp:lastModifiedBy>Колпакова Елена</cp:lastModifiedBy>
  <cp:revision>775</cp:revision>
  <cp:lastPrinted>2023-04-06T13:11:01Z</cp:lastPrinted>
  <dcterms:created xsi:type="dcterms:W3CDTF">2013-12-17T06:08:51Z</dcterms:created>
  <dcterms:modified xsi:type="dcterms:W3CDTF">2023-04-06T13:40:39Z</dcterms:modified>
</cp:coreProperties>
</file>