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  <p:sldId id="374" r:id="rId50"/>
    <p:sldId id="368" r:id="rId51"/>
    <p:sldId id="369" r:id="rId52"/>
    <p:sldId id="370" r:id="rId53"/>
    <p:sldId id="372" r:id="rId54"/>
    <p:sldId id="373" r:id="rId5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78336"/>
        <c:axId val="132879872"/>
      </c:lineChart>
      <c:catAx>
        <c:axId val="13287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79872"/>
        <c:crosses val="autoZero"/>
        <c:auto val="1"/>
        <c:lblAlgn val="ctr"/>
        <c:lblOffset val="100"/>
        <c:noMultiLvlLbl val="0"/>
      </c:catAx>
      <c:valAx>
        <c:axId val="13287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78336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460224"/>
        <c:axId val="143461760"/>
        <c:axId val="0"/>
      </c:bar3DChart>
      <c:catAx>
        <c:axId val="14346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461760"/>
        <c:crosses val="autoZero"/>
        <c:auto val="1"/>
        <c:lblAlgn val="ctr"/>
        <c:lblOffset val="100"/>
        <c:noMultiLvlLbl val="0"/>
      </c:catAx>
      <c:valAx>
        <c:axId val="1434617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46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474048"/>
        <c:axId val="143520896"/>
        <c:axId val="0"/>
      </c:bar3DChart>
      <c:catAx>
        <c:axId val="14347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520896"/>
        <c:crosses val="autoZero"/>
        <c:auto val="1"/>
        <c:lblAlgn val="ctr"/>
        <c:lblOffset val="100"/>
        <c:noMultiLvlLbl val="0"/>
      </c:catAx>
      <c:valAx>
        <c:axId val="1435208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474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2279424"/>
        <c:axId val="142280960"/>
        <c:axId val="0"/>
      </c:bar3DChart>
      <c:catAx>
        <c:axId val="1422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280960"/>
        <c:crosses val="autoZero"/>
        <c:auto val="1"/>
        <c:lblAlgn val="ctr"/>
        <c:lblOffset val="100"/>
        <c:noMultiLvlLbl val="0"/>
      </c:catAx>
      <c:valAx>
        <c:axId val="1422809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27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08960"/>
        <c:axId val="142810496"/>
      </c:barChart>
      <c:catAx>
        <c:axId val="1428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810496"/>
        <c:crosses val="autoZero"/>
        <c:auto val="1"/>
        <c:lblAlgn val="ctr"/>
        <c:lblOffset val="100"/>
        <c:noMultiLvlLbl val="0"/>
      </c:catAx>
      <c:valAx>
        <c:axId val="1428104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80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44576"/>
        <c:axId val="142754560"/>
      </c:barChart>
      <c:catAx>
        <c:axId val="1427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754560"/>
        <c:crosses val="autoZero"/>
        <c:auto val="1"/>
        <c:lblAlgn val="ctr"/>
        <c:lblOffset val="100"/>
        <c:noMultiLvlLbl val="0"/>
      </c:catAx>
      <c:valAx>
        <c:axId val="1427545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74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345152"/>
        <c:axId val="143346688"/>
        <c:axId val="0"/>
      </c:bar3DChart>
      <c:catAx>
        <c:axId val="14334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346688"/>
        <c:crosses val="autoZero"/>
        <c:auto val="1"/>
        <c:lblAlgn val="ctr"/>
        <c:lblOffset val="100"/>
        <c:noMultiLvlLbl val="0"/>
      </c:catAx>
      <c:valAx>
        <c:axId val="14334668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345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17312"/>
        <c:axId val="143127296"/>
        <c:axId val="0"/>
      </c:bar3DChart>
      <c:catAx>
        <c:axId val="14311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127296"/>
        <c:crosses val="autoZero"/>
        <c:auto val="1"/>
        <c:lblAlgn val="ctr"/>
        <c:lblOffset val="100"/>
        <c:noMultiLvlLbl val="0"/>
      </c:catAx>
      <c:valAx>
        <c:axId val="1431272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11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28.02.2023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emf"/><Relationship Id="rId4" Type="http://schemas.openxmlformats.org/officeDocument/2006/relationships/oleObject" Target="../embeddings/_____Microsoft_Excel_97-20037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16.02.2023 №8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Лист" r:id="rId4" imgW="6867393" imgH="3600450" progId="Excel.Sheet.8">
                  <p:embed/>
                </p:oleObj>
              </mc:Choice>
              <mc:Fallback>
                <p:oleObj name="Лист" r:id="rId4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Лист" r:id="rId4" imgW="6248592" imgH="3257678" progId="Excel.Sheet.8">
                  <p:embed/>
                </p:oleObj>
              </mc:Choice>
              <mc:Fallback>
                <p:oleObj name="Лист" r:id="rId4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Лист" r:id="rId4" imgW="6362844" imgH="2886118" progId="Excel.Sheet.8">
                  <p:embed/>
                </p:oleObj>
              </mc:Choice>
              <mc:Fallback>
                <p:oleObj name="Лист" r:id="rId4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Лист" r:id="rId4" imgW="5638992" imgH="1505050" progId="Excel.Sheet.8">
                  <p:embed/>
                </p:oleObj>
              </mc:Choice>
              <mc:Fallback>
                <p:oleObj name="Лист" r:id="rId4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1" name="Лист" r:id="rId4" imgW="4410207" imgH="3295678" progId="Excel.Sheet.8">
                  <p:embed/>
                </p:oleObj>
              </mc:Choice>
              <mc:Fallback>
                <p:oleObj name="Лист" r:id="rId4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46" name="Лист" r:id="rId4" imgW="5762445" imgH="2085804" progId="Excel.Sheet.8">
                    <p:embed/>
                  </p:oleObj>
                </mc:Choice>
                <mc:Fallback>
                  <p:oleObj name="Лист" r:id="rId4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altLang="ru-RU" sz="215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lvl="0" algn="ctr" eaLnBrk="1" hangingPunct="1"/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Муромского района от 16.02.2023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решение Совета народных депутатов Муромского района  от 14.12.2022 №  102 «О бюджете Муромского района на 2023 год и на плановый период 2024 и 2025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56120" y="1752600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2023 год увеличится на 10190,0 тыс. рублей или на 1,9% и ожидается в сумме 549829,404 тыс. рублей, в том числе: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прогнозируется в объеме 112445,0 тыс. рублей или с ростом на 9,9 % или на сумму 10083,0 тыс. рублей, из них: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96791,0 тыс. рублей или увеличатся на 5783,0 тыс. рублей (+6,4%);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15654,0 тыс. рублей или с ростом на 37,9% или на сумму 4300,0 тыс. рублей;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0,02% или на сумму 107,0 тыс. рублей и прогнозируются в объеме 437384,404 тыс. рублей. 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719393"/>
              </p:ext>
            </p:extLst>
          </p:nvPr>
        </p:nvGraphicFramePr>
        <p:xfrm>
          <a:off x="393700" y="3332163"/>
          <a:ext cx="4152900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Лист" r:id="rId4" imgW="3181422" imgH="2476557" progId="Excel.Sheet.8">
                  <p:embed/>
                </p:oleObj>
              </mc:Choice>
              <mc:Fallback>
                <p:oleObj name="Лист" r:id="rId4" imgW="3181422" imgH="247655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152900" cy="260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+0,02%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+1,9%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415863" y="5791200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2024-2025 годы плановые назначения увеличатся на 877,859 тыс. рублей и 883,581 тыс. рублей и составят суммы 407264,579 тыс. рублей и 396069,021 тыс. рублей соответственно. Изменение планируется по прочим субсидиям бюджетам муниципальных районов на обеспечение жильем многодетных семей.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7581"/>
            <a:ext cx="4384675" cy="2402832"/>
            <a:chOff x="4348163" y="3048644"/>
            <a:chExt cx="4384675" cy="2402832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9296283"/>
                </p:ext>
              </p:extLst>
            </p:nvPr>
          </p:nvGraphicFramePr>
          <p:xfrm>
            <a:off x="4348163" y="3355976"/>
            <a:ext cx="4384675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5" name="Лист" r:id="rId7" imgW="4400622" imgH="2104997" progId="Excel.Sheet.8">
                    <p:embed/>
                  </p:oleObj>
                </mc:Choice>
                <mc:Fallback>
                  <p:oleObj name="Лист" r:id="rId7" imgW="440062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384675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437384,4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437277,4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698331" y="3048644"/>
              <a:ext cx="6858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100,02%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648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+9,9%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907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76200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4019" y="381000"/>
            <a:ext cx="833596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2023 год увеличивается на 8,8% или на 48752,8 тыс. рублей по отношению к утвержденному плану (553725,4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и составляет 602478,2 тыс. рублей, в том числе:</a:t>
            </a:r>
          </a:p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счет безвозмездных поступлений из областного бюджета расходы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107,0 тыс. рублей;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счет налоговых и неналоговых доходов расходы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увеличились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10083,0 тыс. рублей (в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т. 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560,0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транспортного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налога, составляющего в числе прочих дорожный фонд);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счет остатка на 01.01.2023 расходы увеличились в сумме 35310,45886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счет остатка на 01.01.2023 расходы по дорожному фонду увеличились в сумме 3252,29765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соответствии с решением Совета народных депутатов Муромского района от 19.01.2023 № 1 «О внесении изменений и дополнений в Устав Муромского района…» с 01.03.2023 создается новый главный распорядитель бюджетных средств «Совет народных депутатов Муромского района» на обеспечение деятельности которого направляются расходы в сумме 1617,9 тыс. рублей.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Превышение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расходов над доходами (дефицит) бюджета района в 2023 году составит 52648,8 тыс. рублей.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2024-2025 годы меняется за счет поступления плана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из областного бюджета расходного обязательства по обеспечению жильем молодых семей (в сумме 877,9 тыс. рублей на 2024 год, 889,6 тыс. рублей на 2025 год) и составит 407264,6 тыс. рублей и 396069,0 тыс. рублей по годам соответственно.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7207"/>
              </p:ext>
            </p:extLst>
          </p:nvPr>
        </p:nvGraphicFramePr>
        <p:xfrm>
          <a:off x="533400" y="3245525"/>
          <a:ext cx="8229600" cy="3347626"/>
        </p:xfrm>
        <a:graphic>
          <a:graphicData uri="http://schemas.openxmlformats.org/drawingml/2006/table">
            <a:tbl>
              <a:tblPr/>
              <a:tblGrid>
                <a:gridCol w="3886200"/>
                <a:gridCol w="381000"/>
                <a:gridCol w="381000"/>
                <a:gridCol w="914400"/>
                <a:gridCol w="990600"/>
                <a:gridCol w="838200"/>
                <a:gridCol w="838200"/>
              </a:tblGrid>
              <a:tr h="353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на16.02.2023 года от 28.12.2022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553 725,40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602 478,16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48 752,76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9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62 549,83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74 595,49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11 997,66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9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76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15 799,70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6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2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86600" y="1347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715"/>
              </p:ext>
            </p:extLst>
          </p:nvPr>
        </p:nvGraphicFramePr>
        <p:xfrm>
          <a:off x="609600" y="457199"/>
          <a:ext cx="8077199" cy="6214403"/>
        </p:xfrm>
        <a:graphic>
          <a:graphicData uri="http://schemas.openxmlformats.org/drawingml/2006/table">
            <a:tbl>
              <a:tblPr/>
              <a:tblGrid>
                <a:gridCol w="3733800"/>
                <a:gridCol w="457200"/>
                <a:gridCol w="381000"/>
                <a:gridCol w="1066800"/>
                <a:gridCol w="990600"/>
                <a:gridCol w="762000"/>
                <a:gridCol w="685799"/>
              </a:tblGrid>
              <a:tr h="4304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на16.02.2023 года от 28.12.2022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36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5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1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34 337,43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44 689,59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10 304,16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79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33 760,03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37 940,83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7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5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6 199,36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6 123,36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8 057,05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9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6 820,50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6790,5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7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9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2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93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8861"/>
              </p:ext>
            </p:extLst>
          </p:nvPr>
        </p:nvGraphicFramePr>
        <p:xfrm>
          <a:off x="533400" y="333375"/>
          <a:ext cx="8153400" cy="6302704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914400"/>
                <a:gridCol w="838200"/>
                <a:gridCol w="838200"/>
                <a:gridCol w="685800"/>
              </a:tblGrid>
              <a:tr h="402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на16.02.2023 года от 28.12.2022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63 949,60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7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3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6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8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1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85 578,48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1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7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78 550,78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7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7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6465"/>
              </p:ext>
            </p:extLst>
          </p:nvPr>
        </p:nvGraphicFramePr>
        <p:xfrm>
          <a:off x="457200" y="457200"/>
          <a:ext cx="8305800" cy="6235778"/>
        </p:xfrm>
        <a:graphic>
          <a:graphicData uri="http://schemas.openxmlformats.org/drawingml/2006/table">
            <a:tbl>
              <a:tblPr/>
              <a:tblGrid>
                <a:gridCol w="3962400"/>
                <a:gridCol w="457200"/>
                <a:gridCol w="457200"/>
                <a:gridCol w="990600"/>
                <a:gridCol w="990600"/>
                <a:gridCol w="762000"/>
                <a:gridCol w="685800"/>
              </a:tblGrid>
              <a:tr h="4346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на16.02.2023 года от 28.12.2022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49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5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239 871,10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255 410,70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195 266,50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13 284,10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195 266,50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13 284,10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4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20 206,70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20 206,70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8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18 991,50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8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18 991,50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18 650,70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74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1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2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4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4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4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1 877,19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7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0104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6027003"/>
            <a:ext cx="8534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16.02.2023 №8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14.12.2022 № 102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17.02.2023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19 (4927)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23641"/>
              </p:ext>
            </p:extLst>
          </p:nvPr>
        </p:nvGraphicFramePr>
        <p:xfrm>
          <a:off x="457200" y="304800"/>
          <a:ext cx="8229600" cy="5688281"/>
        </p:xfrm>
        <a:graphic>
          <a:graphicData uri="http://schemas.openxmlformats.org/drawingml/2006/table">
            <a:tbl>
              <a:tblPr/>
              <a:tblGrid>
                <a:gridCol w="3886200"/>
                <a:gridCol w="457200"/>
                <a:gridCol w="457200"/>
                <a:gridCol w="990600"/>
                <a:gridCol w="990600"/>
                <a:gridCol w="685800"/>
                <a:gridCol w="762000"/>
              </a:tblGrid>
              <a:tr h="4224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на16.02.2023 года от 28.12.2022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8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3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5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0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44 684,70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53 784,70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16514</TotalTime>
  <Words>10408</Words>
  <Application>Microsoft Office PowerPoint</Application>
  <PresentationFormat>Экран (4:3)</PresentationFormat>
  <Paragraphs>2468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с изменениями от 16.02.2023 №8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971</cp:revision>
  <cp:lastPrinted>2023-02-28T13:42:04Z</cp:lastPrinted>
  <dcterms:created xsi:type="dcterms:W3CDTF">1601-01-01T00:00:00Z</dcterms:created>
  <dcterms:modified xsi:type="dcterms:W3CDTF">2023-02-28T13:43:59Z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