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notesMasterIdLst>
    <p:notesMasterId r:id="rId51"/>
  </p:notesMasterIdLst>
  <p:sldIdLst>
    <p:sldId id="256" r:id="rId2"/>
    <p:sldId id="257" r:id="rId3"/>
    <p:sldId id="258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1" r:id="rId12"/>
    <p:sldId id="347" r:id="rId13"/>
    <p:sldId id="332" r:id="rId14"/>
    <p:sldId id="333" r:id="rId15"/>
    <p:sldId id="349" r:id="rId16"/>
    <p:sldId id="335" r:id="rId17"/>
    <p:sldId id="337" r:id="rId18"/>
    <p:sldId id="338" r:id="rId19"/>
    <p:sldId id="339" r:id="rId20"/>
    <p:sldId id="340" r:id="rId21"/>
    <p:sldId id="341" r:id="rId22"/>
    <p:sldId id="350" r:id="rId23"/>
    <p:sldId id="274" r:id="rId24"/>
    <p:sldId id="275" r:id="rId25"/>
    <p:sldId id="343" r:id="rId26"/>
    <p:sldId id="276" r:id="rId27"/>
    <p:sldId id="345" r:id="rId28"/>
    <p:sldId id="346" r:id="rId29"/>
    <p:sldId id="277" r:id="rId30"/>
    <p:sldId id="300" r:id="rId31"/>
    <p:sldId id="278" r:id="rId32"/>
    <p:sldId id="313" r:id="rId33"/>
    <p:sldId id="279" r:id="rId34"/>
    <p:sldId id="280" r:id="rId35"/>
    <p:sldId id="281" r:id="rId36"/>
    <p:sldId id="314" r:id="rId37"/>
    <p:sldId id="282" r:id="rId38"/>
    <p:sldId id="331" r:id="rId39"/>
    <p:sldId id="284" r:id="rId40"/>
    <p:sldId id="285" r:id="rId41"/>
    <p:sldId id="286" r:id="rId42"/>
    <p:sldId id="287" r:id="rId43"/>
    <p:sldId id="348" r:id="rId44"/>
    <p:sldId id="288" r:id="rId45"/>
    <p:sldId id="351" r:id="rId46"/>
    <p:sldId id="352" r:id="rId47"/>
    <p:sldId id="353" r:id="rId48"/>
    <p:sldId id="355" r:id="rId49"/>
    <p:sldId id="354" r:id="rId50"/>
  </p:sldIdLst>
  <p:sldSz cx="9144000" cy="6858000" type="screen4x3"/>
  <p:notesSz cx="6735763" cy="98694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EBE6"/>
    <a:srgbClr val="A265D5"/>
    <a:srgbClr val="FF0066"/>
    <a:srgbClr val="FF0000"/>
    <a:srgbClr val="BCD6F6"/>
    <a:srgbClr val="800080"/>
    <a:srgbClr val="FFFF00"/>
    <a:srgbClr val="121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19" autoAdjust="0"/>
    <p:restoredTop sz="80868" autoAdjust="0"/>
  </p:normalViewPr>
  <p:slideViewPr>
    <p:cSldViewPr>
      <p:cViewPr>
        <p:scale>
          <a:sx n="110" d="100"/>
          <a:sy n="110" d="100"/>
        </p:scale>
        <p:origin x="-164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192.168.1.1\&#1092;&#1080;&#1085;_&#1091;&#1087;&#1088;&#1072;&#1074;&#1083;&#1077;&#1085;&#1080;&#1077;_&#1086;&#1073;&#1097;&#1072;&#1103;\(q)%20&#1041;&#1102;&#1076;&#1078;&#1077;&#1090;&#1085;&#1099;&#1081;%20&#1086;&#1090;&#1076;&#1077;&#1083;\&#1073;&#1102;&#1076;&#1078;&#1077;&#1090;%202022\&#1056;&#1072;&#1081;&#1086;&#1085;\&#1055;&#1088;&#1086;&#1077;&#1082;&#1090;%20&#1073;&#1102;&#1076;&#1078;&#1077;&#1090;&#1072;\&#1041;&#1102;&#1076;&#1078;&#1077;&#1090;%20&#1076;&#1083;&#1103;%20&#1075;&#1088;&#1072;&#1078;&#1076;&#1072;&#1085;\&#1082;%20&#1073;&#1102;&#1076;&#1078;&#1077;&#1090;&#1091;\&#1043;&#1088;&#1072;&#1092;&#1080;&#1082;&#1080;%202022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43;&#1088;&#1072;&#1092;&#1080;&#1082;&#1080;11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43;&#1088;&#1072;&#1092;&#1080;&#1082;&#1080;11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43;&#1088;&#1072;&#1092;&#1080;&#1082;&#1080;11.xls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43;&#1088;&#1072;&#1092;&#1080;&#1082;&#1080;11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192.168.1.1\&#1092;&#1080;&#1085;_&#1091;&#1087;&#1088;&#1072;&#1074;&#1083;&#1077;&#1085;&#1080;&#1077;_&#1086;&#1073;&#1097;&#1072;&#1103;\(q)%20&#1041;&#1102;&#1076;&#1078;&#1077;&#1090;&#1085;&#1099;&#1081;%20&#1086;&#1090;&#1076;&#1077;&#1083;\&#1073;&#1102;&#1076;&#1078;&#1077;&#1090;%202022\&#1056;&#1072;&#1081;&#1086;&#1085;\&#1055;&#1088;&#1086;&#1077;&#1082;&#1090;%20&#1073;&#1102;&#1076;&#1078;&#1077;&#1090;&#1072;\&#1041;&#1102;&#1076;&#1078;&#1077;&#1090;%20&#1076;&#1083;&#1103;%20&#1075;&#1088;&#1072;&#1078;&#1076;&#1072;&#1085;\&#1082;%20&#1073;&#1102;&#1076;&#1078;&#1077;&#1090;&#1091;\&#1043;&#1088;&#1072;&#1092;&#1080;&#1082;&#1080;%202022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43;&#1088;&#1072;&#1092;&#1080;&#1082;&#1080;11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87;&#1088;&#1086;&#1077;&#1082;&#1090;%20&#1073;&#1102;&#1076;&#1078;&#1077;&#1090;&#1072;%20&#1052;&#1056;%202022\&#1082;%20&#1073;&#1102;&#1076;&#1078;&#1077;&#1090;&#1091;\&#1043;&#1088;&#1072;&#1092;&#1080;&#1082;&#1080;%202022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43;&#1088;&#1072;&#1092;&#1080;&#1082;&#1080;11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43;&#1088;&#1072;&#1092;&#1080;&#1082;&#1080;11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43;&#1088;&#1072;&#1092;&#1080;&#1082;&#1080;11.xls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43;&#1088;&#1072;&#1092;&#1080;&#1082;&#1080;11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43;&#1088;&#1072;&#1092;&#1080;&#1082;&#1080;11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200"/>
              <a:t>Общий объем дорожного фонда на 2021-2024 годы</a:t>
            </a:r>
          </a:p>
        </c:rich>
      </c:tx>
      <c:layout>
        <c:manualLayout>
          <c:xMode val="edge"/>
          <c:yMode val="edge"/>
          <c:x val="0.10226128985141614"/>
          <c:y val="2.3672243562747528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rotY val="20"/>
      <c:depthPercent val="10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0767988614089714"/>
          <c:y val="5.9941326420726054E-2"/>
          <c:w val="0.81075249198114907"/>
          <c:h val="0.7126505756167397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'[Графики 2022.xls]дор.фонд'!$B$34</c:f>
              <c:strCache>
                <c:ptCount val="1"/>
                <c:pt idx="0">
                  <c:v>Бюджет района</c:v>
                </c:pt>
              </c:strCache>
            </c:strRef>
          </c:tx>
          <c:spPr>
            <a:solidFill>
              <a:srgbClr val="FFFF00"/>
            </a:solidFill>
            <a:ln w="9525"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 w="9525">
                <a:solidFill>
                  <a:schemeClr val="tx1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 w="9525">
                <a:solidFill>
                  <a:schemeClr val="tx1"/>
                </a:solidFill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 w="9525">
                <a:solidFill>
                  <a:schemeClr val="tx1"/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 w="9525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2.2154056493194265E-3"/>
                  <c:y val="7.01550959057720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0924975634389722E-3"/>
                  <c:y val="6.442046620176415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8962068795244478E-4"/>
                  <c:y val="3.19790968807466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8256402911055632E-3"/>
                  <c:y val="2.14413864811226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'[Графики 2022.xls]дор.фонд'!$A$35:$A$38</c:f>
              <c:strCache>
                <c:ptCount val="4"/>
                <c:pt idx="0">
                  <c:v>2021 год, тыс.рублей (оценка)</c:v>
                </c:pt>
                <c:pt idx="1">
                  <c:v>2022 год, тыс.рублей</c:v>
                </c:pt>
                <c:pt idx="2">
                  <c:v>2023 год, тыс.рублей</c:v>
                </c:pt>
                <c:pt idx="3">
                  <c:v>2024 год, тыс.рублей</c:v>
                </c:pt>
              </c:strCache>
            </c:strRef>
          </c:cat>
          <c:val>
            <c:numRef>
              <c:f>'[Графики 2022.xls]дор.фонд'!$B$35:$B$38</c:f>
              <c:numCache>
                <c:formatCode>0.0</c:formatCode>
                <c:ptCount val="4"/>
                <c:pt idx="0">
                  <c:v>15218.26676</c:v>
                </c:pt>
                <c:pt idx="1">
                  <c:v>14944</c:v>
                </c:pt>
                <c:pt idx="2">
                  <c:v>15447</c:v>
                </c:pt>
                <c:pt idx="3">
                  <c:v>21603</c:v>
                </c:pt>
              </c:numCache>
            </c:numRef>
          </c:val>
        </c:ser>
        <c:ser>
          <c:idx val="1"/>
          <c:order val="1"/>
          <c:tx>
            <c:strRef>
              <c:f>'[Графики 2022.xls]дор.фонд'!$C$34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rgbClr val="CC99FF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7.8191807341656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4476212055574952E-3"/>
                  <c:y val="-2.0014295425008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238106027787476E-3"/>
                  <c:y val="4.44762120555749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5.3371454466689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'[Графики 2022.xls]дор.фонд'!$A$35:$A$38</c:f>
              <c:strCache>
                <c:ptCount val="4"/>
                <c:pt idx="0">
                  <c:v>2021 год, тыс.рублей (оценка)</c:v>
                </c:pt>
                <c:pt idx="1">
                  <c:v>2022 год, тыс.рублей</c:v>
                </c:pt>
                <c:pt idx="2">
                  <c:v>2023 год, тыс.рублей</c:v>
                </c:pt>
                <c:pt idx="3">
                  <c:v>2024 год, тыс.рублей</c:v>
                </c:pt>
              </c:strCache>
            </c:strRef>
          </c:cat>
          <c:val>
            <c:numRef>
              <c:f>'[Графики 2022.xls]дор.фонд'!$C$35:$C$38</c:f>
              <c:numCache>
                <c:formatCode>0.0</c:formatCode>
                <c:ptCount val="4"/>
                <c:pt idx="0">
                  <c:v>26057.4</c:v>
                </c:pt>
                <c:pt idx="1">
                  <c:v>27812</c:v>
                </c:pt>
                <c:pt idx="2">
                  <c:v>21108</c:v>
                </c:pt>
                <c:pt idx="3">
                  <c:v>21165</c:v>
                </c:pt>
              </c:numCache>
            </c:numRef>
          </c:val>
        </c:ser>
        <c:ser>
          <c:idx val="2"/>
          <c:order val="2"/>
          <c:tx>
            <c:strRef>
              <c:f>'[Графики 2022.xls]дор.фонд'!$D$34</c:f>
              <c:strCache>
                <c:ptCount val="1"/>
                <c:pt idx="0">
                  <c:v>Передаваемые в сельские поселения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dLbl>
              <c:idx val="3"/>
              <c:delete val="1"/>
            </c:dLbl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'[Графики 2022.xls]дор.фонд'!$A$35:$A$38</c:f>
              <c:strCache>
                <c:ptCount val="4"/>
                <c:pt idx="0">
                  <c:v>2021 год, тыс.рублей (оценка)</c:v>
                </c:pt>
                <c:pt idx="1">
                  <c:v>2022 год, тыс.рублей</c:v>
                </c:pt>
                <c:pt idx="2">
                  <c:v>2023 год, тыс.рублей</c:v>
                </c:pt>
                <c:pt idx="3">
                  <c:v>2024 год, тыс.рублей</c:v>
                </c:pt>
              </c:strCache>
            </c:strRef>
          </c:cat>
          <c:val>
            <c:numRef>
              <c:f>'[Графики 2022.xls]дор.фонд'!$D$35:$D$38</c:f>
              <c:numCache>
                <c:formatCode>0.0</c:formatCode>
                <c:ptCount val="4"/>
                <c:pt idx="0">
                  <c:v>5440</c:v>
                </c:pt>
                <c:pt idx="1">
                  <c:v>5500</c:v>
                </c:pt>
                <c:pt idx="2">
                  <c:v>5500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116921472"/>
        <c:axId val="116923008"/>
        <c:axId val="0"/>
      </c:bar3DChart>
      <c:catAx>
        <c:axId val="116921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16923008"/>
        <c:crosses val="autoZero"/>
        <c:auto val="1"/>
        <c:lblAlgn val="ctr"/>
        <c:lblOffset val="100"/>
        <c:noMultiLvlLbl val="0"/>
      </c:catAx>
      <c:valAx>
        <c:axId val="116923008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" sourceLinked="1"/>
        <c:majorTickMark val="none"/>
        <c:minorTickMark val="none"/>
        <c:tickLblPos val="nextTo"/>
        <c:spPr>
          <a:ln w="9525">
            <a:solidFill>
              <a:srgbClr val="0070C0"/>
            </a:solidFill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1692147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5.54433393970779E-2"/>
          <c:y val="0.90891767378348365"/>
          <c:w val="0.86887085994520497"/>
          <c:h val="6.6381143199887749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845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3175">
      <a:solidFill>
        <a:srgbClr val="FFFFFF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1371828521434823E-2"/>
          <c:y val="8.0396784212861644E-2"/>
          <c:w val="0.5847224409448819"/>
          <c:h val="0.80116959592085368"/>
        </c:manualLayout>
      </c:layout>
      <c:pieChart>
        <c:varyColors val="1"/>
        <c:ser>
          <c:idx val="0"/>
          <c:order val="0"/>
          <c:spPr>
            <a:solidFill>
              <a:srgbClr val="92D050"/>
            </a:solidFill>
          </c:spPr>
          <c:explosion val="25"/>
          <c:dPt>
            <c:idx val="0"/>
            <c:bubble3D val="0"/>
            <c:spPr>
              <a:solidFill>
                <a:srgbClr val="C00000"/>
              </a:solidFill>
              <a:ln w="317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0070C0"/>
              </a:solidFill>
              <a:ln w="317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00B050"/>
              </a:solidFill>
              <a:ln w="317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4.8912900970929487E-3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8007480031994525E-3"/>
                  <c:y val="-4.152411982984885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4652668416447952E-2"/>
                  <c:y val="2.941199016789567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6935484051704908E-2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соц.полит!$A$19:$A$22</c:f>
              <c:strCache>
                <c:ptCount val="4"/>
                <c:pt idx="0">
                  <c:v>Пенсионное обеспечение </c:v>
                </c:pt>
                <c:pt idx="1">
                  <c:v>Социальное обеспечение населения</c:v>
                </c:pt>
                <c:pt idx="2">
                  <c:v>Охрана семьи и детства</c:v>
                </c:pt>
                <c:pt idx="3">
                  <c:v>Другие вопросы в области социальной политики</c:v>
                </c:pt>
              </c:strCache>
            </c:strRef>
          </c:cat>
          <c:val>
            <c:numRef>
              <c:f>соц.полит!$B$19:$B$22</c:f>
              <c:numCache>
                <c:formatCode>#,##0.00</c:formatCode>
                <c:ptCount val="4"/>
                <c:pt idx="0" formatCode="General">
                  <c:v>1448.7</c:v>
                </c:pt>
                <c:pt idx="1">
                  <c:v>3467.1</c:v>
                </c:pt>
                <c:pt idx="2" formatCode="General">
                  <c:v>30572.6</c:v>
                </c:pt>
                <c:pt idx="3">
                  <c:v>1034.2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6447684038571833"/>
          <c:y val="7.3648293963254591E-2"/>
          <c:w val="0.43274728244852717"/>
          <c:h val="0.82212326907412436"/>
        </c:manualLayout>
      </c:layout>
      <c:overlay val="0"/>
      <c:spPr>
        <a:noFill/>
        <a:ln w="25400">
          <a:noFill/>
        </a:ln>
      </c:spPr>
      <c:txPr>
        <a:bodyPr/>
        <a:lstStyle/>
        <a:p>
          <a:pPr rtl="0">
            <a:defRPr sz="100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FFFFFF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059325676775952"/>
          <c:y val="0.11574074074074074"/>
          <c:w val="0.86333338767436674"/>
          <c:h val="0.7340740740740741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FFCC99"/>
            </a:solidFill>
            <a:ln w="25400">
              <a:solidFill>
                <a:schemeClr val="accent4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3.5077427821522317E-2"/>
                  <c:y val="-4.4586614173228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3721566054243202E-2"/>
                  <c:y val="-3.809055118110235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196</a:t>
                    </a:r>
                    <a:r>
                      <a:rPr lang="ru-RU" dirty="0" smtClean="0"/>
                      <a:t>23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8198818897637867E-2"/>
                  <c:y val="-6.8117891513560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8926290463692106E-2"/>
                  <c:y val="-5.7701224846894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ОМС!$A$3:$A$6</c:f>
              <c:strCache>
                <c:ptCount val="4"/>
                <c:pt idx="0">
                  <c:v>2021 год, (оценка)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ОМС!$B$3:$B$6</c:f>
              <c:numCache>
                <c:formatCode>0.0</c:formatCode>
                <c:ptCount val="4"/>
                <c:pt idx="0">
                  <c:v>18256.900000000001</c:v>
                </c:pt>
                <c:pt idx="1">
                  <c:v>19360.400000000001</c:v>
                </c:pt>
                <c:pt idx="2">
                  <c:v>16071.2</c:v>
                </c:pt>
                <c:pt idx="3">
                  <c:v>15914.25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8278784"/>
        <c:axId val="118288768"/>
        <c:axId val="0"/>
      </c:bar3DChart>
      <c:catAx>
        <c:axId val="118278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18288768"/>
        <c:crosses val="autoZero"/>
        <c:auto val="1"/>
        <c:lblAlgn val="ctr"/>
        <c:lblOffset val="100"/>
        <c:noMultiLvlLbl val="0"/>
      </c:catAx>
      <c:valAx>
        <c:axId val="118288768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182787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CC99FF"/>
            </a:solidFill>
            <a:ln w="25400">
              <a:solidFill>
                <a:srgbClr val="002060"/>
              </a:solidFill>
            </a:ln>
          </c:spPr>
          <c:invertIfNegative val="0"/>
          <c:dLbls>
            <c:dLbl>
              <c:idx val="0"/>
              <c:layout>
                <c:manualLayout>
                  <c:x val="2.5000000000000001E-2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666666666666718E-2"/>
                  <c:y val="-2.777777777777777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</a:t>
                    </a:r>
                    <a:r>
                      <a:rPr lang="en-US" dirty="0" smtClean="0"/>
                      <a:t>,2</a:t>
                    </a:r>
                    <a:r>
                      <a:rPr lang="ru-RU" dirty="0" smtClean="0"/>
                      <a:t>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777777777777776E-2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7777777777777776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ОМС!$A$18:$A$21</c:f>
              <c:strCache>
                <c:ptCount val="4"/>
                <c:pt idx="0">
                  <c:v>2021 год, (оценка)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ОМС!$B$18:$B$21</c:f>
              <c:numCache>
                <c:formatCode>0.00</c:formatCode>
                <c:ptCount val="4"/>
                <c:pt idx="0">
                  <c:v>1.1992971162057413</c:v>
                </c:pt>
                <c:pt idx="1">
                  <c:v>1.2717861131183079</c:v>
                </c:pt>
                <c:pt idx="2">
                  <c:v>1.0557183209617027</c:v>
                </c:pt>
                <c:pt idx="3">
                  <c:v>1.045408263811338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8448512"/>
        <c:axId val="118450048"/>
        <c:axId val="0"/>
      </c:bar3DChart>
      <c:catAx>
        <c:axId val="118448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18450048"/>
        <c:crosses val="autoZero"/>
        <c:auto val="1"/>
        <c:lblAlgn val="ctr"/>
        <c:lblOffset val="100"/>
        <c:noMultiLvlLbl val="0"/>
      </c:catAx>
      <c:valAx>
        <c:axId val="118450048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0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184485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2200"/>
              <a:t>Межбюджетные трансферты бюджетам сельских поселений Муромского района за счет средств бюджета района в 2021-2024 годах, тыс. рублей</a:t>
            </a:r>
          </a:p>
        </c:rich>
      </c:tx>
      <c:layout>
        <c:manualLayout>
          <c:xMode val="edge"/>
          <c:yMode val="edge"/>
          <c:x val="8.7557439935392681E-2"/>
          <c:y val="5.6723026961916516E-4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  <c:sp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</a:gradFill>
      </c:spPr>
    </c:floor>
    <c:sideWall>
      <c:thickness val="0"/>
      <c:spPr>
        <a:gradFill rotWithShape="0">
          <a:gsLst>
            <a:gs pos="0">
              <a:srgbClr val="CC99FF"/>
            </a:gs>
            <a:gs pos="100000">
              <a:srgbClr val="FFFFFF"/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C99FF"/>
            </a:gs>
            <a:gs pos="100000">
              <a:srgbClr val="FFFFFF"/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2748329425482497E-2"/>
          <c:y val="0.19619084112879676"/>
          <c:w val="0.92840725171568139"/>
          <c:h val="0.6438107213741096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МБТ!$B$3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FFCC99"/>
            </a:solidFill>
            <a:ln w="2540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CC99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rgbClr val="FFCC99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rgbClr val="FFCC99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rgbClr val="FFCC99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1.3937282229965157E-2"/>
                  <c:y val="-3.73482726423909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260162601626018E-2"/>
                  <c:y val="7.46965452847805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905923344947737E-2"/>
                  <c:y val="-2.9408088701642607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583042973286962E-2"/>
                  <c:y val="-6.847104219439324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МБТ!$A$4:$A$7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МБТ!$B$4:$B$7</c:f>
              <c:numCache>
                <c:formatCode>0.0</c:formatCode>
                <c:ptCount val="4"/>
                <c:pt idx="0">
                  <c:v>33652</c:v>
                </c:pt>
                <c:pt idx="1">
                  <c:v>34109</c:v>
                </c:pt>
                <c:pt idx="2">
                  <c:v>33118</c:v>
                </c:pt>
                <c:pt idx="3">
                  <c:v>32074</c:v>
                </c:pt>
              </c:numCache>
            </c:numRef>
          </c:val>
        </c:ser>
        <c:ser>
          <c:idx val="1"/>
          <c:order val="1"/>
          <c:tx>
            <c:strRef>
              <c:f>МБТ!$C$3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rgbClr val="FF99CC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6260162601626018E-2"/>
                  <c:y val="-3.72439478584729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216140793022367E-2"/>
                  <c:y val="-4.15091285395492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513608254123541E-2"/>
                  <c:y val="-1.940962225536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МБТ!$A$4:$A$7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МБТ!$C$4:$C$7</c:f>
              <c:numCache>
                <c:formatCode>0.0</c:formatCode>
                <c:ptCount val="4"/>
                <c:pt idx="0">
                  <c:v>6003.3</c:v>
                </c:pt>
                <c:pt idx="1">
                  <c:v>4486.8</c:v>
                </c:pt>
                <c:pt idx="2">
                  <c:v>657.9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118787072"/>
        <c:axId val="118792960"/>
        <c:axId val="0"/>
      </c:bar3DChart>
      <c:catAx>
        <c:axId val="118787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18792960"/>
        <c:crosses val="autoZero"/>
        <c:auto val="1"/>
        <c:lblAlgn val="ctr"/>
        <c:lblOffset val="100"/>
        <c:noMultiLvlLbl val="0"/>
      </c:catAx>
      <c:valAx>
        <c:axId val="118792960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1878707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7131261031395464"/>
          <c:y val="0.91877006994237453"/>
          <c:w val="0.60452998253267121"/>
          <c:h val="5.0420094136277682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gradFill rotWithShape="0">
      <a:gsLst>
        <a:gs pos="0">
          <a:srgbClr val="99CCFF"/>
        </a:gs>
        <a:gs pos="100000">
          <a:srgbClr val="FFFFFF"/>
        </a:gs>
      </a:gsLst>
      <a:lin ang="5400000" scaled="1"/>
    </a:gradFill>
    <a:ln w="3175">
      <a:solidFill>
        <a:srgbClr val="FFFFFF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4379542242835322"/>
          <c:y val="7.3710337708166124E-2"/>
          <c:w val="0.56949896573268155"/>
          <c:h val="0.78416476983103478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'[Графики 2022.xls]дор.фонд'!$I$2</c:f>
              <c:strCache>
                <c:ptCount val="1"/>
                <c:pt idx="0">
                  <c:v>Капитальный и текущий ремонт автомобильных дорог общего пользования местного значения</c:v>
                </c:pt>
              </c:strCache>
            </c:strRef>
          </c:tx>
          <c:spPr>
            <a:solidFill>
              <a:srgbClr val="D60093"/>
            </a:solidFill>
            <a:ln w="25400">
              <a:noFill/>
            </a:ln>
          </c:spPr>
          <c:invertIfNegative val="0"/>
          <c:dLbls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'[Графики 2022.xls]дор.фонд'!$H$3:$H$6</c:f>
              <c:strCache>
                <c:ptCount val="4"/>
                <c:pt idx="0">
                  <c:v>2024 год </c:v>
                </c:pt>
                <c:pt idx="1">
                  <c:v>2023 год</c:v>
                </c:pt>
                <c:pt idx="2">
                  <c:v>2022 год</c:v>
                </c:pt>
                <c:pt idx="3">
                  <c:v>2021 год (оценка)</c:v>
                </c:pt>
              </c:strCache>
            </c:strRef>
          </c:cat>
          <c:val>
            <c:numRef>
              <c:f>'[Графики 2022.xls]дор.фонд'!$I$3:$I$6</c:f>
              <c:numCache>
                <c:formatCode>0.0</c:formatCode>
                <c:ptCount val="4"/>
                <c:pt idx="0">
                  <c:v>18240.400000000001</c:v>
                </c:pt>
                <c:pt idx="1">
                  <c:v>12092.9</c:v>
                </c:pt>
                <c:pt idx="2">
                  <c:v>12689.5</c:v>
                </c:pt>
                <c:pt idx="3">
                  <c:v>6405.3</c:v>
                </c:pt>
              </c:numCache>
            </c:numRef>
          </c:val>
        </c:ser>
        <c:ser>
          <c:idx val="1"/>
          <c:order val="1"/>
          <c:tx>
            <c:strRef>
              <c:f>дор.фонд!#ССЫЛКА!</c:f>
              <c:strCache>
                <c:ptCount val="1"/>
                <c:pt idx="0">
                  <c:v>#ССЫЛКА!</c:v>
                </c:pt>
              </c:strCache>
            </c:strRef>
          </c:tx>
          <c:spPr>
            <a:solidFill>
              <a:srgbClr val="CC99FF"/>
            </a:solidFill>
            <a:ln w="25400">
              <a:noFill/>
            </a:ln>
          </c:spPr>
          <c:invertIfNegative val="0"/>
          <c:cat>
            <c:strRef>
              <c:f>'[Графики 2022.xls]дор.фонд'!$H$3:$H$6</c:f>
              <c:strCache>
                <c:ptCount val="4"/>
                <c:pt idx="0">
                  <c:v>2024 год </c:v>
                </c:pt>
                <c:pt idx="1">
                  <c:v>2023 год</c:v>
                </c:pt>
                <c:pt idx="2">
                  <c:v>2022 год</c:v>
                </c:pt>
                <c:pt idx="3">
                  <c:v>2021 год (оценка)</c:v>
                </c:pt>
              </c:strCache>
            </c:strRef>
          </c:cat>
          <c:val>
            <c:numRef>
              <c:f>дор.фонд!#ССЫЛКА!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2"/>
          <c:order val="2"/>
          <c:tx>
            <c:strRef>
              <c:f>'[Графики 2022.xls]дор.фонд'!$J$2</c:f>
              <c:strCache>
                <c:ptCount val="1"/>
                <c:pt idx="0">
                  <c:v>Осуществленние дорожной деятельности в отношении автомобильных дорог общего общего пользования местного значения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</c:spPr>
          <c:invertIfNegative val="0"/>
          <c:dLbls>
            <c:dLbl>
              <c:idx val="1"/>
              <c:layout>
                <c:manualLayout>
                  <c:x val="-2.582549045046569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7346185545344811E-17"/>
                  <c:y val="-4.2617978813830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'[Графики 2022.xls]дор.фонд'!$H$3:$H$6</c:f>
              <c:strCache>
                <c:ptCount val="4"/>
                <c:pt idx="0">
                  <c:v>2024 год </c:v>
                </c:pt>
                <c:pt idx="1">
                  <c:v>2023 год</c:v>
                </c:pt>
                <c:pt idx="2">
                  <c:v>2022 год</c:v>
                </c:pt>
                <c:pt idx="3">
                  <c:v>2021 год (оценка)</c:v>
                </c:pt>
              </c:strCache>
            </c:strRef>
          </c:cat>
          <c:val>
            <c:numRef>
              <c:f>'[Графики 2022.xls]дор.фонд'!$J$3:$J$6</c:f>
              <c:numCache>
                <c:formatCode>0.0</c:formatCode>
                <c:ptCount val="4"/>
                <c:pt idx="0">
                  <c:v>3162.6</c:v>
                </c:pt>
                <c:pt idx="1">
                  <c:v>3154.1</c:v>
                </c:pt>
                <c:pt idx="2">
                  <c:v>2054.5</c:v>
                </c:pt>
                <c:pt idx="3">
                  <c:v>6938.2</c:v>
                </c:pt>
              </c:numCache>
            </c:numRef>
          </c:val>
        </c:ser>
        <c:ser>
          <c:idx val="3"/>
          <c:order val="3"/>
          <c:tx>
            <c:strRef>
              <c:f>'[Графики 2022.xls]дор.фонд'!$K$2</c:f>
              <c:strCache>
                <c:ptCount val="1"/>
                <c:pt idx="0">
                  <c:v>Передаваемые средства из бюджета района в бюджеты сельских поселений</c:v>
                </c:pt>
              </c:strCache>
            </c:strRef>
          </c:tx>
          <c:spPr>
            <a:solidFill>
              <a:srgbClr val="008080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4.9068431855884817E-2"/>
                  <c:y val="-1.7047191525532364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200,0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5825490450465693E-3"/>
                  <c:y val="-3.4094383051064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330196180186277E-2"/>
                  <c:y val="-3.4094383051064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'[Графики 2022.xls]дор.фонд'!$H$3:$H$6</c:f>
              <c:strCache>
                <c:ptCount val="4"/>
                <c:pt idx="0">
                  <c:v>2024 год </c:v>
                </c:pt>
                <c:pt idx="1">
                  <c:v>2023 год</c:v>
                </c:pt>
                <c:pt idx="2">
                  <c:v>2022 год</c:v>
                </c:pt>
                <c:pt idx="3">
                  <c:v>2021 год (оценка)</c:v>
                </c:pt>
              </c:strCache>
            </c:strRef>
          </c:cat>
          <c:val>
            <c:numRef>
              <c:f>'[Графики 2022.xls]дор.фонд'!$K$3:$K$6</c:f>
              <c:numCache>
                <c:formatCode>0.0</c:formatCode>
                <c:ptCount val="4"/>
                <c:pt idx="0">
                  <c:v>0</c:v>
                </c:pt>
                <c:pt idx="1">
                  <c:v>5500</c:v>
                </c:pt>
                <c:pt idx="2">
                  <c:v>5500</c:v>
                </c:pt>
                <c:pt idx="3">
                  <c:v>5440</c:v>
                </c:pt>
              </c:numCache>
            </c:numRef>
          </c:val>
        </c:ser>
        <c:ser>
          <c:idx val="4"/>
          <c:order val="4"/>
          <c:tx>
            <c:strRef>
              <c:f>'[Графики 2022.xls]дор.фонд'!$L$2</c:f>
              <c:strCache>
                <c:ptCount val="1"/>
                <c:pt idx="0">
                  <c:v>Прочие мероприятия в сфере дорожного хозяйства </c:v>
                </c:pt>
              </c:strCache>
            </c:strRef>
          </c:tx>
          <c:spPr>
            <a:solidFill>
              <a:srgbClr val="CC99FF"/>
            </a:solidFill>
          </c:spPr>
          <c:invertIfNegative val="0"/>
          <c:dLbls>
            <c:dLbl>
              <c:idx val="0"/>
              <c:delete val="1"/>
            </c:dLbl>
            <c:dLbl>
              <c:idx val="1"/>
              <c:layout>
                <c:manualLayout>
                  <c:x val="3.8738235675698542E-2"/>
                  <c:y val="8.52359576276618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3903333765791676E-2"/>
                  <c:y val="-4.2617978813830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9068431855884817E-2"/>
                  <c:y val="-1.27853936441492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'[Графики 2022.xls]дор.фонд'!$H$3:$H$6</c:f>
              <c:strCache>
                <c:ptCount val="4"/>
                <c:pt idx="0">
                  <c:v>2024 год </c:v>
                </c:pt>
                <c:pt idx="1">
                  <c:v>2023 год</c:v>
                </c:pt>
                <c:pt idx="2">
                  <c:v>2022 год</c:v>
                </c:pt>
                <c:pt idx="3">
                  <c:v>2021 год (оценка)</c:v>
                </c:pt>
              </c:strCache>
            </c:strRef>
          </c:cat>
          <c:val>
            <c:numRef>
              <c:f>'[Графики 2022.xls]дор.фонд'!$L$3:$L$6</c:f>
              <c:numCache>
                <c:formatCode>0.0</c:formatCode>
                <c:ptCount val="4"/>
                <c:pt idx="0">
                  <c:v>200</c:v>
                </c:pt>
                <c:pt idx="1">
                  <c:v>200</c:v>
                </c:pt>
                <c:pt idx="2">
                  <c:v>200</c:v>
                </c:pt>
                <c:pt idx="3">
                  <c:v>1700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17059584"/>
        <c:axId val="117061120"/>
        <c:axId val="0"/>
      </c:bar3DChart>
      <c:catAx>
        <c:axId val="117059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17061120"/>
        <c:crosses val="autoZero"/>
        <c:auto val="1"/>
        <c:lblAlgn val="ctr"/>
        <c:lblOffset val="100"/>
        <c:noMultiLvlLbl val="0"/>
      </c:catAx>
      <c:valAx>
        <c:axId val="117061120"/>
        <c:scaling>
          <c:orientation val="minMax"/>
        </c:scaling>
        <c:delete val="0"/>
        <c:axPos val="b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numFmt formatCode="#,##0" sourceLinked="0"/>
        <c:majorTickMark val="none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1705958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74543180168242995"/>
          <c:y val="0.11780945388257336"/>
          <c:w val="0.24240840301151911"/>
          <c:h val="0.80785004768294633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585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0426332386797366"/>
          <c:y val="0"/>
          <c:w val="0.64369308047086693"/>
          <c:h val="0.82881036064263591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ЖКХ!$A$5</c:f>
              <c:strCache>
                <c:ptCount val="1"/>
                <c:pt idx="0">
                  <c:v>2021 год, (оценка)</c:v>
                </c:pt>
              </c:strCache>
            </c:strRef>
          </c:tx>
          <c:spPr>
            <a:gradFill rotWithShape="0">
              <a:gsLst>
                <a:gs pos="0">
                  <a:srgbClr val="993366"/>
                </a:gs>
                <a:gs pos="100000">
                  <a:srgbClr val="D4A9BE">
                    <a:gamma/>
                    <a:tint val="42353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ЖКХ!$B$4:$D$4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Другие вопросы в области жилищно-коммунального хозяйства</c:v>
                </c:pt>
              </c:strCache>
            </c:strRef>
          </c:cat>
          <c:val>
            <c:numRef>
              <c:f>ЖКХ!$B$5:$D$5</c:f>
              <c:numCache>
                <c:formatCode>0.0</c:formatCode>
                <c:ptCount val="3"/>
                <c:pt idx="0">
                  <c:v>18393.8</c:v>
                </c:pt>
                <c:pt idx="1">
                  <c:v>80888.600000000006</c:v>
                </c:pt>
                <c:pt idx="2" formatCode="General">
                  <c:v>2645.5</c:v>
                </c:pt>
              </c:numCache>
            </c:numRef>
          </c:val>
        </c:ser>
        <c:ser>
          <c:idx val="1"/>
          <c:order val="1"/>
          <c:tx>
            <c:strRef>
              <c:f>ЖКХ!$A$6</c:f>
              <c:strCache>
                <c:ptCount val="1"/>
                <c:pt idx="0">
                  <c:v>2022 год</c:v>
                </c:pt>
              </c:strCache>
            </c:strRef>
          </c:tx>
          <c:spPr>
            <a:gradFill rotWithShape="0">
              <a:gsLst>
                <a:gs pos="0">
                  <a:srgbClr val="CC99FF"/>
                </a:gs>
                <a:gs pos="100000">
                  <a:srgbClr val="ECD9FF">
                    <a:gamma/>
                    <a:tint val="37647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</a:ln>
          </c:spPr>
          <c:invertIfNegative val="0"/>
          <c:dLbls>
            <c:dLbl>
              <c:idx val="0"/>
              <c:layout>
                <c:manualLayout>
                  <c:x val="-1.8018302875277548E-3"/>
                  <c:y val="-4.74366309747605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3967936329636853E-3"/>
                  <c:y val="-4.613610149942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ЖКХ!$B$4:$D$4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Другие вопросы в области жилищно-коммунального хозяйства</c:v>
                </c:pt>
              </c:strCache>
            </c:strRef>
          </c:cat>
          <c:val>
            <c:numRef>
              <c:f>ЖКХ!$B$6:$D$6</c:f>
              <c:numCache>
                <c:formatCode>0.0</c:formatCode>
                <c:ptCount val="3"/>
                <c:pt idx="0">
                  <c:v>14271.8</c:v>
                </c:pt>
                <c:pt idx="1">
                  <c:v>4400</c:v>
                </c:pt>
                <c:pt idx="2" formatCode="#,##0.0">
                  <c:v>2838.7</c:v>
                </c:pt>
              </c:numCache>
            </c:numRef>
          </c:val>
        </c:ser>
        <c:ser>
          <c:idx val="2"/>
          <c:order val="2"/>
          <c:tx>
            <c:strRef>
              <c:f>ЖКХ!$A$7</c:f>
              <c:strCache>
                <c:ptCount val="1"/>
                <c:pt idx="0">
                  <c:v>2023 год</c:v>
                </c:pt>
              </c:strCache>
            </c:strRef>
          </c:tx>
          <c:spPr>
            <a:gradFill>
              <a:gsLst>
                <a:gs pos="0">
                  <a:srgbClr val="3366FF"/>
                </a:gs>
                <a:gs pos="100000">
                  <a:srgbClr val="99CCFF"/>
                </a:gs>
              </a:gsLst>
              <a:lin ang="18900000" scaled="1"/>
            </a:gradFill>
            <a:ln w="15875">
              <a:solidFill>
                <a:srgbClr val="000000"/>
              </a:solidFill>
            </a:ln>
          </c:spPr>
          <c:invertIfNegative val="0"/>
          <c:dPt>
            <c:idx val="2"/>
            <c:invertIfNegative val="0"/>
            <c:bubble3D val="0"/>
            <c:spPr>
              <a:gradFill>
                <a:gsLst>
                  <a:gs pos="0">
                    <a:srgbClr val="3366FF"/>
                  </a:gs>
                  <a:gs pos="100000">
                    <a:srgbClr val="99CCFF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</a:ln>
            </c:spPr>
          </c:dPt>
          <c:dLbls>
            <c:dLbl>
              <c:idx val="0"/>
              <c:layout>
                <c:manualLayout>
                  <c:x val="1.7776658669943674E-2"/>
                  <c:y val="4.94455494101308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8363345182054214E-2"/>
                  <c:y val="-2.306805074971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ЖКХ!$B$4:$D$4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Другие вопросы в области жилищно-коммунального хозяйства</c:v>
                </c:pt>
              </c:strCache>
            </c:strRef>
          </c:cat>
          <c:val>
            <c:numRef>
              <c:f>ЖКХ!$B$7:$D$7</c:f>
              <c:numCache>
                <c:formatCode>0.0</c:formatCode>
                <c:ptCount val="3"/>
                <c:pt idx="0">
                  <c:v>28600</c:v>
                </c:pt>
                <c:pt idx="1">
                  <c:v>2150</c:v>
                </c:pt>
                <c:pt idx="2" formatCode="#,##0.0">
                  <c:v>2820.7</c:v>
                </c:pt>
              </c:numCache>
            </c:numRef>
          </c:val>
        </c:ser>
        <c:ser>
          <c:idx val="3"/>
          <c:order val="3"/>
          <c:tx>
            <c:strRef>
              <c:f>ЖКХ!$A$8</c:f>
              <c:strCache>
                <c:ptCount val="1"/>
                <c:pt idx="0">
                  <c:v>2024 год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98000">
                  <a:srgbClr val="99CCFF"/>
                </a:gs>
              </a:gsLst>
              <a:lin ang="2700000" scaled="1"/>
              <a:tileRect/>
            </a:gradFill>
            <a:ln>
              <a:solidFill>
                <a:srgbClr val="000000"/>
              </a:solidFill>
            </a:ln>
          </c:spPr>
          <c:invertIfNegative val="0"/>
          <c:dLbls>
            <c:dLbl>
              <c:idx val="1"/>
              <c:delete val="1"/>
            </c:dLbl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ЖКХ!$B$4:$D$4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Другие вопросы в области жилищно-коммунального хозяйства</c:v>
                </c:pt>
              </c:strCache>
            </c:strRef>
          </c:cat>
          <c:val>
            <c:numRef>
              <c:f>ЖКХ!$B$8:$D$8</c:f>
              <c:numCache>
                <c:formatCode>0.0</c:formatCode>
                <c:ptCount val="3"/>
                <c:pt idx="0">
                  <c:v>14278</c:v>
                </c:pt>
                <c:pt idx="1">
                  <c:v>0</c:v>
                </c:pt>
                <c:pt idx="2" formatCode="#,##0.0">
                  <c:v>2820.7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17306112"/>
        <c:axId val="117307648"/>
        <c:axId val="0"/>
      </c:bar3DChart>
      <c:catAx>
        <c:axId val="1173061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17307648"/>
        <c:crosses val="autoZero"/>
        <c:auto val="1"/>
        <c:lblAlgn val="ctr"/>
        <c:lblOffset val="100"/>
        <c:noMultiLvlLbl val="0"/>
      </c:catAx>
      <c:valAx>
        <c:axId val="117307648"/>
        <c:scaling>
          <c:orientation val="minMax"/>
        </c:scaling>
        <c:delete val="0"/>
        <c:axPos val="b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%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1730611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6136650375108215"/>
          <c:y val="7.284963082036891E-2"/>
          <c:w val="0.13685843838528589"/>
          <c:h val="0.79241478898182705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0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400"/>
              <a:t>Динамика расходов на образование, тыс. рублей</a:t>
            </a:r>
          </a:p>
        </c:rich>
      </c:tx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949218713252241"/>
          <c:y val="0.14033638883692454"/>
          <c:w val="0.90348991101342946"/>
          <c:h val="0.74021598272138223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rgbClr val="CC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760487175945112E-2"/>
                  <c:y val="-0.435149447124798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6093843532716302E-2"/>
                  <c:y val="-0.437795082035513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3452807646356032E-2"/>
                  <c:y val="-0.299496040316774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3010774968918468E-2"/>
                  <c:y val="-0.245553041855194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образование!$A$2:$A$5</c:f>
              <c:strCache>
                <c:ptCount val="4"/>
                <c:pt idx="0">
                  <c:v>2021 год (оценка)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образование!$B$2:$B$5</c:f>
              <c:numCache>
                <c:formatCode>#,##0.0</c:formatCode>
                <c:ptCount val="4"/>
                <c:pt idx="0">
                  <c:v>218415</c:v>
                </c:pt>
                <c:pt idx="1">
                  <c:v>217998.1</c:v>
                </c:pt>
                <c:pt idx="2">
                  <c:v>199900.9</c:v>
                </c:pt>
                <c:pt idx="3">
                  <c:v>188387.3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17439104"/>
        <c:axId val="117473664"/>
        <c:axId val="0"/>
      </c:bar3DChart>
      <c:catAx>
        <c:axId val="117439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17473664"/>
        <c:crosses val="autoZero"/>
        <c:auto val="1"/>
        <c:lblAlgn val="ctr"/>
        <c:lblOffset val="100"/>
        <c:noMultiLvlLbl val="0"/>
      </c:catAx>
      <c:valAx>
        <c:axId val="117473664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#,##0" sourceLinked="0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174391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985991576634316E-2"/>
          <c:y val="7.8634949395909384E-3"/>
          <c:w val="0.9701402012248469"/>
          <c:h val="0.99213660025154382"/>
        </c:manualLayout>
      </c:layout>
      <c:pie3DChart>
        <c:varyColors val="1"/>
        <c:ser>
          <c:idx val="0"/>
          <c:order val="0"/>
          <c:tx>
            <c:strRef>
              <c:f>образование!$A$22</c:f>
              <c:strCache>
                <c:ptCount val="1"/>
                <c:pt idx="0">
                  <c:v>2022 год</c:v>
                </c:pt>
              </c:strCache>
            </c:strRef>
          </c:tx>
          <c:explosion val="16"/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Pt>
            <c:idx val="2"/>
            <c:bubble3D val="0"/>
            <c:spPr>
              <a:solidFill>
                <a:srgbClr val="0070C0"/>
              </a:solidFill>
            </c:spPr>
          </c:dPt>
          <c:dPt>
            <c:idx val="3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-8.2629860220960749E-2"/>
                  <c:y val="-6.267018645159948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35080,1</a:t>
                    </a:r>
                    <a:r>
                      <a:rPr lang="ru-RU" dirty="0" smtClean="0"/>
                      <a:t> </a:t>
                    </a:r>
                    <a:r>
                      <a:rPr lang="ru-RU" sz="1200" b="1" i="0" u="none" strike="noStrike" baseline="0" dirty="0" smtClean="0">
                        <a:effectLst/>
                      </a:rPr>
                      <a:t>тыс. рублей</a:t>
                    </a:r>
                    <a:r>
                      <a:rPr lang="en-US" dirty="0" smtClean="0"/>
                      <a:t>; </a:t>
                    </a:r>
                    <a:r>
                      <a:rPr lang="en-US" dirty="0"/>
                      <a:t>16%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6.9361533296710007E-2"/>
                  <c:y val="-0.3079483124956590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166</a:t>
                    </a:r>
                    <a:r>
                      <a:rPr lang="ru-RU" dirty="0" smtClean="0"/>
                      <a:t>163,0</a:t>
                    </a:r>
                    <a:r>
                      <a:rPr lang="ru-RU" sz="1200" b="1" i="0" u="none" strike="noStrike" baseline="0" dirty="0" smtClean="0">
                        <a:effectLst/>
                      </a:rPr>
                      <a:t>тыс. рублей;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76%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2355826161264725"/>
                  <c:y val="-5.845313665259124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1754,4</a:t>
                    </a:r>
                    <a:r>
                      <a:rPr lang="ru-RU" dirty="0" smtClean="0"/>
                      <a:t> тыс. рублей</a:t>
                    </a:r>
                    <a:r>
                      <a:rPr lang="en-US" dirty="0" smtClean="0"/>
                      <a:t>; </a:t>
                    </a:r>
                    <a:r>
                      <a:rPr lang="en-US" dirty="0"/>
                      <a:t>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8.6560586176727961E-2"/>
                  <c:y val="-5.354484067762067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15000,6</a:t>
                    </a:r>
                    <a:r>
                      <a:rPr lang="ru-RU" dirty="0" smtClean="0"/>
                      <a:t> </a:t>
                    </a:r>
                    <a:r>
                      <a:rPr lang="ru-RU" sz="1200" b="1" i="0" u="none" strike="noStrike" baseline="0" dirty="0" smtClean="0">
                        <a:effectLst/>
                      </a:rPr>
                      <a:t>тыс. рублей</a:t>
                    </a:r>
                    <a:r>
                      <a:rPr lang="en-US" dirty="0" smtClean="0"/>
                      <a:t>; </a:t>
                    </a:r>
                    <a:r>
                      <a:rPr lang="en-US" dirty="0"/>
                      <a:t>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образование!$B$21:$E$21</c:f>
              <c:strCache>
                <c:ptCount val="4"/>
                <c:pt idx="0">
                  <c:v>Детские дошкольные учреждения (сады)</c:v>
                </c:pt>
                <c:pt idx="1">
                  <c:v>Общеобразовательные учреждения (школы)</c:v>
                </c:pt>
                <c:pt idx="2">
                  <c:v>Молодежная политика</c:v>
                </c:pt>
                <c:pt idx="3">
                  <c:v>Другие вопросы</c:v>
                </c:pt>
              </c:strCache>
            </c:strRef>
          </c:cat>
          <c:val>
            <c:numRef>
              <c:f>образование!$B$22:$E$22</c:f>
              <c:numCache>
                <c:formatCode>0.0</c:formatCode>
                <c:ptCount val="4"/>
                <c:pt idx="0">
                  <c:v>35080.1</c:v>
                </c:pt>
                <c:pt idx="1">
                  <c:v>166068.79999999999</c:v>
                </c:pt>
                <c:pt idx="2">
                  <c:v>1754.4</c:v>
                </c:pt>
                <c:pt idx="3">
                  <c:v>15000.6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13344778123664774"/>
          <c:y val="0.71681912364655664"/>
          <c:w val="0.76319313210848649"/>
          <c:h val="0.26776086214789685"/>
        </c:manualLayout>
      </c:layout>
      <c:overlay val="0"/>
      <c:txPr>
        <a:bodyPr/>
        <a:lstStyle/>
        <a:p>
          <a:pPr>
            <a:defRPr sz="105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027782534377214"/>
          <c:y val="5.513797956311571E-2"/>
          <c:w val="0.82500027974456103"/>
          <c:h val="0.7568940830936792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93366"/>
            </a:solidFill>
            <a:ln w="25400">
              <a:solidFill>
                <a:srgbClr val="002060"/>
              </a:solidFill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культура!$A$5:$A$8</c:f>
              <c:strCache>
                <c:ptCount val="4"/>
                <c:pt idx="0">
                  <c:v>2021 год (оценка)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культура!$B$5:$B$8</c:f>
              <c:numCache>
                <c:formatCode>#,##0.0</c:formatCode>
                <c:ptCount val="4"/>
                <c:pt idx="0">
                  <c:v>18757.5</c:v>
                </c:pt>
                <c:pt idx="1">
                  <c:v>23490.7</c:v>
                </c:pt>
                <c:pt idx="2">
                  <c:v>18490.7</c:v>
                </c:pt>
                <c:pt idx="3">
                  <c:v>18490.7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879936"/>
        <c:axId val="117881472"/>
      </c:barChart>
      <c:catAx>
        <c:axId val="117879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17881472"/>
        <c:crosses val="autoZero"/>
        <c:auto val="1"/>
        <c:lblAlgn val="ctr"/>
        <c:lblOffset val="100"/>
        <c:noMultiLvlLbl val="0"/>
      </c:catAx>
      <c:valAx>
        <c:axId val="117881472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#,##0.0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178799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642930503252303E-2"/>
          <c:y val="4.1525166497045012E-2"/>
          <c:w val="0.58888888888888891"/>
          <c:h val="0.98148148148148151"/>
        </c:manualLayout>
      </c:layout>
      <c:pieChart>
        <c:varyColors val="1"/>
        <c:ser>
          <c:idx val="0"/>
          <c:order val="0"/>
          <c:spPr>
            <a:ln>
              <a:solidFill>
                <a:srgbClr val="0000FF"/>
              </a:solidFill>
            </a:ln>
          </c:spPr>
          <c:explosion val="32"/>
          <c:dPt>
            <c:idx val="0"/>
            <c:bubble3D val="0"/>
            <c:spPr>
              <a:solidFill>
                <a:srgbClr val="CC99FF"/>
              </a:solidFill>
              <a:ln w="12700">
                <a:solidFill>
                  <a:srgbClr val="0000CC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C000"/>
              </a:solidFill>
              <a:ln w="12700">
                <a:solidFill>
                  <a:srgbClr val="0000CC"/>
                </a:solidFill>
                <a:prstDash val="solid"/>
              </a:ln>
            </c:spPr>
          </c:dPt>
          <c:dPt>
            <c:idx val="2"/>
            <c:bubble3D val="0"/>
            <c:explosion val="14"/>
            <c:spPr>
              <a:solidFill>
                <a:srgbClr val="92D050"/>
              </a:solidFill>
              <a:ln>
                <a:solidFill>
                  <a:srgbClr val="0000FF"/>
                </a:solidFill>
              </a:ln>
            </c:spPr>
          </c:dPt>
          <c:dLbls>
            <c:dLbl>
              <c:idx val="0"/>
              <c:layout>
                <c:manualLayout>
                  <c:x val="-0.11965445623644876"/>
                  <c:y val="0.1426130067074948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9159192057514543E-2"/>
                  <c:y val="0.1249658078454478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3671185667009014"/>
                  <c:y val="-0.1978702662167229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культура!$A$20:$A$22</c:f>
              <c:strCache>
                <c:ptCount val="3"/>
                <c:pt idx="0">
                  <c:v>Муниципальное бюджетное учреждение культуры Муромского района "Центр культуры и досуга "Панфиловский"</c:v>
                </c:pt>
                <c:pt idx="1">
                  <c:v>Муниципальное бюджетное учреждение культуры Муромского района "Музейно-выставочное объединение имени С.И.Чиркова"</c:v>
                </c:pt>
                <c:pt idx="2">
                  <c:v>Муниципальное бюджетное учреждение культуры Муромского района "Централизованная библиотечная система"</c:v>
                </c:pt>
              </c:strCache>
            </c:strRef>
          </c:cat>
          <c:val>
            <c:numRef>
              <c:f>культура!$B$20:$B$22</c:f>
              <c:numCache>
                <c:formatCode>General</c:formatCode>
                <c:ptCount val="3"/>
                <c:pt idx="0">
                  <c:v>4280.3</c:v>
                </c:pt>
                <c:pt idx="1">
                  <c:v>784.6</c:v>
                </c:pt>
                <c:pt idx="2">
                  <c:v>18425.8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  <a:scene3d>
          <a:camera prst="orthographicFront"/>
          <a:lightRig rig="threePt" dir="t"/>
        </a:scene3d>
        <a:sp3d>
          <a:bevelT w="6350"/>
        </a:sp3d>
      </c:spPr>
    </c:plotArea>
    <c:legend>
      <c:legendPos val="r"/>
      <c:layout>
        <c:manualLayout>
          <c:xMode val="edge"/>
          <c:yMode val="edge"/>
          <c:x val="0.63260938034919545"/>
          <c:y val="0.14682581343998666"/>
          <c:w val="0.34130480429076793"/>
          <c:h val="0.70635212265133529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200" b="1" i="0" u="none" strike="noStrike" baseline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defRPr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Структура расходов в рамках раздела "Культура, кинематография" по уровням бюджета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 sz="2200" b="1" i="0" u="none" strike="noStrike" baseline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defRPr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2021- 2024 годах</a:t>
            </a:r>
          </a:p>
        </c:rich>
      </c:tx>
      <c:layout>
        <c:manualLayout>
          <c:xMode val="edge"/>
          <c:yMode val="edge"/>
          <c:x val="0.10038371953346827"/>
          <c:y val="0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4706679147624031"/>
          <c:y val="0.19358847125241421"/>
          <c:w val="0.74331620119817388"/>
          <c:h val="0.66134079393921907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Лист2!$A$2</c:f>
              <c:strCache>
                <c:ptCount val="1"/>
                <c:pt idx="0">
                  <c:v>Федеральный бюджет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Лист2!$B$1:$F$1</c:f>
              <c:strCache>
                <c:ptCount val="5"/>
                <c:pt idx="0">
                  <c:v>Первоначальный план на 2021 год, тыс.рублей</c:v>
                </c:pt>
                <c:pt idx="1">
                  <c:v>Уточненный план на 2021 год, тыс.руб</c:v>
                </c:pt>
                <c:pt idx="2">
                  <c:v>План на 2022  год, тыс.руб</c:v>
                </c:pt>
                <c:pt idx="3">
                  <c:v>План на 2023 год, тыс.руб</c:v>
                </c:pt>
                <c:pt idx="4">
                  <c:v>План на 2024 год, тыс.руб</c:v>
                </c:pt>
              </c:strCache>
            </c:strRef>
          </c:cat>
          <c:val>
            <c:numRef>
              <c:f>Лист2!$B$2:$F$2</c:f>
              <c:numCache>
                <c:formatCode>0.0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5000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Лист2!$A$3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Лист2!$B$1:$F$1</c:f>
              <c:strCache>
                <c:ptCount val="5"/>
                <c:pt idx="0">
                  <c:v>Первоначальный план на 2021 год, тыс.рублей</c:v>
                </c:pt>
                <c:pt idx="1">
                  <c:v>Уточненный план на 2021 год, тыс.руб</c:v>
                </c:pt>
                <c:pt idx="2">
                  <c:v>План на 2022  год, тыс.руб</c:v>
                </c:pt>
                <c:pt idx="3">
                  <c:v>План на 2023 год, тыс.руб</c:v>
                </c:pt>
                <c:pt idx="4">
                  <c:v>План на 2024 год, тыс.руб</c:v>
                </c:pt>
              </c:strCache>
            </c:strRef>
          </c:cat>
          <c:val>
            <c:numRef>
              <c:f>Лист2!$B$3:$F$3</c:f>
              <c:numCache>
                <c:formatCode>0.0</c:formatCode>
                <c:ptCount val="5"/>
                <c:pt idx="0">
                  <c:v>5165.7</c:v>
                </c:pt>
                <c:pt idx="1">
                  <c:v>5165.7</c:v>
                </c:pt>
                <c:pt idx="2">
                  <c:v>6062</c:v>
                </c:pt>
                <c:pt idx="3">
                  <c:v>6062</c:v>
                </c:pt>
                <c:pt idx="4">
                  <c:v>6062</c:v>
                </c:pt>
              </c:numCache>
            </c:numRef>
          </c:val>
        </c:ser>
        <c:ser>
          <c:idx val="2"/>
          <c:order val="2"/>
          <c:tx>
            <c:strRef>
              <c:f>Лист2!$A$4</c:f>
              <c:strCache>
                <c:ptCount val="1"/>
                <c:pt idx="0">
                  <c:v>Бюджет района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Лист2!$B$1:$F$1</c:f>
              <c:strCache>
                <c:ptCount val="5"/>
                <c:pt idx="0">
                  <c:v>Первоначальный план на 2021 год, тыс.рублей</c:v>
                </c:pt>
                <c:pt idx="1">
                  <c:v>Уточненный план на 2021 год, тыс.руб</c:v>
                </c:pt>
                <c:pt idx="2">
                  <c:v>План на 2022  год, тыс.руб</c:v>
                </c:pt>
                <c:pt idx="3">
                  <c:v>План на 2023 год, тыс.руб</c:v>
                </c:pt>
                <c:pt idx="4">
                  <c:v>План на 2024 год, тыс.руб</c:v>
                </c:pt>
              </c:strCache>
            </c:strRef>
          </c:cat>
          <c:val>
            <c:numRef>
              <c:f>Лист2!$B$4:$F$4</c:f>
              <c:numCache>
                <c:formatCode>0.0</c:formatCode>
                <c:ptCount val="5"/>
                <c:pt idx="0">
                  <c:v>12998.7</c:v>
                </c:pt>
                <c:pt idx="1">
                  <c:v>13591.8</c:v>
                </c:pt>
                <c:pt idx="2">
                  <c:v>12428.7</c:v>
                </c:pt>
                <c:pt idx="3">
                  <c:v>12428.7</c:v>
                </c:pt>
                <c:pt idx="4">
                  <c:v>12428.7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8353280"/>
        <c:axId val="118039680"/>
        <c:axId val="0"/>
      </c:bar3DChart>
      <c:catAx>
        <c:axId val="1183532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18039680"/>
        <c:crosses val="autoZero"/>
        <c:auto val="1"/>
        <c:lblAlgn val="ctr"/>
        <c:lblOffset val="100"/>
        <c:noMultiLvlLbl val="0"/>
      </c:catAx>
      <c:valAx>
        <c:axId val="118039680"/>
        <c:scaling>
          <c:orientation val="minMax"/>
        </c:scaling>
        <c:delete val="0"/>
        <c:axPos val="b"/>
        <c:numFmt formatCode="0.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defRPr>
            </a:pPr>
            <a:endParaRPr lang="ru-RU"/>
          </a:p>
        </c:txPr>
        <c:crossAx val="11835328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6.9308469308469303E-2"/>
          <c:y val="0.91698113207547172"/>
          <c:w val="0.84986558498369535"/>
          <c:h val="6.7924528301886791E-2"/>
        </c:manualLayout>
      </c:layout>
      <c:overlay val="0"/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FFFFFF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6252077865266842"/>
          <c:y val="2.8169014084507043E-2"/>
          <c:w val="0.83747922134733155"/>
          <c:h val="0.86399061032863855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rgbClr val="993366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2.6851049868766404E-2"/>
                  <c:y val="-0.17001031485850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816054243219649E-2"/>
                  <c:y val="-0.388780906277765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391951006124234E-2"/>
                  <c:y val="-0.153060449155917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412510936132983E-2"/>
                  <c:y val="-0.151253817008282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соц.полит!$A$4:$A$7</c:f>
              <c:strCache>
                <c:ptCount val="4"/>
                <c:pt idx="0">
                  <c:v>2021 год (оценка), тыс. руб.</c:v>
                </c:pt>
                <c:pt idx="1">
                  <c:v>2022 год, тыс. руб.</c:v>
                </c:pt>
                <c:pt idx="2">
                  <c:v>2023 год, тыс. руб.</c:v>
                </c:pt>
                <c:pt idx="3">
                  <c:v>2024 год, тыс. руб.</c:v>
                </c:pt>
              </c:strCache>
            </c:strRef>
          </c:cat>
          <c:val>
            <c:numRef>
              <c:f>соц.полит!$B$4:$B$7</c:f>
              <c:numCache>
                <c:formatCode>0.0</c:formatCode>
                <c:ptCount val="4"/>
                <c:pt idx="0">
                  <c:v>940.4</c:v>
                </c:pt>
                <c:pt idx="1">
                  <c:v>4501.3</c:v>
                </c:pt>
                <c:pt idx="2">
                  <c:v>1034.2</c:v>
                </c:pt>
                <c:pt idx="3">
                  <c:v>1034.2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8138368"/>
        <c:axId val="118139904"/>
        <c:axId val="0"/>
      </c:bar3DChart>
      <c:catAx>
        <c:axId val="118138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18139904"/>
        <c:crosses val="autoZero"/>
        <c:auto val="1"/>
        <c:lblAlgn val="ctr"/>
        <c:lblOffset val="100"/>
        <c:noMultiLvlLbl val="0"/>
      </c:catAx>
      <c:valAx>
        <c:axId val="118139904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181383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1DE4A6-1578-4D87-9397-F87F128F19EE}" type="doc">
      <dgm:prSet loTypeId="urn:microsoft.com/office/officeart/2005/8/layout/radial4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0A3A06-99F5-4698-A35D-41C4A59029CA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и неналоговые доходы бюджета района в 2022 году 80368,0 тыс. рублей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1A3007-E7BE-4043-9078-575E19BBA23B}" type="parTrans" cxnId="{CDCC04EE-F568-4104-8DDE-3C43F90F1474}">
      <dgm:prSet/>
      <dgm:spPr/>
      <dgm:t>
        <a:bodyPr/>
        <a:lstStyle/>
        <a:p>
          <a:endParaRPr lang="ru-RU"/>
        </a:p>
      </dgm:t>
    </dgm:pt>
    <dgm:pt modelId="{DB17D731-89A0-4B9B-B24A-AEC8AAD62569}" type="sibTrans" cxnId="{CDCC04EE-F568-4104-8DDE-3C43F90F1474}">
      <dgm:prSet/>
      <dgm:spPr/>
      <dgm:t>
        <a:bodyPr/>
        <a:lstStyle/>
        <a:p>
          <a:endParaRPr lang="ru-RU"/>
        </a:p>
      </dgm:t>
    </dgm:pt>
    <dgm:pt modelId="{6BD8481D-0B12-4D8F-9326-F564E1AD031F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 – 6427,0 тыс. рублей (8,0%)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E6833B-6E3B-41CE-A1FF-94F1AA5A4C6B}" type="parTrans" cxnId="{05038ACC-C5AB-4C35-8D9D-B9638F66F347}">
      <dgm:prSet/>
      <dgm:spPr/>
      <dgm:t>
        <a:bodyPr/>
        <a:lstStyle/>
        <a:p>
          <a:endParaRPr lang="ru-RU"/>
        </a:p>
      </dgm:t>
    </dgm:pt>
    <dgm:pt modelId="{2EA4DEC6-EFBB-45EA-AB34-9682D6CE58BE}" type="sibTrans" cxnId="{05038ACC-C5AB-4C35-8D9D-B9638F66F347}">
      <dgm:prSet/>
      <dgm:spPr/>
      <dgm:t>
        <a:bodyPr/>
        <a:lstStyle/>
        <a:p>
          <a:endParaRPr lang="ru-RU"/>
        </a:p>
      </dgm:t>
    </dgm:pt>
    <dgm:pt modelId="{B330A8F0-A0D4-47B8-BAC3-BF90F4B552F5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Налоги, уплачиваемые гражданами – 46821,0 тыс. рублей (58,2%)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849999-B1B3-4BF5-B9D5-A85F67F9296A}" type="parTrans" cxnId="{3611F66E-AE2E-4E12-A545-5D6F260BCC71}">
      <dgm:prSet/>
      <dgm:spPr/>
      <dgm:t>
        <a:bodyPr/>
        <a:lstStyle/>
        <a:p>
          <a:endParaRPr lang="ru-RU"/>
        </a:p>
      </dgm:t>
    </dgm:pt>
    <dgm:pt modelId="{067020DF-58FA-47D8-B810-2EDE6775BDBE}" type="sibTrans" cxnId="{3611F66E-AE2E-4E12-A545-5D6F260BCC71}">
      <dgm:prSet/>
      <dgm:spPr/>
      <dgm:t>
        <a:bodyPr/>
        <a:lstStyle/>
        <a:p>
          <a:endParaRPr lang="ru-RU"/>
        </a:p>
      </dgm:t>
    </dgm:pt>
    <dgm:pt modelId="{ED04B9B7-2A48-478D-B77E-DAA7D67E5245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Налоги, уплачиваемые организациями и предпринимателями – 27120,0 тыс. рублей (33,8%)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8F3E14-143B-4905-95DD-0D1F6F97B932}" type="parTrans" cxnId="{EEB9609E-8854-46B9-B769-A88B1DD4CF3E}">
      <dgm:prSet/>
      <dgm:spPr/>
      <dgm:t>
        <a:bodyPr/>
        <a:lstStyle/>
        <a:p>
          <a:endParaRPr lang="ru-RU"/>
        </a:p>
      </dgm:t>
    </dgm:pt>
    <dgm:pt modelId="{B94F1017-F737-49FB-B34C-4F011CA4DBAF}" type="sibTrans" cxnId="{EEB9609E-8854-46B9-B769-A88B1DD4CF3E}">
      <dgm:prSet/>
      <dgm:spPr/>
      <dgm:t>
        <a:bodyPr/>
        <a:lstStyle/>
        <a:p>
          <a:endParaRPr lang="ru-RU"/>
        </a:p>
      </dgm:t>
    </dgm:pt>
    <dgm:pt modelId="{392DA099-0D3A-4549-8F3C-14C52757E3E2}" type="pres">
      <dgm:prSet presAssocID="{8B1DE4A6-1578-4D87-9397-F87F128F19E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03257F-DDD1-4BAE-B67A-46CB85F1CEE5}" type="pres">
      <dgm:prSet presAssocID="{900A3A06-99F5-4698-A35D-41C4A59029CA}" presName="centerShape" presStyleLbl="node0" presStyleIdx="0" presStyleCnt="1" custScaleX="111876"/>
      <dgm:spPr/>
      <dgm:t>
        <a:bodyPr/>
        <a:lstStyle/>
        <a:p>
          <a:endParaRPr lang="ru-RU"/>
        </a:p>
      </dgm:t>
    </dgm:pt>
    <dgm:pt modelId="{4A886390-79A6-4D5D-86B2-9FB6955A50DD}" type="pres">
      <dgm:prSet presAssocID="{DCE6833B-6E3B-41CE-A1FF-94F1AA5A4C6B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80AEFD55-D784-4C39-A118-830FDA3B3F5C}" type="pres">
      <dgm:prSet presAssocID="{6BD8481D-0B12-4D8F-9326-F564E1AD031F}" presName="node" presStyleLbl="node1" presStyleIdx="0" presStyleCnt="3" custScaleX="107772" custScaleY="92246" custRadScaleRad="114552" custRadScaleInc="37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1401D1-3E32-4EAB-B4C6-477AE23F3E98}" type="pres">
      <dgm:prSet presAssocID="{2D849999-B1B3-4BF5-B9D5-A85F67F9296A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978729D6-FB6B-4269-A0E7-47336E3F4DFB}" type="pres">
      <dgm:prSet presAssocID="{B330A8F0-A0D4-47B8-BAC3-BF90F4B552F5}" presName="node" presStyleLbl="node1" presStyleIdx="1" presStyleCnt="3" custScaleX="130565" custScaleY="1000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8CE0B1-C266-4DA8-87D7-4BF1ECA80A65}" type="pres">
      <dgm:prSet presAssocID="{408F3E14-143B-4905-95DD-0D1F6F97B932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C4A7B949-4471-469F-85E6-F1A08BB187C0}" type="pres">
      <dgm:prSet presAssocID="{ED04B9B7-2A48-478D-B77E-DAA7D67E5245}" presName="node" presStyleLbl="node1" presStyleIdx="2" presStyleCnt="3" custScaleX="133280" custScaleY="99909" custRadScaleRad="114085" custRadScaleInc="80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90ED0B-15A2-4512-A790-B84AC3F9EE5A}" type="presOf" srcId="{408F3E14-143B-4905-95DD-0D1F6F97B932}" destId="{018CE0B1-C266-4DA8-87D7-4BF1ECA80A65}" srcOrd="0" destOrd="0" presId="urn:microsoft.com/office/officeart/2005/8/layout/radial4"/>
    <dgm:cxn modelId="{066544AC-30E3-44D5-B320-05470CEF5C5C}" type="presOf" srcId="{DCE6833B-6E3B-41CE-A1FF-94F1AA5A4C6B}" destId="{4A886390-79A6-4D5D-86B2-9FB6955A50DD}" srcOrd="0" destOrd="0" presId="urn:microsoft.com/office/officeart/2005/8/layout/radial4"/>
    <dgm:cxn modelId="{AA39CA50-916E-4A38-9DDB-7031EF8F500E}" type="presOf" srcId="{8B1DE4A6-1578-4D87-9397-F87F128F19EE}" destId="{392DA099-0D3A-4549-8F3C-14C52757E3E2}" srcOrd="0" destOrd="0" presId="urn:microsoft.com/office/officeart/2005/8/layout/radial4"/>
    <dgm:cxn modelId="{EEB9609E-8854-46B9-B769-A88B1DD4CF3E}" srcId="{900A3A06-99F5-4698-A35D-41C4A59029CA}" destId="{ED04B9B7-2A48-478D-B77E-DAA7D67E5245}" srcOrd="2" destOrd="0" parTransId="{408F3E14-143B-4905-95DD-0D1F6F97B932}" sibTransId="{B94F1017-F737-49FB-B34C-4F011CA4DBAF}"/>
    <dgm:cxn modelId="{CDCC04EE-F568-4104-8DDE-3C43F90F1474}" srcId="{8B1DE4A6-1578-4D87-9397-F87F128F19EE}" destId="{900A3A06-99F5-4698-A35D-41C4A59029CA}" srcOrd="0" destOrd="0" parTransId="{F11A3007-E7BE-4043-9078-575E19BBA23B}" sibTransId="{DB17D731-89A0-4B9B-B24A-AEC8AAD62569}"/>
    <dgm:cxn modelId="{EFB4C586-8943-4CA0-BD73-E5A32F105E2A}" type="presOf" srcId="{ED04B9B7-2A48-478D-B77E-DAA7D67E5245}" destId="{C4A7B949-4471-469F-85E6-F1A08BB187C0}" srcOrd="0" destOrd="0" presId="urn:microsoft.com/office/officeart/2005/8/layout/radial4"/>
    <dgm:cxn modelId="{03EB2E03-1BB7-4ACD-9FA8-AF6E3870E527}" type="presOf" srcId="{6BD8481D-0B12-4D8F-9326-F564E1AD031F}" destId="{80AEFD55-D784-4C39-A118-830FDA3B3F5C}" srcOrd="0" destOrd="0" presId="urn:microsoft.com/office/officeart/2005/8/layout/radial4"/>
    <dgm:cxn modelId="{CAA49DD5-61B7-413C-940A-F99FAC161370}" type="presOf" srcId="{B330A8F0-A0D4-47B8-BAC3-BF90F4B552F5}" destId="{978729D6-FB6B-4269-A0E7-47336E3F4DFB}" srcOrd="0" destOrd="0" presId="urn:microsoft.com/office/officeart/2005/8/layout/radial4"/>
    <dgm:cxn modelId="{3611F66E-AE2E-4E12-A545-5D6F260BCC71}" srcId="{900A3A06-99F5-4698-A35D-41C4A59029CA}" destId="{B330A8F0-A0D4-47B8-BAC3-BF90F4B552F5}" srcOrd="1" destOrd="0" parTransId="{2D849999-B1B3-4BF5-B9D5-A85F67F9296A}" sibTransId="{067020DF-58FA-47D8-B810-2EDE6775BDBE}"/>
    <dgm:cxn modelId="{05038ACC-C5AB-4C35-8D9D-B9638F66F347}" srcId="{900A3A06-99F5-4698-A35D-41C4A59029CA}" destId="{6BD8481D-0B12-4D8F-9326-F564E1AD031F}" srcOrd="0" destOrd="0" parTransId="{DCE6833B-6E3B-41CE-A1FF-94F1AA5A4C6B}" sibTransId="{2EA4DEC6-EFBB-45EA-AB34-9682D6CE58BE}"/>
    <dgm:cxn modelId="{63CA894E-DA10-443E-8C06-22A9C7D8F2DA}" type="presOf" srcId="{2D849999-B1B3-4BF5-B9D5-A85F67F9296A}" destId="{671401D1-3E32-4EAB-B4C6-477AE23F3E98}" srcOrd="0" destOrd="0" presId="urn:microsoft.com/office/officeart/2005/8/layout/radial4"/>
    <dgm:cxn modelId="{CA778E54-52A3-4D9F-9C8E-0851206D09CD}" type="presOf" srcId="{900A3A06-99F5-4698-A35D-41C4A59029CA}" destId="{C803257F-DDD1-4BAE-B67A-46CB85F1CEE5}" srcOrd="0" destOrd="0" presId="urn:microsoft.com/office/officeart/2005/8/layout/radial4"/>
    <dgm:cxn modelId="{B20CF2CC-7506-4B92-B1B8-32F0D5567591}" type="presParOf" srcId="{392DA099-0D3A-4549-8F3C-14C52757E3E2}" destId="{C803257F-DDD1-4BAE-B67A-46CB85F1CEE5}" srcOrd="0" destOrd="0" presId="urn:microsoft.com/office/officeart/2005/8/layout/radial4"/>
    <dgm:cxn modelId="{A302BA78-81A2-41AF-8837-0B7323CC3934}" type="presParOf" srcId="{392DA099-0D3A-4549-8F3C-14C52757E3E2}" destId="{4A886390-79A6-4D5D-86B2-9FB6955A50DD}" srcOrd="1" destOrd="0" presId="urn:microsoft.com/office/officeart/2005/8/layout/radial4"/>
    <dgm:cxn modelId="{B2546435-95B4-4CCC-AA6D-0685E601C0E8}" type="presParOf" srcId="{392DA099-0D3A-4549-8F3C-14C52757E3E2}" destId="{80AEFD55-D784-4C39-A118-830FDA3B3F5C}" srcOrd="2" destOrd="0" presId="urn:microsoft.com/office/officeart/2005/8/layout/radial4"/>
    <dgm:cxn modelId="{966201C7-1463-49FA-A79D-BDCC710BF56C}" type="presParOf" srcId="{392DA099-0D3A-4549-8F3C-14C52757E3E2}" destId="{671401D1-3E32-4EAB-B4C6-477AE23F3E98}" srcOrd="3" destOrd="0" presId="urn:microsoft.com/office/officeart/2005/8/layout/radial4"/>
    <dgm:cxn modelId="{F98172A6-6C1B-4B1B-8EA9-5FDFD6C086D3}" type="presParOf" srcId="{392DA099-0D3A-4549-8F3C-14C52757E3E2}" destId="{978729D6-FB6B-4269-A0E7-47336E3F4DFB}" srcOrd="4" destOrd="0" presId="urn:microsoft.com/office/officeart/2005/8/layout/radial4"/>
    <dgm:cxn modelId="{426F329F-071B-470E-9CC0-0CB1661442D7}" type="presParOf" srcId="{392DA099-0D3A-4549-8F3C-14C52757E3E2}" destId="{018CE0B1-C266-4DA8-87D7-4BF1ECA80A65}" srcOrd="5" destOrd="0" presId="urn:microsoft.com/office/officeart/2005/8/layout/radial4"/>
    <dgm:cxn modelId="{8AA6176C-F032-4C5B-9304-8EB465D59518}" type="presParOf" srcId="{392DA099-0D3A-4549-8F3C-14C52757E3E2}" destId="{C4A7B949-4471-469F-85E6-F1A08BB187C0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0.16021</cdr:x>
      <cdr:y>0.07609</cdr:y>
    </cdr:from>
    <cdr:to>
      <cdr:x>0.37792</cdr:x>
      <cdr:y>0.12451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06235" y="449036"/>
          <a:ext cx="1231446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000" b="1" dirty="0">
              <a:latin typeface="Times New Roman" pitchFamily="18" charset="0"/>
              <a:cs typeface="Times New Roman" pitchFamily="18" charset="0"/>
            </a:rPr>
            <a:t>Всего: 46 715,7</a:t>
          </a:r>
        </a:p>
      </cdr:txBody>
    </cdr:sp>
  </cdr:relSizeAnchor>
  <cdr:relSizeAnchor xmlns:cdr="http://schemas.openxmlformats.org/drawingml/2006/chartDrawing">
    <cdr:from>
      <cdr:x>0.69481</cdr:x>
      <cdr:y>0.12503</cdr:y>
    </cdr:from>
    <cdr:to>
      <cdr:x>0.91251</cdr:x>
      <cdr:y>0.17345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924498" y="734806"/>
          <a:ext cx="1229640" cy="2845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>
              <a:latin typeface="Times New Roman" pitchFamily="18" charset="0"/>
              <a:cs typeface="Times New Roman" pitchFamily="18" charset="0"/>
            </a:rPr>
            <a:t>Всего: 42 768,0</a:t>
          </a:r>
        </a:p>
      </cdr:txBody>
    </cdr:sp>
  </cdr:relSizeAnchor>
  <cdr:relSizeAnchor xmlns:cdr="http://schemas.openxmlformats.org/drawingml/2006/chartDrawing">
    <cdr:from>
      <cdr:x>0.51054</cdr:x>
      <cdr:y>0.12851</cdr:y>
    </cdr:from>
    <cdr:to>
      <cdr:x>0.72825</cdr:x>
      <cdr:y>0.17693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887889" y="758372"/>
          <a:ext cx="1231446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>
              <a:latin typeface="Times New Roman" pitchFamily="18" charset="0"/>
              <a:cs typeface="Times New Roman" pitchFamily="18" charset="0"/>
            </a:rPr>
            <a:t>Всего: 42 055,0</a:t>
          </a:r>
        </a:p>
      </cdr:txBody>
    </cdr:sp>
  </cdr:relSizeAnchor>
  <cdr:relSizeAnchor xmlns:cdr="http://schemas.openxmlformats.org/drawingml/2006/chartDrawing">
    <cdr:from>
      <cdr:x>0.35544</cdr:x>
      <cdr:y>0.05815</cdr:y>
    </cdr:from>
    <cdr:to>
      <cdr:x>0.57314</cdr:x>
      <cdr:y>0.10657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008115" y="343084"/>
          <a:ext cx="1229937" cy="2856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>
              <a:latin typeface="Times New Roman" pitchFamily="18" charset="0"/>
              <a:cs typeface="Times New Roman" pitchFamily="18" charset="0"/>
            </a:rPr>
            <a:t>Всего:  48 256,0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2.26265E-7</cdr:x>
      <cdr:y>0.00228</cdr:y>
    </cdr:from>
    <cdr:to>
      <cdr:x>1</cdr:x>
      <cdr:y>0.1347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" y="7818"/>
          <a:ext cx="4419599" cy="4540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>
              <a:effectLst/>
              <a:latin typeface="Times New Roman" pitchFamily="18" charset="0"/>
              <a:cs typeface="Times New Roman" pitchFamily="18" charset="0"/>
            </a:rPr>
            <a:t>Структура расходов на дорожное хозяйство на 2021-2024 годы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0.66242</cdr:x>
      <cdr:y>0.81507</cdr:y>
    </cdr:from>
    <cdr:to>
      <cdr:x>0.90592</cdr:x>
      <cdr:y>0.87671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257550" y="2428872"/>
          <a:ext cx="1197428" cy="1836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ru-RU" sz="800">
              <a:latin typeface="Times New Roman" pitchFamily="18" charset="0"/>
              <a:cs typeface="Times New Roman" pitchFamily="18" charset="0"/>
            </a:rPr>
            <a:t>тыс. руб.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0.46036</cdr:x>
      <cdr:y>0.71009</cdr:y>
    </cdr:from>
    <cdr:to>
      <cdr:x>0.7754</cdr:x>
      <cdr:y>0.78104</cdr:y>
    </cdr:to>
    <cdr:sp macro="" textlink="">
      <cdr:nvSpPr>
        <cdr:cNvPr id="1328130" name="Прямоугольник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3705225" y="3590925"/>
          <a:ext cx="2533650" cy="3482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1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cdr:txBody>
    </cdr:sp>
  </cdr:relSizeAnchor>
  <cdr:relSizeAnchor xmlns:cdr="http://schemas.openxmlformats.org/drawingml/2006/chartDrawing">
    <cdr:from>
      <cdr:x>0.80117</cdr:x>
      <cdr:y>0.62102</cdr:y>
    </cdr:from>
    <cdr:to>
      <cdr:x>1</cdr:x>
      <cdr:y>0.66038</cdr:y>
    </cdr:to>
    <cdr:sp macro="" textlink="">
      <cdr:nvSpPr>
        <cdr:cNvPr id="1328131" name="Прямоугольник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H="1">
          <a:off x="6547503" y="3135041"/>
          <a:ext cx="1624947" cy="1987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7432" rIns="27432" bIns="0" anchor="t" upright="1"/>
        <a:lstStyle xmlns:a="http://schemas.openxmlformats.org/drawingml/2006/main"/>
        <a:p xmlns:a="http://schemas.openxmlformats.org/drawingml/2006/main">
          <a:pPr algn="ctr" rtl="0">
            <a:lnSpc>
              <a:spcPts val="1000"/>
            </a:lnSpc>
            <a:defRPr sz="1000"/>
          </a:pPr>
          <a:r>
            <a:rPr lang="ru-RU" sz="11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18058,7 тыс. руб. </a:t>
          </a:r>
        </a:p>
      </cdr:txBody>
    </cdr:sp>
  </cdr:relSizeAnchor>
  <cdr:relSizeAnchor xmlns:cdr="http://schemas.openxmlformats.org/drawingml/2006/chartDrawing">
    <cdr:from>
      <cdr:x>0.61961</cdr:x>
      <cdr:y>0.17967</cdr:y>
    </cdr:from>
    <cdr:to>
      <cdr:x>0.82154</cdr:x>
      <cdr:y>0.21282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5591175" y="1028699"/>
          <a:ext cx="1823680" cy="2381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0.87376</cdr:x>
      <cdr:y>0.59261</cdr:y>
    </cdr:from>
    <cdr:to>
      <cdr:x>0.92243</cdr:x>
      <cdr:y>0.78348</cdr:y>
    </cdr:to>
    <cdr:sp macro="" textlink="">
      <cdr:nvSpPr>
        <cdr:cNvPr id="1328134" name="Прямоугольник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5400000">
          <a:off x="7743132" y="3805965"/>
          <a:ext cx="988174" cy="4419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0.74016</cdr:x>
      <cdr:y>0.42338</cdr:y>
    </cdr:from>
    <cdr:to>
      <cdr:x>0.9958</cdr:x>
      <cdr:y>0.5834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6785995" y="2660410"/>
          <a:ext cx="2388485" cy="8224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0.3924</cdr:x>
      <cdr:y>0.18362</cdr:y>
    </cdr:from>
    <cdr:to>
      <cdr:x>0.47796</cdr:x>
      <cdr:y>0.36329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4133850" y="1295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0.46537</cdr:x>
      <cdr:y>0.71524</cdr:y>
    </cdr:from>
    <cdr:to>
      <cdr:x>0.76955</cdr:x>
      <cdr:y>0.78937</cdr:y>
    </cdr:to>
    <cdr:sp macro="" textlink="">
      <cdr:nvSpPr>
        <cdr:cNvPr id="4" name="Прямоугольник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4191001" y="3981450"/>
          <a:ext cx="2752724" cy="381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1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cdr:txBody>
    </cdr:sp>
  </cdr:relSizeAnchor>
  <cdr:relSizeAnchor xmlns:cdr="http://schemas.openxmlformats.org/drawingml/2006/chartDrawing">
    <cdr:from>
      <cdr:x>0.64954</cdr:x>
      <cdr:y>0.31566</cdr:y>
    </cdr:from>
    <cdr:to>
      <cdr:x>0.95702</cdr:x>
      <cdr:y>0.35838</cdr:y>
    </cdr:to>
    <cdr:sp macro="" textlink="">
      <cdr:nvSpPr>
        <cdr:cNvPr id="7" name="Прямоугольник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5859055" y="1924050"/>
          <a:ext cx="2780120" cy="2205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0.87376</cdr:x>
      <cdr:y>0.59261</cdr:y>
    </cdr:from>
    <cdr:to>
      <cdr:x>0.92243</cdr:x>
      <cdr:y>0.78348</cdr:y>
    </cdr:to>
    <cdr:sp macro="" textlink="">
      <cdr:nvSpPr>
        <cdr:cNvPr id="11" name="Прямоугольник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5400000">
          <a:off x="7743132" y="3805965"/>
          <a:ext cx="988174" cy="4419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0.74016</cdr:x>
      <cdr:y>0.42338</cdr:y>
    </cdr:from>
    <cdr:to>
      <cdr:x>0.9958</cdr:x>
      <cdr:y>0.5834</cdr:y>
    </cdr:to>
    <cdr:sp macro="" textlink="">
      <cdr:nvSpPr>
        <cdr:cNvPr id="12" name="Прямоугольник 7"/>
        <cdr:cNvSpPr/>
      </cdr:nvSpPr>
      <cdr:spPr>
        <a:xfrm xmlns:a="http://schemas.openxmlformats.org/drawingml/2006/main">
          <a:off x="6785995" y="2660410"/>
          <a:ext cx="2388485" cy="8224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0.3924</cdr:x>
      <cdr:y>0.18362</cdr:y>
    </cdr:from>
    <cdr:to>
      <cdr:x>0.47796</cdr:x>
      <cdr:y>0.36329</cdr:y>
    </cdr:to>
    <cdr:sp macro="" textlink="">
      <cdr:nvSpPr>
        <cdr:cNvPr id="13" name="TextBox 9"/>
        <cdr:cNvSpPr txBox="1"/>
      </cdr:nvSpPr>
      <cdr:spPr>
        <a:xfrm xmlns:a="http://schemas.openxmlformats.org/drawingml/2006/main">
          <a:off x="4133850" y="1295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0.79614</cdr:x>
      <cdr:y>0.7365</cdr:y>
    </cdr:from>
    <cdr:to>
      <cdr:x>0.99068</cdr:x>
      <cdr:y>0.77925</cdr:y>
    </cdr:to>
    <cdr:sp macro="" textlink="">
      <cdr:nvSpPr>
        <cdr:cNvPr id="16" name="Прямоугольник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6506431" y="3718061"/>
          <a:ext cx="1589819" cy="2157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1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17533,3   тыс.руб</a:t>
          </a:r>
        </a:p>
      </cdr:txBody>
    </cdr:sp>
  </cdr:relSizeAnchor>
  <cdr:relSizeAnchor xmlns:cdr="http://schemas.openxmlformats.org/drawingml/2006/chartDrawing">
    <cdr:from>
      <cdr:x>0.56885</cdr:x>
      <cdr:y>0.58115</cdr:y>
    </cdr:from>
    <cdr:to>
      <cdr:x>0.81775</cdr:x>
      <cdr:y>0.65159</cdr:y>
    </cdr:to>
    <cdr:sp macro="" textlink="">
      <cdr:nvSpPr>
        <cdr:cNvPr id="17" name="Прямоугольник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74517" y="2962275"/>
          <a:ext cx="2007258" cy="34574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7432" rIns="27432" bIns="0" anchor="t" upright="1"/>
        <a:lstStyle xmlns:a="http://schemas.openxmlformats.org/drawingml/2006/main"/>
        <a:p xmlns:a="http://schemas.openxmlformats.org/drawingml/2006/main">
          <a:pPr algn="ctr" rtl="0">
            <a:lnSpc>
              <a:spcPts val="1000"/>
            </a:lnSpc>
            <a:defRPr sz="1000"/>
          </a:pPr>
          <a:r>
            <a:rPr lang="ru-RU" sz="11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cdr:txBody>
    </cdr:sp>
  </cdr:relSizeAnchor>
  <cdr:relSizeAnchor xmlns:cdr="http://schemas.openxmlformats.org/drawingml/2006/chartDrawing">
    <cdr:from>
      <cdr:x>0.79887</cdr:x>
      <cdr:y>0.3566</cdr:y>
    </cdr:from>
    <cdr:to>
      <cdr:x>0.98485</cdr:x>
      <cdr:y>0.40943</cdr:y>
    </cdr:to>
    <cdr:sp macro="" textlink="">
      <cdr:nvSpPr>
        <cdr:cNvPr id="18" name="Прямоугольник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6528718" y="1800223"/>
          <a:ext cx="1519908" cy="2667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0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1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23503,7 тыс.руб</a:t>
          </a:r>
        </a:p>
      </cdr:txBody>
    </cdr:sp>
  </cdr:relSizeAnchor>
  <cdr:relSizeAnchor xmlns:cdr="http://schemas.openxmlformats.org/drawingml/2006/chartDrawing">
    <cdr:from>
      <cdr:x>0.79953</cdr:x>
      <cdr:y>0.23208</cdr:y>
    </cdr:from>
    <cdr:to>
      <cdr:x>0.99417</cdr:x>
      <cdr:y>0.27925</cdr:y>
    </cdr:to>
    <cdr:sp macro="" textlink="">
      <cdr:nvSpPr>
        <cdr:cNvPr id="19" name="Прямоугольник 5"/>
        <cdr:cNvSpPr/>
      </cdr:nvSpPr>
      <cdr:spPr>
        <a:xfrm xmlns:a="http://schemas.openxmlformats.org/drawingml/2006/main">
          <a:off x="6534150" y="1171574"/>
          <a:ext cx="1590676" cy="2381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baseline="0">
              <a:latin typeface="Times New Roman" panose="02020603050405020304" pitchFamily="18" charset="0"/>
              <a:cs typeface="Times New Roman" panose="02020603050405020304" pitchFamily="18" charset="0"/>
            </a:rPr>
            <a:t>Всего 23684,9 тыс.уб</a:t>
          </a:r>
          <a:endParaRPr lang="ru-RU" sz="1100" b="1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0.87376</cdr:x>
      <cdr:y>0.59261</cdr:y>
    </cdr:from>
    <cdr:to>
      <cdr:x>0.92243</cdr:x>
      <cdr:y>0.78348</cdr:y>
    </cdr:to>
    <cdr:sp macro="" textlink="">
      <cdr:nvSpPr>
        <cdr:cNvPr id="20" name="Прямоугольник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5400000">
          <a:off x="7743132" y="3805965"/>
          <a:ext cx="988174" cy="4419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0.74016</cdr:x>
      <cdr:y>0.42338</cdr:y>
    </cdr:from>
    <cdr:to>
      <cdr:x>0.9958</cdr:x>
      <cdr:y>0.5834</cdr:y>
    </cdr:to>
    <cdr:sp macro="" textlink="">
      <cdr:nvSpPr>
        <cdr:cNvPr id="21" name="Прямоугольник 7"/>
        <cdr:cNvSpPr/>
      </cdr:nvSpPr>
      <cdr:spPr>
        <a:xfrm xmlns:a="http://schemas.openxmlformats.org/drawingml/2006/main">
          <a:off x="6785995" y="2660410"/>
          <a:ext cx="2388485" cy="8224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0.80186</cdr:x>
      <cdr:y>0.43925</cdr:y>
    </cdr:from>
    <cdr:to>
      <cdr:x>1</cdr:x>
      <cdr:y>0.48648</cdr:y>
    </cdr:to>
    <cdr:sp macro="" textlink="">
      <cdr:nvSpPr>
        <cdr:cNvPr id="23" name="Прямоугольник 1"/>
        <cdr:cNvSpPr/>
      </cdr:nvSpPr>
      <cdr:spPr>
        <a:xfrm xmlns:a="http://schemas.openxmlformats.org/drawingml/2006/main">
          <a:off x="6553200" y="2217450"/>
          <a:ext cx="1619250" cy="23842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>
            <a:lnSpc>
              <a:spcPts val="1100"/>
            </a:lnSpc>
          </a:pPr>
          <a:r>
            <a:rPr lang="ru-RU" b="1">
              <a:latin typeface="Times New Roman" panose="02020603050405020304" pitchFamily="18" charset="0"/>
              <a:cs typeface="Times New Roman" panose="02020603050405020304" pitchFamily="18" charset="0"/>
            </a:rPr>
            <a:t>Всего 19675,5 тыс.руб.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0.55856</cdr:x>
      <cdr:y>0.14455</cdr:y>
    </cdr:from>
    <cdr:to>
      <cdr:x>0.70195</cdr:x>
      <cdr:y>0.21259</cdr:y>
    </cdr:to>
    <cdr:sp macro="" textlink="">
      <cdr:nvSpPr>
        <cdr:cNvPr id="1369089" name="Прямоугольник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724400" y="925245"/>
          <a:ext cx="1212821" cy="4355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4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33775,9</a:t>
          </a:r>
        </a:p>
      </cdr:txBody>
    </cdr:sp>
  </cdr:relSizeAnchor>
  <cdr:relSizeAnchor xmlns:cdr="http://schemas.openxmlformats.org/drawingml/2006/chartDrawing">
    <cdr:from>
      <cdr:x>0.76577</cdr:x>
      <cdr:y>0.14319</cdr:y>
    </cdr:from>
    <cdr:to>
      <cdr:x>0.87557</cdr:x>
      <cdr:y>0.21396</cdr:y>
    </cdr:to>
    <cdr:sp macro="" textlink="">
      <cdr:nvSpPr>
        <cdr:cNvPr id="1369090" name="Прямоугольник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477000" y="916507"/>
          <a:ext cx="928710" cy="4529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4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32074,0</a:t>
          </a:r>
        </a:p>
      </cdr:txBody>
    </cdr:sp>
  </cdr:relSizeAnchor>
  <cdr:relSizeAnchor xmlns:cdr="http://schemas.openxmlformats.org/drawingml/2006/chartDrawing">
    <cdr:from>
      <cdr:x>0.3546</cdr:x>
      <cdr:y>0.15545</cdr:y>
    </cdr:from>
    <cdr:to>
      <cdr:x>0.50689</cdr:x>
      <cdr:y>0.20169</cdr:y>
    </cdr:to>
    <cdr:sp macro="" textlink="">
      <cdr:nvSpPr>
        <cdr:cNvPr id="4" name="Прямоугольник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99289" y="995013"/>
          <a:ext cx="1288099" cy="2959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  <a:extLst xmlns:a="http://schemas.openxmlformats.org/drawingml/2006/main"/>
      </cdr:spPr>
      <cdr:txBody>
        <a:bodyPr xmlns:a="http://schemas.openxmlformats.org/drawingml/2006/main" wrap="square" lIns="27432" tIns="22860" rIns="0" bIns="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ru-RU" sz="14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38595,8</a:t>
          </a:r>
        </a:p>
      </cdr:txBody>
    </cdr:sp>
  </cdr:relSizeAnchor>
  <cdr:relSizeAnchor xmlns:cdr="http://schemas.openxmlformats.org/drawingml/2006/chartDrawing">
    <cdr:from>
      <cdr:x>0.17117</cdr:x>
      <cdr:y>0.14394</cdr:y>
    </cdr:from>
    <cdr:to>
      <cdr:x>0.30197</cdr:x>
      <cdr:y>0.2025</cdr:y>
    </cdr:to>
    <cdr:sp macro="" textlink="">
      <cdr:nvSpPr>
        <cdr:cNvPr id="5" name="Прямоугольник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47800" y="921333"/>
          <a:ext cx="1106332" cy="37483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  <a:extLst xmlns:a="http://schemas.openxmlformats.org/drawingml/2006/main"/>
      </cdr:spPr>
      <cdr:txBody>
        <a:bodyPr xmlns:a="http://schemas.openxmlformats.org/drawingml/2006/main" wrap="square" lIns="27432" tIns="22860" rIns="0" bIns="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ru-RU" sz="14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39655,3</a:t>
          </a:r>
        </a:p>
      </cdr:txBody>
    </cdr:sp>
  </cdr:relSizeAnchor>
  <cdr:relSizeAnchor xmlns:cdr="http://schemas.openxmlformats.org/drawingml/2006/chartDrawing">
    <cdr:from>
      <cdr:x>0.27282</cdr:x>
      <cdr:y>0.17774</cdr:y>
    </cdr:from>
    <cdr:to>
      <cdr:x>0.40021</cdr:x>
      <cdr:y>0.26492</cdr:y>
    </cdr:to>
    <cdr:sp macro="" textlink="">
      <cdr:nvSpPr>
        <cdr:cNvPr id="6" name="Стрелка вправо 5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1194544">
          <a:off x="2307595" y="1137683"/>
          <a:ext cx="1077424" cy="558021"/>
        </a:xfrm>
        <a:prstGeom xmlns:a="http://schemas.openxmlformats.org/drawingml/2006/main" prst="rightArrow">
          <a:avLst>
            <a:gd name="adj1" fmla="val 50000"/>
            <a:gd name="adj2" fmla="val 50003"/>
          </a:avLst>
        </a:prstGeom>
        <a:solidFill xmlns:a="http://schemas.openxmlformats.org/drawingml/2006/main">
          <a:srgbClr val="CC99FF"/>
        </a:solidFill>
        <a:ln xmlns:a="http://schemas.openxmlformats.org/drawingml/2006/main" w="25400" algn="ctr">
          <a:solidFill>
            <a:srgbClr val="993366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0.29001</cdr:x>
      <cdr:y>0.196</cdr:y>
    </cdr:from>
    <cdr:to>
      <cdr:x>0.41566</cdr:x>
      <cdr:y>0.26407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1222517" y="847558"/>
          <a:ext cx="529699" cy="2943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ru-RU" sz="105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-2,7 %</a:t>
          </a:r>
        </a:p>
      </cdr:txBody>
    </cdr:sp>
  </cdr:relSizeAnchor>
  <cdr:relSizeAnchor xmlns:cdr="http://schemas.openxmlformats.org/drawingml/2006/chartDrawing">
    <cdr:from>
      <cdr:x>0.67096</cdr:x>
      <cdr:y>0.25003</cdr:y>
    </cdr:from>
    <cdr:to>
      <cdr:x>0.80461</cdr:x>
      <cdr:y>0.33893</cdr:y>
    </cdr:to>
    <cdr:sp macro="" textlink="">
      <cdr:nvSpPr>
        <cdr:cNvPr id="8" name="Стрелка вправо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1292831">
          <a:off x="5675140" y="1600382"/>
          <a:ext cx="1130427" cy="569031"/>
        </a:xfrm>
        <a:prstGeom xmlns:a="http://schemas.openxmlformats.org/drawingml/2006/main" prst="rightArrow">
          <a:avLst>
            <a:gd name="adj1" fmla="val 50000"/>
            <a:gd name="adj2" fmla="val 50003"/>
          </a:avLst>
        </a:prstGeom>
        <a:solidFill xmlns:a="http://schemas.openxmlformats.org/drawingml/2006/main">
          <a:srgbClr val="CC99FF"/>
        </a:solidFill>
        <a:ln xmlns:a="http://schemas.openxmlformats.org/drawingml/2006/main" w="25400" algn="ctr">
          <a:solidFill>
            <a:srgbClr val="993366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0.4915</cdr:x>
      <cdr:y>0.19287</cdr:y>
    </cdr:from>
    <cdr:to>
      <cdr:x>0.61874</cdr:x>
      <cdr:y>0.28271</cdr:y>
    </cdr:to>
    <cdr:sp macro="" textlink="">
      <cdr:nvSpPr>
        <cdr:cNvPr id="9" name="Стрелка вправо 8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1566436">
          <a:off x="4157197" y="1234541"/>
          <a:ext cx="1076236" cy="575048"/>
        </a:xfrm>
        <a:prstGeom xmlns:a="http://schemas.openxmlformats.org/drawingml/2006/main" prst="rightArrow">
          <a:avLst>
            <a:gd name="adj1" fmla="val 50000"/>
            <a:gd name="adj2" fmla="val 50003"/>
          </a:avLst>
        </a:prstGeom>
        <a:solidFill xmlns:a="http://schemas.openxmlformats.org/drawingml/2006/main">
          <a:srgbClr val="CC99FF"/>
        </a:solidFill>
        <a:ln xmlns:a="http://schemas.openxmlformats.org/drawingml/2006/main" w="25400" algn="ctr">
          <a:solidFill>
            <a:srgbClr val="993366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0.51816</cdr:x>
      <cdr:y>0.21806</cdr:y>
    </cdr:from>
    <cdr:to>
      <cdr:x>0.61297</cdr:x>
      <cdr:y>0.28688</cdr:y>
    </cdr:to>
    <cdr:sp macro="" textlink="">
      <cdr:nvSpPr>
        <cdr:cNvPr id="10" name="Прямоугольник 9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164958">
          <a:off x="2184283" y="942975"/>
          <a:ext cx="399707" cy="29760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  <a:extLst xmlns:a="http://schemas.openxmlformats.org/drawingml/2006/main"/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ru-RU" sz="1000" b="0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-12,5%</a:t>
          </a:r>
        </a:p>
      </cdr:txBody>
    </cdr:sp>
  </cdr:relSizeAnchor>
  <cdr:relSizeAnchor xmlns:cdr="http://schemas.openxmlformats.org/drawingml/2006/chartDrawing">
    <cdr:from>
      <cdr:x>0.71592</cdr:x>
      <cdr:y>0.27871</cdr:y>
    </cdr:from>
    <cdr:to>
      <cdr:x>0.80126</cdr:x>
      <cdr:y>0.32516</cdr:y>
    </cdr:to>
    <cdr:sp macro="" textlink="">
      <cdr:nvSpPr>
        <cdr:cNvPr id="11" name="Прямоугольник 10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21446304">
          <a:off x="3017937" y="1205248"/>
          <a:ext cx="359750" cy="20087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  <a:extLst xmlns:a="http://schemas.openxmlformats.org/drawingml/2006/main"/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ru-RU" sz="1000" b="0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5,0 %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413" cy="4938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8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15761AE-766B-4B54-B387-7BC996AFC748}" type="datetimeFigureOut">
              <a:rPr lang="ru-RU"/>
              <a:pPr>
                <a:defRPr/>
              </a:pPr>
              <a:t>10.01.2023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7808"/>
            <a:ext cx="5389563" cy="444166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4029"/>
            <a:ext cx="2919413" cy="4938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4029"/>
            <a:ext cx="2919412" cy="4938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2166F15-347E-4198-BF70-FFF8C7951A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4620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</p:grpSp>
      </p:grpSp>
      <p:sp>
        <p:nvSpPr>
          <p:cNvPr id="10651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0651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FE5D1-AC88-40C9-8517-41ADC371899F}" type="datetimeFigureOut">
              <a:rPr lang="ru-RU" altLang="ru-RU"/>
              <a:pPr>
                <a:defRPr/>
              </a:pPr>
              <a:t>10.01.2023</a:t>
            </a:fld>
            <a:endParaRPr lang="ru-RU" alt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7E2F4-36C5-4877-8347-090681CA0B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771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D5351-186D-4816-B691-CCD110436C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DDF13-DD30-45D3-A188-2F8A9581DB54}" type="datetimeFigureOut">
              <a:rPr lang="ru-RU" altLang="ru-RU"/>
              <a:pPr>
                <a:defRPr/>
              </a:pPr>
              <a:t>10.01.2023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1978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A38E3-A7CC-42C1-9C7F-1B3B39EAD1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FADE1-6F25-46DE-B396-8EB4E8D56D57}" type="datetimeFigureOut">
              <a:rPr lang="ru-RU" altLang="ru-RU"/>
              <a:pPr>
                <a:defRPr/>
              </a:pPr>
              <a:t>10.01.2023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438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5CEEF-D229-4EFC-B8D8-C27090A7FF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490AD-E35A-4767-BE94-E6A419E96E1E}" type="datetimeFigureOut">
              <a:rPr lang="ru-RU" altLang="ru-RU"/>
              <a:pPr>
                <a:defRPr/>
              </a:pPr>
              <a:t>10.01.2023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7830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36B6A-6296-4C8C-A57E-64BB0AC070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24D6B-3459-4E24-B3E5-8E6CF2BBAC5E}" type="datetimeFigureOut">
              <a:rPr lang="ru-RU" altLang="ru-RU"/>
              <a:pPr>
                <a:defRPr/>
              </a:pPr>
              <a:t>10.01.2023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5367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8AAD8-259A-473E-B2A8-C1585B889B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3CC6D-6AFE-40EC-AB6B-14C0E3823494}" type="datetimeFigureOut">
              <a:rPr lang="ru-RU" altLang="ru-RU"/>
              <a:pPr>
                <a:defRPr/>
              </a:pPr>
              <a:t>10.01.2023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5209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3CA45-FD83-4037-888C-00A1B3FB6E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B3FDB-DAC6-416E-BC6B-86DD38747CD6}" type="datetimeFigureOut">
              <a:rPr lang="ru-RU" altLang="ru-RU"/>
              <a:pPr>
                <a:defRPr/>
              </a:pPr>
              <a:t>10.01.2023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667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DF99B-F6D2-4165-AA28-661C0B13BF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07D03-F385-4A56-AF11-186D68F17632}" type="datetimeFigureOut">
              <a:rPr lang="ru-RU" altLang="ru-RU"/>
              <a:pPr>
                <a:defRPr/>
              </a:pPr>
              <a:t>10.01.2023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3941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CD10B-68F3-47C6-B1F4-D5B4883354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0E53D-FB4E-41E9-B219-363382274FDF}" type="datetimeFigureOut">
              <a:rPr lang="ru-RU" altLang="ru-RU"/>
              <a:pPr>
                <a:defRPr/>
              </a:pPr>
              <a:t>10.01.2023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104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3E796-4BE0-4EC8-AECD-DC9AA70154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45A6E-24DC-4328-8687-539E556AEB6E}" type="datetimeFigureOut">
              <a:rPr lang="ru-RU" altLang="ru-RU"/>
              <a:pPr>
                <a:defRPr/>
              </a:pPr>
              <a:t>10.01.2023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020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30439-14B8-4259-8971-1D366760EB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C382B-5AF1-43B8-BD6B-DC97B27B9DE9}" type="datetimeFigureOut">
              <a:rPr lang="ru-RU" altLang="ru-RU"/>
              <a:pPr>
                <a:defRPr/>
              </a:pPr>
              <a:t>10.01.2023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2810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08AF7-6696-4E70-9128-153AA057A5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14A59-62D7-43A7-AAC4-83A5615132EC}" type="datetimeFigureOut">
              <a:rPr lang="ru-RU" altLang="ru-RU"/>
              <a:pPr>
                <a:defRPr/>
              </a:pPr>
              <a:t>10.01.2023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0640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DEC37A2D-06D4-4D14-B049-175B67FEF4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548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A0D287FB-6ED7-40C3-BBF7-68A1A709E4BA}" type="datetimeFigureOut">
              <a:rPr lang="ru-RU" altLang="ru-RU"/>
              <a:pPr>
                <a:defRPr/>
              </a:pPr>
              <a:t>10.01.2023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148" r:id="rId1"/>
    <p:sldLayoutId id="2147488149" r:id="rId2"/>
    <p:sldLayoutId id="2147488150" r:id="rId3"/>
    <p:sldLayoutId id="2147488151" r:id="rId4"/>
    <p:sldLayoutId id="2147488152" r:id="rId5"/>
    <p:sldLayoutId id="2147488153" r:id="rId6"/>
    <p:sldLayoutId id="2147488154" r:id="rId7"/>
    <p:sldLayoutId id="2147488155" r:id="rId8"/>
    <p:sldLayoutId id="2147488156" r:id="rId9"/>
    <p:sldLayoutId id="2147488157" r:id="rId10"/>
    <p:sldLayoutId id="2147488158" r:id="rId11"/>
    <p:sldLayoutId id="214748815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emf"/><Relationship Id="rId4" Type="http://schemas.openxmlformats.org/officeDocument/2006/relationships/oleObject" Target="../embeddings/_____Microsoft_Excel_97-20031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2.emf"/><Relationship Id="rId4" Type="http://schemas.openxmlformats.org/officeDocument/2006/relationships/oleObject" Target="../embeddings/_____Microsoft_Excel_97-20032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3.emf"/><Relationship Id="rId4" Type="http://schemas.openxmlformats.org/officeDocument/2006/relationships/oleObject" Target="../embeddings/_____Microsoft_Excel_97-20033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4.emf"/><Relationship Id="rId4" Type="http://schemas.openxmlformats.org/officeDocument/2006/relationships/oleObject" Target="../embeddings/_____Microsoft_Excel_97-20034.xls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muromraion.ru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5.emf"/><Relationship Id="rId4" Type="http://schemas.openxmlformats.org/officeDocument/2006/relationships/oleObject" Target="../embeddings/_____Microsoft_Excel_97-20035.xls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6.emf"/><Relationship Id="rId4" Type="http://schemas.openxmlformats.org/officeDocument/2006/relationships/oleObject" Target="../embeddings/_____Microsoft_Excel_97-20036.xls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_____Microsoft_Excel_97-20038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39.emf"/><Relationship Id="rId4" Type="http://schemas.openxmlformats.org/officeDocument/2006/relationships/oleObject" Target="../embeddings/_____Microsoft_Excel_97-20037.xls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0" y="1524000"/>
            <a:ext cx="8610600" cy="3048000"/>
          </a:xfrm>
        </p:spPr>
        <p:txBody>
          <a:bodyPr anchor="t"/>
          <a:lstStyle/>
          <a:p>
            <a:pPr algn="ctr" eaLnBrk="1" hangingPunct="1"/>
            <a:r>
              <a:rPr lang="ru-RU" altLang="ru-RU" sz="3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Брошюра</a:t>
            </a:r>
            <a:br>
              <a:rPr lang="ru-RU" altLang="ru-RU" sz="3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3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«БЮДЖЕТ ДЛЯ ГРАЖДАН»</a:t>
            </a:r>
            <a:br>
              <a:rPr lang="ru-RU" altLang="ru-RU" sz="3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к решению Совета народных депутатов </a:t>
            </a:r>
            <a:b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Муромского 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района от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22.12.2021 № 94 </a:t>
            </a:r>
            <a:b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«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О бюджете Муромского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района на 2022 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год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и 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на плановый период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2023 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и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2024 годов» </a:t>
            </a:r>
            <a:b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с 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изменениями от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28.12.2022 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№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108   </a:t>
            </a:r>
            <a:r>
              <a:rPr lang="ru-RU" altLang="ru-RU" sz="2800" b="1" i="1" dirty="0">
                <a:latin typeface="Times New Roman" pitchFamily="18" charset="0"/>
              </a:rPr>
              <a:t/>
            </a:r>
            <a:br>
              <a:rPr lang="ru-RU" altLang="ru-RU" sz="2800" b="1" i="1" dirty="0">
                <a:latin typeface="Times New Roman" pitchFamily="18" charset="0"/>
              </a:rPr>
            </a:b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800" b="1" i="1" dirty="0">
                <a:latin typeface="Times New Roman" pitchFamily="18" charset="0"/>
              </a:rPr>
              <a:t/>
            </a:r>
            <a:br>
              <a:rPr lang="ru-RU" altLang="ru-RU" sz="2800" b="1" i="1" dirty="0">
                <a:latin typeface="Times New Roman" pitchFamily="18" charset="0"/>
              </a:rPr>
            </a:br>
            <a:r>
              <a:rPr lang="ru-RU" altLang="ru-RU" sz="2300" b="1" i="1" dirty="0" smtClean="0">
                <a:latin typeface="Times New Roman" pitchFamily="18" charset="0"/>
              </a:rPr>
              <a:t/>
            </a:r>
            <a:br>
              <a:rPr lang="ru-RU" altLang="ru-RU" sz="2300" b="1" i="1" dirty="0" smtClean="0">
                <a:latin typeface="Times New Roman" pitchFamily="18" charset="0"/>
              </a:rPr>
            </a:br>
            <a:endParaRPr lang="ru-RU" altLang="ru-RU" sz="2300" b="1" i="1" dirty="0" smtClean="0">
              <a:latin typeface="Times New Roman" pitchFamily="18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743200" y="152400"/>
            <a:ext cx="3886200" cy="11430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Муниципальное образование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Муромский район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Владимирской области</a:t>
            </a:r>
          </a:p>
        </p:txBody>
      </p:sp>
      <p:pic>
        <p:nvPicPr>
          <p:cNvPr id="27652" name="Picture 5" descr="Зимой-в-деревне-60х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648200"/>
            <a:ext cx="3276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 descr="polya-oboi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1"/>
            <a:ext cx="3429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8" descr="48442968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286000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20278" y="381000"/>
            <a:ext cx="8458200" cy="838200"/>
          </a:xfrm>
        </p:spPr>
        <p:txBody>
          <a:bodyPr anchor="t"/>
          <a:lstStyle/>
          <a:p>
            <a:pPr algn="ctr" eaLnBrk="1" hangingPunct="1"/>
            <a:r>
              <a:rPr lang="ru-RU" altLang="ru-RU" sz="2200" b="1" u="sng" dirty="0" smtClean="0">
                <a:latin typeface="Times New Roman" pitchFamily="18" charset="0"/>
              </a:rPr>
              <a:t>ОБЩИЕ ХАРАКТЕРИСТИКИ ДОХОДОВ И РАСХОДОВ БЮДЖЕТА МУРОМСКОГО РАЙОНА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72678" y="1371600"/>
            <a:ext cx="8153400" cy="3810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chemeClr val="tx2"/>
                </a:solidFill>
                <a:latin typeface="Times New Roman" pitchFamily="18" charset="0"/>
              </a:rPr>
              <a:t>Основные характеристики бюджета Муромского района на 2021-2024 годы</a:t>
            </a:r>
          </a:p>
        </p:txBody>
      </p:sp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02" y="1828800"/>
            <a:ext cx="8786898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4302" y="76200"/>
            <a:ext cx="8801098" cy="1371600"/>
          </a:xfrm>
        </p:spPr>
        <p:txBody>
          <a:bodyPr/>
          <a:lstStyle/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Сведения об объеме и структуре муниципального долга Муромского района и расходов на его обслуживание,  дефиците бюджета,  источниках  его финансирования в 2022-2024 годах.</a:t>
            </a:r>
          </a:p>
        </p:txBody>
      </p:sp>
      <p:sp>
        <p:nvSpPr>
          <p:cNvPr id="39939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2" y="1524000"/>
            <a:ext cx="8953498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85800"/>
            <a:ext cx="86868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Основные направления бюджетной политики Муромского района на 2022 год и на плановый период 2023 и 2024 годов разработаны в соответствии со статьей 172 Бюджетного кодекса Российской Федерации. При подготовке основных направлений бюджетной политики учтены положения Указа Президента Российской Федерации от 7 мая 2018 г. № 204 «О национальных целях и стратегических задачах развития Российской Федерации на период до 2024 года»,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Указа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Президента Российской Федерации от 21 июля 2020 г. № 474 «О национальных целях развития Российской Федерации на период до 2030 года»,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Послания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Президента Российской Федерации Федеральному Собранию Российской Федерации от 21 апреля 2021 года. </a:t>
            </a:r>
          </a:p>
          <a:p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Приоритетные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направления в сфере расходов бюджета района – это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направления, определенные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Указом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:  образование, культура, жилье.</a:t>
            </a:r>
          </a:p>
          <a:p>
            <a:pPr algn="just"/>
            <a:r>
              <a:rPr lang="en-US" sz="95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исполнение Указа Президента Российской Федерации от 7 мая 2018 г.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204 в области в 2018 году разработана региональная составляющая каждого национального проекта до 2024 года, устанавливающая конкретные целевые показатели достижения результатов национальных проектов и обеспечивающие их выполнение мероприятия с учетом объемов расходных обязательств областного и местных бюджетов и планируемых к  привлечению средств федерального бюджета.</a:t>
            </a:r>
          </a:p>
          <a:p>
            <a:pPr algn="just"/>
            <a:r>
              <a:rPr lang="en-US" sz="95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бюджетной политики </a:t>
            </a:r>
            <a:r>
              <a:rPr lang="ru-RU" sz="950" b="1" dirty="0">
                <a:latin typeface="Times New Roman" pitchFamily="18" charset="0"/>
                <a:cs typeface="Times New Roman" pitchFamily="18" charset="0"/>
              </a:rPr>
              <a:t>в сфере образования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 в 2022 - 2024 годах должна быть направлена на решение задач и достижение стратегических целей национального проекта «Образование».</a:t>
            </a:r>
          </a:p>
          <a:p>
            <a:pPr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Основная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задача отрасли образования – это предоставление качественного образования для детей и подростков независимо от места проживания, состояния здоровья и социального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статуса. Важнейшим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инструментом региональной поддержки являются субвенции на осуществление переданных Муромскому району полномочий в области дошкольного и общего образования.</a:t>
            </a:r>
          </a:p>
          <a:p>
            <a:pPr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С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учётом финансовой поддержки из областного бюджета в общеобразовательных организациях и дошкольных учреждениях будут обеспечены условия для получения образования в соответствии с федеральными государственными образовательными стандартами. </a:t>
            </a:r>
          </a:p>
          <a:p>
            <a:pPr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В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районе активно поддерживаются и распространяются лучшие педагогические практики, модели образовательных систем, обеспечивающих современное качество образования. Для этих целей особое внимание уделено выполнению «майских» указов Президента Российской Федерации (2012 года), приоритет которых в планируемой перспективе сохранен. В первую очередь - это  обеспечение уровня заработной платы педагогическим работникам не ниже среднемесячного дохода от трудовой деятельности по региону.</a:t>
            </a:r>
          </a:p>
          <a:p>
            <a:pPr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В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сфере </a:t>
            </a:r>
            <a:r>
              <a:rPr lang="ru-RU" sz="950" b="1" dirty="0">
                <a:latin typeface="Times New Roman" pitchFamily="18" charset="0"/>
                <a:cs typeface="Times New Roman" pitchFamily="18" charset="0"/>
              </a:rPr>
              <a:t>жилья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необходимо обеспечить достижение следующей цели - обеспечение доступным жильем.</a:t>
            </a:r>
          </a:p>
          <a:p>
            <a:pPr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На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создание возможностей гражданам для приобретения (строительства) жилья предоставляется социальная поддержка молодым семьям, молодым специалистам и гражданам, проживающим на селе.</a:t>
            </a:r>
          </a:p>
          <a:p>
            <a:pPr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Повышение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доступности жилья для населения предусматривается за счет предоставления мер социальной поддержки отдельных категорий граждан. С этой целью предусмотрена поддержка молодым семьям. Кроме того, предполагается государственная поддержка по обеспечению жильем детей-сирот, детей, оставшихся без попечения родителей, лиц из их числа, инвалидов и семей, имеющих детей-инвалидов.</a:t>
            </a:r>
          </a:p>
          <a:p>
            <a:pPr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Для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улучшения жилищных условий семей, имеющих трех и более детей, будет продолжена работа по созданию необходимой инфраструктуры на земельных участках, предоставляемых этой категории граждан на бесплатной основе. </a:t>
            </a:r>
          </a:p>
          <a:p>
            <a:pPr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В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сфере </a:t>
            </a:r>
            <a:r>
              <a:rPr lang="ru-RU" sz="950" b="1" dirty="0">
                <a:latin typeface="Times New Roman" pitchFamily="18" charset="0"/>
                <a:cs typeface="Times New Roman" pitchFamily="18" charset="0"/>
              </a:rPr>
              <a:t>дорожного хозяйства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 планирование расходов муниципального дорожного фонда осуществляются с учетом положений статьи 179.4 Бюджетного кодекса Российской Федерации исходя из прогнозируемого объема доходов, являющихся источником формирования дорожного фонда. Предусмотрено выполнение работ по капитальному ремонту, ремонту и содержанию автомобильных дорог, обеспечению сохранности существующей дорожной сети. </a:t>
            </a:r>
          </a:p>
          <a:p>
            <a:pPr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Расходы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на организацию транспортного обслуживания населения планируются в целях сохранения доступности проезда автомобильным транспортом отдельных категорий граждан. При этом оказывается адресная социальная поддержка установленным категориям.  </a:t>
            </a:r>
          </a:p>
          <a:p>
            <a:pPr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В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сфере </a:t>
            </a:r>
            <a:r>
              <a:rPr lang="ru-RU" sz="950" b="1" dirty="0">
                <a:latin typeface="Times New Roman" pitchFamily="18" charset="0"/>
                <a:cs typeface="Times New Roman" pitchFamily="18" charset="0"/>
              </a:rPr>
              <a:t>жилищно-коммунального хозяйства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 предусматривается продолжение модернизации коммунальной инфраструктуры, направленной на строительство, реконструкцию и модернизацию сетей теплоснабжения, а также проведение водоснабжения в сельской местности.</a:t>
            </a:r>
          </a:p>
          <a:p>
            <a:pPr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В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области капитального строительства бюджетная политика должна быть направлена на приоритетное обеспечение финансированием объектов, находящихся в стадии завершения, значимых объектов, строящихся с привлечением федерального и областных бюджетов. </a:t>
            </a:r>
          </a:p>
          <a:p>
            <a:pPr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В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сфере </a:t>
            </a:r>
            <a:r>
              <a:rPr lang="ru-RU" sz="950" b="1" dirty="0">
                <a:latin typeface="Times New Roman" pitchFamily="18" charset="0"/>
                <a:cs typeface="Times New Roman" pitchFamily="18" charset="0"/>
              </a:rPr>
              <a:t>культуры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будет осуществляться реализация мероприятий по созданию и модернизации учреждений культурно-досугового типа в сельской местности, укреплению их материально-технической базы.</a:t>
            </a:r>
          </a:p>
          <a:p>
            <a:pPr algn="just"/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Для обеспечения деятельности учреждений культуры предусматриваются мероприятия по обеспечению их функционирования и развития.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762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ПРИОРИТЕТЫ БЮДЖЕТНОЙ ПОЛИТИКИ РАЙОНА НА ОЧЕРЕДНОЙ ФИНАНСОВЫЙ 2022 ГОД И ПЛАНОВЫЕ 2023-2024 ГОДЫ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43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609600"/>
          </a:xfrm>
        </p:spPr>
        <p:txBody>
          <a:bodyPr/>
          <a:lstStyle/>
          <a:p>
            <a:pPr algn="ctr" eaLnBrk="1" hangingPunct="1"/>
            <a:r>
              <a:rPr lang="ru-RU" altLang="ru-RU" sz="2200" b="1" u="sng" dirty="0" smtClean="0">
                <a:latin typeface="Times New Roman" pitchFamily="18" charset="0"/>
              </a:rPr>
              <a:t>ДОХОДЫ БЮДЖЕТА МУРОМСКОГО РАЙОНА НА 2022 ГОД </a:t>
            </a:r>
            <a:br>
              <a:rPr lang="ru-RU" altLang="ru-RU" sz="2200" b="1" u="sng" dirty="0" smtClean="0">
                <a:latin typeface="Times New Roman" pitchFamily="18" charset="0"/>
              </a:rPr>
            </a:br>
            <a:r>
              <a:rPr lang="ru-RU" altLang="ru-RU" sz="2200" b="1" u="sng" dirty="0" smtClean="0">
                <a:latin typeface="Times New Roman" pitchFamily="18" charset="0"/>
              </a:rPr>
              <a:t>И НА ПЛАНОВЫЙ ПЕРИОД 2023 И 2024 ГОДОВ</a:t>
            </a:r>
            <a:endParaRPr lang="ru-RU" altLang="ru-RU" sz="2200" dirty="0" smtClean="0">
              <a:latin typeface="Times New Roman" pitchFamily="18" charset="0"/>
            </a:endParaRPr>
          </a:p>
        </p:txBody>
      </p:sp>
      <p:sp>
        <p:nvSpPr>
          <p:cNvPr id="40963" name="Rectangle 56"/>
          <p:cNvSpPr>
            <a:spLocks noChangeArrowheads="1"/>
          </p:cNvSpPr>
          <p:nvPr/>
        </p:nvSpPr>
        <p:spPr bwMode="auto">
          <a:xfrm>
            <a:off x="304800" y="908050"/>
            <a:ext cx="8515350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altLang="ru-RU" sz="2200" b="1" dirty="0">
                <a:solidFill>
                  <a:srgbClr val="000000"/>
                </a:solidFill>
                <a:latin typeface="Times New Roman" pitchFamily="18" charset="0"/>
              </a:rPr>
              <a:t>Особенности формирования бюджета Муромского района на </a:t>
            </a:r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</a:rPr>
              <a:t>2022 </a:t>
            </a:r>
            <a:r>
              <a:rPr lang="ru-RU" altLang="ru-RU" sz="2200" b="1" dirty="0">
                <a:solidFill>
                  <a:srgbClr val="000000"/>
                </a:solidFill>
                <a:latin typeface="Times New Roman" pitchFamily="18" charset="0"/>
              </a:rPr>
              <a:t>год и на плановый период </a:t>
            </a:r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</a:rPr>
              <a:t>2023 </a:t>
            </a:r>
            <a:r>
              <a:rPr lang="ru-RU" altLang="ru-RU" sz="2200" b="1" dirty="0">
                <a:solidFill>
                  <a:srgbClr val="000000"/>
                </a:solidFill>
                <a:latin typeface="Times New Roman" pitchFamily="18" charset="0"/>
              </a:rPr>
              <a:t>и </a:t>
            </a:r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</a:rPr>
              <a:t>2024 </a:t>
            </a:r>
            <a:r>
              <a:rPr lang="ru-RU" altLang="ru-RU" sz="2200" b="1" dirty="0">
                <a:solidFill>
                  <a:srgbClr val="000000"/>
                </a:solidFill>
                <a:latin typeface="Times New Roman" pitchFamily="18" charset="0"/>
              </a:rPr>
              <a:t>годов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altLang="ru-RU" sz="1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altLang="ru-RU" sz="1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altLang="ru-RU" sz="1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altLang="ru-RU" sz="1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ДОХОДЫ БЮДЖЕТА МУРОМСКОГО РАЙОНА</a:t>
            </a:r>
          </a:p>
          <a:p>
            <a:pPr algn="just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Прогноз налоговых и неналоговых доходов бюджета района сформирован в соответствии с бюджетным законодательством Российской Федерации, законодательством о налогах и сборах, законодательством об иных обязательных платежах (ст.39 Бюджетного кодекса).</a:t>
            </a:r>
          </a:p>
          <a:p>
            <a:pPr algn="just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         При расчете прогнозируемого объема доходов бюджета района учитывалось действующее законодательство с учетом изменений, внесенных в налоговое и бюджетное законодательство и вступающих в силу с 01 января 2022 года.</a:t>
            </a:r>
          </a:p>
          <a:p>
            <a:pPr algn="just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sp>
        <p:nvSpPr>
          <p:cNvPr id="2" name="Прямоугольник с двумя скругленными противолежащими углами 1"/>
          <p:cNvSpPr/>
          <p:nvPr/>
        </p:nvSpPr>
        <p:spPr bwMode="auto">
          <a:xfrm>
            <a:off x="352698" y="2783681"/>
            <a:ext cx="2085702" cy="1770698"/>
          </a:xfrm>
          <a:prstGeom prst="round2Diag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послание Президента Российской Федерации Федеральному Собранию Российской Федерации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 bwMode="auto">
          <a:xfrm>
            <a:off x="2590800" y="2792219"/>
            <a:ext cx="2133600" cy="1770698"/>
          </a:xfrm>
          <a:prstGeom prst="round2Diag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Муромского района до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</a:p>
          <a:p>
            <a:pPr algn="just">
              <a:defRPr/>
            </a:pPr>
            <a:endParaRPr lang="ru-RU" alt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alt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 bwMode="auto">
          <a:xfrm>
            <a:off x="5035475" y="2756840"/>
            <a:ext cx="3522616" cy="2009061"/>
          </a:xfrm>
          <a:prstGeom prst="round2Diag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Муромского района и других исходных данных для составления проекта бюджета Муромского района на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годов, утвержденные постановлением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Муромского района</a:t>
            </a:r>
          </a:p>
        </p:txBody>
      </p:sp>
      <p:sp>
        <p:nvSpPr>
          <p:cNvPr id="7" name="Стрелка вниз 6"/>
          <p:cNvSpPr/>
          <p:nvPr/>
        </p:nvSpPr>
        <p:spPr bwMode="auto">
          <a:xfrm>
            <a:off x="1295400" y="2322731"/>
            <a:ext cx="304800" cy="460950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 bwMode="auto">
          <a:xfrm>
            <a:off x="3505200" y="2350451"/>
            <a:ext cx="304800" cy="460950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 bwMode="auto">
          <a:xfrm>
            <a:off x="6638108" y="2322731"/>
            <a:ext cx="304800" cy="460950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762000" y="1737956"/>
            <a:ext cx="7543800" cy="584775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Основой составления прогноза доходов бюджета Муромского района на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годов являются: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ъект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/>
          <a:lstStyle/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абличка 5"/>
          <p:cNvSpPr/>
          <p:nvPr/>
        </p:nvSpPr>
        <p:spPr bwMode="auto">
          <a:xfrm>
            <a:off x="838200" y="304800"/>
            <a:ext cx="7391400" cy="960120"/>
          </a:xfrm>
          <a:prstGeom prst="plaque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оценке параметров налоговых и неналоговых доходов бюджета района на 2022 год и на плановый период 2023 и 2024 годов учитывалась передача с областного на муниципальный уровень:</a:t>
            </a:r>
          </a:p>
        </p:txBody>
      </p:sp>
      <p:sp>
        <p:nvSpPr>
          <p:cNvPr id="3" name="Прямоугольник с одним вырезанным углом 2"/>
          <p:cNvSpPr/>
          <p:nvPr/>
        </p:nvSpPr>
        <p:spPr bwMode="auto">
          <a:xfrm>
            <a:off x="664029" y="1828800"/>
            <a:ext cx="7467600" cy="334566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налога на доходы физических лиц в бюджеты муниципальных районов по нормативу 33%</a:t>
            </a:r>
          </a:p>
        </p:txBody>
      </p:sp>
      <p:sp>
        <p:nvSpPr>
          <p:cNvPr id="7" name="Прямоугольник с одним вырезанным углом 6"/>
          <p:cNvSpPr/>
          <p:nvPr/>
        </p:nvSpPr>
        <p:spPr bwMode="auto">
          <a:xfrm>
            <a:off x="664029" y="2286000"/>
            <a:ext cx="7467600" cy="1037153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доходов от акцизов на нефтепродукты в бюджеты муниципального района, осуществляющих полномочия в сфере дорожного хозяйства, по дифференцированным нормативам отчислений исходя из зачисления в местные бюджеты 10% налоговых доходов консолидированного бюджета области от указанного налога</a:t>
            </a:r>
          </a:p>
        </p:txBody>
      </p:sp>
      <p:sp>
        <p:nvSpPr>
          <p:cNvPr id="8" name="Прямоугольник с одним вырезанным углом 7"/>
          <p:cNvSpPr/>
          <p:nvPr/>
        </p:nvSpPr>
        <p:spPr bwMode="auto">
          <a:xfrm>
            <a:off x="642910" y="6072206"/>
            <a:ext cx="7467600" cy="568762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платы за негативное воздействие на окружающую среду - в бюджеты муниципальных районов в размере 100 процентов </a:t>
            </a:r>
          </a:p>
        </p:txBody>
      </p:sp>
      <p:sp>
        <p:nvSpPr>
          <p:cNvPr id="9" name="Прямоугольник с одним вырезанным углом 8"/>
          <p:cNvSpPr/>
          <p:nvPr/>
        </p:nvSpPr>
        <p:spPr bwMode="auto">
          <a:xfrm>
            <a:off x="642910" y="5410200"/>
            <a:ext cx="7467600" cy="568762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транспортного налога с физических лиц - в бюджеты муниципальных районов от сельских поселений – 50 процентов</a:t>
            </a:r>
          </a:p>
        </p:txBody>
      </p:sp>
      <p:sp>
        <p:nvSpPr>
          <p:cNvPr id="10" name="Прямоугольник с одним вырезанным углом 9"/>
          <p:cNvSpPr/>
          <p:nvPr/>
        </p:nvSpPr>
        <p:spPr bwMode="auto">
          <a:xfrm>
            <a:off x="650530" y="3429000"/>
            <a:ext cx="7467600" cy="1271349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налога, взимаемого в связи с применением упрощенной системы налогообложения, в бюджеты муниципальных районов по нормативу 33,6% (в том числе по дифференцированным нормативам отчислений в бюджет района, установленным проектом Закона Владимирской области «Об областном бюджете на 2022 год и на плановый период 2023 и 2024 годов» в размере 8,6 % на 2022 – 2024 годы)</a:t>
            </a:r>
          </a:p>
        </p:txBody>
      </p:sp>
      <p:sp>
        <p:nvSpPr>
          <p:cNvPr id="4" name="Стрелка вниз 3"/>
          <p:cNvSpPr/>
          <p:nvPr/>
        </p:nvSpPr>
        <p:spPr bwMode="auto">
          <a:xfrm>
            <a:off x="4267200" y="1264920"/>
            <a:ext cx="304800" cy="56388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1" name="Прямоугольник с одним вырезанным углом 10"/>
          <p:cNvSpPr/>
          <p:nvPr/>
        </p:nvSpPr>
        <p:spPr bwMode="auto">
          <a:xfrm>
            <a:off x="627670" y="4789064"/>
            <a:ext cx="7467600" cy="568762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налога на добычу общераспространенных полезных ископаемых в бюджеты муниципальных районов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нормативу 100%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7"/>
          <p:cNvSpPr>
            <a:spLocks noChangeArrowheads="1"/>
          </p:cNvSpPr>
          <p:nvPr/>
        </p:nvSpPr>
        <p:spPr bwMode="auto">
          <a:xfrm>
            <a:off x="228600" y="533399"/>
            <a:ext cx="8763000" cy="83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Объем и структура доходов бюджета Муромского района по видам доходов в 2020 – 2024 годах, тыс. рублей</a:t>
            </a:r>
            <a:endParaRPr lang="ru-RU" altLang="ru-RU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3011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5891727"/>
              </p:ext>
            </p:extLst>
          </p:nvPr>
        </p:nvGraphicFramePr>
        <p:xfrm>
          <a:off x="336550" y="1752600"/>
          <a:ext cx="8605838" cy="455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2" name="Лист" r:id="rId4" imgW="6810395" imgH="3600450" progId="Excel.Sheet.8">
                  <p:embed/>
                </p:oleObj>
              </mc:Choice>
              <mc:Fallback>
                <p:oleObj name="Лист" r:id="rId4" imgW="6810395" imgH="360045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" y="1752600"/>
                        <a:ext cx="8605838" cy="455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7437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" y="152400"/>
            <a:ext cx="8991600" cy="350838"/>
          </a:xfrm>
        </p:spPr>
        <p:txBody>
          <a:bodyPr anchor="t"/>
          <a:lstStyle/>
          <a:p>
            <a:pPr algn="ctr" eaLnBrk="1" hangingPunct="1"/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НАЛОГОВЫЕ И НЕНАЛОГОВЫЕ ДОХОДЫ БЮДЖЕТА РАЙОНА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75288299"/>
              </p:ext>
            </p:extLst>
          </p:nvPr>
        </p:nvGraphicFramePr>
        <p:xfrm>
          <a:off x="1238250" y="910408"/>
          <a:ext cx="64770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углом 4"/>
          <p:cNvSpPr/>
          <p:nvPr/>
        </p:nvSpPr>
        <p:spPr bwMode="auto">
          <a:xfrm rot="5400000">
            <a:off x="7543800" y="2362200"/>
            <a:ext cx="1066800" cy="762000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9" name="Стрелка углом 8"/>
          <p:cNvSpPr/>
          <p:nvPr/>
        </p:nvSpPr>
        <p:spPr bwMode="auto">
          <a:xfrm rot="16200000" flipH="1">
            <a:off x="387788" y="2203011"/>
            <a:ext cx="1205624" cy="609602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6015038" y="581025"/>
            <a:ext cx="1524000" cy="112395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 38625,0 тыс. рублей (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48,0%)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 bwMode="auto">
          <a:xfrm>
            <a:off x="5486400" y="990600"/>
            <a:ext cx="5334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 bwMode="auto">
          <a:xfrm>
            <a:off x="7539038" y="581025"/>
            <a:ext cx="1371600" cy="112395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Транспортный налог с физических лиц – 8196,0 тыс. рублей (10,2%)</a:t>
            </a: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 bwMode="auto">
          <a:xfrm>
            <a:off x="6252447" y="3309464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Акцизы на нефтепродукты – 12248,0 тыс. рублей (15,2%) </a:t>
            </a: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 bwMode="auto">
          <a:xfrm>
            <a:off x="6253343" y="3774462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Упрощенная система налогообложения – 9140,0 тыс. рублей (11,4%) </a:t>
            </a: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 bwMode="auto">
          <a:xfrm>
            <a:off x="6252447" y="4440654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Налог на добычу полезных ископаемых-3300,0 тыс. рублей (4,1%)</a:t>
            </a: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 bwMode="auto">
          <a:xfrm>
            <a:off x="6253343" y="6120304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Единый  сельскохозяйственный налог-58,0 тыс. рублей (0,1%) </a:t>
            </a: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 bwMode="auto">
          <a:xfrm>
            <a:off x="6252447" y="5027664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Патентная система налогообложения-2219,0 тыс. рублей (2,8%) </a:t>
            </a: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 bwMode="auto">
          <a:xfrm>
            <a:off x="272273" y="3587350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Аренда земельных участков – 2880,0 тыс. рублей (3,6%) </a:t>
            </a: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 bwMode="auto">
          <a:xfrm>
            <a:off x="272273" y="5127078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Аренда имущества–114,0 тыс. рублей (0,1%) </a:t>
            </a: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 bwMode="auto">
          <a:xfrm>
            <a:off x="285720" y="4540802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Плата за негативное воздействие на окружающую среду–153,0 тыс. рублей (0,2%) </a:t>
            </a: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 bwMode="auto">
          <a:xfrm>
            <a:off x="272273" y="3110624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Доходы от продажи земельных участков–3000,0 тыс. рублей (3,8%) </a:t>
            </a: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 bwMode="auto">
          <a:xfrm>
            <a:off x="272273" y="4064076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Штрафы, санкции, возмещение ущерба–172,0 тыс. рублей (0,2%) </a:t>
            </a: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 bwMode="auto">
          <a:xfrm>
            <a:off x="272273" y="5598033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Доходы от перечисления части прибыли МУП–94,0 тыс. рублей (0,1%)</a:t>
            </a: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 bwMode="auto">
          <a:xfrm>
            <a:off x="272273" y="6225677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Плата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по соглашению об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установлении сервитута–14,0 тыс. рублей </a:t>
            </a: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 bwMode="auto">
          <a:xfrm>
            <a:off x="6253343" y="5691676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Единый налог на вмененный доход -155,0 тыс. рублей (0,2%)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9"/>
          <p:cNvSpPr txBox="1">
            <a:spLocks noChangeArrowheads="1"/>
          </p:cNvSpPr>
          <p:nvPr/>
        </p:nvSpPr>
        <p:spPr bwMode="auto">
          <a:xfrm>
            <a:off x="357188" y="4857750"/>
            <a:ext cx="81375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   Налоговые доходы по прогнозу на 2022 год ожидаются в сумме 73941,0 тыс. рублей и по сравнению с ожидаемой оценкой 2021 года увеличатся на 21,3% или на сумму 12961,0 тыс. рублей. В 2023 – 2024 годах налоговые доходы запланированы в объемах 77095,0 тыс. рублей и 80613,0 тыс. рублей соответственно. Увеличение в основном прогнозируется по налогу на доходы физических лиц на 15,4% или на сумму 5149,0 тыс. рублей в связи с ожидаемым ростом налогооблагаемой базы; по налогу, взимаемому в связи с применением упрощенной системы налогообложения на 48,7% (+2994,0 тыс. рублей) и по налогу, взимаемому в связи с применением патентной системы налогообложения на 71,7% (+927,0 тыс. рублей), рост которых объясняется увеличением количества налогоплательщиков в связи с их переходом с единого налога на вмененный доход (отменен с 2021 года) на данные виды налогов. Кроме того, прогнозируется поступление налога на добычу общераспространенных полезных ископаемых в сумме 3300,0 тыс. рублей.</a:t>
            </a:r>
          </a:p>
        </p:txBody>
      </p:sp>
      <p:sp>
        <p:nvSpPr>
          <p:cNvPr id="45059" name="Text Box 9"/>
          <p:cNvSpPr txBox="1">
            <a:spLocks noChangeArrowheads="1"/>
          </p:cNvSpPr>
          <p:nvPr/>
        </p:nvSpPr>
        <p:spPr bwMode="auto">
          <a:xfrm>
            <a:off x="533400" y="228600"/>
            <a:ext cx="81375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>
                <a:latin typeface="Times New Roman" pitchFamily="18" charset="0"/>
              </a:rPr>
              <a:t>Объем и структура налоговых доходов бюджета Муромского района </a:t>
            </a:r>
            <a:r>
              <a:rPr lang="ru-RU" altLang="ru-RU" sz="2200" b="1" dirty="0" smtClean="0">
                <a:latin typeface="Times New Roman" pitchFamily="18" charset="0"/>
              </a:rPr>
              <a:t>в </a:t>
            </a:r>
            <a:r>
              <a:rPr lang="ru-RU" altLang="ru-RU" sz="2200" b="1" dirty="0">
                <a:latin typeface="Times New Roman" pitchFamily="18" charset="0"/>
              </a:rPr>
              <a:t>2020 – 2024 </a:t>
            </a:r>
            <a:r>
              <a:rPr lang="ru-RU" altLang="ru-RU" sz="2200" b="1" dirty="0" smtClean="0">
                <a:latin typeface="Times New Roman" pitchFamily="18" charset="0"/>
              </a:rPr>
              <a:t>годах, </a:t>
            </a:r>
            <a:r>
              <a:rPr lang="ru-RU" altLang="ru-RU" sz="2200" b="1" dirty="0">
                <a:latin typeface="Times New Roman" pitchFamily="18" charset="0"/>
              </a:rPr>
              <a:t>тыс. рублей</a:t>
            </a:r>
          </a:p>
        </p:txBody>
      </p:sp>
      <p:graphicFrame>
        <p:nvGraphicFramePr>
          <p:cNvPr id="45060" name="Объект 2"/>
          <p:cNvGraphicFramePr>
            <a:graphicFrameLocks/>
          </p:cNvGraphicFramePr>
          <p:nvPr/>
        </p:nvGraphicFramePr>
        <p:xfrm>
          <a:off x="152400" y="817563"/>
          <a:ext cx="8447088" cy="413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39" name="Лист" r:id="rId4" imgW="6257985" imgH="3247954" progId="Excel.Sheet.8">
                  <p:embed/>
                </p:oleObj>
              </mc:Choice>
              <mc:Fallback>
                <p:oleObj name="Лист" r:id="rId4" imgW="6257985" imgH="3247954" progId="Excel.Sheet.8">
                  <p:embed/>
                  <p:pic>
                    <p:nvPicPr>
                      <p:cNvPr id="0" name="Объект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817563"/>
                        <a:ext cx="8447088" cy="413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8954036"/>
              </p:ext>
            </p:extLst>
          </p:nvPr>
        </p:nvGraphicFramePr>
        <p:xfrm>
          <a:off x="490538" y="1095375"/>
          <a:ext cx="8054975" cy="393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64" name="Лист" r:id="rId4" imgW="6391215" imgH="2629007" progId="Excel.Sheet.8">
                  <p:embed/>
                </p:oleObj>
              </mc:Choice>
              <mc:Fallback>
                <p:oleObj name="Лист" r:id="rId4" imgW="6391215" imgH="2629007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38" y="1095375"/>
                        <a:ext cx="8054975" cy="393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3" name="Прямоугольник 6"/>
          <p:cNvSpPr>
            <a:spLocks noChangeArrowheads="1"/>
          </p:cNvSpPr>
          <p:nvPr/>
        </p:nvSpPr>
        <p:spPr bwMode="auto">
          <a:xfrm>
            <a:off x="519113" y="76200"/>
            <a:ext cx="81375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600" b="1" dirty="0" smtClean="0">
                <a:latin typeface="Times New Roman" pitchFamily="18" charset="0"/>
              </a:rPr>
              <a:t> </a:t>
            </a:r>
            <a:r>
              <a:rPr lang="ru-RU" altLang="ru-RU" sz="2200" b="1" dirty="0" smtClean="0">
                <a:latin typeface="Times New Roman" pitchFamily="18" charset="0"/>
              </a:rPr>
              <a:t>Объем и структура неналоговых доходов бюджета Муромского района в 2020 – 2024 годах, тыс. рублей</a:t>
            </a:r>
            <a:endParaRPr lang="ru-RU" altLang="ru-RU" sz="2200" b="1" dirty="0">
              <a:latin typeface="Times New Roman" pitchFamily="18" charset="0"/>
            </a:endParaRPr>
          </a:p>
        </p:txBody>
      </p:sp>
      <p:sp>
        <p:nvSpPr>
          <p:cNvPr id="46084" name="Прямоугольник 6"/>
          <p:cNvSpPr>
            <a:spLocks noChangeArrowheads="1"/>
          </p:cNvSpPr>
          <p:nvPr/>
        </p:nvSpPr>
        <p:spPr bwMode="auto">
          <a:xfrm>
            <a:off x="428625" y="5122863"/>
            <a:ext cx="8289925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  Неналоговые доходы в 2022 году составят сумму 6427,0 тыс. рублей, что меньше плановых значений 2021 года на 53,2 % или на сумму 7312,9 тыс. рублей, в 2023 и 2024 годах расчеты по неналоговым доходам выполнены в суммах по 5899,0 тыс. рублей ежегодно. Уменьшение неналоговых доходов объясняется снижением доходов от реализации муниципального имущества в связи с отсутствием объектов приватизации (в 2022 – 2024 годах данный вид доходов не прогнозируется). </a:t>
            </a:r>
          </a:p>
          <a:p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85788" y="228600"/>
            <a:ext cx="7927975" cy="381000"/>
          </a:xfrm>
        </p:spPr>
        <p:txBody>
          <a:bodyPr anchor="t"/>
          <a:lstStyle/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</a:rPr>
              <a:t>ДОХОДЫ БЮДЖЕТА РАЙОНА НА 1 ЖИТЕЛЯ</a:t>
            </a:r>
          </a:p>
        </p:txBody>
      </p:sp>
      <p:graphicFrame>
        <p:nvGraphicFramePr>
          <p:cNvPr id="22572" name="Group 4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605033306"/>
              </p:ext>
            </p:extLst>
          </p:nvPr>
        </p:nvGraphicFramePr>
        <p:xfrm>
          <a:off x="609600" y="854052"/>
          <a:ext cx="8002588" cy="2651148"/>
        </p:xfrm>
        <a:graphic>
          <a:graphicData uri="http://schemas.openxmlformats.org/drawingml/2006/table">
            <a:tbl>
              <a:tblPr/>
              <a:tblGrid>
                <a:gridCol w="2000250"/>
                <a:gridCol w="1995488"/>
                <a:gridCol w="2006600"/>
                <a:gridCol w="2000250"/>
              </a:tblGrid>
              <a:tr h="10514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Период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Налоговые и неналоговые доходы бюджета района,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Численность населения, человек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Доходы бюджета на 1 жителя, рублей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2020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83516,2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15721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5312,4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2021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74719,9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15512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4816,9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2022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80368,0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15223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5279,4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2023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82994,0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15223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5451,9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86512,0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15223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5683,0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144" name="Rectangle 54"/>
          <p:cNvSpPr>
            <a:spLocks noChangeArrowheads="1"/>
          </p:cNvSpPr>
          <p:nvPr/>
        </p:nvSpPr>
        <p:spPr bwMode="auto">
          <a:xfrm>
            <a:off x="369888" y="3609975"/>
            <a:ext cx="8229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altLang="ru-RU" sz="1700" dirty="0">
                <a:latin typeface="Times New Roman" pitchFamily="18" charset="0"/>
              </a:rPr>
              <a:t>Динамика налоговых и неналоговых доходов бюджета района на 1 жителя, рублей</a:t>
            </a:r>
          </a:p>
        </p:txBody>
      </p:sp>
      <p:sp>
        <p:nvSpPr>
          <p:cNvPr id="47145" name="Прямоугольник 5"/>
          <p:cNvSpPr>
            <a:spLocks noChangeArrowheads="1"/>
          </p:cNvSpPr>
          <p:nvPr/>
        </p:nvSpPr>
        <p:spPr bwMode="auto">
          <a:xfrm>
            <a:off x="304800" y="6075402"/>
            <a:ext cx="83581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500" dirty="0">
                <a:latin typeface="Times New Roman" pitchFamily="18" charset="0"/>
              </a:rPr>
              <a:t>         По прогнозным данным среднедушевой доход к 2024 году достигнет уровня 5683,0 рублей на 1 жителя. </a:t>
            </a:r>
          </a:p>
        </p:txBody>
      </p:sp>
      <p:graphicFrame>
        <p:nvGraphicFramePr>
          <p:cNvPr id="47146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6745709"/>
              </p:ext>
            </p:extLst>
          </p:nvPr>
        </p:nvGraphicFramePr>
        <p:xfrm>
          <a:off x="858838" y="3970338"/>
          <a:ext cx="7219950" cy="197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25" name="Лист" r:id="rId4" imgW="5629215" imgH="1543050" progId="Excel.Sheet.8">
                  <p:embed/>
                </p:oleObj>
              </mc:Choice>
              <mc:Fallback>
                <p:oleObj name="Лист" r:id="rId4" imgW="5629215" imgH="1543050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838" y="3970338"/>
                        <a:ext cx="7219950" cy="197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143000"/>
            <a:ext cx="6436323" cy="715962"/>
          </a:xfrm>
        </p:spPr>
        <p:txBody>
          <a:bodyPr anchor="t"/>
          <a:lstStyle/>
          <a:p>
            <a:pPr algn="ctr" eaLnBrk="1" hangingPunct="1"/>
            <a:r>
              <a:rPr lang="ru-RU" altLang="ru-RU" sz="2200" b="1" u="sng" dirty="0" smtClean="0">
                <a:latin typeface="Times New Roman" pitchFamily="18" charset="0"/>
              </a:rPr>
              <a:t>ВВОДНАЯ ЧАСТЬ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05000"/>
            <a:ext cx="8686800" cy="4648200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  <a:buNone/>
            </a:pPr>
            <a:r>
              <a:rPr lang="ru-RU" altLang="ru-RU" sz="1400" dirty="0" smtClean="0">
                <a:latin typeface="Times New Roman" pitchFamily="18" charset="0"/>
              </a:rPr>
              <a:t>		Бюджет </a:t>
            </a:r>
            <a:r>
              <a:rPr lang="ru-RU" altLang="ru-RU" sz="1400" dirty="0">
                <a:latin typeface="Times New Roman" pitchFamily="18" charset="0"/>
              </a:rPr>
              <a:t>Муромского района утверждается в форме решения Совета народных депутатов Муромского района о бюджете на очередной финансовый год и на плановый период. </a:t>
            </a:r>
          </a:p>
          <a:p>
            <a:pPr algn="just" eaLnBrk="1" hangingPunct="1">
              <a:lnSpc>
                <a:spcPct val="120000"/>
              </a:lnSpc>
              <a:buNone/>
            </a:pPr>
            <a:r>
              <a:rPr lang="ru-RU" altLang="ru-RU" sz="1400" dirty="0">
                <a:latin typeface="Times New Roman" pitchFamily="18" charset="0"/>
              </a:rPr>
              <a:t>		По вопросу рассмотрения проекта решения Совета народных депутатов Муромского района «О бюджете Муромского района на очередной финансовый год и на плановый период» назначают публичные слушания. Положение «О публичных слушаниях в муниципальном образовании Муромский район Владимирской области» утверждено решением Совета народных депутатов Муромского района от 2</a:t>
            </a:r>
            <a:r>
              <a:rPr lang="en-US" altLang="ru-RU" sz="1400" dirty="0">
                <a:latin typeface="Times New Roman" pitchFamily="18" charset="0"/>
              </a:rPr>
              <a:t>5</a:t>
            </a:r>
            <a:r>
              <a:rPr lang="ru-RU" altLang="ru-RU" sz="1400" dirty="0">
                <a:latin typeface="Times New Roman" pitchFamily="18" charset="0"/>
              </a:rPr>
              <a:t>.0</a:t>
            </a:r>
            <a:r>
              <a:rPr lang="en-US" altLang="ru-RU" sz="1400" dirty="0">
                <a:latin typeface="Times New Roman" pitchFamily="18" charset="0"/>
              </a:rPr>
              <a:t>4</a:t>
            </a:r>
            <a:r>
              <a:rPr lang="ru-RU" altLang="ru-RU" sz="1400" dirty="0">
                <a:latin typeface="Times New Roman" pitchFamily="18" charset="0"/>
              </a:rPr>
              <a:t>.20</a:t>
            </a:r>
            <a:r>
              <a:rPr lang="en-US" altLang="ru-RU" sz="1400" dirty="0">
                <a:latin typeface="Times New Roman" pitchFamily="18" charset="0"/>
              </a:rPr>
              <a:t>18</a:t>
            </a:r>
            <a:r>
              <a:rPr lang="ru-RU" altLang="ru-RU" sz="1400" dirty="0">
                <a:latin typeface="Times New Roman" pitchFamily="18" charset="0"/>
              </a:rPr>
              <a:t> № </a:t>
            </a:r>
            <a:r>
              <a:rPr lang="en-US" altLang="ru-RU" sz="1400" dirty="0">
                <a:latin typeface="Times New Roman" pitchFamily="18" charset="0"/>
              </a:rPr>
              <a:t>25</a:t>
            </a:r>
            <a:r>
              <a:rPr lang="ru-RU" altLang="ru-RU" sz="1400" dirty="0">
                <a:latin typeface="Times New Roman" pitchFamily="18" charset="0"/>
              </a:rPr>
              <a:t>.</a:t>
            </a:r>
          </a:p>
          <a:p>
            <a:pPr algn="just" eaLnBrk="1" hangingPunct="1">
              <a:lnSpc>
                <a:spcPct val="120000"/>
              </a:lnSpc>
              <a:buNone/>
            </a:pPr>
            <a:r>
              <a:rPr lang="ru-RU" altLang="ru-RU" sz="1400" dirty="0">
                <a:latin typeface="Times New Roman" pitchFamily="18" charset="0"/>
              </a:rPr>
              <a:t>		Решением Совета народных депутатов от </a:t>
            </a:r>
            <a:r>
              <a:rPr lang="ru-RU" altLang="ru-RU" sz="1400" dirty="0" smtClean="0">
                <a:latin typeface="Times New Roman" pitchFamily="18" charset="0"/>
              </a:rPr>
              <a:t>24.11.2021 </a:t>
            </a:r>
            <a:r>
              <a:rPr lang="ru-RU" altLang="ru-RU" sz="1400" dirty="0">
                <a:latin typeface="Times New Roman" pitchFamily="18" charset="0"/>
              </a:rPr>
              <a:t>№ </a:t>
            </a:r>
            <a:r>
              <a:rPr lang="ru-RU" altLang="ru-RU" sz="1400" dirty="0" smtClean="0">
                <a:latin typeface="Times New Roman" pitchFamily="18" charset="0"/>
              </a:rPr>
              <a:t>90</a:t>
            </a:r>
            <a:r>
              <a:rPr lang="en-US" altLang="ru-RU" sz="1400" dirty="0" smtClean="0">
                <a:latin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</a:rPr>
              <a:t>«О назначении  публичных  слушаний по проекту решения Совета народных депутатов Муромского района «О бюджете Муромского района на </a:t>
            </a:r>
            <a:r>
              <a:rPr lang="en-US" altLang="ru-RU" sz="1400" dirty="0" smtClean="0">
                <a:latin typeface="Times New Roman" pitchFamily="18" charset="0"/>
              </a:rPr>
              <a:t>202</a:t>
            </a:r>
            <a:r>
              <a:rPr lang="ru-RU" altLang="ru-RU" sz="1400" dirty="0" smtClean="0">
                <a:latin typeface="Times New Roman" pitchFamily="18" charset="0"/>
              </a:rPr>
              <a:t>2 </a:t>
            </a:r>
            <a:r>
              <a:rPr lang="ru-RU" altLang="ru-RU" sz="1400" dirty="0">
                <a:latin typeface="Times New Roman" pitchFamily="18" charset="0"/>
              </a:rPr>
              <a:t>год и на плановый период </a:t>
            </a:r>
            <a:r>
              <a:rPr lang="ru-RU" altLang="ru-RU" sz="1400" dirty="0" smtClean="0">
                <a:latin typeface="Times New Roman" pitchFamily="18" charset="0"/>
              </a:rPr>
              <a:t>2023 </a:t>
            </a:r>
            <a:r>
              <a:rPr lang="ru-RU" altLang="ru-RU" sz="1400" dirty="0">
                <a:latin typeface="Times New Roman" pitchFamily="18" charset="0"/>
              </a:rPr>
              <a:t>и </a:t>
            </a:r>
            <a:r>
              <a:rPr lang="ru-RU" altLang="ru-RU" sz="1400" dirty="0" smtClean="0">
                <a:latin typeface="Times New Roman" pitchFamily="18" charset="0"/>
              </a:rPr>
              <a:t>2024 </a:t>
            </a:r>
            <a:r>
              <a:rPr lang="ru-RU" altLang="ru-RU" sz="1400" dirty="0">
                <a:latin typeface="Times New Roman" pitchFamily="18" charset="0"/>
              </a:rPr>
              <a:t>годов» определены:</a:t>
            </a:r>
          </a:p>
          <a:p>
            <a:pPr algn="just" eaLnBrk="1" hangingPunct="1">
              <a:lnSpc>
                <a:spcPct val="120000"/>
              </a:lnSpc>
              <a:buNone/>
            </a:pPr>
            <a:r>
              <a:rPr lang="ru-RU" altLang="ru-RU" sz="1400" dirty="0">
                <a:latin typeface="Times New Roman" pitchFamily="18" charset="0"/>
              </a:rPr>
              <a:t>       -   дата и место проведения публичных слушаний – </a:t>
            </a:r>
            <a:r>
              <a:rPr lang="ru-RU" altLang="ru-RU" sz="1400" dirty="0" smtClean="0">
                <a:latin typeface="Times New Roman" pitchFamily="18" charset="0"/>
              </a:rPr>
              <a:t>16 </a:t>
            </a:r>
            <a:r>
              <a:rPr lang="ru-RU" altLang="ru-RU" sz="1400" dirty="0">
                <a:latin typeface="Times New Roman" pitchFamily="18" charset="0"/>
              </a:rPr>
              <a:t>декабря </a:t>
            </a:r>
            <a:r>
              <a:rPr lang="ru-RU" altLang="ru-RU" sz="1400" dirty="0" smtClean="0">
                <a:latin typeface="Times New Roman" pitchFamily="18" charset="0"/>
              </a:rPr>
              <a:t>2021 </a:t>
            </a:r>
            <a:r>
              <a:rPr lang="ru-RU" altLang="ru-RU" sz="1400" dirty="0">
                <a:latin typeface="Times New Roman" pitchFamily="18" charset="0"/>
              </a:rPr>
              <a:t>года в 10 часов 00 мин. г. Муром,              пл. Крестьянина, д.6, </a:t>
            </a:r>
            <a:r>
              <a:rPr lang="ru-RU" altLang="ru-RU" sz="1400" dirty="0" err="1">
                <a:latin typeface="Times New Roman" pitchFamily="18" charset="0"/>
              </a:rPr>
              <a:t>каб</a:t>
            </a:r>
            <a:r>
              <a:rPr lang="ru-RU" altLang="ru-RU" sz="1400" dirty="0">
                <a:latin typeface="Times New Roman" pitchFamily="18" charset="0"/>
              </a:rPr>
              <a:t>. 1, зал заседаний</a:t>
            </a:r>
            <a:r>
              <a:rPr lang="ru-RU" altLang="ru-RU" sz="1400" dirty="0" smtClean="0">
                <a:latin typeface="Times New Roman" pitchFamily="18" charset="0"/>
              </a:rPr>
              <a:t>;</a:t>
            </a:r>
            <a:endParaRPr lang="en-US" altLang="ru-RU" sz="1400" dirty="0" smtClean="0">
              <a:latin typeface="Times New Roman" pitchFamily="18" charset="0"/>
            </a:endParaRPr>
          </a:p>
          <a:p>
            <a:pPr algn="just" eaLnBrk="1" hangingPunct="1">
              <a:lnSpc>
                <a:spcPct val="120000"/>
              </a:lnSpc>
              <a:buNone/>
            </a:pPr>
            <a:r>
              <a:rPr lang="ru-RU" altLang="ru-RU" sz="1400" dirty="0" smtClean="0">
                <a:latin typeface="Times New Roman" pitchFamily="18" charset="0"/>
              </a:rPr>
              <a:t>       </a:t>
            </a:r>
            <a:r>
              <a:rPr lang="ru-RU" altLang="ru-RU" sz="1400" dirty="0">
                <a:latin typeface="Times New Roman" pitchFamily="18" charset="0"/>
              </a:rPr>
              <a:t>-   права граждан при проведении публичных слушаний – </a:t>
            </a:r>
            <a:r>
              <a:rPr lang="ru-RU" sz="1400" dirty="0">
                <a:latin typeface="Times New Roman" pitchFamily="18" charset="0"/>
              </a:rPr>
              <a:t>свои рекомендации по проекту решения Совета народных депутатов «О бюджете Муромского района на 2022 год и на плановый период 2023 и 2024 годов» жители Муромского района могут направлять в комиссию, расположенную по адресу: г. Муром, пл. Крестьянина, д.6, каб.2, письменно или посредством официального сайта Совета народных депутатов Муромского района телекоммуникационной сети Интернет </a:t>
            </a:r>
            <a:r>
              <a:rPr lang="en-US" sz="1400" dirty="0">
                <a:latin typeface="Times New Roman" pitchFamily="18" charset="0"/>
                <a:hlinkClick r:id="rId2"/>
              </a:rPr>
              <a:t>www</a:t>
            </a:r>
            <a:r>
              <a:rPr lang="ru-RU" sz="1400" dirty="0">
                <a:latin typeface="Times New Roman" pitchFamily="18" charset="0"/>
                <a:hlinkClick r:id="rId2"/>
              </a:rPr>
              <a:t>.</a:t>
            </a:r>
            <a:r>
              <a:rPr lang="en-US" sz="1400" dirty="0" err="1">
                <a:latin typeface="Times New Roman" pitchFamily="18" charset="0"/>
                <a:hlinkClick r:id="rId2"/>
              </a:rPr>
              <a:t>muromraion</a:t>
            </a:r>
            <a:r>
              <a:rPr lang="ru-RU" sz="1400" dirty="0">
                <a:latin typeface="Times New Roman" pitchFamily="18" charset="0"/>
                <a:hlinkClick r:id="rId2"/>
              </a:rPr>
              <a:t>.</a:t>
            </a:r>
            <a:r>
              <a:rPr lang="en-US" sz="1400" dirty="0" err="1">
                <a:latin typeface="Times New Roman" pitchFamily="18" charset="0"/>
                <a:hlinkClick r:id="rId2"/>
              </a:rPr>
              <a:t>ru</a:t>
            </a:r>
            <a:r>
              <a:rPr lang="ru-RU" sz="1400" dirty="0">
                <a:latin typeface="Times New Roman" pitchFamily="18" charset="0"/>
              </a:rPr>
              <a:t>, до 15 декабря 2021 года. </a:t>
            </a:r>
            <a:endParaRPr lang="ru-RU" altLang="ru-RU" sz="1400" dirty="0">
              <a:latin typeface="Times New Roman" pitchFamily="18" charset="0"/>
            </a:endParaRPr>
          </a:p>
        </p:txBody>
      </p:sp>
      <p:pic>
        <p:nvPicPr>
          <p:cNvPr id="28676" name="Рисунок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04800"/>
            <a:ext cx="21240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3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13725" cy="914400"/>
          </a:xfrm>
        </p:spPr>
        <p:txBody>
          <a:bodyPr anchor="t"/>
          <a:lstStyle/>
          <a:p>
            <a:pPr indent="355600"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latin typeface="Times New Roman" pitchFamily="18" charset="0"/>
              </a:rPr>
              <a:t>Нормативы зачисления налоговых доходов в бюджет Муромского района в 2020– 2024 годах, %</a:t>
            </a:r>
          </a:p>
        </p:txBody>
      </p:sp>
      <p:graphicFrame>
        <p:nvGraphicFramePr>
          <p:cNvPr id="23621" name="Group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186500"/>
              </p:ext>
            </p:extLst>
          </p:nvPr>
        </p:nvGraphicFramePr>
        <p:xfrm>
          <a:off x="457200" y="1066800"/>
          <a:ext cx="8229600" cy="5521322"/>
        </p:xfrm>
        <a:graphic>
          <a:graphicData uri="http://schemas.openxmlformats.org/drawingml/2006/table">
            <a:tbl>
              <a:tblPr/>
              <a:tblGrid>
                <a:gridCol w="2932113"/>
                <a:gridCol w="1109662"/>
                <a:gridCol w="1046163"/>
                <a:gridCol w="1047750"/>
                <a:gridCol w="1046162"/>
                <a:gridCol w="1047750"/>
              </a:tblGrid>
              <a:tr h="8016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и сборы, установленные законодательством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6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уплаты акцизов на нефтепродукты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налог на вмененный доход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3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патентной системой налогообложения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Транспортный налог с физических лиц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добычу общераспространенных полезных ископаемых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0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Госпошлина (в зависимости от установленных полномочий)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13725" cy="609600"/>
          </a:xfrm>
        </p:spPr>
        <p:txBody>
          <a:bodyPr anchor="t"/>
          <a:lstStyle/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</a:rPr>
              <a:t>ДОХОДЫ ДОРОЖНОГО ФОНДА МУРОМСКОГО РАЙОНА</a:t>
            </a:r>
            <a:r>
              <a:rPr lang="ru-RU" altLang="ru-RU" sz="2200" b="1" dirty="0" smtClean="0"/>
              <a:t> </a:t>
            </a:r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469106" y="676275"/>
            <a:ext cx="3167063" cy="47339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230" dirty="0">
                <a:solidFill>
                  <a:schemeClr val="tx2"/>
                </a:solidFill>
                <a:latin typeface="Times New Roman" pitchFamily="18" charset="0"/>
              </a:rPr>
              <a:t>      </a:t>
            </a:r>
          </a:p>
          <a:p>
            <a:pPr algn="just" eaLnBrk="1" hangingPunct="1">
              <a:defRPr/>
            </a:pPr>
            <a:r>
              <a:rPr lang="ru-RU" altLang="ru-RU" sz="1230" dirty="0" smtClean="0">
                <a:latin typeface="Times New Roman" pitchFamily="18" charset="0"/>
              </a:rPr>
              <a:t>      </a:t>
            </a:r>
            <a:r>
              <a:rPr lang="ru-RU" altLang="ru-RU" sz="1230" dirty="0">
                <a:latin typeface="Times New Roman" pitchFamily="18" charset="0"/>
              </a:rPr>
              <a:t>В целях финансового обеспечения дорожной деятельности в составе бюджета района сформирован дорожный фонд Муромского района.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1230" dirty="0">
                <a:latin typeface="Times New Roman" pitchFamily="18" charset="0"/>
                <a:cs typeface="Times New Roman" pitchFamily="18" charset="0"/>
              </a:rPr>
              <a:t>      Объем дорожного фонда утверждается в размере не менее прогнозируемого объема доходов бюджета района  </a:t>
            </a:r>
            <a:r>
              <a:rPr lang="ru-RU" altLang="ru-RU" sz="1230" dirty="0" smtClean="0">
                <a:latin typeface="Times New Roman" pitchFamily="18" charset="0"/>
                <a:cs typeface="Times New Roman" pitchFamily="18" charset="0"/>
              </a:rPr>
              <a:t>от:</a:t>
            </a:r>
            <a:endParaRPr lang="ru-RU" altLang="ru-RU" sz="123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ru-RU" altLang="ru-RU" sz="1230" dirty="0">
                <a:latin typeface="Times New Roman" pitchFamily="18" charset="0"/>
                <a:cs typeface="Times New Roman" pitchFamily="18" charset="0"/>
              </a:rPr>
              <a:t> акцизов на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нефтепродукты </a:t>
            </a:r>
            <a:r>
              <a:rPr lang="ru-RU" altLang="ru-RU" sz="123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230" dirty="0">
                <a:latin typeface="Times New Roman" pitchFamily="18" charset="0"/>
                <a:cs typeface="Times New Roman" pitchFamily="18" charset="0"/>
              </a:rPr>
              <a:t>размере 10 % налоговых доходов консолидированного бюджета Владимирской области от указанного налога;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ru-RU" altLang="ru-RU" sz="1230" dirty="0">
                <a:latin typeface="Times New Roman" pitchFamily="18" charset="0"/>
                <a:cs typeface="Times New Roman" pitchFamily="18" charset="0"/>
              </a:rPr>
              <a:t> транспортного налога с физических лиц, поступающего в местный </a:t>
            </a:r>
            <a:r>
              <a:rPr lang="ru-RU" altLang="ru-RU" sz="1230" dirty="0" smtClean="0">
                <a:latin typeface="Times New Roman" pitchFamily="18" charset="0"/>
                <a:cs typeface="Times New Roman" pitchFamily="18" charset="0"/>
              </a:rPr>
              <a:t>бюджет (50%);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поступлений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виде субсидий, иных межбюджетных трансфертов  из бюджетов бюджетной системы Российской Федерации на финансовое обеспечение дорожной деятельности в отношении автомобильных дорог общего пользования местного значения Муромского района и субвенций из бюджетов бюджетной системы Российской Федерации</a:t>
            </a:r>
            <a:r>
              <a:rPr lang="ru-RU" sz="123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23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6" name="Прямоугольник 1"/>
          <p:cNvSpPr>
            <a:spLocks noChangeArrowheads="1"/>
          </p:cNvSpPr>
          <p:nvPr/>
        </p:nvSpPr>
        <p:spPr bwMode="auto">
          <a:xfrm>
            <a:off x="469106" y="5352871"/>
            <a:ext cx="837009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Прогнозируемые объемы доходов бюджета района, формирующие ассигнования дорожного фонда района на 2022 год составят сумму 48256,0 тыс. рублей или на 7,5% (+3368,6 тыс. рублей) больше плановых назначений 2021 года (с учетом субсидий). На плановый период 2023-2024 годов объем дорожного фонда спрогнозирован в суммах 42055,0 тыс. рублей, 42768,0 тыс. рублей соответственно. </a:t>
            </a:r>
          </a:p>
        </p:txBody>
      </p:sp>
      <p:graphicFrame>
        <p:nvGraphicFramePr>
          <p:cNvPr id="49157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8761290"/>
              </p:ext>
            </p:extLst>
          </p:nvPr>
        </p:nvGraphicFramePr>
        <p:xfrm>
          <a:off x="3579813" y="1136650"/>
          <a:ext cx="5356225" cy="394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38" name="Лист" r:id="rId4" imgW="4419600" imgH="3267146" progId="Excel.Sheet.8">
                  <p:embed/>
                </p:oleObj>
              </mc:Choice>
              <mc:Fallback>
                <p:oleObj name="Лист" r:id="rId4" imgW="4419600" imgH="3267146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9813" y="1136650"/>
                        <a:ext cx="5356225" cy="394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480185" y="304800"/>
            <a:ext cx="8229600" cy="6842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200" b="1" kern="0" dirty="0" smtClean="0">
                <a:latin typeface="Times New Roman" pitchFamily="18" charset="0"/>
                <a:cs typeface="Times New Roman" pitchFamily="18" charset="0"/>
              </a:rPr>
              <a:t>Объем и структура безвозмездных поступлений бюджета Муромского района в 2020 – 2024 годах, тыс. рублей.</a:t>
            </a: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500063" y="5157788"/>
            <a:ext cx="8229600" cy="13954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just"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Безвозмездные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поступления от других бюджетов бюджетной системы Российской Федерации в 2022 году составят сумму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381774,7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рублей или уменьшатся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сравнении с ожидаемой оценкой 2021 года 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11,8 %,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из которых поступление дотаций – 131897,0 тыс. рублей (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34,5%),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субсидий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–78517,7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рублей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(20,6%),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субвенций – 153207,8 тыс. рублей (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40,1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%), иных межбюджетных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трансфертов – 18152,2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рублей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(4,8%). </a:t>
            </a:r>
          </a:p>
          <a:p>
            <a:pPr algn="just"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В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2023 году данные средства ожидаются в сумме 333512,546,0 тыс. рублей или уменьшатся по сравнению с 2022 годом 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12,6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%, в 2024 году безвозмездные поступления по сравнению с 2023 годом уменьшатся на 10,5 % и составят сумму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298384,7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рублей.</a:t>
            </a:r>
            <a:endParaRPr lang="ru-RU" altLang="ru-RU" sz="1200" kern="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714375" y="1338263"/>
            <a:ext cx="7602538" cy="3957637"/>
            <a:chOff x="714375" y="989013"/>
            <a:chExt cx="7602538" cy="3957637"/>
          </a:xfrm>
        </p:grpSpPr>
        <p:graphicFrame>
          <p:nvGraphicFramePr>
            <p:cNvPr id="50178" name="Object 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877727409"/>
                </p:ext>
              </p:extLst>
            </p:nvPr>
          </p:nvGraphicFramePr>
          <p:xfrm>
            <a:off x="714375" y="1285875"/>
            <a:ext cx="7602538" cy="3660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306" name="Лист" r:id="rId4" imgW="5772030" imgH="1895546" progId="Excel.Sheet.8">
                    <p:embed/>
                  </p:oleObj>
                </mc:Choice>
                <mc:Fallback>
                  <p:oleObj name="Лист" r:id="rId4" imgW="5772030" imgH="1895546" progId="Excel.Shee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4375" y="1285875"/>
                          <a:ext cx="7602538" cy="3660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179" name="TextBox 2"/>
            <p:cNvSpPr txBox="1">
              <a:spLocks noChangeArrowheads="1"/>
            </p:cNvSpPr>
            <p:nvPr/>
          </p:nvSpPr>
          <p:spPr bwMode="auto">
            <a:xfrm>
              <a:off x="1600200" y="989013"/>
              <a:ext cx="838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200" dirty="0">
                  <a:latin typeface="Times New Roman" pitchFamily="18" charset="0"/>
                  <a:cs typeface="Times New Roman" pitchFamily="18" charset="0"/>
                </a:rPr>
                <a:t>Итого:</a:t>
              </a:r>
            </a:p>
            <a:p>
              <a:pPr eaLnBrk="1" hangingPunct="1"/>
              <a:r>
                <a:rPr lang="ru-RU" altLang="ru-RU" sz="1200" dirty="0" smtClean="0">
                  <a:latin typeface="Times New Roman" pitchFamily="18" charset="0"/>
                  <a:cs typeface="Times New Roman" pitchFamily="18" charset="0"/>
                </a:rPr>
                <a:t>446771,8</a:t>
              </a:r>
              <a:endParaRPr lang="ru-RU" alt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0" name="TextBox 4"/>
            <p:cNvSpPr txBox="1">
              <a:spLocks noChangeArrowheads="1"/>
            </p:cNvSpPr>
            <p:nvPr/>
          </p:nvSpPr>
          <p:spPr bwMode="auto">
            <a:xfrm>
              <a:off x="2667000" y="989013"/>
              <a:ext cx="838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200" dirty="0">
                  <a:latin typeface="Times New Roman" pitchFamily="18" charset="0"/>
                  <a:cs typeface="Times New Roman" pitchFamily="18" charset="0"/>
                </a:rPr>
                <a:t>Итого:</a:t>
              </a:r>
            </a:p>
            <a:p>
              <a:pPr eaLnBrk="1" hangingPunct="1"/>
              <a:r>
                <a:rPr lang="ru-RU" altLang="ru-RU" sz="1200" dirty="0" smtClean="0">
                  <a:latin typeface="Times New Roman" pitchFamily="18" charset="0"/>
                  <a:cs typeface="Times New Roman" pitchFamily="18" charset="0"/>
                </a:rPr>
                <a:t>432763,1</a:t>
              </a:r>
              <a:endParaRPr lang="ru-RU" alt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1" name="TextBox 5"/>
            <p:cNvSpPr txBox="1">
              <a:spLocks noChangeArrowheads="1"/>
            </p:cNvSpPr>
            <p:nvPr/>
          </p:nvSpPr>
          <p:spPr bwMode="auto">
            <a:xfrm>
              <a:off x="3657600" y="989013"/>
              <a:ext cx="838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200" dirty="0">
                  <a:latin typeface="Times New Roman" pitchFamily="18" charset="0"/>
                  <a:cs typeface="Times New Roman" pitchFamily="18" charset="0"/>
                </a:rPr>
                <a:t>Итого:</a:t>
              </a:r>
            </a:p>
            <a:p>
              <a:pPr eaLnBrk="1" hangingPunct="1"/>
              <a:r>
                <a:rPr lang="ru-RU" altLang="ru-RU" sz="1200" dirty="0" smtClean="0">
                  <a:latin typeface="Times New Roman" pitchFamily="18" charset="0"/>
                  <a:cs typeface="Times New Roman" pitchFamily="18" charset="0"/>
                </a:rPr>
                <a:t>381774,7</a:t>
              </a:r>
              <a:endParaRPr lang="ru-RU" alt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2" name="TextBox 6"/>
            <p:cNvSpPr txBox="1">
              <a:spLocks noChangeArrowheads="1"/>
            </p:cNvSpPr>
            <p:nvPr/>
          </p:nvSpPr>
          <p:spPr bwMode="auto">
            <a:xfrm>
              <a:off x="4591050" y="989013"/>
              <a:ext cx="7620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200" dirty="0">
                  <a:latin typeface="Times New Roman" pitchFamily="18" charset="0"/>
                  <a:cs typeface="Times New Roman" pitchFamily="18" charset="0"/>
                </a:rPr>
                <a:t>Итого:</a:t>
              </a:r>
            </a:p>
            <a:p>
              <a:pPr eaLnBrk="1" hangingPunct="1"/>
              <a:r>
                <a:rPr lang="ru-RU" altLang="ru-RU" sz="1200" dirty="0" smtClean="0">
                  <a:latin typeface="Times New Roman" pitchFamily="18" charset="0"/>
                  <a:cs typeface="Times New Roman" pitchFamily="18" charset="0"/>
                </a:rPr>
                <a:t>333512,5</a:t>
              </a:r>
              <a:endParaRPr lang="ru-RU" alt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3" name="TextBox 7"/>
            <p:cNvSpPr txBox="1">
              <a:spLocks noChangeArrowheads="1"/>
            </p:cNvSpPr>
            <p:nvPr/>
          </p:nvSpPr>
          <p:spPr bwMode="auto">
            <a:xfrm>
              <a:off x="5638800" y="989013"/>
              <a:ext cx="9906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200" dirty="0">
                  <a:latin typeface="Times New Roman" pitchFamily="18" charset="0"/>
                  <a:cs typeface="Times New Roman" pitchFamily="18" charset="0"/>
                </a:rPr>
                <a:t>Итого:</a:t>
              </a:r>
            </a:p>
            <a:p>
              <a:pPr eaLnBrk="1" hangingPunct="1"/>
              <a:r>
                <a:rPr lang="ru-RU" altLang="ru-RU" sz="1200" dirty="0" smtClean="0">
                  <a:latin typeface="Times New Roman" pitchFamily="18" charset="0"/>
                  <a:cs typeface="Times New Roman" pitchFamily="18" charset="0"/>
                </a:rPr>
                <a:t>298384,7</a:t>
              </a:r>
              <a:endParaRPr lang="ru-RU" alt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8" name="TextBox 1"/>
            <p:cNvSpPr txBox="1">
              <a:spLocks noChangeArrowheads="1"/>
            </p:cNvSpPr>
            <p:nvPr/>
          </p:nvSpPr>
          <p:spPr bwMode="auto">
            <a:xfrm>
              <a:off x="2143125" y="1000125"/>
              <a:ext cx="790575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100" dirty="0" smtClean="0">
                  <a:latin typeface="Times New Roman" pitchFamily="18" charset="0"/>
                  <a:cs typeface="Times New Roman" pitchFamily="18" charset="0"/>
                </a:rPr>
                <a:t>-3,1%</a:t>
              </a:r>
              <a:endParaRPr lang="ru-RU" altLang="ru-R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9" name="TextBox 2"/>
            <p:cNvSpPr txBox="1">
              <a:spLocks noChangeArrowheads="1"/>
            </p:cNvSpPr>
            <p:nvPr/>
          </p:nvSpPr>
          <p:spPr bwMode="auto">
            <a:xfrm>
              <a:off x="3200400" y="989013"/>
              <a:ext cx="762000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100" dirty="0" smtClean="0">
                  <a:latin typeface="Times New Roman" pitchFamily="18" charset="0"/>
                  <a:cs typeface="Times New Roman" pitchFamily="18" charset="0"/>
                </a:rPr>
                <a:t>-11,8%</a:t>
              </a:r>
              <a:endParaRPr lang="ru-RU" altLang="ru-R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90" name="TextBox 4"/>
            <p:cNvSpPr txBox="1">
              <a:spLocks noChangeArrowheads="1"/>
            </p:cNvSpPr>
            <p:nvPr/>
          </p:nvSpPr>
          <p:spPr bwMode="auto">
            <a:xfrm>
              <a:off x="4152900" y="989013"/>
              <a:ext cx="685800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100" dirty="0" smtClean="0">
                  <a:latin typeface="Times New Roman" pitchFamily="18" charset="0"/>
                  <a:cs typeface="Times New Roman" pitchFamily="18" charset="0"/>
                </a:rPr>
                <a:t>-12,6%</a:t>
              </a:r>
              <a:endParaRPr lang="ru-RU" altLang="ru-R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91" name="TextBox 5"/>
            <p:cNvSpPr txBox="1">
              <a:spLocks noChangeArrowheads="1"/>
            </p:cNvSpPr>
            <p:nvPr/>
          </p:nvSpPr>
          <p:spPr bwMode="auto">
            <a:xfrm>
              <a:off x="5143500" y="1000125"/>
              <a:ext cx="762000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100" dirty="0" smtClean="0">
                  <a:latin typeface="Times New Roman" pitchFamily="18" charset="0"/>
                  <a:cs typeface="Times New Roman" pitchFamily="18" charset="0"/>
                </a:rPr>
                <a:t>-10,5%</a:t>
              </a:r>
              <a:endParaRPr lang="ru-RU" altLang="ru-R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718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  <a:p>
            <a:pPr algn="r" eaLnBrk="1" hangingPunct="1"/>
            <a:endParaRPr lang="ru-RU" altLang="ru-RU" sz="1500"/>
          </a:p>
        </p:txBody>
      </p:sp>
      <p:sp>
        <p:nvSpPr>
          <p:cNvPr id="52227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52400"/>
            <a:ext cx="8229600" cy="5334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200" b="1" u="sng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МУРОМСКОГО РАЙОНА</a:t>
            </a:r>
          </a:p>
        </p:txBody>
      </p:sp>
      <p:sp>
        <p:nvSpPr>
          <p:cNvPr id="52228" name="Text Box 8"/>
          <p:cNvSpPr txBox="1">
            <a:spLocks noChangeArrowheads="1"/>
          </p:cNvSpPr>
          <p:nvPr/>
        </p:nvSpPr>
        <p:spPr bwMode="auto">
          <a:xfrm>
            <a:off x="47625" y="714375"/>
            <a:ext cx="441325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 dirty="0">
                <a:latin typeface="Times New Roman" pitchFamily="18" charset="0"/>
              </a:rPr>
              <a:t>Структура расходов бюджета района</a:t>
            </a:r>
          </a:p>
          <a:p>
            <a:pPr algn="ctr" eaLnBrk="1" hangingPunct="1"/>
            <a:r>
              <a:rPr lang="ru-RU" altLang="ru-RU" sz="1500" b="1" dirty="0">
                <a:latin typeface="Times New Roman" pitchFamily="18" charset="0"/>
              </a:rPr>
              <a:t>на </a:t>
            </a:r>
            <a:r>
              <a:rPr lang="ru-RU" altLang="ru-RU" sz="1500" b="1" dirty="0" smtClean="0">
                <a:latin typeface="Times New Roman" pitchFamily="18" charset="0"/>
              </a:rPr>
              <a:t>2022 </a:t>
            </a:r>
            <a:r>
              <a:rPr lang="ru-RU" altLang="ru-RU" sz="1500" b="1" dirty="0">
                <a:latin typeface="Times New Roman" pitchFamily="18" charset="0"/>
              </a:rPr>
              <a:t>год, млн. рублей</a:t>
            </a:r>
          </a:p>
        </p:txBody>
      </p:sp>
      <p:sp>
        <p:nvSpPr>
          <p:cNvPr id="52229" name="Text Box 9"/>
          <p:cNvSpPr txBox="1">
            <a:spLocks noChangeArrowheads="1"/>
          </p:cNvSpPr>
          <p:nvPr/>
        </p:nvSpPr>
        <p:spPr bwMode="auto">
          <a:xfrm>
            <a:off x="177800" y="4953000"/>
            <a:ext cx="3937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619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Основную долю в расходах бюджета района занимают расходы на образование (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47%),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общегосударственные вопросы (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11%), национальную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экономику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(11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%), межбюджетные трансферты (8%), социальную политику (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8%).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30" name="Text Box 15"/>
          <p:cNvSpPr txBox="1">
            <a:spLocks noChangeArrowheads="1"/>
          </p:cNvSpPr>
          <p:nvPr/>
        </p:nvSpPr>
        <p:spPr bwMode="auto">
          <a:xfrm>
            <a:off x="4195762" y="533400"/>
            <a:ext cx="471487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общей сумме расходов бюджета района на 2022 год удельный вес расходов в рамках муниципальных программ составляет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96,8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%, на 2023 год – 95,1%, на 2024 год – 93,4%. На финансирование 19 муниципальных программ в 2022 году запланировано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447155,2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рублей, в 2021 году финансировалось 19 муниципальных программ в сумме 521150,8 тыс. рублей. </a:t>
            </a:r>
            <a:endParaRPr lang="ru-RU" alt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" y="1447800"/>
            <a:ext cx="4124388" cy="3487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902" y="2595503"/>
            <a:ext cx="4920594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610600" cy="381000"/>
          </a:xfrm>
        </p:spPr>
        <p:txBody>
          <a:bodyPr anchor="t"/>
          <a:lstStyle/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</a:rPr>
              <a:t>Динамика расходов бюджета Муромского района (тыс. рублей)</a:t>
            </a: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11" y="457200"/>
            <a:ext cx="8617789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62600" y="76200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Продолжение таблицы</a:t>
            </a:r>
          </a:p>
        </p:txBody>
      </p:sp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381000"/>
            <a:ext cx="8382001" cy="624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52245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Заголовок 1"/>
          <p:cNvGrpSpPr>
            <a:grpSpLocks noGrp="1"/>
          </p:cNvGrpSpPr>
          <p:nvPr/>
        </p:nvGrpSpPr>
        <p:grpSpPr bwMode="auto">
          <a:xfrm>
            <a:off x="182667" y="76200"/>
            <a:ext cx="8809037" cy="1143000"/>
            <a:chOff x="299" y="165"/>
            <a:chExt cx="5204" cy="871"/>
          </a:xfrm>
        </p:grpSpPr>
        <p:pic>
          <p:nvPicPr>
            <p:cNvPr id="54459" name="Заголовок 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" y="165"/>
              <a:ext cx="5204" cy="737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460" name="Text Box 6"/>
            <p:cNvSpPr txBox="1">
              <a:spLocks noChangeArrowheads="1"/>
            </p:cNvSpPr>
            <p:nvPr/>
          </p:nvSpPr>
          <p:spPr bwMode="auto">
            <a:xfrm>
              <a:off x="313" y="165"/>
              <a:ext cx="5184" cy="87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ru-RU" altLang="ru-RU" sz="2200" b="1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Расходы бюджета муниципального образования «Муромский район» в расчете на душу населения 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ru-RU" altLang="ru-RU" sz="1500" b="1" i="1" dirty="0">
                  <a:latin typeface="Times New Roman" pitchFamily="18" charset="0"/>
                  <a:cs typeface="Times New Roman" pitchFamily="18" charset="0"/>
                </a:rPr>
                <a:t>(численность постоянного населения 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202</a:t>
              </a:r>
              <a:r>
                <a:rPr lang="en-US" altLang="ru-RU" sz="1500" b="1" i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500" b="1" i="1" dirty="0">
                  <a:latin typeface="Times New Roman" pitchFamily="18" charset="0"/>
                  <a:cs typeface="Times New Roman" pitchFamily="18" charset="0"/>
                </a:rPr>
                <a:t>год -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15</a:t>
              </a:r>
              <a:r>
                <a:rPr lang="en-US" altLang="ru-RU" sz="1500" b="1" i="1" dirty="0" smtClean="0">
                  <a:latin typeface="Times New Roman" pitchFamily="18" charset="0"/>
                  <a:cs typeface="Times New Roman" pitchFamily="18" charset="0"/>
                </a:rPr>
                <a:t>223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500" b="1" i="1" dirty="0">
                  <a:latin typeface="Times New Roman" pitchFamily="18" charset="0"/>
                  <a:cs typeface="Times New Roman" pitchFamily="18" charset="0"/>
                </a:rPr>
                <a:t>чел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.,</a:t>
              </a:r>
              <a:r>
                <a:rPr lang="en-US" altLang="ru-RU" sz="15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202</a:t>
              </a:r>
              <a:r>
                <a:rPr lang="en-US" altLang="ru-RU" sz="1500" b="1" i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-202</a:t>
              </a:r>
              <a:r>
                <a:rPr lang="en-US" altLang="ru-RU" sz="1500" b="1" i="1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500" b="1" i="1" dirty="0">
                  <a:latin typeface="Times New Roman" pitchFamily="18" charset="0"/>
                  <a:cs typeface="Times New Roman" pitchFamily="18" charset="0"/>
                </a:rPr>
                <a:t>годы– 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15</a:t>
              </a:r>
              <a:r>
                <a:rPr lang="en-US" altLang="ru-RU" sz="1500" b="1" i="1" dirty="0" smtClean="0">
                  <a:latin typeface="Times New Roman" pitchFamily="18" charset="0"/>
                  <a:cs typeface="Times New Roman" pitchFamily="18" charset="0"/>
                </a:rPr>
                <a:t>223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500" b="1" i="1" dirty="0">
                  <a:latin typeface="Times New Roman" pitchFamily="18" charset="0"/>
                  <a:cs typeface="Times New Roman" pitchFamily="18" charset="0"/>
                </a:rPr>
                <a:t>чел.)</a:t>
              </a:r>
            </a:p>
          </p:txBody>
        </p:sp>
      </p:grpSp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043354"/>
            <a:ext cx="8724171" cy="5662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110"/>
          <p:cNvSpPr txBox="1">
            <a:spLocks noChangeArrowheads="1"/>
          </p:cNvSpPr>
          <p:nvPr/>
        </p:nvSpPr>
        <p:spPr bwMode="auto">
          <a:xfrm>
            <a:off x="152400" y="6043136"/>
            <a:ext cx="88360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400" dirty="0">
                <a:latin typeface="Times New Roman" pitchFamily="18" charset="0"/>
              </a:rPr>
              <a:t>Наибольшую сумму расходов на душу населения в </a:t>
            </a:r>
            <a:r>
              <a:rPr lang="ru-RU" altLang="ru-RU" sz="1400" dirty="0" smtClean="0">
                <a:latin typeface="Times New Roman" pitchFamily="18" charset="0"/>
              </a:rPr>
              <a:t>202</a:t>
            </a:r>
            <a:r>
              <a:rPr lang="en-US" altLang="ru-RU" sz="1400" dirty="0" smtClean="0">
                <a:latin typeface="Times New Roman" pitchFamily="18" charset="0"/>
              </a:rPr>
              <a:t>2</a:t>
            </a:r>
            <a:r>
              <a:rPr lang="ru-RU" altLang="ru-RU" sz="1400" dirty="0" smtClean="0">
                <a:latin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</a:rPr>
              <a:t>году составляют расходы по разделам «Образование», «Общегосударственные вопросы», «Межбюджетные трансферты</a:t>
            </a:r>
            <a:r>
              <a:rPr lang="ru-RU" altLang="ru-RU" sz="1400" dirty="0" smtClean="0">
                <a:latin typeface="Times New Roman" pitchFamily="18" charset="0"/>
              </a:rPr>
              <a:t>», «</a:t>
            </a:r>
            <a:r>
              <a:rPr lang="ru-RU" altLang="ru-RU" sz="1400" dirty="0">
                <a:latin typeface="Times New Roman" pitchFamily="18" charset="0"/>
              </a:rPr>
              <a:t>Национальная экономика</a:t>
            </a:r>
            <a:r>
              <a:rPr lang="ru-RU" altLang="ru-RU" sz="1400" dirty="0" smtClean="0">
                <a:latin typeface="Times New Roman" pitchFamily="18" charset="0"/>
              </a:rPr>
              <a:t>»,  «Социальная </a:t>
            </a:r>
            <a:r>
              <a:rPr lang="ru-RU" altLang="ru-RU" sz="1400" dirty="0">
                <a:latin typeface="Times New Roman" pitchFamily="18" charset="0"/>
              </a:rPr>
              <a:t>политика</a:t>
            </a:r>
            <a:r>
              <a:rPr lang="ru-RU" altLang="ru-RU" sz="1400" dirty="0" smtClean="0">
                <a:latin typeface="Times New Roman" pitchFamily="18" charset="0"/>
              </a:rPr>
              <a:t>». </a:t>
            </a:r>
            <a:endParaRPr lang="ru-RU" altLang="ru-RU" sz="1400" dirty="0"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0" y="76200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Продолжение таблицы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3199"/>
            <a:ext cx="8829288" cy="568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129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38023" y="-76200"/>
            <a:ext cx="8839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latin typeface="Times New Roman" pitchFamily="18" charset="0"/>
              </a:rPr>
              <a:t>Динамика расходов бюджета Муромского района в разрезе муниципальных программ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48600" y="381000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000" b="1" dirty="0">
                <a:latin typeface="Times New Roman" pitchFamily="18" charset="0"/>
              </a:rPr>
              <a:t>тыс. </a:t>
            </a:r>
            <a:r>
              <a:rPr lang="ru-RU" altLang="ru-RU" sz="1000" b="1" dirty="0" smtClean="0">
                <a:latin typeface="Times New Roman" pitchFamily="18" charset="0"/>
              </a:rPr>
              <a:t>рублей</a:t>
            </a:r>
            <a:endParaRPr lang="ru-RU" altLang="ru-RU" sz="1000" b="1" dirty="0">
              <a:latin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868754"/>
              </p:ext>
            </p:extLst>
          </p:nvPr>
        </p:nvGraphicFramePr>
        <p:xfrm>
          <a:off x="304800" y="685800"/>
          <a:ext cx="8672422" cy="6096001"/>
        </p:xfrm>
        <a:graphic>
          <a:graphicData uri="http://schemas.openxmlformats.org/drawingml/2006/table">
            <a:tbl>
              <a:tblPr/>
              <a:tblGrid>
                <a:gridCol w="4113162"/>
                <a:gridCol w="897235"/>
                <a:gridCol w="957722"/>
                <a:gridCol w="866989"/>
                <a:gridCol w="929998"/>
                <a:gridCol w="907316"/>
              </a:tblGrid>
              <a:tr h="3809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План на 2021 год по состоянию на 01.10.2021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2022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Процент 2022 года к плану на 01.10.2021,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65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ВСЕГО РАСХОДОВ: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536 509,00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462 142,70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86,14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416 506,55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384 896,70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</a:tr>
              <a:tr h="246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249 927,42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248 314,10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227 994,90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217 617,34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620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"Обеспечение доступным и комфортным жильем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22 848,00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18 260,16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79,92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37 011,95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16 242,33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3571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"Создание благоприятных условий для развития молодого поколения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111,11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46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"Развитие культуры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16 912,60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23 172,40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137,01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18 172,40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18 172,40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46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"Развитие физической культуры и спорта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12 428,60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18 178,86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146,27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2 583,00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2 583,00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46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"Развитие муниципальной службы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46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"Информационное общество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718,10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783,30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109,08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716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"Повышение безопасности дорожного движения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989,80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589,80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59,59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294,80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294,80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46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"Комплексное развитие  сельских территорий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71 931,66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84,78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84,78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63,59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282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"Обеспечение деятельности органов местного самоуправления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28 806,01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29 603,48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17 376,80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18 475,24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3861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"Управление муниципальной собственностью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5 198,10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2 147,80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41,32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1 362,30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1 362,30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861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"Управление муниципальными финансами и муниципальным долгом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48 016,00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48 036,41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39 755,70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38 045,40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3282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"Модернизация объектов коммунальной инфраструктуры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1 440,00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189,47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2 150,00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46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"Охрана окружающей среды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46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"Дорожное хозяйство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46 715,67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48 256,00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42 055,00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42 768,00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765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4 958,50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4 678,10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94,35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4 000,12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4 027,90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3668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"Энергосбережение и повышение энергетической эффективности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8 345,30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2 960,00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35,47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46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15 358,25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14 987,50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20 564,80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25 244,40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735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22"/>
          <p:cNvSpPr>
            <a:spLocks noChangeArrowheads="1"/>
          </p:cNvSpPr>
          <p:nvPr/>
        </p:nvSpPr>
        <p:spPr bwMode="auto">
          <a:xfrm>
            <a:off x="152400" y="115888"/>
            <a:ext cx="8763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ДОРОЖНОЕ ХОЗЯЙСТВО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5299" name="TextBox 5"/>
          <p:cNvSpPr txBox="1">
            <a:spLocks noChangeArrowheads="1"/>
          </p:cNvSpPr>
          <p:nvPr/>
        </p:nvSpPr>
        <p:spPr bwMode="auto">
          <a:xfrm>
            <a:off x="5105400" y="609600"/>
            <a:ext cx="38862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В целях финансового обеспечения дорожной деятельности в составе бюджета района сформирован дорожный фонд Муромского района (решение Совета народных депутатов Муромского района от 29.01.2014 г. №7 «О создании муниципального дорожного фонда муниципального образования Муромский район Владимирской области»).</a:t>
            </a:r>
          </a:p>
          <a:p>
            <a:pPr algn="just" eaLnBrk="1" hangingPunct="1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Бюджетные ассигнования муниципального дорожного фонда Муромского района направляются на финансовое обеспечение деятельности по капитальному ремонту,  ремонту и содержанию автомобильных дорог общего пользования местного значения Муромского района  и искусственных сооружений на них. Общая протяженность дорог общего пользования местного значения составляет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349,398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км.</a:t>
            </a:r>
          </a:p>
        </p:txBody>
      </p:sp>
      <p:sp>
        <p:nvSpPr>
          <p:cNvPr id="55300" name="TextBox 5"/>
          <p:cNvSpPr txBox="1">
            <a:spLocks noChangeArrowheads="1"/>
          </p:cNvSpPr>
          <p:nvPr/>
        </p:nvSpPr>
        <p:spPr bwMode="auto">
          <a:xfrm>
            <a:off x="228600" y="5029200"/>
            <a:ext cx="48768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Общий объем на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текущий 2021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год составляет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46715,7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тыс. рублей, на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плановые: </a:t>
            </a:r>
          </a:p>
          <a:p>
            <a:pPr algn="just" eaLnBrk="1" hangingPunct="1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en-US" altLang="ru-RU" sz="1400" dirty="0" smtClean="0">
                <a:latin typeface="Times New Roman" pitchFamily="18" charset="0"/>
                <a:cs typeface="Times New Roman" pitchFamily="18" charset="0"/>
              </a:rPr>
              <a:t>48256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,0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тыс. рублей, </a:t>
            </a:r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42055,0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тыс. рублей, </a:t>
            </a:r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2024 год – 42 768,0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тыс. рублей.</a:t>
            </a:r>
          </a:p>
        </p:txBody>
      </p:sp>
      <p:pic>
        <p:nvPicPr>
          <p:cNvPr id="55301" name="Picture 11" descr="kol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795838"/>
            <a:ext cx="3733800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6957486"/>
              </p:ext>
            </p:extLst>
          </p:nvPr>
        </p:nvGraphicFramePr>
        <p:xfrm>
          <a:off x="228600" y="546775"/>
          <a:ext cx="4881562" cy="4482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0" y="609600"/>
            <a:ext cx="7635875" cy="685800"/>
          </a:xfrm>
        </p:spPr>
        <p:txBody>
          <a:bodyPr anchor="t"/>
          <a:lstStyle/>
          <a:p>
            <a:pPr algn="ctr" eaLnBrk="1" hangingPunct="1"/>
            <a:r>
              <a:rPr lang="ru-RU" altLang="ru-RU" sz="2200" b="1" dirty="0" smtClean="0">
                <a:solidFill>
                  <a:srgbClr val="121400"/>
                </a:solidFill>
                <a:latin typeface="Times New Roman" pitchFamily="18" charset="0"/>
              </a:rPr>
              <a:t>ОСНОВНЫЕ ПОНЯТИЯ</a:t>
            </a:r>
            <a:r>
              <a:rPr lang="ru-RU" altLang="ru-RU" sz="2200" b="1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9699" name="Rectangle 7"/>
          <p:cNvSpPr>
            <a:spLocks noGrp="1" noChangeArrowheads="1"/>
          </p:cNvSpPr>
          <p:nvPr>
            <p:ph type="subTitle" idx="4294967295"/>
          </p:nvPr>
        </p:nvSpPr>
        <p:spPr>
          <a:xfrm>
            <a:off x="228600" y="1219200"/>
            <a:ext cx="8686800" cy="3505200"/>
          </a:xfrm>
        </p:spPr>
        <p:txBody>
          <a:bodyPr/>
          <a:lstStyle/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Бюджет</a:t>
            </a:r>
            <a:r>
              <a:rPr lang="ru-RU" altLang="ru-RU" sz="1400" dirty="0" smtClean="0">
                <a:solidFill>
                  <a:srgbClr val="121400"/>
                </a:solidFill>
                <a:latin typeface="Times New Roman" pitchFamily="18" charset="0"/>
              </a:rPr>
              <a:t> </a:t>
            </a:r>
            <a:r>
              <a:rPr lang="ru-RU" altLang="ru-RU" sz="1400" dirty="0" smtClean="0">
                <a:latin typeface="Times New Roman" pitchFamily="18" charset="0"/>
              </a:rPr>
              <a:t>– форма образования и расходования денежных средств, предназначенных для   финансового обеспечения задач и функций государства и местного самоуправления.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Очередной финансовый год</a:t>
            </a:r>
            <a:r>
              <a:rPr lang="ru-RU" altLang="ru-RU" sz="1400" dirty="0" smtClean="0">
                <a:latin typeface="Times New Roman" pitchFamily="18" charset="0"/>
              </a:rPr>
              <a:t> – год, следующий за текущим финансовым годом.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Плановый период</a:t>
            </a:r>
            <a:r>
              <a:rPr lang="ru-RU" altLang="ru-RU" sz="1400" dirty="0" smtClean="0">
                <a:latin typeface="Times New Roman" pitchFamily="18" charset="0"/>
              </a:rPr>
              <a:t> – два финансовых года, следующие за очередным финансовым годом.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Доходы бюджета</a:t>
            </a:r>
            <a:r>
              <a:rPr lang="ru-RU" altLang="ru-RU" sz="1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400" b="1" dirty="0" smtClean="0">
                <a:latin typeface="Times New Roman" pitchFamily="18" charset="0"/>
              </a:rPr>
              <a:t>–</a:t>
            </a:r>
            <a:r>
              <a:rPr lang="ru-RU" altLang="ru-RU" sz="14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400" dirty="0" smtClean="0">
                <a:latin typeface="Times New Roman" pitchFamily="18" charset="0"/>
              </a:rPr>
              <a:t>денежные средства, поступающие в бюджет в соответствии с законодательством.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Расходы бюджета</a:t>
            </a:r>
            <a:r>
              <a:rPr lang="ru-RU" altLang="ru-RU" sz="14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400" b="1" dirty="0" smtClean="0">
                <a:latin typeface="Times New Roman" pitchFamily="18" charset="0"/>
              </a:rPr>
              <a:t>– </a:t>
            </a:r>
            <a:r>
              <a:rPr lang="ru-RU" altLang="ru-RU" sz="1400" dirty="0" smtClean="0">
                <a:latin typeface="Times New Roman" pitchFamily="18" charset="0"/>
              </a:rPr>
              <a:t>выплачиваемые из бюджета денежные средства, которые направляются на финансовое обеспечение задач и функций государства и местного самоуправления.</a:t>
            </a:r>
            <a:endParaRPr lang="ru-RU" altLang="ru-RU" sz="1400" b="1" dirty="0" smtClean="0">
              <a:latin typeface="Times New Roman" pitchFamily="18" charset="0"/>
            </a:endParaRP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Межбюджетные отношения</a:t>
            </a:r>
            <a:r>
              <a:rPr lang="ru-RU" altLang="ru-RU" sz="1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400" b="1" dirty="0" smtClean="0">
                <a:latin typeface="Times New Roman" pitchFamily="18" charset="0"/>
              </a:rPr>
              <a:t>– </a:t>
            </a:r>
            <a:r>
              <a:rPr lang="ru-RU" altLang="ru-RU" sz="1400" dirty="0" smtClean="0">
                <a:latin typeface="Times New Roman" pitchFamily="18" charset="0"/>
              </a:rPr>
              <a:t>это финансовые отношения между федеральными органами власти, органами власти субъектов РФ и муниципальными образованиями по вопросам регулирования бюджетных правоотношений, организации и осуществления бюджетного процесса.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Межбюджетные трансферты</a:t>
            </a:r>
            <a:r>
              <a:rPr lang="ru-RU" altLang="ru-RU" sz="1400" dirty="0" smtClean="0">
                <a:latin typeface="Times New Roman" pitchFamily="18" charset="0"/>
              </a:rPr>
              <a:t> – денежные средства, перечисляемые из одного бюджета бюджетной системы РФ другому.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1400" dirty="0" smtClean="0">
              <a:latin typeface="Times New Roman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187450" y="4724400"/>
            <a:ext cx="72739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900" b="1" i="1" dirty="0">
                <a:latin typeface="Times New Roman" pitchFamily="18" charset="0"/>
              </a:rPr>
              <a:t>Структура консолидированного бюджета муниципального образования Муромский район</a:t>
            </a:r>
            <a:endParaRPr lang="ru-RU" altLang="ru-RU" sz="1900" i="1" dirty="0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 flipH="1">
            <a:off x="2339975" y="5373688"/>
            <a:ext cx="86677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4560888" y="5373688"/>
            <a:ext cx="0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6227763" y="5300663"/>
            <a:ext cx="10810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AutoShape 45"/>
          <p:cNvSpPr>
            <a:spLocks noChangeArrowheads="1"/>
          </p:cNvSpPr>
          <p:nvPr/>
        </p:nvSpPr>
        <p:spPr bwMode="auto">
          <a:xfrm>
            <a:off x="250825" y="5876925"/>
            <a:ext cx="2665413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600" b="1">
                <a:latin typeface="Times New Roman" pitchFamily="18" charset="0"/>
              </a:rPr>
              <a:t>Бюджет Муромского района</a:t>
            </a:r>
          </a:p>
          <a:p>
            <a:pPr algn="ctr"/>
            <a:endParaRPr lang="ru-RU" altLang="ru-RU" sz="900"/>
          </a:p>
        </p:txBody>
      </p:sp>
      <p:sp>
        <p:nvSpPr>
          <p:cNvPr id="9" name="AutoShape 46"/>
          <p:cNvSpPr>
            <a:spLocks noChangeArrowheads="1"/>
          </p:cNvSpPr>
          <p:nvPr/>
        </p:nvSpPr>
        <p:spPr bwMode="auto">
          <a:xfrm>
            <a:off x="3124200" y="5876925"/>
            <a:ext cx="2814638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600" b="1">
                <a:latin typeface="Times New Roman" pitchFamily="18" charset="0"/>
              </a:rPr>
              <a:t>Бюджет</a:t>
            </a:r>
          </a:p>
          <a:p>
            <a:pPr algn="ctr"/>
            <a:r>
              <a:rPr lang="ru-RU" altLang="ru-RU" sz="1600" b="1">
                <a:latin typeface="Times New Roman" pitchFamily="18" charset="0"/>
              </a:rPr>
              <a:t>муниципального образования</a:t>
            </a:r>
          </a:p>
          <a:p>
            <a:pPr algn="ctr"/>
            <a:r>
              <a:rPr lang="ru-RU" altLang="ru-RU" sz="1600" b="1">
                <a:latin typeface="Times New Roman" pitchFamily="18" charset="0"/>
              </a:rPr>
              <a:t>Борисоглебское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6019800" y="5876925"/>
            <a:ext cx="2873375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600" b="1">
                <a:latin typeface="Times New Roman" pitchFamily="18" charset="0"/>
              </a:rPr>
              <a:t>Бюджет</a:t>
            </a:r>
          </a:p>
          <a:p>
            <a:pPr algn="ctr"/>
            <a:r>
              <a:rPr lang="ru-RU" altLang="ru-RU" sz="1600" b="1">
                <a:latin typeface="Times New Roman" pitchFamily="18" charset="0"/>
              </a:rPr>
              <a:t>муниципального образования</a:t>
            </a:r>
          </a:p>
          <a:p>
            <a:pPr algn="ctr"/>
            <a:r>
              <a:rPr lang="ru-RU" altLang="ru-RU" sz="1600" b="1">
                <a:latin typeface="Times New Roman" pitchFamily="18" charset="0"/>
              </a:rPr>
              <a:t>Ковардицкое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8"/>
          <p:cNvSpPr>
            <a:spLocks noChangeArrowheads="1"/>
          </p:cNvSpPr>
          <p:nvPr/>
        </p:nvSpPr>
        <p:spPr bwMode="auto">
          <a:xfrm>
            <a:off x="5562600" y="1295400"/>
            <a:ext cx="3581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endParaRPr lang="ru-RU" alt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2" name="Rectangle 12"/>
          <p:cNvSpPr>
            <a:spLocks noChangeArrowheads="1"/>
          </p:cNvSpPr>
          <p:nvPr/>
        </p:nvSpPr>
        <p:spPr bwMode="auto">
          <a:xfrm>
            <a:off x="3629026" y="180976"/>
            <a:ext cx="5362574" cy="2699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На 2022-2024 годы мероприятия по содержанию 349,398 километров дорог общего пользования местного значения будут осуществляться сельскими поселениями Муромского района, в связи с передачей с 01.01.2018 осуществления части полномочий, определенных ч. 1,4 статьи 14 Федерального закона от 06.10.2003 №131-ФЗ «Об общих принципах организации местного самоуправления в Российской Федерации» (решение Совета народных депутатов Муромского района Владимирской области от 20.06.2017 № 46 «О передаче к осуществлению части полномочий по решению вопросов местного значения органов местного самоуправления муниципального образования Муромский район»):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по муниципальному образованию Борисоглебское на 2022-2023 годы в сумме 2500,0 тыс. рублей ежегодно, на 2024 год бюджетные ассигнования не предусмотрены (174,061 км. дорог);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муниципальному образованию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Ковардицкое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на 2022-2023 годы в сумме 3000,0 тыс. рублей  ежегодно, на 2024 год бюджетные ассигнования не предусмотрены (175,337 км. дорог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4" name="Picture 14" descr="t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0976"/>
            <a:ext cx="3352799" cy="248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6" name="Прямоугольник 4"/>
          <p:cNvSpPr>
            <a:spLocks noChangeArrowheads="1"/>
          </p:cNvSpPr>
          <p:nvPr/>
        </p:nvSpPr>
        <p:spPr bwMode="auto">
          <a:xfrm>
            <a:off x="4648200" y="2851601"/>
            <a:ext cx="4343400" cy="398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   В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2022 году планируется отремонтировать около 15,039 км дорог общего пользования местного значения, находящихся на территории Муромского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района, из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них: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на территории муниципального образования Борисоглебское- 6,275 км, в том числе: с.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Степаньково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ул.Садовая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(3),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ул.Колхозная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(1) – 1,24 км, с. Борисово,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ул.Калинина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(1) – 0,27 км,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с.Чаадаево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ул.К.Маркса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– 0,8 км, 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д.Санниково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ул.Заречная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(2),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ул.Полевая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(2) – 0,875 км,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с.Татарово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ул.Центральная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(5), Проезд по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с.Татарово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(3) – 1,85 км., с.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Молотицы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ул.Набережнаяы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(1), Проезд по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с.Молотицы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(1), Проезд по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с.Молотицы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(2), участок проезда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с.Молотицы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(3) от ул.Кирова.д.10 до ул.Советская.д.119- 1,24 км.;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на территории муниципального образования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Ковардицкое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- 8,764 км, в том числе: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с.Панфилово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ул.Красная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горка, (от пересечения с а/д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ул.Первомайская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до д.12;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ул.Строителей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(1) ( от пересечения с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ул.Красная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горка до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персечения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а/д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ул.Первомайская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) – 0,79 км,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с.Стригино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ул. Третья ( от д.13 до д.78) – 0,84 км,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с.Лазарево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ул.Профсоюзная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ул.Кирова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(1) – 0,9 км, Муром-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Касимов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Черемисино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– 0,94 км,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д.Пестенькино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ул.Центральная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(2) (от д.1 до д.22),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ул.Ольховая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– 0,71 км,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д.Федорково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ул.Лесная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(1) – 0,8 км,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с.Ковардицы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ул.Молодежная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(2), Проезд (10), Проезд (13), Проезд (15), Проезд (25), ул.1-я Лесная (от д.12а до д.25) – 2,314 км,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д.Мишино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улюКирова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(2),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ул.Верхняя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(1) – 0,6 км,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д.Старые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Котлицы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ул.Слободка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– 0,87 км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7161944"/>
              </p:ext>
            </p:extLst>
          </p:nvPr>
        </p:nvGraphicFramePr>
        <p:xfrm>
          <a:off x="152400" y="3124200"/>
          <a:ext cx="44196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22"/>
          <p:cNvSpPr>
            <a:spLocks noChangeArrowheads="1"/>
          </p:cNvSpPr>
          <p:nvPr/>
        </p:nvSpPr>
        <p:spPr bwMode="auto">
          <a:xfrm>
            <a:off x="685800" y="0"/>
            <a:ext cx="800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ЖИЛИЩНО-КОММУНАЛЬНОЕ ХОЗЯЙСТВО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7347" name="TextBox 19"/>
          <p:cNvSpPr txBox="1">
            <a:spLocks noChangeArrowheads="1"/>
          </p:cNvSpPr>
          <p:nvPr/>
        </p:nvSpPr>
        <p:spPr bwMode="auto">
          <a:xfrm>
            <a:off x="6407150" y="3014663"/>
            <a:ext cx="2432050" cy="830997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На коммунальное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хозяйство предусмотрено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4400,0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тыс. рублей, средства будут направлены на:</a:t>
            </a:r>
          </a:p>
        </p:txBody>
      </p:sp>
      <p:sp>
        <p:nvSpPr>
          <p:cNvPr id="57348" name="TextBox 20"/>
          <p:cNvSpPr txBox="1">
            <a:spLocks noChangeArrowheads="1"/>
          </p:cNvSpPr>
          <p:nvPr/>
        </p:nvSpPr>
        <p:spPr bwMode="auto">
          <a:xfrm>
            <a:off x="6137275" y="3844925"/>
            <a:ext cx="2930525" cy="229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5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100" dirty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объекта «Станция водоподготовки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с.Панфилово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Муромского района» в сумме 1 000,0 тыс.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рублей;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1100" dirty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разработка проектной сметной документации и проведение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госэкспертизы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по объекту «Водопроводные сети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с.Борисоглеб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» в сумме 190,0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строительство объекта теплоснабжения: «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Блочно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-модульная котельная для школы с.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Борисоглеб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Муромского района» в сумме 2 960,0 тыс. рублей (строительство объекта – 2 810,0 тыс. рублей, строительный контроль – 150,0 тыс. рублей). </a:t>
            </a:r>
          </a:p>
        </p:txBody>
      </p:sp>
      <p:sp>
        <p:nvSpPr>
          <p:cNvPr id="57349" name="TextBox 13"/>
          <p:cNvSpPr txBox="1">
            <a:spLocks noChangeArrowheads="1"/>
          </p:cNvSpPr>
          <p:nvPr/>
        </p:nvSpPr>
        <p:spPr bwMode="auto">
          <a:xfrm>
            <a:off x="3333750" y="3014663"/>
            <a:ext cx="2533650" cy="830262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год на жилищно-коммунальное  хозяйство предусмотрено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21510,5 тыс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. рублей, из них:</a:t>
            </a:r>
          </a:p>
        </p:txBody>
      </p:sp>
      <p:sp>
        <p:nvSpPr>
          <p:cNvPr id="57350" name="TextBox 19"/>
          <p:cNvSpPr txBox="1">
            <a:spLocks noChangeArrowheads="1"/>
          </p:cNvSpPr>
          <p:nvPr/>
        </p:nvSpPr>
        <p:spPr bwMode="auto">
          <a:xfrm>
            <a:off x="381000" y="3013075"/>
            <a:ext cx="2376488" cy="831850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На другие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вопросы в области жилищно-коммунального хозяйства предусмотрено</a:t>
            </a:r>
            <a:r>
              <a:rPr lang="ru-RU" altLang="ru-RU" sz="1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b="1" u="sng" dirty="0" smtClean="0">
                <a:latin typeface="Times New Roman" pitchFamily="18" charset="0"/>
                <a:cs typeface="Times New Roman" pitchFamily="18" charset="0"/>
              </a:rPr>
              <a:t>2838,7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81944" name="Rectangle 24"/>
          <p:cNvSpPr>
            <a:spLocks noChangeArrowheads="1"/>
          </p:cNvSpPr>
          <p:nvPr/>
        </p:nvSpPr>
        <p:spPr bwMode="auto">
          <a:xfrm>
            <a:off x="4479925" y="3298825"/>
            <a:ext cx="184150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spcBef>
                <a:spcPts val="5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ru-RU" altLang="ru-RU" sz="11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52" name="Rectangle 25"/>
          <p:cNvSpPr>
            <a:spLocks noChangeArrowheads="1"/>
          </p:cNvSpPr>
          <p:nvPr/>
        </p:nvSpPr>
        <p:spPr bwMode="auto">
          <a:xfrm>
            <a:off x="381000" y="3979863"/>
            <a:ext cx="2478088" cy="1849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5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altLang="ru-RU" sz="1100" dirty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осуществление отдельных государственных полномочий по региональному государственному жилищному надзору и лицензионному контролю за счет субвенции из областного бюджета в сумме </a:t>
            </a:r>
            <a:r>
              <a:rPr lang="en-US" altLang="ru-RU" sz="11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83,0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тыс. руб.,</a:t>
            </a:r>
          </a:p>
          <a:p>
            <a:pPr algn="just">
              <a:spcBef>
                <a:spcPts val="5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altLang="ru-RU" sz="1100" dirty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оказание услуг МКУ «УЖКХИСП» в сумме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2555,7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57353" name="Стрелка вправо 19"/>
          <p:cNvSpPr>
            <a:spLocks noChangeArrowheads="1"/>
          </p:cNvSpPr>
          <p:nvPr/>
        </p:nvSpPr>
        <p:spPr bwMode="auto">
          <a:xfrm>
            <a:off x="5867400" y="3243263"/>
            <a:ext cx="539750" cy="4857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 altLang="ru-RU"/>
          </a:p>
        </p:txBody>
      </p:sp>
      <p:sp>
        <p:nvSpPr>
          <p:cNvPr id="57354" name="Стрелка влево 20"/>
          <p:cNvSpPr>
            <a:spLocks noChangeArrowheads="1"/>
          </p:cNvSpPr>
          <p:nvPr/>
        </p:nvSpPr>
        <p:spPr bwMode="auto">
          <a:xfrm>
            <a:off x="2743200" y="3243263"/>
            <a:ext cx="590550" cy="485775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 altLang="ru-RU"/>
          </a:p>
        </p:txBody>
      </p:sp>
      <p:sp>
        <p:nvSpPr>
          <p:cNvPr id="57355" name="TextBox 13"/>
          <p:cNvSpPr txBox="1">
            <a:spLocks noChangeArrowheads="1"/>
          </p:cNvSpPr>
          <p:nvPr/>
        </p:nvSpPr>
        <p:spPr bwMode="auto">
          <a:xfrm>
            <a:off x="3352800" y="4262438"/>
            <a:ext cx="2533650" cy="1015663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На жилищное 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хозяйство предусмотрено </a:t>
            </a:r>
            <a:r>
              <a:rPr lang="en-US" altLang="ru-RU" sz="1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4271,8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тыс. рублей, средства будут направлены на: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56" name="Стрелка влево 20"/>
          <p:cNvSpPr>
            <a:spLocks noChangeArrowheads="1"/>
          </p:cNvSpPr>
          <p:nvPr/>
        </p:nvSpPr>
        <p:spPr bwMode="auto">
          <a:xfrm rot="5400000" flipH="1">
            <a:off x="4439444" y="3813969"/>
            <a:ext cx="446087" cy="485775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57357" name="TextBox 20"/>
          <p:cNvSpPr txBox="1">
            <a:spLocks noChangeArrowheads="1"/>
          </p:cNvSpPr>
          <p:nvPr/>
        </p:nvSpPr>
        <p:spPr bwMode="auto">
          <a:xfrm rot="10800000" flipV="1">
            <a:off x="3352800" y="5267488"/>
            <a:ext cx="266699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100" dirty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приобретение жилых помещений для граждан, нуждающихся в улучшении жилищных условий в сумме </a:t>
            </a:r>
            <a:r>
              <a:rPr lang="en-US" altLang="ru-RU" sz="11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4031,8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тыс. руб. Планируется улучшить жилищные условия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40 семьям.</a:t>
            </a:r>
          </a:p>
          <a:p>
            <a:pPr algn="just" eaLnBrk="1" hangingPunct="1"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100" dirty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содержание муниципального недвижимого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имущества в сумме 240,0 тыс. руб.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367400"/>
              </p:ext>
            </p:extLst>
          </p:nvPr>
        </p:nvGraphicFramePr>
        <p:xfrm>
          <a:off x="239183" y="733426"/>
          <a:ext cx="8665633" cy="2279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ru-RU" altLang="ru-RU"/>
          </a:p>
        </p:txBody>
      </p:sp>
      <p:sp>
        <p:nvSpPr>
          <p:cNvPr id="58371" name="AutoShape 95"/>
          <p:cNvSpPr>
            <a:spLocks noChangeArrowheads="1"/>
          </p:cNvSpPr>
          <p:nvPr/>
        </p:nvSpPr>
        <p:spPr bwMode="auto">
          <a:xfrm>
            <a:off x="762000" y="152400"/>
            <a:ext cx="7696200" cy="122872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Комплексное обустройство населенных пунктов, расположенных в сельской местности объектами инженерной инфраструктуры на </a:t>
            </a: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2022 -2024 годы.</a:t>
            </a:r>
            <a:endParaRPr lang="ru-RU" altLang="ru-RU" sz="2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dirty="0"/>
          </a:p>
        </p:txBody>
      </p:sp>
      <p:sp>
        <p:nvSpPr>
          <p:cNvPr id="58373" name="AutoShape 97"/>
          <p:cNvSpPr>
            <a:spLocks noChangeArrowheads="1"/>
          </p:cNvSpPr>
          <p:nvPr/>
        </p:nvSpPr>
        <p:spPr bwMode="auto">
          <a:xfrm>
            <a:off x="3203575" y="2609849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58378" name="AutoShape 110"/>
          <p:cNvSpPr>
            <a:spLocks noChangeArrowheads="1"/>
          </p:cNvSpPr>
          <p:nvPr/>
        </p:nvSpPr>
        <p:spPr bwMode="auto">
          <a:xfrm>
            <a:off x="515938" y="3516318"/>
            <a:ext cx="2613025" cy="6334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Объект «</a:t>
            </a:r>
            <a:r>
              <a:rPr lang="ru-RU" altLang="ru-RU" sz="1000" b="1" dirty="0" err="1">
                <a:latin typeface="Times New Roman" pitchFamily="18" charset="0"/>
                <a:cs typeface="Times New Roman" pitchFamily="18" charset="0"/>
              </a:rPr>
              <a:t>Блочно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-модульная котельная для школы с. </a:t>
            </a:r>
            <a:r>
              <a:rPr lang="ru-RU" altLang="ru-RU" sz="1000" b="1" dirty="0" err="1">
                <a:latin typeface="Times New Roman" pitchFamily="18" charset="0"/>
                <a:cs typeface="Times New Roman" pitchFamily="18" charset="0"/>
              </a:rPr>
              <a:t>Борисоглеб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 Муромского района»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(2960,0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altLang="ru-RU" sz="1000" b="1" dirty="0">
                <a:latin typeface="Calibri" pitchFamily="34" charset="0"/>
              </a:rPr>
              <a:t>)</a:t>
            </a:r>
            <a:endParaRPr lang="ru-RU" altLang="ru-RU" sz="1000" dirty="0"/>
          </a:p>
        </p:txBody>
      </p:sp>
      <p:sp>
        <p:nvSpPr>
          <p:cNvPr id="58379" name="AutoShape 112"/>
          <p:cNvSpPr>
            <a:spLocks noChangeArrowheads="1"/>
          </p:cNvSpPr>
          <p:nvPr/>
        </p:nvSpPr>
        <p:spPr bwMode="auto">
          <a:xfrm>
            <a:off x="3770313" y="3589338"/>
            <a:ext cx="1633537" cy="4492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2022 год</a:t>
            </a:r>
          </a:p>
          <a:p>
            <a:pPr algn="ctr">
              <a:spcAft>
                <a:spcPts val="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(2960,0 тыс. рублей)</a:t>
            </a:r>
          </a:p>
        </p:txBody>
      </p:sp>
      <p:sp>
        <p:nvSpPr>
          <p:cNvPr id="58380" name="AutoShape 113"/>
          <p:cNvSpPr>
            <a:spLocks noChangeArrowheads="1"/>
          </p:cNvSpPr>
          <p:nvPr/>
        </p:nvSpPr>
        <p:spPr bwMode="auto">
          <a:xfrm rot="10800000" flipV="1">
            <a:off x="5773734" y="3429002"/>
            <a:ext cx="3011487" cy="304802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объекта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(2810,0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рублей)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81" name="AutoShape 97"/>
          <p:cNvSpPr>
            <a:spLocks noChangeArrowheads="1"/>
          </p:cNvSpPr>
          <p:nvPr/>
        </p:nvSpPr>
        <p:spPr bwMode="auto">
          <a:xfrm>
            <a:off x="3157538" y="3714755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58382" name="AutoShape 102"/>
          <p:cNvSpPr>
            <a:spLocks/>
          </p:cNvSpPr>
          <p:nvPr/>
        </p:nvSpPr>
        <p:spPr bwMode="auto">
          <a:xfrm>
            <a:off x="5430838" y="3470271"/>
            <a:ext cx="304800" cy="679459"/>
          </a:xfrm>
          <a:prstGeom prst="leftBrace">
            <a:avLst>
              <a:gd name="adj1" fmla="val 77266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8386" name="AutoShape 12"/>
          <p:cNvSpPr>
            <a:spLocks noChangeArrowheads="1"/>
          </p:cNvSpPr>
          <p:nvPr/>
        </p:nvSpPr>
        <p:spPr bwMode="auto">
          <a:xfrm>
            <a:off x="3854450" y="2473326"/>
            <a:ext cx="1633538" cy="49847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(190,0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altLang="ru-RU" sz="1000" b="1" dirty="0" smtClean="0">
                <a:latin typeface="Calibri" pitchFamily="34" charset="0"/>
              </a:rPr>
              <a:t>)</a:t>
            </a:r>
            <a:endParaRPr lang="ru-RU" altLang="ru-RU" sz="1000" b="1" dirty="0">
              <a:latin typeface="Times New Roman" pitchFamily="18" charset="0"/>
            </a:endParaRPr>
          </a:p>
        </p:txBody>
      </p:sp>
      <p:sp>
        <p:nvSpPr>
          <p:cNvPr id="58395" name="AutoShape 102"/>
          <p:cNvSpPr>
            <a:spLocks/>
          </p:cNvSpPr>
          <p:nvPr/>
        </p:nvSpPr>
        <p:spPr bwMode="auto">
          <a:xfrm>
            <a:off x="5473700" y="2286001"/>
            <a:ext cx="295275" cy="914399"/>
          </a:xfrm>
          <a:prstGeom prst="leftBrace">
            <a:avLst>
              <a:gd name="adj1" fmla="val 76865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8396" name="AutoShape 113"/>
          <p:cNvSpPr>
            <a:spLocks noChangeArrowheads="1"/>
          </p:cNvSpPr>
          <p:nvPr/>
        </p:nvSpPr>
        <p:spPr bwMode="auto">
          <a:xfrm rot="10800000" flipV="1">
            <a:off x="5773736" y="3840168"/>
            <a:ext cx="3011487" cy="309562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Строительный контроль (150,0 тыс. рублей)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402" name="AutoShape 8"/>
          <p:cNvSpPr>
            <a:spLocks noChangeArrowheads="1"/>
          </p:cNvSpPr>
          <p:nvPr/>
        </p:nvSpPr>
        <p:spPr bwMode="auto">
          <a:xfrm>
            <a:off x="495300" y="1514475"/>
            <a:ext cx="2644775" cy="5476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Объект "Станция водоподготовки  </a:t>
            </a:r>
            <a:r>
              <a:rPr lang="ru-RU" altLang="ru-RU" sz="1000" b="1" dirty="0" err="1" smtClean="0">
                <a:latin typeface="Times New Roman" pitchFamily="18" charset="0"/>
                <a:cs typeface="Times New Roman" pitchFamily="18" charset="0"/>
              </a:rPr>
              <a:t>с.Панфилово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Муромского района"</a:t>
            </a:r>
            <a:endParaRPr lang="ru-RU" altLang="ru-RU" sz="1000" dirty="0"/>
          </a:p>
        </p:txBody>
      </p:sp>
      <p:sp>
        <p:nvSpPr>
          <p:cNvPr id="58404" name="AutoShape 112"/>
          <p:cNvSpPr>
            <a:spLocks noChangeArrowheads="1"/>
          </p:cNvSpPr>
          <p:nvPr/>
        </p:nvSpPr>
        <p:spPr bwMode="auto">
          <a:xfrm>
            <a:off x="3900488" y="1600200"/>
            <a:ext cx="1633537" cy="4365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год (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1000,0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altLang="ru-RU" sz="1000" b="1" dirty="0">
                <a:latin typeface="Calibri" pitchFamily="34" charset="0"/>
              </a:rPr>
              <a:t>)</a:t>
            </a:r>
            <a:endParaRPr lang="ru-RU" altLang="ru-RU" dirty="0"/>
          </a:p>
        </p:txBody>
      </p:sp>
      <p:sp>
        <p:nvSpPr>
          <p:cNvPr id="58405" name="AutoShape 102"/>
          <p:cNvSpPr>
            <a:spLocks/>
          </p:cNvSpPr>
          <p:nvPr/>
        </p:nvSpPr>
        <p:spPr bwMode="auto">
          <a:xfrm>
            <a:off x="5540375" y="1649412"/>
            <a:ext cx="295275" cy="331788"/>
          </a:xfrm>
          <a:prstGeom prst="leftBrace">
            <a:avLst>
              <a:gd name="adj1" fmla="val 77059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8406" name="AutoShape 20"/>
          <p:cNvSpPr>
            <a:spLocks noChangeArrowheads="1"/>
          </p:cNvSpPr>
          <p:nvPr/>
        </p:nvSpPr>
        <p:spPr bwMode="auto">
          <a:xfrm>
            <a:off x="5837238" y="1649412"/>
            <a:ext cx="2947987" cy="33178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Строительство объекта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1000,0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44" name="AutoShape 97"/>
          <p:cNvSpPr>
            <a:spLocks noChangeArrowheads="1"/>
          </p:cNvSpPr>
          <p:nvPr/>
        </p:nvSpPr>
        <p:spPr bwMode="auto">
          <a:xfrm>
            <a:off x="3203575" y="1730375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45" name="AutoShape 8"/>
          <p:cNvSpPr>
            <a:spLocks noChangeArrowheads="1"/>
          </p:cNvSpPr>
          <p:nvPr/>
        </p:nvSpPr>
        <p:spPr bwMode="auto">
          <a:xfrm>
            <a:off x="515938" y="2418557"/>
            <a:ext cx="2644775" cy="62944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Объект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«Водопроводные сети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с.Борисоглеб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Муромского района» </a:t>
            </a:r>
          </a:p>
          <a:p>
            <a:pPr algn="ctr">
              <a:spcAft>
                <a:spcPts val="1000"/>
              </a:spcAf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(190,0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altLang="ru-RU" sz="1000" b="1" dirty="0"/>
          </a:p>
        </p:txBody>
      </p:sp>
      <p:sp>
        <p:nvSpPr>
          <p:cNvPr id="46" name="AutoShape 16"/>
          <p:cNvSpPr>
            <a:spLocks noChangeArrowheads="1"/>
          </p:cNvSpPr>
          <p:nvPr/>
        </p:nvSpPr>
        <p:spPr bwMode="auto">
          <a:xfrm>
            <a:off x="5799138" y="2276475"/>
            <a:ext cx="2979737" cy="3905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Разработка проектно-сметной документации </a:t>
            </a:r>
            <a:r>
              <a:rPr lang="ru-RU" altLang="ru-RU" sz="900" b="1" dirty="0" smtClean="0">
                <a:latin typeface="Times New Roman" pitchFamily="18" charset="0"/>
                <a:cs typeface="Times New Roman" pitchFamily="18" charset="0"/>
              </a:rPr>
              <a:t>объекта 150,0 </a:t>
            </a: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AutoShape 17"/>
          <p:cNvSpPr>
            <a:spLocks noChangeArrowheads="1"/>
          </p:cNvSpPr>
          <p:nvPr/>
        </p:nvSpPr>
        <p:spPr bwMode="auto">
          <a:xfrm>
            <a:off x="5791200" y="2817812"/>
            <a:ext cx="2994025" cy="38258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Проведение государственной экспертизы проектно-сметной документации по объекту </a:t>
            </a:r>
            <a:r>
              <a:rPr lang="ru-RU" altLang="ru-RU" sz="900" b="1" dirty="0" smtClean="0">
                <a:latin typeface="Times New Roman" pitchFamily="18" charset="0"/>
                <a:cs typeface="Times New Roman" pitchFamily="18" charset="0"/>
              </a:rPr>
              <a:t>40,0 </a:t>
            </a: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  <a:p>
            <a:endParaRPr lang="ru-RU" altLang="ru-RU" sz="1600" dirty="0"/>
          </a:p>
        </p:txBody>
      </p:sp>
      <p:sp>
        <p:nvSpPr>
          <p:cNvPr id="50" name="AutoShape 97"/>
          <p:cNvSpPr>
            <a:spLocks noChangeArrowheads="1"/>
          </p:cNvSpPr>
          <p:nvPr/>
        </p:nvSpPr>
        <p:spPr bwMode="auto">
          <a:xfrm>
            <a:off x="3221037" y="4667249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51" name="AutoShape 12"/>
          <p:cNvSpPr>
            <a:spLocks noChangeArrowheads="1"/>
          </p:cNvSpPr>
          <p:nvPr/>
        </p:nvSpPr>
        <p:spPr bwMode="auto">
          <a:xfrm>
            <a:off x="3871912" y="4530726"/>
            <a:ext cx="1633538" cy="49847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(2000,0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altLang="ru-RU" sz="1000" b="1" dirty="0" smtClean="0">
                <a:latin typeface="Calibri" pitchFamily="34" charset="0"/>
              </a:rPr>
              <a:t>)</a:t>
            </a:r>
            <a:endParaRPr lang="ru-RU" altLang="ru-RU" sz="1000" b="1" dirty="0">
              <a:latin typeface="Times New Roman" pitchFamily="18" charset="0"/>
            </a:endParaRPr>
          </a:p>
        </p:txBody>
      </p:sp>
      <p:sp>
        <p:nvSpPr>
          <p:cNvPr id="52" name="AutoShape 102"/>
          <p:cNvSpPr>
            <a:spLocks/>
          </p:cNvSpPr>
          <p:nvPr/>
        </p:nvSpPr>
        <p:spPr bwMode="auto">
          <a:xfrm>
            <a:off x="5491162" y="4343401"/>
            <a:ext cx="295275" cy="914399"/>
          </a:xfrm>
          <a:prstGeom prst="leftBrace">
            <a:avLst>
              <a:gd name="adj1" fmla="val 76865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3" name="AutoShape 8"/>
          <p:cNvSpPr>
            <a:spLocks noChangeArrowheads="1"/>
          </p:cNvSpPr>
          <p:nvPr/>
        </p:nvSpPr>
        <p:spPr bwMode="auto">
          <a:xfrm>
            <a:off x="533400" y="4475957"/>
            <a:ext cx="2644775" cy="62944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Объект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«Водопроводные сети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Чаадаево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Муромского района» </a:t>
            </a:r>
          </a:p>
          <a:p>
            <a:pPr algn="ctr">
              <a:spcAft>
                <a:spcPts val="1000"/>
              </a:spcAf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(2000,0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altLang="ru-RU" sz="1000" b="1" dirty="0"/>
          </a:p>
        </p:txBody>
      </p:sp>
      <p:sp>
        <p:nvSpPr>
          <p:cNvPr id="54" name="AutoShape 16"/>
          <p:cNvSpPr>
            <a:spLocks noChangeArrowheads="1"/>
          </p:cNvSpPr>
          <p:nvPr/>
        </p:nvSpPr>
        <p:spPr bwMode="auto">
          <a:xfrm>
            <a:off x="5816600" y="4333875"/>
            <a:ext cx="2979737" cy="3905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Разработка проектно-сметной документации </a:t>
            </a:r>
            <a:r>
              <a:rPr lang="ru-RU" altLang="ru-RU" sz="900" b="1" dirty="0" smtClean="0">
                <a:latin typeface="Times New Roman" pitchFamily="18" charset="0"/>
                <a:cs typeface="Times New Roman" pitchFamily="18" charset="0"/>
              </a:rPr>
              <a:t>объекта 1500,0 </a:t>
            </a: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AutoShape 17"/>
          <p:cNvSpPr>
            <a:spLocks noChangeArrowheads="1"/>
          </p:cNvSpPr>
          <p:nvPr/>
        </p:nvSpPr>
        <p:spPr bwMode="auto">
          <a:xfrm>
            <a:off x="5808662" y="4875212"/>
            <a:ext cx="2994025" cy="38258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Проведение государственной экспертизы проектно-сметной документации по объекту </a:t>
            </a:r>
            <a:r>
              <a:rPr lang="ru-RU" altLang="ru-RU" sz="900" b="1" dirty="0" smtClean="0">
                <a:latin typeface="Times New Roman" pitchFamily="18" charset="0"/>
                <a:cs typeface="Times New Roman" pitchFamily="18" charset="0"/>
              </a:rPr>
              <a:t>500,0 </a:t>
            </a: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  <a:p>
            <a:endParaRPr lang="ru-RU" altLang="ru-RU" sz="1600" dirty="0"/>
          </a:p>
        </p:txBody>
      </p:sp>
      <p:sp>
        <p:nvSpPr>
          <p:cNvPr id="56" name="AutoShape 97"/>
          <p:cNvSpPr>
            <a:spLocks noChangeArrowheads="1"/>
          </p:cNvSpPr>
          <p:nvPr/>
        </p:nvSpPr>
        <p:spPr bwMode="auto">
          <a:xfrm>
            <a:off x="3221037" y="5743574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57" name="AutoShape 12"/>
          <p:cNvSpPr>
            <a:spLocks noChangeArrowheads="1"/>
          </p:cNvSpPr>
          <p:nvPr/>
        </p:nvSpPr>
        <p:spPr bwMode="auto">
          <a:xfrm>
            <a:off x="3871912" y="5607051"/>
            <a:ext cx="1633538" cy="49847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(150,0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altLang="ru-RU" sz="1000" b="1" dirty="0" smtClean="0">
                <a:latin typeface="Calibri" pitchFamily="34" charset="0"/>
              </a:rPr>
              <a:t>)</a:t>
            </a:r>
            <a:endParaRPr lang="ru-RU" altLang="ru-RU" sz="1000" b="1" dirty="0">
              <a:latin typeface="Times New Roman" pitchFamily="18" charset="0"/>
            </a:endParaRPr>
          </a:p>
        </p:txBody>
      </p:sp>
      <p:sp>
        <p:nvSpPr>
          <p:cNvPr id="58" name="AutoShape 102"/>
          <p:cNvSpPr>
            <a:spLocks/>
          </p:cNvSpPr>
          <p:nvPr/>
        </p:nvSpPr>
        <p:spPr bwMode="auto">
          <a:xfrm>
            <a:off x="5491162" y="5419726"/>
            <a:ext cx="295275" cy="914399"/>
          </a:xfrm>
          <a:prstGeom prst="leftBrace">
            <a:avLst>
              <a:gd name="adj1" fmla="val 76865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9" name="AutoShape 8"/>
          <p:cNvSpPr>
            <a:spLocks noChangeArrowheads="1"/>
          </p:cNvSpPr>
          <p:nvPr/>
        </p:nvSpPr>
        <p:spPr bwMode="auto">
          <a:xfrm>
            <a:off x="533400" y="5552282"/>
            <a:ext cx="2644775" cy="62944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Объект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«Водопроводные сети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с.Кондраково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Муромского района» </a:t>
            </a:r>
          </a:p>
          <a:p>
            <a:pPr algn="ctr">
              <a:spcAft>
                <a:spcPts val="1000"/>
              </a:spcAf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(150,0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altLang="ru-RU" sz="1000" b="1" dirty="0"/>
          </a:p>
        </p:txBody>
      </p:sp>
      <p:sp>
        <p:nvSpPr>
          <p:cNvPr id="60" name="AutoShape 16"/>
          <p:cNvSpPr>
            <a:spLocks noChangeArrowheads="1"/>
          </p:cNvSpPr>
          <p:nvPr/>
        </p:nvSpPr>
        <p:spPr bwMode="auto">
          <a:xfrm>
            <a:off x="5816600" y="5410200"/>
            <a:ext cx="2979737" cy="3905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Разработка проектно-сметной документации </a:t>
            </a:r>
            <a:r>
              <a:rPr lang="ru-RU" altLang="ru-RU" sz="900" b="1" dirty="0" smtClean="0">
                <a:latin typeface="Times New Roman" pitchFamily="18" charset="0"/>
                <a:cs typeface="Times New Roman" pitchFamily="18" charset="0"/>
              </a:rPr>
              <a:t>объекта 100,0 </a:t>
            </a: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AutoShape 17"/>
          <p:cNvSpPr>
            <a:spLocks noChangeArrowheads="1"/>
          </p:cNvSpPr>
          <p:nvPr/>
        </p:nvSpPr>
        <p:spPr bwMode="auto">
          <a:xfrm>
            <a:off x="5808662" y="5951537"/>
            <a:ext cx="2994025" cy="38258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Проведение государственной экспертизы проектно-сметной документации по объекту 5</a:t>
            </a:r>
            <a:r>
              <a:rPr lang="ru-RU" altLang="ru-RU" sz="900" b="1" dirty="0" smtClean="0">
                <a:latin typeface="Times New Roman" pitchFamily="18" charset="0"/>
                <a:cs typeface="Times New Roman" pitchFamily="18" charset="0"/>
              </a:rPr>
              <a:t>0,0 </a:t>
            </a: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  <a:p>
            <a:endParaRPr lang="ru-RU" alt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22"/>
          <p:cNvSpPr>
            <a:spLocks noChangeArrowheads="1"/>
          </p:cNvSpPr>
          <p:nvPr/>
        </p:nvSpPr>
        <p:spPr bwMode="auto">
          <a:xfrm>
            <a:off x="990600" y="0"/>
            <a:ext cx="74898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ОБРАЗОВАНИЕ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" name="Выноска со стрелкой вправо 1"/>
          <p:cNvSpPr/>
          <p:nvPr/>
        </p:nvSpPr>
        <p:spPr bwMode="auto">
          <a:xfrm>
            <a:off x="304800" y="492918"/>
            <a:ext cx="2057400" cy="1157288"/>
          </a:xfrm>
          <a:prstGeom prst="rightArrowCallout">
            <a:avLst>
              <a:gd name="adj1" fmla="val 25000"/>
              <a:gd name="adj2" fmla="val 25844"/>
              <a:gd name="adj3" fmla="val 25000"/>
              <a:gd name="adj4" fmla="val 64977"/>
            </a:avLst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3500000" algn="br" rotWithShape="0">
              <a:srgbClr val="FFFF00">
                <a:alpha val="40000"/>
              </a:srgbClr>
            </a:outerShdw>
          </a:effectLst>
          <a:scene3d>
            <a:camera prst="orthographicFront">
              <a:rot lat="0" lon="21299999" rev="0"/>
            </a:camera>
            <a:lightRig rig="threePt" dir="t"/>
          </a:scene3d>
          <a:extLst/>
        </p:spPr>
        <p:txBody>
          <a:bodyPr wrap="none" anchor="ctr"/>
          <a:lstStyle/>
          <a:p>
            <a:pPr algn="ctr">
              <a:defRPr/>
            </a:pPr>
            <a:endParaRPr lang="ru-RU" sz="900"/>
          </a:p>
        </p:txBody>
      </p:sp>
      <p:sp>
        <p:nvSpPr>
          <p:cNvPr id="59396" name="TextBox 2"/>
          <p:cNvSpPr txBox="1">
            <a:spLocks noChangeArrowheads="1"/>
          </p:cNvSpPr>
          <p:nvPr/>
        </p:nvSpPr>
        <p:spPr bwMode="auto">
          <a:xfrm>
            <a:off x="304800" y="498475"/>
            <a:ext cx="13716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Система образования Муромского района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включает: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7" name="TextBox 5"/>
          <p:cNvSpPr txBox="1">
            <a:spLocks noChangeArrowheads="1"/>
          </p:cNvSpPr>
          <p:nvPr/>
        </p:nvSpPr>
        <p:spPr bwMode="auto">
          <a:xfrm>
            <a:off x="2362200" y="381000"/>
            <a:ext cx="4579938" cy="290513"/>
          </a:xfrm>
          <a:prstGeom prst="rect">
            <a:avLst/>
          </a:prstGeom>
          <a:solidFill>
            <a:srgbClr val="FFFF99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детских дошкольных учреждения (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219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воспитанников)</a:t>
            </a:r>
          </a:p>
        </p:txBody>
      </p:sp>
      <p:sp>
        <p:nvSpPr>
          <p:cNvPr id="59398" name="TextBox 10"/>
          <p:cNvSpPr txBox="1">
            <a:spLocks noChangeArrowheads="1"/>
          </p:cNvSpPr>
          <p:nvPr/>
        </p:nvSpPr>
        <p:spPr bwMode="auto">
          <a:xfrm>
            <a:off x="2362200" y="609600"/>
            <a:ext cx="533241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общеобразовательных школ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(992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учащихся,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148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воспитанника)</a:t>
            </a:r>
          </a:p>
        </p:txBody>
      </p:sp>
      <p:sp>
        <p:nvSpPr>
          <p:cNvPr id="59399" name="TextBox 14"/>
          <p:cNvSpPr txBox="1">
            <a:spLocks noChangeArrowheads="1"/>
          </p:cNvSpPr>
          <p:nvPr/>
        </p:nvSpPr>
        <p:spPr bwMode="auto">
          <a:xfrm>
            <a:off x="2362200" y="838200"/>
            <a:ext cx="6553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муниципальное казенное учреждение «Центр бухгалтерского учета и методической работы системы образования»  </a:t>
            </a:r>
          </a:p>
        </p:txBody>
      </p:sp>
      <p:sp>
        <p:nvSpPr>
          <p:cNvPr id="59400" name="TextBox 16"/>
          <p:cNvSpPr txBox="1">
            <a:spLocks noChangeArrowheads="1"/>
          </p:cNvSpPr>
          <p:nvPr/>
        </p:nvSpPr>
        <p:spPr bwMode="auto">
          <a:xfrm>
            <a:off x="2362200" y="1295400"/>
            <a:ext cx="513556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Управление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образования администрации Муромского района</a:t>
            </a: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1571144"/>
              </p:ext>
            </p:extLst>
          </p:nvPr>
        </p:nvGraphicFramePr>
        <p:xfrm>
          <a:off x="228600" y="1905000"/>
          <a:ext cx="8686800" cy="480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Box 13"/>
          <p:cNvSpPr txBox="1">
            <a:spLocks noChangeArrowheads="1"/>
          </p:cNvSpPr>
          <p:nvPr/>
        </p:nvSpPr>
        <p:spPr bwMode="auto">
          <a:xfrm>
            <a:off x="304800" y="0"/>
            <a:ext cx="8153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СТРУКТУРА РАСХОДОВ НА ОБРАЗОВАНИЕ НА 2022 ГОД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TextBox 14"/>
          <p:cNvSpPr txBox="1">
            <a:spLocks noChangeArrowheads="1"/>
          </p:cNvSpPr>
          <p:nvPr/>
        </p:nvSpPr>
        <p:spPr bwMode="auto">
          <a:xfrm>
            <a:off x="3952530" y="522982"/>
            <a:ext cx="511527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just"/>
            <a:r>
              <a:rPr lang="ru-RU" altLang="ru-RU" sz="8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дошкольного образования детей в муниципальных дошкольных образовательных организациях (3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дошкольных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учреждения, численность детей -219) в сумме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32 018,0  тыс.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подготовка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образовательных организаций  к началу учебного года на 2022 год в сумме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2 162,1 тыс.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(проведение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ремонта в МБДОУ № 9 с.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Молотицы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lvl="0"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предоставление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мер социальной поддержки педагогическим работникам и иным категориям граждан, работающим в муниципальных образовательных организациях, расположенных в сельских населенных пунктах,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в сумме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900,0 тыс. рублей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планируется оказать социальную поддержку, исходя из расчета в среднем на 1 получателя в месяц в сумме 1 250 рублей – 60 получателям, из них 24 работающих и 36 пенсионеров).</a:t>
            </a:r>
          </a:p>
        </p:txBody>
      </p:sp>
      <p:sp>
        <p:nvSpPr>
          <p:cNvPr id="60420" name="Левая фигурная скобка 9"/>
          <p:cNvSpPr>
            <a:spLocks/>
          </p:cNvSpPr>
          <p:nvPr/>
        </p:nvSpPr>
        <p:spPr bwMode="auto">
          <a:xfrm>
            <a:off x="3881438" y="533399"/>
            <a:ext cx="233362" cy="1066800"/>
          </a:xfrm>
          <a:prstGeom prst="leftBrace">
            <a:avLst>
              <a:gd name="adj1" fmla="val 12347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0421" name="TextBox 14"/>
          <p:cNvSpPr txBox="1">
            <a:spLocks noChangeArrowheads="1"/>
          </p:cNvSpPr>
          <p:nvPr/>
        </p:nvSpPr>
        <p:spPr bwMode="auto">
          <a:xfrm>
            <a:off x="3983811" y="1648123"/>
            <a:ext cx="5083989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предоставления общедоступного и бесплатного общего образования по основным общеобразовательным </a:t>
            </a: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программам  992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учащемуся и 150 воспитанникам 8 муниципальных бюджетных общеобразовательных учреждений. Предусмотренный объем средств составляет </a:t>
            </a:r>
            <a:r>
              <a:rPr lang="ru-RU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139 </a:t>
            </a:r>
            <a:r>
              <a:rPr lang="ru-RU" sz="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461,1 </a:t>
            </a:r>
            <a:r>
              <a:rPr lang="ru-RU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 на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поддержку приоритетных направлений развития отрасли образования в </a:t>
            </a: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 году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предусмотрены расходы за счет консолидированной субсидии из областного бюджета в сумме </a:t>
            </a:r>
            <a:r>
              <a:rPr lang="ru-RU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4 140,2 </a:t>
            </a:r>
            <a:r>
              <a:rPr lang="ru-RU" sz="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тыс. рублей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организацию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бесплатного горячего питания обучающихся, получающих начальное общее образование в муниципальных образовательных организациях в сумме </a:t>
            </a:r>
            <a:r>
              <a:rPr lang="ru-RU" sz="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4860,4 тыс</a:t>
            </a:r>
            <a:r>
              <a:rPr lang="ru-RU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 питание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льготной категории учащихся 5-9 классов в муниципальных образовательных организациях  на 2022-2024 годы в сумме </a:t>
            </a:r>
            <a:r>
              <a:rPr lang="ru-RU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828,3 тыс. рублей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ежегодно за счет средств местного </a:t>
            </a: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бюджета;</a:t>
            </a:r>
            <a:endParaRPr lang="ru-RU" sz="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обновление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материально-технической базы для формирования у обучающихся современных технологических и гуманитарных навыков в рамках реализации федерального проекта «Современная школа» национального проекта «Образование» в 2021 году предусмотрено </a:t>
            </a:r>
            <a:r>
              <a:rPr lang="ru-RU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1 </a:t>
            </a:r>
            <a:r>
              <a:rPr lang="ru-RU" sz="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584,6 </a:t>
            </a:r>
            <a:r>
              <a:rPr lang="ru-RU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персонифицированного финансирования дополнительного образования детей в сумме</a:t>
            </a:r>
            <a:r>
              <a:rPr lang="ru-RU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778,1 тыс. рублей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ежегодно за счет средств местного бюджета;</a:t>
            </a:r>
          </a:p>
          <a:p>
            <a:pPr algn="just"/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внедрение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целевой модели цифровой образовательной среды в общеобразовательных организациях и профессиональных образовательных организациях в рамках реализации федерального проекта «Цифровая образовательная среда» национального проекта «Образование» в </a:t>
            </a: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 запланировано </a:t>
            </a:r>
            <a:r>
              <a:rPr lang="ru-RU" sz="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3 200,8 </a:t>
            </a:r>
            <a:r>
              <a:rPr lang="ru-RU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ежемесячное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денежное вознаграждение за классное руководство педагогическим работникам муниципальных образовательных организаций в сумме </a:t>
            </a:r>
            <a:r>
              <a:rPr lang="ru-RU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6 327,7 тыс. рублей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предоставление мер социальной поддержки педагогическим работникам и иным категориям граждан, работающим в муниципальных образовательных организациях, расположенных в сельских населенных пунктах, </a:t>
            </a: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сумме </a:t>
            </a:r>
            <a:r>
              <a:rPr lang="ru-RU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4 981,8 тыс. рублей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планируется оказать социальную поддержку из расчета 1 680,8 рублей в месяц на 1 человека - 247 получателям, из них 140 работающих и 107 пенсионеров</a:t>
            </a: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altLang="ru-RU" sz="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2" name="TextBox 14"/>
          <p:cNvSpPr txBox="1">
            <a:spLocks noChangeArrowheads="1"/>
          </p:cNvSpPr>
          <p:nvPr/>
        </p:nvSpPr>
        <p:spPr bwMode="auto">
          <a:xfrm>
            <a:off x="3962400" y="4604107"/>
            <a:ext cx="5105400" cy="88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на поддержку приоритетных направлений развития отрасли образования запланировано по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1 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626,4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;</a:t>
            </a:r>
            <a:endParaRPr lang="en-US" altLang="ru-RU" sz="8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на организацию отдыха детей и их оздоровление загородного типа за счет средств бюджета района запланировано по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78,0 тыс. рублей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. Средства будут направлены на приобретение путевок в загородные лагеря в количестве 6 штук;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-на Проведение мероприятий «Гражданин России», «Доброволец», «Успех в твоих руках», «Семья» средства запланированы в сумме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50,0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3" name="TextBox 14"/>
          <p:cNvSpPr txBox="1">
            <a:spLocks noChangeArrowheads="1"/>
          </p:cNvSpPr>
          <p:nvPr/>
        </p:nvSpPr>
        <p:spPr bwMode="auto">
          <a:xfrm>
            <a:off x="3970669" y="5534025"/>
            <a:ext cx="5097131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-обеспечение функционирования муниципального казенного учреждения «Центр бухгалтерского учета и методической работы системы образования» в сумме </a:t>
            </a:r>
            <a:r>
              <a:rPr lang="ru-RU" altLang="ru-RU" sz="800" b="1" dirty="0" smtClean="0">
                <a:latin typeface="Times New Roman" pitchFamily="18" charset="0"/>
                <a:cs typeface="Times New Roman" pitchFamily="18" charset="0"/>
              </a:rPr>
              <a:t>11 928,0 </a:t>
            </a:r>
            <a:r>
              <a:rPr lang="ru-RU" altLang="ru-RU" sz="800" b="1" dirty="0">
                <a:latin typeface="Times New Roman" pitchFamily="18" charset="0"/>
                <a:cs typeface="Times New Roman" pitchFamily="18" charset="0"/>
              </a:rPr>
              <a:t>тыс. рублей;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-обеспечение выполнения функций муниципальными органами (Управление образования администрации Муромского района) в сумме </a:t>
            </a:r>
            <a:r>
              <a:rPr lang="ru-RU" altLang="ru-RU" sz="800" b="1" dirty="0" smtClean="0">
                <a:latin typeface="Times New Roman" pitchFamily="18" charset="0"/>
                <a:cs typeface="Times New Roman" pitchFamily="18" charset="0"/>
              </a:rPr>
              <a:t>1 754,4 </a:t>
            </a:r>
            <a:r>
              <a:rPr lang="ru-RU" altLang="ru-RU" sz="8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 dirty="0" smtClean="0">
                <a:latin typeface="Times New Roman" pitchFamily="18" charset="0"/>
                <a:cs typeface="Times New Roman" pitchFamily="18" charset="0"/>
              </a:rPr>
              <a:t>- налог </a:t>
            </a: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на благоустроенные помещения для детей сирот , оставшихся без попечения родителей в сумме </a:t>
            </a:r>
            <a:r>
              <a:rPr lang="ru-RU" altLang="ru-RU" sz="800" b="1" dirty="0" smtClean="0">
                <a:latin typeface="Times New Roman" pitchFamily="18" charset="0"/>
                <a:cs typeface="Times New Roman" pitchFamily="18" charset="0"/>
              </a:rPr>
              <a:t>807,9 </a:t>
            </a:r>
            <a:r>
              <a:rPr lang="ru-RU" altLang="ru-RU" sz="800" b="1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altLang="ru-RU" sz="800" b="1" dirty="0" err="1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-субсидии на организацию перевозки несовершеннолетних, проживающих на территории Муромского района и обучающихся на территории муниципального образования округ Муром в сумме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510,3 тыс. рублей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alt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4" name="Прямоугольник 1"/>
          <p:cNvSpPr>
            <a:spLocks noChangeArrowheads="1"/>
          </p:cNvSpPr>
          <p:nvPr/>
        </p:nvSpPr>
        <p:spPr bwMode="auto">
          <a:xfrm>
            <a:off x="3048000" y="685799"/>
            <a:ext cx="833438" cy="76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Дошкольное 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в сумме  </a:t>
            </a:r>
            <a:endParaRPr lang="ru-RU" altLang="ru-RU" sz="9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 smtClean="0">
                <a:latin typeface="Times New Roman" pitchFamily="18" charset="0"/>
                <a:cs typeface="Times New Roman" pitchFamily="18" charset="0"/>
              </a:rPr>
              <a:t>35 080,1 тыс</a:t>
            </a: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5" name="Прямоугольник 14"/>
          <p:cNvSpPr>
            <a:spLocks noChangeArrowheads="1"/>
          </p:cNvSpPr>
          <p:nvPr/>
        </p:nvSpPr>
        <p:spPr bwMode="auto">
          <a:xfrm>
            <a:off x="3048000" y="2670175"/>
            <a:ext cx="91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Общее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в сумме  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 smtClean="0">
                <a:latin typeface="Times New Roman" pitchFamily="18" charset="0"/>
                <a:cs typeface="Times New Roman" pitchFamily="18" charset="0"/>
              </a:rPr>
              <a:t>166 163,0 тыс</a:t>
            </a: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6" name="Прямоугольник 15"/>
          <p:cNvSpPr>
            <a:spLocks noChangeArrowheads="1"/>
          </p:cNvSpPr>
          <p:nvPr/>
        </p:nvSpPr>
        <p:spPr bwMode="auto">
          <a:xfrm>
            <a:off x="2971800" y="4604107"/>
            <a:ext cx="1028700" cy="88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Молодежная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политика и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оздоровление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детей в сумме 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 smtClean="0">
                <a:latin typeface="Times New Roman" pitchFamily="18" charset="0"/>
                <a:cs typeface="Times New Roman" pitchFamily="18" charset="0"/>
              </a:rPr>
              <a:t>1754,4 тыс</a:t>
            </a: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. руб.</a:t>
            </a:r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7" name="Прямоугольник 16"/>
          <p:cNvSpPr>
            <a:spLocks noChangeArrowheads="1"/>
          </p:cNvSpPr>
          <p:nvPr/>
        </p:nvSpPr>
        <p:spPr bwMode="auto">
          <a:xfrm>
            <a:off x="3105150" y="5692775"/>
            <a:ext cx="871538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Другие вопросы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в области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 smtClean="0">
                <a:latin typeface="Times New Roman" pitchFamily="18" charset="0"/>
                <a:cs typeface="Times New Roman" pitchFamily="18" charset="0"/>
              </a:rPr>
              <a:t>15 000,6  </a:t>
            </a: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28" name="Picture 18" descr="aanbod-ta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7201"/>
            <a:ext cx="2895600" cy="2136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9" name="Левая фигурная скобка 9"/>
          <p:cNvSpPr>
            <a:spLocks/>
          </p:cNvSpPr>
          <p:nvPr/>
        </p:nvSpPr>
        <p:spPr bwMode="auto">
          <a:xfrm>
            <a:off x="3886200" y="1676400"/>
            <a:ext cx="228600" cy="2846656"/>
          </a:xfrm>
          <a:prstGeom prst="leftBrace">
            <a:avLst>
              <a:gd name="adj1" fmla="val 12338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0430" name="Левая фигурная скобка 9"/>
          <p:cNvSpPr>
            <a:spLocks/>
          </p:cNvSpPr>
          <p:nvPr/>
        </p:nvSpPr>
        <p:spPr bwMode="auto">
          <a:xfrm>
            <a:off x="3886200" y="4604107"/>
            <a:ext cx="228600" cy="842962"/>
          </a:xfrm>
          <a:prstGeom prst="leftBrace">
            <a:avLst>
              <a:gd name="adj1" fmla="val 12360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0431" name="Левая фигурная скобка 9"/>
          <p:cNvSpPr>
            <a:spLocks/>
          </p:cNvSpPr>
          <p:nvPr/>
        </p:nvSpPr>
        <p:spPr bwMode="auto">
          <a:xfrm>
            <a:off x="3886200" y="5516563"/>
            <a:ext cx="228600" cy="1189037"/>
          </a:xfrm>
          <a:prstGeom prst="leftBrace">
            <a:avLst>
              <a:gd name="adj1" fmla="val 12329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9785520"/>
              </p:ext>
            </p:extLst>
          </p:nvPr>
        </p:nvGraphicFramePr>
        <p:xfrm>
          <a:off x="76200" y="2593976"/>
          <a:ext cx="3276600" cy="3944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62467" name="Rectangle 122"/>
          <p:cNvSpPr>
            <a:spLocks noChangeArrowheads="1"/>
          </p:cNvSpPr>
          <p:nvPr/>
        </p:nvSpPr>
        <p:spPr bwMode="auto">
          <a:xfrm>
            <a:off x="1219200" y="102513"/>
            <a:ext cx="74898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КУЛЬТУРУ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2468" name="TextBox 1"/>
          <p:cNvSpPr txBox="1">
            <a:spLocks noChangeArrowheads="1"/>
          </p:cNvSpPr>
          <p:nvPr/>
        </p:nvSpPr>
        <p:spPr bwMode="auto">
          <a:xfrm>
            <a:off x="152401" y="3657600"/>
            <a:ext cx="3886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31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Исполнение расходных обязательств </a:t>
            </a: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сфере 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культуры </a:t>
            </a: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осуществляется муниципальными 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бюджетными учреждениями в количестве 3 единиц: </a:t>
            </a:r>
            <a:endParaRPr lang="ru-RU" altLang="ru-RU" sz="1350" dirty="0" smtClean="0">
              <a:solidFill>
                <a:srgbClr val="1214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Центр культуры и досуга «Панфиловский», </a:t>
            </a:r>
            <a:endParaRPr lang="ru-RU" altLang="ru-RU" sz="1350" dirty="0" smtClean="0">
              <a:solidFill>
                <a:srgbClr val="1214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Музейно-выставочное объединение», </a:t>
            </a:r>
            <a:endParaRPr lang="ru-RU" altLang="ru-RU" sz="1350" dirty="0" smtClean="0">
              <a:solidFill>
                <a:srgbClr val="1214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Централизованная библиотечная система».</a:t>
            </a:r>
          </a:p>
        </p:txBody>
      </p:sp>
      <p:sp>
        <p:nvSpPr>
          <p:cNvPr id="62469" name="TextBox 13"/>
          <p:cNvSpPr txBox="1">
            <a:spLocks noChangeArrowheads="1"/>
          </p:cNvSpPr>
          <p:nvPr/>
        </p:nvSpPr>
        <p:spPr bwMode="auto">
          <a:xfrm>
            <a:off x="4721225" y="533400"/>
            <a:ext cx="41862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Структура расходов на культуру на 2022 год (тыс. руб.)</a:t>
            </a:r>
          </a:p>
        </p:txBody>
      </p:sp>
      <p:sp>
        <p:nvSpPr>
          <p:cNvPr id="62470" name="TextBox 14"/>
          <p:cNvSpPr txBox="1">
            <a:spLocks noChangeArrowheads="1"/>
          </p:cNvSpPr>
          <p:nvPr/>
        </p:nvSpPr>
        <p:spPr bwMode="auto">
          <a:xfrm>
            <a:off x="4038600" y="3657600"/>
            <a:ext cx="4868863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31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Расходы на обеспечение функционирования муниципальных бюджетных </a:t>
            </a: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учреждений в 2022 году, в 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том числе </a:t>
            </a: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предоставление компенсации по оплате за содержание и ремонт жилья, услуг теплоснабжения (отопления) и электроснабжения работникам культуры муниципальных учреждений, а также компенсации расходов на оплату жилых помещений, отопления и освещения педагогическим работникам муниципальных образовательных организаций дополнительного образования детей в сфере культуры </a:t>
            </a: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составляют </a:t>
            </a: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сумме </a:t>
            </a: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23490,7 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тыс. рублей (планируется возместить коммунальные расходы 37 гражданам, из них 33 работающие, 4 пенсионера).</a:t>
            </a:r>
            <a:endParaRPr lang="ru-RU" altLang="ru-RU" sz="13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71" name="TextBox 13"/>
          <p:cNvSpPr txBox="1">
            <a:spLocks noChangeArrowheads="1"/>
          </p:cNvSpPr>
          <p:nvPr/>
        </p:nvSpPr>
        <p:spPr bwMode="auto">
          <a:xfrm>
            <a:off x="233363" y="533400"/>
            <a:ext cx="418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Динамика расходов на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культуру (тыс. руб.)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7434585"/>
              </p:ext>
            </p:extLst>
          </p:nvPr>
        </p:nvGraphicFramePr>
        <p:xfrm>
          <a:off x="125922" y="858328"/>
          <a:ext cx="3988878" cy="2799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9421682"/>
              </p:ext>
            </p:extLst>
          </p:nvPr>
        </p:nvGraphicFramePr>
        <p:xfrm>
          <a:off x="4327525" y="865876"/>
          <a:ext cx="4381500" cy="280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8464097"/>
              </p:ext>
            </p:extLst>
          </p:nvPr>
        </p:nvGraphicFramePr>
        <p:xfrm>
          <a:off x="381000" y="152400"/>
          <a:ext cx="8358188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64515" name="Rectangle 122"/>
          <p:cNvSpPr>
            <a:spLocks noChangeArrowheads="1"/>
          </p:cNvSpPr>
          <p:nvPr/>
        </p:nvSpPr>
        <p:spPr bwMode="auto">
          <a:xfrm>
            <a:off x="76200" y="0"/>
            <a:ext cx="89153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СОЦИАЛЬНУЮ ПОЛИТИКУ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4516" name="TextBox 13"/>
          <p:cNvSpPr txBox="1">
            <a:spLocks noChangeArrowheads="1"/>
          </p:cNvSpPr>
          <p:nvPr/>
        </p:nvSpPr>
        <p:spPr bwMode="auto">
          <a:xfrm>
            <a:off x="518319" y="457199"/>
            <a:ext cx="4033837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b="1" dirty="0">
                <a:latin typeface="Times New Roman" pitchFamily="18" charset="0"/>
                <a:cs typeface="Times New Roman" pitchFamily="18" charset="0"/>
              </a:rPr>
              <a:t>Динамика расходов на социальную политику</a:t>
            </a:r>
          </a:p>
        </p:txBody>
      </p:sp>
      <p:sp>
        <p:nvSpPr>
          <p:cNvPr id="64517" name="TextBox 13"/>
          <p:cNvSpPr txBox="1">
            <a:spLocks noChangeArrowheads="1"/>
          </p:cNvSpPr>
          <p:nvPr/>
        </p:nvSpPr>
        <p:spPr bwMode="auto">
          <a:xfrm>
            <a:off x="4533899" y="469612"/>
            <a:ext cx="453390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b="1" dirty="0">
                <a:latin typeface="Times New Roman" pitchFamily="18" charset="0"/>
                <a:cs typeface="Times New Roman" pitchFamily="18" charset="0"/>
              </a:rPr>
              <a:t>Структура расходов на социальную политику </a:t>
            </a:r>
            <a:r>
              <a:rPr lang="ru-RU" altLang="ru-RU" sz="1300" b="1" dirty="0" smtClean="0">
                <a:latin typeface="Times New Roman" pitchFamily="18" charset="0"/>
                <a:cs typeface="Times New Roman" pitchFamily="18" charset="0"/>
              </a:rPr>
              <a:t>в 2022 году</a:t>
            </a:r>
            <a:endParaRPr lang="ru-RU" alt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8" name="TextBox 14"/>
          <p:cNvSpPr txBox="1">
            <a:spLocks noChangeArrowheads="1"/>
          </p:cNvSpPr>
          <p:nvPr/>
        </p:nvSpPr>
        <p:spPr bwMode="auto">
          <a:xfrm>
            <a:off x="244475" y="2895600"/>
            <a:ext cx="8615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31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общей сумме расходов бюджета Муромского района расходы на социальную политику составят в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8,2 %, </a:t>
            </a: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9,7 %, </a:t>
            </a: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9,2 %.</a:t>
            </a:r>
            <a:endParaRPr lang="ru-RU" altLang="ru-RU" sz="1200" dirty="0">
              <a:solidFill>
                <a:srgbClr val="1214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6800497"/>
              </p:ext>
            </p:extLst>
          </p:nvPr>
        </p:nvGraphicFramePr>
        <p:xfrm>
          <a:off x="142336" y="762000"/>
          <a:ext cx="4427073" cy="2220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7010285"/>
              </p:ext>
            </p:extLst>
          </p:nvPr>
        </p:nvGraphicFramePr>
        <p:xfrm>
          <a:off x="4552156" y="749587"/>
          <a:ext cx="4462013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564002"/>
              </p:ext>
            </p:extLst>
          </p:nvPr>
        </p:nvGraphicFramePr>
        <p:xfrm>
          <a:off x="212845" y="3357563"/>
          <a:ext cx="8778754" cy="33665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9280"/>
                <a:gridCol w="1082371"/>
                <a:gridCol w="6747103"/>
              </a:tblGrid>
              <a:tr h="1780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 на 2022 год, тыс. рублей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 расходов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  <a:tr h="10811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населения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165,100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12 детей-инвалидов дошкольного возраста.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  <a:tr h="3578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2 822,400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Предоставление многодетным семьям Муромского района – участникам Подпрограммы социальных выплат на строительство индивидуального жилого дома. В 2022 году выплата будет предоставлена 1 семье на приобретение жилья из расчета 35 % от расчетной стоимости в пределах социальной нормы на индивидуальное строительство жилого дома.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  <a:tr h="268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84,800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Улучшение жилищных условий граждан проживающих в сельской  местности, в </a:t>
                      </a:r>
                      <a:r>
                        <a:rPr lang="ru-RU" sz="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том</a:t>
                      </a:r>
                      <a:r>
                        <a:rPr lang="ru-RU" sz="6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числе</a:t>
                      </a:r>
                      <a:r>
                        <a:rPr lang="ru-RU" sz="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молодых семей и  молодых специалистов. В 2022 году планируется предоставление социальной выплаты на приобретение жилья 2 семьям из 4 человек.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  <a:tr h="1081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294,800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Возмещение расходов за социальные проездные билеты жителям района.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  <a:tr h="1789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100,000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Меры социальной поддержки населения. Оказание поддержки малоимущих граждан или граждан, попавших в сложную жизненную ситуацию.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  <a:tr h="26838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2 109,500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Компенсация части родительской платы за присмотр и уход за детьми в образовательных организациях, реализующих образовательную программу дошкольного образования (160 человек в дошкольных учреждениях и 109 человек в дошкольных группах при школах).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  <a:tr h="7676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17 969,000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ребенка в семье опекуна и приемной семье, а также вознаграждение, причитающееся приемному родителю за счет субвенции из областного бюджета, в том числе:</a:t>
                      </a:r>
                      <a:b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а) на оздоровительные мероприятия детям-сиротам, находящихся в приемной семье и семье опекуна – 540,0 тыс. рублей (27 приемных детей, 6 опекаемых);</a:t>
                      </a:r>
                      <a:b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б) материальное обеспечение приемной семье – 5 174,0 тыс. рублей (19 приемных семей, в которых находятся 51 детей);</a:t>
                      </a:r>
                      <a:b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в) вознаграждение, причитающееся приемному родителю за каждого воспитанника – 10 348,0 тыс. рублей (19 семей, 34 получателя) и оплата коммунальных услуг по счетам поставщиков в сумме 602,0 тыс. рублей; </a:t>
                      </a:r>
                      <a:b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г) выплаты семьям опекунов на содержание подопечных детей – 1 305,0 тыс. рублей(11 семей,12 опекаемых детей).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  <a:tr h="268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9 088,200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помещений, исходя из социальной нормы предоставления жилья 33 кв. метра.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  <a:tr h="3412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1 406,000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жильем молодых семей в рамках муниципальной программы «Обеспечение доступным и комфортным жильем населения Муромского района». В 2022 году выплата в размере 35% от расчетной стоимости жилья в пределах социальной нормы для улучшения жилищных условий будет предоставлена 2 семьям из 4-х человек.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  <a:tr h="4556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социальной политике; пенсионное обеспечение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2 482,900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полномочий по организации и осуществлению деятельности по опеке и попечительству в отношении несовершеннолетних </a:t>
                      </a:r>
                      <a:r>
                        <a:rPr lang="ru-RU" sz="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граждан за счет субвенции из областного бюджета по 1034,2 тыс. рублей. </a:t>
                      </a:r>
                      <a:r>
                        <a:rPr lang="ru-RU" sz="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Функционирование органа опеки в районе обеспечивают 2 человека. </a:t>
                      </a:r>
                      <a:r>
                        <a:rPr lang="ru-RU" sz="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Пенсии за выслугу  лет 39 муниципальным служащим и лицам, замещающим муниципальные должности на 2022 год в сумме 1 448,7 тыс. рублей.</a:t>
                      </a:r>
                      <a:endParaRPr lang="ru-RU" sz="6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 txBox="1">
            <a:spLocks noChangeArrowheads="1"/>
          </p:cNvSpPr>
          <p:nvPr/>
        </p:nvSpPr>
        <p:spPr bwMode="auto">
          <a:xfrm>
            <a:off x="925513" y="76200"/>
            <a:ext cx="760888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</a:rPr>
              <a:t>РАЗВИТИЕ ФИЗИЧЕСКОЙ КУЛЬТУРЫ И СПОРТА   </a:t>
            </a:r>
            <a:endParaRPr lang="ru-RU" altLang="ru-RU" sz="2200" b="1" dirty="0">
              <a:latin typeface="Times New Roman" pitchFamily="18" charset="0"/>
            </a:endParaRPr>
          </a:p>
        </p:txBody>
      </p:sp>
      <p:sp>
        <p:nvSpPr>
          <p:cNvPr id="65539" name="AutoShape 26"/>
          <p:cNvSpPr>
            <a:spLocks noChangeArrowheads="1"/>
          </p:cNvSpPr>
          <p:nvPr/>
        </p:nvSpPr>
        <p:spPr bwMode="auto">
          <a:xfrm>
            <a:off x="127763" y="4724400"/>
            <a:ext cx="4100169" cy="982168"/>
          </a:xfrm>
          <a:prstGeom prst="flowChartAlternateProcess">
            <a:avLst/>
          </a:prstGeom>
          <a:solidFill>
            <a:schemeClr val="accent6">
              <a:lumMod val="40000"/>
              <a:lumOff val="60000"/>
              <a:alpha val="7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plastic">
            <a:bevelT w="114300" h="114300"/>
          </a:sp3d>
        </p:spPr>
        <p:txBody>
          <a:bodyPr wrap="square" anchor="ctr"/>
          <a:lstStyle/>
          <a:p>
            <a:pPr algn="ctr"/>
            <a:endParaRPr lang="ru-RU" altLang="ru-RU" sz="1400" b="1" i="1" u="sng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Строительство объекта «Универсальная спортивная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площадка в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Муромском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 районе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в сумме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11486,6 тыс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.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рублей </a:t>
            </a:r>
            <a:r>
              <a:rPr lang="ru-RU" alt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на 2022 год.</a:t>
            </a:r>
            <a:endParaRPr lang="ru-RU" sz="14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altLang="ru-RU" sz="1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40" name="AutoShape 61"/>
          <p:cNvSpPr>
            <a:spLocks noChangeArrowheads="1"/>
          </p:cNvSpPr>
          <p:nvPr/>
        </p:nvSpPr>
        <p:spPr bwMode="auto">
          <a:xfrm rot="6772551">
            <a:off x="4415356" y="4133721"/>
            <a:ext cx="581025" cy="1047249"/>
          </a:xfrm>
          <a:prstGeom prst="downArrow">
            <a:avLst>
              <a:gd name="adj1" fmla="val 26404"/>
              <a:gd name="adj2" fmla="val 83753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65541" name="AutoShape 51"/>
          <p:cNvSpPr>
            <a:spLocks noChangeArrowheads="1"/>
          </p:cNvSpPr>
          <p:nvPr/>
        </p:nvSpPr>
        <p:spPr bwMode="auto">
          <a:xfrm rot="10582565" flipV="1">
            <a:off x="4219845" y="4983157"/>
            <a:ext cx="972046" cy="563563"/>
          </a:xfrm>
          <a:prstGeom prst="rightArrow">
            <a:avLst>
              <a:gd name="adj1" fmla="val 27518"/>
              <a:gd name="adj2" fmla="val 81882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65542" name="AutoShape 53"/>
          <p:cNvSpPr>
            <a:spLocks noChangeArrowheads="1"/>
          </p:cNvSpPr>
          <p:nvPr/>
        </p:nvSpPr>
        <p:spPr bwMode="auto">
          <a:xfrm>
            <a:off x="4503348" y="2912297"/>
            <a:ext cx="4272591" cy="1471266"/>
          </a:xfrm>
          <a:prstGeom prst="flowChartAlternateProcess">
            <a:avLst/>
          </a:prstGeom>
          <a:solidFill>
            <a:schemeClr val="accent6">
              <a:lumMod val="40000"/>
              <a:lumOff val="60000"/>
              <a:alpha val="7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plastic">
            <a:bevelT w="114300" h="114300"/>
          </a:sp3d>
        </p:spPr>
        <p:txBody>
          <a:bodyPr wrap="square" anchor="ctr"/>
          <a:lstStyle/>
          <a:p>
            <a:pPr algn="ctr"/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Проведение физкультурно-массовых мероприятий для всех групп населения, приобретение подарочной продукции для награждения победителей и призеров районных мероприятий в 2022 году в сумме 100,0 тыс. рублей.</a:t>
            </a:r>
          </a:p>
          <a:p>
            <a:pPr algn="ctr">
              <a:defRPr/>
            </a:pPr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400" b="1" i="1" u="sng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27763" y="3079898"/>
            <a:ext cx="4100169" cy="1542882"/>
          </a:xfrm>
          <a:prstGeom prst="flowChartAlternateProcess">
            <a:avLst/>
          </a:prstGeom>
          <a:solidFill>
            <a:schemeClr val="accent6">
              <a:lumMod val="40000"/>
              <a:lumOff val="60000"/>
              <a:alpha val="7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plastic">
            <a:bevelT w="114300" h="114300"/>
          </a:sp3d>
        </p:spPr>
        <p:txBody>
          <a:bodyPr wrap="squar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Оснащение объектов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спортивной инфраструктуры спортивно-технологическим оборудованием для создания малых спортивных площадок для тестирования населения по нормативам комплекса ГТО </a:t>
            </a:r>
            <a:endParaRPr lang="ru-RU" sz="14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в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сумме 3163,5 тыс.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рублей на 2022 год.</a:t>
            </a:r>
            <a:endParaRPr lang="ru-RU" sz="1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70658" name="Picture 2" descr="https://www.deberes.net/wp-content/uploads/2015/02/Aros-olimpicos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" t="15600" r="3764" b="13423"/>
          <a:stretch/>
        </p:blipFill>
        <p:spPr bwMode="auto">
          <a:xfrm>
            <a:off x="302195" y="734341"/>
            <a:ext cx="4051090" cy="216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150963" y="5791200"/>
            <a:ext cx="4076969" cy="839805"/>
          </a:xfrm>
          <a:prstGeom prst="flowChartAlternateProcess">
            <a:avLst/>
          </a:prstGeom>
          <a:solidFill>
            <a:schemeClr val="accent6">
              <a:lumMod val="40000"/>
              <a:lumOff val="60000"/>
              <a:alpha val="7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plastic">
            <a:bevelT w="114300" h="114300"/>
          </a:sp3d>
        </p:spPr>
        <p:txBody>
          <a:bodyPr wrap="squar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Приобретение оборудования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для открытых спортивных площадок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в сумме 2 583,0 тыс.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рублей на 2022 год.</a:t>
            </a:r>
            <a:endParaRPr lang="ru-RU" sz="1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4503348" y="1816619"/>
            <a:ext cx="4272591" cy="1002781"/>
          </a:xfrm>
          <a:prstGeom prst="flowChartAlternateProcess">
            <a:avLst/>
          </a:prstGeom>
          <a:solidFill>
            <a:schemeClr val="accent6">
              <a:lumMod val="40000"/>
              <a:lumOff val="60000"/>
              <a:alpha val="7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plastic">
            <a:bevelT w="114300" h="114300"/>
          </a:sp3d>
        </p:spPr>
        <p:txBody>
          <a:bodyPr wrap="squar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Подготовка основания для спортивной площадки ВФСК ГТО и монтаж спортивного оборудования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в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сумме 600,0 тыс.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рублей 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на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2022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год (с. Панфилово).</a:t>
            </a:r>
            <a:endParaRPr lang="ru-RU" sz="1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4503348" y="685800"/>
            <a:ext cx="4272591" cy="1067147"/>
          </a:xfrm>
          <a:prstGeom prst="flowChartAlternateProcess">
            <a:avLst/>
          </a:prstGeom>
          <a:solidFill>
            <a:schemeClr val="accent6">
              <a:lumMod val="40000"/>
              <a:lumOff val="60000"/>
              <a:alpha val="7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plastic">
            <a:bevelT w="114300" h="114300"/>
          </a:sp3d>
        </p:spPr>
        <p:txBody>
          <a:bodyPr wrap="squar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Строительство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объектов спортивной направленности (строительный контроль объекта "Универсальная спортивная площадка в Муромском районе" в пос. </a:t>
            </a:r>
            <a:r>
              <a:rPr lang="ru-RU" sz="1400" b="1" dirty="0" err="1" smtClean="0">
                <a:solidFill>
                  <a:srgbClr val="000000"/>
                </a:solidFill>
                <a:latin typeface="Times New Roman" pitchFamily="18" charset="0"/>
              </a:rPr>
              <a:t>Зименки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)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в сумме 245,810 тыс.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рублей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в 2022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году.</a:t>
            </a:r>
            <a:endParaRPr lang="ru-RU" sz="1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 rot="9397797" flipV="1">
            <a:off x="4210864" y="5641630"/>
            <a:ext cx="1044877" cy="563563"/>
          </a:xfrm>
          <a:prstGeom prst="rightArrow">
            <a:avLst>
              <a:gd name="adj1" fmla="val 27518"/>
              <a:gd name="adj2" fmla="val 84704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14" name="AutoShape 53"/>
          <p:cNvSpPr>
            <a:spLocks noChangeArrowheads="1"/>
          </p:cNvSpPr>
          <p:nvPr/>
        </p:nvSpPr>
        <p:spPr bwMode="auto">
          <a:xfrm>
            <a:off x="5181600" y="4648200"/>
            <a:ext cx="3429000" cy="1410502"/>
          </a:xfrm>
          <a:prstGeom prst="flowChartAlternateProcess">
            <a:avLst/>
          </a:prstGeom>
          <a:solidFill>
            <a:srgbClr val="FFC000">
              <a:alpha val="7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plastic">
            <a:bevelT w="114300" h="114300"/>
          </a:sp3d>
        </p:spPr>
        <p:txBody>
          <a:bodyPr wrap="square" anchor="ctr"/>
          <a:lstStyle/>
          <a:p>
            <a:pPr algn="ctr"/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В рамках регионального проекта 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«СПОРТ-НОРМА ЖИЗНИ», входящего в состав национального проекта «ДЕМОГРАФИЯ»</a:t>
            </a:r>
          </a:p>
          <a:p>
            <a:pPr algn="ctr">
              <a:defRPr/>
            </a:pPr>
            <a:endParaRPr lang="ru-RU" sz="1400" b="1" i="1" u="sng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400" b="1" i="1" u="sng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66563" name="Rectangle 122"/>
          <p:cNvSpPr>
            <a:spLocks noChangeArrowheads="1"/>
          </p:cNvSpPr>
          <p:nvPr/>
        </p:nvSpPr>
        <p:spPr bwMode="auto">
          <a:xfrm>
            <a:off x="469900" y="152400"/>
            <a:ext cx="8216900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СОДЕРЖАНИЕ ОРГАНОВ МЕСТНОГО САМОУПРАВЛЕНИЯ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 dirty="0" smtClean="0">
              <a:latin typeface="Times New Roman" pitchFamily="18" charset="0"/>
            </a:endParaRP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 smtClean="0">
                <a:latin typeface="Times New Roman" pitchFamily="18" charset="0"/>
              </a:rPr>
              <a:t>Численность </a:t>
            </a:r>
            <a:r>
              <a:rPr lang="ru-RU" altLang="ru-RU" sz="1400" dirty="0">
                <a:latin typeface="Times New Roman" pitchFamily="18" charset="0"/>
              </a:rPr>
              <a:t>работников органов местного самоуправления (муниципальных служащих) с  </a:t>
            </a:r>
            <a:r>
              <a:rPr lang="ru-RU" altLang="ru-RU" sz="1400" dirty="0" smtClean="0">
                <a:latin typeface="Times New Roman" pitchFamily="18" charset="0"/>
              </a:rPr>
              <a:t>2021 </a:t>
            </a:r>
            <a:r>
              <a:rPr lang="ru-RU" altLang="ru-RU" sz="1400" dirty="0">
                <a:latin typeface="Times New Roman" pitchFamily="18" charset="0"/>
              </a:rPr>
              <a:t>по </a:t>
            </a:r>
            <a:r>
              <a:rPr lang="ru-RU" altLang="ru-RU" sz="1400" dirty="0" smtClean="0">
                <a:latin typeface="Times New Roman" pitchFamily="18" charset="0"/>
              </a:rPr>
              <a:t>2024 </a:t>
            </a:r>
            <a:r>
              <a:rPr lang="ru-RU" altLang="ru-RU" sz="1400" dirty="0">
                <a:latin typeface="Times New Roman" pitchFamily="18" charset="0"/>
              </a:rPr>
              <a:t>год составляет 24 единицы. </a:t>
            </a:r>
          </a:p>
        </p:txBody>
      </p:sp>
      <p:sp>
        <p:nvSpPr>
          <p:cNvPr id="66564" name="TextBox 13"/>
          <p:cNvSpPr txBox="1">
            <a:spLocks noChangeArrowheads="1"/>
          </p:cNvSpPr>
          <p:nvPr/>
        </p:nvSpPr>
        <p:spPr bwMode="auto">
          <a:xfrm>
            <a:off x="161776" y="1923960"/>
            <a:ext cx="4319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Расходы на содержание органов местного самоуправления на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2021-2024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, тыс. рублей</a:t>
            </a:r>
          </a:p>
        </p:txBody>
      </p:sp>
      <p:sp>
        <p:nvSpPr>
          <p:cNvPr id="66565" name="TextBox 13"/>
          <p:cNvSpPr txBox="1">
            <a:spLocks noChangeArrowheads="1"/>
          </p:cNvSpPr>
          <p:nvPr/>
        </p:nvSpPr>
        <p:spPr bwMode="auto">
          <a:xfrm>
            <a:off x="4477050" y="1923960"/>
            <a:ext cx="45180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Объем расходов на содержание органов местного самоуправления в расчете на 1 жителя, тыс. рублей</a:t>
            </a: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7106605"/>
              </p:ext>
            </p:extLst>
          </p:nvPr>
        </p:nvGraphicFramePr>
        <p:xfrm>
          <a:off x="228600" y="2514600"/>
          <a:ext cx="3954462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8637150"/>
              </p:ext>
            </p:extLst>
          </p:nvPr>
        </p:nvGraphicFramePr>
        <p:xfrm>
          <a:off x="4578350" y="2514600"/>
          <a:ext cx="426085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6"/>
          <p:cNvSpPr>
            <a:spLocks noChangeArrowheads="1"/>
          </p:cNvSpPr>
          <p:nvPr/>
        </p:nvSpPr>
        <p:spPr bwMode="auto">
          <a:xfrm>
            <a:off x="5508625" y="5734050"/>
            <a:ext cx="3527425" cy="576263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47" name="AutoShape 6"/>
          <p:cNvSpPr>
            <a:spLocks noChangeArrowheads="1"/>
          </p:cNvSpPr>
          <p:nvPr/>
        </p:nvSpPr>
        <p:spPr bwMode="auto">
          <a:xfrm>
            <a:off x="107950" y="5734050"/>
            <a:ext cx="4032250" cy="6477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48" name="Text Box 58"/>
          <p:cNvSpPr txBox="1">
            <a:spLocks noChangeArrowheads="1"/>
          </p:cNvSpPr>
          <p:nvPr/>
        </p:nvSpPr>
        <p:spPr bwMode="auto">
          <a:xfrm>
            <a:off x="990600" y="0"/>
            <a:ext cx="72009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БЮДЖЕТНЫЙ ПРОЦЕСС</a:t>
            </a:r>
            <a:endParaRPr lang="ru-RU" altLang="ru-RU" sz="26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215900" y="476250"/>
            <a:ext cx="89281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360363" algn="just">
              <a:lnSpc>
                <a:spcPct val="80000"/>
              </a:lnSpc>
              <a:spcBef>
                <a:spcPct val="20000"/>
              </a:spcBef>
            </a:pPr>
            <a:r>
              <a:rPr lang="ru-RU" altLang="ru-RU" sz="1400" dirty="0">
                <a:latin typeface="Times New Roman" pitchFamily="18" charset="0"/>
              </a:rPr>
              <a:t>Представляет собой деятельность по составлению проекта бюджета, его рассмотрению, утверждению, исполнению, составлению отчета об исполнении и его утверждению.</a:t>
            </a: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2159000" y="1125538"/>
            <a:ext cx="5072063" cy="288925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>
                <a:latin typeface="Times New Roman" pitchFamily="18" charset="0"/>
              </a:rPr>
              <a:t>ЭТАПЫ БЮДЖЕТНОГО ПРОЦЕССА</a:t>
            </a: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304800" y="1676400"/>
            <a:ext cx="1476375" cy="86360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>
                <a:latin typeface="Times New Roman" pitchFamily="18" charset="0"/>
              </a:rPr>
              <a:t>Разработка проекта бюджета</a:t>
            </a:r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1943100" y="1701800"/>
            <a:ext cx="1511300" cy="865188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 dirty="0">
                <a:latin typeface="Times New Roman" pitchFamily="18" charset="0"/>
              </a:rPr>
              <a:t>Рассмотрение проекта бюджета</a:t>
            </a:r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3671888" y="1701800"/>
            <a:ext cx="1511300" cy="865188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>
                <a:latin typeface="Times New Roman" pitchFamily="18" charset="0"/>
              </a:rPr>
              <a:t>Утверждение бюджета</a:t>
            </a:r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5410200" y="1676400"/>
            <a:ext cx="1482725" cy="86360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>
                <a:latin typeface="Times New Roman" pitchFamily="18" charset="0"/>
              </a:rPr>
              <a:t>Исполнение бюджета</a:t>
            </a:r>
          </a:p>
        </p:txBody>
      </p:sp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7127875" y="1701800"/>
            <a:ext cx="1992313" cy="86360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>
                <a:latin typeface="Times New Roman" pitchFamily="18" charset="0"/>
              </a:rPr>
              <a:t>Рассмотрение и утверждение отчета об исполнении бюджета</a:t>
            </a:r>
          </a:p>
        </p:txBody>
      </p:sp>
      <p:sp>
        <p:nvSpPr>
          <p:cNvPr id="71692" name="Line 12"/>
          <p:cNvSpPr>
            <a:spLocks noChangeShapeType="1"/>
          </p:cNvSpPr>
          <p:nvPr/>
        </p:nvSpPr>
        <p:spPr bwMode="auto">
          <a:xfrm>
            <a:off x="4464050" y="1412875"/>
            <a:ext cx="0" cy="21590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3" name="Line 13"/>
          <p:cNvSpPr>
            <a:spLocks noChangeShapeType="1"/>
          </p:cNvSpPr>
          <p:nvPr/>
        </p:nvSpPr>
        <p:spPr bwMode="auto">
          <a:xfrm>
            <a:off x="863600" y="1485900"/>
            <a:ext cx="74168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4" name="Line 14"/>
          <p:cNvSpPr>
            <a:spLocks noChangeShapeType="1"/>
          </p:cNvSpPr>
          <p:nvPr/>
        </p:nvSpPr>
        <p:spPr bwMode="auto">
          <a:xfrm>
            <a:off x="863600" y="1485900"/>
            <a:ext cx="0" cy="2174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5" name="Line 15"/>
          <p:cNvSpPr>
            <a:spLocks noChangeShapeType="1"/>
          </p:cNvSpPr>
          <p:nvPr/>
        </p:nvSpPr>
        <p:spPr bwMode="auto">
          <a:xfrm>
            <a:off x="2592388" y="1485900"/>
            <a:ext cx="0" cy="2143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6" name="Line 16"/>
          <p:cNvSpPr>
            <a:spLocks noChangeShapeType="1"/>
          </p:cNvSpPr>
          <p:nvPr/>
        </p:nvSpPr>
        <p:spPr bwMode="auto">
          <a:xfrm>
            <a:off x="4464050" y="1485900"/>
            <a:ext cx="0" cy="2159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7" name="Line 17"/>
          <p:cNvSpPr>
            <a:spLocks noChangeShapeType="1"/>
          </p:cNvSpPr>
          <p:nvPr/>
        </p:nvSpPr>
        <p:spPr bwMode="auto">
          <a:xfrm>
            <a:off x="6119813" y="1485900"/>
            <a:ext cx="0" cy="2143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8" name="Line 18"/>
          <p:cNvSpPr>
            <a:spLocks noChangeShapeType="1"/>
          </p:cNvSpPr>
          <p:nvPr/>
        </p:nvSpPr>
        <p:spPr bwMode="auto">
          <a:xfrm>
            <a:off x="8280400" y="1485900"/>
            <a:ext cx="0" cy="2159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3" name="Text Box 280"/>
          <p:cNvSpPr txBox="1">
            <a:spLocks noChangeArrowheads="1"/>
          </p:cNvSpPr>
          <p:nvPr/>
        </p:nvSpPr>
        <p:spPr bwMode="auto">
          <a:xfrm>
            <a:off x="0" y="5791200"/>
            <a:ext cx="431958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Определение основных </a:t>
            </a:r>
            <a:r>
              <a:rPr lang="ru-RU" altLang="ru-RU" sz="1300" b="1">
                <a:latin typeface="Times New Roman" pitchFamily="18" charset="0"/>
              </a:rPr>
              <a:t>приоритетов и направлений</a:t>
            </a:r>
          </a:p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финансирования расходов бюджета района</a:t>
            </a:r>
          </a:p>
        </p:txBody>
      </p:sp>
      <p:sp>
        <p:nvSpPr>
          <p:cNvPr id="31764" name="Text Box 58"/>
          <p:cNvSpPr txBox="1">
            <a:spLocks noChangeArrowheads="1"/>
          </p:cNvSpPr>
          <p:nvPr/>
        </p:nvSpPr>
        <p:spPr bwMode="auto">
          <a:xfrm>
            <a:off x="457200" y="2730491"/>
            <a:ext cx="84359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ОСНОВЫ СОСТАВЛЕНИЯ ПРОЕКТА БЮДЖЕТА РАЙОНА</a:t>
            </a:r>
            <a:endParaRPr lang="ru-RU" altLang="ru-RU" sz="26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1765" name="AutoShape 6"/>
          <p:cNvSpPr>
            <a:spLocks noChangeArrowheads="1"/>
          </p:cNvSpPr>
          <p:nvPr/>
        </p:nvSpPr>
        <p:spPr bwMode="auto">
          <a:xfrm>
            <a:off x="2082800" y="3311525"/>
            <a:ext cx="1344613" cy="182245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66" name="AutoShape 6"/>
          <p:cNvSpPr>
            <a:spLocks noChangeArrowheads="1"/>
          </p:cNvSpPr>
          <p:nvPr/>
        </p:nvSpPr>
        <p:spPr bwMode="auto">
          <a:xfrm>
            <a:off x="3557588" y="3322638"/>
            <a:ext cx="1308100" cy="1811337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67" name="AutoShape 6"/>
          <p:cNvSpPr>
            <a:spLocks noChangeArrowheads="1"/>
          </p:cNvSpPr>
          <p:nvPr/>
        </p:nvSpPr>
        <p:spPr bwMode="auto">
          <a:xfrm>
            <a:off x="7127875" y="3355975"/>
            <a:ext cx="1908175" cy="1778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68" name="AutoShape 6"/>
          <p:cNvSpPr>
            <a:spLocks noChangeArrowheads="1"/>
          </p:cNvSpPr>
          <p:nvPr/>
        </p:nvSpPr>
        <p:spPr bwMode="auto">
          <a:xfrm>
            <a:off x="82550" y="3311525"/>
            <a:ext cx="1839913" cy="185102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69" name="Text Box 12"/>
          <p:cNvSpPr txBox="1">
            <a:spLocks noChangeArrowheads="1"/>
          </p:cNvSpPr>
          <p:nvPr/>
        </p:nvSpPr>
        <p:spPr bwMode="auto">
          <a:xfrm>
            <a:off x="2025650" y="3444875"/>
            <a:ext cx="13462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Основные направления бюджетной и налоговой политики района</a:t>
            </a:r>
          </a:p>
        </p:txBody>
      </p:sp>
      <p:sp>
        <p:nvSpPr>
          <p:cNvPr id="31770" name="Text Box 11"/>
          <p:cNvSpPr txBox="1">
            <a:spLocks noChangeArrowheads="1"/>
          </p:cNvSpPr>
          <p:nvPr/>
        </p:nvSpPr>
        <p:spPr bwMode="auto">
          <a:xfrm>
            <a:off x="3532188" y="3471863"/>
            <a:ext cx="13335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dirty="0">
                <a:latin typeface="Times New Roman" pitchFamily="18" charset="0"/>
              </a:rPr>
              <a:t>Прогноз социально – экономического развития района</a:t>
            </a:r>
          </a:p>
        </p:txBody>
      </p:sp>
      <p:sp>
        <p:nvSpPr>
          <p:cNvPr id="31771" name="Text Box 13"/>
          <p:cNvSpPr txBox="1">
            <a:spLocks noChangeArrowheads="1"/>
          </p:cNvSpPr>
          <p:nvPr/>
        </p:nvSpPr>
        <p:spPr bwMode="auto">
          <a:xfrm>
            <a:off x="7242175" y="3544888"/>
            <a:ext cx="1763713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Муниципальные </a:t>
            </a:r>
          </a:p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программы (проекты муниципальных программ) Муромского района</a:t>
            </a:r>
          </a:p>
        </p:txBody>
      </p:sp>
      <p:sp>
        <p:nvSpPr>
          <p:cNvPr id="31772" name="Text Box 281"/>
          <p:cNvSpPr txBox="1">
            <a:spLocks noChangeArrowheads="1"/>
          </p:cNvSpPr>
          <p:nvPr/>
        </p:nvSpPr>
        <p:spPr bwMode="auto">
          <a:xfrm>
            <a:off x="5508625" y="5734050"/>
            <a:ext cx="33845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Определение основных </a:t>
            </a:r>
            <a:r>
              <a:rPr lang="ru-RU" altLang="ru-RU" sz="1300" b="1">
                <a:latin typeface="Times New Roman" pitchFamily="18" charset="0"/>
              </a:rPr>
              <a:t>объемов доходов </a:t>
            </a:r>
          </a:p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бюджета района</a:t>
            </a:r>
          </a:p>
        </p:txBody>
      </p:sp>
      <p:sp>
        <p:nvSpPr>
          <p:cNvPr id="31773" name="AutoShape 207"/>
          <p:cNvSpPr>
            <a:spLocks noChangeArrowheads="1"/>
          </p:cNvSpPr>
          <p:nvPr/>
        </p:nvSpPr>
        <p:spPr bwMode="auto">
          <a:xfrm rot="-5400000">
            <a:off x="2561432" y="5141118"/>
            <a:ext cx="387350" cy="481013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 altLang="ru-RU" sz="1900"/>
          </a:p>
        </p:txBody>
      </p:sp>
      <p:sp>
        <p:nvSpPr>
          <p:cNvPr id="31774" name="AutoShape 207"/>
          <p:cNvSpPr>
            <a:spLocks noChangeArrowheads="1"/>
          </p:cNvSpPr>
          <p:nvPr/>
        </p:nvSpPr>
        <p:spPr bwMode="auto">
          <a:xfrm rot="-5400000">
            <a:off x="796925" y="5159375"/>
            <a:ext cx="385763" cy="481013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 altLang="ru-RU" sz="1900"/>
          </a:p>
        </p:txBody>
      </p:sp>
      <p:sp>
        <p:nvSpPr>
          <p:cNvPr id="31775" name="AutoShape 49"/>
          <p:cNvSpPr>
            <a:spLocks noChangeArrowheads="1"/>
          </p:cNvSpPr>
          <p:nvPr/>
        </p:nvSpPr>
        <p:spPr bwMode="auto">
          <a:xfrm rot="5400000">
            <a:off x="4644232" y="5372894"/>
            <a:ext cx="360362" cy="1225550"/>
          </a:xfrm>
          <a:prstGeom prst="upDownArrow">
            <a:avLst>
              <a:gd name="adj1" fmla="val 50000"/>
              <a:gd name="adj2" fmla="val 68018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ru-RU" altLang="ru-RU" sz="1900"/>
          </a:p>
        </p:txBody>
      </p:sp>
      <p:sp>
        <p:nvSpPr>
          <p:cNvPr id="31776" name="Text Box 10"/>
          <p:cNvSpPr txBox="1">
            <a:spLocks noChangeArrowheads="1"/>
          </p:cNvSpPr>
          <p:nvPr/>
        </p:nvSpPr>
        <p:spPr bwMode="auto">
          <a:xfrm>
            <a:off x="149225" y="3311525"/>
            <a:ext cx="1781175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Положения послания Президента Российской Федерации Федеральному Собранию Российской Федерации, определяющих бюджетную политику</a:t>
            </a:r>
          </a:p>
        </p:txBody>
      </p:sp>
      <p:sp>
        <p:nvSpPr>
          <p:cNvPr id="31777" name="AutoShape 6"/>
          <p:cNvSpPr>
            <a:spLocks noChangeArrowheads="1"/>
          </p:cNvSpPr>
          <p:nvPr/>
        </p:nvSpPr>
        <p:spPr bwMode="auto">
          <a:xfrm>
            <a:off x="5018088" y="3355975"/>
            <a:ext cx="1992312" cy="1778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buFont typeface="Wingdings" pitchFamily="2" charset="2"/>
              <a:buNone/>
            </a:pP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Бюджетный прогноз (проект бюджетного прогноза, проект изменений бюджетного прогноза) на долгосрочный период по Муромскому району</a:t>
            </a:r>
          </a:p>
        </p:txBody>
      </p:sp>
      <p:sp>
        <p:nvSpPr>
          <p:cNvPr id="31778" name="AutoShape 207"/>
          <p:cNvSpPr>
            <a:spLocks noChangeArrowheads="1"/>
          </p:cNvSpPr>
          <p:nvPr/>
        </p:nvSpPr>
        <p:spPr bwMode="auto">
          <a:xfrm rot="-5400000">
            <a:off x="5820569" y="5158582"/>
            <a:ext cx="387350" cy="481012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 altLang="ru-RU" sz="1900"/>
          </a:p>
        </p:txBody>
      </p:sp>
      <p:sp>
        <p:nvSpPr>
          <p:cNvPr id="31779" name="AutoShape 207"/>
          <p:cNvSpPr>
            <a:spLocks noChangeArrowheads="1"/>
          </p:cNvSpPr>
          <p:nvPr/>
        </p:nvSpPr>
        <p:spPr bwMode="auto">
          <a:xfrm rot="-5400000">
            <a:off x="7887494" y="5141119"/>
            <a:ext cx="387350" cy="481012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 altLang="ru-RU" sz="1900"/>
          </a:p>
        </p:txBody>
      </p:sp>
      <p:sp>
        <p:nvSpPr>
          <p:cNvPr id="31780" name="AutoShape 207"/>
          <p:cNvSpPr>
            <a:spLocks noChangeArrowheads="1"/>
          </p:cNvSpPr>
          <p:nvPr/>
        </p:nvSpPr>
        <p:spPr bwMode="auto">
          <a:xfrm rot="-5400000">
            <a:off x="4029869" y="5158582"/>
            <a:ext cx="387350" cy="481012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 altLang="ru-RU" sz="19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7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7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7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 build="p"/>
      <p:bldP spid="71686" grpId="0" animBg="1"/>
      <p:bldP spid="71687" grpId="0" animBg="1"/>
      <p:bldP spid="71688" grpId="0" animBg="1"/>
      <p:bldP spid="71689" grpId="0" animBg="1"/>
      <p:bldP spid="71690" grpId="0" animBg="1"/>
      <p:bldP spid="71691" grpId="0" animBg="1"/>
      <p:bldP spid="71692" grpId="0" animBg="1"/>
      <p:bldP spid="71693" grpId="0" animBg="1"/>
      <p:bldP spid="71694" grpId="0" animBg="1"/>
      <p:bldP spid="71695" grpId="0" animBg="1"/>
      <p:bldP spid="71696" grpId="0" animBg="1"/>
      <p:bldP spid="71697" grpId="0" animBg="1"/>
      <p:bldP spid="7169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25513" y="228600"/>
            <a:ext cx="8229600" cy="533400"/>
          </a:xfrm>
        </p:spPr>
        <p:txBody>
          <a:bodyPr/>
          <a:lstStyle/>
          <a:p>
            <a:pPr algn="ctr" eaLnBrk="1" hangingPunct="1"/>
            <a:r>
              <a:rPr lang="ru-RU" altLang="ru-RU" sz="2200" b="1" u="sng" dirty="0" smtClean="0">
                <a:latin typeface="Times New Roman" pitchFamily="18" charset="0"/>
              </a:rPr>
              <a:t>МЕЖБЮДЖЕТНЫЕ ОТНОШЕНИЯ НА 202</a:t>
            </a:r>
            <a:r>
              <a:rPr lang="en-US" altLang="ru-RU" sz="2200" b="1" u="sng" dirty="0" smtClean="0">
                <a:latin typeface="Times New Roman" pitchFamily="18" charset="0"/>
              </a:rPr>
              <a:t>2</a:t>
            </a:r>
            <a:r>
              <a:rPr lang="ru-RU" altLang="ru-RU" sz="2200" b="1" u="sng" dirty="0" smtClean="0">
                <a:latin typeface="Times New Roman" pitchFamily="18" charset="0"/>
              </a:rPr>
              <a:t> ГОД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249188" y="685800"/>
            <a:ext cx="3327118" cy="1343239"/>
            <a:chOff x="249188" y="914400"/>
            <a:chExt cx="3327118" cy="1343239"/>
          </a:xfrm>
        </p:grpSpPr>
        <p:sp>
          <p:nvSpPr>
            <p:cNvPr id="7171" name="AutoShape 7"/>
            <p:cNvSpPr>
              <a:spLocks noChangeArrowheads="1"/>
            </p:cNvSpPr>
            <p:nvPr/>
          </p:nvSpPr>
          <p:spPr bwMode="auto">
            <a:xfrm>
              <a:off x="249188" y="914400"/>
              <a:ext cx="3327118" cy="1343239"/>
            </a:xfrm>
            <a:prstGeom prst="flowChartAlternateProcess">
              <a:avLst/>
            </a:prstGeom>
            <a:solidFill>
              <a:srgbClr val="CCFFCC">
                <a:alpha val="74117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ru-RU" sz="1300" smtClean="0">
                <a:latin typeface="Times New Roman" pitchFamily="18" charset="0"/>
              </a:endParaRPr>
            </a:p>
          </p:txBody>
        </p:sp>
        <p:sp>
          <p:nvSpPr>
            <p:cNvPr id="67591" name="Text Box 7"/>
            <p:cNvSpPr txBox="1">
              <a:spLocks noChangeArrowheads="1"/>
            </p:cNvSpPr>
            <p:nvPr/>
          </p:nvSpPr>
          <p:spPr bwMode="auto">
            <a:xfrm>
              <a:off x="358775" y="990600"/>
              <a:ext cx="3205163" cy="1230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ru-RU" altLang="ru-RU" sz="1400" b="1" dirty="0">
                  <a:latin typeface="Times New Roman" pitchFamily="18" charset="0"/>
                </a:rPr>
                <a:t>Из бюджета Владимирской области:</a:t>
              </a:r>
            </a:p>
            <a:p>
              <a:pPr eaLnBrk="1" hangingPunct="1"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ru-RU" altLang="ru-RU" sz="1200" b="1" dirty="0">
                  <a:latin typeface="Times New Roman" pitchFamily="18" charset="0"/>
                </a:rPr>
                <a:t>-</a:t>
              </a:r>
              <a:r>
                <a:rPr lang="ru-RU" altLang="ru-RU" sz="1200" dirty="0">
                  <a:latin typeface="Times New Roman" pitchFamily="18" charset="0"/>
                </a:rPr>
                <a:t> дотации </a:t>
              </a:r>
              <a:r>
                <a:rPr lang="ru-RU" altLang="ru-RU" sz="1200" dirty="0" smtClean="0">
                  <a:latin typeface="Times New Roman" pitchFamily="18" charset="0"/>
                </a:rPr>
                <a:t>131897,0 </a:t>
              </a:r>
              <a:r>
                <a:rPr lang="ru-RU" altLang="ru-RU" sz="1200" dirty="0">
                  <a:latin typeface="Times New Roman" pitchFamily="18" charset="0"/>
                </a:rPr>
                <a:t>тыс. рублей;</a:t>
              </a:r>
            </a:p>
            <a:p>
              <a:pPr eaLnBrk="1" hangingPunct="1">
                <a:buClr>
                  <a:schemeClr val="bg2"/>
                </a:buClr>
                <a:buSzPct val="75000"/>
                <a:buFontTx/>
                <a:buChar char="-"/>
              </a:pPr>
              <a:r>
                <a:rPr lang="ru-RU" altLang="ru-RU" sz="1200" dirty="0">
                  <a:latin typeface="Times New Roman" pitchFamily="18" charset="0"/>
                </a:rPr>
                <a:t> субсидии </a:t>
              </a:r>
              <a:r>
                <a:rPr lang="ru-RU" altLang="ru-RU" sz="1200" dirty="0" smtClean="0">
                  <a:latin typeface="Times New Roman" pitchFamily="18" charset="0"/>
                </a:rPr>
                <a:t>64360,5 </a:t>
              </a:r>
              <a:r>
                <a:rPr lang="ru-RU" altLang="ru-RU" sz="1200" dirty="0">
                  <a:latin typeface="Times New Roman" pitchFamily="18" charset="0"/>
                </a:rPr>
                <a:t>тыс. рублей;</a:t>
              </a:r>
            </a:p>
            <a:p>
              <a:pPr eaLnBrk="1" hangingPunct="1">
                <a:buClr>
                  <a:schemeClr val="bg2"/>
                </a:buClr>
                <a:buSzPct val="75000"/>
                <a:buFontTx/>
                <a:buChar char="-"/>
              </a:pPr>
              <a:r>
                <a:rPr lang="ru-RU" altLang="ru-RU" sz="1200" dirty="0">
                  <a:latin typeface="Times New Roman" pitchFamily="18" charset="0"/>
                </a:rPr>
                <a:t> субвенции  </a:t>
              </a:r>
              <a:r>
                <a:rPr lang="ru-RU" altLang="ru-RU" sz="1200" dirty="0" smtClean="0">
                  <a:latin typeface="Times New Roman" pitchFamily="18" charset="0"/>
                </a:rPr>
                <a:t>153207,8 </a:t>
              </a:r>
              <a:r>
                <a:rPr lang="ru-RU" altLang="ru-RU" sz="1200" dirty="0">
                  <a:latin typeface="Times New Roman" pitchFamily="18" charset="0"/>
                </a:rPr>
                <a:t>тыс. рублей;</a:t>
              </a:r>
            </a:p>
            <a:p>
              <a:pPr eaLnBrk="1" hangingPunct="1">
                <a:buClr>
                  <a:schemeClr val="bg2"/>
                </a:buClr>
                <a:buSzPct val="75000"/>
                <a:buFontTx/>
                <a:buChar char="-"/>
              </a:pPr>
              <a:r>
                <a:rPr lang="ru-RU" altLang="ru-RU" sz="1200" dirty="0">
                  <a:latin typeface="Times New Roman" pitchFamily="18" charset="0"/>
                </a:rPr>
                <a:t> иные межбюджетные трансферты </a:t>
              </a:r>
              <a:r>
                <a:rPr lang="ru-RU" altLang="ru-RU" sz="1200" dirty="0" smtClean="0">
                  <a:latin typeface="Times New Roman" pitchFamily="18" charset="0"/>
                </a:rPr>
                <a:t> 13910,7 </a:t>
              </a:r>
              <a:r>
                <a:rPr lang="ru-RU" altLang="ru-RU" sz="1200" dirty="0">
                  <a:latin typeface="Times New Roman" pitchFamily="18" charset="0"/>
                </a:rPr>
                <a:t>тыс. рублей</a:t>
              </a:r>
            </a:p>
          </p:txBody>
        </p:sp>
      </p:grpSp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252271" y="2133600"/>
            <a:ext cx="3327118" cy="2133600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sz="1300" smtClean="0">
              <a:latin typeface="Times New Roman" pitchFamily="18" charset="0"/>
            </a:endParaRPr>
          </a:p>
        </p:txBody>
      </p:sp>
      <p:sp>
        <p:nvSpPr>
          <p:cNvPr id="67596" name="AutoShape 26"/>
          <p:cNvSpPr>
            <a:spLocks noChangeArrowheads="1"/>
          </p:cNvSpPr>
          <p:nvPr/>
        </p:nvSpPr>
        <p:spPr bwMode="auto">
          <a:xfrm>
            <a:off x="5140325" y="1865313"/>
            <a:ext cx="2952750" cy="1298575"/>
          </a:xfrm>
          <a:prstGeom prst="flowChartAlternateProcess">
            <a:avLst/>
          </a:prstGeom>
          <a:solidFill>
            <a:srgbClr val="A265D5">
              <a:alpha val="7372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just"/>
            <a:endParaRPr lang="ru-RU" altLang="ru-RU" sz="1200">
              <a:latin typeface="Times New Roman" pitchFamily="18" charset="0"/>
            </a:endParaRPr>
          </a:p>
        </p:txBody>
      </p:sp>
      <p:sp>
        <p:nvSpPr>
          <p:cNvPr id="67597" name="Text Box 27"/>
          <p:cNvSpPr txBox="1">
            <a:spLocks noChangeArrowheads="1"/>
          </p:cNvSpPr>
          <p:nvPr/>
        </p:nvSpPr>
        <p:spPr bwMode="auto">
          <a:xfrm>
            <a:off x="5248275" y="1997075"/>
            <a:ext cx="27368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600" b="1" dirty="0">
                <a:latin typeface="Times New Roman" pitchFamily="18" charset="0"/>
              </a:rPr>
              <a:t>БЮДЖЕТ МУНИЦИПАЛЬНОГО ОБРАЗОВАНИЯ МУРОМСКИЙ РАЙОН</a:t>
            </a:r>
          </a:p>
        </p:txBody>
      </p:sp>
      <p:sp>
        <p:nvSpPr>
          <p:cNvPr id="67598" name="Text Box 36"/>
          <p:cNvSpPr txBox="1">
            <a:spLocks noChangeArrowheads="1"/>
          </p:cNvSpPr>
          <p:nvPr/>
        </p:nvSpPr>
        <p:spPr bwMode="auto">
          <a:xfrm>
            <a:off x="228600" y="2057400"/>
            <a:ext cx="3313113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>
                <a:latin typeface="Times New Roman" pitchFamily="18" charset="0"/>
              </a:rPr>
              <a:t>Из бюджетов поселений: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 dirty="0">
                <a:latin typeface="Times New Roman" pitchFamily="18" charset="0"/>
              </a:rPr>
              <a:t> -</a:t>
            </a:r>
            <a:r>
              <a:rPr lang="ru-RU" altLang="ru-RU" sz="1200" dirty="0">
                <a:latin typeface="Times New Roman" pitchFamily="18" charset="0"/>
              </a:rPr>
              <a:t> иные межбюджетные трансферты, передаваемые бюджетам муниципальных образований на осуществление части полномочий по решению вопросов местного значения в соответствии с заключенными соглашениями </a:t>
            </a:r>
            <a:r>
              <a:rPr lang="ru-RU" altLang="ru-RU" sz="1200" dirty="0" smtClean="0">
                <a:latin typeface="Times New Roman" pitchFamily="18" charset="0"/>
              </a:rPr>
              <a:t> 4241,5 </a:t>
            </a:r>
            <a:r>
              <a:rPr lang="ru-RU" altLang="ru-RU" sz="1200" dirty="0">
                <a:latin typeface="Times New Roman" pitchFamily="18" charset="0"/>
              </a:rPr>
              <a:t>тыс. </a:t>
            </a:r>
            <a:r>
              <a:rPr lang="ru-RU" altLang="ru-RU" sz="1200" dirty="0" smtClean="0">
                <a:latin typeface="Times New Roman" pitchFamily="18" charset="0"/>
              </a:rPr>
              <a:t>рублей, в том числе:</a:t>
            </a:r>
          </a:p>
          <a:p>
            <a:pPr marL="216000" indent="-171450" algn="just" eaLnBrk="1" hangingPunct="1">
              <a:buFont typeface="Arial" pitchFamily="34" charset="0"/>
              <a:buChar char="•"/>
              <a:defRPr/>
            </a:pPr>
            <a:r>
              <a:rPr lang="ru-RU" altLang="ru-RU" sz="1200" dirty="0">
                <a:latin typeface="Times New Roman" pitchFamily="18" charset="0"/>
              </a:rPr>
              <a:t>Муниципальное </a:t>
            </a:r>
            <a:r>
              <a:rPr lang="ru-RU" altLang="ru-RU" sz="1200" dirty="0" smtClean="0">
                <a:latin typeface="Times New Roman" pitchFamily="18" charset="0"/>
              </a:rPr>
              <a:t>образование </a:t>
            </a:r>
          </a:p>
          <a:p>
            <a:pPr marL="44550" algn="just" eaLnBrk="1" hangingPunct="1">
              <a:defRPr/>
            </a:pPr>
            <a:r>
              <a:rPr lang="ru-RU" altLang="ru-RU" sz="1200" dirty="0">
                <a:latin typeface="Times New Roman" pitchFamily="18" charset="0"/>
              </a:rPr>
              <a:t> </a:t>
            </a:r>
            <a:r>
              <a:rPr lang="ru-RU" altLang="ru-RU" sz="1200" dirty="0" smtClean="0">
                <a:latin typeface="Times New Roman" pitchFamily="18" charset="0"/>
              </a:rPr>
              <a:t>    Борисоглебское – 1024,8 </a:t>
            </a:r>
            <a:r>
              <a:rPr lang="ru-RU" altLang="ru-RU" sz="1200" dirty="0">
                <a:latin typeface="Times New Roman" pitchFamily="18" charset="0"/>
              </a:rPr>
              <a:t>тыс. </a:t>
            </a:r>
            <a:r>
              <a:rPr lang="ru-RU" altLang="ru-RU" sz="1200" dirty="0" smtClean="0">
                <a:latin typeface="Times New Roman" pitchFamily="18" charset="0"/>
              </a:rPr>
              <a:t>рублей;</a:t>
            </a:r>
          </a:p>
          <a:p>
            <a:pPr marL="216000" indent="-171450" algn="just" eaLnBrk="1" hangingPunct="1">
              <a:buFont typeface="Arial" pitchFamily="34" charset="0"/>
              <a:buChar char="•"/>
              <a:defRPr/>
            </a:pPr>
            <a:r>
              <a:rPr lang="ru-RU" altLang="ru-RU" sz="1200" dirty="0" smtClean="0">
                <a:latin typeface="Times New Roman" pitchFamily="18" charset="0"/>
              </a:rPr>
              <a:t>Муниципальное </a:t>
            </a:r>
            <a:r>
              <a:rPr lang="ru-RU" altLang="ru-RU" sz="1200" dirty="0">
                <a:latin typeface="Times New Roman" pitchFamily="18" charset="0"/>
              </a:rPr>
              <a:t>образование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      </a:t>
            </a:r>
            <a:r>
              <a:rPr lang="ru-RU" altLang="ru-RU" sz="1200" dirty="0" err="1" smtClean="0">
                <a:latin typeface="Times New Roman" pitchFamily="18" charset="0"/>
              </a:rPr>
              <a:t>Ковардицкое</a:t>
            </a:r>
            <a:r>
              <a:rPr lang="ru-RU" altLang="ru-RU" sz="1200" dirty="0" smtClean="0">
                <a:latin typeface="Times New Roman" pitchFamily="18" charset="0"/>
              </a:rPr>
              <a:t> – 3216,7 тыс</a:t>
            </a:r>
            <a:r>
              <a:rPr lang="ru-RU" altLang="ru-RU" sz="1200" dirty="0">
                <a:latin typeface="Times New Roman" pitchFamily="18" charset="0"/>
              </a:rPr>
              <a:t>. </a:t>
            </a:r>
            <a:r>
              <a:rPr lang="ru-RU" altLang="ru-RU" sz="1200" dirty="0" smtClean="0">
                <a:latin typeface="Times New Roman" pitchFamily="18" charset="0"/>
              </a:rPr>
              <a:t>рублей.</a:t>
            </a:r>
            <a:endParaRPr lang="ru-RU" altLang="ru-RU" sz="1200" dirty="0">
              <a:latin typeface="Times New Roman" pitchFamily="18" charset="0"/>
            </a:endParaRPr>
          </a:p>
        </p:txBody>
      </p:sp>
      <p:sp>
        <p:nvSpPr>
          <p:cNvPr id="67599" name="AutoShape 47"/>
          <p:cNvSpPr>
            <a:spLocks noChangeArrowheads="1"/>
          </p:cNvSpPr>
          <p:nvPr/>
        </p:nvSpPr>
        <p:spPr bwMode="auto">
          <a:xfrm rot="5400000">
            <a:off x="4794250" y="-246062"/>
            <a:ext cx="865187" cy="32273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7600" name="AutoShape 51"/>
          <p:cNvSpPr>
            <a:spLocks noChangeArrowheads="1"/>
          </p:cNvSpPr>
          <p:nvPr/>
        </p:nvSpPr>
        <p:spPr bwMode="auto">
          <a:xfrm>
            <a:off x="3600450" y="2571750"/>
            <a:ext cx="1512888" cy="431800"/>
          </a:xfrm>
          <a:prstGeom prst="rightArrow">
            <a:avLst>
              <a:gd name="adj1" fmla="val 50000"/>
              <a:gd name="adj2" fmla="val 83456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7602" name="AutoShape 53"/>
          <p:cNvSpPr>
            <a:spLocks noChangeArrowheads="1"/>
          </p:cNvSpPr>
          <p:nvPr/>
        </p:nvSpPr>
        <p:spPr bwMode="auto">
          <a:xfrm>
            <a:off x="4066381" y="4557713"/>
            <a:ext cx="5001420" cy="2184400"/>
          </a:xfrm>
          <a:prstGeom prst="flowChartAlternateProcess">
            <a:avLst/>
          </a:prstGeom>
          <a:solidFill>
            <a:srgbClr val="A265D5">
              <a:alpha val="7372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just"/>
            <a:endParaRPr lang="ru-RU" altLang="ru-RU" sz="1200">
              <a:latin typeface="Times New Roman" pitchFamily="18" charset="0"/>
            </a:endParaRPr>
          </a:p>
        </p:txBody>
      </p:sp>
      <p:sp>
        <p:nvSpPr>
          <p:cNvPr id="67603" name="AutoShape 57"/>
          <p:cNvSpPr>
            <a:spLocks noChangeArrowheads="1"/>
          </p:cNvSpPr>
          <p:nvPr/>
        </p:nvSpPr>
        <p:spPr bwMode="auto">
          <a:xfrm>
            <a:off x="6443663" y="4187825"/>
            <a:ext cx="574675" cy="36988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7604" name="Text Box 59"/>
          <p:cNvSpPr txBox="1">
            <a:spLocks noChangeArrowheads="1"/>
          </p:cNvSpPr>
          <p:nvPr/>
        </p:nvSpPr>
        <p:spPr bwMode="auto">
          <a:xfrm>
            <a:off x="4100633" y="4565650"/>
            <a:ext cx="4935538" cy="229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b="1" dirty="0">
                <a:latin typeface="Times New Roman" pitchFamily="18" charset="0"/>
              </a:rPr>
              <a:t>Дотации на выравнивание бюджетной обеспеченности  поселений из районного Фонда финансовой поддержки поселений:</a:t>
            </a:r>
          </a:p>
          <a:p>
            <a:pPr algn="just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i="1" dirty="0">
                <a:latin typeface="Times New Roman" pitchFamily="18" charset="0"/>
              </a:rPr>
              <a:t>1. </a:t>
            </a:r>
            <a:r>
              <a:rPr lang="ru-RU" altLang="ru-RU" sz="1000" i="1" u="sng" dirty="0">
                <a:latin typeface="Times New Roman" pitchFamily="18" charset="0"/>
              </a:rPr>
              <a:t>За счет средств бюджета  Муромского района</a:t>
            </a:r>
            <a:r>
              <a:rPr lang="ru-RU" altLang="ru-RU" sz="1000" i="1" dirty="0">
                <a:latin typeface="Times New Roman" pitchFamily="18" charset="0"/>
              </a:rPr>
              <a:t>:</a:t>
            </a:r>
          </a:p>
          <a:p>
            <a:pPr algn="just" eaLnBrk="1" hangingPunct="1">
              <a:buClr>
                <a:schemeClr val="bg2"/>
              </a:buClr>
              <a:buSzPct val="75000"/>
              <a:buFontTx/>
              <a:buChar char="-"/>
            </a:pPr>
            <a:r>
              <a:rPr lang="ru-RU" altLang="ru-RU" sz="1000" dirty="0">
                <a:latin typeface="Times New Roman" pitchFamily="18" charset="0"/>
              </a:rPr>
              <a:t> муниципальное образование Борисоглебское </a:t>
            </a:r>
            <a:r>
              <a:rPr lang="ru-RU" altLang="ru-RU" sz="1000" dirty="0" smtClean="0">
                <a:latin typeface="Times New Roman" pitchFamily="18" charset="0"/>
              </a:rPr>
              <a:t>6545,0 </a:t>
            </a:r>
            <a:r>
              <a:rPr lang="ru-RU" altLang="ru-RU" sz="1000" dirty="0">
                <a:latin typeface="Times New Roman" pitchFamily="18" charset="0"/>
              </a:rPr>
              <a:t>тыс. рублей;</a:t>
            </a:r>
          </a:p>
          <a:p>
            <a:pPr algn="just" eaLnBrk="1" hangingPunct="1">
              <a:buClr>
                <a:schemeClr val="bg2"/>
              </a:buClr>
              <a:buSzPct val="75000"/>
              <a:buFontTx/>
              <a:buChar char="-"/>
            </a:pPr>
            <a:r>
              <a:rPr lang="ru-RU" altLang="ru-RU" sz="1000" dirty="0">
                <a:latin typeface="Times New Roman" pitchFamily="18" charset="0"/>
              </a:rPr>
              <a:t> муниципальное образование </a:t>
            </a:r>
            <a:r>
              <a:rPr lang="ru-RU" altLang="ru-RU" sz="1000" dirty="0" err="1">
                <a:latin typeface="Times New Roman" pitchFamily="18" charset="0"/>
              </a:rPr>
              <a:t>Ковардицкое</a:t>
            </a:r>
            <a:r>
              <a:rPr lang="ru-RU" altLang="ru-RU" sz="1000" dirty="0">
                <a:latin typeface="Times New Roman" pitchFamily="18" charset="0"/>
              </a:rPr>
              <a:t> </a:t>
            </a:r>
            <a:r>
              <a:rPr lang="ru-RU" altLang="ru-RU" sz="1000" dirty="0" smtClean="0">
                <a:latin typeface="Times New Roman" pitchFamily="18" charset="0"/>
              </a:rPr>
              <a:t>10154,0 </a:t>
            </a:r>
            <a:r>
              <a:rPr lang="ru-RU" altLang="ru-RU" sz="1000" dirty="0">
                <a:latin typeface="Times New Roman" pitchFamily="18" charset="0"/>
              </a:rPr>
              <a:t>тыс. рублей.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i="1" dirty="0">
                <a:latin typeface="Times New Roman" pitchFamily="18" charset="0"/>
              </a:rPr>
              <a:t>2. </a:t>
            </a:r>
            <a:r>
              <a:rPr lang="ru-RU" altLang="ru-RU" sz="1000" i="1" u="sng" dirty="0">
                <a:latin typeface="Times New Roman" pitchFamily="18" charset="0"/>
              </a:rPr>
              <a:t>За счет субвенции, полученной бюджетом Муромского района на исполнение полномочий по расчету и предоставлению  дотаций сельским поселениям за счет средств из областного бюджета: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dirty="0">
                <a:latin typeface="Times New Roman" pitchFamily="18" charset="0"/>
              </a:rPr>
              <a:t>-муниципальное образование Борисоглебское </a:t>
            </a:r>
            <a:r>
              <a:rPr lang="ru-RU" altLang="ru-RU" sz="1000" dirty="0" smtClean="0">
                <a:latin typeface="Times New Roman" pitchFamily="18" charset="0"/>
              </a:rPr>
              <a:t>6823,0 </a:t>
            </a:r>
            <a:r>
              <a:rPr lang="ru-RU" altLang="ru-RU" sz="1000" dirty="0" err="1" smtClean="0">
                <a:latin typeface="Times New Roman" pitchFamily="18" charset="0"/>
              </a:rPr>
              <a:t>тыс.рублей</a:t>
            </a:r>
            <a:r>
              <a:rPr lang="ru-RU" altLang="ru-RU" sz="1000" dirty="0" smtClean="0">
                <a:latin typeface="Times New Roman" pitchFamily="18" charset="0"/>
              </a:rPr>
              <a:t>;</a:t>
            </a:r>
            <a:endParaRPr lang="ru-RU" altLang="ru-RU" sz="1000" dirty="0">
              <a:latin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dirty="0">
                <a:latin typeface="Times New Roman" pitchFamily="18" charset="0"/>
              </a:rPr>
              <a:t>-муниципальное образование </a:t>
            </a:r>
            <a:r>
              <a:rPr lang="ru-RU" altLang="ru-RU" sz="1000" dirty="0" err="1">
                <a:latin typeface="Times New Roman" pitchFamily="18" charset="0"/>
              </a:rPr>
              <a:t>Ковардицкое</a:t>
            </a:r>
            <a:r>
              <a:rPr lang="ru-RU" altLang="ru-RU" sz="1000" dirty="0">
                <a:latin typeface="Times New Roman" pitchFamily="18" charset="0"/>
              </a:rPr>
              <a:t> </a:t>
            </a:r>
            <a:r>
              <a:rPr lang="ru-RU" altLang="ru-RU" sz="1000" dirty="0" smtClean="0">
                <a:latin typeface="Times New Roman" pitchFamily="18" charset="0"/>
              </a:rPr>
              <a:t>10587,0 </a:t>
            </a:r>
            <a:r>
              <a:rPr lang="ru-RU" altLang="ru-RU" sz="1000" dirty="0" err="1" smtClean="0">
                <a:latin typeface="Times New Roman" pitchFamily="18" charset="0"/>
              </a:rPr>
              <a:t>тыс.рублей</a:t>
            </a:r>
            <a:r>
              <a:rPr lang="ru-RU" altLang="ru-RU" sz="1000" dirty="0" smtClean="0">
                <a:latin typeface="Times New Roman" pitchFamily="18" charset="0"/>
              </a:rPr>
              <a:t>.  </a:t>
            </a:r>
            <a:r>
              <a:rPr lang="ru-RU" altLang="ru-RU" sz="1000" i="1" dirty="0" smtClean="0">
                <a:latin typeface="Times New Roman" pitchFamily="18" charset="0"/>
              </a:rPr>
              <a:t> </a:t>
            </a:r>
            <a:endParaRPr lang="ru-RU" altLang="ru-RU" sz="1000" i="1" dirty="0">
              <a:latin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b="1" dirty="0">
                <a:latin typeface="Times New Roman" pitchFamily="18" charset="0"/>
              </a:rPr>
              <a:t>Иные межбюджетные трансферты на сбалансированность бюджетов: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dirty="0">
                <a:latin typeface="Times New Roman" pitchFamily="18" charset="0"/>
              </a:rPr>
              <a:t>- </a:t>
            </a:r>
            <a:r>
              <a:rPr lang="ru-RU" altLang="ru-RU" sz="1000" dirty="0" smtClean="0">
                <a:latin typeface="Times New Roman" pitchFamily="18" charset="0"/>
              </a:rPr>
              <a:t>4486,8 </a:t>
            </a:r>
            <a:r>
              <a:rPr lang="ru-RU" altLang="ru-RU" sz="1000" dirty="0">
                <a:latin typeface="Times New Roman" pitchFamily="18" charset="0"/>
              </a:rPr>
              <a:t>тыс. рублей (средства </a:t>
            </a:r>
            <a:r>
              <a:rPr lang="ru-RU" altLang="ru-RU" sz="1000" dirty="0" smtClean="0">
                <a:latin typeface="Times New Roman" pitchFamily="18" charset="0"/>
              </a:rPr>
              <a:t>распределены </a:t>
            </a:r>
            <a:r>
              <a:rPr lang="ru-RU" altLang="ru-RU" sz="1000" dirty="0">
                <a:latin typeface="Times New Roman" pitchFamily="18" charset="0"/>
              </a:rPr>
              <a:t>между </a:t>
            </a:r>
            <a:r>
              <a:rPr lang="ru-RU" altLang="ru-RU" sz="1000" dirty="0" smtClean="0">
                <a:latin typeface="Times New Roman" pitchFamily="18" charset="0"/>
              </a:rPr>
              <a:t>муниципальными образованиями Борисоглебское и </a:t>
            </a:r>
            <a:r>
              <a:rPr lang="ru-RU" altLang="ru-RU" sz="1000" dirty="0" err="1" smtClean="0">
                <a:latin typeface="Times New Roman" pitchFamily="18" charset="0"/>
              </a:rPr>
              <a:t>Ковардицкое</a:t>
            </a:r>
            <a:r>
              <a:rPr lang="ru-RU" altLang="ru-RU" sz="1000" dirty="0" smtClean="0">
                <a:latin typeface="Times New Roman" pitchFamily="18" charset="0"/>
              </a:rPr>
              <a:t>).</a:t>
            </a:r>
            <a:endParaRPr lang="ru-RU" altLang="ru-RU" sz="1000" dirty="0">
              <a:latin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Tx/>
              <a:buChar char="-"/>
            </a:pPr>
            <a:endParaRPr lang="ru-RU" altLang="ru-RU" sz="800" dirty="0">
              <a:latin typeface="Times New Roman" pitchFamily="18" charset="0"/>
            </a:endParaRPr>
          </a:p>
        </p:txBody>
      </p:sp>
      <p:sp>
        <p:nvSpPr>
          <p:cNvPr id="67605" name="AutoShape 61"/>
          <p:cNvSpPr>
            <a:spLocks noChangeArrowheads="1"/>
          </p:cNvSpPr>
          <p:nvPr/>
        </p:nvSpPr>
        <p:spPr bwMode="auto">
          <a:xfrm>
            <a:off x="6478588" y="3167063"/>
            <a:ext cx="504825" cy="349250"/>
          </a:xfrm>
          <a:prstGeom prst="downArrow">
            <a:avLst>
              <a:gd name="adj1" fmla="val 50000"/>
              <a:gd name="adj2" fmla="val 29134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7606" name="AutoShape 51"/>
          <p:cNvSpPr>
            <a:spLocks noChangeArrowheads="1"/>
          </p:cNvSpPr>
          <p:nvPr/>
        </p:nvSpPr>
        <p:spPr bwMode="auto">
          <a:xfrm rot="8410805">
            <a:off x="3005513" y="3703634"/>
            <a:ext cx="2336143" cy="431800"/>
          </a:xfrm>
          <a:prstGeom prst="rightArrow">
            <a:avLst>
              <a:gd name="adj1" fmla="val 50000"/>
              <a:gd name="adj2" fmla="val 83456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477002" y="4435156"/>
            <a:ext cx="2783307" cy="1508444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1300" b="1" dirty="0" smtClean="0">
                <a:latin typeface="Times New Roman" pitchFamily="18" charset="0"/>
              </a:rPr>
              <a:t>Из бюджета района:</a:t>
            </a:r>
          </a:p>
          <a:p>
            <a:pPr algn="just" eaLnBrk="1" hangingPunct="1">
              <a:defRPr/>
            </a:pPr>
            <a:r>
              <a:rPr lang="ru-RU" altLang="ru-RU" sz="1300" dirty="0" smtClean="0">
                <a:latin typeface="Times New Roman" pitchFamily="18" charset="0"/>
              </a:rPr>
              <a:t>Муниципальное образование</a:t>
            </a:r>
          </a:p>
          <a:p>
            <a:pPr algn="just" eaLnBrk="1" hangingPunct="1">
              <a:defRPr/>
            </a:pPr>
            <a:r>
              <a:rPr lang="ru-RU" altLang="ru-RU" sz="1300" dirty="0" smtClean="0">
                <a:latin typeface="Times New Roman" pitchFamily="18" charset="0"/>
              </a:rPr>
              <a:t>округ Муром – 510,3 тыс. рублей;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Муниципальное образование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Борисоглебское - 2500,0 тыс. рублей;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Муниципальное образование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Ковардицкое - 3000,0 тыс. рублей.</a:t>
            </a:r>
          </a:p>
        </p:txBody>
      </p:sp>
      <p:sp>
        <p:nvSpPr>
          <p:cNvPr id="22" name="AutoShape 7"/>
          <p:cNvSpPr>
            <a:spLocks noChangeArrowheads="1"/>
          </p:cNvSpPr>
          <p:nvPr/>
        </p:nvSpPr>
        <p:spPr bwMode="auto">
          <a:xfrm>
            <a:off x="5297884" y="3469917"/>
            <a:ext cx="2866231" cy="671512"/>
          </a:xfrm>
          <a:prstGeom prst="flowChartAlternateProcess">
            <a:avLst/>
          </a:prstGeom>
          <a:solidFill>
            <a:srgbClr val="A265D5">
              <a:alpha val="7372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endParaRPr lang="ru-RU" altLang="ru-RU" sz="1200" dirty="0" smtClean="0">
              <a:latin typeface="Times New Roman" pitchFamily="18" charset="0"/>
            </a:endParaRPr>
          </a:p>
        </p:txBody>
      </p:sp>
      <p:sp>
        <p:nvSpPr>
          <p:cNvPr id="67601" name="Text Box 52"/>
          <p:cNvSpPr txBox="1">
            <a:spLocks noChangeArrowheads="1"/>
          </p:cNvSpPr>
          <p:nvPr/>
        </p:nvSpPr>
        <p:spPr bwMode="auto">
          <a:xfrm>
            <a:off x="5326062" y="3645335"/>
            <a:ext cx="28098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600" b="1" dirty="0">
                <a:latin typeface="Times New Roman" pitchFamily="18" charset="0"/>
              </a:rPr>
              <a:t>БЮДЖЕТЫ ПОСЕЛЕНИЙ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/>
          <p:cNvSpPr>
            <a:spLocks noChangeArrowheads="1"/>
          </p:cNvSpPr>
          <p:nvPr/>
        </p:nvSpPr>
        <p:spPr bwMode="auto">
          <a:xfrm>
            <a:off x="4479925" y="2052638"/>
            <a:ext cx="184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8611" name="Rectangle 19"/>
          <p:cNvSpPr>
            <a:spLocks noChangeArrowheads="1"/>
          </p:cNvSpPr>
          <p:nvPr/>
        </p:nvSpPr>
        <p:spPr bwMode="auto">
          <a:xfrm>
            <a:off x="2590800" y="13716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3453062"/>
              </p:ext>
            </p:extLst>
          </p:nvPr>
        </p:nvGraphicFramePr>
        <p:xfrm>
          <a:off x="381000" y="228600"/>
          <a:ext cx="8458199" cy="6400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9600" y="0"/>
            <a:ext cx="7772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400" b="1" u="sng" kern="0" dirty="0" smtClean="0">
                <a:latin typeface="Times New Roman" pitchFamily="18" charset="0"/>
                <a:cs typeface="Times New Roman" pitchFamily="18" charset="0"/>
              </a:rPr>
              <a:t>ДОПОЛНИТЕЛЬНАЯ ИНФОРМАЦИЯ</a:t>
            </a:r>
            <a:endParaRPr lang="ru-RU" altLang="ru-RU" sz="2400" b="1" u="sng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386752" y="2133600"/>
            <a:ext cx="4871047" cy="1523122"/>
          </a:xfrm>
          <a:prstGeom prst="flowChartAlternateProcess">
            <a:avLst/>
          </a:prstGeom>
          <a:solidFill>
            <a:srgbClr val="92D050">
              <a:alpha val="7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Федеральный проект «Современная школа»</a:t>
            </a:r>
          </a:p>
          <a:p>
            <a:pPr algn="ctr">
              <a:defRPr/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Обновление материально - технической базы для формирования  современных компетенций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навыков у детей, в том числе по предметам «Математика», «Физика», «Информатика», других предметных областей, а также в рамках внеурочной деятельности и при реализации дополнительных общеобразовательных Программ в сумме 1584,6 </a:t>
            </a:r>
            <a:r>
              <a:rPr lang="ru-RU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1100" i="1" dirty="0" smtClean="0">
                <a:solidFill>
                  <a:srgbClr val="000000"/>
                </a:solidFill>
                <a:latin typeface="Times New Roman" pitchFamily="18" charset="0"/>
              </a:rPr>
              <a:t>(МБОУ «Борисоглебская  СОШ»  создание цифрового и гуманитарного профилей «Точка роста»)</a:t>
            </a:r>
            <a:endParaRPr lang="ru-RU" sz="11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AutoShape 26"/>
          <p:cNvSpPr>
            <a:spLocks noChangeArrowheads="1"/>
          </p:cNvSpPr>
          <p:nvPr/>
        </p:nvSpPr>
        <p:spPr bwMode="auto">
          <a:xfrm>
            <a:off x="6344009" y="1733909"/>
            <a:ext cx="2209800" cy="609600"/>
          </a:xfrm>
          <a:prstGeom prst="flowChartAlternateProcess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>
              <a:schemeClr val="accent1"/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B/>
          </a:sp3d>
        </p:spPr>
        <p:txBody>
          <a:bodyPr wrap="square" anchor="ctr"/>
          <a:lstStyle/>
          <a:p>
            <a:pPr algn="ctr">
              <a:spcAft>
                <a:spcPts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 b="1" i="1" u="sng" dirty="0" smtClean="0">
                <a:latin typeface="Times New Roman" pitchFamily="18" charset="0"/>
              </a:rPr>
              <a:t>Национальные проекты </a:t>
            </a:r>
            <a:endParaRPr lang="ru-RU" altLang="ru-RU" sz="1400" b="1" i="1" u="sng" dirty="0">
              <a:latin typeface="Times New Roman" pitchFamily="18" charset="0"/>
            </a:endParaRPr>
          </a:p>
          <a:p>
            <a:pPr algn="ctr">
              <a:spcAft>
                <a:spcPts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 b="1" i="1" u="sng" dirty="0" smtClean="0">
                <a:latin typeface="Times New Roman" pitchFamily="18" charset="0"/>
              </a:rPr>
              <a:t>«ОБРАЗОВАНИЕ»</a:t>
            </a:r>
            <a:endParaRPr lang="ru-RU" altLang="ru-RU" sz="1400" dirty="0">
              <a:solidFill>
                <a:srgbClr val="000000"/>
              </a:solidFill>
            </a:endParaRP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 rot="8434931">
            <a:off x="5176626" y="2554840"/>
            <a:ext cx="1249121" cy="431800"/>
          </a:xfrm>
          <a:prstGeom prst="rightArrow">
            <a:avLst>
              <a:gd name="adj1" fmla="val 50000"/>
              <a:gd name="adj2" fmla="val 83491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10" name="AutoShape 53"/>
          <p:cNvSpPr>
            <a:spLocks noChangeArrowheads="1"/>
          </p:cNvSpPr>
          <p:nvPr/>
        </p:nvSpPr>
        <p:spPr bwMode="auto">
          <a:xfrm>
            <a:off x="381002" y="609600"/>
            <a:ext cx="4876798" cy="1484174"/>
          </a:xfrm>
          <a:prstGeom prst="flowChartAlternateProcess">
            <a:avLst/>
          </a:prstGeom>
          <a:solidFill>
            <a:srgbClr val="92D050">
              <a:alpha val="7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/>
          <a:lstStyle/>
          <a:p>
            <a:pPr algn="ctr"/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</a:rPr>
              <a:t>Федеральный проект </a:t>
            </a:r>
            <a:endParaRPr lang="ru-RU" altLang="ru-RU" sz="12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«</a:t>
            </a:r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</a:rPr>
              <a:t>Цифровая  образовательная </a:t>
            </a:r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среда» </a:t>
            </a:r>
          </a:p>
          <a:p>
            <a:pPr algn="ctr"/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Внедрение целевой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модели образовательной среды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в общеобразовательных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организациях на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2022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год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в сумме 3200,8 тыс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. руб.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(Бюджетные ассигнования планируется направить  на приобретение вычислительной техники, периферийного оборудования, программного обеспечения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и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презентационного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оборудования в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7 общеобразовательных организациях</a:t>
            </a:r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lang="ru-RU" altLang="ru-RU" sz="12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81001" y="342299"/>
            <a:ext cx="8382000" cy="3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 b="1" dirty="0" smtClean="0">
                <a:latin typeface="Times New Roman" pitchFamily="18" charset="0"/>
              </a:rPr>
              <a:t>УЧАСТИЕ МУНИЦИПАЛЬНОГО ОБРАЗОВАНИЯ В РЕАЛИЗАЦИИ НАЦИОНАЛЬНЫХ ПРОЕКТОВ   </a:t>
            </a:r>
            <a:endParaRPr lang="ru-RU" altLang="ru-RU" sz="1200" b="1" dirty="0">
              <a:latin typeface="Times New Roman" pitchFamily="18" charset="0"/>
            </a:endParaRPr>
          </a:p>
        </p:txBody>
      </p:sp>
      <p:sp>
        <p:nvSpPr>
          <p:cNvPr id="12" name="AutoShape 51"/>
          <p:cNvSpPr>
            <a:spLocks noChangeArrowheads="1"/>
          </p:cNvSpPr>
          <p:nvPr/>
        </p:nvSpPr>
        <p:spPr bwMode="auto">
          <a:xfrm rot="2052358" flipH="1" flipV="1">
            <a:off x="5179776" y="1182913"/>
            <a:ext cx="1249121" cy="431800"/>
          </a:xfrm>
          <a:prstGeom prst="rightArrow">
            <a:avLst>
              <a:gd name="adj1" fmla="val 50000"/>
              <a:gd name="adj2" fmla="val 83491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388190" y="5410201"/>
            <a:ext cx="4869610" cy="1371600"/>
          </a:xfrm>
          <a:prstGeom prst="flowChartAlternateProcess">
            <a:avLst/>
          </a:prstGeom>
          <a:solidFill>
            <a:srgbClr val="92D050">
              <a:alpha val="7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</a:rPr>
              <a:t>Федеральный проект 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«Демография»</a:t>
            </a:r>
          </a:p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Региональный 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</a:rPr>
              <a:t>проект 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«Спорт-норма жизни» </a:t>
            </a:r>
          </a:p>
          <a:p>
            <a:pPr algn="ctr"/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Приобретение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спортивно-технологического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оборудования для создания малых спортивных площадок для тестирования населения по нормативам комплекса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ГТО </a:t>
            </a:r>
          </a:p>
          <a:p>
            <a:pPr algn="ctr"/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на 2022 год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в сумме 17233,1 тыс.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рублей </a:t>
            </a:r>
          </a:p>
          <a:p>
            <a:pPr algn="ctr"/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(пос. </a:t>
            </a:r>
            <a:r>
              <a:rPr lang="ru-RU" sz="1200" i="1" dirty="0" err="1" smtClean="0">
                <a:solidFill>
                  <a:srgbClr val="000000"/>
                </a:solidFill>
                <a:latin typeface="Times New Roman" pitchFamily="18" charset="0"/>
              </a:rPr>
              <a:t>Зименки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, с. Панфилово, </a:t>
            </a:r>
            <a:r>
              <a:rPr lang="ru-RU" sz="1200" i="1" dirty="0" err="1" smtClean="0">
                <a:solidFill>
                  <a:srgbClr val="000000"/>
                </a:solidFill>
                <a:latin typeface="Times New Roman" pitchFamily="18" charset="0"/>
              </a:rPr>
              <a:t>с.Чаадаево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381000" y="3733800"/>
            <a:ext cx="4871047" cy="1623922"/>
          </a:xfrm>
          <a:prstGeom prst="flowChartAlternateProcess">
            <a:avLst/>
          </a:prstGeom>
          <a:solidFill>
            <a:srgbClr val="92D050">
              <a:alpha val="7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</a:rPr>
              <a:t>Федеральный  проект «Культура» </a:t>
            </a:r>
            <a:endParaRPr lang="ru-RU" sz="12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Региональный 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</a:rPr>
              <a:t>проект «Культурная среда» </a:t>
            </a:r>
          </a:p>
          <a:p>
            <a:pPr algn="ctr"/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Создание современного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библиотечного пространства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для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пользователей,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приобретение художественной и отраслевой, детской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литературы, приобретение компьютерного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и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мультимедийного оборудования и программного обеспечения </a:t>
            </a:r>
          </a:p>
          <a:p>
            <a:pPr algn="ctr"/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на 2022 год планируется в сумме 5000,0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тыс.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рублей.</a:t>
            </a:r>
          </a:p>
          <a:p>
            <a:pPr algn="ctr"/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ru-RU" sz="1100" i="1" dirty="0" smtClean="0">
                <a:solidFill>
                  <a:srgbClr val="000000"/>
                </a:solidFill>
                <a:latin typeface="Times New Roman" pitchFamily="18" charset="0"/>
              </a:rPr>
              <a:t>на базе </a:t>
            </a:r>
            <a:r>
              <a:rPr lang="ru-RU" sz="1100" i="1" dirty="0" err="1">
                <a:solidFill>
                  <a:srgbClr val="000000"/>
                </a:solidFill>
                <a:latin typeface="Times New Roman" pitchFamily="18" charset="0"/>
              </a:rPr>
              <a:t>Ковардицкой</a:t>
            </a:r>
            <a:r>
              <a:rPr lang="ru-RU" sz="1100" i="1" dirty="0">
                <a:solidFill>
                  <a:srgbClr val="000000"/>
                </a:solidFill>
                <a:latin typeface="Times New Roman" pitchFamily="18" charset="0"/>
              </a:rPr>
              <a:t> сельской </a:t>
            </a:r>
            <a:r>
              <a:rPr lang="ru-RU" sz="1100" i="1" dirty="0" smtClean="0">
                <a:solidFill>
                  <a:srgbClr val="000000"/>
                </a:solidFill>
                <a:latin typeface="Times New Roman" pitchFamily="18" charset="0"/>
              </a:rPr>
              <a:t>библиотеки-филиала МБУК  Муромского района «Центральной библиотечной системы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»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lang="ru-RU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" name="AutoShape 26"/>
          <p:cNvSpPr>
            <a:spLocks noChangeArrowheads="1"/>
          </p:cNvSpPr>
          <p:nvPr/>
        </p:nvSpPr>
        <p:spPr bwMode="auto">
          <a:xfrm>
            <a:off x="6285061" y="4191000"/>
            <a:ext cx="2209800" cy="609600"/>
          </a:xfrm>
          <a:prstGeom prst="flowChartAlternateProcess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>
              <a:schemeClr val="accent1"/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B/>
          </a:sp3d>
        </p:spPr>
        <p:txBody>
          <a:bodyPr wrap="square" anchor="ctr"/>
          <a:lstStyle/>
          <a:p>
            <a:pPr algn="ctr">
              <a:spcAft>
                <a:spcPts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 b="1" i="1" u="sng" dirty="0" smtClean="0">
                <a:latin typeface="Times New Roman" pitchFamily="18" charset="0"/>
              </a:rPr>
              <a:t>Национальные проекты </a:t>
            </a:r>
            <a:endParaRPr lang="ru-RU" altLang="ru-RU" sz="1400" b="1" i="1" u="sng" dirty="0">
              <a:latin typeface="Times New Roman" pitchFamily="18" charset="0"/>
            </a:endParaRPr>
          </a:p>
          <a:p>
            <a:pPr algn="ctr">
              <a:spcAft>
                <a:spcPts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 b="1" i="1" u="sng" dirty="0">
                <a:latin typeface="Times New Roman" pitchFamily="18" charset="0"/>
              </a:rPr>
              <a:t>«КУЛЬТУРА, КИНЕМАТОГРАФИЯ»</a:t>
            </a:r>
            <a:endParaRPr lang="ru-RU" altLang="ru-RU" sz="1400" dirty="0">
              <a:solidFill>
                <a:srgbClr val="000000"/>
              </a:solidFill>
            </a:endParaRPr>
          </a:p>
        </p:txBody>
      </p:sp>
      <p:sp>
        <p:nvSpPr>
          <p:cNvPr id="16" name="AutoShape 26"/>
          <p:cNvSpPr>
            <a:spLocks noChangeArrowheads="1"/>
          </p:cNvSpPr>
          <p:nvPr/>
        </p:nvSpPr>
        <p:spPr bwMode="auto">
          <a:xfrm>
            <a:off x="6285061" y="5791200"/>
            <a:ext cx="2209800" cy="609600"/>
          </a:xfrm>
          <a:prstGeom prst="flowChartAlternateProcess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>
              <a:schemeClr val="accent1"/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B/>
          </a:sp3d>
        </p:spPr>
        <p:txBody>
          <a:bodyPr wrap="square" anchor="ctr"/>
          <a:lstStyle/>
          <a:p>
            <a:pPr algn="ctr">
              <a:spcAft>
                <a:spcPts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 b="1" i="1" u="sng" dirty="0" smtClean="0">
                <a:latin typeface="Times New Roman" pitchFamily="18" charset="0"/>
              </a:rPr>
              <a:t>Национальные проекты </a:t>
            </a:r>
            <a:endParaRPr lang="ru-RU" altLang="ru-RU" sz="1400" b="1" i="1" u="sng" dirty="0">
              <a:latin typeface="Times New Roman" pitchFamily="18" charset="0"/>
            </a:endParaRPr>
          </a:p>
          <a:p>
            <a:pPr algn="ctr">
              <a:spcAft>
                <a:spcPts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 b="1" i="1" u="sng" dirty="0">
                <a:latin typeface="Times New Roman" pitchFamily="18" charset="0"/>
              </a:rPr>
              <a:t>«ФИЗИЧЕСКАЯ КУЛЬТУРА И СПОРТ»</a:t>
            </a:r>
            <a:endParaRPr lang="ru-RU" altLang="ru-RU" sz="1400" dirty="0">
              <a:solidFill>
                <a:srgbClr val="000000"/>
              </a:solidFill>
            </a:endParaRPr>
          </a:p>
        </p:txBody>
      </p:sp>
      <p:sp>
        <p:nvSpPr>
          <p:cNvPr id="17" name="AutoShape 51"/>
          <p:cNvSpPr>
            <a:spLocks noChangeArrowheads="1"/>
          </p:cNvSpPr>
          <p:nvPr/>
        </p:nvSpPr>
        <p:spPr bwMode="auto">
          <a:xfrm flipH="1" flipV="1">
            <a:off x="5257799" y="5892800"/>
            <a:ext cx="990601" cy="431800"/>
          </a:xfrm>
          <a:prstGeom prst="rightArrow">
            <a:avLst>
              <a:gd name="adj1" fmla="val 50000"/>
              <a:gd name="adj2" fmla="val 83491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18" name="AutoShape 51"/>
          <p:cNvSpPr>
            <a:spLocks noChangeArrowheads="1"/>
          </p:cNvSpPr>
          <p:nvPr/>
        </p:nvSpPr>
        <p:spPr bwMode="auto">
          <a:xfrm flipH="1" flipV="1">
            <a:off x="5257799" y="4303622"/>
            <a:ext cx="990601" cy="431800"/>
          </a:xfrm>
          <a:prstGeom prst="rightArrow">
            <a:avLst>
              <a:gd name="adj1" fmla="val 50000"/>
              <a:gd name="adj2" fmla="val 83491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9177" y="76200"/>
            <a:ext cx="82391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Выполнение значений соотношения средней заработной платы отдельных категорий работников Муромского района к средней заработной плате по региону в 2021-2024 гг.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соответствии с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Указами Президента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Российской Федерации от 7 мая 2012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№ 597,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 июня 2012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761.</a:t>
            </a:r>
            <a:endParaRPr lang="ru-RU" alt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042248"/>
              </p:ext>
            </p:extLst>
          </p:nvPr>
        </p:nvGraphicFramePr>
        <p:xfrm>
          <a:off x="228600" y="838200"/>
          <a:ext cx="8762999" cy="5902020"/>
        </p:xfrm>
        <a:graphic>
          <a:graphicData uri="http://schemas.openxmlformats.org/drawingml/2006/table">
            <a:tbl>
              <a:tblPr/>
              <a:tblGrid>
                <a:gridCol w="3215245"/>
                <a:gridCol w="1543317"/>
                <a:gridCol w="1286095"/>
                <a:gridCol w="1359171"/>
                <a:gridCol w="1359171"/>
              </a:tblGrid>
              <a:tr h="17893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на 2021 год по состоянию на 01.10.2021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на 2022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2023год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2024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9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Средняя заработная в сфере общего образования во Владимирской области,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31650,1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33232,6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33232,6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33232,6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1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Среднемесячный доход от трудовой деятельности,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31 377,0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33 134,0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33 134,0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33 134,0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11"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Педагогические работники дошкольных образовательных учреждений -0701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99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Численность работников, 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9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Среднемесячная заработная плата с учетом всех источников финансирования,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30953,8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33232,6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33232,6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33232,6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1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Рост к предыдущему году по МР,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2946,0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2278,9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1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Рост к предыдущему году по МР,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1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Темп роста к предыдущему году,%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61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Соотношение к среднемесячному доходу от трудовой деятельности,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32629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Соотношение к средней заработной плате по общему образованию,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68411"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Педагогические работники образовательных учреждений общего образования -0702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77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Численность работников, 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35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Среднемесячная заработная плата с учетом всех источников финансирования,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31 377,0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33 134,0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33 134,0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33 134,0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0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Рост к предыдущему году по МР,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2777,0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1757,0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0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Рост к предыдущему году по МР,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9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Темп роста к предыдущему году,%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61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Соотношение к среднемесячному доходу от трудовой деятельности,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63148"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Работники учреждений культуры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47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Численность работников, 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98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Среднемесячная заработная плата с учетом всех источников финансирования,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31 377,0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33 134,0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33 134,0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33 134,0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4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Рост к предыдущему году по МР,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2777,0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1757,0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4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Рост к предыдущему году по МР,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4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Темп роста к предыдущему году,%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50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Соотношение к среднемесячному доходу от трудовой деятельности,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188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71683" name="Text Box 5"/>
          <p:cNvSpPr txBox="1">
            <a:spLocks noChangeArrowheads="1"/>
          </p:cNvSpPr>
          <p:nvPr/>
        </p:nvSpPr>
        <p:spPr bwMode="auto">
          <a:xfrm>
            <a:off x="381000" y="381000"/>
            <a:ext cx="84978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С </a:t>
            </a:r>
            <a:r>
              <a:rPr lang="ru-RU" altLang="ru-RU" sz="1400" dirty="0" smtClean="0">
                <a:latin typeface="Times New Roman" pitchFamily="18" charset="0"/>
              </a:rPr>
              <a:t>решением </a:t>
            </a:r>
            <a:r>
              <a:rPr lang="ru-RU" altLang="ru-RU" sz="1400" dirty="0">
                <a:latin typeface="Times New Roman" pitchFamily="18" charset="0"/>
              </a:rPr>
              <a:t>Совета народных депутатов Муромского района </a:t>
            </a:r>
            <a:r>
              <a:rPr lang="ru-RU" altLang="ru-RU" sz="1400" dirty="0" smtClean="0">
                <a:latin typeface="Times New Roman" pitchFamily="18" charset="0"/>
              </a:rPr>
              <a:t>от 22.12.2021 № 94 «О бюджете </a:t>
            </a:r>
            <a:r>
              <a:rPr lang="ru-RU" altLang="ru-RU" sz="1400" dirty="0">
                <a:latin typeface="Times New Roman" pitchFamily="18" charset="0"/>
              </a:rPr>
              <a:t>Муромского района на </a:t>
            </a:r>
            <a:r>
              <a:rPr lang="ru-RU" altLang="ru-RU" sz="1400" dirty="0" smtClean="0">
                <a:latin typeface="Times New Roman" pitchFamily="18" charset="0"/>
              </a:rPr>
              <a:t>2022 </a:t>
            </a:r>
            <a:r>
              <a:rPr lang="ru-RU" altLang="ru-RU" sz="1400" dirty="0">
                <a:latin typeface="Times New Roman" pitchFamily="18" charset="0"/>
              </a:rPr>
              <a:t>год и на плановый период </a:t>
            </a:r>
            <a:r>
              <a:rPr lang="ru-RU" altLang="ru-RU" sz="1400" dirty="0" smtClean="0">
                <a:latin typeface="Times New Roman" pitchFamily="18" charset="0"/>
              </a:rPr>
              <a:t>2023 </a:t>
            </a:r>
            <a:r>
              <a:rPr lang="ru-RU" altLang="ru-RU" sz="1400" dirty="0">
                <a:latin typeface="Times New Roman" pitchFamily="18" charset="0"/>
              </a:rPr>
              <a:t>и </a:t>
            </a:r>
            <a:r>
              <a:rPr lang="ru-RU" altLang="ru-RU" sz="1400" dirty="0" smtClean="0">
                <a:latin typeface="Times New Roman" pitchFamily="18" charset="0"/>
              </a:rPr>
              <a:t>2024 </a:t>
            </a:r>
            <a:r>
              <a:rPr lang="ru-RU" altLang="ru-RU" sz="1400" dirty="0">
                <a:latin typeface="Times New Roman" pitchFamily="18" charset="0"/>
              </a:rPr>
              <a:t>годов» можно ознакомиться в газете «Муромский </a:t>
            </a:r>
            <a:r>
              <a:rPr lang="ru-RU" altLang="ru-RU" sz="1400" dirty="0" smtClean="0">
                <a:latin typeface="Times New Roman" pitchFamily="18" charset="0"/>
              </a:rPr>
              <a:t>край </a:t>
            </a:r>
            <a:r>
              <a:rPr lang="ru-RU" altLang="ru-RU" sz="1400" dirty="0">
                <a:latin typeface="Times New Roman" pitchFamily="18" charset="0"/>
              </a:rPr>
              <a:t>от 28.12.2021 №139 (4768</a:t>
            </a:r>
            <a:r>
              <a:rPr lang="ru-RU" altLang="ru-RU" sz="1400" dirty="0" smtClean="0">
                <a:latin typeface="Times New Roman" pitchFamily="18" charset="0"/>
              </a:rPr>
              <a:t>). </a:t>
            </a:r>
            <a:r>
              <a:rPr lang="ru-RU" altLang="ru-RU" sz="1400" dirty="0">
                <a:latin typeface="Times New Roman" pitchFamily="18" charset="0"/>
              </a:rPr>
              <a:t>Документы» или на сайте администрации Муромского района </a:t>
            </a:r>
            <a:r>
              <a:rPr lang="en-US" altLang="ru-RU" sz="1400" u="sng" dirty="0">
                <a:solidFill>
                  <a:srgbClr val="121400"/>
                </a:solidFill>
                <a:latin typeface="Times New Roman" pitchFamily="18" charset="0"/>
              </a:rPr>
              <a:t>www.muromraion.ru</a:t>
            </a:r>
            <a:r>
              <a:rPr lang="ru-RU" altLang="ru-RU" sz="1400" u="sng" dirty="0">
                <a:solidFill>
                  <a:srgbClr val="121400"/>
                </a:solidFill>
                <a:latin typeface="Times New Roman" pitchFamily="18" charset="0"/>
              </a:rPr>
              <a:t> </a:t>
            </a:r>
            <a:r>
              <a:rPr lang="en-US" altLang="ru-RU" sz="14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</a:rPr>
              <a:t>в разделе «Финансовое управление».</a:t>
            </a:r>
          </a:p>
        </p:txBody>
      </p:sp>
      <p:sp>
        <p:nvSpPr>
          <p:cNvPr id="71684" name="Text Box 6"/>
          <p:cNvSpPr txBox="1">
            <a:spLocks noChangeArrowheads="1"/>
          </p:cNvSpPr>
          <p:nvPr/>
        </p:nvSpPr>
        <p:spPr bwMode="auto">
          <a:xfrm>
            <a:off x="228601" y="3809999"/>
            <a:ext cx="8458200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542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b="1" u="sng" dirty="0">
                <a:latin typeface="Times New Roman" pitchFamily="18" charset="0"/>
              </a:rPr>
              <a:t>Информация для контактов</a:t>
            </a:r>
          </a:p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b="1" u="sng" dirty="0"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Финансовое управление администрации Муромского района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Адрес: пл. Крестьянина, 6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г. Муром, Владимирская обл., 602267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тел. (49234) 3-31-95, факс (49234) 2-69-95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ru-RU" sz="1400" dirty="0">
                <a:latin typeface="Times New Roman" pitchFamily="18" charset="0"/>
              </a:rPr>
              <a:t>e-mail: </a:t>
            </a:r>
            <a:r>
              <a:rPr lang="ru-RU" altLang="ru-RU" sz="1400" u="sng" dirty="0">
                <a:latin typeface="Times New Roman" pitchFamily="18" charset="0"/>
              </a:rPr>
              <a:t>rayfu@mail.ru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График работы финансового управления: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с 8:00 до 17:00 перерыв на обед с 12:00 до 13:00</a:t>
            </a:r>
          </a:p>
        </p:txBody>
      </p:sp>
      <p:pic>
        <p:nvPicPr>
          <p:cNvPr id="71685" name="Picture 8" descr="murom-224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344613"/>
            <a:ext cx="3789996" cy="23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TextBox 1"/>
          <p:cNvSpPr txBox="1">
            <a:spLocks noChangeArrowheads="1"/>
          </p:cNvSpPr>
          <p:nvPr/>
        </p:nvSpPr>
        <p:spPr bwMode="auto">
          <a:xfrm>
            <a:off x="0" y="0"/>
            <a:ext cx="9067800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150" b="1" u="sng" dirty="0" smtClean="0">
                <a:latin typeface="Times New Roman" pitchFamily="18" charset="0"/>
                <a:cs typeface="Times New Roman" pitchFamily="18" charset="0"/>
              </a:rPr>
              <a:t>ИЗМЕНЕНИЯ, ВНОСИМЫЕ В РЕШЕНИЕ О БЮДЖЕТЕ РАЙОНА НА ОЧЕРЕДНОЙ ФИНАНСОВЫЙ ГОД И НА ПЛАНОВЫЙ ПЕРИОД</a:t>
            </a:r>
          </a:p>
          <a:p>
            <a:pPr algn="ctr" eaLnBrk="1" hangingPunct="1"/>
            <a:r>
              <a:rPr lang="ru-RU" altLang="ru-RU" sz="1400" b="1" i="1" dirty="0" smtClean="0">
                <a:latin typeface="Times New Roman" pitchFamily="18" charset="0"/>
                <a:cs typeface="Times New Roman" pitchFamily="18" charset="0"/>
              </a:rPr>
              <a:t>(Решение </a:t>
            </a:r>
            <a:r>
              <a:rPr lang="ru-RU" altLang="ru-RU" sz="1400" b="1" i="1" dirty="0">
                <a:latin typeface="Times New Roman" pitchFamily="18" charset="0"/>
                <a:cs typeface="Times New Roman" pitchFamily="18" charset="0"/>
              </a:rPr>
              <a:t>Совета народных депутатов Муромского района от </a:t>
            </a:r>
            <a:r>
              <a:rPr lang="ru-RU" altLang="ru-RU" sz="1400" b="1" i="1" dirty="0" smtClean="0">
                <a:latin typeface="Times New Roman" pitchFamily="18" charset="0"/>
                <a:cs typeface="Times New Roman" pitchFamily="18" charset="0"/>
              </a:rPr>
              <a:t>28.12.2022 </a:t>
            </a:r>
            <a:r>
              <a:rPr lang="ru-RU" altLang="ru-RU" sz="1400" b="1" i="1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altLang="ru-RU" sz="1400" b="1" i="1" dirty="0" smtClean="0">
                <a:latin typeface="Times New Roman" pitchFamily="18" charset="0"/>
                <a:cs typeface="Times New Roman" pitchFamily="18" charset="0"/>
              </a:rPr>
              <a:t>108 </a:t>
            </a:r>
            <a:r>
              <a:rPr lang="ru-RU" altLang="ru-RU" sz="14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1400" b="1" i="1" dirty="0">
                <a:latin typeface="Times New Roman" pitchFamily="18" charset="0"/>
                <a:cs typeface="Times New Roman" pitchFamily="18" charset="0"/>
              </a:rPr>
              <a:t>О внесении изменений в решение Совета народных депутатов Муромского района </a:t>
            </a:r>
            <a:r>
              <a:rPr lang="ru-RU" altLang="ru-RU" sz="1400" b="1" i="1" dirty="0" smtClean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altLang="ru-RU" sz="1400" b="1" i="1" dirty="0">
                <a:latin typeface="Times New Roman" pitchFamily="18" charset="0"/>
                <a:cs typeface="Times New Roman" pitchFamily="18" charset="0"/>
              </a:rPr>
              <a:t>22.12.2021 </a:t>
            </a:r>
            <a:r>
              <a:rPr lang="ru-RU" altLang="ru-RU" sz="1400" b="1" i="1" dirty="0" smtClean="0">
                <a:latin typeface="Times New Roman" pitchFamily="18" charset="0"/>
                <a:cs typeface="Times New Roman" pitchFamily="18" charset="0"/>
              </a:rPr>
              <a:t>№ 94 </a:t>
            </a:r>
            <a:r>
              <a:rPr lang="ru-RU" altLang="ru-RU" sz="1400" b="1" i="1" dirty="0">
                <a:latin typeface="Times New Roman" pitchFamily="18" charset="0"/>
                <a:cs typeface="Times New Roman" pitchFamily="18" charset="0"/>
              </a:rPr>
              <a:t>«О бюджете Муромского района на 2022 год и на плановый период 2023 и 2024 годов» </a:t>
            </a:r>
          </a:p>
        </p:txBody>
      </p:sp>
      <p:sp>
        <p:nvSpPr>
          <p:cNvPr id="73732" name="TextBox 2"/>
          <p:cNvSpPr txBox="1">
            <a:spLocks noChangeArrowheads="1"/>
          </p:cNvSpPr>
          <p:nvPr/>
        </p:nvSpPr>
        <p:spPr bwMode="auto">
          <a:xfrm>
            <a:off x="2095500" y="1400383"/>
            <a:ext cx="4876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ДОХОДЫ БЮДЖЕТА РАЙОНА</a:t>
            </a:r>
            <a:endParaRPr lang="ru-RU" altLang="ru-RU" dirty="0"/>
          </a:p>
        </p:txBody>
      </p:sp>
      <p:sp>
        <p:nvSpPr>
          <p:cNvPr id="73733" name="TextBox 3"/>
          <p:cNvSpPr txBox="1">
            <a:spLocks noChangeArrowheads="1"/>
          </p:cNvSpPr>
          <p:nvPr/>
        </p:nvSpPr>
        <p:spPr bwMode="auto">
          <a:xfrm>
            <a:off x="456120" y="1752600"/>
            <a:ext cx="833596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Уточненный план по доходам бюджета Муромского района на 2022 год увеличится на 19772,54 тыс. рублей или на 3,6% и ожидается в сумме 570841,89 тыс. рублей, в том числе: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объем налоговых и неналоговых доходов увеличится на сумму 6963,0 тыс. рублей или на 6,1 % и прогнозируется в объеме 120541,0 тыс. рублей из них: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налоговые доходы увеличатся на 3,9 % (+3604,0 тыс. рублей) и ожидаются в объеме 97161,0 тыс. рублей;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неналоговые доходы увеличатся на 16,8 % (+3359,0 тыс. рублей) и планируются в сумме 23380,0 тыс. рублей;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безвозмездные поступления прогнозируются в объеме 450300,89 тыс. рублей или увеличатся на 12809,54 тыс. рублей или на 2,9%.</a:t>
            </a:r>
          </a:p>
        </p:txBody>
      </p:sp>
      <p:graphicFrame>
        <p:nvGraphicFramePr>
          <p:cNvPr id="21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6848184"/>
              </p:ext>
            </p:extLst>
          </p:nvPr>
        </p:nvGraphicFramePr>
        <p:xfrm>
          <a:off x="393700" y="3332163"/>
          <a:ext cx="4140200" cy="2611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90" name="Лист" r:id="rId4" imgW="3171837" imgH="2486153" progId="Excel.Sheet.8">
                  <p:embed/>
                </p:oleObj>
              </mc:Choice>
              <mc:Fallback>
                <p:oleObj name="Лист" r:id="rId4" imgW="3171837" imgH="2486153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3332163"/>
                        <a:ext cx="4140200" cy="2611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Выгнутая вверх стрелка 27"/>
          <p:cNvSpPr/>
          <p:nvPr/>
        </p:nvSpPr>
        <p:spPr bwMode="auto">
          <a:xfrm rot="16200000">
            <a:off x="1568032" y="4332437"/>
            <a:ext cx="590550" cy="304800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Выгнутая вверх стрелка 28"/>
          <p:cNvSpPr/>
          <p:nvPr/>
        </p:nvSpPr>
        <p:spPr bwMode="auto">
          <a:xfrm rot="16200000">
            <a:off x="2714625" y="4317558"/>
            <a:ext cx="590550" cy="304800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20406" y="4027637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+2,9%</a:t>
            </a:r>
            <a:endParaRPr lang="ru-RU" sz="900" dirty="0"/>
          </a:p>
        </p:txBody>
      </p:sp>
      <p:sp>
        <p:nvSpPr>
          <p:cNvPr id="31" name="TextBox 30"/>
          <p:cNvSpPr txBox="1"/>
          <p:nvPr/>
        </p:nvSpPr>
        <p:spPr>
          <a:xfrm>
            <a:off x="2667000" y="4059267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+3,6%</a:t>
            </a:r>
            <a:endParaRPr lang="ru-RU" sz="900" dirty="0"/>
          </a:p>
        </p:txBody>
      </p:sp>
      <p:sp>
        <p:nvSpPr>
          <p:cNvPr id="32" name="Выгнутая вверх стрелка 31"/>
          <p:cNvSpPr/>
          <p:nvPr/>
        </p:nvSpPr>
        <p:spPr bwMode="auto">
          <a:xfrm rot="16200000">
            <a:off x="466725" y="4314285"/>
            <a:ext cx="590550" cy="304800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TextBox 2"/>
          <p:cNvSpPr txBox="1">
            <a:spLocks noChangeArrowheads="1"/>
          </p:cNvSpPr>
          <p:nvPr/>
        </p:nvSpPr>
        <p:spPr bwMode="auto">
          <a:xfrm>
            <a:off x="415863" y="5791200"/>
            <a:ext cx="8286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2023 году объем доходов ожидается с уменьшением в сумме 128,6 тыс. рублей по субсидии бюджетам муниципальных районов на строительство и реконструкцию (модернизацию) объектов питьевого водоснабжения и планируется в сумме 422552,146 тыс.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рублей. На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2024 годы объем доходов не изменится и составит сумму 384896,7 тыс. рублей.</a:t>
            </a:r>
          </a:p>
        </p:txBody>
      </p:sp>
      <p:grpSp>
        <p:nvGrpSpPr>
          <p:cNvPr id="36" name="Группа 35"/>
          <p:cNvGrpSpPr/>
          <p:nvPr/>
        </p:nvGrpSpPr>
        <p:grpSpPr>
          <a:xfrm>
            <a:off x="4348163" y="3436937"/>
            <a:ext cx="4365625" cy="2403476"/>
            <a:chOff x="4348163" y="3048000"/>
            <a:chExt cx="4365625" cy="2403476"/>
          </a:xfrm>
        </p:grpSpPr>
        <p:graphicFrame>
          <p:nvGraphicFramePr>
            <p:cNvPr id="37" name="Диаграмма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939057664"/>
                </p:ext>
              </p:extLst>
            </p:nvPr>
          </p:nvGraphicFramePr>
          <p:xfrm>
            <a:off x="4348163" y="3355976"/>
            <a:ext cx="4365625" cy="2095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91" name="Лист" r:id="rId7" imgW="4381452" imgH="2104997" progId="Excel.Sheet.8">
                    <p:embed/>
                  </p:oleObj>
                </mc:Choice>
                <mc:Fallback>
                  <p:oleObj name="Лист" r:id="rId7" imgW="4381452" imgH="2104997" progId="Excel.Shee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48163" y="3355976"/>
                          <a:ext cx="4365625" cy="2095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" name="TextBox 10"/>
            <p:cNvSpPr txBox="1">
              <a:spLocks noChangeArrowheads="1"/>
            </p:cNvSpPr>
            <p:nvPr/>
          </p:nvSpPr>
          <p:spPr bwMode="auto">
            <a:xfrm>
              <a:off x="4724400" y="3124200"/>
              <a:ext cx="121920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900" dirty="0" smtClean="0"/>
                <a:t>Итого: 450300,9</a:t>
              </a:r>
              <a:endParaRPr lang="ru-RU" sz="900" dirty="0"/>
            </a:p>
          </p:txBody>
        </p:sp>
        <p:sp>
          <p:nvSpPr>
            <p:cNvPr id="39" name="TextBox 11"/>
            <p:cNvSpPr txBox="1">
              <a:spLocks noChangeArrowheads="1"/>
            </p:cNvSpPr>
            <p:nvPr/>
          </p:nvSpPr>
          <p:spPr bwMode="auto">
            <a:xfrm>
              <a:off x="6324600" y="3124200"/>
              <a:ext cx="121920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900" dirty="0"/>
                <a:t>Итого: </a:t>
              </a:r>
              <a:r>
                <a:rPr lang="ru-RU" sz="900" dirty="0" smtClean="0"/>
                <a:t>437491,4</a:t>
              </a:r>
              <a:endParaRPr lang="ru-RU" sz="900" dirty="0"/>
            </a:p>
          </p:txBody>
        </p:sp>
        <p:sp>
          <p:nvSpPr>
            <p:cNvPr id="40" name="Стрелка вправо 12"/>
            <p:cNvSpPr>
              <a:spLocks noChangeArrowheads="1"/>
            </p:cNvSpPr>
            <p:nvPr/>
          </p:nvSpPr>
          <p:spPr bwMode="auto">
            <a:xfrm>
              <a:off x="5791200" y="3276600"/>
              <a:ext cx="500063" cy="142875"/>
            </a:xfrm>
            <a:prstGeom prst="rightArrow">
              <a:avLst>
                <a:gd name="adj1" fmla="val 50000"/>
                <a:gd name="adj2" fmla="val 5000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41" name="TextBox 13"/>
            <p:cNvSpPr txBox="1">
              <a:spLocks noChangeArrowheads="1"/>
            </p:cNvSpPr>
            <p:nvPr/>
          </p:nvSpPr>
          <p:spPr bwMode="auto">
            <a:xfrm>
              <a:off x="5791200" y="3048000"/>
              <a:ext cx="571500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900" dirty="0" smtClean="0"/>
                <a:t>102,9%</a:t>
              </a:r>
              <a:endParaRPr lang="ru-RU" sz="9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42358" y="3958387"/>
            <a:ext cx="6482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+6,1%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204375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Box 2"/>
          <p:cNvSpPr txBox="1">
            <a:spLocks noChangeArrowheads="1"/>
          </p:cNvSpPr>
          <p:nvPr/>
        </p:nvSpPr>
        <p:spPr bwMode="auto">
          <a:xfrm>
            <a:off x="2116138" y="0"/>
            <a:ext cx="487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РАСХОДЫ БЮДЖЕТА РАЙОНА</a:t>
            </a:r>
          </a:p>
          <a:p>
            <a:pPr eaLnBrk="1" hangingPunct="1"/>
            <a:endParaRPr lang="ru-RU" altLang="ru-RU" dirty="0"/>
          </a:p>
        </p:txBody>
      </p:sp>
      <p:sp>
        <p:nvSpPr>
          <p:cNvPr id="74755" name="TextBox 3"/>
          <p:cNvSpPr txBox="1">
            <a:spLocks noChangeArrowheads="1"/>
          </p:cNvSpPr>
          <p:nvPr/>
        </p:nvSpPr>
        <p:spPr bwMode="auto">
          <a:xfrm>
            <a:off x="503238" y="304800"/>
            <a:ext cx="8335962" cy="149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587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Уточненный план по расходам бюджета Муромского района на 2022 год увеличивается на 3,3% или на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19 772,540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тыс. рублей по отношению к утвержденному плану (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606 212,90268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тыс. рублей) и составляет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625 985,44268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тыс. рублей, в том числе: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1) за счет налоговых и неналоговых  доходов расходы увеличились в сумме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6 963,0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тыс. рублей;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)  за счет  безвозмездных поступлений в сумме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12 809,54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. рублей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Подробное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изменение расходной части бюджета изложены в приложении к пояснительной записке.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Превышение расходов над доходами (дефицит) бюджета района в 2022 году составит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55 143,55268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тыс. рублей.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Расходная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часть бюджета Муромского района на 2023 уменьшиться на сумму  128,6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тыс. рублей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за счет субсидии бюджетам муниципальных районов на строительство и реконструкцию (модернизацию) объектов питьевого водоснабжения и составит в сумме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422 552,146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. рублей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, на 2024 годы остается без изменений и составит в сумме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384 896,7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тыс. рублей.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45393"/>
              </p:ext>
            </p:extLst>
          </p:nvPr>
        </p:nvGraphicFramePr>
        <p:xfrm>
          <a:off x="304801" y="1888123"/>
          <a:ext cx="8534398" cy="4889804"/>
        </p:xfrm>
        <a:graphic>
          <a:graphicData uri="http://schemas.openxmlformats.org/drawingml/2006/table">
            <a:tbl>
              <a:tblPr/>
              <a:tblGrid>
                <a:gridCol w="4648199"/>
                <a:gridCol w="457200"/>
                <a:gridCol w="304800"/>
                <a:gridCol w="838200"/>
                <a:gridCol w="838200"/>
                <a:gridCol w="762000"/>
                <a:gridCol w="685799"/>
              </a:tblGrid>
              <a:tr h="1569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23.11.2022 года, 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28.12.2022 года, 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Отклонение уточненного плана на 28.12.2022 года от плана на 23.11.2022 года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77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046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ВСЕГО РАСХОДОВ: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606 212,90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625 985,44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19 772,54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3,26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</a:tr>
              <a:tr h="984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88 537,19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102 096,19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13 559,00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739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16 159,72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14 645,66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-1 514,06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-9,37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815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379,90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379,90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138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15 779,82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14 265,76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-1 514,06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-9,59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046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Судебная система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600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123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11 311,50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10 129,00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-1 182,50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-10,45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969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"Управление муниципальными финансами и муниципальным долгом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11 311,50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10 129,00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-1 182,50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-10,45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077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Резервные фонды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046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20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60 867,27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77 122,83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16 255,56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26,71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661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муниципальной службы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846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деятельности органов местного самоуправления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32 107,29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33 479,99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1 372,71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784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"Управление муниципальной собственностью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1 121,63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967,63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-154,00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-13,73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631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569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27 594,35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42 631,20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15 036,85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54,49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538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5 575,20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5 676,20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784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5 560,20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5 661,20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692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5 560,20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5 661,20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600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600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646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"Профилактика терроризма и экстремизма, а также минимизация и (или) ликвидация последствий их проявлений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55407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67600" y="0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Продолжение таблицы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430646"/>
              </p:ext>
            </p:extLst>
          </p:nvPr>
        </p:nvGraphicFramePr>
        <p:xfrm>
          <a:off x="381000" y="246218"/>
          <a:ext cx="8534399" cy="6405740"/>
        </p:xfrm>
        <a:graphic>
          <a:graphicData uri="http://schemas.openxmlformats.org/drawingml/2006/table">
            <a:tbl>
              <a:tblPr/>
              <a:tblGrid>
                <a:gridCol w="4572000"/>
                <a:gridCol w="304800"/>
                <a:gridCol w="304800"/>
                <a:gridCol w="914400"/>
                <a:gridCol w="914400"/>
                <a:gridCol w="762000"/>
                <a:gridCol w="761999"/>
              </a:tblGrid>
              <a:tr h="28950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23.11.2022 года, 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28.12.2022 года, 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Отклонение уточненного плана на 28.12.2022 года от плана на 23.11.2022 года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6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667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71 723,98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71 338,55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532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Сельское хозяйство и рыболовство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1 663,35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1 723,70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60,35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882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деятельности органов местного самоуправления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1 663,35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1 723,70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60,35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021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Транспорт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951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"Повышение безопасности дорожного движения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986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66 026,04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66 026,04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986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"Дорожное хозяйство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66 026,04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66 026,04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021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Связь и информатика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3 039,60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2 593,82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-445,78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-14,67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951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"Информационное общество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1 583,30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1 392,02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-191,28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-12,08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916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деятельности органов местного самоуправления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1 456,30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1 201,80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-254,50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-17,48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921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52 380,05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51 681,23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-698,82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-1,33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021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Жилищное хозяйство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18 824,20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18 647,01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-177,19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951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доступным и комфортным жильем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18 584,20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18 528,04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-56,16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951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"Управление муниципальной собственностью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118,97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-121,03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-50,43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021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Коммунальное хозяйство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30 371,45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30 371,45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951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"Комплексное развитие  сельских территорий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3 858,35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3 858,35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951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"Модернизация объектов коммунальной инфраструктуры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4 390,00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4 390,00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986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"Охрана окружающей среды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9 764,80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9 764,80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916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"Энергосбережение и повышение энергетической эффективности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12 358,30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12 358,30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986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3 184,40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2 662,77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-521,63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-16,38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916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деятельности органов местного самоуправления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2 850,40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2 328,77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-521,63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-18,30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930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021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986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Сбор, удаление отходов и очистка сточных вод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986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"Охрана окружающей среды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68488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67600" y="0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Продолжение таблицы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167033"/>
              </p:ext>
            </p:extLst>
          </p:nvPr>
        </p:nvGraphicFramePr>
        <p:xfrm>
          <a:off x="304800" y="246219"/>
          <a:ext cx="8534399" cy="6417732"/>
        </p:xfrm>
        <a:graphic>
          <a:graphicData uri="http://schemas.openxmlformats.org/drawingml/2006/table">
            <a:tbl>
              <a:tblPr/>
              <a:tblGrid>
                <a:gridCol w="4343400"/>
                <a:gridCol w="381000"/>
                <a:gridCol w="381000"/>
                <a:gridCol w="914400"/>
                <a:gridCol w="914400"/>
                <a:gridCol w="838200"/>
                <a:gridCol w="761999"/>
              </a:tblGrid>
              <a:tr h="30732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23.11.2022 года, 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28.12.2022 года, 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Отклонение уточненного плана на 28.12.2022 года от плана на 23.11.2022 года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09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144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252 904,90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261 768,00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8 863,10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084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Дошкольное образование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37 493,35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39 952,65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2 459,30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109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37 493,35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39 952,65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2 459,30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084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Общее образование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195 747,45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202 140,79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6 393,34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109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195 747,45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202 140,79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6 393,34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084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Молодежная политика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1 753,40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1 753,40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109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1 703,40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1 703,40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133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"Создание благоприятных условий для развития молодого поколения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109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образования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17 910,70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17 921,16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109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17 910,70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17 921,16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084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24 963,90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24 401,42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-562,48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-2,25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084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24 963,90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24 401,42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-562,48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-2,25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109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культуры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24 645,60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24 103,12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-542,48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133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109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297,30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277,30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-6,73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084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42 762,54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41 820,14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-942,40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084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4 400,20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4 400,20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109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4 400,20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4 400,20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084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3 447,75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3 406,15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-41,60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-1,21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109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173,40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131,80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-41,60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-23,99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133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доступным и комфортным жильем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2 822,40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2 822,40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133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"Повышение безопасности дорожного движения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331,95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331,95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133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"Комплексное развитие  сельских территорий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#ДЕЛ/0!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109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084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семьи и детства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33 714,29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32 813,49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-900,80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-2,67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109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32 101,39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31 200,59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-900,80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-2,81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133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доступным и комфортным жильем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1 612,90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1 612,90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109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социальной политики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1 200,30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1 200,30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109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1 200,30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1 200,30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86756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Прямоугольник 3"/>
          <p:cNvSpPr>
            <a:spLocks noChangeArrowheads="1"/>
          </p:cNvSpPr>
          <p:nvPr/>
        </p:nvSpPr>
        <p:spPr bwMode="auto">
          <a:xfrm>
            <a:off x="228600" y="5078125"/>
            <a:ext cx="8839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ru-RU" altLang="ru-RU" sz="1200" dirty="0">
                <a:latin typeface="Times New Roman" pitchFamily="18" charset="0"/>
              </a:rPr>
              <a:t>С решением Совета народных депутатов Муромского района от </a:t>
            </a:r>
            <a:r>
              <a:rPr lang="ru-RU" altLang="ru-RU" sz="1200" dirty="0" smtClean="0">
                <a:latin typeface="Times New Roman" pitchFamily="18" charset="0"/>
              </a:rPr>
              <a:t>28.12.2022 </a:t>
            </a:r>
            <a:r>
              <a:rPr lang="ru-RU" altLang="ru-RU" sz="1200" smtClean="0">
                <a:latin typeface="Times New Roman" pitchFamily="18" charset="0"/>
              </a:rPr>
              <a:t>№ </a:t>
            </a:r>
            <a:r>
              <a:rPr lang="ru-RU" altLang="ru-RU" sz="1200" smtClean="0">
                <a:latin typeface="Times New Roman" pitchFamily="18" charset="0"/>
              </a:rPr>
              <a:t>108 «О </a:t>
            </a:r>
            <a:r>
              <a:rPr lang="ru-RU" altLang="ru-RU" sz="1200" dirty="0">
                <a:latin typeface="Times New Roman" pitchFamily="18" charset="0"/>
              </a:rPr>
              <a:t>внесении изменений в решение Совета народных депутатов Муромского района  от 22.12.2021 № 94 «О бюджете Муромского района на 2022 год и на плановый период 2023 и 2024 годов»  можно ознакомиться в газете </a:t>
            </a:r>
            <a:r>
              <a:rPr lang="ru-RU" altLang="ru-RU" sz="1200" dirty="0" smtClean="0">
                <a:latin typeface="Times New Roman" pitchFamily="18" charset="0"/>
              </a:rPr>
              <a:t>«Ведомости органов местного самоуправления</a:t>
            </a:r>
            <a:r>
              <a:rPr lang="ru-RU" altLang="ru-RU" sz="1200" smtClean="0">
                <a:latin typeface="Times New Roman" pitchFamily="18" charset="0"/>
              </a:rPr>
              <a:t>» </a:t>
            </a:r>
            <a:r>
              <a:rPr lang="ru-RU" altLang="ru-RU" sz="1200" smtClean="0">
                <a:latin typeface="Times New Roman" pitchFamily="18" charset="0"/>
              </a:rPr>
              <a:t>от  </a:t>
            </a:r>
            <a:r>
              <a:rPr lang="ru-RU" altLang="ru-RU" sz="1200" dirty="0" smtClean="0">
                <a:latin typeface="Times New Roman" pitchFamily="18" charset="0"/>
              </a:rPr>
              <a:t>№  </a:t>
            </a:r>
            <a:r>
              <a:rPr lang="ru-RU" altLang="ru-RU" sz="1200" dirty="0">
                <a:latin typeface="Times New Roman" pitchFamily="18" charset="0"/>
              </a:rPr>
              <a:t>или на сайте администрации Муромского района </a:t>
            </a:r>
            <a:r>
              <a:rPr lang="en-US" altLang="ru-RU" sz="1200" u="sng" dirty="0">
                <a:solidFill>
                  <a:srgbClr val="121400"/>
                </a:solidFill>
                <a:latin typeface="Times New Roman" pitchFamily="18" charset="0"/>
              </a:rPr>
              <a:t>www.muromraion.ru</a:t>
            </a:r>
            <a:r>
              <a:rPr lang="ru-RU" altLang="ru-RU" sz="1200" u="sng" dirty="0">
                <a:solidFill>
                  <a:srgbClr val="121400"/>
                </a:solidFill>
                <a:latin typeface="Times New Roman" pitchFamily="18" charset="0"/>
              </a:rPr>
              <a:t> </a:t>
            </a:r>
            <a:r>
              <a:rPr lang="en-US" altLang="ru-RU" sz="12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200" dirty="0">
                <a:latin typeface="Times New Roman" pitchFamily="18" charset="0"/>
              </a:rPr>
              <a:t>в разделе «Финансовое управление</a:t>
            </a:r>
            <a:r>
              <a:rPr lang="ru-RU" altLang="ru-RU" sz="1200" dirty="0" smtClean="0">
                <a:latin typeface="Times New Roman" pitchFamily="18" charset="0"/>
              </a:rPr>
              <a:t>».</a:t>
            </a:r>
            <a:endParaRPr lang="ru-RU" altLang="ru-RU" sz="1200" dirty="0"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67600" y="0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Продолжение таблицы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306511"/>
              </p:ext>
            </p:extLst>
          </p:nvPr>
        </p:nvGraphicFramePr>
        <p:xfrm>
          <a:off x="228600" y="260598"/>
          <a:ext cx="8686800" cy="4732892"/>
        </p:xfrm>
        <a:graphic>
          <a:graphicData uri="http://schemas.openxmlformats.org/drawingml/2006/table">
            <a:tbl>
              <a:tblPr/>
              <a:tblGrid>
                <a:gridCol w="4572000"/>
                <a:gridCol w="381000"/>
                <a:gridCol w="381000"/>
                <a:gridCol w="838200"/>
                <a:gridCol w="838200"/>
                <a:gridCol w="914400"/>
                <a:gridCol w="762000"/>
              </a:tblGrid>
              <a:tr h="33564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23.11.2022 года, 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28.12.2022 года, 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Отклонение уточненного плана на 28.12.2022 года от плана на 23.11.2022 года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03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25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19 427,96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19 427,96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184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Массовый спорт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19 427,96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19 427,96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422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физической культуры и спорта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19 427,96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19 427,96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184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1 838,57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-161,44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-8,07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184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Периодическая печать и издательства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1 838,57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-161,44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-8,07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422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муниципальной службы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1 838,57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-161,44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-8,07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303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303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Обслуживание государственного (муниципального) внутреннего долга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541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"Управление муниципальными финансами и муниципальным долгом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4541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45 035,61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45 035,61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4541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34 109,00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34 109,00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541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"Управление муниципальными финансами и муниципальным долгом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34 109,00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34 109,00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303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межбюджетные трансферты общего характера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10 926,61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10 926,61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541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"Управление муниципальными финансами и муниципальным долгом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10 926,61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10 926,61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0288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2"/>
          <p:cNvSpPr>
            <a:spLocks noChangeArrowheads="1"/>
          </p:cNvSpPr>
          <p:nvPr/>
        </p:nvSpPr>
        <p:spPr bwMode="auto">
          <a:xfrm>
            <a:off x="3203575" y="1844675"/>
            <a:ext cx="215900" cy="576263"/>
          </a:xfrm>
          <a:prstGeom prst="rect">
            <a:avLst/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07950" y="476250"/>
            <a:ext cx="90360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47675" algn="just">
              <a:spcBef>
                <a:spcPts val="0"/>
              </a:spcBef>
            </a:pPr>
            <a:r>
              <a:rPr lang="ru-RU" altLang="ru-RU" sz="1400" dirty="0">
                <a:latin typeface="Times New Roman" pitchFamily="18" charset="0"/>
              </a:rPr>
              <a:t>Бюджет состоит из трех основных частей: </a:t>
            </a:r>
            <a:r>
              <a:rPr lang="ru-RU" altLang="ru-RU" sz="1400" b="1" i="1" dirty="0">
                <a:solidFill>
                  <a:schemeClr val="tx2"/>
                </a:solidFill>
                <a:latin typeface="Times New Roman" pitchFamily="18" charset="0"/>
              </a:rPr>
              <a:t>доходов, расходов и источников финансирования дефицита бюджета</a:t>
            </a:r>
            <a:r>
              <a:rPr lang="ru-RU" altLang="ru-RU" sz="1400" b="1" dirty="0">
                <a:solidFill>
                  <a:schemeClr val="tx2"/>
                </a:solidFill>
                <a:latin typeface="Times New Roman" pitchFamily="18" charset="0"/>
              </a:rPr>
              <a:t>.</a:t>
            </a:r>
            <a:r>
              <a:rPr lang="ru-RU" altLang="ru-RU" sz="1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  <a:p>
            <a:pPr indent="447675" algn="ctr">
              <a:spcBef>
                <a:spcPts val="0"/>
              </a:spcBef>
            </a:pPr>
            <a:r>
              <a:rPr lang="ru-RU" altLang="ru-RU" sz="1600" b="1" dirty="0">
                <a:latin typeface="Times New Roman" pitchFamily="18" charset="0"/>
              </a:rPr>
              <a:t>Схематично бюджет можно изобразить следующим образом:</a:t>
            </a:r>
          </a:p>
        </p:txBody>
      </p:sp>
      <p:sp>
        <p:nvSpPr>
          <p:cNvPr id="33796" name="Line 49"/>
          <p:cNvSpPr>
            <a:spLocks noChangeShapeType="1"/>
          </p:cNvSpPr>
          <p:nvPr/>
        </p:nvSpPr>
        <p:spPr bwMode="auto">
          <a:xfrm>
            <a:off x="3419475" y="4005263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797" name="Line 50"/>
          <p:cNvSpPr>
            <a:spLocks noChangeShapeType="1"/>
          </p:cNvSpPr>
          <p:nvPr/>
        </p:nvSpPr>
        <p:spPr bwMode="auto">
          <a:xfrm>
            <a:off x="3276600" y="4149725"/>
            <a:ext cx="2873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798" name="AutoShape 51"/>
          <p:cNvSpPr>
            <a:spLocks/>
          </p:cNvSpPr>
          <p:nvPr/>
        </p:nvSpPr>
        <p:spPr bwMode="auto">
          <a:xfrm>
            <a:off x="3995738" y="2924175"/>
            <a:ext cx="431800" cy="2665413"/>
          </a:xfrm>
          <a:prstGeom prst="rightBrace">
            <a:avLst>
              <a:gd name="adj1" fmla="val 5144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3799" name="Line 52"/>
          <p:cNvSpPr>
            <a:spLocks noChangeShapeType="1"/>
          </p:cNvSpPr>
          <p:nvPr/>
        </p:nvSpPr>
        <p:spPr bwMode="auto">
          <a:xfrm>
            <a:off x="4500563" y="4076700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00" name="Line 53"/>
          <p:cNvSpPr>
            <a:spLocks noChangeShapeType="1"/>
          </p:cNvSpPr>
          <p:nvPr/>
        </p:nvSpPr>
        <p:spPr bwMode="auto">
          <a:xfrm>
            <a:off x="4500563" y="4437063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01" name="Text Box 58"/>
          <p:cNvSpPr txBox="1">
            <a:spLocks noChangeArrowheads="1"/>
          </p:cNvSpPr>
          <p:nvPr/>
        </p:nvSpPr>
        <p:spPr bwMode="auto">
          <a:xfrm>
            <a:off x="1872456" y="-2141"/>
            <a:ext cx="52562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latin typeface="Times New Roman" pitchFamily="18" charset="0"/>
              </a:rPr>
              <a:t>СТРУКТУРА БЮДЖЕТА</a:t>
            </a:r>
            <a:endParaRPr lang="ru-RU" altLang="ru-RU" sz="2200" b="1" dirty="0">
              <a:latin typeface="Times New Roman" pitchFamily="18" charset="0"/>
            </a:endParaRPr>
          </a:p>
        </p:txBody>
      </p:sp>
      <p:sp>
        <p:nvSpPr>
          <p:cNvPr id="33802" name="Text Box 21"/>
          <p:cNvSpPr txBox="1">
            <a:spLocks noChangeArrowheads="1"/>
          </p:cNvSpPr>
          <p:nvPr/>
        </p:nvSpPr>
        <p:spPr bwMode="auto">
          <a:xfrm>
            <a:off x="6477000" y="1828800"/>
            <a:ext cx="2559050" cy="28892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100" b="1">
                <a:latin typeface="Times New Roman" pitchFamily="18" charset="0"/>
              </a:rPr>
              <a:t>Общегосударственные вопросы</a:t>
            </a:r>
          </a:p>
        </p:txBody>
      </p:sp>
      <p:sp>
        <p:nvSpPr>
          <p:cNvPr id="33803" name="Text Box 26"/>
          <p:cNvSpPr txBox="1">
            <a:spLocks noChangeArrowheads="1"/>
          </p:cNvSpPr>
          <p:nvPr/>
        </p:nvSpPr>
        <p:spPr bwMode="auto">
          <a:xfrm>
            <a:off x="6477000" y="2209800"/>
            <a:ext cx="2559050" cy="3937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33804" name="Text Box 28"/>
          <p:cNvSpPr txBox="1">
            <a:spLocks noChangeArrowheads="1"/>
          </p:cNvSpPr>
          <p:nvPr/>
        </p:nvSpPr>
        <p:spPr bwMode="auto">
          <a:xfrm>
            <a:off x="6477000" y="27146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Национальная экономика</a:t>
            </a:r>
          </a:p>
        </p:txBody>
      </p:sp>
      <p:sp>
        <p:nvSpPr>
          <p:cNvPr id="33805" name="Text Box 33"/>
          <p:cNvSpPr txBox="1">
            <a:spLocks noChangeArrowheads="1"/>
          </p:cNvSpPr>
          <p:nvPr/>
        </p:nvSpPr>
        <p:spPr bwMode="auto">
          <a:xfrm>
            <a:off x="6477000" y="30956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 dirty="0">
                <a:latin typeface="Times New Roman" pitchFamily="18" charset="0"/>
              </a:rPr>
              <a:t>Жилищно-коммунальное хозяйство</a:t>
            </a:r>
          </a:p>
        </p:txBody>
      </p:sp>
      <p:sp>
        <p:nvSpPr>
          <p:cNvPr id="33806" name="Text Box 36"/>
          <p:cNvSpPr txBox="1">
            <a:spLocks noChangeArrowheads="1"/>
          </p:cNvSpPr>
          <p:nvPr/>
        </p:nvSpPr>
        <p:spPr bwMode="auto">
          <a:xfrm>
            <a:off x="6477000" y="34766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Образование</a:t>
            </a:r>
          </a:p>
        </p:txBody>
      </p:sp>
      <p:sp>
        <p:nvSpPr>
          <p:cNvPr id="33807" name="Text Box 39"/>
          <p:cNvSpPr txBox="1">
            <a:spLocks noChangeArrowheads="1"/>
          </p:cNvSpPr>
          <p:nvPr/>
        </p:nvSpPr>
        <p:spPr bwMode="auto">
          <a:xfrm>
            <a:off x="6477000" y="42386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Культура, кинематография</a:t>
            </a:r>
          </a:p>
        </p:txBody>
      </p:sp>
      <p:sp>
        <p:nvSpPr>
          <p:cNvPr id="33808" name="Text Box 42"/>
          <p:cNvSpPr txBox="1">
            <a:spLocks noChangeArrowheads="1"/>
          </p:cNvSpPr>
          <p:nvPr/>
        </p:nvSpPr>
        <p:spPr bwMode="auto">
          <a:xfrm>
            <a:off x="6477000" y="4619625"/>
            <a:ext cx="2522538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Социальная политика</a:t>
            </a:r>
          </a:p>
        </p:txBody>
      </p:sp>
      <p:sp>
        <p:nvSpPr>
          <p:cNvPr id="33809" name="Text Box 43"/>
          <p:cNvSpPr txBox="1">
            <a:spLocks noChangeArrowheads="1"/>
          </p:cNvSpPr>
          <p:nvPr/>
        </p:nvSpPr>
        <p:spPr bwMode="auto">
          <a:xfrm>
            <a:off x="6477000" y="50006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Физическая культура и спорт</a:t>
            </a:r>
          </a:p>
        </p:txBody>
      </p:sp>
      <p:sp>
        <p:nvSpPr>
          <p:cNvPr id="33810" name="Text Box 46"/>
          <p:cNvSpPr txBox="1">
            <a:spLocks noChangeArrowheads="1"/>
          </p:cNvSpPr>
          <p:nvPr/>
        </p:nvSpPr>
        <p:spPr bwMode="auto">
          <a:xfrm>
            <a:off x="6477000" y="53816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Средства массовой информации</a:t>
            </a:r>
          </a:p>
        </p:txBody>
      </p:sp>
      <p:sp>
        <p:nvSpPr>
          <p:cNvPr id="33811" name="Text Box 48"/>
          <p:cNvSpPr txBox="1">
            <a:spLocks noChangeArrowheads="1"/>
          </p:cNvSpPr>
          <p:nvPr/>
        </p:nvSpPr>
        <p:spPr bwMode="auto">
          <a:xfrm>
            <a:off x="6477000" y="5778500"/>
            <a:ext cx="2559050" cy="369332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 dirty="0">
                <a:latin typeface="Times New Roman" pitchFamily="18" charset="0"/>
              </a:rPr>
              <a:t>Обслуживание государственного </a:t>
            </a:r>
            <a:r>
              <a:rPr lang="ru-RU" altLang="ru-RU" sz="900" b="1" dirty="0" smtClean="0">
                <a:latin typeface="Times New Roman" pitchFamily="18" charset="0"/>
              </a:rPr>
              <a:t> (муниципального) долга</a:t>
            </a:r>
            <a:endParaRPr lang="ru-RU" altLang="ru-RU" sz="900" b="1" dirty="0">
              <a:latin typeface="Times New Roman" pitchFamily="18" charset="0"/>
            </a:endParaRPr>
          </a:p>
        </p:txBody>
      </p:sp>
      <p:sp>
        <p:nvSpPr>
          <p:cNvPr id="33812" name="Text Box 50"/>
          <p:cNvSpPr txBox="1">
            <a:spLocks noChangeArrowheads="1"/>
          </p:cNvSpPr>
          <p:nvPr/>
        </p:nvSpPr>
        <p:spPr bwMode="auto">
          <a:xfrm>
            <a:off x="6477000" y="62960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Межбюджетные трансферты</a:t>
            </a:r>
          </a:p>
        </p:txBody>
      </p:sp>
      <p:sp>
        <p:nvSpPr>
          <p:cNvPr id="33813" name="AutoShape 52"/>
          <p:cNvSpPr>
            <a:spLocks noChangeArrowheads="1"/>
          </p:cNvSpPr>
          <p:nvPr/>
        </p:nvSpPr>
        <p:spPr bwMode="auto">
          <a:xfrm rot="10800000">
            <a:off x="5181600" y="3429000"/>
            <a:ext cx="1009650" cy="1511300"/>
          </a:xfrm>
          <a:prstGeom prst="leftArrowCallout">
            <a:avLst>
              <a:gd name="adj1" fmla="val 37421"/>
              <a:gd name="adj2" fmla="val 37421"/>
              <a:gd name="adj3" fmla="val 16667"/>
              <a:gd name="adj4" fmla="val 66667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ru-RU" altLang="ru-RU" sz="900"/>
          </a:p>
        </p:txBody>
      </p:sp>
      <p:sp>
        <p:nvSpPr>
          <p:cNvPr id="33814" name="Text Box 53"/>
          <p:cNvSpPr txBox="1">
            <a:spLocks noChangeArrowheads="1"/>
          </p:cNvSpPr>
          <p:nvPr/>
        </p:nvSpPr>
        <p:spPr bwMode="auto">
          <a:xfrm>
            <a:off x="4859338" y="3716338"/>
            <a:ext cx="10080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altLang="ru-RU" sz="900"/>
          </a:p>
        </p:txBody>
      </p:sp>
      <p:sp>
        <p:nvSpPr>
          <p:cNvPr id="33815" name="Text Box 54"/>
          <p:cNvSpPr txBox="1">
            <a:spLocks noChangeArrowheads="1"/>
          </p:cNvSpPr>
          <p:nvPr/>
        </p:nvSpPr>
        <p:spPr bwMode="auto">
          <a:xfrm rot="-5400000">
            <a:off x="4812507" y="4048919"/>
            <a:ext cx="145415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700" b="1">
                <a:latin typeface="Times New Roman" pitchFamily="18" charset="0"/>
              </a:rPr>
              <a:t>РАСХОДЫ</a:t>
            </a:r>
          </a:p>
        </p:txBody>
      </p:sp>
      <p:sp>
        <p:nvSpPr>
          <p:cNvPr id="33816" name="Text Box 21"/>
          <p:cNvSpPr txBox="1">
            <a:spLocks noChangeArrowheads="1"/>
          </p:cNvSpPr>
          <p:nvPr/>
        </p:nvSpPr>
        <p:spPr bwMode="auto">
          <a:xfrm>
            <a:off x="0" y="1285875"/>
            <a:ext cx="2268538" cy="100488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Налоговые доходы</a:t>
            </a:r>
          </a:p>
          <a:p>
            <a:pPr algn="ctr" eaLnBrk="1" hangingPunct="1">
              <a:spcBef>
                <a:spcPct val="10000"/>
              </a:spcBef>
            </a:pPr>
            <a:r>
              <a:rPr lang="ru-RU" altLang="ru-RU" sz="1100">
                <a:latin typeface="Times New Roman" pitchFamily="18" charset="0"/>
              </a:rPr>
              <a:t>поступления в бюджет от уплаты налогов, установленных Налоговым кодексом РФ, а также пеней и штрафов по ним</a:t>
            </a:r>
          </a:p>
        </p:txBody>
      </p:sp>
      <p:sp>
        <p:nvSpPr>
          <p:cNvPr id="33817" name="Text Box 21"/>
          <p:cNvSpPr txBox="1">
            <a:spLocks noChangeArrowheads="1"/>
          </p:cNvSpPr>
          <p:nvPr/>
        </p:nvSpPr>
        <p:spPr bwMode="auto">
          <a:xfrm>
            <a:off x="0" y="2362200"/>
            <a:ext cx="2268538" cy="14605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Неналоговые доходы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900">
                <a:latin typeface="Times New Roman" pitchFamily="18" charset="0"/>
              </a:rPr>
              <a:t>поступления от уплаты пошлин и сборов, установленных законодательством РФ, за пользование природными ресурсами,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900">
                <a:latin typeface="Times New Roman" pitchFamily="18" charset="0"/>
              </a:rPr>
              <a:t>доходов от использования и продажи имущества, находящегося в государственной или муниципальной собственности, а также штрафов за нарушение законодательства</a:t>
            </a:r>
          </a:p>
        </p:txBody>
      </p:sp>
      <p:sp>
        <p:nvSpPr>
          <p:cNvPr id="33818" name="Text Box 21"/>
          <p:cNvSpPr txBox="1">
            <a:spLocks noChangeArrowheads="1"/>
          </p:cNvSpPr>
          <p:nvPr/>
        </p:nvSpPr>
        <p:spPr bwMode="auto">
          <a:xfrm>
            <a:off x="0" y="3886200"/>
            <a:ext cx="2268538" cy="1738313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Безвозмездные поступления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1100">
                <a:latin typeface="Times New Roman" pitchFamily="18" charset="0"/>
              </a:rPr>
              <a:t>Дотации, субсидии, субвенции, иные межбюджетные трансферты из бюджетов других уровней, а также безвозмездные поступления от физических и юридических лиц, в том числе добровольные пожертвования</a:t>
            </a:r>
          </a:p>
        </p:txBody>
      </p:sp>
      <p:sp>
        <p:nvSpPr>
          <p:cNvPr id="33819" name="AutoShape 58"/>
          <p:cNvSpPr>
            <a:spLocks noChangeArrowheads="1"/>
          </p:cNvSpPr>
          <p:nvPr/>
        </p:nvSpPr>
        <p:spPr bwMode="auto">
          <a:xfrm>
            <a:off x="2835612" y="2362200"/>
            <a:ext cx="792162" cy="1152525"/>
          </a:xfrm>
          <a:prstGeom prst="leftArrowCallout">
            <a:avLst>
              <a:gd name="adj1" fmla="val 36373"/>
              <a:gd name="adj2" fmla="val 36373"/>
              <a:gd name="adj3" fmla="val 16667"/>
              <a:gd name="adj4" fmla="val 66667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3820" name="Text Box 59"/>
          <p:cNvSpPr txBox="1">
            <a:spLocks noChangeArrowheads="1"/>
          </p:cNvSpPr>
          <p:nvPr/>
        </p:nvSpPr>
        <p:spPr bwMode="auto">
          <a:xfrm rot="-5400000">
            <a:off x="2730500" y="2894013"/>
            <a:ext cx="1296987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700" b="1">
                <a:latin typeface="Times New Roman" pitchFamily="18" charset="0"/>
              </a:rPr>
              <a:t>ДОХОДЫ</a:t>
            </a:r>
          </a:p>
        </p:txBody>
      </p:sp>
      <p:sp>
        <p:nvSpPr>
          <p:cNvPr id="33821" name="AutoShape 62"/>
          <p:cNvSpPr>
            <a:spLocks noChangeArrowheads="1"/>
          </p:cNvSpPr>
          <p:nvPr/>
        </p:nvSpPr>
        <p:spPr bwMode="auto">
          <a:xfrm>
            <a:off x="2286000" y="5129213"/>
            <a:ext cx="1582738" cy="1728787"/>
          </a:xfrm>
          <a:prstGeom prst="leftArrowCallout">
            <a:avLst>
              <a:gd name="adj1" fmla="val 33365"/>
              <a:gd name="adj2" fmla="val 33365"/>
              <a:gd name="adj3" fmla="val 16667"/>
              <a:gd name="adj4" fmla="val 66667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3822" name="Text Box 63"/>
          <p:cNvSpPr txBox="1">
            <a:spLocks noChangeArrowheads="1"/>
          </p:cNvSpPr>
          <p:nvPr/>
        </p:nvSpPr>
        <p:spPr bwMode="auto">
          <a:xfrm rot="-5400000">
            <a:off x="2497932" y="5453856"/>
            <a:ext cx="18018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 b="1" dirty="0">
                <a:latin typeface="Times New Roman" pitchFamily="18" charset="0"/>
              </a:rPr>
              <a:t>ИСТОЧНИКИ</a:t>
            </a:r>
            <a:r>
              <a:rPr lang="ru-RU" altLang="ru-RU" sz="15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500" b="1" dirty="0">
                <a:latin typeface="Times New Roman" pitchFamily="18" charset="0"/>
              </a:rPr>
              <a:t>ФИНАНСИРОВАНИЯ ДЕФИЦИТА</a:t>
            </a:r>
            <a:r>
              <a:rPr lang="ru-RU" altLang="ru-RU" sz="15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500" b="1" dirty="0">
                <a:latin typeface="Times New Roman" pitchFamily="18" charset="0"/>
              </a:rPr>
              <a:t>БЮДЖЕТА</a:t>
            </a:r>
          </a:p>
        </p:txBody>
      </p:sp>
      <p:sp>
        <p:nvSpPr>
          <p:cNvPr id="33823" name="AutoShape 51"/>
          <p:cNvSpPr>
            <a:spLocks/>
          </p:cNvSpPr>
          <p:nvPr/>
        </p:nvSpPr>
        <p:spPr bwMode="auto">
          <a:xfrm>
            <a:off x="2339975" y="1700213"/>
            <a:ext cx="431800" cy="2665412"/>
          </a:xfrm>
          <a:prstGeom prst="rightBrace">
            <a:avLst>
              <a:gd name="adj1" fmla="val 5144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3824" name="AutoShape 70"/>
          <p:cNvSpPr>
            <a:spLocks noChangeArrowheads="1"/>
          </p:cNvSpPr>
          <p:nvPr/>
        </p:nvSpPr>
        <p:spPr bwMode="auto">
          <a:xfrm rot="-5400000">
            <a:off x="3348038" y="1484312"/>
            <a:ext cx="431800" cy="720725"/>
          </a:xfrm>
          <a:prstGeom prst="downArrow">
            <a:avLst>
              <a:gd name="adj1" fmla="val 50000"/>
              <a:gd name="adj2" fmla="val 41728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ru-RU" altLang="ru-RU" sz="900"/>
          </a:p>
        </p:txBody>
      </p:sp>
      <p:sp>
        <p:nvSpPr>
          <p:cNvPr id="33825" name="AutoShape 71"/>
          <p:cNvSpPr>
            <a:spLocks noChangeArrowheads="1"/>
          </p:cNvSpPr>
          <p:nvPr/>
        </p:nvSpPr>
        <p:spPr bwMode="auto">
          <a:xfrm>
            <a:off x="5364163" y="2708275"/>
            <a:ext cx="431800" cy="720725"/>
          </a:xfrm>
          <a:prstGeom prst="downArrow">
            <a:avLst>
              <a:gd name="adj1" fmla="val 50000"/>
              <a:gd name="adj2" fmla="val 41728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3826" name="Text Box 21"/>
          <p:cNvSpPr txBox="1">
            <a:spLocks noChangeArrowheads="1"/>
          </p:cNvSpPr>
          <p:nvPr/>
        </p:nvSpPr>
        <p:spPr bwMode="auto">
          <a:xfrm>
            <a:off x="0" y="5715000"/>
            <a:ext cx="2268538" cy="7397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Источники внутреннего финансирования дефицита бюджета</a:t>
            </a:r>
          </a:p>
        </p:txBody>
      </p:sp>
      <p:pic>
        <p:nvPicPr>
          <p:cNvPr id="33827" name="Picture 47" descr="1445415690_byudzh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371600"/>
            <a:ext cx="2130425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36"/>
          <p:cNvSpPr txBox="1">
            <a:spLocks noChangeArrowheads="1"/>
          </p:cNvSpPr>
          <p:nvPr/>
        </p:nvSpPr>
        <p:spPr bwMode="auto">
          <a:xfrm>
            <a:off x="6477000" y="3857625"/>
            <a:ext cx="2559050" cy="230832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 dirty="0" smtClean="0">
                <a:latin typeface="Times New Roman" pitchFamily="18" charset="0"/>
              </a:rPr>
              <a:t>Охрана окружающей среды</a:t>
            </a:r>
            <a:endParaRPr lang="ru-RU" altLang="ru-RU" sz="9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</p:txBody>
      </p:sp>
      <p:sp>
        <p:nvSpPr>
          <p:cNvPr id="34819" name="AutoShape 81" descr="Крупная сетка"/>
          <p:cNvSpPr>
            <a:spLocks noChangeArrowheads="1"/>
          </p:cNvSpPr>
          <p:nvPr/>
        </p:nvSpPr>
        <p:spPr bwMode="auto">
          <a:xfrm>
            <a:off x="179388" y="3068638"/>
            <a:ext cx="3128962" cy="165576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pic>
        <p:nvPicPr>
          <p:cNvPr id="34820" name="Рисунок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9" b="17294"/>
          <a:stretch>
            <a:fillRect/>
          </a:stretch>
        </p:blipFill>
        <p:spPr bwMode="auto">
          <a:xfrm>
            <a:off x="1403350" y="908050"/>
            <a:ext cx="16494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Рисунок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0" b="17459"/>
          <a:stretch>
            <a:fillRect/>
          </a:stretch>
        </p:blipFill>
        <p:spPr bwMode="auto">
          <a:xfrm>
            <a:off x="5867400" y="981075"/>
            <a:ext cx="1504950" cy="1871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 Box 4"/>
          <p:cNvSpPr txBox="1">
            <a:spLocks noChangeArrowheads="1"/>
          </p:cNvSpPr>
          <p:nvPr/>
        </p:nvSpPr>
        <p:spPr bwMode="auto">
          <a:xfrm>
            <a:off x="1042988" y="1052513"/>
            <a:ext cx="1730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4823" name="Text Box 6"/>
          <p:cNvSpPr txBox="1">
            <a:spLocks noChangeArrowheads="1"/>
          </p:cNvSpPr>
          <p:nvPr/>
        </p:nvSpPr>
        <p:spPr bwMode="auto">
          <a:xfrm>
            <a:off x="5715000" y="2708275"/>
            <a:ext cx="1090613" cy="300038"/>
          </a:xfrm>
          <a:prstGeom prst="rect">
            <a:avLst/>
          </a:prstGeom>
          <a:solidFill>
            <a:srgbClr val="800080">
              <a:alpha val="5803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ДОХОДЫ</a:t>
            </a:r>
          </a:p>
        </p:txBody>
      </p:sp>
      <p:pic>
        <p:nvPicPr>
          <p:cNvPr id="34824" name="Рисунок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9" b="17294"/>
          <a:stretch>
            <a:fillRect/>
          </a:stretch>
        </p:blipFill>
        <p:spPr bwMode="auto">
          <a:xfrm>
            <a:off x="7380288" y="1773238"/>
            <a:ext cx="9017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5" name="Text Box 52"/>
          <p:cNvSpPr txBox="1">
            <a:spLocks noChangeArrowheads="1"/>
          </p:cNvSpPr>
          <p:nvPr/>
        </p:nvSpPr>
        <p:spPr bwMode="auto">
          <a:xfrm>
            <a:off x="7239000" y="2708275"/>
            <a:ext cx="1150938" cy="300038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РАСХОДЫ</a:t>
            </a:r>
          </a:p>
        </p:txBody>
      </p:sp>
      <p:pic>
        <p:nvPicPr>
          <p:cNvPr id="34826" name="Рисунок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0" b="17459"/>
          <a:stretch>
            <a:fillRect/>
          </a:stretch>
        </p:blipFill>
        <p:spPr bwMode="auto">
          <a:xfrm>
            <a:off x="468313" y="1700213"/>
            <a:ext cx="965200" cy="1008062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7" name="Text Box 60"/>
          <p:cNvSpPr txBox="1">
            <a:spLocks noChangeArrowheads="1"/>
          </p:cNvSpPr>
          <p:nvPr/>
        </p:nvSpPr>
        <p:spPr bwMode="auto">
          <a:xfrm>
            <a:off x="304800" y="2565400"/>
            <a:ext cx="1027113" cy="300038"/>
          </a:xfrm>
          <a:prstGeom prst="rect">
            <a:avLst/>
          </a:prstGeom>
          <a:solidFill>
            <a:srgbClr val="800080">
              <a:alpha val="4392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ДОХОДЫ</a:t>
            </a:r>
          </a:p>
        </p:txBody>
      </p:sp>
      <p:sp>
        <p:nvSpPr>
          <p:cNvPr id="34828" name="Text Box 62"/>
          <p:cNvSpPr txBox="1">
            <a:spLocks noChangeArrowheads="1"/>
          </p:cNvSpPr>
          <p:nvPr/>
        </p:nvSpPr>
        <p:spPr bwMode="auto">
          <a:xfrm>
            <a:off x="1600200" y="2565400"/>
            <a:ext cx="1173163" cy="300038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РАСХОДЫ</a:t>
            </a:r>
          </a:p>
        </p:txBody>
      </p:sp>
      <p:sp>
        <p:nvSpPr>
          <p:cNvPr id="34829" name="AutoShape 77" descr="Крупная сетка"/>
          <p:cNvSpPr>
            <a:spLocks noChangeArrowheads="1"/>
          </p:cNvSpPr>
          <p:nvPr/>
        </p:nvSpPr>
        <p:spPr bwMode="auto">
          <a:xfrm>
            <a:off x="1042988" y="115888"/>
            <a:ext cx="6985000" cy="576262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4830" name="Text Box 78"/>
          <p:cNvSpPr txBox="1">
            <a:spLocks noChangeArrowheads="1"/>
          </p:cNvSpPr>
          <p:nvPr/>
        </p:nvSpPr>
        <p:spPr bwMode="auto">
          <a:xfrm>
            <a:off x="1115219" y="188913"/>
            <a:ext cx="68405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>
                <a:latin typeface="Times New Roman" pitchFamily="18" charset="0"/>
              </a:rPr>
              <a:t>ДОХОДЫ – РАСХОДЫ = ДЕФИЦИТ (ПРОФИЦИТ)</a:t>
            </a:r>
          </a:p>
        </p:txBody>
      </p:sp>
      <p:sp>
        <p:nvSpPr>
          <p:cNvPr id="34831" name="Text Box 80"/>
          <p:cNvSpPr txBox="1">
            <a:spLocks noChangeArrowheads="1"/>
          </p:cNvSpPr>
          <p:nvPr/>
        </p:nvSpPr>
        <p:spPr bwMode="auto">
          <a:xfrm>
            <a:off x="241524" y="3000264"/>
            <a:ext cx="30480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 b="1" dirty="0">
                <a:latin typeface="Times New Roman" pitchFamily="18" charset="0"/>
              </a:rPr>
              <a:t>ДЕФИЦИТ </a:t>
            </a:r>
          </a:p>
          <a:p>
            <a:pPr algn="ctr" eaLnBrk="1" hangingPunct="1"/>
            <a:r>
              <a:rPr lang="ru-RU" altLang="ru-RU" sz="1500" b="1" dirty="0">
                <a:latin typeface="Times New Roman" pitchFamily="18" charset="0"/>
              </a:rPr>
              <a:t>(расходы больше доходов)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400" dirty="0">
                <a:latin typeface="Times New Roman" pitchFamily="18" charset="0"/>
              </a:rPr>
              <a:t>При превышении расходов над доходами  принимается решение об источниках покрытия дефицита (например, использовать остатки, взять в долг).</a:t>
            </a:r>
          </a:p>
          <a:p>
            <a:pPr algn="ctr" eaLnBrk="1" hangingPunct="1">
              <a:spcBef>
                <a:spcPct val="50000"/>
              </a:spcBef>
            </a:pPr>
            <a:endParaRPr lang="ru-RU" altLang="ru-RU" sz="1400" dirty="0">
              <a:latin typeface="Times New Roman" pitchFamily="18" charset="0"/>
            </a:endParaRPr>
          </a:p>
        </p:txBody>
      </p:sp>
      <p:sp>
        <p:nvSpPr>
          <p:cNvPr id="34832" name="AutoShape 82" descr="Крупная сетка"/>
          <p:cNvSpPr>
            <a:spLocks noChangeArrowheads="1"/>
          </p:cNvSpPr>
          <p:nvPr/>
        </p:nvSpPr>
        <p:spPr bwMode="auto">
          <a:xfrm>
            <a:off x="5724525" y="3141663"/>
            <a:ext cx="3095625" cy="165576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4833" name="Text Box 83"/>
          <p:cNvSpPr txBox="1">
            <a:spLocks noChangeArrowheads="1"/>
          </p:cNvSpPr>
          <p:nvPr/>
        </p:nvSpPr>
        <p:spPr bwMode="auto">
          <a:xfrm>
            <a:off x="5798877" y="3100075"/>
            <a:ext cx="2962274" cy="173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 b="1" dirty="0">
                <a:latin typeface="Times New Roman" pitchFamily="18" charset="0"/>
              </a:rPr>
              <a:t>ПРОФИЦИТ</a:t>
            </a:r>
          </a:p>
          <a:p>
            <a:pPr algn="ctr" eaLnBrk="1" hangingPunct="1"/>
            <a:r>
              <a:rPr lang="ru-RU" altLang="ru-RU" sz="1500" b="1" dirty="0">
                <a:latin typeface="Times New Roman" pitchFamily="18" charset="0"/>
              </a:rPr>
              <a:t>(доходы больше расходов)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400" dirty="0">
                <a:latin typeface="Times New Roman" pitchFamily="18" charset="0"/>
              </a:rPr>
              <a:t>При превышении доходов над расходами принимается решение, как их использовать (например, накапливать резервы, остатки, погашать долг).</a:t>
            </a:r>
          </a:p>
        </p:txBody>
      </p:sp>
      <p:sp>
        <p:nvSpPr>
          <p:cNvPr id="34834" name="Text Box 85"/>
          <p:cNvSpPr txBox="1">
            <a:spLocks noChangeArrowheads="1"/>
          </p:cNvSpPr>
          <p:nvPr/>
        </p:nvSpPr>
        <p:spPr bwMode="auto">
          <a:xfrm>
            <a:off x="179388" y="5229225"/>
            <a:ext cx="87852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 dirty="0">
                <a:latin typeface="Times New Roman" pitchFamily="18" charset="0"/>
              </a:rPr>
              <a:t>Долговым обязательством, входящим в структуру муниципального долга Муромского района на </a:t>
            </a:r>
            <a:r>
              <a:rPr lang="ru-RU" altLang="ru-RU" sz="1400" dirty="0" smtClean="0">
                <a:latin typeface="Times New Roman" pitchFamily="18" charset="0"/>
              </a:rPr>
              <a:t>2022 </a:t>
            </a:r>
            <a:r>
              <a:rPr lang="ru-RU" altLang="ru-RU" sz="1400" dirty="0">
                <a:latin typeface="Times New Roman" pitchFamily="18" charset="0"/>
              </a:rPr>
              <a:t>год и плановый период </a:t>
            </a:r>
            <a:r>
              <a:rPr lang="ru-RU" altLang="ru-RU" sz="1400" dirty="0" smtClean="0">
                <a:latin typeface="Times New Roman" pitchFamily="18" charset="0"/>
              </a:rPr>
              <a:t>2023 </a:t>
            </a:r>
            <a:r>
              <a:rPr lang="ru-RU" altLang="ru-RU" sz="1400" dirty="0">
                <a:latin typeface="Times New Roman" pitchFamily="18" charset="0"/>
              </a:rPr>
              <a:t>и </a:t>
            </a:r>
            <a:r>
              <a:rPr lang="ru-RU" altLang="ru-RU" sz="1400" dirty="0" smtClean="0">
                <a:latin typeface="Times New Roman" pitchFamily="18" charset="0"/>
              </a:rPr>
              <a:t>2024 </a:t>
            </a:r>
            <a:r>
              <a:rPr lang="ru-RU" altLang="ru-RU" sz="1400" dirty="0">
                <a:latin typeface="Times New Roman" pitchFamily="18" charset="0"/>
              </a:rPr>
              <a:t>годов, являются кредиты, полученные</a:t>
            </a:r>
            <a:r>
              <a:rPr lang="en-US" altLang="ru-RU" sz="1400" dirty="0">
                <a:latin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</a:rPr>
              <a:t>из областного бюджета.</a:t>
            </a:r>
          </a:p>
          <a:p>
            <a:pPr algn="just" eaLnBrk="1" hangingPunct="1"/>
            <a:r>
              <a:rPr lang="ru-RU" altLang="ru-RU" sz="1400" dirty="0">
                <a:latin typeface="Times New Roman" pitchFamily="18" charset="0"/>
              </a:rPr>
              <a:t>Учет и регистрация муниципальных долговых обязательств осуществляется в</a:t>
            </a:r>
            <a:r>
              <a:rPr lang="ru-RU" altLang="ru-RU" sz="1400" b="1" dirty="0">
                <a:latin typeface="Times New Roman" pitchFamily="18" charset="0"/>
              </a:rPr>
              <a:t> </a:t>
            </a:r>
            <a:r>
              <a:rPr lang="ru-RU" altLang="ru-RU" sz="1400" b="1" i="1" dirty="0">
                <a:solidFill>
                  <a:schemeClr val="tx2"/>
                </a:solidFill>
                <a:latin typeface="Times New Roman" pitchFamily="18" charset="0"/>
              </a:rPr>
              <a:t>муниципальной долговой книге.</a:t>
            </a:r>
          </a:p>
          <a:p>
            <a:pPr algn="just" eaLnBrk="1" hangingPunct="1"/>
            <a:r>
              <a:rPr lang="ru-RU" altLang="ru-RU" sz="1400" dirty="0">
                <a:latin typeface="Times New Roman" pitchFamily="18" charset="0"/>
              </a:rPr>
              <a:t>В муниципальную долговую книгу вносятся сведения об объеме долговых обязательств по видам этих обязательств, дате их возникновения и исполнения полностью или частично, формах обеспечения обязательств.</a:t>
            </a:r>
            <a:endParaRPr lang="ru-RU" altLang="ru-RU" sz="1400" dirty="0"/>
          </a:p>
        </p:txBody>
      </p:sp>
      <p:sp>
        <p:nvSpPr>
          <p:cNvPr id="34835" name="Text Box 58"/>
          <p:cNvSpPr txBox="1">
            <a:spLocks noChangeArrowheads="1"/>
          </p:cNvSpPr>
          <p:nvPr/>
        </p:nvSpPr>
        <p:spPr bwMode="auto">
          <a:xfrm>
            <a:off x="1979613" y="4868863"/>
            <a:ext cx="525621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latin typeface="Times New Roman" pitchFamily="18" charset="0"/>
              </a:rPr>
              <a:t>МУНИЦИПАЛЬНЫЙ ДОЛГ</a:t>
            </a:r>
            <a:endParaRPr lang="ru-RU" altLang="ru-RU" sz="26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Номер слайда 5"/>
          <p:cNvSpPr txBox="1">
            <a:spLocks noGrp="1"/>
          </p:cNvSpPr>
          <p:nvPr/>
        </p:nvSpPr>
        <p:spPr bwMode="auto">
          <a:xfrm>
            <a:off x="6400800" y="62484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</p:txBody>
      </p:sp>
      <p:sp>
        <p:nvSpPr>
          <p:cNvPr id="35843" name="Text Box 11" descr="Розовая тисненая бумага"/>
          <p:cNvSpPr txBox="1">
            <a:spLocks noChangeArrowheads="1"/>
          </p:cNvSpPr>
          <p:nvPr/>
        </p:nvSpPr>
        <p:spPr bwMode="auto">
          <a:xfrm>
            <a:off x="922968" y="3962400"/>
            <a:ext cx="7951787" cy="238526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ru-RU" altLang="ru-RU" sz="1400" b="1" dirty="0" smtClean="0">
                <a:latin typeface="Times New Roman" pitchFamily="18" charset="0"/>
              </a:rPr>
              <a:t>Формы межбюджетных трансфертов, предоставляемых бюджетам муниципальных образований из бюджета Муромского района:</a:t>
            </a:r>
          </a:p>
          <a:p>
            <a:pPr indent="36000" algn="just" eaLnBrk="1" hangingPunct="1">
              <a:spcBef>
                <a:spcPts val="600"/>
              </a:spcBef>
              <a:defRPr/>
            </a:pPr>
            <a:r>
              <a:rPr lang="ru-RU" altLang="ru-RU" sz="1200" dirty="0" smtClean="0">
                <a:latin typeface="Times New Roman" pitchFamily="18" charset="0"/>
              </a:rPr>
              <a:t>дотации из бюджета Муромского района на выравнивание бюджетной обеспеченности  поселений;</a:t>
            </a:r>
          </a:p>
          <a:p>
            <a:pPr indent="36000" algn="just" eaLnBrk="1" hangingPunct="1">
              <a:spcBef>
                <a:spcPts val="600"/>
              </a:spcBef>
              <a:defRPr/>
            </a:pPr>
            <a:r>
              <a:rPr lang="ru-RU" altLang="ru-RU" sz="1200" dirty="0" smtClean="0">
                <a:latin typeface="Times New Roman" pitchFamily="18" charset="0"/>
              </a:rPr>
              <a:t>межбюджетные трансферты, передаваемые бюджетам муниципальных образований на осуществление части полномочий по решению вопросов местного значения в соответствии с заключенными соглашениями;</a:t>
            </a:r>
          </a:p>
          <a:p>
            <a:pPr indent="36000" algn="just" eaLnBrk="1" hangingPunct="1">
              <a:spcBef>
                <a:spcPts val="600"/>
              </a:spcBef>
              <a:defRPr/>
            </a:pPr>
            <a:r>
              <a:rPr lang="ru-RU" altLang="ru-RU" sz="1200" dirty="0" smtClean="0">
                <a:latin typeface="Times New Roman" pitchFamily="18" charset="0"/>
              </a:rPr>
              <a:t>субвенции бюджетам муниципальных районов на осуществление полномочий органов государственной власти Владимирской области по расчету и предоставлению дотаций бюджетам городских, сельских поселений за счет средств областного бюджета</a:t>
            </a:r>
            <a:r>
              <a:rPr lang="ru-RU" altLang="ru-RU" sz="1200" dirty="0">
                <a:latin typeface="Times New Roman" pitchFamily="18" charset="0"/>
              </a:rPr>
              <a:t>;</a:t>
            </a:r>
            <a:endParaRPr lang="ru-RU" altLang="ru-RU" sz="1200" dirty="0" smtClean="0">
              <a:latin typeface="Times New Roman" pitchFamily="18" charset="0"/>
            </a:endParaRPr>
          </a:p>
          <a:p>
            <a:pPr indent="36000" algn="just" eaLnBrk="1" hangingPunct="1">
              <a:spcBef>
                <a:spcPts val="600"/>
              </a:spcBef>
              <a:defRPr/>
            </a:pPr>
            <a:r>
              <a:rPr lang="ru-RU" altLang="ru-RU" sz="1200" dirty="0" smtClean="0">
                <a:latin typeface="Times New Roman" pitchFamily="18" charset="0"/>
              </a:rPr>
              <a:t>субсидии бюджетам муниципальных образований;</a:t>
            </a:r>
          </a:p>
          <a:p>
            <a:pPr indent="36000" algn="just" eaLnBrk="1" hangingPunct="1">
              <a:spcBef>
                <a:spcPts val="600"/>
              </a:spcBef>
              <a:defRPr/>
            </a:pPr>
            <a:r>
              <a:rPr lang="ru-RU" altLang="ru-RU" sz="1200" dirty="0" smtClean="0">
                <a:latin typeface="Times New Roman" pitchFamily="18" charset="0"/>
              </a:rPr>
              <a:t>иные межбюджетные трансферты на сбалансированность </a:t>
            </a:r>
            <a:r>
              <a:rPr lang="ru-RU" altLang="ru-RU" sz="1200" smtClean="0">
                <a:latin typeface="Times New Roman" pitchFamily="18" charset="0"/>
              </a:rPr>
              <a:t>муниципальных образований.</a:t>
            </a:r>
            <a:endParaRPr lang="ru-RU" altLang="ru-RU" sz="1200" dirty="0" smtClean="0">
              <a:latin typeface="Times New Roman" pitchFamily="18" charset="0"/>
            </a:endParaRPr>
          </a:p>
        </p:txBody>
      </p:sp>
      <p:sp>
        <p:nvSpPr>
          <p:cNvPr id="35844" name="Line 12"/>
          <p:cNvSpPr>
            <a:spLocks noChangeShapeType="1"/>
          </p:cNvSpPr>
          <p:nvPr/>
        </p:nvSpPr>
        <p:spPr bwMode="auto">
          <a:xfrm flipH="1">
            <a:off x="238124" y="4114800"/>
            <a:ext cx="1285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5" name="Line 13"/>
          <p:cNvSpPr>
            <a:spLocks noChangeShapeType="1"/>
          </p:cNvSpPr>
          <p:nvPr/>
        </p:nvSpPr>
        <p:spPr bwMode="auto">
          <a:xfrm flipH="1">
            <a:off x="228599" y="4114800"/>
            <a:ext cx="9525" cy="213359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6" name="Line 14"/>
          <p:cNvSpPr>
            <a:spLocks noChangeShapeType="1"/>
          </p:cNvSpPr>
          <p:nvPr/>
        </p:nvSpPr>
        <p:spPr bwMode="auto">
          <a:xfrm>
            <a:off x="228600" y="4953000"/>
            <a:ext cx="647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7" name="Line 16"/>
          <p:cNvSpPr>
            <a:spLocks noChangeShapeType="1"/>
          </p:cNvSpPr>
          <p:nvPr/>
        </p:nvSpPr>
        <p:spPr bwMode="auto">
          <a:xfrm>
            <a:off x="238125" y="4634753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5848" name="AutoShape 6"/>
          <p:cNvGrpSpPr>
            <a:grpSpLocks/>
          </p:cNvGrpSpPr>
          <p:nvPr/>
        </p:nvGrpSpPr>
        <p:grpSpPr bwMode="auto">
          <a:xfrm>
            <a:off x="2339975" y="404813"/>
            <a:ext cx="4681538" cy="388937"/>
            <a:chOff x="1233" y="465"/>
            <a:chExt cx="3291" cy="1324"/>
          </a:xfrm>
        </p:grpSpPr>
        <p:pic>
          <p:nvPicPr>
            <p:cNvPr id="35868" name="AutoShape 6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" y="465"/>
              <a:ext cx="3291" cy="13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5869" name="Text Box 23"/>
            <p:cNvSpPr txBox="1">
              <a:spLocks noChangeArrowheads="1"/>
            </p:cNvSpPr>
            <p:nvPr/>
          </p:nvSpPr>
          <p:spPr bwMode="auto">
            <a:xfrm>
              <a:off x="1311" y="543"/>
              <a:ext cx="3138" cy="117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2200" b="1" i="1">
                  <a:latin typeface="Times New Roman" pitchFamily="18" charset="0"/>
                </a:rPr>
                <a:t>Межбюджетные трансферты</a:t>
              </a:r>
            </a:p>
          </p:txBody>
        </p:sp>
      </p:grpSp>
      <p:grpSp>
        <p:nvGrpSpPr>
          <p:cNvPr id="35849" name="AutoShape 7"/>
          <p:cNvGrpSpPr>
            <a:grpSpLocks/>
          </p:cNvGrpSpPr>
          <p:nvPr/>
        </p:nvGrpSpPr>
        <p:grpSpPr bwMode="auto">
          <a:xfrm>
            <a:off x="381000" y="1143000"/>
            <a:ext cx="2586038" cy="1752600"/>
            <a:chOff x="253" y="756"/>
            <a:chExt cx="1629" cy="1402"/>
          </a:xfrm>
        </p:grpSpPr>
        <p:pic>
          <p:nvPicPr>
            <p:cNvPr id="35866" name="AutoShape 7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" y="756"/>
              <a:ext cx="1629" cy="14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67" name="Text Box 13"/>
            <p:cNvSpPr txBox="1">
              <a:spLocks noChangeArrowheads="1"/>
            </p:cNvSpPr>
            <p:nvPr/>
          </p:nvSpPr>
          <p:spPr bwMode="auto">
            <a:xfrm>
              <a:off x="332" y="836"/>
              <a:ext cx="1469" cy="1241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400">
                <a:latin typeface="Times New Roman" pitchFamily="18" charset="0"/>
              </a:endParaRPr>
            </a:p>
          </p:txBody>
        </p:sp>
      </p:grpSp>
      <p:grpSp>
        <p:nvGrpSpPr>
          <p:cNvPr id="35850" name="AutoShape 8"/>
          <p:cNvGrpSpPr>
            <a:grpSpLocks/>
          </p:cNvGrpSpPr>
          <p:nvPr/>
        </p:nvGrpSpPr>
        <p:grpSpPr bwMode="auto">
          <a:xfrm>
            <a:off x="3429000" y="1066800"/>
            <a:ext cx="2876550" cy="2504290"/>
            <a:chOff x="2112" y="760"/>
            <a:chExt cx="1812" cy="1890"/>
          </a:xfrm>
        </p:grpSpPr>
        <p:pic>
          <p:nvPicPr>
            <p:cNvPr id="35864" name="AutoShape 8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760"/>
              <a:ext cx="1812" cy="189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35865" name="Text Box 16"/>
            <p:cNvSpPr txBox="1">
              <a:spLocks noChangeArrowheads="1"/>
            </p:cNvSpPr>
            <p:nvPr/>
          </p:nvSpPr>
          <p:spPr bwMode="auto">
            <a:xfrm>
              <a:off x="2213" y="861"/>
              <a:ext cx="1610" cy="1689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400">
                <a:latin typeface="Times New Roman" pitchFamily="18" charset="0"/>
              </a:endParaRPr>
            </a:p>
          </p:txBody>
        </p:sp>
      </p:grpSp>
      <p:grpSp>
        <p:nvGrpSpPr>
          <p:cNvPr id="35851" name="AutoShape 7"/>
          <p:cNvGrpSpPr>
            <a:grpSpLocks/>
          </p:cNvGrpSpPr>
          <p:nvPr/>
        </p:nvGrpSpPr>
        <p:grpSpPr bwMode="auto">
          <a:xfrm>
            <a:off x="6400800" y="1219201"/>
            <a:ext cx="2593975" cy="2351890"/>
            <a:chOff x="4063" y="760"/>
            <a:chExt cx="1586" cy="1893"/>
          </a:xfrm>
        </p:grpSpPr>
        <p:pic>
          <p:nvPicPr>
            <p:cNvPr id="35862" name="AutoShape 7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3" y="760"/>
              <a:ext cx="1586" cy="1893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5863" name="Text Box 19"/>
            <p:cNvSpPr txBox="1">
              <a:spLocks noChangeArrowheads="1"/>
            </p:cNvSpPr>
            <p:nvPr/>
          </p:nvSpPr>
          <p:spPr bwMode="auto">
            <a:xfrm>
              <a:off x="4151" y="850"/>
              <a:ext cx="1409" cy="1714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400">
                <a:latin typeface="Times New Roman" pitchFamily="18" charset="0"/>
              </a:endParaRPr>
            </a:p>
          </p:txBody>
        </p:sp>
      </p:grpSp>
      <p:sp>
        <p:nvSpPr>
          <p:cNvPr id="35852" name="Text Box 36"/>
          <p:cNvSpPr txBox="1">
            <a:spLocks noChangeArrowheads="1"/>
          </p:cNvSpPr>
          <p:nvPr/>
        </p:nvSpPr>
        <p:spPr bwMode="auto">
          <a:xfrm>
            <a:off x="684213" y="1412875"/>
            <a:ext cx="1943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900"/>
          </a:p>
        </p:txBody>
      </p:sp>
      <p:sp>
        <p:nvSpPr>
          <p:cNvPr id="35853" name="Text Box 40"/>
          <p:cNvSpPr txBox="1">
            <a:spLocks noChangeArrowheads="1"/>
          </p:cNvSpPr>
          <p:nvPr/>
        </p:nvSpPr>
        <p:spPr bwMode="auto">
          <a:xfrm>
            <a:off x="457200" y="1219200"/>
            <a:ext cx="2438400" cy="159274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700" b="1" dirty="0">
                <a:latin typeface="Times New Roman" pitchFamily="18" charset="0"/>
              </a:rPr>
              <a:t>Дотации </a:t>
            </a:r>
          </a:p>
          <a:p>
            <a:pPr algn="ctr" eaLnBrk="1" hangingPunct="1"/>
            <a:r>
              <a:rPr lang="ru-RU" altLang="ru-RU" sz="1400" b="1" dirty="0">
                <a:latin typeface="Times New Roman" pitchFamily="18" charset="0"/>
              </a:rPr>
              <a:t>(</a:t>
            </a:r>
            <a:r>
              <a:rPr lang="ru-RU" altLang="ru-RU" sz="1400" b="1" i="1" dirty="0">
                <a:latin typeface="Times New Roman" pitchFamily="18" charset="0"/>
              </a:rPr>
              <a:t>от лат. «</a:t>
            </a:r>
            <a:r>
              <a:rPr lang="en-US" altLang="ru-RU" sz="1400" b="1" i="1" dirty="0" err="1">
                <a:latin typeface="Times New Roman" pitchFamily="18" charset="0"/>
              </a:rPr>
              <a:t>Dotatio</a:t>
            </a:r>
            <a:r>
              <a:rPr lang="ru-RU" altLang="ru-RU" sz="1400" b="1" i="1" dirty="0">
                <a:latin typeface="Times New Roman" pitchFamily="18" charset="0"/>
              </a:rPr>
              <a:t>» -дар, пожертвование</a:t>
            </a:r>
            <a:r>
              <a:rPr lang="ru-RU" altLang="ru-RU" sz="1400" b="1" dirty="0">
                <a:latin typeface="Times New Roman" pitchFamily="18" charset="0"/>
              </a:rPr>
              <a:t>)</a:t>
            </a:r>
          </a:p>
          <a:p>
            <a:pPr algn="ctr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межбюджетные трансферты, предоставляемые на безвозмездной и безвозвратной основе без установления направлений их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использования.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54" name="Text Box 41"/>
          <p:cNvSpPr txBox="1">
            <a:spLocks noChangeArrowheads="1"/>
          </p:cNvSpPr>
          <p:nvPr/>
        </p:nvSpPr>
        <p:spPr bwMode="auto">
          <a:xfrm>
            <a:off x="3505200" y="1066800"/>
            <a:ext cx="2667000" cy="240065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700" b="1" dirty="0" smtClean="0">
                <a:latin typeface="Times New Roman" pitchFamily="18" charset="0"/>
              </a:rPr>
              <a:t>Субвенции </a:t>
            </a:r>
          </a:p>
          <a:p>
            <a:pPr algn="ctr" eaLnBrk="1" hangingPunct="1">
              <a:defRPr/>
            </a:pPr>
            <a:r>
              <a:rPr lang="ru-RU" altLang="ru-RU" sz="1400" b="1" dirty="0" smtClean="0">
                <a:latin typeface="Times New Roman" pitchFamily="18" charset="0"/>
              </a:rPr>
              <a:t>(</a:t>
            </a:r>
            <a:r>
              <a:rPr lang="ru-RU" altLang="ru-RU" sz="1400" b="1" i="1" dirty="0" smtClean="0">
                <a:latin typeface="Times New Roman" pitchFamily="18" charset="0"/>
              </a:rPr>
              <a:t>от лат.</a:t>
            </a:r>
            <a:r>
              <a:rPr lang="en-US" altLang="ru-RU" sz="1400" b="1" i="1" dirty="0" smtClean="0">
                <a:latin typeface="Times New Roman" pitchFamily="18" charset="0"/>
              </a:rPr>
              <a:t> </a:t>
            </a:r>
            <a:r>
              <a:rPr lang="ru-RU" altLang="ru-RU" sz="1400" b="1" i="1" dirty="0" smtClean="0">
                <a:latin typeface="Times New Roman" pitchFamily="18" charset="0"/>
              </a:rPr>
              <a:t>«</a:t>
            </a:r>
            <a:r>
              <a:rPr lang="en-US" altLang="ru-RU" sz="1400" b="1" i="1" dirty="0" err="1" smtClean="0">
                <a:latin typeface="Times New Roman" pitchFamily="18" charset="0"/>
              </a:rPr>
              <a:t>Subvenire</a:t>
            </a:r>
            <a:r>
              <a:rPr lang="ru-RU" altLang="ru-RU" sz="1400" b="1" i="1" dirty="0" smtClean="0">
                <a:latin typeface="Times New Roman" pitchFamily="18" charset="0"/>
              </a:rPr>
              <a:t>»</a:t>
            </a:r>
            <a:r>
              <a:rPr lang="en-US" altLang="ru-RU" sz="1400" b="1" i="1" dirty="0" smtClean="0">
                <a:latin typeface="Times New Roman" pitchFamily="18" charset="0"/>
              </a:rPr>
              <a:t> - </a:t>
            </a:r>
            <a:r>
              <a:rPr lang="ru-RU" altLang="ru-RU" sz="1400" b="1" i="1" dirty="0" smtClean="0">
                <a:latin typeface="Times New Roman" pitchFamily="18" charset="0"/>
              </a:rPr>
              <a:t>приходить на помощь</a:t>
            </a:r>
            <a:r>
              <a:rPr lang="ru-RU" altLang="ru-RU" sz="1400" b="1" dirty="0" smtClean="0">
                <a:latin typeface="Times New Roman" pitchFamily="18" charset="0"/>
              </a:rPr>
              <a:t>)</a:t>
            </a:r>
          </a:p>
          <a:p>
            <a:pPr algn="ctr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межбюджетные трансферты, предоставляемые местным бюджетам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порядке.</a:t>
            </a:r>
          </a:p>
        </p:txBody>
      </p:sp>
      <p:sp>
        <p:nvSpPr>
          <p:cNvPr id="35855" name="Text Box 42"/>
          <p:cNvSpPr txBox="1">
            <a:spLocks noChangeArrowheads="1"/>
          </p:cNvSpPr>
          <p:nvPr/>
        </p:nvSpPr>
        <p:spPr bwMode="auto">
          <a:xfrm>
            <a:off x="6547603" y="1332016"/>
            <a:ext cx="2312988" cy="223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700" b="1" dirty="0">
                <a:latin typeface="Times New Roman" pitchFamily="18" charset="0"/>
              </a:rPr>
              <a:t>Субсидии </a:t>
            </a:r>
          </a:p>
          <a:p>
            <a:pPr algn="ctr" eaLnBrk="1" hangingPunct="1"/>
            <a:r>
              <a:rPr lang="ru-RU" altLang="ru-RU" sz="1400" b="1" dirty="0">
                <a:latin typeface="Times New Roman" pitchFamily="18" charset="0"/>
              </a:rPr>
              <a:t>(</a:t>
            </a:r>
            <a:r>
              <a:rPr lang="ru-RU" altLang="ru-RU" sz="1400" b="1" i="1" dirty="0">
                <a:latin typeface="Times New Roman" pitchFamily="18" charset="0"/>
              </a:rPr>
              <a:t>от лат. «</a:t>
            </a:r>
            <a:r>
              <a:rPr lang="en-US" altLang="ru-RU" sz="1400" b="1" i="1" dirty="0" err="1">
                <a:latin typeface="Times New Roman" pitchFamily="18" charset="0"/>
              </a:rPr>
              <a:t>Subsiduim</a:t>
            </a:r>
            <a:r>
              <a:rPr lang="ru-RU" altLang="ru-RU" sz="1400" b="1" i="1" dirty="0">
                <a:latin typeface="Times New Roman" pitchFamily="18" charset="0"/>
              </a:rPr>
              <a:t>» - поддержка</a:t>
            </a:r>
            <a:r>
              <a:rPr lang="ru-RU" altLang="ru-RU" sz="1400" b="1" dirty="0">
                <a:latin typeface="Times New Roman" pitchFamily="18" charset="0"/>
              </a:rPr>
              <a:t>)</a:t>
            </a:r>
          </a:p>
          <a:p>
            <a:pPr algn="ctr" eaLnBrk="1" hangingPunct="1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межбюджетные трансферты, предоставляемые бюджетам муниципальных образований в целях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расходных обязательств, возникающих при выполнении полномочий органов местного самоуправления по вопросам местного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значения.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56" name="Line 43"/>
          <p:cNvSpPr>
            <a:spLocks noChangeShapeType="1"/>
          </p:cNvSpPr>
          <p:nvPr/>
        </p:nvSpPr>
        <p:spPr bwMode="auto">
          <a:xfrm flipH="1">
            <a:off x="1909763" y="836613"/>
            <a:ext cx="574675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7" name="Line 44"/>
          <p:cNvSpPr>
            <a:spLocks noChangeShapeType="1"/>
          </p:cNvSpPr>
          <p:nvPr/>
        </p:nvSpPr>
        <p:spPr bwMode="auto">
          <a:xfrm>
            <a:off x="4716463" y="836613"/>
            <a:ext cx="0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8" name="Line 45"/>
          <p:cNvSpPr>
            <a:spLocks noChangeShapeType="1"/>
          </p:cNvSpPr>
          <p:nvPr/>
        </p:nvSpPr>
        <p:spPr bwMode="auto">
          <a:xfrm>
            <a:off x="6877050" y="836613"/>
            <a:ext cx="576263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9" name="Text Box 46"/>
          <p:cNvSpPr txBox="1">
            <a:spLocks noChangeArrowheads="1"/>
          </p:cNvSpPr>
          <p:nvPr/>
        </p:nvSpPr>
        <p:spPr bwMode="auto">
          <a:xfrm>
            <a:off x="2124075" y="0"/>
            <a:ext cx="52562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МЕЖБЮДЖЕТНЫЕ ОТНОШЕНИЯ</a:t>
            </a:r>
            <a:endParaRPr lang="ru-RU" altLang="ru-RU" sz="26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5861" name="Line 14"/>
          <p:cNvSpPr>
            <a:spLocks noChangeShapeType="1"/>
          </p:cNvSpPr>
          <p:nvPr/>
        </p:nvSpPr>
        <p:spPr bwMode="auto">
          <a:xfrm>
            <a:off x="238125" y="5486400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" name="Line 14"/>
          <p:cNvSpPr>
            <a:spLocks noChangeShapeType="1"/>
          </p:cNvSpPr>
          <p:nvPr/>
        </p:nvSpPr>
        <p:spPr bwMode="auto">
          <a:xfrm>
            <a:off x="228600" y="6248400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" name="Line 14"/>
          <p:cNvSpPr>
            <a:spLocks noChangeShapeType="1"/>
          </p:cNvSpPr>
          <p:nvPr/>
        </p:nvSpPr>
        <p:spPr bwMode="auto">
          <a:xfrm>
            <a:off x="238125" y="5943600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228600" y="76200"/>
            <a:ext cx="8686800" cy="1157288"/>
          </a:xfrm>
        </p:spPr>
        <p:txBody>
          <a:bodyPr anchor="t"/>
          <a:lstStyle/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ОСНОВНЫЕ ЭКОНОМИЧЕСКИЕ ПОКАЗАТЕЛИ РАЗВИТИЯ ЭКОНОМИКИ МУНИЦИПАЛЬНОГО ОБРАЗОВАНИЯ МУРОМСКИЙ РАЙОН</a:t>
            </a:r>
          </a:p>
        </p:txBody>
      </p:sp>
      <p:pic>
        <p:nvPicPr>
          <p:cNvPr id="37131" name="Picture 2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1295401"/>
            <a:ext cx="4267199" cy="259079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132" name="Picture 2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86775"/>
            <a:ext cx="4419600" cy="259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133" name="Picture 26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657" y="4114800"/>
            <a:ext cx="4608513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11" name="Picture 5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76600"/>
            <a:ext cx="624840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412" name="Picture 5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28600"/>
            <a:ext cx="4419599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413" name="Picture 5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727" y="228600"/>
            <a:ext cx="4235874" cy="274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15122</TotalTime>
  <Words>7962</Words>
  <Application>Microsoft Office PowerPoint</Application>
  <PresentationFormat>Экран (4:3)</PresentationFormat>
  <Paragraphs>1521</Paragraphs>
  <Slides>49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1" baseType="lpstr">
      <vt:lpstr>Пиксел</vt:lpstr>
      <vt:lpstr>Лист</vt:lpstr>
      <vt:lpstr>Брошюра «БЮДЖЕТ ДЛЯ ГРАЖДАН» к решению Совета народных депутатов  Муромского района от 22.12.2021 № 94  «О бюджете Муромского района на 2022 год  и на плановый период 2023 и 2024 годов»  с изменениями от 28.12.2022 № 108       </vt:lpstr>
      <vt:lpstr>ВВОДНАЯ ЧАСТЬ</vt:lpstr>
      <vt:lpstr>ОСНОВНЫЕ ПОНЯТИЯ 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ЭКОНОМИЧЕСКИЕ ПОКАЗАТЕЛИ РАЗВИТИЯ ЭКОНОМИКИ МУНИЦИПАЛЬНОГО ОБРАЗОВАНИЯ МУРОМСКИЙ РАЙОН</vt:lpstr>
      <vt:lpstr>Презентация PowerPoint</vt:lpstr>
      <vt:lpstr>ОБЩИЕ ХАРАКТЕРИСТИКИ ДОХОДОВ И РАСХОДОВ БЮДЖЕТА МУРОМСКОГО РАЙОНА</vt:lpstr>
      <vt:lpstr>Сведения об объеме и структуре муниципального долга Муромского района и расходов на его обслуживание,  дефиците бюджета,  источниках  его финансирования в 2022-2024 годах.</vt:lpstr>
      <vt:lpstr>Презентация PowerPoint</vt:lpstr>
      <vt:lpstr>ДОХОДЫ БЮДЖЕТА МУРОМСКОГО РАЙОНА НА 2022 ГОД  И НА ПЛАНОВЫЙ ПЕРИОД 2023 И 2024 ГОДОВ</vt:lpstr>
      <vt:lpstr>Презентация PowerPoint</vt:lpstr>
      <vt:lpstr>Презентация PowerPoint</vt:lpstr>
      <vt:lpstr>НАЛОГОВЫЕ И НЕНАЛОГОВЫЕ ДОХОДЫ БЮДЖЕТА РАЙОНА</vt:lpstr>
      <vt:lpstr>Презентация PowerPoint</vt:lpstr>
      <vt:lpstr>Презентация PowerPoint</vt:lpstr>
      <vt:lpstr>ДОХОДЫ БЮДЖЕТА РАЙОНА НА 1 ЖИТЕЛЯ</vt:lpstr>
      <vt:lpstr>Нормативы зачисления налоговых доходов в бюджет Муромского района в 2020– 2024 годах, %</vt:lpstr>
      <vt:lpstr>ДОХОДЫ ДОРОЖНОГО ФОНДА МУРОМСКОГО РАЙОНА </vt:lpstr>
      <vt:lpstr>Презентация PowerPoint</vt:lpstr>
      <vt:lpstr>Презентация PowerPoint</vt:lpstr>
      <vt:lpstr>Динамика расходов бюджета Муромского района (тыс. рублей)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МЕЖБЮДЖЕТНЫЕ ОТНОШЕНИЯ НА 2022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Колпакова Елена</cp:lastModifiedBy>
  <cp:revision>893</cp:revision>
  <cp:lastPrinted>2022-11-30T12:35:44Z</cp:lastPrinted>
  <dcterms:created xsi:type="dcterms:W3CDTF">1601-01-01T00:00:00Z</dcterms:created>
  <dcterms:modified xsi:type="dcterms:W3CDTF">2023-01-10T06:35:39Z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