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4"/>
  </p:notesMasterIdLst>
  <p:sldIdLst>
    <p:sldId id="256" r:id="rId2"/>
    <p:sldId id="257" r:id="rId3"/>
    <p:sldId id="264" r:id="rId4"/>
    <p:sldId id="265" r:id="rId5"/>
    <p:sldId id="266" r:id="rId6"/>
    <p:sldId id="297" r:id="rId7"/>
    <p:sldId id="258" r:id="rId8"/>
    <p:sldId id="267" r:id="rId9"/>
    <p:sldId id="302" r:id="rId10"/>
    <p:sldId id="303" r:id="rId11"/>
    <p:sldId id="304" r:id="rId12"/>
    <p:sldId id="305" r:id="rId13"/>
    <p:sldId id="306" r:id="rId14"/>
    <p:sldId id="260" r:id="rId15"/>
    <p:sldId id="278" r:id="rId16"/>
    <p:sldId id="280" r:id="rId17"/>
    <p:sldId id="296" r:id="rId18"/>
    <p:sldId id="298" r:id="rId19"/>
    <p:sldId id="299" r:id="rId20"/>
    <p:sldId id="261" r:id="rId21"/>
    <p:sldId id="262" r:id="rId22"/>
    <p:sldId id="263" r:id="rId23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122"/>
    <a:srgbClr val="0066FF"/>
    <a:srgbClr val="FF9900"/>
    <a:srgbClr val="F0D1C2"/>
    <a:srgbClr val="0000FF"/>
    <a:srgbClr val="E2C2F0"/>
    <a:srgbClr val="68C25E"/>
    <a:srgbClr val="FFFF99"/>
    <a:srgbClr val="DAA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682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3\&#1052;&#1091;&#1088;&#1086;&#1084;&#1089;&#1082;&#1080;&#1081;%20&#1088;&#1072;&#1081;&#1086;&#1085;\&#1055;&#1088;&#1086;&#1077;&#1082;&#1090;%20&#1073;&#1102;&#1076;&#1078;&#1077;&#1090;&#1072;\&#1041;&#1102;&#1076;&#1078;&#1077;&#1090;%20&#1076;&#1083;&#1103;%20&#1075;&#1088;&#1072;&#1078;&#1076;&#1072;&#1085;\&#1050;%20&#1041;&#1070;&#1044;&#1046;&#1045;&#1058;&#1059;\&#1043;&#1088;&#1072;&#1092;&#1080;&#1082;&#1080;%202023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индекса потребительских цен на товары и услуги по Владимирской области в 2021-2022 годах</a:t>
            </a:r>
          </a:p>
        </c:rich>
      </c:tx>
      <c:layout>
        <c:manualLayout>
          <c:xMode val="edge"/>
          <c:yMode val="edge"/>
          <c:x val="0.13520190406077373"/>
          <c:y val="2.30041600633914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941969843128225"/>
          <c:y val="0.26363636363636361"/>
          <c:w val="0.78759970561379045"/>
          <c:h val="0.56818181818181823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800080"/>
              </a:solidFill>
              <a:prstDash val="solid"/>
            </a:ln>
          </c:spPr>
          <c:marker>
            <c:spPr>
              <a:solidFill>
                <a:srgbClr val="993366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111111111111061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33333333333334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888888888888994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333333333333229E-2"/>
                  <c:y val="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2023.xls]пок.развит.эконом'!$A$94:$A$97</c:f>
              <c:strCache>
                <c:ptCount val="4"/>
                <c:pt idx="0">
                  <c:v>Сентябрь 2022 года  к сентябрю 2021 года</c:v>
                </c:pt>
                <c:pt idx="1">
                  <c:v>Сентябрь 2022 года  к декабрю 2021 года</c:v>
                </c:pt>
                <c:pt idx="2">
                  <c:v>Сентябрь 2022 года к августу 2022 года</c:v>
                </c:pt>
                <c:pt idx="3">
                  <c:v>Январь-сентябрь 2022 к январю-сентябрю 2021</c:v>
                </c:pt>
              </c:strCache>
            </c:strRef>
          </c:cat>
          <c:val>
            <c:numRef>
              <c:f>'[Графики 2023.xls]пок.развит.эконом'!$B$94:$B$97</c:f>
              <c:numCache>
                <c:formatCode>0.0%</c:formatCode>
                <c:ptCount val="4"/>
                <c:pt idx="0">
                  <c:v>1.155</c:v>
                </c:pt>
                <c:pt idx="1">
                  <c:v>1.117</c:v>
                </c:pt>
                <c:pt idx="2">
                  <c:v>0.999</c:v>
                </c:pt>
                <c:pt idx="3">
                  <c:v>1.1619999999999999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57552256"/>
        <c:axId val="67343104"/>
      </c:lineChart>
      <c:catAx>
        <c:axId val="575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7343104"/>
        <c:crosses val="autoZero"/>
        <c:auto val="1"/>
        <c:lblAlgn val="ctr"/>
        <c:lblOffset val="100"/>
        <c:noMultiLvlLbl val="0"/>
      </c:catAx>
      <c:valAx>
        <c:axId val="6734310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7552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Динамика программной структуры расходов бюджета муниципального образования Борисоглебское, тыс. руб.</a:t>
            </a:r>
          </a:p>
        </c:rich>
      </c:tx>
      <c:layout>
        <c:manualLayout>
          <c:xMode val="edge"/>
          <c:yMode val="edge"/>
          <c:x val="0.1833589005257838"/>
          <c:y val="1.100919467518991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388354884170123"/>
          <c:y val="0.16990958543816689"/>
          <c:w val="0.72384053583482288"/>
          <c:h val="0.66148006544629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динам.прогр.стр.!$B$2</c:f>
              <c:strCache>
                <c:ptCount val="1"/>
                <c:pt idx="0">
                  <c:v>Расходы в рамках муниципальных программ муниципального образования Борисоглебское</c:v>
                </c:pt>
              </c:strCache>
            </c:strRef>
          </c:tx>
          <c:spPr>
            <a:solidFill>
              <a:srgbClr val="C0C0C0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26 118,90</a:t>
                    </a:r>
                    <a:r>
                      <a:rPr lang="ru-RU"/>
                      <a:t>; 83,4%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38 096,60</a:t>
                    </a:r>
                    <a:r>
                      <a:rPr lang="ru-RU"/>
                      <a:t>; 88,6%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5 096,20;</a:t>
                    </a:r>
                    <a:r>
                      <a:rPr lang="ru-RU" baseline="0"/>
                      <a:t> 90,0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44 613,36</a:t>
                    </a:r>
                    <a:r>
                      <a:rPr lang="ru-RU"/>
                      <a:t>; 91,3%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динам.прогр.стр.!$A$3:$A$6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2022год (оценка)</c:v>
                </c:pt>
              </c:strCache>
            </c:strRef>
          </c:cat>
          <c:val>
            <c:numRef>
              <c:f>динам.прогр.стр.!$B$3:$B$6</c:f>
              <c:numCache>
                <c:formatCode>#,##0.00</c:formatCode>
                <c:ptCount val="4"/>
                <c:pt idx="0">
                  <c:v>26118.9</c:v>
                </c:pt>
                <c:pt idx="1">
                  <c:v>38096.6</c:v>
                </c:pt>
                <c:pt idx="2">
                  <c:v>35096.203999999998</c:v>
                </c:pt>
                <c:pt idx="3">
                  <c:v>44613.35615</c:v>
                </c:pt>
              </c:numCache>
            </c:numRef>
          </c:val>
        </c:ser>
        <c:ser>
          <c:idx val="1"/>
          <c:order val="1"/>
          <c:tx>
            <c:strRef>
              <c:f>динам.прогр.стр.!$C$2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0.14277163648483501"/>
                  <c:y val="9.3408702523276087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5193,90</a:t>
                    </a:r>
                    <a:r>
                      <a:rPr lang="ru-RU" dirty="0"/>
                      <a:t>;16,6%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13484358144553"/>
                  <c:y val="8.45665961945031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4 893,90</a:t>
                    </a:r>
                    <a:r>
                      <a:rPr lang="ru-RU"/>
                      <a:t>; 11,4%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94498381877022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3 900,90</a:t>
                    </a:r>
                    <a:r>
                      <a:rPr lang="ru-RU"/>
                      <a:t>; 10,0%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866235167206041"/>
                  <c:y val="-8.45665961945031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4 238,60</a:t>
                    </a:r>
                    <a:r>
                      <a:rPr lang="ru-RU"/>
                      <a:t>; 8,7%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динам.прогр.стр.!$A$3:$A$6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2022год (оценка)</c:v>
                </c:pt>
              </c:strCache>
            </c:strRef>
          </c:cat>
          <c:val>
            <c:numRef>
              <c:f>динам.прогр.стр.!$C$3:$C$6</c:f>
              <c:numCache>
                <c:formatCode>#,##0.00</c:formatCode>
                <c:ptCount val="4"/>
                <c:pt idx="0">
                  <c:v>5193.8999999999996</c:v>
                </c:pt>
                <c:pt idx="1">
                  <c:v>4893.8999999999996</c:v>
                </c:pt>
                <c:pt idx="2">
                  <c:v>3900.9</c:v>
                </c:pt>
                <c:pt idx="3">
                  <c:v>4238.6000000000004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8032128"/>
        <c:axId val="58033664"/>
      </c:barChart>
      <c:catAx>
        <c:axId val="5803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8033664"/>
        <c:crosses val="autoZero"/>
        <c:auto val="1"/>
        <c:lblAlgn val="ctr"/>
        <c:lblOffset val="100"/>
        <c:noMultiLvlLbl val="0"/>
      </c:catAx>
      <c:valAx>
        <c:axId val="5803366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8032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9331175836030208E-3"/>
          <c:y val="0.87760660995599649"/>
          <c:w val="0.97734780725224879"/>
          <c:h val="0.1011449784421767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pPr>
              <a:defRPr/>
            </a:pPr>
            <a:fld id="{8B0A3DA0-B516-457B-8140-10D8D2041E56}" type="datetimeFigureOut">
              <a:rPr lang="ru-RU"/>
              <a:pPr>
                <a:defRPr/>
              </a:pPr>
              <a:t>10.01.2023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6982"/>
            <a:ext cx="5389240" cy="4440796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pPr>
              <a:defRPr/>
            </a:pPr>
            <a:fld id="{147B013F-DA45-4919-969B-051570AF0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54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DA0238-722F-4851-A8C0-95387FB529F3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DB90D5-7497-40F6-88D1-A40C8ECB3F9A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2FA6-844E-47B1-B562-2D8B6865C4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132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5592-1523-4E8D-87DA-86F00A66A1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99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ACCF-AE06-43A6-B039-04752E161C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55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9604-D26F-4C11-98E5-7F0DAA5E83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92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273B-F3CC-4333-B614-96F216A41B2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468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221F-1253-448B-B91B-83517C6A8F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841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C710-91FF-4C69-8CD3-1C6F0BEFED6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49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89A5-AAAD-48D8-8E84-92D970654E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74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8A04-6FAF-490D-9458-4C47003D4D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943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D1BD-282E-4DF6-B1D2-84CD42F733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032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B380-9CD3-4DDB-B0C9-63EC1C1681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34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D4C6B4-466A-46F8-BDA5-839BB7C844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_____Microsoft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_____Microsoft_Excel_97-20035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orisogleb33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6" y="3264793"/>
            <a:ext cx="8928990" cy="1460351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решению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Совета народных депутатов муниципального 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Муромского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района от 22.12.2022 №51 «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15816" y="620688"/>
            <a:ext cx="34718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00FF"/>
                </a:solidFill>
                <a:latin typeface="Times New Roman" pitchFamily="18" charset="0"/>
              </a:rPr>
              <a:t>Борисоглебское</a:t>
            </a:r>
            <a:endParaRPr lang="ru-RU" altLang="ru-RU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7" y="2132856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5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ГРАЖДАН»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https://sobory.ru/pic/04250/04295_20170423_1329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r="6542"/>
          <a:stretch/>
        </p:blipFill>
        <p:spPr bwMode="auto">
          <a:xfrm>
            <a:off x="6220217" y="116632"/>
            <a:ext cx="281627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2" name="Picture 6" descr="https://sobory.ru/pic/04250/04295_20060725_2319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5607" b="6923"/>
          <a:stretch/>
        </p:blipFill>
        <p:spPr bwMode="auto">
          <a:xfrm>
            <a:off x="107505" y="116632"/>
            <a:ext cx="295232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7" b="-1"/>
          <a:stretch/>
        </p:blipFill>
        <p:spPr bwMode="auto">
          <a:xfrm>
            <a:off x="0" y="4869160"/>
            <a:ext cx="914400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357188" y="5013176"/>
            <a:ext cx="8262937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В 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году налоговые доходы бюджета муниципального образования прогнозируются в объеме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8825,0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рублей или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8,1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%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ниже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уровня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2022 года. Снижение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прогнозируется по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земельному налогу на 24,0%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или на сумму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1697,0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рублей </a:t>
            </a: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и объясняется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уменьшением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кадастровой стоимости земель населенных пунктов в связи с ее переоценкой в 2021 году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Наибольший удельный вес в структуре налоговых доходов занимает земельный налог (в 2022 году-73,5%, в 2023 году-60,8%, в 2024 году-67,3%, в 2025 году-66,5%).</a:t>
            </a:r>
          </a:p>
        </p:txBody>
      </p:sp>
      <p:graphicFrame>
        <p:nvGraphicFramePr>
          <p:cNvPr id="2457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361420"/>
              </p:ext>
            </p:extLst>
          </p:nvPr>
        </p:nvGraphicFramePr>
        <p:xfrm>
          <a:off x="715963" y="1079500"/>
          <a:ext cx="7966075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Лист" r:id="rId4" imgW="5029392" imgH="2876522" progId="Excel.Sheet.8">
                  <p:embed/>
                </p:oleObj>
              </mc:Choice>
              <mc:Fallback>
                <p:oleObj name="Лист" r:id="rId4" imgW="5029392" imgH="287652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079500"/>
                        <a:ext cx="7966075" cy="380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744538" y="26035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Борисоглебское в </a:t>
            </a:r>
            <a:r>
              <a:rPr lang="ru-RU" altLang="ru-RU" sz="1600" b="1" dirty="0" smtClean="0">
                <a:latin typeface="Times New Roman" pitchFamily="18" charset="0"/>
              </a:rPr>
              <a:t>2021 </a:t>
            </a:r>
            <a:r>
              <a:rPr lang="ru-RU" altLang="ru-RU" sz="1600" b="1" dirty="0">
                <a:latin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</a:rPr>
              <a:t>2025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0081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621854" y="4725144"/>
            <a:ext cx="7848600" cy="2031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Неналоговые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доходы в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году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спрогнозированы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в сумме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311,0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рублей или с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ростом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на 27,5 % к уровню 2022 года.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Увеличение в основном прогнозируется по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доходам от сдачи в аренду земельных участков в связи с увеличением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площади земельных участков, сдаваемой в аренду на 154652 </a:t>
            </a:r>
            <a:r>
              <a:rPr lang="ru-RU" altLang="ru-RU" sz="1400" dirty="0" err="1">
                <a:solidFill>
                  <a:schemeClr val="tx1"/>
                </a:solidFill>
                <a:latin typeface="Times New Roman" pitchFamily="18" charset="0"/>
              </a:rPr>
              <a:t>кв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 м. 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Структуру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неналоговых доходов составляют доходы от использования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имущества (аренда муниципальной земли, аренда муниципального имущества, прочие поступления от использования имущества),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штрафы, санкции, возмещение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ущерба.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Наибольший удельный вес в структуре неналоговых доходов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занимают доходы от использования имущества, находящегося в муниципальной собственности (в 2022 году – 95,9%, в 2023 - 2025 годах по 96,1% ежегодно).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323528" y="116632"/>
            <a:ext cx="84969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Борисоглебское </a:t>
            </a:r>
            <a:endParaRPr lang="ru-RU" altLang="ru-RU" sz="22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</a:rPr>
              <a:t>в 2021– 2025 </a:t>
            </a:r>
            <a:r>
              <a:rPr lang="ru-RU" altLang="ru-RU" sz="22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560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346615"/>
              </p:ext>
            </p:extLst>
          </p:nvPr>
        </p:nvGraphicFramePr>
        <p:xfrm>
          <a:off x="677863" y="1135063"/>
          <a:ext cx="7770812" cy="359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Лист" r:id="rId4" imgW="5010222" imgH="2486153" progId="Excel.Sheet.8">
                  <p:embed/>
                </p:oleObj>
              </mc:Choice>
              <mc:Fallback>
                <p:oleObj name="Лист" r:id="rId4" imgW="5010222" imgH="248615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135063"/>
                        <a:ext cx="7770812" cy="359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3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00126379"/>
              </p:ext>
            </p:extLst>
          </p:nvPr>
        </p:nvGraphicFramePr>
        <p:xfrm>
          <a:off x="571500" y="692150"/>
          <a:ext cx="8002587" cy="2938396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1414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9649,6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1613,4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9849,0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1696,3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1573,5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1489,5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4"/>
            <a:ext cx="8429625" cy="4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09663587"/>
              </p:ext>
            </p:extLst>
          </p:nvPr>
        </p:nvGraphicFramePr>
        <p:xfrm>
          <a:off x="860425" y="4367213"/>
          <a:ext cx="684530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Лист" r:id="rId4" imgW="6133956" imgH="1305067" progId="Excel.Sheet.8">
                  <p:embed/>
                </p:oleObj>
              </mc:Choice>
              <mc:Fallback>
                <p:oleObj name="Лист" r:id="rId4" imgW="6133956" imgH="130506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367213"/>
                        <a:ext cx="6845300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414338" y="5840413"/>
            <a:ext cx="8429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400" dirty="0" smtClean="0">
                <a:latin typeface="Times New Roman" pitchFamily="18" charset="0"/>
              </a:rPr>
              <a:t>2025 году </a:t>
            </a:r>
            <a:r>
              <a:rPr lang="ru-RU" altLang="ru-RU" sz="1400" dirty="0">
                <a:latin typeface="Times New Roman" pitchFamily="18" charset="0"/>
              </a:rPr>
              <a:t>достигнет уровня </a:t>
            </a:r>
            <a:r>
              <a:rPr lang="ru-RU" altLang="ru-RU" sz="1400" dirty="0" smtClean="0">
                <a:latin typeface="Times New Roman" pitchFamily="18" charset="0"/>
              </a:rPr>
              <a:t>1489,5 рублей </a:t>
            </a:r>
            <a:r>
              <a:rPr lang="ru-RU" altLang="ru-RU" sz="1400" dirty="0">
                <a:latin typeface="Times New Roman" pitchFamily="18" charset="0"/>
              </a:rPr>
              <a:t>на 1 жителя. </a:t>
            </a:r>
          </a:p>
        </p:txBody>
      </p:sp>
    </p:spTree>
    <p:extLst>
      <p:ext uri="{BB962C8B-B14F-4D97-AF65-F5344CB8AC3E}">
        <p14:creationId xmlns:p14="http://schemas.microsoft.com/office/powerpoint/2010/main" val="31896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869160"/>
            <a:ext cx="8262119" cy="1800200"/>
          </a:xfrm>
        </p:spPr>
        <p:txBody>
          <a:bodyPr/>
          <a:lstStyle/>
          <a:p>
            <a:pPr algn="l"/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объема безвозмездных поступлений от других бюджетов бюджетной системы Российской Федерации в 2023 году в сумме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29861,1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14378,0 тыс.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(48,1%),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–2945,6 тыс.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(9,9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субвенций – 330,2 тыс.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(1,1%), 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4500,0 тыс.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(15,1%),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трансферты, передаваемые бюджетам сельских поселений из бюджетов муниципальных районов –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7707,3 тыс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(25,8%).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безвозмездные 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увеличатся в сравнении с 2023 годом на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15,7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и ожидаются в сумме 34562,5 тыс. рублей, в 2025 году данные средства запланированы в сумме 22664,8 тыс. рублей или уменьшатся к уровню 2024 года на 34,4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179512" y="0"/>
            <a:ext cx="8856984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sz="2000" b="1" dirty="0">
                <a:latin typeface="Times New Roman" pitchFamily="18" charset="0"/>
              </a:rPr>
              <a:t>безвозмездных поступлений бюджета муниципального образования Борисоглебское </a:t>
            </a:r>
            <a:r>
              <a:rPr lang="ru-RU" altLang="ru-RU" sz="2000" b="1" dirty="0" smtClean="0">
                <a:latin typeface="Times New Roman" pitchFamily="18" charset="0"/>
              </a:rPr>
              <a:t>в 2021  </a:t>
            </a:r>
            <a:r>
              <a:rPr lang="ru-RU" altLang="ru-RU" sz="2000" b="1" dirty="0"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latin typeface="Times New Roman" pitchFamily="18" charset="0"/>
              </a:rPr>
              <a:t>2025 </a:t>
            </a:r>
            <a:r>
              <a:rPr lang="ru-RU" altLang="ru-RU" sz="2000" b="1" dirty="0">
                <a:latin typeface="Times New Roman" pitchFamily="18" charset="0"/>
              </a:rPr>
              <a:t>годах, тыс. </a:t>
            </a:r>
            <a:r>
              <a:rPr lang="ru-RU" altLang="ru-RU" sz="2000" b="1" dirty="0" smtClean="0">
                <a:latin typeface="Times New Roman" pitchFamily="18" charset="0"/>
              </a:rPr>
              <a:t>рублей</a:t>
            </a:r>
            <a:endParaRPr lang="ru-RU" altLang="ru-RU" sz="2000" b="1" dirty="0">
              <a:latin typeface="Times New Roman" pitchFamily="18" charset="0"/>
            </a:endParaRP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279326"/>
              </p:ext>
            </p:extLst>
          </p:nvPr>
        </p:nvGraphicFramePr>
        <p:xfrm>
          <a:off x="539750" y="982663"/>
          <a:ext cx="7975600" cy="381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Лист" r:id="rId4" imgW="5029392" imgH="3066908" progId="Excel.Sheet.8">
                  <p:embed/>
                </p:oleObj>
              </mc:Choice>
              <mc:Fallback>
                <p:oleObj name="Лист" r:id="rId4" imgW="5029392" imgH="306690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2663"/>
                        <a:ext cx="7975600" cy="3814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1547664" y="784225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26081,3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2570687" y="796132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36918,1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3479264" y="796132"/>
            <a:ext cx="719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29861,1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4410570" y="836613"/>
            <a:ext cx="7374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34562,5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Box 7"/>
          <p:cNvSpPr txBox="1">
            <a:spLocks noChangeArrowheads="1"/>
          </p:cNvSpPr>
          <p:nvPr/>
        </p:nvSpPr>
        <p:spPr bwMode="auto">
          <a:xfrm>
            <a:off x="5436096" y="838200"/>
            <a:ext cx="792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22664,8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TextBox 8"/>
          <p:cNvSpPr txBox="1">
            <a:spLocks noChangeArrowheads="1"/>
          </p:cNvSpPr>
          <p:nvPr/>
        </p:nvSpPr>
        <p:spPr bwMode="auto">
          <a:xfrm>
            <a:off x="2107407" y="784225"/>
            <a:ext cx="5762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141,6%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3111232" y="785813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80,9%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10"/>
          <p:cNvSpPr txBox="1">
            <a:spLocks noChangeArrowheads="1"/>
          </p:cNvSpPr>
          <p:nvPr/>
        </p:nvSpPr>
        <p:spPr bwMode="auto">
          <a:xfrm>
            <a:off x="3973245" y="799781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115,7%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TextBox 11"/>
          <p:cNvSpPr txBox="1">
            <a:spLocks noChangeArrowheads="1"/>
          </p:cNvSpPr>
          <p:nvPr/>
        </p:nvSpPr>
        <p:spPr bwMode="auto">
          <a:xfrm>
            <a:off x="5058271" y="785813"/>
            <a:ext cx="755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65,6%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111232" y="1031875"/>
            <a:ext cx="35718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73245" y="1008856"/>
            <a:ext cx="4286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078908" y="1022984"/>
            <a:ext cx="3571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121695" y="1000125"/>
            <a:ext cx="35718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866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89"/>
          <p:cNvSpPr txBox="1">
            <a:spLocks noChangeArrowheads="1"/>
          </p:cNvSpPr>
          <p:nvPr/>
        </p:nvSpPr>
        <p:spPr bwMode="auto">
          <a:xfrm>
            <a:off x="179512" y="4725144"/>
            <a:ext cx="47525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38,7%,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29,2%,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15,7%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0,03% и «Охрана окружающей среды» и «Средства массовой информации» - по  0,5%.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292080" y="836712"/>
            <a:ext cx="37759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88,6%,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83,4%.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35096,2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44613,36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0" y="836712"/>
            <a:ext cx="5247108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284773"/>
              </p:ext>
            </p:extLst>
          </p:nvPr>
        </p:nvGraphicFramePr>
        <p:xfrm>
          <a:off x="5292080" y="3069282"/>
          <a:ext cx="3600400" cy="338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29067" y="0"/>
            <a:ext cx="89354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</a:p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Борисоглебское, (тыс. рублей)</a:t>
            </a:r>
            <a:endParaRPr lang="ru-RU" altLang="ru-RU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421271"/>
              </p:ext>
            </p:extLst>
          </p:nvPr>
        </p:nvGraphicFramePr>
        <p:xfrm>
          <a:off x="395536" y="836704"/>
          <a:ext cx="8424935" cy="5962574"/>
        </p:xfrm>
        <a:graphic>
          <a:graphicData uri="http://schemas.openxmlformats.org/drawingml/2006/table">
            <a:tbl>
              <a:tblPr/>
              <a:tblGrid>
                <a:gridCol w="3960440"/>
                <a:gridCol w="216024"/>
                <a:gridCol w="208183"/>
                <a:gridCol w="956840"/>
                <a:gridCol w="809634"/>
                <a:gridCol w="833655"/>
                <a:gridCol w="725155"/>
                <a:gridCol w="715004"/>
              </a:tblGrid>
              <a:tr h="608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2857" marR="2857" marT="285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7" marR="2857" marT="285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2023 года к плану на 01.10.2022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16 347,2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15 084,3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11 511,9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12 211,9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756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2 958,9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2 558,9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12 206,2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7 833,0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8 933,0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1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41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1 439,2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2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1 432,2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1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4 585,0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01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11 884,6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3 716,1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1 871,6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4 840,7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7 011,9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2 019,6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1 871,6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41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12 744,1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21 946,7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11 255,8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12 744,1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21 946,7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11 255,8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788,8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381,9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48 852,0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38 997,1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42 990,5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31 312,8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" y="256005"/>
            <a:ext cx="8961438" cy="101275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110"/>
          <p:cNvSpPr txBox="1">
            <a:spLocks noChangeArrowheads="1"/>
          </p:cNvSpPr>
          <p:nvPr/>
        </p:nvSpPr>
        <p:spPr bwMode="auto">
          <a:xfrm>
            <a:off x="179512" y="5499229"/>
            <a:ext cx="880189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«Общегосударственные вопросы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Культура, кинематография</a:t>
            </a:r>
            <a:r>
              <a:rPr lang="ru-RU" altLang="ru-RU" sz="1400" dirty="0" smtClean="0">
                <a:latin typeface="Times New Roman" pitchFamily="18" charset="0"/>
              </a:rPr>
              <a:t>»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Наименьшую сумму </a:t>
            </a:r>
            <a:r>
              <a:rPr lang="ru-RU" altLang="ru-RU" sz="1400" dirty="0">
                <a:latin typeface="Times New Roman" pitchFamily="18" charset="0"/>
              </a:rPr>
              <a:t>на душу населения составляют расходы по разделу «Физическая культура и спорт», «Охрана окружающей среды» и «Средства массовой информации</a:t>
            </a:r>
            <a:r>
              <a:rPr lang="ru-RU" altLang="ru-RU" sz="1400" dirty="0" smtClean="0">
                <a:latin typeface="Times New Roman" pitchFamily="18" charset="0"/>
              </a:rPr>
              <a:t>».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945" y="273422"/>
            <a:ext cx="89269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Борисоглебское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(численность постоянного населения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2022 - 2025 годы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5806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64096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-27384"/>
            <a:ext cx="8229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</a:rPr>
              <a:t>Динамика расходов бюджета муниципального образования Борисоглебское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разделам и подразделам классификации расходов бюджетов в разрезе</a:t>
            </a:r>
            <a:r>
              <a:rPr lang="ru-RU" altLang="ru-RU" sz="1800" b="1" dirty="0" smtClean="0">
                <a:latin typeface="Times New Roman" pitchFamily="18" charset="0"/>
              </a:rPr>
              <a:t> в разрезе муниципальных программ (тыс.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36411"/>
              </p:ext>
            </p:extLst>
          </p:nvPr>
        </p:nvGraphicFramePr>
        <p:xfrm>
          <a:off x="251520" y="925727"/>
          <a:ext cx="8640960" cy="5887649"/>
        </p:xfrm>
        <a:graphic>
          <a:graphicData uri="http://schemas.openxmlformats.org/drawingml/2006/table">
            <a:tbl>
              <a:tblPr/>
              <a:tblGrid>
                <a:gridCol w="3174115"/>
                <a:gridCol w="430773"/>
                <a:gridCol w="442109"/>
                <a:gridCol w="997579"/>
                <a:gridCol w="986243"/>
                <a:gridCol w="850209"/>
                <a:gridCol w="875715"/>
                <a:gridCol w="884217"/>
              </a:tblGrid>
              <a:tr h="75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904" marR="3904" marT="39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904" marR="3904" marT="390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4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48 851,96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38 997,10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79,83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42 990,50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31 312,80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11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16 347,20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15 084,30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11 511,90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12 211,90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7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2 965,90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4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2 965,90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2 558,90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9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9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Муниципальная программа «Управление муниципальными финансами муниципального образования Борисоглебское»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12 206,20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7 833,00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8 933,00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6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«Развитие муниципальной службы  в муниципальном образовании Борисоглебское»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11 157,00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11 025,30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6 716,50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7 116,50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81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«Управление муниципальным имуществом муниципального образования Борисоглебское»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887,50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161,70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1 116,50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1 816,50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НАЦИОНАЛЬНАЯ ОБОРОНА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2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Борисоглебское»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253,10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302,30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312,60</a:t>
                      </a:r>
                    </a:p>
                  </a:txBody>
                  <a:tcPr marL="3904" marR="3904" marT="39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5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32796"/>
              </p:ext>
            </p:extLst>
          </p:nvPr>
        </p:nvGraphicFramePr>
        <p:xfrm>
          <a:off x="395536" y="332655"/>
          <a:ext cx="8424935" cy="6320246"/>
        </p:xfrm>
        <a:graphic>
          <a:graphicData uri="http://schemas.openxmlformats.org/drawingml/2006/table">
            <a:tbl>
              <a:tblPr/>
              <a:tblGrid>
                <a:gridCol w="3094762"/>
                <a:gridCol w="420003"/>
                <a:gridCol w="431055"/>
                <a:gridCol w="972639"/>
                <a:gridCol w="961587"/>
                <a:gridCol w="828956"/>
                <a:gridCol w="853822"/>
                <a:gridCol w="862111"/>
              </a:tblGrid>
              <a:tr h="759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4109" marR="4109" marT="41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4109" marR="4109" marT="410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4109" marR="4109" marT="410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8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1 439,17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22,17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8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1 432,17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21,99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08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«Защита населения и территорий муниципального образования Борисоглебское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1 432,17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21,99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34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57,14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82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в муниципальном образовании Борисоглебское»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муниципального образования Борисоглебское»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6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4 585,00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4 601,00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100,35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1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«Дорожное хозяйство муниципального образования Борисоглебское»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5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30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«Информационное общество в муниципальном образовании Борисоглебское»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5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3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«Содействие развитию малого и среднего предпринимательства в муниципальном образовании Борисоглебское»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109" marR="4109" marT="41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15795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94065"/>
              </p:ext>
            </p:extLst>
          </p:nvPr>
        </p:nvGraphicFramePr>
        <p:xfrm>
          <a:off x="395536" y="260648"/>
          <a:ext cx="8424937" cy="6463925"/>
        </p:xfrm>
        <a:graphic>
          <a:graphicData uri="http://schemas.openxmlformats.org/drawingml/2006/table">
            <a:tbl>
              <a:tblPr/>
              <a:tblGrid>
                <a:gridCol w="3528392"/>
                <a:gridCol w="360040"/>
                <a:gridCol w="360040"/>
                <a:gridCol w="864096"/>
                <a:gridCol w="864096"/>
                <a:gridCol w="864096"/>
                <a:gridCol w="792088"/>
                <a:gridCol w="792089"/>
              </a:tblGrid>
              <a:tr h="566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095" marR="3095" marT="309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095" marR="3095" marT="3095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095" marR="3095" marT="3095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7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11 884,57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51,41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3 716,10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1 871,58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3 429,00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10 715,63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8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«Капитальный ремонт многоквартирных домов муниципального образования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8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«Обеспечение доступным и комфортным жильем населения муниципального образования»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4 840,67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4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муниципального образования Борисоглебское"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4 840,67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7 011,90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2 681,00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38,24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2 019,60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1 871,58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0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«Благоустройство территории муниципального образования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6 554,00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2 641,00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40,30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1 979,60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1 831,58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«Борьба с борщевиком на  территории муниципального образования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8,74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8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6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1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«Благоустройство территории муниципального образования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12 744,10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89,40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21 946,70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11 255,80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12 744,10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89,40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21 946,70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11 255,80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5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«Развитие культуры муниципального образования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12 744,10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11 392,80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89,40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21 946,70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11 255,80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788,81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790,40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760,92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150,77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150,77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613,50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381,91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46,32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8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366,91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48,21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3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8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муниципальном образовании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8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 в муниципальном образовании Борисоглебское»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3095" marR="3095" marT="30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8800" y="44624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18421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2913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548680"/>
            <a:ext cx="8461375" cy="646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Борисоглебское утверждается в форме решения Совета народных депутатов муниципального образования Борисоглебское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Борисоглебское «О бюджете муниципального образования Борисоглебское на очередной финансовый  год и на плановый период» назначаются публичные слушания.  Положение «О публичных слушаниях в муниципальном образовании Борисоглебское сельское поселение  Муромского района Владимирской области» утверждено решением Совета народных депутатов Борисоглебского сельского поселения от 12.05.2006 г. № 26.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24.11.2022 </a:t>
            </a:r>
            <a:r>
              <a:rPr lang="ru-RU" altLang="ru-RU" sz="1600" dirty="0">
                <a:latin typeface="Times New Roman" pitchFamily="18" charset="0"/>
              </a:rPr>
              <a:t>№ </a:t>
            </a:r>
            <a:r>
              <a:rPr lang="ru-RU" altLang="ru-RU" sz="1600" dirty="0" smtClean="0">
                <a:latin typeface="Times New Roman" pitchFamily="18" charset="0"/>
              </a:rPr>
              <a:t>43 </a:t>
            </a:r>
            <a:r>
              <a:rPr lang="ru-RU" altLang="ru-RU" sz="1600" dirty="0">
                <a:latin typeface="Times New Roman" pitchFamily="18" charset="0"/>
              </a:rPr>
              <a:t>«О назначении публичных слушаний по проекту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</a:t>
            </a:r>
            <a:r>
              <a:rPr lang="ru-RU" altLang="ru-RU" sz="1600" dirty="0" smtClean="0">
                <a:latin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2025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дата и место проведения публичных слушаний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 декабря 2022 года в 13 час. 30 мин.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Владимирская область, Муромский район,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ул. Первомайская, д. 16,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Борисоглебское Муромского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600" dirty="0" smtClean="0">
                <a:latin typeface="Times New Roman" pitchFamily="18" charset="0"/>
              </a:rPr>
              <a:t>;</a:t>
            </a:r>
            <a:endParaRPr lang="ru-RU" altLang="ru-RU" sz="1600" dirty="0"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права граждан при проведении публичных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слушаний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свои рекомендации по проекту решения Совета народных депутатов «О бюджете муниципального образования Борисоглебское  на 2023 год и на плановый период 2024 и 2025 годов» жители муниципального образования Борисоглебское  могут направлять в комиссию, расположенную по адресу: 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ул. Первомайская, д. 16, Муромского района Владимирской области, письменно или посредством официального сайта администрации муниципального образования Борисоглебское телекоммуникационной сети Интернет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borisogleb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33.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21 декабря 2022 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8574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282749" y="764704"/>
            <a:ext cx="853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Борисоглебское на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04048" y="2924944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БОРИСОГЛЕБСКОЕ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2517" y="1475915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- субсидии – </a:t>
            </a:r>
            <a:r>
              <a:rPr lang="ru-RU" altLang="ru-RU" sz="1400" dirty="0" smtClean="0">
                <a:latin typeface="Times New Roman" pitchFamily="18" charset="0"/>
              </a:rPr>
              <a:t>2945,6 тыс</a:t>
            </a:r>
            <a:r>
              <a:rPr lang="ru-RU" altLang="ru-RU" sz="1400" dirty="0">
                <a:latin typeface="Times New Roman" pitchFamily="18" charset="0"/>
              </a:rPr>
              <a:t>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400" dirty="0">
                <a:latin typeface="Times New Roman" pitchFamily="18" charset="0"/>
              </a:rPr>
              <a:t> субвенции – </a:t>
            </a:r>
            <a:r>
              <a:rPr lang="ru-RU" altLang="ru-RU" sz="1400" dirty="0" smtClean="0">
                <a:latin typeface="Times New Roman" pitchFamily="18" charset="0"/>
              </a:rPr>
              <a:t>330,2 </a:t>
            </a:r>
            <a:r>
              <a:rPr lang="ru-RU" altLang="ru-RU" sz="14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22517" y="2636912"/>
            <a:ext cx="3808171" cy="3672408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300" dirty="0">
                <a:latin typeface="Times New Roman" pitchFamily="18" charset="0"/>
              </a:rPr>
              <a:t>дотации на выравнивание  бюджетной  обеспеченности муниципального образования </a:t>
            </a:r>
            <a:r>
              <a:rPr lang="ru-RU" altLang="ru-RU" sz="13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1300" dirty="0">
                <a:latin typeface="Times New Roman" pitchFamily="18" charset="0"/>
              </a:rPr>
              <a:t>– </a:t>
            </a:r>
            <a:r>
              <a:rPr lang="ru-RU" altLang="ru-RU" sz="1300" dirty="0" smtClean="0">
                <a:latin typeface="Times New Roman" pitchFamily="18" charset="0"/>
              </a:rPr>
              <a:t>14378,0 </a:t>
            </a:r>
            <a:r>
              <a:rPr lang="ru-RU" altLang="ru-RU" sz="1300" dirty="0">
                <a:latin typeface="Times New Roman" pitchFamily="18" charset="0"/>
              </a:rPr>
              <a:t>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300" dirty="0">
                <a:latin typeface="Times New Roman" pitchFamily="18" charset="0"/>
              </a:rPr>
              <a:t> </a:t>
            </a:r>
            <a:r>
              <a:rPr lang="ru-RU" altLang="ru-RU" sz="1300" i="1" dirty="0">
                <a:latin typeface="Times New Roman" pitchFamily="18" charset="0"/>
              </a:rPr>
              <a:t>за счет средств бюджета  Муромского района - </a:t>
            </a:r>
            <a:r>
              <a:rPr lang="ru-RU" altLang="ru-RU" sz="1300" i="1" dirty="0" smtClean="0">
                <a:latin typeface="Times New Roman" pitchFamily="18" charset="0"/>
              </a:rPr>
              <a:t>7041,0 </a:t>
            </a:r>
            <a:r>
              <a:rPr lang="ru-RU" altLang="ru-RU" sz="1300" i="1" dirty="0">
                <a:latin typeface="Times New Roman" pitchFamily="18" charset="0"/>
              </a:rPr>
              <a:t>тыс. 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300" i="1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</a:t>
            </a:r>
            <a:r>
              <a:rPr lang="ru-RU" altLang="ru-RU" sz="1300" i="1" dirty="0" smtClean="0">
                <a:latin typeface="Times New Roman" pitchFamily="18" charset="0"/>
              </a:rPr>
              <a:t>- 7337,0 </a:t>
            </a:r>
            <a:r>
              <a:rPr lang="ru-RU" altLang="ru-RU" sz="1300" i="1" dirty="0">
                <a:latin typeface="Times New Roman" pitchFamily="18" charset="0"/>
              </a:rPr>
              <a:t>тыс</a:t>
            </a:r>
            <a:r>
              <a:rPr lang="ru-RU" altLang="ru-RU" sz="1300" i="1" dirty="0" smtClean="0">
                <a:latin typeface="Times New Roman" pitchFamily="18" charset="0"/>
              </a:rPr>
              <a:t>.</a:t>
            </a:r>
            <a:r>
              <a:rPr lang="en-US" altLang="ru-RU" sz="1300" i="1" dirty="0" smtClean="0">
                <a:latin typeface="Times New Roman" pitchFamily="18" charset="0"/>
              </a:rPr>
              <a:t> </a:t>
            </a:r>
            <a:r>
              <a:rPr lang="ru-RU" altLang="ru-RU" sz="1300" i="1" dirty="0" smtClean="0">
                <a:latin typeface="Times New Roman" pitchFamily="18" charset="0"/>
              </a:rPr>
              <a:t>рублей</a:t>
            </a:r>
            <a:r>
              <a:rPr lang="ru-RU" altLang="ru-RU" sz="1300" i="1" dirty="0">
                <a:latin typeface="Times New Roman" pitchFamily="18" charset="0"/>
              </a:rPr>
              <a:t>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300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 Борисоглебское</a:t>
            </a:r>
            <a:r>
              <a:rPr lang="ru-RU" altLang="ru-RU" sz="1300" dirty="0" smtClean="0">
                <a:latin typeface="Times New Roman" pitchFamily="18" charset="0"/>
              </a:rPr>
              <a:t> </a:t>
            </a:r>
            <a:r>
              <a:rPr lang="ru-RU" altLang="ru-RU" sz="1300" dirty="0">
                <a:latin typeface="Times New Roman" pitchFamily="18" charset="0"/>
              </a:rPr>
              <a:t>из бюджета Муромского района </a:t>
            </a:r>
            <a:r>
              <a:rPr lang="ru-RU" altLang="ru-RU" sz="1300">
                <a:latin typeface="Times New Roman" pitchFamily="18" charset="0"/>
              </a:rPr>
              <a:t>– </a:t>
            </a:r>
            <a:r>
              <a:rPr lang="ru-RU" altLang="ru-RU" sz="1300" smtClean="0">
                <a:latin typeface="Times New Roman" pitchFamily="18" charset="0"/>
              </a:rPr>
              <a:t>12207,3 </a:t>
            </a:r>
            <a:r>
              <a:rPr lang="ru-RU" altLang="ru-RU" sz="13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17145" y="4796433"/>
            <a:ext cx="3443287" cy="1512887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just" eaLnBrk="1" hangingPunct="1"/>
            <a:r>
              <a:rPr lang="ru-RU" altLang="ru-RU" sz="14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4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40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4267,3 </a:t>
            </a:r>
            <a:r>
              <a:rPr lang="ru-RU" altLang="ru-RU" sz="1400" dirty="0">
                <a:latin typeface="Times New Roman" pitchFamily="18" charset="0"/>
              </a:rPr>
              <a:t>тыс. рублей</a:t>
            </a:r>
            <a:r>
              <a:rPr lang="ru-RU" altLang="ru-RU" sz="900" dirty="0">
                <a:latin typeface="Times New Roman" pitchFamily="18" charset="0"/>
              </a:rPr>
              <a:t>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368898" y="625503"/>
            <a:ext cx="1161233" cy="343765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16464" y="4125094"/>
            <a:ext cx="431800" cy="671339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230688" y="3140968"/>
            <a:ext cx="762000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331" y="781516"/>
            <a:ext cx="823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гг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12326"/>
              </p:ext>
            </p:extLst>
          </p:nvPr>
        </p:nvGraphicFramePr>
        <p:xfrm>
          <a:off x="437332" y="1916834"/>
          <a:ext cx="8455149" cy="4686048"/>
        </p:xfrm>
        <a:graphic>
          <a:graphicData uri="http://schemas.openxmlformats.org/drawingml/2006/table">
            <a:tbl>
              <a:tblPr/>
              <a:tblGrid>
                <a:gridCol w="3130381"/>
                <a:gridCol w="1331192"/>
                <a:gridCol w="1331192"/>
                <a:gridCol w="1331192"/>
                <a:gridCol w="1331192"/>
              </a:tblGrid>
              <a:tr h="782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2146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34596,20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36858,00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году,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3 072,90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2 261,80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году,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>
            <a:spLocks noGrp="1" noChangeArrowheads="1"/>
          </p:cNvSpPr>
          <p:nvPr>
            <p:ph idx="1"/>
          </p:nvPr>
        </p:nvSpPr>
        <p:spPr>
          <a:xfrm>
            <a:off x="827088" y="3213100"/>
            <a:ext cx="7408862" cy="265906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dirty="0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dirty="0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4248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itchFamily="18" charset="0"/>
              </a:rPr>
              <a:t>С проектом решения </a:t>
            </a:r>
            <a:r>
              <a:rPr lang="ru-RU" altLang="ru-RU" dirty="0">
                <a:latin typeface="Times New Roman" pitchFamily="18" charset="0"/>
              </a:rPr>
              <a:t>Совета народных депутатов муниципального образования Борисоглебское Муромского района </a:t>
            </a:r>
            <a:r>
              <a:rPr lang="ru-RU" altLang="ru-RU" dirty="0" smtClean="0">
                <a:latin typeface="Times New Roman" pitchFamily="18" charset="0"/>
              </a:rPr>
              <a:t>«О </a:t>
            </a:r>
            <a:r>
              <a:rPr lang="ru-RU" altLang="ru-RU" dirty="0">
                <a:latin typeface="Times New Roman" pitchFamily="18" charset="0"/>
              </a:rPr>
              <a:t>бюджете муниципального образования Борисоглебское на </a:t>
            </a:r>
            <a:r>
              <a:rPr lang="ru-RU" altLang="ru-RU" dirty="0" smtClean="0">
                <a:latin typeface="Times New Roman" pitchFamily="18" charset="0"/>
              </a:rPr>
              <a:t>2023 </a:t>
            </a:r>
            <a:r>
              <a:rPr lang="ru-RU" altLang="ru-RU" dirty="0">
                <a:latin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</a:rPr>
              <a:t>2024 </a:t>
            </a:r>
            <a:r>
              <a:rPr lang="ru-RU" altLang="ru-RU" dirty="0">
                <a:latin typeface="Times New Roman" pitchFamily="18" charset="0"/>
              </a:rPr>
              <a:t>и </a:t>
            </a:r>
            <a:r>
              <a:rPr lang="ru-RU" altLang="ru-RU" dirty="0" smtClean="0">
                <a:latin typeface="Times New Roman" pitchFamily="18" charset="0"/>
              </a:rPr>
              <a:t>2025 </a:t>
            </a:r>
            <a:r>
              <a:rPr lang="ru-RU" altLang="ru-RU" dirty="0">
                <a:latin typeface="Times New Roman" pitchFamily="18" charset="0"/>
              </a:rPr>
              <a:t>годов» можно ознакомиться в газете «Муромский край. Документы» от </a:t>
            </a:r>
            <a:r>
              <a:rPr lang="ru-RU" altLang="ru-RU" dirty="0" smtClean="0">
                <a:latin typeface="Times New Roman" pitchFamily="18" charset="0"/>
              </a:rPr>
              <a:t>23.12.2022 </a:t>
            </a:r>
            <a:r>
              <a:rPr lang="ru-RU" altLang="ru-RU" dirty="0">
                <a:latin typeface="Times New Roman" pitchFamily="18" charset="0"/>
              </a:rPr>
              <a:t>г. </a:t>
            </a:r>
            <a:r>
              <a:rPr lang="ru-RU" altLang="ru-RU" dirty="0" smtClean="0">
                <a:latin typeface="Times New Roman" pitchFamily="18" charset="0"/>
              </a:rPr>
              <a:t>№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136 (4905) или </a:t>
            </a:r>
            <a:r>
              <a:rPr lang="ru-RU" altLang="ru-RU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u="sng" dirty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dirty="0" smtClean="0">
                <a:latin typeface="Times New Roman" pitchFamily="18" charset="0"/>
              </a:rPr>
              <a:t>». </a:t>
            </a:r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7248525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2049560" y="654508"/>
            <a:ext cx="2981228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grpSp>
        <p:nvGrpSpPr>
          <p:cNvPr id="27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2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099050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5076056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58738" y="3272507"/>
            <a:ext cx="236537" cy="1092200"/>
            <a:chOff x="331" y="2795"/>
            <a:chExt cx="418" cy="723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3055019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Борисоглебское:</a:t>
            </a:r>
            <a:endParaRPr lang="ru-RU" altLang="ru-RU" sz="1400" b="1" dirty="0"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48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 </a:t>
            </a:r>
            <a:r>
              <a:rPr lang="ru-RU" altLang="ru-RU" sz="1400" b="1" dirty="0"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Борисоглебское</a:t>
            </a:r>
            <a:endParaRPr lang="ru-RU" altLang="ru-RU" sz="2200" b="1" dirty="0">
              <a:latin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74" y="836712"/>
            <a:ext cx="4017590" cy="271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1"/>
            <a:ext cx="3976655" cy="271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479771"/>
              </p:ext>
            </p:extLst>
          </p:nvPr>
        </p:nvGraphicFramePr>
        <p:xfrm>
          <a:off x="2179339" y="3789040"/>
          <a:ext cx="4547754" cy="278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603279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685927"/>
            <a:ext cx="5603279" cy="305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0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213" y="188640"/>
            <a:ext cx="8543925" cy="1289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ДОХОДОВ И РАСХОДОВ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03212" y="1412776"/>
            <a:ext cx="85439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altLang="ru-RU" b="1" i="1" dirty="0">
                <a:latin typeface="Times New Roman" pitchFamily="18" charset="0"/>
              </a:rPr>
              <a:t>Основные характеристики бюджета муниципального образования Борисоглебское на </a:t>
            </a:r>
            <a:r>
              <a:rPr lang="ru-RU" altLang="ru-RU" b="1" i="1" dirty="0" smtClean="0">
                <a:latin typeface="Times New Roman" pitchFamily="18" charset="0"/>
              </a:rPr>
              <a:t>2023– 2025 </a:t>
            </a:r>
            <a:r>
              <a:rPr lang="ru-RU" altLang="ru-RU" b="1" i="1" dirty="0">
                <a:latin typeface="Times New Roman" pitchFamily="18" charset="0"/>
              </a:rPr>
              <a:t>годы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3211" y="5733256"/>
            <a:ext cx="8543925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Борисоглебское в 2023-2025 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303"/>
              </p:ext>
            </p:extLst>
          </p:nvPr>
        </p:nvGraphicFramePr>
        <p:xfrm>
          <a:off x="303214" y="2276870"/>
          <a:ext cx="8543922" cy="3148240"/>
        </p:xfrm>
        <a:graphic>
          <a:graphicData uri="http://schemas.openxmlformats.org/drawingml/2006/table">
            <a:tbl>
              <a:tblPr/>
              <a:tblGrid>
                <a:gridCol w="2154393"/>
                <a:gridCol w="870003"/>
                <a:gridCol w="745790"/>
                <a:gridCol w="1144458"/>
                <a:gridCol w="622237"/>
                <a:gridCol w="1192402"/>
                <a:gridCol w="602153"/>
                <a:gridCol w="1212486"/>
              </a:tblGrid>
              <a:tr h="2945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оценка на 01.10.2022 года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46767,1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r>
                        <a:rPr lang="en-US" sz="1200" b="1" i="0" u="none" strike="noStrike" dirty="0" smtClean="0">
                          <a:effectLst/>
                          <a:latin typeface="Times New Roman"/>
                        </a:rPr>
                        <a:t>8997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,1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83,4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42990,5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110,2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31312,8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72,8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9849,0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9136,0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92,8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8428,0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92,3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8648,0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36918,1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effectLst/>
                          <a:latin typeface="Times New Roman"/>
                        </a:rPr>
                        <a:t>29861,1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80,9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34562,5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115,7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22664,8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65,6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48852,0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38997,1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79,8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42990,5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110,2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31312,8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72,8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1000,0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1700,0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170,0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-2084,9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/>
        </p:nvSpPr>
        <p:spPr>
          <a:xfrm>
            <a:off x="347531" y="116632"/>
            <a:ext cx="8544952" cy="848691"/>
          </a:xfrm>
          <a:prstGeom prst="roundRect">
            <a:avLst/>
          </a:prstGeom>
          <a:gradFill rotWithShape="1">
            <a:gsLst>
              <a:gs pos="28000">
                <a:srgbClr val="297FD5">
                  <a:tint val="18000"/>
                  <a:satMod val="120000"/>
                  <a:lumMod val="88000"/>
                </a:srgbClr>
              </a:gs>
              <a:gs pos="100000">
                <a:srgbClr val="297FD5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297FD5"/>
            </a:solidFill>
            <a:prstDash val="solid"/>
          </a:ln>
          <a:effectLst>
            <a:glow rad="101600">
              <a:srgbClr val="297FD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от 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16.09.2022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194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муниципального образования на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годы:</a:t>
            </a:r>
            <a:endParaRPr lang="ru-RU" alt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47"/>
          <p:cNvSpPr txBox="1">
            <a:spLocks noChangeArrowheads="1"/>
          </p:cNvSpPr>
          <p:nvPr/>
        </p:nvSpPr>
        <p:spPr bwMode="auto">
          <a:xfrm>
            <a:off x="153988" y="1098604"/>
            <a:ext cx="8737600" cy="54476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Целью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основных направлений бюджетной политики является определение условий, используемых при составлении проекта бюджета муниципального образования Борисоглебское 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2025 годы,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подходов к его формированию, основных характеристик и прогнозируемых параметров бюджета муниципального образования Борисоглебское 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2023- 2025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годы.</a:t>
            </a:r>
          </a:p>
          <a:p>
            <a:pPr algn="just" eaLnBrk="1" hangingPunct="1">
              <a:defRPr/>
            </a:pPr>
            <a:endParaRPr lang="ru-RU" altLang="ru-RU" sz="1800" b="1" u="sng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1. Обеспечение мероприятий национальных проектов (федеральных программ), предусмотренных </a:t>
            </a:r>
            <a:r>
              <a:rPr lang="ru-RU" sz="1400" dirty="0" smtClean="0">
                <a:latin typeface="Times New Roman" pitchFamily="18" charset="0"/>
              </a:rPr>
              <a:t>Указами </a:t>
            </a:r>
            <a:r>
              <a:rPr lang="ru-RU" sz="1400" dirty="0">
                <a:latin typeface="Times New Roman" pitchFamily="18" charset="0"/>
              </a:rPr>
              <a:t>Президента Российской Федерации от 7 мая 2018 г. № 204 «О национальных целях и стратегических задачах развития Российской Федерации на период до 2024 года</a:t>
            </a:r>
            <a:r>
              <a:rPr lang="ru-RU" sz="1400" dirty="0" smtClean="0">
                <a:latin typeface="Times New Roman" pitchFamily="18" charset="0"/>
              </a:rPr>
              <a:t>» и от </a:t>
            </a:r>
            <a:r>
              <a:rPr lang="ru-RU" sz="1400" dirty="0">
                <a:latin typeface="Times New Roman" pitchFamily="18" charset="0"/>
              </a:rPr>
              <a:t>21 июля 2020 г. № 474 «О национальных целях развития Российской Федерации на период до 2030 года».</a:t>
            </a:r>
            <a:endParaRPr lang="ru-RU" altLang="ru-RU" sz="14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2.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Обеспечение сбалансированности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бюджета муниципального образования как базового принципа ответственной бюджетной политики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3. </a:t>
            </a:r>
            <a:r>
              <a:rPr lang="ru-RU" sz="1400" dirty="0" smtClean="0">
                <a:latin typeface="Times New Roman" pitchFamily="18" charset="0"/>
              </a:rPr>
              <a:t>Первоочередное планирование </a:t>
            </a:r>
            <a:r>
              <a:rPr lang="ru-RU" sz="1400" dirty="0">
                <a:latin typeface="Times New Roman" pitchFamily="18" charset="0"/>
              </a:rPr>
              <a:t>бюджетных ассигнований на исполнение действующих расходных обязательств муниципального </a:t>
            </a:r>
            <a:r>
              <a:rPr lang="ru-RU" sz="1400" dirty="0" smtClean="0">
                <a:latin typeface="Times New Roman" pitchFamily="18" charset="0"/>
              </a:rPr>
              <a:t>образования.</a:t>
            </a:r>
            <a:endParaRPr lang="ru-RU" sz="14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itchFamily="18" charset="0"/>
              </a:rPr>
              <a:t>4. Принятие </a:t>
            </a:r>
            <a:r>
              <a:rPr lang="ru-RU" sz="1400" dirty="0">
                <a:latin typeface="Times New Roman" pitchFamily="18" charset="0"/>
              </a:rPr>
              <a:t>новых расходных обязательств района в рамках установленных пунктом 3 статьи 136 Бюджетного кодекса Российской Федерации полномочий и исключительно после финансового обеспечения действующих расходных обязательств в полном объеме исходя из возможностей доходов бюджета муниципального образования. </a:t>
            </a:r>
          </a:p>
          <a:p>
            <a:pPr algn="just" eaLnBrk="1" hangingPunct="1"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5.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В целях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включая: 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расширение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практики внедрения обоснований расходов для получателей бюджетных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средств;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распространение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применения механизма казначейского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сопровождения;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обеспечение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открытости и прозрачности бюджетных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</a:rPr>
              <a:t>данных.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19931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БОРИСОГЛЕБСКОЕ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611560" y="2276873"/>
            <a:ext cx="8200653" cy="50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по видам доходов в 2021 – 2025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285765"/>
              </p:ext>
            </p:extLst>
          </p:nvPr>
        </p:nvGraphicFramePr>
        <p:xfrm>
          <a:off x="506413" y="2997200"/>
          <a:ext cx="8582025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Лист" r:id="rId4" imgW="5419689" imgH="2095400" progId="Excel.Sheet.8">
                  <p:embed/>
                </p:oleObj>
              </mc:Choice>
              <mc:Fallback>
                <p:oleObj name="Лист" r:id="rId4" imgW="5419689" imgH="2095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997200"/>
                        <a:ext cx="8582025" cy="331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7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9257</TotalTime>
  <Words>3678</Words>
  <Application>Microsoft Office PowerPoint</Application>
  <PresentationFormat>Экран (4:3)</PresentationFormat>
  <Paragraphs>974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Волна</vt:lpstr>
      <vt:lpstr>Лист</vt:lpstr>
      <vt:lpstr>к решению Совета народных депутатов муниципального образования Борисоглебское Муромского района от 22.12.2022 №51 «О бюджете муниципального образования Борисоглебское на 2023 год и на плановый период 2024 и 2025 годов»</vt:lpstr>
      <vt:lpstr>ВВОДНАЯ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МУНИЦИПАЛЬНОГО ОБРАЗОВАНИЯ БОРИСОГЛЕБСКОЕ</vt:lpstr>
      <vt:lpstr>Презентация PowerPoint</vt:lpstr>
      <vt:lpstr>ДОХОДЫ БЮДЖЕТА МУНИЦИПАЛЬНОГО ОБРАЗОВАНИЯ БОРИСОГЛЕБСКОЕ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          Из общего объема безвозмездных поступлений от других бюджетов бюджетной системы Российской Федерации в 2023 году в сумме 29861,1 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14378,0 тыс. рублей (48,1%), субсидий –2945,6 тыс. рублей (9,9 %), субвенций – 330,2 тыс. рублей (1,1%),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4500,0 тыс. рублей (15,1%), иные межбюджетные трансферты, передаваемые бюджетам сельских поселений из бюджетов муниципальных районов – 7707,3 тыс. рублей (25,8%).           В 2024 году безвозмездные поступления увеличатся в сравнении с 2023 годом на 15,7 % и ожидаются в сумме 34562,5 тыс. рублей, в 2025 году данные средства запланированы в сумме 22664,8 тыс. рублей или уменьшатся к уровню 2024 года на 34,4 %.</vt:lpstr>
      <vt:lpstr>РАСХОДЫ БЮДЖЕТА МУНИЦИПАЛЬНОГО ОБРАЗОВАНИЯ БОРИСОГЛЕБСКОЕ</vt:lpstr>
      <vt:lpstr>Презентация PowerPoint</vt:lpstr>
      <vt:lpstr>Презентация PowerPoint</vt:lpstr>
      <vt:lpstr>Динамика расходов бюджета муниципального образования Борисоглебское по разделам и подразделам классификации расходов бюджетов в разрезе в разрезе муниципальных программ (тыс. рублей)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495</cp:revision>
  <cp:lastPrinted>2022-12-01T05:07:52Z</cp:lastPrinted>
  <dcterms:created xsi:type="dcterms:W3CDTF">2014-11-19T12:08:38Z</dcterms:created>
  <dcterms:modified xsi:type="dcterms:W3CDTF">2023-01-10T06:20:17Z</dcterms:modified>
</cp:coreProperties>
</file>