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4"/>
  </p:notesMasterIdLst>
  <p:sldIdLst>
    <p:sldId id="256" r:id="rId2"/>
    <p:sldId id="257" r:id="rId3"/>
    <p:sldId id="302" r:id="rId4"/>
    <p:sldId id="291" r:id="rId5"/>
    <p:sldId id="266" r:id="rId6"/>
    <p:sldId id="304" r:id="rId7"/>
    <p:sldId id="258" r:id="rId8"/>
    <p:sldId id="277" r:id="rId9"/>
    <p:sldId id="307" r:id="rId10"/>
    <p:sldId id="308" r:id="rId11"/>
    <p:sldId id="309" r:id="rId12"/>
    <p:sldId id="310" r:id="rId13"/>
    <p:sldId id="311" r:id="rId14"/>
    <p:sldId id="260" r:id="rId15"/>
    <p:sldId id="286" r:id="rId16"/>
    <p:sldId id="285" r:id="rId17"/>
    <p:sldId id="303" r:id="rId18"/>
    <p:sldId id="305" r:id="rId19"/>
    <p:sldId id="306" r:id="rId20"/>
    <p:sldId id="288" r:id="rId21"/>
    <p:sldId id="262" r:id="rId22"/>
    <p:sldId id="263" r:id="rId23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3\&#1052;&#1091;&#1088;&#1086;&#1084;&#1089;&#1082;&#1080;&#1081;%20&#1088;&#1072;&#1081;&#1086;&#1085;\&#1055;&#1088;&#1086;&#1077;&#1082;&#1090;%20&#1073;&#1102;&#1076;&#1078;&#1077;&#1090;&#1072;\&#1041;&#1102;&#1076;&#1078;&#1077;&#1090;%20&#1076;&#1083;&#1103;%20&#1075;&#1088;&#1072;&#1078;&#1076;&#1072;&#1085;\&#1050;%20&#1041;&#1070;&#1044;&#1046;&#1045;&#1058;&#1059;\&#1043;&#1088;&#1072;&#1092;&#1080;&#1082;&#1080;%20202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0;&#1054;&#1042;%202023\&#1041;&#1102;&#1076;&#1078;&#1077;&#1090;\&#1055;&#1086;&#1076;&#1089;&#1086;&#1073;&#1082;&#1072;%20&#1050;&#1054;&#1042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0;&#1054;&#1042;%202023\&#1041;&#1102;&#1076;&#1078;&#1077;&#1090;\&#1055;&#1086;&#1076;&#1089;&#1086;&#1073;&#1082;&#1072;%20&#1050;&#1054;&#1042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по Владимирской области в 2021-2022 годах</a:t>
            </a:r>
          </a:p>
        </c:rich>
      </c:tx>
      <c:layout>
        <c:manualLayout>
          <c:xMode val="edge"/>
          <c:yMode val="edge"/>
          <c:x val="0.13520190406077373"/>
          <c:y val="2.3004160063391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941969843128225"/>
          <c:y val="0.26363636363636361"/>
          <c:w val="0.78759970561379045"/>
          <c:h val="0.5681818181818182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2023.xls]пок.развит.эконом'!$A$94:$A$97</c:f>
              <c:strCache>
                <c:ptCount val="4"/>
                <c:pt idx="0">
                  <c:v>Сентябрь 2022 года  к сентябрю 2021 года</c:v>
                </c:pt>
                <c:pt idx="1">
                  <c:v>Сентябрь 2022 года  к декабрю 2021 года</c:v>
                </c:pt>
                <c:pt idx="2">
                  <c:v>Сентябрь 2022 года к августу 2022 года</c:v>
                </c:pt>
                <c:pt idx="3">
                  <c:v>Январь-сентябрь 2022 к январю-сентябрю 2021</c:v>
                </c:pt>
              </c:strCache>
            </c:strRef>
          </c:cat>
          <c:val>
            <c:numRef>
              <c:f>'[Графики 2023.xls]пок.развит.эконом'!$B$94:$B$97</c:f>
              <c:numCache>
                <c:formatCode>0.0%</c:formatCode>
                <c:ptCount val="4"/>
                <c:pt idx="0">
                  <c:v>1.155</c:v>
                </c:pt>
                <c:pt idx="1">
                  <c:v>1.117</c:v>
                </c:pt>
                <c:pt idx="2">
                  <c:v>0.999</c:v>
                </c:pt>
                <c:pt idx="3">
                  <c:v>1.1619999999999999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51200384"/>
        <c:axId val="51203072"/>
      </c:lineChart>
      <c:catAx>
        <c:axId val="512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1203072"/>
        <c:crosses val="autoZero"/>
        <c:auto val="1"/>
        <c:lblAlgn val="ctr"/>
        <c:lblOffset val="100"/>
        <c:noMultiLvlLbl val="0"/>
      </c:catAx>
      <c:valAx>
        <c:axId val="512030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120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invertIfNegative val="0"/>
          <c:dLbls>
            <c:dLbl>
              <c:idx val="0"/>
              <c:layout>
                <c:manualLayout>
                  <c:x val="8.8929078211513312E-3"/>
                  <c:y val="-8.6941422398536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114252061248524E-3"/>
                  <c:y val="-6.7854113655640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017811704834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017811704834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55527113881083E-3"/>
                  <c:y val="-6.7854113655640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228504122497048E-3"/>
                  <c:y val="-1.357082273112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пок.развит.эконом!$A$109:$A$114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пок.развит.эконом!$B$109:$B$114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21408"/>
        <c:axId val="56722944"/>
      </c:barChart>
      <c:dateAx>
        <c:axId val="567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722944"/>
        <c:crosses val="autoZero"/>
        <c:auto val="0"/>
        <c:lblOffset val="100"/>
        <c:baseTimeUnit val="days"/>
      </c:dateAx>
      <c:valAx>
        <c:axId val="5672294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721408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invertIfNegative val="0"/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324090121317154E-3"/>
                  <c:y val="-1.12090135074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324090121317154E-3"/>
                  <c:y val="-8.89110812367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324090121317154E-3"/>
                  <c:y val="-7.07483515780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55419697321197E-2"/>
                  <c:y val="-7.07483515780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175621028307337E-2"/>
                  <c:y val="-7.07483515780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пок.развит.эконом!$B$177:$G$177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пок.развит.эконом!$B$178:$G$178</c:f>
              <c:numCache>
                <c:formatCode>General</c:formatCode>
                <c:ptCount val="6"/>
                <c:pt idx="0">
                  <c:v>15.9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67296"/>
        <c:axId val="56568832"/>
      </c:barChart>
      <c:catAx>
        <c:axId val="56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568832"/>
        <c:crosses val="autoZero"/>
        <c:auto val="1"/>
        <c:lblAlgn val="ctr"/>
        <c:lblOffset val="100"/>
        <c:noMultiLvlLbl val="0"/>
      </c:catAx>
      <c:valAx>
        <c:axId val="5656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567296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dirty="0"/>
              <a:t>Динамика программной структуры расходов бюджета муниципального образования </a:t>
            </a:r>
            <a:r>
              <a:rPr lang="ru-RU" sz="1200" dirty="0" err="1"/>
              <a:t>Ковардицкое</a:t>
            </a:r>
            <a:r>
              <a:rPr lang="ru-RU" sz="1200" dirty="0"/>
              <a:t>, тыс. руб.</a:t>
            </a:r>
          </a:p>
        </c:rich>
      </c:tx>
      <c:layout>
        <c:manualLayout>
          <c:xMode val="edge"/>
          <c:yMode val="edge"/>
          <c:x val="0.1833589005257838"/>
          <c:y val="1.100919467518991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72384053583482288"/>
          <c:h val="0.617157004345869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динам.прогр.стр.!$B$2</c:f>
              <c:strCache>
                <c:ptCount val="1"/>
                <c:pt idx="0">
                  <c:v>Расходы в рамках муниципальных программ муниципального образования Ковардицкое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41 957,70</a:t>
                    </a:r>
                    <a:r>
                      <a:rPr lang="ru-RU" b="1"/>
                      <a:t>; 86,6%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39 706,50</a:t>
                    </a:r>
                    <a:r>
                      <a:rPr lang="ru-RU" b="1"/>
                      <a:t>; 88,0%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41 969,00</a:t>
                    </a:r>
                    <a:r>
                      <a:rPr lang="ru-RU" b="1"/>
                      <a:t>; 91,1%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53 315,14</a:t>
                    </a:r>
                    <a:r>
                      <a:rPr lang="ru-RU" b="1"/>
                      <a:t>; 92,6%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динам.прогр.стр.!$B$3:$B$6</c:f>
              <c:numCache>
                <c:formatCode>#,##0.00</c:formatCode>
                <c:ptCount val="4"/>
                <c:pt idx="0">
                  <c:v>41957.7</c:v>
                </c:pt>
                <c:pt idx="1">
                  <c:v>39706.5</c:v>
                </c:pt>
                <c:pt idx="2">
                  <c:v>41969</c:v>
                </c:pt>
                <c:pt idx="3">
                  <c:v>53315.138039999998</c:v>
                </c:pt>
              </c:numCache>
            </c:numRef>
          </c:val>
        </c:ser>
        <c:ser>
          <c:idx val="1"/>
          <c:order val="1"/>
          <c:tx>
            <c:strRef>
              <c:f>динам.прогр.стр.!$C$2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5C040">
                <a:lumMod val="75000"/>
              </a:srgbClr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.13160733549083065"/>
                  <c:y val="-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6 489,80</a:t>
                    </a:r>
                    <a:r>
                      <a:rPr lang="ru-RU" b="1"/>
                      <a:t>; 13,4%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44983818770225"/>
                  <c:y val="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5 389,80</a:t>
                    </a:r>
                    <a:r>
                      <a:rPr lang="ru-RU" b="1"/>
                      <a:t>; 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9223300970873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4 103,20</a:t>
                    </a:r>
                    <a:r>
                      <a:rPr lang="ru-RU" b="1"/>
                      <a:t>; 8,9%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138752743024027"/>
                  <c:y val="-1.468489490769724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4 280,10</a:t>
                    </a:r>
                    <a:r>
                      <a:rPr lang="ru-RU" b="1"/>
                      <a:t>; 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динам.прогр.стр.!$C$3:$C$6</c:f>
              <c:numCache>
                <c:formatCode>#,##0.00</c:formatCode>
                <c:ptCount val="4"/>
                <c:pt idx="0">
                  <c:v>6489.8</c:v>
                </c:pt>
                <c:pt idx="1">
                  <c:v>5389.8</c:v>
                </c:pt>
                <c:pt idx="2">
                  <c:v>4103.2</c:v>
                </c:pt>
                <c:pt idx="3">
                  <c:v>4280.1000000000004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9143680"/>
        <c:axId val="59145216"/>
      </c:barChart>
      <c:catAx>
        <c:axId val="5914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9145216"/>
        <c:crosses val="autoZero"/>
        <c:auto val="1"/>
        <c:lblAlgn val="ctr"/>
        <c:lblOffset val="100"/>
        <c:noMultiLvlLbl val="0"/>
      </c:catAx>
      <c:valAx>
        <c:axId val="5914521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914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1175836030208E-3"/>
          <c:y val="0.84351190738260939"/>
          <c:w val="0.97734780725224879"/>
          <c:h val="0.155696665374467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0.03542</cdr:x>
      <cdr:y>0.04688</cdr:y>
    </cdr:from>
    <cdr:to>
      <cdr:x>1</cdr:x>
      <cdr:y>0.20313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955" y="175487"/>
          <a:ext cx="5200195" cy="58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образованию </a:t>
          </a:r>
          <a:r>
            <a:rPr lang="ru-RU" sz="1400" b="1">
              <a:effectLst/>
              <a:latin typeface="Times New Roman" pitchFamily="18" charset="0"/>
              <a:cs typeface="Times New Roman" pitchFamily="18" charset="0"/>
            </a:rPr>
            <a:t>Ковардицкое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</cdr:x>
      <cdr:y>0.03191</cdr:y>
    </cdr:from>
    <cdr:to>
      <cdr:x>0.99133</cdr:x>
      <cdr:y>0.23138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1451" y="114300"/>
          <a:ext cx="527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0.07279</cdr:x>
      <cdr:y>0.00976</cdr:y>
    </cdr:from>
    <cdr:to>
      <cdr:x>0.96187</cdr:x>
      <cdr:y>0.22927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0050" y="38100"/>
          <a:ext cx="4886325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Доля населения, систематически занимающегося физической культурой и спортом, в общей численности населения в МО Ковардицкое,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0" rIns="90479" bIns="4524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1"/>
            <a:ext cx="5389240" cy="4442375"/>
          </a:xfrm>
          <a:prstGeom prst="rect">
            <a:avLst/>
          </a:prstGeom>
        </p:spPr>
        <p:txBody>
          <a:bodyPr vert="horz" lIns="90479" tIns="45240" rIns="90479" bIns="452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479" tIns="45240" rIns="90479" bIns="4524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479" tIns="45240" rIns="90479" bIns="45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решению Совета народных депутатов муниципального образования Ковардицкое Муромского района от 22.12.2022 №48 «О бюджете муниципального образования Ковардицкое на 2023 год и на плановый период 2024 и 2025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 В 2023 </a:t>
            </a:r>
            <a:r>
              <a:rPr lang="ru-RU" altLang="ru-RU" sz="1400" dirty="0">
                <a:latin typeface="Times New Roman" pitchFamily="18" charset="0"/>
              </a:rPr>
              <a:t>году налоговые доходы бюджета муниципального образования прогнозируются в </a:t>
            </a:r>
            <a:r>
              <a:rPr lang="ru-RU" altLang="ru-RU" sz="1400" dirty="0" smtClean="0">
                <a:latin typeface="Times New Roman" pitchFamily="18" charset="0"/>
              </a:rPr>
              <a:t>объеме 14386,0 </a:t>
            </a:r>
            <a:r>
              <a:rPr lang="ru-RU" altLang="ru-RU" sz="1400" dirty="0">
                <a:latin typeface="Times New Roman" pitchFamily="18" charset="0"/>
              </a:rPr>
              <a:t>тыс. рублей или </a:t>
            </a:r>
            <a:r>
              <a:rPr lang="ru-RU" altLang="ru-RU" sz="1400" dirty="0" smtClean="0">
                <a:latin typeface="Times New Roman" pitchFamily="18" charset="0"/>
              </a:rPr>
              <a:t>на 2,4 </a:t>
            </a:r>
            <a:r>
              <a:rPr lang="ru-RU" altLang="ru-RU" sz="1400" dirty="0">
                <a:latin typeface="Times New Roman" pitchFamily="18" charset="0"/>
              </a:rPr>
              <a:t>% </a:t>
            </a:r>
            <a:r>
              <a:rPr lang="ru-RU" altLang="ru-RU" sz="1400" dirty="0" smtClean="0">
                <a:latin typeface="Times New Roman" pitchFamily="18" charset="0"/>
              </a:rPr>
              <a:t>ниже </a:t>
            </a:r>
            <a:r>
              <a:rPr lang="ru-RU" altLang="ru-RU" sz="1400" dirty="0"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года. </a:t>
            </a:r>
            <a:r>
              <a:rPr lang="ru-RU" altLang="ru-RU" sz="1400" dirty="0" smtClean="0">
                <a:latin typeface="Times New Roman" pitchFamily="18" charset="0"/>
              </a:rPr>
              <a:t>Снижение прогнозируется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земельному налогу на 6,1% </a:t>
            </a:r>
            <a:r>
              <a:rPr lang="ru-RU" altLang="ru-RU" sz="1400" dirty="0"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latin typeface="Times New Roman" pitchFamily="18" charset="0"/>
              </a:rPr>
              <a:t>649,0 </a:t>
            </a:r>
            <a:r>
              <a:rPr lang="ru-RU" altLang="ru-RU" sz="1400" dirty="0">
                <a:latin typeface="Times New Roman" pitchFamily="18" charset="0"/>
              </a:rPr>
              <a:t>тыс. рублей </a:t>
            </a:r>
            <a:r>
              <a:rPr lang="ru-RU" altLang="ru-RU" sz="1400" smtClean="0">
                <a:latin typeface="Times New Roman" pitchFamily="18" charset="0"/>
              </a:rPr>
              <a:t>и объясняется уменьшением </a:t>
            </a:r>
            <a:r>
              <a:rPr lang="ru-RU" altLang="ru-RU" sz="1400" dirty="0">
                <a:latin typeface="Times New Roman" pitchFamily="18" charset="0"/>
              </a:rPr>
              <a:t>кадастровой стоимости земель населенных пунктов в связи с ее переоценкой в 2021 </a:t>
            </a:r>
            <a:r>
              <a:rPr lang="ru-RU" altLang="ru-RU" sz="1400" dirty="0" smtClean="0">
                <a:latin typeface="Times New Roman" pitchFamily="18" charset="0"/>
              </a:rPr>
              <a:t>году.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   Наибольший </a:t>
            </a:r>
            <a:r>
              <a:rPr lang="ru-RU" altLang="ru-RU" sz="14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400" dirty="0" smtClean="0">
                <a:latin typeface="Times New Roman" pitchFamily="18" charset="0"/>
              </a:rPr>
              <a:t>занимает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земельный </a:t>
            </a:r>
            <a:r>
              <a:rPr lang="ru-RU" altLang="ru-RU" sz="1400" dirty="0">
                <a:latin typeface="Times New Roman" pitchFamily="18" charset="0"/>
              </a:rPr>
              <a:t>налог (в </a:t>
            </a:r>
            <a:r>
              <a:rPr lang="ru-RU" altLang="ru-RU" sz="1400" dirty="0" smtClean="0">
                <a:latin typeface="Times New Roman" pitchFamily="18" charset="0"/>
              </a:rPr>
              <a:t>2022 году-71,8%,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2023 году-69,0%,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2024 году-69,0%, </a:t>
            </a:r>
            <a:r>
              <a:rPr lang="ru-RU" altLang="ru-RU" sz="1400" dirty="0">
                <a:latin typeface="Times New Roman" pitchFamily="18" charset="0"/>
              </a:rPr>
              <a:t>в </a:t>
            </a:r>
            <a:r>
              <a:rPr lang="ru-RU" altLang="ru-RU" sz="1400" dirty="0" smtClean="0">
                <a:latin typeface="Times New Roman" pitchFamily="18" charset="0"/>
              </a:rPr>
              <a:t>2025 году-68,6%).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2021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2025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68316"/>
              </p:ext>
            </p:extLst>
          </p:nvPr>
        </p:nvGraphicFramePr>
        <p:xfrm>
          <a:off x="582613" y="765175"/>
          <a:ext cx="8031162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Лист" r:id="rId4" imgW="8096178" imgH="4229185" progId="Excel.Sheet.8">
                  <p:embed/>
                </p:oleObj>
              </mc:Choice>
              <mc:Fallback>
                <p:oleObj name="Лист" r:id="rId4" imgW="8096178" imgH="42291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765175"/>
                        <a:ext cx="8031162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579,0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ростом на 45,8% </a:t>
            </a:r>
            <a:r>
              <a:rPr lang="ru-RU" altLang="ru-RU" sz="1200" dirty="0">
                <a:latin typeface="Times New Roman" pitchFamily="18" charset="0"/>
              </a:rPr>
              <a:t>к уровню </a:t>
            </a:r>
            <a:r>
              <a:rPr lang="ru-RU" altLang="ru-RU" sz="1200" dirty="0" smtClean="0">
                <a:latin typeface="Times New Roman" pitchFamily="18" charset="0"/>
              </a:rPr>
              <a:t>2022 </a:t>
            </a:r>
            <a:r>
              <a:rPr lang="ru-RU" altLang="ru-RU" sz="1200" dirty="0">
                <a:latin typeface="Times New Roman" pitchFamily="18" charset="0"/>
              </a:rPr>
              <a:t>года. Рост объясняется увеличением площади земельных участков, сдаваемой в аренду на 6253849 </a:t>
            </a:r>
            <a:r>
              <a:rPr lang="ru-RU" altLang="ru-RU" sz="1200" dirty="0" err="1">
                <a:latin typeface="Times New Roman" pitchFamily="18" charset="0"/>
              </a:rPr>
              <a:t>кв</a:t>
            </a:r>
            <a:r>
              <a:rPr lang="ru-RU" altLang="ru-RU" sz="1200" dirty="0">
                <a:latin typeface="Times New Roman" pitchFamily="18" charset="0"/>
              </a:rPr>
              <a:t> м.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</a:t>
            </a:r>
            <a:r>
              <a:rPr lang="ru-RU" altLang="ru-RU" sz="1200" dirty="0" smtClean="0">
                <a:latin typeface="Times New Roman" pitchFamily="18" charset="0"/>
              </a:rPr>
              <a:t>2022 </a:t>
            </a:r>
            <a:r>
              <a:rPr lang="ru-RU" altLang="ru-RU" sz="1200" dirty="0">
                <a:latin typeface="Times New Roman" pitchFamily="18" charset="0"/>
              </a:rPr>
              <a:t>году – </a:t>
            </a:r>
            <a:r>
              <a:rPr lang="ru-RU" altLang="ru-RU" sz="1200" dirty="0" smtClean="0">
                <a:latin typeface="Times New Roman" pitchFamily="18" charset="0"/>
              </a:rPr>
              <a:t>92,4%,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2023 – 96,9%, в 2024 – 2025 годах </a:t>
            </a:r>
            <a:r>
              <a:rPr lang="ru-RU" altLang="ru-RU" sz="1200" dirty="0">
                <a:latin typeface="Times New Roman" pitchFamily="18" charset="0"/>
              </a:rPr>
              <a:t>по </a:t>
            </a:r>
            <a:r>
              <a:rPr lang="ru-RU" altLang="ru-RU" sz="1200" dirty="0" smtClean="0">
                <a:latin typeface="Times New Roman" pitchFamily="18" charset="0"/>
              </a:rPr>
              <a:t>96,7%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2021 – 2025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8102"/>
              </p:ext>
            </p:extLst>
          </p:nvPr>
        </p:nvGraphicFramePr>
        <p:xfrm>
          <a:off x="502444" y="1040435"/>
          <a:ext cx="7780338" cy="38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Диаграмма" r:id="rId3" imgW="7600830" imgH="4076800" progId="MSGraph.Chart.8">
                  <p:embed followColorScheme="full"/>
                </p:oleObj>
              </mc:Choice>
              <mc:Fallback>
                <p:oleObj name="Диаграмма" r:id="rId3" imgW="7600830" imgH="4076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4" y="1040435"/>
                        <a:ext cx="7780338" cy="38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296339" y="1782084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376,1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203699" y="1773275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113917" y="889292"/>
            <a:ext cx="865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579,0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140200" y="1079145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538,0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076056" y="1122778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538,0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21159804">
            <a:off x="1900724" y="1690044"/>
            <a:ext cx="518429" cy="101897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20789110">
            <a:off x="2644145" y="1436856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815249" y="1482592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105,6%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2601193" y="120138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145,8%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700825">
            <a:off x="3701711" y="1220414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3881956" y="968534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92,9%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6846146"/>
              </p:ext>
            </p:extLst>
          </p:nvPr>
        </p:nvGraphicFramePr>
        <p:xfrm>
          <a:off x="571500" y="603375"/>
          <a:ext cx="8002588" cy="2986407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15130,0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1675,9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6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1497348"/>
              </p:ext>
            </p:extLst>
          </p:nvPr>
        </p:nvGraphicFramePr>
        <p:xfrm>
          <a:off x="960438" y="4186238"/>
          <a:ext cx="7177087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Лист" r:id="rId4" imgW="5505570" imgH="1609839" progId="Excel.Sheet.8">
                  <p:embed/>
                </p:oleObj>
              </mc:Choice>
              <mc:Fallback>
                <p:oleObj name="Лист" r:id="rId4" imgW="5505570" imgH="160983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86238"/>
                        <a:ext cx="7177087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1699,3 рубля </a:t>
            </a:r>
            <a:r>
              <a:rPr lang="ru-RU" altLang="ru-RU" sz="16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12009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11543" y="5013176"/>
            <a:ext cx="8229600" cy="1656184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2023 году в сумме 31107,2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21598,0 тыс. рублей (69,4%), субсидий – 2788,0 тыс. рублей (9,0 %), субвенций – 719,8 тыс. рублей (2,3%),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5000,0 тыс. рублей (16,1%), иные межбюджетные трансферты, передаваемые бюджетам сельских поселений из бюджетов муниципальных районов – 1001,4 тыс. рублей (3,2%).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уменьшатся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сравнении с 2023 годом на 3,7 % и ожидаются в сумме 29949,3 тыс. рублей, в 2025 году данные средства запланированы в сумме 33106,7 тыс. рублей или с ростом к уровню 2024 года на 10,5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dirty="0" smtClean="0">
                <a:latin typeface="Times New Roman" pitchFamily="18" charset="0"/>
              </a:rPr>
              <a:t> в 2021 – 2025 </a:t>
            </a:r>
            <a:r>
              <a:rPr lang="ru-RU" altLang="ru-RU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825422"/>
              </p:ext>
            </p:extLst>
          </p:nvPr>
        </p:nvGraphicFramePr>
        <p:xfrm>
          <a:off x="600869" y="963691"/>
          <a:ext cx="8027987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Лист" r:id="rId4" imgW="8524815" imgH="3143293" progId="Excel.Sheet.8">
                  <p:embed/>
                </p:oleObj>
              </mc:Choice>
              <mc:Fallback>
                <p:oleObj name="Лист" r:id="rId4" imgW="8524815" imgH="31432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9" y="963691"/>
                        <a:ext cx="8027987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442349" y="840581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-3,7%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347176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+10,5%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+13,7%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-19,4%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33970,1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38616,6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54963" y="655915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31107,2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29949,3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33106,7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2088" y="4858076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40,8%,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32,6%,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хозяйство»-11,6%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 - 0,03% и «Средства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информации»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0,35%.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88,0%,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86,6 %.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41969,0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53315,14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427956"/>
              </p:ext>
            </p:extLst>
          </p:nvPr>
        </p:nvGraphicFramePr>
        <p:xfrm>
          <a:off x="4610394" y="3080994"/>
          <a:ext cx="4455393" cy="37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3" y="1124744"/>
            <a:ext cx="4863094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44624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0159"/>
              </p:ext>
            </p:extLst>
          </p:nvPr>
        </p:nvGraphicFramePr>
        <p:xfrm>
          <a:off x="251520" y="814065"/>
          <a:ext cx="8712968" cy="5927303"/>
        </p:xfrm>
        <a:graphic>
          <a:graphicData uri="http://schemas.openxmlformats.org/drawingml/2006/table">
            <a:tbl>
              <a:tblPr/>
              <a:tblGrid>
                <a:gridCol w="3729856"/>
                <a:gridCol w="413220"/>
                <a:gridCol w="391472"/>
                <a:gridCol w="989553"/>
                <a:gridCol w="837316"/>
                <a:gridCol w="837316"/>
                <a:gridCol w="774788"/>
                <a:gridCol w="739447"/>
              </a:tblGrid>
              <a:tr h="633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115" marR="3115" marT="31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15" marR="3115" marT="31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2023 года к плану на 01.10.2022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84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17 826,6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18 814,6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20 766,2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21 160,9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502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13 593,5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16 987,7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17 382,4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52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5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86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48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5 495,0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3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17 811,2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5 341,6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4 692,2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8 168,7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2 844,4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7 985,4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10 042,7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5 162,6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4 463,2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5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34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65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9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3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03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57 595,2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46 072,2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45 096,3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48 447,7</a:t>
                      </a:r>
                    </a:p>
                  </a:txBody>
                  <a:tcPr marL="3115" marR="3115" marT="31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391298"/>
            <a:ext cx="8470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 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«Охрана окружающей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«Средства массовой информации»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2022-2025 годы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9028 человек)</a:t>
            </a:r>
            <a:endParaRPr lang="ru-RU" alt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01646"/>
              </p:ext>
            </p:extLst>
          </p:nvPr>
        </p:nvGraphicFramePr>
        <p:xfrm>
          <a:off x="395537" y="2132853"/>
          <a:ext cx="8399212" cy="3168359"/>
        </p:xfrm>
        <a:graphic>
          <a:graphicData uri="http://schemas.openxmlformats.org/drawingml/2006/table">
            <a:tbl>
              <a:tblPr/>
              <a:tblGrid>
                <a:gridCol w="751681"/>
                <a:gridCol w="2625437"/>
                <a:gridCol w="751681"/>
                <a:gridCol w="610059"/>
                <a:gridCol w="610059"/>
                <a:gridCol w="610059"/>
                <a:gridCol w="610059"/>
                <a:gridCol w="610059"/>
                <a:gridCol w="610059"/>
                <a:gridCol w="610059"/>
              </a:tblGrid>
              <a:tr h="225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6 379,62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425,27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5 103,26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416,26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4 995,16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447,20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5 366,38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164,55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1 974,59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2 084,03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191,68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2 300,20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195,33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2 343,92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66,95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69,23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0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45,41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50,72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47,29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567,42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164,41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1 972,88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519,74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75,40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904,82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124,14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1 489,64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118,73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1 424,71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118,73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1 424,71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56,86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83,76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4,55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54,61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17,83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43,53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44624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600" b="1" dirty="0" err="1">
                <a:latin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600" b="1" dirty="0">
                <a:latin typeface="Times New Roman" pitchFamily="18" charset="0"/>
              </a:rPr>
              <a:t> в разрезе муниципальных программ (тыс. рублей</a:t>
            </a:r>
            <a:r>
              <a:rPr lang="ru-RU" altLang="ru-RU" sz="1600" b="1" dirty="0" smtClean="0">
                <a:latin typeface="Times New Roman" pitchFamily="18" charset="0"/>
              </a:rPr>
              <a:t>)</a:t>
            </a:r>
            <a:br>
              <a:rPr lang="ru-RU" altLang="ru-RU" sz="1600" b="1" dirty="0" smtClean="0">
                <a:latin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36230"/>
              </p:ext>
            </p:extLst>
          </p:nvPr>
        </p:nvGraphicFramePr>
        <p:xfrm>
          <a:off x="323528" y="933101"/>
          <a:ext cx="8568952" cy="5736259"/>
        </p:xfrm>
        <a:graphic>
          <a:graphicData uri="http://schemas.openxmlformats.org/drawingml/2006/table">
            <a:tbl>
              <a:tblPr/>
              <a:tblGrid>
                <a:gridCol w="3147664"/>
                <a:gridCol w="427183"/>
                <a:gridCol w="438425"/>
                <a:gridCol w="989266"/>
                <a:gridCol w="978024"/>
                <a:gridCol w="843124"/>
                <a:gridCol w="868417"/>
                <a:gridCol w="876849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1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57 595,24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46 072,20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79,99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45 096,30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45 100,14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17 826,60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18 814,64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20 766,20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21 160,92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3 062,50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13 593,50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14 822,74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16 987,70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17 382,42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12 522,20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14 220,60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113,56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14 737,70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14 032,42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9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483,64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2 718,50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0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Ковардицкое»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604,40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66117"/>
              </p:ext>
            </p:extLst>
          </p:nvPr>
        </p:nvGraphicFramePr>
        <p:xfrm>
          <a:off x="395536" y="332656"/>
          <a:ext cx="8424935" cy="6178390"/>
        </p:xfrm>
        <a:graphic>
          <a:graphicData uri="http://schemas.openxmlformats.org/drawingml/2006/table">
            <a:tbl>
              <a:tblPr/>
              <a:tblGrid>
                <a:gridCol w="3094762"/>
                <a:gridCol w="420002"/>
                <a:gridCol w="431057"/>
                <a:gridCol w="972639"/>
                <a:gridCol w="961587"/>
                <a:gridCol w="828954"/>
                <a:gridCol w="853821"/>
                <a:gridCol w="862113"/>
              </a:tblGrid>
              <a:tr h="696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814" marR="3814" marT="3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814" marR="3814" marT="38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814" marR="3814" marT="381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1 486,20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1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84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Ковардицкое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34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5 495,04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5 370,64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6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98,63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17 811,20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5 341,56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29,99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4 692,18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4 821,12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2 844,40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6,29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4 637,82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2 464,80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7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«Капитальный ремонт жилищного фонда муниципального образования Ковардицкое»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379,60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47,15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229,00</a:t>
                      </a:r>
                    </a:p>
                  </a:txBody>
                  <a:tcPr marL="3814" marR="3814" marT="38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91719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06136"/>
              </p:ext>
            </p:extLst>
          </p:nvPr>
        </p:nvGraphicFramePr>
        <p:xfrm>
          <a:off x="395536" y="332656"/>
          <a:ext cx="8424935" cy="6269911"/>
        </p:xfrm>
        <a:graphic>
          <a:graphicData uri="http://schemas.openxmlformats.org/drawingml/2006/table">
            <a:tbl>
              <a:tblPr/>
              <a:tblGrid>
                <a:gridCol w="3094762"/>
                <a:gridCol w="420003"/>
                <a:gridCol w="431057"/>
                <a:gridCol w="972640"/>
                <a:gridCol w="961586"/>
                <a:gridCol w="828953"/>
                <a:gridCol w="853822"/>
                <a:gridCol w="862112"/>
              </a:tblGrid>
              <a:tr h="626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417" marR="3417" marT="3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417" marR="3417" marT="34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417" marR="3417" marT="34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7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муниципальном образовании Ковардицкое"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4 924,13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6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10 042,67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5 162,56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51,41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4 463,18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8 407,87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5 124,56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60,95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4 425,18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2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«Благоустройство территории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культуры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13 448,50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15 019,60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111,68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12 862,30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756,22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2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513,30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118,61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608,80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4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3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4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муниципальном образовании Ковардицкое»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32,66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393,00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17" marR="3417" marT="3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9200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4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24.11.2022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</a:t>
            </a:r>
            <a:r>
              <a:rPr lang="ru-RU" altLang="ru-RU" sz="1600" dirty="0" smtClean="0">
                <a:latin typeface="Times New Roman" pitchFamily="18" charset="0"/>
              </a:rPr>
              <a:t>16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 в 14 час</a:t>
            </a:r>
            <a:r>
              <a:rPr lang="ru-RU" altLang="ru-RU" sz="1600" dirty="0" smtClean="0">
                <a:latin typeface="Times New Roman" pitchFamily="18" charset="0"/>
              </a:rPr>
              <a:t>. 00 </a:t>
            </a:r>
            <a:r>
              <a:rPr lang="ru-RU" altLang="ru-RU" sz="1600" dirty="0">
                <a:latin typeface="Times New Roman" pitchFamily="18" charset="0"/>
              </a:rPr>
              <a:t>мин., 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на 2023 год и на плановый период 2024 и 2025 годов» жители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могут направлять в комиссию, расположенную по адресу: Муромский района, с. </a:t>
            </a:r>
            <a:r>
              <a:rPr lang="ru-RU" sz="1600" dirty="0" err="1">
                <a:latin typeface="Times New Roman" pitchFamily="18" charset="0"/>
              </a:rPr>
              <a:t>Ковардицы</a:t>
            </a:r>
            <a:r>
              <a:rPr lang="ru-RU" sz="1600" dirty="0">
                <a:latin typeface="Times New Roman" pitchFamily="18" charset="0"/>
              </a:rPr>
              <a:t>, ул. Дзержинского, д. 94-а, письменно или посредством официального сайта администрации муниципального образования </a:t>
            </a:r>
            <a:r>
              <a:rPr lang="ru-RU" sz="1600" dirty="0" err="1">
                <a:latin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</a:rPr>
              <a:t> Муромского района телекоммуникационной сети Интернет http://kovardici.ru/user, в срок до 21 декабря 2022 года.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312115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1916992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2788</a:t>
            </a:r>
            <a:r>
              <a:rPr lang="en-US" altLang="ru-RU" sz="1400" dirty="0" smtClean="0">
                <a:latin typeface="Times New Roman" pitchFamily="18" charset="0"/>
              </a:rPr>
              <a:t>,0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719,8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121154"/>
            <a:ext cx="3808171" cy="2969533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765273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798,4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212976"/>
            <a:ext cx="3640138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21598,0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10576,0 </a:t>
            </a:r>
            <a:r>
              <a:rPr lang="ru-RU" altLang="ru-RU" sz="1200" i="1" dirty="0">
                <a:latin typeface="Times New Roman" pitchFamily="18" charset="0"/>
              </a:rPr>
              <a:t>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-</a:t>
            </a:r>
            <a:r>
              <a:rPr lang="ru-RU" altLang="ru-RU" sz="1200" i="1" dirty="0" smtClean="0">
                <a:latin typeface="Times New Roman" pitchFamily="18" charset="0"/>
              </a:rPr>
              <a:t>11022,0 тыс. рублей;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6001,4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936020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321304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573016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177" y="445532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72844"/>
              </p:ext>
            </p:extLst>
          </p:nvPr>
        </p:nvGraphicFramePr>
        <p:xfrm>
          <a:off x="389176" y="1556794"/>
          <a:ext cx="8359289" cy="4776060"/>
        </p:xfrm>
        <a:graphic>
          <a:graphicData uri="http://schemas.openxmlformats.org/drawingml/2006/table">
            <a:tbl>
              <a:tblPr/>
              <a:tblGrid>
                <a:gridCol w="3094889"/>
                <a:gridCol w="79823"/>
                <a:gridCol w="1236277"/>
                <a:gridCol w="1316100"/>
                <a:gridCol w="1316100"/>
                <a:gridCol w="1316100"/>
              </a:tblGrid>
              <a:tr h="808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4020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1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34431,10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2 619,10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2 426,90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</a:t>
                      </a: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предыдущему </a:t>
                      </a:r>
                      <a:r>
                        <a:rPr lang="ru-RU" sz="14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6362"/>
            <a:ext cx="8229600" cy="1754326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проектом решения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2023 год и на плановый период 2024 и 2025 годов» можно ознакомиться в газете «Муромский край» от 23.12.2022 № 136 (4905) 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 </a:t>
            </a:r>
            <a:endParaRPr lang="ru-RU" altLang="ru-RU" sz="1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3494" b="5081"/>
          <a:stretch/>
        </p:blipFill>
        <p:spPr bwMode="auto">
          <a:xfrm>
            <a:off x="252026" y="883990"/>
            <a:ext cx="413613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3682" r="3368" b="10374"/>
          <a:stretch/>
        </p:blipFill>
        <p:spPr bwMode="auto">
          <a:xfrm>
            <a:off x="4541118" y="883990"/>
            <a:ext cx="442337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09002"/>
              </p:ext>
            </p:extLst>
          </p:nvPr>
        </p:nvGraphicFramePr>
        <p:xfrm>
          <a:off x="2205049" y="3789040"/>
          <a:ext cx="4547754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53387"/>
              </p:ext>
            </p:extLst>
          </p:nvPr>
        </p:nvGraphicFramePr>
        <p:xfrm>
          <a:off x="1763687" y="260648"/>
          <a:ext cx="5851325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617331"/>
              </p:ext>
            </p:extLst>
          </p:nvPr>
        </p:nvGraphicFramePr>
        <p:xfrm>
          <a:off x="1763688" y="3501008"/>
          <a:ext cx="5832648" cy="325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36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 – 2024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805264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09578"/>
              </p:ext>
            </p:extLst>
          </p:nvPr>
        </p:nvGraphicFramePr>
        <p:xfrm>
          <a:off x="292101" y="1988840"/>
          <a:ext cx="8543924" cy="3559865"/>
        </p:xfrm>
        <a:graphic>
          <a:graphicData uri="http://schemas.openxmlformats.org/drawingml/2006/table">
            <a:tbl>
              <a:tblPr/>
              <a:tblGrid>
                <a:gridCol w="2407691"/>
                <a:gridCol w="792088"/>
                <a:gridCol w="708765"/>
                <a:gridCol w="1091435"/>
                <a:gridCol w="740093"/>
                <a:gridCol w="1060107"/>
                <a:gridCol w="720080"/>
                <a:gridCol w="1023665"/>
              </a:tblGrid>
              <a:tr h="11024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оценка на 01.10.2022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53746,6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46072,2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85,7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45096,3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48447,7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15130,0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14965,0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15147,0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15341,0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101,3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38616,6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31107,2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29949,3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33106,7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48852,0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46072,2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94,3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45096,3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48447,7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1500,0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2600,0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173,3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23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-3848,6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96752"/>
            <a:ext cx="8713787" cy="5386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годов, подходов к его формированию, основных характеристик и прогнозируемых параметров бюджета муниципального образования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2023- 2025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400" dirty="0">
                <a:latin typeface="Times New Roman" pitchFamily="18" charset="0"/>
              </a:rPr>
              <a:t>Указами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г. № 474 «О национальных целях развития Российской Федерации на период до 2030 года».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3. </a:t>
            </a:r>
            <a:r>
              <a:rPr lang="ru-RU" sz="1400" dirty="0">
                <a:latin typeface="Times New Roman" pitchFamily="18" charset="0"/>
              </a:rPr>
              <a:t>Первоочередное планирование бюджетных ассигнований на исполнение действующих расходных обязательств муниципального образования.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itchFamily="18" charset="0"/>
              </a:rPr>
              <a:t>4. Принятие 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расширение практики внедрения обоснований расходов для получателей бюджетных 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обеспечение открытости и прозрачности бюджетных данных.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16.09.2022 № 522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2023 год и плановый период 2024 и 2025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2021 – 2025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30214"/>
              </p:ext>
            </p:extLst>
          </p:nvPr>
        </p:nvGraphicFramePr>
        <p:xfrm>
          <a:off x="785813" y="2852738"/>
          <a:ext cx="74231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Лист" r:id="rId4" imgW="7486578" imgH="3648047" progId="Excel.Sheet.8">
                  <p:embed/>
                </p:oleObj>
              </mc:Choice>
              <mc:Fallback>
                <p:oleObj name="Лист" r:id="rId4" imgW="7486578" imgH="364804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423150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9265</TotalTime>
  <Words>3790</Words>
  <Application>Microsoft Office PowerPoint</Application>
  <PresentationFormat>Экран (4:3)</PresentationFormat>
  <Paragraphs>1036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Волна</vt:lpstr>
      <vt:lpstr>Лист</vt:lpstr>
      <vt:lpstr>Диаграмма</vt:lpstr>
      <vt:lpstr>к решению Совета народных депутатов муниципального образования Ковардицкое Муромского района от 22.12.2022 №48 «О бюджете муниципального образования Ковардицкое на 2023 год и на плановый период 2024 и 2025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2023 году в сумме 31107,2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21598,0 тыс. рублей (69,4%), субсидий – 2788,0 тыс. рублей (9,0 %), субвенций – 719,8 тыс. рублей (2,3%),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5000,0 тыс. рублей (16,1%), иные межбюджетные трансферты, передаваемые бюджетам сельских поселений из бюджетов муниципальных районов – 1001,4 тыс. рублей (3,2%).           В 2024 году безвозмездные поступления уменьшатся в сравнении с 2023 годом на 3,7 % и ожидаются в сумме 29949,3 тыс. рублей, в 2025 году данные средства запланированы в сумме 33106,7 тыс. рублей или с ростом к уровню 2024 года на 10,5 %.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по разделам и подразделам классификации расходов бюджетов в разрезе в разрезе муниципальных программ (тыс. рублей) 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проектом решения Совета народных депутатов муниципального образования Ковардицкое Муромского района от «О бюджете муниципального образования Ковардицкое на 2023 год и на плановый период 2024 и 2025 годов» можно ознакомиться в газете «Муромский край» от 23.12.2022 № 136 (4905) или на сайте администрации Муромского района www.muromraion.ru  в разделе «Финансовое управление».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498</cp:revision>
  <cp:lastPrinted>2022-12-01T05:11:55Z</cp:lastPrinted>
  <dcterms:created xsi:type="dcterms:W3CDTF">2014-11-19T12:08:38Z</dcterms:created>
  <dcterms:modified xsi:type="dcterms:W3CDTF">2023-01-10T06:20:55Z</dcterms:modified>
</cp:coreProperties>
</file>