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56"/>
  </p:notes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347" r:id="rId13"/>
    <p:sldId id="355" r:id="rId14"/>
    <p:sldId id="356" r:id="rId15"/>
    <p:sldId id="365" r:id="rId16"/>
    <p:sldId id="358" r:id="rId17"/>
    <p:sldId id="359" r:id="rId18"/>
    <p:sldId id="360" r:id="rId19"/>
    <p:sldId id="361" r:id="rId20"/>
    <p:sldId id="362" r:id="rId21"/>
    <p:sldId id="363" r:id="rId22"/>
    <p:sldId id="366" r:id="rId23"/>
    <p:sldId id="274" r:id="rId24"/>
    <p:sldId id="275" r:id="rId25"/>
    <p:sldId id="343" r:id="rId26"/>
    <p:sldId id="276" r:id="rId27"/>
    <p:sldId id="345" r:id="rId28"/>
    <p:sldId id="346" r:id="rId29"/>
    <p:sldId id="351" r:id="rId30"/>
    <p:sldId id="353" r:id="rId31"/>
    <p:sldId id="352" r:id="rId32"/>
    <p:sldId id="354" r:id="rId33"/>
    <p:sldId id="277" r:id="rId34"/>
    <p:sldId id="300" r:id="rId35"/>
    <p:sldId id="278" r:id="rId36"/>
    <p:sldId id="313" r:id="rId37"/>
    <p:sldId id="279" r:id="rId38"/>
    <p:sldId id="280" r:id="rId39"/>
    <p:sldId id="281" r:id="rId40"/>
    <p:sldId id="314" r:id="rId41"/>
    <p:sldId id="282" r:id="rId42"/>
    <p:sldId id="331" r:id="rId43"/>
    <p:sldId id="284" r:id="rId44"/>
    <p:sldId id="285" r:id="rId45"/>
    <p:sldId id="286" r:id="rId46"/>
    <p:sldId id="287" r:id="rId47"/>
    <p:sldId id="348" r:id="rId48"/>
    <p:sldId id="288" r:id="rId49"/>
    <p:sldId id="371" r:id="rId50"/>
    <p:sldId id="368" r:id="rId51"/>
    <p:sldId id="369" r:id="rId52"/>
    <p:sldId id="370" r:id="rId53"/>
    <p:sldId id="372" r:id="rId54"/>
    <p:sldId id="373" r:id="rId55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65D5"/>
    <a:srgbClr val="6CE9EC"/>
    <a:srgbClr val="00CC00"/>
    <a:srgbClr val="FF0000"/>
    <a:srgbClr val="800080"/>
    <a:srgbClr val="FF0066"/>
    <a:srgbClr val="05EBE6"/>
    <a:srgbClr val="BCD6F6"/>
    <a:srgbClr val="FFFF00"/>
    <a:srgbClr val="12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80868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7;&#1088;&#1086;&#1077;&#1082;&#1090;%20&#1073;&#1102;&#1076;&#1078;&#1077;&#1090;&#1072;%20&#1052;&#1056;%202023\&#1082;%20&#1087;&#1088;&#1086;&#1077;&#1082;&#1090;&#1091;\&#1043;&#1088;&#1072;&#1092;&#1080;&#1082;&#1080;%202023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2023\&#1082;%20&#1087;&#1088;&#1086;&#1077;&#1082;&#1090;&#1091;\&#1043;&#1088;&#1072;&#1092;&#1080;&#1082;&#1080;%20202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243000874890642E-2"/>
          <c:y val="0.25925925925925924"/>
          <c:w val="0.87220144356955376"/>
          <c:h val="0.57666666666666666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C0099"/>
              </a:solidFill>
            </a:ln>
          </c:spPr>
          <c:marker>
            <c:spPr>
              <a:solidFill>
                <a:srgbClr val="CC0099"/>
              </a:solidFill>
            </c:spPr>
          </c:marker>
          <c:dLbls>
            <c:dLbl>
              <c:idx val="0"/>
              <c:layout>
                <c:manualLayout>
                  <c:x val="-3.9283651068746386E-2"/>
                  <c:y val="-6.0283687943262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662045060658578E-2"/>
                  <c:y val="-5.6737588652482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283651068746386E-2"/>
                  <c:y val="4.9645390070921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148469093009819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594454072790298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283651068746386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пок.развит.эконом!$B$137:$G$137</c:f>
              <c:strCache>
                <c:ptCount val="6"/>
                <c:pt idx="0">
                  <c:v>2020 (отчет)</c:v>
                </c:pt>
                <c:pt idx="1">
                  <c:v>2021 (отчет)</c:v>
                </c:pt>
                <c:pt idx="2">
                  <c:v>2022 (оценка)</c:v>
                </c:pt>
                <c:pt idx="3">
                  <c:v>2023 (прогноз)</c:v>
                </c:pt>
                <c:pt idx="4">
                  <c:v>2024 (прогноз)</c:v>
                </c:pt>
                <c:pt idx="5">
                  <c:v>2025 (прогноз)</c:v>
                </c:pt>
              </c:strCache>
            </c:strRef>
          </c:cat>
          <c:val>
            <c:numRef>
              <c:f>пок.развит.эконом!$B$138:$G$138</c:f>
              <c:numCache>
                <c:formatCode>General</c:formatCode>
                <c:ptCount val="6"/>
                <c:pt idx="0">
                  <c:v>18.222999999999999</c:v>
                </c:pt>
                <c:pt idx="1">
                  <c:v>19.5</c:v>
                </c:pt>
                <c:pt idx="2">
                  <c:v>24</c:v>
                </c:pt>
                <c:pt idx="3">
                  <c:v>16.5</c:v>
                </c:pt>
                <c:pt idx="4">
                  <c:v>17.2</c:v>
                </c:pt>
                <c:pt idx="5">
                  <c:v>17.5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904704"/>
        <c:axId val="118906240"/>
      </c:lineChart>
      <c:catAx>
        <c:axId val="11890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8906240"/>
        <c:crosses val="autoZero"/>
        <c:auto val="1"/>
        <c:lblAlgn val="ctr"/>
        <c:lblOffset val="100"/>
        <c:noMultiLvlLbl val="0"/>
      </c:catAx>
      <c:valAx>
        <c:axId val="118906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8904704"/>
        <c:crosses val="autoZero"/>
        <c:crossBetween val="between"/>
      </c:valAx>
      <c:spPr>
        <a:gradFill>
          <a:gsLst>
            <a:gs pos="1000">
              <a:schemeClr val="bg1"/>
            </a:gs>
            <a:gs pos="100000">
              <a:schemeClr val="accent1">
                <a:tint val="44500"/>
                <a:satMod val="160000"/>
              </a:schemeClr>
            </a:gs>
            <a:gs pos="72000">
              <a:schemeClr val="accent1">
                <a:tint val="23500"/>
                <a:satMod val="160000"/>
              </a:schemeClr>
            </a:gs>
          </a:gsLst>
          <a:lin ang="7800000" scaled="0"/>
        </a:gradFill>
      </c:spPr>
    </c:plotArea>
    <c:plotVisOnly val="1"/>
    <c:dispBlanksAs val="gap"/>
    <c:showDLblsOverMax val="0"/>
  </c:chart>
  <c:spPr>
    <a:gradFill flip="none" rotWithShape="1">
      <a:gsLst>
        <a:gs pos="71252">
          <a:srgbClr val="E8EDF7"/>
        </a:gs>
        <a:gs pos="1000">
          <a:schemeClr val="bg1"/>
        </a:gs>
        <a:gs pos="32000">
          <a:schemeClr val="accent1">
            <a:tint val="44500"/>
            <a:satMod val="160000"/>
          </a:schemeClr>
        </a:gs>
        <a:gs pos="2000">
          <a:schemeClr val="accent1">
            <a:tint val="23500"/>
            <a:satMod val="160000"/>
          </a:schemeClr>
        </a:gs>
      </a:gsLst>
      <a:path path="rect">
        <a:fillToRect l="100000" t="100000"/>
      </a:path>
      <a:tileRect r="-100000" b="-100000"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114556332632335"/>
          <c:y val="5.0925925925925923E-2"/>
          <c:w val="0.86333338767436674"/>
          <c:h val="0.734074074074074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CC99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5077427821522317E-2"/>
                  <c:y val="-4.458661417322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721566054243202E-2"/>
                  <c:y val="-3.8090551181102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198818897637867E-2"/>
                  <c:y val="-6.811789151356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926290463692106E-2"/>
                  <c:y val="-5.7701224846894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ОМС!$A$3:$A$6</c:f>
              <c:strCache>
                <c:ptCount val="4"/>
                <c:pt idx="0">
                  <c:v>2022 год, (оценка)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ОМС!$B$3:$B$6</c:f>
              <c:numCache>
                <c:formatCode>0.0</c:formatCode>
                <c:ptCount val="4"/>
                <c:pt idx="0">
                  <c:v>26080.45</c:v>
                </c:pt>
                <c:pt idx="1">
                  <c:v>24699.200000000001</c:v>
                </c:pt>
                <c:pt idx="2">
                  <c:v>18429.45</c:v>
                </c:pt>
                <c:pt idx="3">
                  <c:v>14808.05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709120"/>
        <c:axId val="120710656"/>
        <c:axId val="0"/>
      </c:bar3DChart>
      <c:catAx>
        <c:axId val="12070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0710656"/>
        <c:crosses val="autoZero"/>
        <c:auto val="1"/>
        <c:lblAlgn val="ctr"/>
        <c:lblOffset val="100"/>
        <c:noMultiLvlLbl val="0"/>
      </c:catAx>
      <c:valAx>
        <c:axId val="12071065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0709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C99FF"/>
            </a:solidFill>
            <a:ln w="25400"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2.5000000000000001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718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6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77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ОМС!$A$18:$A$21</c:f>
              <c:strCache>
                <c:ptCount val="4"/>
                <c:pt idx="0">
                  <c:v>2022 год, (оценка)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ОМС!$B$18:$B$21</c:f>
              <c:numCache>
                <c:formatCode>0.00</c:formatCode>
                <c:ptCount val="4"/>
                <c:pt idx="0">
                  <c:v>1.7581535661318592</c:v>
                </c:pt>
                <c:pt idx="1">
                  <c:v>1.6650397734933262</c:v>
                </c:pt>
                <c:pt idx="2">
                  <c:v>1.2423789942025079</c:v>
                </c:pt>
                <c:pt idx="3">
                  <c:v>0.99825064042065526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763904"/>
        <c:axId val="120765440"/>
        <c:axId val="0"/>
      </c:bar3DChart>
      <c:catAx>
        <c:axId val="12076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0765440"/>
        <c:crosses val="autoZero"/>
        <c:auto val="1"/>
        <c:lblAlgn val="ctr"/>
        <c:lblOffset val="100"/>
        <c:noMultiLvlLbl val="0"/>
      </c:catAx>
      <c:valAx>
        <c:axId val="12076544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0763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800"/>
              <a:t>Динамика расходов на образование, тыс. рублей</a:t>
            </a:r>
          </a:p>
        </c:rich>
      </c:tx>
      <c:layout>
        <c:manualLayout>
          <c:xMode val="edge"/>
          <c:yMode val="edge"/>
          <c:x val="0.22840919885014377"/>
          <c:y val="4.8522956144513477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949218713252241"/>
          <c:y val="0.14033638883692454"/>
          <c:w val="0.90348991101342946"/>
          <c:h val="0.74021598272138223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3894862604540046E-2"/>
                  <c:y val="-0.3586403032954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452807646356032E-2"/>
                  <c:y val="-0.334936444055604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452807646356032E-2"/>
                  <c:y val="-0.29949604031677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366079240094989E-2"/>
                  <c:y val="-0.29797609406661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образование!$A$2:$A$5</c:f>
              <c:strCache>
                <c:ptCount val="4"/>
                <c:pt idx="0">
                  <c:v>2022 год (оценка)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образование!$B$2:$B$5</c:f>
              <c:numCache>
                <c:formatCode>#,##0.0</c:formatCode>
                <c:ptCount val="4"/>
                <c:pt idx="0">
                  <c:v>252205.8</c:v>
                </c:pt>
                <c:pt idx="1">
                  <c:v>239871.1</c:v>
                </c:pt>
                <c:pt idx="2">
                  <c:v>205754.4</c:v>
                </c:pt>
                <c:pt idx="3">
                  <c:v>196391.4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59177344"/>
        <c:axId val="159199616"/>
        <c:axId val="0"/>
      </c:bar3DChart>
      <c:catAx>
        <c:axId val="15917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9199616"/>
        <c:crosses val="autoZero"/>
        <c:auto val="1"/>
        <c:lblAlgn val="ctr"/>
        <c:lblOffset val="100"/>
        <c:noMultiLvlLbl val="0"/>
      </c:catAx>
      <c:valAx>
        <c:axId val="15919961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9177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251591831833973E-3"/>
          <c:y val="2.9614872161709783E-3"/>
          <c:w val="0.9701402012248469"/>
          <c:h val="0.99213660025154382"/>
        </c:manualLayout>
      </c:layout>
      <c:pie3DChart>
        <c:varyColors val="1"/>
        <c:ser>
          <c:idx val="0"/>
          <c:order val="0"/>
          <c:tx>
            <c:strRef>
              <c:f>образование!$A$22</c:f>
              <c:strCache>
                <c:ptCount val="1"/>
                <c:pt idx="0">
                  <c:v>2023 год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9999FF">
                  <a:lumMod val="75000"/>
                </a:srgbClr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0140533763344156"/>
                  <c:y val="-5.15630266846303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825147794099641"/>
                  <c:y val="-0.18535181214172514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181982,4</a:t>
                    </a:r>
                    <a:r>
                      <a:rPr lang="en-US" sz="1200" dirty="0" smtClean="0"/>
                      <a:t> </a:t>
                    </a:r>
                    <a:r>
                      <a:rPr lang="ru-RU" sz="1200" dirty="0" smtClean="0"/>
                      <a:t> </a:t>
                    </a:r>
                  </a:p>
                  <a:p>
                    <a:r>
                      <a:rPr lang="en-US" sz="1200" dirty="0" smtClean="0"/>
                      <a:t>76%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8899795336937855E-3"/>
                  <c:y val="-8.11841065473242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3054680624893389"/>
                  <c:y val="-3.51494514358101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19521,7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образование!$B$21:$E$21</c:f>
              <c:strCache>
                <c:ptCount val="4"/>
                <c:pt idx="0">
                  <c:v>Детские дошкольные учреждения (сады)</c:v>
                </c:pt>
                <c:pt idx="1">
                  <c:v>Общеобразовательные учреждения (школы)</c:v>
                </c:pt>
                <c:pt idx="2">
                  <c:v>Молодежная политика</c:v>
                </c:pt>
                <c:pt idx="3">
                  <c:v>Другие вопросы</c:v>
                </c:pt>
              </c:strCache>
            </c:strRef>
          </c:cat>
          <c:val>
            <c:numRef>
              <c:f>образование!$B$22:$E$22</c:f>
              <c:numCache>
                <c:formatCode>0.0</c:formatCode>
                <c:ptCount val="4"/>
                <c:pt idx="0">
                  <c:v>37632</c:v>
                </c:pt>
                <c:pt idx="1">
                  <c:v>181982.4</c:v>
                </c:pt>
                <c:pt idx="2">
                  <c:v>50</c:v>
                </c:pt>
                <c:pt idx="3">
                  <c:v>20206.7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569569522372576"/>
          <c:y val="0.76832831557819981"/>
          <c:w val="0.76319319366516303"/>
          <c:h val="0.20015516442797587"/>
        </c:manualLayout>
      </c:layout>
      <c:overlay val="0"/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27782534377214"/>
          <c:y val="5.513797956311571E-2"/>
          <c:w val="0.82500027974456103"/>
          <c:h val="0.7568940830936792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281728"/>
        <c:axId val="120312192"/>
      </c:barChart>
      <c:catAx>
        <c:axId val="12028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0312192"/>
        <c:crosses val="autoZero"/>
        <c:auto val="1"/>
        <c:lblAlgn val="ctr"/>
        <c:lblOffset val="100"/>
        <c:noMultiLvlLbl val="0"/>
      </c:catAx>
      <c:valAx>
        <c:axId val="12031219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02817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27782534377214"/>
          <c:y val="5.513797956311571E-2"/>
          <c:w val="0.82500027974456103"/>
          <c:h val="0.756894083093679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00080"/>
            </a:solidFill>
            <a:ln w="25400">
              <a:solidFill>
                <a:srgbClr val="00206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культура!$A$5:$A$8</c:f>
              <c:strCache>
                <c:ptCount val="4"/>
                <c:pt idx="0">
                  <c:v>2022 год (оценка)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культура!$B$5:$B$8</c:f>
              <c:numCache>
                <c:formatCode>General</c:formatCode>
                <c:ptCount val="4"/>
                <c:pt idx="0">
                  <c:v>24963.9</c:v>
                </c:pt>
                <c:pt idx="1">
                  <c:v>18521.5</c:v>
                </c:pt>
                <c:pt idx="2">
                  <c:v>15923.6</c:v>
                </c:pt>
                <c:pt idx="3">
                  <c:v>15923.6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324096"/>
        <c:axId val="120325632"/>
      </c:barChart>
      <c:catAx>
        <c:axId val="12032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0325632"/>
        <c:crosses val="autoZero"/>
        <c:auto val="1"/>
        <c:lblAlgn val="ctr"/>
        <c:lblOffset val="100"/>
        <c:noMultiLvlLbl val="0"/>
      </c:catAx>
      <c:valAx>
        <c:axId val="12032563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03240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642930503252303E-2"/>
          <c:y val="4.1525166497045012E-2"/>
          <c:w val="0.58888888888888891"/>
          <c:h val="0.98148148148148151"/>
        </c:manualLayout>
      </c:layout>
      <c:pieChart>
        <c:varyColors val="1"/>
        <c:ser>
          <c:idx val="0"/>
          <c:order val="0"/>
          <c:spPr>
            <a:ln>
              <a:solidFill>
                <a:srgbClr val="0000FF"/>
              </a:solidFill>
            </a:ln>
          </c:spPr>
          <c:explosion val="32"/>
          <c:dPt>
            <c:idx val="0"/>
            <c:bubble3D val="0"/>
            <c:spPr>
              <a:solidFill>
                <a:srgbClr val="FF0066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2"/>
            <c:bubble3D val="0"/>
            <c:explosion val="14"/>
            <c:spPr>
              <a:solidFill>
                <a:srgbClr val="92D050"/>
              </a:solidFill>
              <a:ln>
                <a:solidFill>
                  <a:srgbClr val="0000FF"/>
                </a:solidFill>
              </a:ln>
            </c:spPr>
          </c:dPt>
          <c:dLbls>
            <c:dLbl>
              <c:idx val="0"/>
              <c:layout>
                <c:manualLayout>
                  <c:x val="-0.11965445623644876"/>
                  <c:y val="0.142613006707494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553600365171744"/>
                  <c:y val="-9.27212669844840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671185667009014"/>
                  <c:y val="-0.197870266216722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культура!$A$20:$A$22</c:f>
              <c:strCache>
                <c:ptCount val="3"/>
                <c:pt idx="0">
                  <c:v>Муниципальное бюджетное учреждение культуры Муромского района "Центр культуры и досуга "Панфиловский"</c:v>
                </c:pt>
                <c:pt idx="1">
                  <c:v>Муниципальное бюджетное учреждение культуры Муромского района "Музейно-выставочное объединение имени С.И.Чиркова"</c:v>
                </c:pt>
                <c:pt idx="2">
                  <c:v>Муниципальное бюджетное учреждение культуры Муромского района "Централизованная библиотечная система"</c:v>
                </c:pt>
              </c:strCache>
            </c:strRef>
          </c:cat>
          <c:val>
            <c:numRef>
              <c:f>культура!$B$20:$B$22</c:f>
              <c:numCache>
                <c:formatCode>General</c:formatCode>
                <c:ptCount val="3"/>
                <c:pt idx="0">
                  <c:v>4337.2</c:v>
                </c:pt>
                <c:pt idx="1">
                  <c:v>875.1</c:v>
                </c:pt>
                <c:pt idx="2">
                  <c:v>13309.2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260938034919545"/>
          <c:y val="2.43769528808899E-2"/>
          <c:w val="0.34130480429076793"/>
          <c:h val="0.9285742853571874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Структура расходов в рамках раздела "Культура, кинематография" по уровням бюджета в 2022- 2025 годах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666275563051707"/>
          <c:y val="0.1838204839779643"/>
          <c:w val="0.74331620119817388"/>
          <c:h val="0.6613407939392190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Культура2!$A$2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Культура2!$B$1:$E$1</c:f>
              <c:strCache>
                <c:ptCount val="4"/>
                <c:pt idx="0">
                  <c:v>План на  01.10.2022 год, тыс.руб</c:v>
                </c:pt>
                <c:pt idx="1">
                  <c:v>План на 2023  год, тыс.руб</c:v>
                </c:pt>
                <c:pt idx="2">
                  <c:v>План на 2024 год, тыс.руб</c:v>
                </c:pt>
                <c:pt idx="3">
                  <c:v>План на 2025 год, тыс.руб</c:v>
                </c:pt>
              </c:strCache>
            </c:strRef>
          </c:cat>
          <c:val>
            <c:numRef>
              <c:f>Культура2!$B$2:$E$2</c:f>
              <c:numCache>
                <c:formatCode>0.0</c:formatCode>
                <c:ptCount val="4"/>
                <c:pt idx="0">
                  <c:v>5590.7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Культура2!$A$3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Культура2!$B$1:$E$1</c:f>
              <c:strCache>
                <c:ptCount val="4"/>
                <c:pt idx="0">
                  <c:v>План на  01.10.2022 год, тыс.руб</c:v>
                </c:pt>
                <c:pt idx="1">
                  <c:v>План на 2023  год, тыс.руб</c:v>
                </c:pt>
                <c:pt idx="2">
                  <c:v>План на 2024 год, тыс.руб</c:v>
                </c:pt>
                <c:pt idx="3">
                  <c:v>План на 2025 год, тыс.руб</c:v>
                </c:pt>
              </c:strCache>
            </c:strRef>
          </c:cat>
          <c:val>
            <c:numRef>
              <c:f>Культура2!$B$3:$E$3</c:f>
              <c:numCache>
                <c:formatCode>0.0</c:formatCode>
                <c:ptCount val="4"/>
                <c:pt idx="0">
                  <c:v>6485.9</c:v>
                </c:pt>
                <c:pt idx="1">
                  <c:v>6475.8</c:v>
                </c:pt>
                <c:pt idx="2">
                  <c:v>6475.8</c:v>
                </c:pt>
                <c:pt idx="3">
                  <c:v>6475.9</c:v>
                </c:pt>
              </c:numCache>
            </c:numRef>
          </c:val>
        </c:ser>
        <c:ser>
          <c:idx val="2"/>
          <c:order val="2"/>
          <c:tx>
            <c:strRef>
              <c:f>Культура2!$A$4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A265D5"/>
            </a:solidFill>
          </c:spPr>
          <c:invertIfNegative val="0"/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Культура2!$B$1:$E$1</c:f>
              <c:strCache>
                <c:ptCount val="4"/>
                <c:pt idx="0">
                  <c:v>План на  01.10.2022 год, тыс.руб</c:v>
                </c:pt>
                <c:pt idx="1">
                  <c:v>План на 2023  год, тыс.руб</c:v>
                </c:pt>
                <c:pt idx="2">
                  <c:v>План на 2024 год, тыс.руб</c:v>
                </c:pt>
                <c:pt idx="3">
                  <c:v>План на 2025 год, тыс.руб</c:v>
                </c:pt>
              </c:strCache>
            </c:strRef>
          </c:cat>
          <c:val>
            <c:numRef>
              <c:f>Культура2!$B$4:$E$4</c:f>
              <c:numCache>
                <c:formatCode>0.0</c:formatCode>
                <c:ptCount val="4"/>
                <c:pt idx="0">
                  <c:v>12887.3</c:v>
                </c:pt>
                <c:pt idx="1">
                  <c:v>12045.7</c:v>
                </c:pt>
                <c:pt idx="2">
                  <c:v>9447.7999999999993</c:v>
                </c:pt>
                <c:pt idx="3">
                  <c:v>9447.7000000000007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408320"/>
        <c:axId val="120426496"/>
        <c:axId val="0"/>
      </c:bar3DChart>
      <c:catAx>
        <c:axId val="1204083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0426496"/>
        <c:crosses val="autoZero"/>
        <c:auto val="1"/>
        <c:lblAlgn val="ctr"/>
        <c:lblOffset val="100"/>
        <c:noMultiLvlLbl val="0"/>
      </c:catAx>
      <c:valAx>
        <c:axId val="120426496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04083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9308449365831595E-2"/>
          <c:y val="0.91698114658744578"/>
          <c:w val="0.84986558868732798"/>
          <c:h val="6.7924586349783156E-2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252077865266842"/>
          <c:y val="2.8169014084507043E-2"/>
          <c:w val="0.83747922134733155"/>
          <c:h val="0.86399061032863855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8517716535433069E-2"/>
                  <c:y val="-0.41738204802321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816054243219649E-2"/>
                  <c:y val="-0.38878090627776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836395450568678E-2"/>
                  <c:y val="-0.3930112632024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12510936133087E-2"/>
                  <c:y val="-0.368940830448142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соц.полит!$A$4:$A$7</c:f>
              <c:strCache>
                <c:ptCount val="4"/>
                <c:pt idx="0">
                  <c:v>2022 год (оценка),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руб.</c:v>
                </c:pt>
              </c:strCache>
            </c:strRef>
          </c:cat>
          <c:val>
            <c:numRef>
              <c:f>соц.полит!$B$4:$B$7</c:f>
              <c:numCache>
                <c:formatCode>0.0</c:formatCode>
                <c:ptCount val="4"/>
                <c:pt idx="0">
                  <c:v>42095.8</c:v>
                </c:pt>
                <c:pt idx="1">
                  <c:v>39577.199999999997</c:v>
                </c:pt>
                <c:pt idx="2">
                  <c:v>39555.199999999997</c:v>
                </c:pt>
                <c:pt idx="3">
                  <c:v>34965.699999999997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0520704"/>
        <c:axId val="120522240"/>
        <c:axId val="0"/>
      </c:bar3DChart>
      <c:catAx>
        <c:axId val="12052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0522240"/>
        <c:crosses val="autoZero"/>
        <c:auto val="1"/>
        <c:lblAlgn val="ctr"/>
        <c:lblOffset val="100"/>
        <c:noMultiLvlLbl val="0"/>
      </c:catAx>
      <c:valAx>
        <c:axId val="12052224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20520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48231197382768E-2"/>
          <c:y val="0"/>
          <c:w val="0.48961381284032757"/>
          <c:h val="0.99137989760427636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99CC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CC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6.7239099794583576E-2"/>
                  <c:y val="0.13724234991276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625878698611003E-3"/>
                  <c:y val="0.1371085213978267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474137789104698"/>
                  <c:y val="-0.2037493242143130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4199015556911371E-2"/>
                  <c:y val="7.97656599895739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соц.полит!$A$19:$A$22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соц.полит!$B$19:$B$22</c:f>
              <c:numCache>
                <c:formatCode>General</c:formatCode>
                <c:ptCount val="4"/>
                <c:pt idx="0">
                  <c:v>4942.3999999999996</c:v>
                </c:pt>
                <c:pt idx="1">
                  <c:v>404.8</c:v>
                </c:pt>
                <c:pt idx="2">
                  <c:v>32847.800000000003</c:v>
                </c:pt>
                <c:pt idx="3">
                  <c:v>1382.2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7979923163904357"/>
          <c:y val="4.2885999846362939E-2"/>
          <c:w val="0.41742481923760899"/>
          <c:h val="0.8813259941840155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E4A6-1578-4D87-9397-F87F128F1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A3A06-99F5-4698-A35D-41C4A59029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2023 году 102362,0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A3007-E7BE-4043-9078-575E19BBA23B}" type="parTrans" cxnId="{CDCC04EE-F568-4104-8DDE-3C43F90F1474}">
      <dgm:prSet/>
      <dgm:spPr/>
      <dgm:t>
        <a:bodyPr/>
        <a:lstStyle/>
        <a:p>
          <a:endParaRPr lang="ru-RU"/>
        </a:p>
      </dgm:t>
    </dgm:pt>
    <dgm:pt modelId="{DB17D731-89A0-4B9B-B24A-AEC8AAD62569}" type="sibTrans" cxnId="{CDCC04EE-F568-4104-8DDE-3C43F90F1474}">
      <dgm:prSet/>
      <dgm:spPr/>
      <dgm:t>
        <a:bodyPr/>
        <a:lstStyle/>
        <a:p>
          <a:endParaRPr lang="ru-RU"/>
        </a:p>
      </dgm:t>
    </dgm:pt>
    <dgm:pt modelId="{6BD8481D-0B12-4D8F-9326-F564E1AD03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11354,0 тыс. рублей (11,1%)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6833B-6E3B-41CE-A1FF-94F1AA5A4C6B}" type="parTrans" cxnId="{05038ACC-C5AB-4C35-8D9D-B9638F66F347}">
      <dgm:prSet/>
      <dgm:spPr/>
      <dgm:t>
        <a:bodyPr/>
        <a:lstStyle/>
        <a:p>
          <a:endParaRPr lang="ru-RU"/>
        </a:p>
      </dgm:t>
    </dgm:pt>
    <dgm:pt modelId="{2EA4DEC6-EFBB-45EA-AB34-9682D6CE58BE}" type="sibTrans" cxnId="{05038ACC-C5AB-4C35-8D9D-B9638F66F347}">
      <dgm:prSet/>
      <dgm:spPr/>
      <dgm:t>
        <a:bodyPr/>
        <a:lstStyle/>
        <a:p>
          <a:endParaRPr lang="ru-RU"/>
        </a:p>
      </dgm:t>
    </dgm:pt>
    <dgm:pt modelId="{B330A8F0-A0D4-47B8-BAC3-BF90F4B552F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57691,0 тыс. рублей (56,4%)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9999-B1B3-4BF5-B9D5-A85F67F9296A}" type="parTrans" cxnId="{3611F66E-AE2E-4E12-A545-5D6F260BCC71}">
      <dgm:prSet/>
      <dgm:spPr/>
      <dgm:t>
        <a:bodyPr/>
        <a:lstStyle/>
        <a:p>
          <a:endParaRPr lang="ru-RU"/>
        </a:p>
      </dgm:t>
    </dgm:pt>
    <dgm:pt modelId="{067020DF-58FA-47D8-B810-2EDE6775BDBE}" type="sibTrans" cxnId="{3611F66E-AE2E-4E12-A545-5D6F260BCC71}">
      <dgm:prSet/>
      <dgm:spPr/>
      <dgm:t>
        <a:bodyPr/>
        <a:lstStyle/>
        <a:p>
          <a:endParaRPr lang="ru-RU"/>
        </a:p>
      </dgm:t>
    </dgm:pt>
    <dgm:pt modelId="{ED04B9B7-2A48-478D-B77E-DAA7D67E52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33317,0 тыс. рублей (32,5%)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F3E14-143B-4905-95DD-0D1F6F97B932}" type="parTrans" cxnId="{EEB9609E-8854-46B9-B769-A88B1DD4CF3E}">
      <dgm:prSet/>
      <dgm:spPr/>
      <dgm:t>
        <a:bodyPr/>
        <a:lstStyle/>
        <a:p>
          <a:endParaRPr lang="ru-RU"/>
        </a:p>
      </dgm:t>
    </dgm:pt>
    <dgm:pt modelId="{B94F1017-F737-49FB-B34C-4F011CA4DBAF}" type="sibTrans" cxnId="{EEB9609E-8854-46B9-B769-A88B1DD4CF3E}">
      <dgm:prSet/>
      <dgm:spPr/>
      <dgm:t>
        <a:bodyPr/>
        <a:lstStyle/>
        <a:p>
          <a:endParaRPr lang="ru-RU"/>
        </a:p>
      </dgm:t>
    </dgm:pt>
    <dgm:pt modelId="{392DA099-0D3A-4549-8F3C-14C52757E3E2}" type="pres">
      <dgm:prSet presAssocID="{8B1DE4A6-1578-4D87-9397-F87F128F1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3257F-DDD1-4BAE-B67A-46CB85F1CEE5}" type="pres">
      <dgm:prSet presAssocID="{900A3A06-99F5-4698-A35D-41C4A59029CA}" presName="centerShape" presStyleLbl="node0" presStyleIdx="0" presStyleCnt="1" custScaleX="111876"/>
      <dgm:spPr/>
      <dgm:t>
        <a:bodyPr/>
        <a:lstStyle/>
        <a:p>
          <a:endParaRPr lang="ru-RU"/>
        </a:p>
      </dgm:t>
    </dgm:pt>
    <dgm:pt modelId="{4A886390-79A6-4D5D-86B2-9FB6955A50DD}" type="pres">
      <dgm:prSet presAssocID="{DCE6833B-6E3B-41CE-A1FF-94F1AA5A4C6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0AEFD55-D784-4C39-A118-830FDA3B3F5C}" type="pres">
      <dgm:prSet presAssocID="{6BD8481D-0B12-4D8F-9326-F564E1AD031F}" presName="node" presStyleLbl="node1" presStyleIdx="0" presStyleCnt="3" custScaleX="107772" custScaleY="92246" custRadScaleRad="114552" custRadScaleInc="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01D1-3E32-4EAB-B4C6-477AE23F3E98}" type="pres">
      <dgm:prSet presAssocID="{2D849999-B1B3-4BF5-B9D5-A85F67F9296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78729D6-FB6B-4269-A0E7-47336E3F4DFB}" type="pres">
      <dgm:prSet presAssocID="{B330A8F0-A0D4-47B8-BAC3-BF90F4B552F5}" presName="node" presStyleLbl="node1" presStyleIdx="1" presStyleCnt="3" custScaleX="130565" custScaleY="10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B1-C266-4DA8-87D7-4BF1ECA80A65}" type="pres">
      <dgm:prSet presAssocID="{408F3E14-143B-4905-95DD-0D1F6F97B93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4A7B949-4471-469F-85E6-F1A08BB187C0}" type="pres">
      <dgm:prSet presAssocID="{ED04B9B7-2A48-478D-B77E-DAA7D67E5245}" presName="node" presStyleLbl="node1" presStyleIdx="2" presStyleCnt="3" custScaleX="133280" custScaleY="99909" custRadScaleRad="114085" custRadScaleInc="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F36DB1-812A-4644-A2F2-BC238D02F315}" type="presOf" srcId="{900A3A06-99F5-4698-A35D-41C4A59029CA}" destId="{C803257F-DDD1-4BAE-B67A-46CB85F1CEE5}" srcOrd="0" destOrd="0" presId="urn:microsoft.com/office/officeart/2005/8/layout/radial4"/>
    <dgm:cxn modelId="{E71904C9-FDA9-47C9-AA99-A7CD0FC0A450}" type="presOf" srcId="{DCE6833B-6E3B-41CE-A1FF-94F1AA5A4C6B}" destId="{4A886390-79A6-4D5D-86B2-9FB6955A50DD}" srcOrd="0" destOrd="0" presId="urn:microsoft.com/office/officeart/2005/8/layout/radial4"/>
    <dgm:cxn modelId="{90A759D5-DF7B-4634-ACD4-3425F1FF0280}" type="presOf" srcId="{8B1DE4A6-1578-4D87-9397-F87F128F19EE}" destId="{392DA099-0D3A-4549-8F3C-14C52757E3E2}" srcOrd="0" destOrd="0" presId="urn:microsoft.com/office/officeart/2005/8/layout/radial4"/>
    <dgm:cxn modelId="{3611F66E-AE2E-4E12-A545-5D6F260BCC71}" srcId="{900A3A06-99F5-4698-A35D-41C4A59029CA}" destId="{B330A8F0-A0D4-47B8-BAC3-BF90F4B552F5}" srcOrd="1" destOrd="0" parTransId="{2D849999-B1B3-4BF5-B9D5-A85F67F9296A}" sibTransId="{067020DF-58FA-47D8-B810-2EDE6775BDBE}"/>
    <dgm:cxn modelId="{05038ACC-C5AB-4C35-8D9D-B9638F66F347}" srcId="{900A3A06-99F5-4698-A35D-41C4A59029CA}" destId="{6BD8481D-0B12-4D8F-9326-F564E1AD031F}" srcOrd="0" destOrd="0" parTransId="{DCE6833B-6E3B-41CE-A1FF-94F1AA5A4C6B}" sibTransId="{2EA4DEC6-EFBB-45EA-AB34-9682D6CE58BE}"/>
    <dgm:cxn modelId="{8C1BD8AB-188E-4CBF-AADE-54B758DC1C80}" type="presOf" srcId="{2D849999-B1B3-4BF5-B9D5-A85F67F9296A}" destId="{671401D1-3E32-4EAB-B4C6-477AE23F3E98}" srcOrd="0" destOrd="0" presId="urn:microsoft.com/office/officeart/2005/8/layout/radial4"/>
    <dgm:cxn modelId="{5C847A25-A7A9-4947-A8CE-CC036DF1A4C2}" type="presOf" srcId="{ED04B9B7-2A48-478D-B77E-DAA7D67E5245}" destId="{C4A7B949-4471-469F-85E6-F1A08BB187C0}" srcOrd="0" destOrd="0" presId="urn:microsoft.com/office/officeart/2005/8/layout/radial4"/>
    <dgm:cxn modelId="{EEB9609E-8854-46B9-B769-A88B1DD4CF3E}" srcId="{900A3A06-99F5-4698-A35D-41C4A59029CA}" destId="{ED04B9B7-2A48-478D-B77E-DAA7D67E5245}" srcOrd="2" destOrd="0" parTransId="{408F3E14-143B-4905-95DD-0D1F6F97B932}" sibTransId="{B94F1017-F737-49FB-B34C-4F011CA4DBAF}"/>
    <dgm:cxn modelId="{12A709E4-6EB6-48A9-92FB-C99422549E67}" type="presOf" srcId="{408F3E14-143B-4905-95DD-0D1F6F97B932}" destId="{018CE0B1-C266-4DA8-87D7-4BF1ECA80A65}" srcOrd="0" destOrd="0" presId="urn:microsoft.com/office/officeart/2005/8/layout/radial4"/>
    <dgm:cxn modelId="{CDCC04EE-F568-4104-8DDE-3C43F90F1474}" srcId="{8B1DE4A6-1578-4D87-9397-F87F128F19EE}" destId="{900A3A06-99F5-4698-A35D-41C4A59029CA}" srcOrd="0" destOrd="0" parTransId="{F11A3007-E7BE-4043-9078-575E19BBA23B}" sibTransId="{DB17D731-89A0-4B9B-B24A-AEC8AAD62569}"/>
    <dgm:cxn modelId="{A42818A0-B499-4BB6-A09E-E6ABC2E3E541}" type="presOf" srcId="{6BD8481D-0B12-4D8F-9326-F564E1AD031F}" destId="{80AEFD55-D784-4C39-A118-830FDA3B3F5C}" srcOrd="0" destOrd="0" presId="urn:microsoft.com/office/officeart/2005/8/layout/radial4"/>
    <dgm:cxn modelId="{1935EA9C-9207-408A-8C22-E9BB22002A05}" type="presOf" srcId="{B330A8F0-A0D4-47B8-BAC3-BF90F4B552F5}" destId="{978729D6-FB6B-4269-A0E7-47336E3F4DFB}" srcOrd="0" destOrd="0" presId="urn:microsoft.com/office/officeart/2005/8/layout/radial4"/>
    <dgm:cxn modelId="{F06EBD66-AF61-4E2C-A0EF-B1CE36FAE5CA}" type="presParOf" srcId="{392DA099-0D3A-4549-8F3C-14C52757E3E2}" destId="{C803257F-DDD1-4BAE-B67A-46CB85F1CEE5}" srcOrd="0" destOrd="0" presId="urn:microsoft.com/office/officeart/2005/8/layout/radial4"/>
    <dgm:cxn modelId="{B7B8EFCE-8D78-4D84-96DB-69F1D1E0A2B3}" type="presParOf" srcId="{392DA099-0D3A-4549-8F3C-14C52757E3E2}" destId="{4A886390-79A6-4D5D-86B2-9FB6955A50DD}" srcOrd="1" destOrd="0" presId="urn:microsoft.com/office/officeart/2005/8/layout/radial4"/>
    <dgm:cxn modelId="{911B9954-8393-4355-957D-35302FC90605}" type="presParOf" srcId="{392DA099-0D3A-4549-8F3C-14C52757E3E2}" destId="{80AEFD55-D784-4C39-A118-830FDA3B3F5C}" srcOrd="2" destOrd="0" presId="urn:microsoft.com/office/officeart/2005/8/layout/radial4"/>
    <dgm:cxn modelId="{F94793EE-BD54-44F9-9A96-E499EF2C6EB0}" type="presParOf" srcId="{392DA099-0D3A-4549-8F3C-14C52757E3E2}" destId="{671401D1-3E32-4EAB-B4C6-477AE23F3E98}" srcOrd="3" destOrd="0" presId="urn:microsoft.com/office/officeart/2005/8/layout/radial4"/>
    <dgm:cxn modelId="{E105AF35-7CED-47AC-A3C0-CB1E9CC8EF9A}" type="presParOf" srcId="{392DA099-0D3A-4549-8F3C-14C52757E3E2}" destId="{978729D6-FB6B-4269-A0E7-47336E3F4DFB}" srcOrd="4" destOrd="0" presId="urn:microsoft.com/office/officeart/2005/8/layout/radial4"/>
    <dgm:cxn modelId="{F96711E5-307F-48AA-9ADA-875D1F1BED8B}" type="presParOf" srcId="{392DA099-0D3A-4549-8F3C-14C52757E3E2}" destId="{018CE0B1-C266-4DA8-87D7-4BF1ECA80A65}" srcOrd="5" destOrd="0" presId="urn:microsoft.com/office/officeart/2005/8/layout/radial4"/>
    <dgm:cxn modelId="{41741E71-8DD1-43E7-AECC-F9C40EC87F83}" type="presParOf" srcId="{392DA099-0D3A-4549-8F3C-14C52757E3E2}" destId="{C4A7B949-4471-469F-85E6-F1A08BB187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3257F-DDD1-4BAE-B67A-46CB85F1CEE5}">
      <dsp:nvSpPr>
        <dsp:cNvPr id="0" name=""/>
        <dsp:cNvSpPr/>
      </dsp:nvSpPr>
      <dsp:spPr>
        <a:xfrm>
          <a:off x="2154317" y="2212707"/>
          <a:ext cx="1956476" cy="17487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2023 году 102362,0 тыс. рублей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0836" y="2468811"/>
        <a:ext cx="1383438" cy="1236582"/>
      </dsp:txXfrm>
    </dsp:sp>
    <dsp:sp modelId="{4A886390-79A6-4D5D-86B2-9FB6955A50DD}">
      <dsp:nvSpPr>
        <dsp:cNvPr id="0" name=""/>
        <dsp:cNvSpPr/>
      </dsp:nvSpPr>
      <dsp:spPr>
        <a:xfrm rot="13036224">
          <a:off x="748062" y="1684075"/>
          <a:ext cx="1736515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AEFD55-D784-4C39-A118-830FDA3B3F5C}">
      <dsp:nvSpPr>
        <dsp:cNvPr id="0" name=""/>
        <dsp:cNvSpPr/>
      </dsp:nvSpPr>
      <dsp:spPr>
        <a:xfrm>
          <a:off x="30137" y="794468"/>
          <a:ext cx="1790470" cy="122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11354,0 тыс. рублей (11,1%)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046" y="830377"/>
        <a:ext cx="1718652" cy="1154205"/>
      </dsp:txXfrm>
    </dsp:sp>
    <dsp:sp modelId="{671401D1-3E32-4EAB-B4C6-477AE23F3E98}">
      <dsp:nvSpPr>
        <dsp:cNvPr id="0" name=""/>
        <dsp:cNvSpPr/>
      </dsp:nvSpPr>
      <dsp:spPr>
        <a:xfrm rot="16200000">
          <a:off x="2401667" y="1147540"/>
          <a:ext cx="1461775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8729D6-FB6B-4269-A0E7-47336E3F4DFB}">
      <dsp:nvSpPr>
        <dsp:cNvPr id="0" name=""/>
        <dsp:cNvSpPr/>
      </dsp:nvSpPr>
      <dsp:spPr>
        <a:xfrm>
          <a:off x="2047984" y="902"/>
          <a:ext cx="2169142" cy="132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57691,0 тыс. рублей (56,4%)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6936" y="39854"/>
        <a:ext cx="2091238" cy="1252000"/>
      </dsp:txXfrm>
    </dsp:sp>
    <dsp:sp modelId="{018CE0B1-C266-4DA8-87D7-4BF1ECA80A65}">
      <dsp:nvSpPr>
        <dsp:cNvPr id="0" name=""/>
        <dsp:cNvSpPr/>
      </dsp:nvSpPr>
      <dsp:spPr>
        <a:xfrm rot="19690270">
          <a:off x="3895007" y="1869671"/>
          <a:ext cx="1594773" cy="49840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A7B949-4471-469F-85E6-F1A08BB187C0}">
      <dsp:nvSpPr>
        <dsp:cNvPr id="0" name=""/>
        <dsp:cNvSpPr/>
      </dsp:nvSpPr>
      <dsp:spPr>
        <a:xfrm>
          <a:off x="4262752" y="1034409"/>
          <a:ext cx="2214247" cy="13278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33317,0 тыс. рублей (32,5%)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1644" y="1073301"/>
        <a:ext cx="2136463" cy="1250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0.03191</cdr:y>
    </cdr:from>
    <cdr:to>
      <cdr:x>0.99133</cdr:x>
      <cdr:y>0.23138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87535"/>
          <a:ext cx="4219473" cy="547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>
              <a:latin typeface="Times New Roman" pitchFamily="18" charset="0"/>
              <a:cs typeface="Times New Roman" pitchFamily="18" charset="0"/>
            </a:rPr>
            <a:t>Прогноз объемов жилищного строительства по муниципальному образованию Муромский район, </a:t>
          </a:r>
          <a:r>
            <a:rPr lang="ru-RU" sz="1100" b="1" baseline="0" dirty="0">
              <a:latin typeface="Times New Roman" pitchFamily="18" charset="0"/>
              <a:cs typeface="Times New Roman" pitchFamily="18" charset="0"/>
            </a:rPr>
            <a:t> в тыс.  м</a:t>
          </a:r>
          <a:r>
            <a:rPr lang="ru-RU" sz="1100" b="1" baseline="30000" dirty="0">
              <a:latin typeface="Times New Roman" pitchFamily="18" charset="0"/>
              <a:cs typeface="Times New Roman" pitchFamily="18" charset="0"/>
            </a:rPr>
            <a:t>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0.46036</cdr:x>
      <cdr:y>0.71009</cdr:y>
    </cdr:from>
    <cdr:to>
      <cdr:x>0.7754</cdr:x>
      <cdr:y>0.78104</cdr:y>
    </cdr:to>
    <cdr:sp macro="" textlink="">
      <cdr:nvSpPr>
        <cdr:cNvPr id="1328130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3705225" y="3590925"/>
          <a:ext cx="2533650" cy="3482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0.78604</cdr:x>
      <cdr:y>0.66864</cdr:y>
    </cdr:from>
    <cdr:to>
      <cdr:x>0.98487</cdr:x>
      <cdr:y>0.708</cdr:y>
    </cdr:to>
    <cdr:sp macro="" textlink="">
      <cdr:nvSpPr>
        <cdr:cNvPr id="1328131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6431328" y="3477358"/>
          <a:ext cx="1626822" cy="2046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 24963,9 тыс. руб. </a:t>
          </a:r>
        </a:p>
      </cdr:txBody>
    </cdr:sp>
  </cdr:relSizeAnchor>
  <cdr:relSizeAnchor xmlns:cdr="http://schemas.openxmlformats.org/drawingml/2006/chartDrawing">
    <cdr:from>
      <cdr:x>0.61961</cdr:x>
      <cdr:y>0.17967</cdr:y>
    </cdr:from>
    <cdr:to>
      <cdr:x>0.82154</cdr:x>
      <cdr:y>0.21282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591175" y="1028699"/>
          <a:ext cx="1823680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328134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0.46537</cdr:x>
      <cdr:y>0.71524</cdr:y>
    </cdr:from>
    <cdr:to>
      <cdr:x>0.76955</cdr:x>
      <cdr:y>0.78937</cdr:y>
    </cdr:to>
    <cdr:sp macro="" textlink="">
      <cdr:nvSpPr>
        <cdr:cNvPr id="4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4191001" y="3981450"/>
          <a:ext cx="2752724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0.64954</cdr:x>
      <cdr:y>0.31566</cdr:y>
    </cdr:from>
    <cdr:to>
      <cdr:x>0.95702</cdr:x>
      <cdr:y>0.35838</cdr:y>
    </cdr:to>
    <cdr:sp macro="" textlink="">
      <cdr:nvSpPr>
        <cdr:cNvPr id="7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5859055" y="1924050"/>
          <a:ext cx="2780120" cy="2205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1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12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3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0.56885</cdr:x>
      <cdr:y>0.58115</cdr:y>
    </cdr:from>
    <cdr:to>
      <cdr:x>0.81775</cdr:x>
      <cdr:y>0.65159</cdr:y>
    </cdr:to>
    <cdr:sp macro="" textlink="">
      <cdr:nvSpPr>
        <cdr:cNvPr id="17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4517" y="2962275"/>
          <a:ext cx="2007258" cy="3457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0.78374</cdr:x>
      <cdr:y>0.41521</cdr:y>
    </cdr:from>
    <cdr:to>
      <cdr:x>0.96972</cdr:x>
      <cdr:y>0.46804</cdr:y>
    </cdr:to>
    <cdr:sp macro="" textlink="">
      <cdr:nvSpPr>
        <cdr:cNvPr id="18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412509" y="2159352"/>
          <a:ext cx="1521684" cy="2747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 15923,6 тыс.руб</a:t>
          </a:r>
        </a:p>
      </cdr:txBody>
    </cdr:sp>
  </cdr:relSizeAnchor>
  <cdr:relSizeAnchor xmlns:cdr="http://schemas.openxmlformats.org/drawingml/2006/chartDrawing">
    <cdr:from>
      <cdr:x>0.78323</cdr:x>
      <cdr:y>0.26871</cdr:y>
    </cdr:from>
    <cdr:to>
      <cdr:x>0.97787</cdr:x>
      <cdr:y>0.31588</cdr:y>
    </cdr:to>
    <cdr:sp macro="" textlink="">
      <cdr:nvSpPr>
        <cdr:cNvPr id="19" name="Прямоугольник 5"/>
        <cdr:cNvSpPr/>
      </cdr:nvSpPr>
      <cdr:spPr>
        <a:xfrm xmlns:a="http://schemas.openxmlformats.org/drawingml/2006/main">
          <a:off x="6408384" y="1397467"/>
          <a:ext cx="1592540" cy="2453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Всего 15923,6 тыс.уб</a:t>
          </a:r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20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21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0.77939</cdr:x>
      <cdr:y>0.5625</cdr:y>
    </cdr:from>
    <cdr:to>
      <cdr:x>0.97753</cdr:x>
      <cdr:y>0.60973</cdr:y>
    </cdr:to>
    <cdr:sp macro="" textlink="">
      <cdr:nvSpPr>
        <cdr:cNvPr id="23" name="Прямоугольник 1"/>
        <cdr:cNvSpPr/>
      </cdr:nvSpPr>
      <cdr:spPr>
        <a:xfrm xmlns:a="http://schemas.openxmlformats.org/drawingml/2006/main">
          <a:off x="6376988" y="3429000"/>
          <a:ext cx="1621177" cy="2879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ts val="1100"/>
            </a:lnSpc>
          </a:pP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Всего 18521,5 тыс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руб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5761AE-766B-4B54-B387-7BC996AFC748}" type="datetimeFigureOut">
              <a:rPr lang="ru-RU"/>
              <a:pPr>
                <a:defRPr/>
              </a:pPr>
              <a:t>20.01.2023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08"/>
            <a:ext cx="5389563" cy="44416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4029"/>
            <a:ext cx="2919413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029"/>
            <a:ext cx="2919412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166F15-347E-4198-BF70-FFF8C7951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62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FE5D1-AC88-40C9-8517-41ADC371899F}" type="datetimeFigureOut">
              <a:rPr lang="ru-RU" altLang="ru-RU"/>
              <a:pPr>
                <a:defRPr/>
              </a:pPr>
              <a:t>20.01.2023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E2F4-36C5-4877-8347-090681CA0B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77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5351-186D-4816-B691-CCD110436C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DF13-DD30-45D3-A188-2F8A9581DB54}" type="datetimeFigureOut">
              <a:rPr lang="ru-RU" altLang="ru-RU"/>
              <a:pPr>
                <a:defRPr/>
              </a:pPr>
              <a:t>20.01.2023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19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A38E3-A7CC-42C1-9C7F-1B3B39EAD1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FADE1-6F25-46DE-B396-8EB4E8D56D57}" type="datetimeFigureOut">
              <a:rPr lang="ru-RU" altLang="ru-RU"/>
              <a:pPr>
                <a:defRPr/>
              </a:pPr>
              <a:t>20.01.2023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43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CEEF-D229-4EFC-B8D8-C27090A7FF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90AD-E35A-4767-BE94-E6A419E96E1E}" type="datetimeFigureOut">
              <a:rPr lang="ru-RU" altLang="ru-RU"/>
              <a:pPr>
                <a:defRPr/>
              </a:pPr>
              <a:t>20.01.2023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83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6B6A-6296-4C8C-A57E-64BB0AC070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4D6B-3459-4E24-B3E5-8E6CF2BBAC5E}" type="datetimeFigureOut">
              <a:rPr lang="ru-RU" altLang="ru-RU"/>
              <a:pPr>
                <a:defRPr/>
              </a:pPr>
              <a:t>20.01.2023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36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8AAD8-259A-473E-B2A8-C1585B889B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CC6D-6AFE-40EC-AB6B-14C0E3823494}" type="datetimeFigureOut">
              <a:rPr lang="ru-RU" altLang="ru-RU"/>
              <a:pPr>
                <a:defRPr/>
              </a:pPr>
              <a:t>20.01.2023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20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3CA45-FD83-4037-888C-00A1B3FB6E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3FDB-DAC6-416E-BC6B-86DD38747CD6}" type="datetimeFigureOut">
              <a:rPr lang="ru-RU" altLang="ru-RU"/>
              <a:pPr>
                <a:defRPr/>
              </a:pPr>
              <a:t>20.01.2023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6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F99B-F6D2-4165-AA28-661C0B13BF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07D03-F385-4A56-AF11-186D68F17632}" type="datetimeFigureOut">
              <a:rPr lang="ru-RU" altLang="ru-RU"/>
              <a:pPr>
                <a:defRPr/>
              </a:pPr>
              <a:t>20.01.2023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94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CD10B-68F3-47C6-B1F4-D5B4883354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E53D-FB4E-41E9-B219-363382274FDF}" type="datetimeFigureOut">
              <a:rPr lang="ru-RU" altLang="ru-RU"/>
              <a:pPr>
                <a:defRPr/>
              </a:pPr>
              <a:t>20.01.2023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10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E796-4BE0-4EC8-AECD-DC9AA70154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5A6E-24DC-4328-8687-539E556AEB6E}" type="datetimeFigureOut">
              <a:rPr lang="ru-RU" altLang="ru-RU"/>
              <a:pPr>
                <a:defRPr/>
              </a:pPr>
              <a:t>20.01.2023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20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0439-14B8-4259-8971-1D366760EB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382B-5AF1-43B8-BD6B-DC97B27B9DE9}" type="datetimeFigureOut">
              <a:rPr lang="ru-RU" altLang="ru-RU"/>
              <a:pPr>
                <a:defRPr/>
              </a:pPr>
              <a:t>20.01.2023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81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8AF7-6696-4E70-9128-153AA057A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4A59-62D7-43A7-AAC4-83A5615132EC}" type="datetimeFigureOut">
              <a:rPr lang="ru-RU" altLang="ru-RU"/>
              <a:pPr>
                <a:defRPr/>
              </a:pPr>
              <a:t>20.01.2023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64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EC37A2D-06D4-4D14-B049-175B67FEF4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0D287FB-6ED7-40C3-BBF7-68A1A709E4BA}" type="datetimeFigureOut">
              <a:rPr lang="ru-RU" altLang="ru-RU"/>
              <a:pPr>
                <a:defRPr/>
              </a:pPr>
              <a:t>20.01.2023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48" r:id="rId1"/>
    <p:sldLayoutId id="2147488149" r:id="rId2"/>
    <p:sldLayoutId id="2147488150" r:id="rId3"/>
    <p:sldLayoutId id="2147488151" r:id="rId4"/>
    <p:sldLayoutId id="2147488152" r:id="rId5"/>
    <p:sldLayoutId id="2147488153" r:id="rId6"/>
    <p:sldLayoutId id="2147488154" r:id="rId7"/>
    <p:sldLayoutId id="2147488155" r:id="rId8"/>
    <p:sldLayoutId id="2147488156" r:id="rId9"/>
    <p:sldLayoutId id="2147488157" r:id="rId10"/>
    <p:sldLayoutId id="2147488158" r:id="rId11"/>
    <p:sldLayoutId id="214748815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uromraion.r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consultantplus://offline/ref=64CFE00FCC636F77C7BB4BCCAF264FFDF8C98A05DE104BB1FC33280691F14F2047782B6BD8EDCF67R6QFI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1447800"/>
            <a:ext cx="8458200" cy="2987675"/>
          </a:xfrm>
        </p:spPr>
        <p:txBody>
          <a:bodyPr anchor="t"/>
          <a:lstStyle/>
          <a:p>
            <a:pPr algn="ctr" eaLnBrk="1" hangingPunct="1"/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Брошюра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«БЮДЖЕТ ДЛЯ ГРАЖДАН»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решению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Совета народных депутатов </a:t>
            </a:r>
            <a:b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Муромского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от 14.12.2022 № 102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 бюджете Муромского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на 2023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на плановый период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2024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2025 годов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»</a:t>
            </a:r>
            <a:b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 изменениями от 28.12.2022 №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109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i="1" dirty="0">
                <a:latin typeface="Times New Roman" pitchFamily="18" charset="0"/>
              </a:rPr>
              <a:t/>
            </a:r>
            <a:br>
              <a:rPr lang="ru-RU" altLang="ru-RU" sz="2800" b="1" i="1" dirty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/>
            </a:r>
            <a:br>
              <a:rPr lang="ru-RU" altLang="ru-RU" sz="2300" b="1" i="1" dirty="0" smtClean="0">
                <a:latin typeface="Times New Roman" pitchFamily="18" charset="0"/>
              </a:rPr>
            </a:br>
            <a:endParaRPr lang="ru-RU" altLang="ru-RU" sz="2300" b="1" i="1" dirty="0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52400"/>
            <a:ext cx="38862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Муниципальное образование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Муромский район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27652" name="Picture 5" descr="Зимой-в-деревне-60х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3276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polya-obo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1"/>
            <a:ext cx="3429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4844296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20278" y="381000"/>
            <a:ext cx="8458200" cy="8382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ОБЩИЕ ХАРАКТЕРИСТИКИ ДОХОДОВ И РАСХОДОВ БЮДЖЕТА МУРОМСКОГО РАЙОНА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2678" y="1371600"/>
            <a:ext cx="8153400" cy="381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Основные характеристики бюджета Муромского района на 2022-2025 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574710"/>
              </p:ext>
            </p:extLst>
          </p:nvPr>
        </p:nvGraphicFramePr>
        <p:xfrm>
          <a:off x="381000" y="1676400"/>
          <a:ext cx="8382000" cy="4687609"/>
        </p:xfrm>
        <a:graphic>
          <a:graphicData uri="http://schemas.openxmlformats.org/drawingml/2006/table">
            <a:tbl>
              <a:tblPr/>
              <a:tblGrid>
                <a:gridCol w="2514600"/>
                <a:gridCol w="762000"/>
                <a:gridCol w="844436"/>
                <a:gridCol w="876982"/>
                <a:gridCol w="841903"/>
                <a:gridCol w="841903"/>
                <a:gridCol w="851257"/>
                <a:gridCol w="848919"/>
              </a:tblGrid>
              <a:tr h="4787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Показатель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2022 год, (план на 01.10.2022)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сумма,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Доходы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537 403,4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539 704,4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100,4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405 455,2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75,1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394 114,4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80 421,0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91 008,0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113,2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81 578,0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89,6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84 744,0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103,9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неналоговые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19 491,0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11 354,0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8 884,0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8 884,0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289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437 491,4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437 342,4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314 993,2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72,0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300 486,4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Расходы - всего,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592546,9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544589,4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406386,7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74,6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395185,4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97,2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 том числе условно утверждаемые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5 200,0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10 000,0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192,3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адресная инвестиционная программа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67 970,9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44 165,5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48 662,9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24 258,1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49,8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Дефицит (-)/Профицит (+)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-55143,6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-4950,0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2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Источники финансирования дефицита бюджета - всего,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55143,6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538DD5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кредиты, 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в т.ч. - от кредитных организаций: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 - получение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- 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от других бюджетов бюджетной системы: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203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  - получение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228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        -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погашение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-3000,0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-2200,0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54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изменение остатков средств бюджета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55743,6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2" y="76200"/>
            <a:ext cx="8801098" cy="1371600"/>
          </a:xfrm>
        </p:spPr>
        <p:txBody>
          <a:bodyPr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2023-2025 годах.</a:t>
            </a:r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631087"/>
              </p:ext>
            </p:extLst>
          </p:nvPr>
        </p:nvGraphicFramePr>
        <p:xfrm>
          <a:off x="533400" y="1371600"/>
          <a:ext cx="8153400" cy="5391653"/>
        </p:xfrm>
        <a:graphic>
          <a:graphicData uri="http://schemas.openxmlformats.org/drawingml/2006/table">
            <a:tbl>
              <a:tblPr/>
              <a:tblGrid>
                <a:gridCol w="2274969"/>
                <a:gridCol w="2668385"/>
                <a:gridCol w="513151"/>
                <a:gridCol w="513151"/>
                <a:gridCol w="513151"/>
                <a:gridCol w="518853"/>
                <a:gridCol w="575870"/>
                <a:gridCol w="575870"/>
              </a:tblGrid>
              <a:tr h="1791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Ограничение, установленное Бюджетным кодексом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Значение показателя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2055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 smtClean="0">
                          <a:effectLst/>
                          <a:latin typeface="Times New Roman"/>
                        </a:rPr>
                        <a:t>Верхний предел муниципального долга Муромского района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превышать утвержденный общий 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 от налога на доходы физических лиц.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 01.01.2024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 01.01.2025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на 01.01.2026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11,9%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13,0%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45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5564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бюджетные кредиты, привлеченные в бюджет Муромского района от других бюджетов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3400,0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89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кредиты, полученные от кредитных организаций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5800,0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43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- муниципальные гарантии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610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07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Не должен </a:t>
                      </a:r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превышать </a:t>
                      </a:r>
                      <a:r>
                        <a:rPr lang="ru-RU" sz="800" b="0" i="0" u="none" strike="noStrike" smtClean="0">
                          <a:effectLst/>
                          <a:latin typeface="Times New Roman"/>
                        </a:rPr>
                        <a:t>15 </a:t>
                      </a: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процентов объема расходов бюджета района, за исключением объема расходов, которые осуществляются за счет субвенций, предоставляемых из бюджетов бюджетной системы Российской Федерации.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0,007%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0,116%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0,210%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650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Дефицит (-)/профицит(+)                                                                                     бюджета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Дефицит местного бюджета не должен превышать 5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43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Источники внутреннего  дефицитов бюджетов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4044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Разница между полученными и погашенными муниципальным образованием кредитами от кредитных организаций валюте Российской Федерации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6809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Разница между полученными и погашенными муниципальным образованием  в валюте Российской Федерации бюджетными кредитами, представленными  местному бюджету другими бюджетами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-3000,0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-2200,0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-600,0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6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Изменение остатков средств на счетах по учету средств бюджета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4950,0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29300"/>
            <a:ext cx="86868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бюджетной политики Муромского района на 2023 год и на плановый период 2024 и 2025 годов (далее - бюджетная политика) разработаны в соответствии со статьей 172 Бюджетного кодекса Российской Федерации. При подготовке бюджетной политики учтены положения Указа Президента Российской Федерации от 7 мая 2018 г. № 204 «О национальных целях и стратегических задачах развития Российской Федерации на период до 2024 года»,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Указа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от 21 июля 2020 г. № 474 «О национальных целях развития Российской Федерации на период до 2030 года».</a:t>
            </a:r>
          </a:p>
          <a:p>
            <a:pPr indent="457200"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Приоритетные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в сфере расходов бюджета района – это направления, определенные Указом:  </a:t>
            </a:r>
            <a:r>
              <a:rPr lang="ru-RU" sz="950" i="1" dirty="0">
                <a:latin typeface="Times New Roman" pitchFamily="18" charset="0"/>
                <a:cs typeface="Times New Roman" pitchFamily="18" charset="0"/>
              </a:rPr>
              <a:t>образование, культура, жилье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исполнение Указа Президента Российской Федерации от 7 мая 2018 г.   № 204 в области в 2018 году разработана региональная составляющая каждого национального проекта до 2024 года, устанавливающая конкретные целевые показатели достижения результатов национальных проектов и обеспечивающие их выполнение мероприятия с учетом объемов расходных обязательств областного и местных бюджетов и планируемых к  привлечению средств федерального бюджета.</a:t>
            </a:r>
          </a:p>
          <a:p>
            <a:pPr indent="457200"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Реализация бюджетной политики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образования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в 2023 - 2025 годах должна быть направлена на решение задач и достижение стратегических целей национального проекта «Образование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». Основная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задача отрасли образования – это предоставление качественного образования для детей и подростков независимо от места проживания, состояния здоровья и социального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статуса. Важнейшим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инструментом региональной поддержки являются субвенции на осуществление переданных Муромскому району полномочий в области дошкольного и общего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образования. С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учётом финансовой поддержки из областного бюджета в общеобразовательных организациях и дошкольных учреждениях будут обеспечены условия для получения образования в соответствии с федеральными государственными образовательными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стандартами.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районе активно поддерживаются и распространяются лучшие педагогические практики, модели образовательных систем, обеспечивающих современное качество образования. Для этих целей особое внимание уделено выполнению «майских» указов Президента Российской Федерации (2012 года), приоритет которых в планируемой перспективе сохранен. В первую очередь - это  обеспечение уровня заработной платы педагогическим работникам не ниже среднемесячного дохода от трудовой деятельности по региону.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жилья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необходимо обеспечить достижение следующей цели - обеспечение доступным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жильем. На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создание возможностей гражданам для приобретения (строительства) жилья предоставляется социальная поддержка молодым семьям, молодым специалистам и гражданам, проживающим на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селе. Повышение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доступности жилья для населения предусматривается за счет предоставления мер социальной поддержки отдельных категорий граждан. С этой целью предусмотрена поддержка молодым семьям. Кроме того, предполагается государственная поддержка по обеспечению жильем детей-сирот, детей, оставшихся без попечения родителей, лиц из их числа, инвалидов и семей, имеющих детей-инвалидов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улучшения жилищных условий семей, имеющих трех и более детей, будет продолжена работа по созданию необходимой инфраструктуры на земельных участках, предоставляемых этой категории граждан на бесплатной основе. Кроме того, многодетным семьям дополнительно предусматривается предоставление социальных выплат на приобретение и строительство жилья.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дорожного хозяйства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планирование расходов муниципального дорожного фонда осуществляются с учетом положений статьи 179.4 Бюджетного кодекса Российской Федерации исходя из прогнозируемого объема доходов, являющихся источником формирования дорожного фонда. Предусмотрено выполнение работ по капитальному ремонту, ремонту и содержанию автомобильных дорог, обеспечению сохранности существующей дорожной сети.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 организацию транспортного обслуживания населения планируются в целях сохранения доступности проезда автомобильным транспортом отдельных категорий граждан. При этом оказывается адресная социальная поддержка установленным категориям.  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жилищно-коммунального хозяйства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предусматривается продолжение модернизации коммунальной инфраструктуры, направленной на строительство, реконструкцию и модернизацию сетей теплоснабжения, а также проведение водоснабжения в сельской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местности.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области капитального строительства бюджетная политика должна быть направлена на приоритетное обеспечение финансированием объектов, находящихся в стадии завершения, значимых объектов, строящихся с привлечением федерального и областных бюджетов. 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культуры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будет осуществляться реализация мероприятий по созданию и модернизации учреждений культурно-досугового типа в сельской местности, укреплению их материально-технической базы.</a:t>
            </a:r>
          </a:p>
          <a:p>
            <a:pPr indent="457200"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Для обеспечения деятельности учреждений культуры предусматриваются мероприятия по обеспечению их функционирования и развития.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76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ПРИОРИТЕТЫ БЮДЖЕТНОЙ ПОЛИТИКИ РАЙОНА НА ОЧЕРЕДНОЙ ФИНАНСОВЫЙ 2023 ГОД И ПЛАНОВЫЕ 2024-2025 ГОДЫ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096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ДОХОДЫ БЮДЖЕТА МУРОМСКОГО РАЙОНА НА 2023 ГОД </a:t>
            </a:r>
            <a:br>
              <a:rPr lang="ru-RU" altLang="ru-RU" sz="2200" b="1" u="sng" dirty="0" smtClean="0">
                <a:latin typeface="Times New Roman" pitchFamily="18" charset="0"/>
              </a:rPr>
            </a:br>
            <a:r>
              <a:rPr lang="ru-RU" altLang="ru-RU" sz="2200" b="1" u="sng" dirty="0" smtClean="0">
                <a:latin typeface="Times New Roman" pitchFamily="18" charset="0"/>
              </a:rPr>
              <a:t>И НА ПЛАНОВЫЙ ПЕРИОД 2024 И 2025 ГОДОВ</a:t>
            </a:r>
            <a:endParaRPr lang="ru-RU" altLang="ru-RU" sz="2200" dirty="0" smtClean="0">
              <a:latin typeface="Times New Roman" pitchFamily="18" charset="0"/>
            </a:endParaRPr>
          </a:p>
        </p:txBody>
      </p:sp>
      <p:sp>
        <p:nvSpPr>
          <p:cNvPr id="40963" name="Rectangle 56"/>
          <p:cNvSpPr>
            <a:spLocks noChangeArrowheads="1"/>
          </p:cNvSpPr>
          <p:nvPr/>
        </p:nvSpPr>
        <p:spPr bwMode="auto">
          <a:xfrm>
            <a:off x="304800" y="908050"/>
            <a:ext cx="85153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Особенности формирования бюджета Муромского района на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2023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 и на плановый период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2024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2025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годов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ДОХОДЫ БЮДЖЕТА МУРОМСКОГО РАЙОНА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1143000" y="2781209"/>
            <a:ext cx="2133600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Муромского района до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4028535" y="2756840"/>
            <a:ext cx="4267201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годов, утвержденные постановлением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Муромского района</a:t>
            </a: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2044460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062638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2000" y="1737956"/>
            <a:ext cx="7543800" cy="5847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являются:</a:t>
            </a:r>
          </a:p>
        </p:txBody>
      </p:sp>
    </p:spTree>
    <p:extLst>
      <p:ext uri="{BB962C8B-B14F-4D97-AF65-F5344CB8AC3E}">
        <p14:creationId xmlns:p14="http://schemas.microsoft.com/office/powerpoint/2010/main" val="2669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абличка 5"/>
          <p:cNvSpPr/>
          <p:nvPr/>
        </p:nvSpPr>
        <p:spPr bwMode="auto">
          <a:xfrm>
            <a:off x="838200" y="304800"/>
            <a:ext cx="7391400" cy="960120"/>
          </a:xfrm>
          <a:prstGeom prst="plaqu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учитывалась передача с областного на муниципальный уровень: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 bwMode="auto">
          <a:xfrm>
            <a:off x="664029" y="1828800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33%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 bwMode="auto">
          <a:xfrm>
            <a:off x="664029" y="2286000"/>
            <a:ext cx="7467600" cy="1037153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от акцизов на нефтепродукты в бюджеты муниципального района, осуществляющих полномочия в сфере дорожного хозяйства, по дифференцированным нормативам отчислений исходя из зачисления в местные бюджеты 10% налоговых доходов консолидированного бюджета области от указанного налога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 bwMode="auto">
          <a:xfrm>
            <a:off x="642910" y="6072206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в размере 100 процентов 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 bwMode="auto">
          <a:xfrm>
            <a:off x="642910" y="5410200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- в бюджеты муниципальных районов от сельских поселений – 50 процентов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 bwMode="auto">
          <a:xfrm>
            <a:off x="650530" y="3429000"/>
            <a:ext cx="7467600" cy="1271349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33,6% (в том числе по дифференцированным нормативам отчислений в бюджет района, установленным проектом Закона Владимирской области «Об областном бюджете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годов» в размере 8,6 %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годы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267200" y="126492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с одним вырезанным углом 10"/>
          <p:cNvSpPr/>
          <p:nvPr/>
        </p:nvSpPr>
        <p:spPr bwMode="auto">
          <a:xfrm>
            <a:off x="627670" y="4789064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добычу общераспространенных полезных ископаемых в бюджеты муниципальных районов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нормативу 100%</a:t>
            </a:r>
          </a:p>
        </p:txBody>
      </p:sp>
    </p:spTree>
    <p:extLst>
      <p:ext uri="{BB962C8B-B14F-4D97-AF65-F5344CB8AC3E}">
        <p14:creationId xmlns:p14="http://schemas.microsoft.com/office/powerpoint/2010/main" val="7272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7"/>
          <p:cNvSpPr>
            <a:spLocks noChangeArrowheads="1"/>
          </p:cNvSpPr>
          <p:nvPr/>
        </p:nvSpPr>
        <p:spPr bwMode="auto">
          <a:xfrm>
            <a:off x="228600" y="533399"/>
            <a:ext cx="8763000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и структура доходов бюджета Муромского района по видам доходов в 2021 – 2025 годах, тыс. рублей</a:t>
            </a:r>
            <a:endParaRPr lang="ru-RU" altLang="ru-RU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668680"/>
              </p:ext>
            </p:extLst>
          </p:nvPr>
        </p:nvGraphicFramePr>
        <p:xfrm>
          <a:off x="336550" y="1752600"/>
          <a:ext cx="8677275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5" name="Лист" r:id="rId3" imgW="6867393" imgH="3600450" progId="Excel.Sheet.8">
                  <p:embed/>
                </p:oleObj>
              </mc:Choice>
              <mc:Fallback>
                <p:oleObj name="Лист" r:id="rId3" imgW="6867393" imgH="36004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752600"/>
                        <a:ext cx="8677275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5748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" y="152400"/>
            <a:ext cx="8991600" cy="35083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РАЙОНА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50862403"/>
              </p:ext>
            </p:extLst>
          </p:nvPr>
        </p:nvGraphicFramePr>
        <p:xfrm>
          <a:off x="1238250" y="910408"/>
          <a:ext cx="6477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углом 4"/>
          <p:cNvSpPr/>
          <p:nvPr/>
        </p:nvSpPr>
        <p:spPr bwMode="auto">
          <a:xfrm rot="5400000">
            <a:off x="7543800" y="2362200"/>
            <a:ext cx="1066800" cy="762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Стрелка углом 8"/>
          <p:cNvSpPr/>
          <p:nvPr/>
        </p:nvSpPr>
        <p:spPr bwMode="auto">
          <a:xfrm rot="16200000" flipH="1">
            <a:off x="387788" y="2203011"/>
            <a:ext cx="1205624" cy="60960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015038" y="581025"/>
            <a:ext cx="15240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48792,0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(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47,7%)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486400" y="990600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39038" y="581025"/>
            <a:ext cx="13716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8899,0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(8,7%)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 bwMode="auto">
          <a:xfrm>
            <a:off x="6252447" y="330946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Акцизы на нефтепродукты –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16336,0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16,0%)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 bwMode="auto">
          <a:xfrm>
            <a:off x="6253343" y="3774462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Упрощенная система налогообложения –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11459,0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11,2%)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 bwMode="auto">
          <a:xfrm>
            <a:off x="6252447" y="444065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Налог на добычу полезных ископаемых-3300,0 тыс. рублей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(3,2%)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 bwMode="auto">
          <a:xfrm>
            <a:off x="6252447" y="570633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 сельскохозяйственный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налог-245,0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 bwMode="auto">
          <a:xfrm>
            <a:off x="6252447" y="502766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Патентная система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налогообложения-1975,0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(1,9%)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 bwMode="auto">
          <a:xfrm>
            <a:off x="272273" y="3587350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земельных участков –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3370,0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3,3%)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 bwMode="auto">
          <a:xfrm>
            <a:off x="272273" y="512707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имущества–122,0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(0,1%) 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 bwMode="auto">
          <a:xfrm>
            <a:off x="272273" y="4064076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среду–344,0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0,3%)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 bwMode="auto">
          <a:xfrm>
            <a:off x="272273" y="311062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продажи земельных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участков–7360,0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(7,2%)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 bwMode="auto">
          <a:xfrm>
            <a:off x="272273" y="472808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Штрафы, санкции, возмещение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ущерба–140,0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0,2%)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 bwMode="auto">
          <a:xfrm>
            <a:off x="272273" y="5598033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перечисления части прибыли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МУП–18,0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0,02%)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 bwMode="auto">
          <a:xfrm>
            <a:off x="6252447" y="6200895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налог на вмененный доход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3604781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9"/>
          <p:cNvSpPr txBox="1">
            <a:spLocks noChangeArrowheads="1"/>
          </p:cNvSpPr>
          <p:nvPr/>
        </p:nvSpPr>
        <p:spPr bwMode="auto">
          <a:xfrm>
            <a:off x="457200" y="5029200"/>
            <a:ext cx="81375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Налоговые доходы по прогнозу на 2023 год ожидаются в сумме 91008,0 тыс. рублей или на 13,2 % выше уровня ожидаемой оценки 2022 года. В 2024 – 2025 годах налоговые доходы запланированы в объемах 81578,0 тыс. рублей и 84744,0 тыс. рублей соответственно. Увеличение в основном прогнозируется по налогу на доходы физических лиц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24,7%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или на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9667,0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в связи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ростом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налогооблагаемой базы;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акцизам на нефтепродукты по прогнозу главного администратора доходов на 33,4% (+4088,0 тыс. рублей); 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налогу, взимаемому в связи с применением упрощенной системы налогообложения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31,1% (+2718,0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рост которого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объясняется увеличением количества налогоплательщиков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налогооблагаемой базы.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Объем и структура налоговых доходов бюджета Муромского района </a:t>
            </a:r>
            <a:r>
              <a:rPr lang="ru-RU" altLang="ru-RU" sz="2200" b="1" dirty="0" smtClean="0">
                <a:latin typeface="Times New Roman" pitchFamily="18" charset="0"/>
              </a:rPr>
              <a:t>в 2021 </a:t>
            </a:r>
            <a:r>
              <a:rPr lang="ru-RU" altLang="ru-RU" sz="2200" b="1" dirty="0">
                <a:latin typeface="Times New Roman" pitchFamily="18" charset="0"/>
              </a:rPr>
              <a:t>– </a:t>
            </a:r>
            <a:r>
              <a:rPr lang="ru-RU" altLang="ru-RU" sz="2200" b="1" dirty="0" smtClean="0">
                <a:latin typeface="Times New Roman" pitchFamily="18" charset="0"/>
              </a:rPr>
              <a:t>2025 годах, </a:t>
            </a:r>
            <a:r>
              <a:rPr lang="ru-RU" altLang="ru-RU" sz="2200" b="1" dirty="0">
                <a:latin typeface="Times New Roman" pitchFamily="18" charset="0"/>
              </a:rPr>
              <a:t>тыс. рублей</a:t>
            </a:r>
          </a:p>
        </p:txBody>
      </p:sp>
      <p:graphicFrame>
        <p:nvGraphicFramePr>
          <p:cNvPr id="45060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916610"/>
              </p:ext>
            </p:extLst>
          </p:nvPr>
        </p:nvGraphicFramePr>
        <p:xfrm>
          <a:off x="152400" y="817563"/>
          <a:ext cx="8434388" cy="414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2" name="Лист" r:id="rId3" imgW="6248592" imgH="3257678" progId="Excel.Sheet.8">
                  <p:embed/>
                </p:oleObj>
              </mc:Choice>
              <mc:Fallback>
                <p:oleObj name="Лист" r:id="rId3" imgW="6248592" imgH="325767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17563"/>
                        <a:ext cx="8434388" cy="414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6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849673"/>
              </p:ext>
            </p:extLst>
          </p:nvPr>
        </p:nvGraphicFramePr>
        <p:xfrm>
          <a:off x="533490" y="914401"/>
          <a:ext cx="8018462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6" name="Лист" r:id="rId3" imgW="6362844" imgH="2886118" progId="Excel.Sheet.8">
                  <p:embed/>
                </p:oleObj>
              </mc:Choice>
              <mc:Fallback>
                <p:oleObj name="Лист" r:id="rId3" imgW="6362844" imgH="288611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90" y="914401"/>
                        <a:ext cx="8018462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Прямоугольник 6"/>
          <p:cNvSpPr>
            <a:spLocks noChangeArrowheads="1"/>
          </p:cNvSpPr>
          <p:nvPr/>
        </p:nvSpPr>
        <p:spPr bwMode="auto">
          <a:xfrm>
            <a:off x="519113" y="762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 smtClean="0">
                <a:latin typeface="Times New Roman" pitchFamily="18" charset="0"/>
              </a:rPr>
              <a:t> </a:t>
            </a:r>
            <a:r>
              <a:rPr lang="ru-RU" altLang="ru-RU" sz="2200" b="1" dirty="0" smtClean="0">
                <a:latin typeface="Times New Roman" pitchFamily="18" charset="0"/>
              </a:rPr>
              <a:t>Объем и структура неналоговых доходов бюджета Муромского района в 2021 – 2025 годах, тыс. рублей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46084" name="Прямоугольник 6"/>
          <p:cNvSpPr>
            <a:spLocks noChangeArrowheads="1"/>
          </p:cNvSpPr>
          <p:nvPr/>
        </p:nvSpPr>
        <p:spPr bwMode="auto">
          <a:xfrm>
            <a:off x="428625" y="5334000"/>
            <a:ext cx="828992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Неналоговые доходы в 2023 году составят сумму 11354,0 тыс. рублей, что ниже плановых значений 2022 года на 41,7 % в результате уменьшения ожидаемого объема доходов от продажи земельных участков, государственная собственность на которые не разграничена. В 2024 и 2025 годах расчеты по неналоговым доходам выполнены в суммах по 8884,0 тыс. рублей ежегодно.</a:t>
            </a:r>
          </a:p>
          <a:p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788" y="228600"/>
            <a:ext cx="7927975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58326401"/>
              </p:ext>
            </p:extLst>
          </p:nvPr>
        </p:nvGraphicFramePr>
        <p:xfrm>
          <a:off x="609600" y="854052"/>
          <a:ext cx="8002588" cy="2651148"/>
        </p:xfrm>
        <a:graphic>
          <a:graphicData uri="http://schemas.openxmlformats.org/drawingml/2006/table">
            <a:tbl>
              <a:tblPr/>
              <a:tblGrid>
                <a:gridCol w="2000250"/>
                <a:gridCol w="1995488"/>
                <a:gridCol w="2006600"/>
                <a:gridCol w="2000250"/>
              </a:tblGrid>
              <a:tr h="1051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95772,4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15223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6291,3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99912,0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6735,3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102362,0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6900,5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90462,0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6098,3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93628,0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6311,7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4" name="Rectangle 54"/>
          <p:cNvSpPr>
            <a:spLocks noChangeArrowheads="1"/>
          </p:cNvSpPr>
          <p:nvPr/>
        </p:nvSpPr>
        <p:spPr bwMode="auto">
          <a:xfrm>
            <a:off x="369888" y="3609975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700" dirty="0">
                <a:latin typeface="Times New Roman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47145" name="Прямоугольник 5"/>
          <p:cNvSpPr>
            <a:spLocks noChangeArrowheads="1"/>
          </p:cNvSpPr>
          <p:nvPr/>
        </p:nvSpPr>
        <p:spPr bwMode="auto">
          <a:xfrm>
            <a:off x="304800" y="6075402"/>
            <a:ext cx="8358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500" dirty="0">
                <a:latin typeface="Times New Roman" pitchFamily="18" charset="0"/>
              </a:rPr>
              <a:t>         По прогнозным данным среднедушевой доход к </a:t>
            </a:r>
            <a:r>
              <a:rPr lang="ru-RU" altLang="ru-RU" sz="1500" dirty="0" smtClean="0">
                <a:latin typeface="Times New Roman" pitchFamily="18" charset="0"/>
              </a:rPr>
              <a:t>2025 </a:t>
            </a:r>
            <a:r>
              <a:rPr lang="ru-RU" altLang="ru-RU" sz="1500" dirty="0">
                <a:latin typeface="Times New Roman" pitchFamily="18" charset="0"/>
              </a:rPr>
              <a:t>году достигнет уровня </a:t>
            </a:r>
            <a:r>
              <a:rPr lang="ru-RU" altLang="ru-RU" sz="1500" dirty="0" smtClean="0">
                <a:latin typeface="Times New Roman" pitchFamily="18" charset="0"/>
              </a:rPr>
              <a:t>6311,7,0 </a:t>
            </a:r>
            <a:r>
              <a:rPr lang="ru-RU" altLang="ru-RU" sz="1500" dirty="0">
                <a:latin typeface="Times New Roman" pitchFamily="18" charset="0"/>
              </a:rPr>
              <a:t>рублей на 1 жителя. </a:t>
            </a:r>
          </a:p>
        </p:txBody>
      </p:sp>
      <p:graphicFrame>
        <p:nvGraphicFramePr>
          <p:cNvPr id="4714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02692"/>
              </p:ext>
            </p:extLst>
          </p:nvPr>
        </p:nvGraphicFramePr>
        <p:xfrm>
          <a:off x="858838" y="3970338"/>
          <a:ext cx="7232650" cy="192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0" name="Лист" r:id="rId3" imgW="5638992" imgH="1505050" progId="Excel.Sheet.8">
                  <p:embed/>
                </p:oleObj>
              </mc:Choice>
              <mc:Fallback>
                <p:oleObj name="Лист" r:id="rId3" imgW="5638992" imgH="15050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3970338"/>
                        <a:ext cx="7232650" cy="192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7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143000"/>
            <a:ext cx="6436323" cy="715962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ВВОДНАЯ ЧАСТЬ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05000"/>
            <a:ext cx="8686800" cy="46482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		Бюджет </a:t>
            </a:r>
            <a:r>
              <a:rPr lang="ru-RU" altLang="ru-RU" sz="1400" dirty="0">
                <a:latin typeface="Times New Roman" pitchFamily="18" charset="0"/>
              </a:rPr>
              <a:t>Муромского района утверждается в форме решения Совета народных депутатов Муромского района о бюджете на очередной финансовый год и на плановый период. 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По вопросу рассмотрения проекта решения Совета народных депутатов Муромского района «О бюджете Муромского района на очередной финансовый год и на плановый период» назначают публичные слушания. Положение «О публичных слушаниях в муниципальном образовании Муромский район Владимирской области» утверждено решением Совета народных депутатов Муромского района от 2</a:t>
            </a:r>
            <a:r>
              <a:rPr lang="en-US" altLang="ru-RU" sz="1400" dirty="0">
                <a:latin typeface="Times New Roman" pitchFamily="18" charset="0"/>
              </a:rPr>
              <a:t>5</a:t>
            </a:r>
            <a:r>
              <a:rPr lang="ru-RU" altLang="ru-RU" sz="1400" dirty="0">
                <a:latin typeface="Times New Roman" pitchFamily="18" charset="0"/>
              </a:rPr>
              <a:t>.0</a:t>
            </a:r>
            <a:r>
              <a:rPr lang="en-US" altLang="ru-RU" sz="1400" dirty="0">
                <a:latin typeface="Times New Roman" pitchFamily="18" charset="0"/>
              </a:rPr>
              <a:t>4</a:t>
            </a:r>
            <a:r>
              <a:rPr lang="ru-RU" altLang="ru-RU" sz="1400" dirty="0">
                <a:latin typeface="Times New Roman" pitchFamily="18" charset="0"/>
              </a:rPr>
              <a:t>.20</a:t>
            </a:r>
            <a:r>
              <a:rPr lang="en-US" altLang="ru-RU" sz="1400" dirty="0">
                <a:latin typeface="Times New Roman" pitchFamily="18" charset="0"/>
              </a:rPr>
              <a:t>18</a:t>
            </a:r>
            <a:r>
              <a:rPr lang="ru-RU" altLang="ru-RU" sz="1400" dirty="0">
                <a:latin typeface="Times New Roman" pitchFamily="18" charset="0"/>
              </a:rPr>
              <a:t> № </a:t>
            </a:r>
            <a:r>
              <a:rPr lang="en-US" altLang="ru-RU" sz="1400" dirty="0">
                <a:latin typeface="Times New Roman" pitchFamily="18" charset="0"/>
              </a:rPr>
              <a:t>25</a:t>
            </a:r>
            <a:r>
              <a:rPr lang="ru-RU" altLang="ru-RU" sz="1400" dirty="0"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Решением Совета народных депутатов от </a:t>
            </a:r>
            <a:r>
              <a:rPr lang="ru-RU" altLang="ru-RU" sz="1400" dirty="0" smtClean="0">
                <a:latin typeface="Times New Roman" pitchFamily="18" charset="0"/>
              </a:rPr>
              <a:t>23.11.2022 </a:t>
            </a:r>
            <a:r>
              <a:rPr lang="ru-RU" altLang="ru-RU" sz="1400" dirty="0">
                <a:latin typeface="Times New Roman" pitchFamily="18" charset="0"/>
              </a:rPr>
              <a:t>№ </a:t>
            </a:r>
            <a:r>
              <a:rPr lang="ru-RU" altLang="ru-RU" sz="1400" dirty="0" smtClean="0">
                <a:latin typeface="Times New Roman" pitchFamily="18" charset="0"/>
              </a:rPr>
              <a:t>92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«О назначении  публичных  слушаний по проекту решения Совета народных депутатов Муромского района «О бюджете Муромского района на </a:t>
            </a:r>
            <a:r>
              <a:rPr lang="en-US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>
                <a:latin typeface="Times New Roman" pitchFamily="18" charset="0"/>
              </a:rPr>
              <a:t>3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годов» определены: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       -   дата и место проведения публичных слушаний – </a:t>
            </a:r>
            <a:r>
              <a:rPr lang="ru-RU" sz="1400" dirty="0">
                <a:latin typeface="Times New Roman" pitchFamily="18" charset="0"/>
              </a:rPr>
              <a:t>08 декабря 2022 года в 10 час. 00 мин</a:t>
            </a:r>
            <a:r>
              <a:rPr lang="ru-RU" altLang="ru-RU" sz="1400" dirty="0">
                <a:latin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</a:rPr>
              <a:t>г. Муром, пл. Крестьянина, д.6, каб.1, зал заседаний</a:t>
            </a:r>
            <a:r>
              <a:rPr lang="ru-RU" altLang="ru-RU" sz="1400" dirty="0">
                <a:latin typeface="Times New Roman" pitchFamily="18" charset="0"/>
              </a:rPr>
              <a:t>;</a:t>
            </a:r>
            <a:endParaRPr lang="en-US" altLang="ru-RU" sz="1400" dirty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       </a:t>
            </a:r>
            <a:r>
              <a:rPr lang="ru-RU" altLang="ru-RU" sz="1400" dirty="0">
                <a:latin typeface="Times New Roman" pitchFamily="18" charset="0"/>
              </a:rPr>
              <a:t>-   права граждан при проведении публичных слушаний – </a:t>
            </a:r>
            <a:r>
              <a:rPr lang="ru-RU" sz="1400" dirty="0">
                <a:latin typeface="Times New Roman" pitchFamily="18" charset="0"/>
              </a:rPr>
              <a:t>свои рекомендации по проекту решения Совета народных депутатов «О бюджете Муромского района на 2023 год и на плановый период 2024 и 2025 годов» жители Муромского района могут направлять в комиссию, расположенную по адресу: г. Муром, пл. Крестьянина, д.6, каб.2, письменно или посредством официального сайта Совета народных депутатов Муромского района телекоммуникационной сети Интернет </a:t>
            </a:r>
            <a:r>
              <a:rPr lang="en-US" sz="1400" dirty="0">
                <a:latin typeface="Times New Roman" pitchFamily="18" charset="0"/>
                <a:hlinkClick r:id="rId2"/>
              </a:rPr>
              <a:t>www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muromraion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ru</a:t>
            </a:r>
            <a:r>
              <a:rPr lang="ru-RU" sz="1400" dirty="0">
                <a:latin typeface="Times New Roman" pitchFamily="18" charset="0"/>
              </a:rPr>
              <a:t>, до 07 декабря 2022 года. . </a:t>
            </a:r>
            <a:endParaRPr lang="ru-RU" altLang="ru-RU" sz="1400" dirty="0">
              <a:latin typeface="Times New Roman" pitchFamily="18" charset="0"/>
            </a:endParaRPr>
          </a:p>
        </p:txBody>
      </p:sp>
      <p:pic>
        <p:nvPicPr>
          <p:cNvPr id="28676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1240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13725" cy="914400"/>
          </a:xfrm>
        </p:spPr>
        <p:txBody>
          <a:bodyPr anchor="t"/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Нормативы зачисления налоговых доходов в бюджет Муромского района в 2021– 2025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208399"/>
              </p:ext>
            </p:extLst>
          </p:nvPr>
        </p:nvGraphicFramePr>
        <p:xfrm>
          <a:off x="457200" y="1066800"/>
          <a:ext cx="8229600" cy="5626416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801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(отменен с 2021 года)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67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13725" cy="6096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ДОРОЖНОГО ФОНДА МУРОМСКОГО РАЙОНА</a:t>
            </a:r>
            <a:r>
              <a:rPr lang="ru-RU" altLang="ru-RU" sz="2200" b="1" dirty="0" smtClean="0"/>
              <a:t>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69107" y="676275"/>
            <a:ext cx="2807494" cy="4733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30" dirty="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  <a:p>
            <a:pPr algn="just" eaLnBrk="1" hangingPunct="1">
              <a:defRPr/>
            </a:pPr>
            <a:r>
              <a:rPr lang="ru-RU" altLang="ru-RU" sz="1230" dirty="0" smtClean="0">
                <a:latin typeface="Times New Roman" pitchFamily="18" charset="0"/>
              </a:rPr>
              <a:t>      </a:t>
            </a:r>
            <a:r>
              <a:rPr lang="ru-RU" altLang="ru-RU" sz="1230" dirty="0">
                <a:latin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от: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 налога на доходы физических лиц;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акцизов на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нефтепродукты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в размере 10 % налоговых доходов консолидированного бюджета Владимирской области от указанного налога;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транспортного налога с физических лиц, поступающего в местный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бюджет (50%);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поступлений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виде субсидий, иных межбюджетных трансфертов 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 Муромского района и субвенций из бюджетов бюджетной системы Российской Федерации</a:t>
            </a:r>
            <a:r>
              <a:rPr lang="ru-RU" sz="123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Прямоугольник 1"/>
          <p:cNvSpPr>
            <a:spLocks noChangeArrowheads="1"/>
          </p:cNvSpPr>
          <p:nvPr/>
        </p:nvSpPr>
        <p:spPr bwMode="auto">
          <a:xfrm>
            <a:off x="381000" y="5638800"/>
            <a:ext cx="83700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Прогнозируемые объемы доходов бюджета района, формирующие ассигнования дорожного фонда района на 2023 год составят сумму 53690,0 тыс. рублей или на 16,9% (-10940,0 тыс. рублей) меньше плановых назначений 2022 года (с учетом субсидий). На плановый период 2024-2025 годов объем дорожного фонда спрогнозирован в суммах 45097,0 тыс. рублей, 46364,0 тыс. рублей соответственно. </a:t>
            </a:r>
          </a:p>
        </p:txBody>
      </p:sp>
      <p:graphicFrame>
        <p:nvGraphicFramePr>
          <p:cNvPr id="4915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589637"/>
              </p:ext>
            </p:extLst>
          </p:nvPr>
        </p:nvGraphicFramePr>
        <p:xfrm>
          <a:off x="3276600" y="1136650"/>
          <a:ext cx="5646738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4" name="Лист" r:id="rId3" imgW="4410207" imgH="3295678" progId="Excel.Sheet.8">
                  <p:embed/>
                </p:oleObj>
              </mc:Choice>
              <mc:Fallback>
                <p:oleObj name="Лист" r:id="rId3" imgW="4410207" imgH="329567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36650"/>
                        <a:ext cx="5646738" cy="431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47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80185" y="304800"/>
            <a:ext cx="8229600" cy="684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b="1" kern="0" dirty="0" smtClean="0">
                <a:latin typeface="Times New Roman" pitchFamily="18" charset="0"/>
                <a:cs typeface="Times New Roman" pitchFamily="18" charset="0"/>
              </a:rPr>
              <a:t>Объем и структура безвозмездных поступлений бюджета Муромского района в 2021 – 2025 годах, тыс. рублей.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05095" y="4876800"/>
            <a:ext cx="8229600" cy="160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Безвозмездные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Российской Федерации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составят сумму 437277,4 тыс. рублей или на уровне 2022 года, из которых поступление дотаций – 132227,0 тыс. рублей (30,2%), субсидий –122600,5 тыс. рублей (28,0%), субвенций – 171681,4 тыс. рублей (39,3 %), иных межбюджетных трансфертов из областного бюджета – 5702,8 тыс. рублей (1,3%), иных межбюджетных трансфертов из бюджетов сельских поселений на осуществление полномочий в сумме 5065,7 тыс. рублей (1,2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%).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В 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данные средства ожидаются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315924,7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или уменьшатся по сравнению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годом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27,8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%,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безвозмездные поступления по сравнению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годом уменьшатся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4,5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 и составят </a:t>
            </a:r>
            <a:r>
              <a:rPr lang="ru-RU" sz="1200"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301557,4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altLang="ru-RU" sz="1200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14375" y="1202321"/>
            <a:ext cx="7589838" cy="3858630"/>
            <a:chOff x="714375" y="853071"/>
            <a:chExt cx="7589838" cy="4462083"/>
          </a:xfrm>
        </p:grpSpPr>
        <p:graphicFrame>
          <p:nvGraphicFramePr>
            <p:cNvPr id="50178" name="Objec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2565131"/>
                </p:ext>
              </p:extLst>
            </p:nvPr>
          </p:nvGraphicFramePr>
          <p:xfrm>
            <a:off x="714375" y="1285639"/>
            <a:ext cx="7589838" cy="4029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39" name="Лист" r:id="rId3" imgW="5762445" imgH="2085804" progId="Excel.Sheet.8">
                    <p:embed/>
                  </p:oleObj>
                </mc:Choice>
                <mc:Fallback>
                  <p:oleObj name="Лист" r:id="rId3" imgW="5762445" imgH="2085804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75" y="1285639"/>
                          <a:ext cx="7589838" cy="4029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79" name="TextBox 2"/>
            <p:cNvSpPr txBox="1">
              <a:spLocks noChangeArrowheads="1"/>
            </p:cNvSpPr>
            <p:nvPr/>
          </p:nvSpPr>
          <p:spPr bwMode="auto">
            <a:xfrm>
              <a:off x="16002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454183,6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0" name="TextBox 4"/>
            <p:cNvSpPr txBox="1">
              <a:spLocks noChangeArrowheads="1"/>
            </p:cNvSpPr>
            <p:nvPr/>
          </p:nvSpPr>
          <p:spPr bwMode="auto">
            <a:xfrm>
              <a:off x="26670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437491,4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1" name="TextBox 5"/>
            <p:cNvSpPr txBox="1">
              <a:spLocks noChangeArrowheads="1"/>
            </p:cNvSpPr>
            <p:nvPr/>
          </p:nvSpPr>
          <p:spPr bwMode="auto">
            <a:xfrm>
              <a:off x="3657600" y="989013"/>
              <a:ext cx="8382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437277,4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2" name="TextBox 6"/>
            <p:cNvSpPr txBox="1">
              <a:spLocks noChangeArrowheads="1"/>
            </p:cNvSpPr>
            <p:nvPr/>
          </p:nvSpPr>
          <p:spPr bwMode="auto">
            <a:xfrm>
              <a:off x="4591050" y="989013"/>
              <a:ext cx="7620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315924,7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3" name="TextBox 7"/>
            <p:cNvSpPr txBox="1">
              <a:spLocks noChangeArrowheads="1"/>
            </p:cNvSpPr>
            <p:nvPr/>
          </p:nvSpPr>
          <p:spPr bwMode="auto">
            <a:xfrm>
              <a:off x="5638800" y="989013"/>
              <a:ext cx="9906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301557,4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8" name="TextBox 1"/>
            <p:cNvSpPr txBox="1">
              <a:spLocks noChangeArrowheads="1"/>
            </p:cNvSpPr>
            <p:nvPr/>
          </p:nvSpPr>
          <p:spPr bwMode="auto">
            <a:xfrm>
              <a:off x="2271711" y="853071"/>
              <a:ext cx="79057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-3,7%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9" name="TextBox 2"/>
            <p:cNvSpPr txBox="1">
              <a:spLocks noChangeArrowheads="1"/>
            </p:cNvSpPr>
            <p:nvPr/>
          </p:nvSpPr>
          <p:spPr bwMode="auto">
            <a:xfrm>
              <a:off x="3221966" y="853072"/>
              <a:ext cx="7620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+0,0%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0" name="TextBox 4"/>
            <p:cNvSpPr txBox="1">
              <a:spLocks noChangeArrowheads="1"/>
            </p:cNvSpPr>
            <p:nvPr/>
          </p:nvSpPr>
          <p:spPr bwMode="auto">
            <a:xfrm>
              <a:off x="4152631" y="871492"/>
              <a:ext cx="685800" cy="30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-27,8%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1" name="TextBox 5"/>
            <p:cNvSpPr txBox="1">
              <a:spLocks noChangeArrowheads="1"/>
            </p:cNvSpPr>
            <p:nvPr/>
          </p:nvSpPr>
          <p:spPr bwMode="auto">
            <a:xfrm>
              <a:off x="5236234" y="858043"/>
              <a:ext cx="762000" cy="30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-4,5%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2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"/>
            <a:ext cx="8229600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b="1" u="sng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МУРОМСКОГО РАЙОНА</a:t>
            </a: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47625" y="714375"/>
            <a:ext cx="4413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Структура расходов бюджета района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на </a:t>
            </a:r>
            <a:r>
              <a:rPr lang="ru-RU" altLang="ru-RU" sz="1500" b="1" dirty="0" smtClean="0">
                <a:latin typeface="Times New Roman" pitchFamily="18" charset="0"/>
              </a:rPr>
              <a:t>2023 </a:t>
            </a:r>
            <a:r>
              <a:rPr lang="ru-RU" altLang="ru-RU" sz="1500" b="1" dirty="0">
                <a:latin typeface="Times New Roman" pitchFamily="18" charset="0"/>
              </a:rPr>
              <a:t>год, </a:t>
            </a:r>
            <a:r>
              <a:rPr lang="ru-RU" altLang="ru-RU" sz="1500" b="1" dirty="0" smtClean="0">
                <a:latin typeface="Times New Roman" pitchFamily="18" charset="0"/>
              </a:rPr>
              <a:t>тыс. </a:t>
            </a:r>
            <a:r>
              <a:rPr lang="ru-RU" altLang="ru-RU" sz="1500" b="1" dirty="0">
                <a:latin typeface="Times New Roman" pitchFamily="18" charset="0"/>
              </a:rPr>
              <a:t>рублей</a:t>
            </a:r>
          </a:p>
        </p:txBody>
      </p: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155902" y="4908491"/>
            <a:ext cx="39370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Основную долю в расходах бюджета района занимают расходы на образование (44,0%), жилищно-коммунальное хозяйство (15,6%), национальную экономику  (10,6%), общегосударственные вопросы (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10,5%),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межбюджетные трансферты (7,6%), социальную политику (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7,3%).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48" y="2422584"/>
            <a:ext cx="5115052" cy="419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195762" y="533400"/>
            <a:ext cx="47148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 общей сумме расходов бюджета района на 2023 год удельный вес расходов в рамках муниципальных программ составляет 96,1 %, на 2024 год – 93,7%, на 2025 год – 93,1%. На финансирование 20 муниципальных программ в 2023 году запланировано 523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307,5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тыс. рублей, в 2022 году финансировалось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муниципальных программ в сумме 557 187,5 тыс. рублей.</a:t>
            </a:r>
            <a:endParaRPr lang="ru-RU" alt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27" y="1126772"/>
            <a:ext cx="4054080" cy="382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Динамика расходов бюджета Муромского района (тыс. рублей)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0549"/>
            <a:ext cx="8229600" cy="616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2600" y="256401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2450"/>
            <a:ext cx="8327827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224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Заголовок 1"/>
          <p:cNvGrpSpPr>
            <a:grpSpLocks noGrp="1"/>
          </p:cNvGrpSpPr>
          <p:nvPr/>
        </p:nvGrpSpPr>
        <p:grpSpPr bwMode="auto">
          <a:xfrm>
            <a:off x="182667" y="76200"/>
            <a:ext cx="8809037" cy="1143000"/>
            <a:chOff x="299" y="165"/>
            <a:chExt cx="5204" cy="871"/>
          </a:xfrm>
        </p:grpSpPr>
        <p:pic>
          <p:nvPicPr>
            <p:cNvPr id="54459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460" name="Text Box 6"/>
            <p:cNvSpPr txBox="1">
              <a:spLocks noChangeArrowheads="1"/>
            </p:cNvSpPr>
            <p:nvPr/>
          </p:nvSpPr>
          <p:spPr bwMode="auto">
            <a:xfrm>
              <a:off x="313" y="165"/>
              <a:ext cx="5184" cy="87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22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«Муромский район» в расчете на душу населения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2022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 -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14834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.,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2023-2025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годы–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14834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чел.)</a:t>
              </a:r>
            </a:p>
          </p:txBody>
        </p:sp>
      </p:grp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64" y="1043354"/>
            <a:ext cx="8632836" cy="562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10"/>
          <p:cNvSpPr txBox="1">
            <a:spLocks noChangeArrowheads="1"/>
          </p:cNvSpPr>
          <p:nvPr/>
        </p:nvSpPr>
        <p:spPr bwMode="auto">
          <a:xfrm>
            <a:off x="159589" y="5943600"/>
            <a:ext cx="88360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 smtClean="0">
                <a:latin typeface="Times New Roman" pitchFamily="18" charset="0"/>
              </a:rPr>
              <a:t>Наибольшую </a:t>
            </a:r>
            <a:r>
              <a:rPr lang="ru-RU" altLang="ru-RU" sz="1400" dirty="0">
                <a:latin typeface="Times New Roman" pitchFamily="18" charset="0"/>
              </a:rPr>
              <a:t>сумму расходов на душу населения в </a:t>
            </a:r>
            <a:r>
              <a:rPr lang="ru-RU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>
                <a:latin typeface="Times New Roman" pitchFamily="18" charset="0"/>
              </a:rPr>
              <a:t>3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году составляют расходы по разделам «Образование», </a:t>
            </a:r>
            <a:r>
              <a:rPr lang="ru-RU" altLang="ru-RU" sz="1400" dirty="0" smtClean="0">
                <a:latin typeface="Times New Roman" pitchFamily="18" charset="0"/>
              </a:rPr>
              <a:t>«Н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ациональная экономика», </a:t>
            </a:r>
            <a:r>
              <a:rPr lang="ru-RU" altLang="ru-RU" sz="1400" dirty="0" smtClean="0">
                <a:latin typeface="Times New Roman" pitchFamily="18" charset="0"/>
              </a:rPr>
              <a:t>«</a:t>
            </a:r>
            <a:r>
              <a:rPr lang="ru-RU" altLang="ru-RU" sz="1400" dirty="0">
                <a:latin typeface="Times New Roman" pitchFamily="18" charset="0"/>
              </a:rPr>
              <a:t>Общегосударственные вопросы», «Межбюджетные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»,  «Социальная </a:t>
            </a:r>
            <a:r>
              <a:rPr lang="ru-RU" altLang="ru-RU" sz="1400" dirty="0">
                <a:latin typeface="Times New Roman" pitchFamily="18" charset="0"/>
              </a:rPr>
              <a:t>политика</a:t>
            </a:r>
            <a:r>
              <a:rPr lang="ru-RU" altLang="ru-RU" sz="1400" dirty="0" smtClean="0">
                <a:latin typeface="Times New Roman" pitchFamily="18" charset="0"/>
              </a:rPr>
              <a:t>». 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762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3199"/>
            <a:ext cx="8534400" cy="559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2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8023" y="-762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Динамика расходов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бюджета Муромского района по разделам и подразделам классификации расходов бюджетов в разрезе муниципальных программ Муромского района</a:t>
            </a:r>
            <a:endParaRPr lang="ru-RU" alt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5532" y="62722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000" b="1" dirty="0">
                <a:latin typeface="Times New Roman" pitchFamily="18" charset="0"/>
              </a:rPr>
              <a:t>тыс. </a:t>
            </a:r>
            <a:r>
              <a:rPr lang="ru-RU" altLang="ru-RU" sz="1000" b="1" dirty="0" smtClean="0">
                <a:latin typeface="Times New Roman" pitchFamily="18" charset="0"/>
              </a:rPr>
              <a:t>рублей</a:t>
            </a:r>
            <a:endParaRPr lang="ru-RU" altLang="ru-RU" sz="1000" b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580023"/>
              </p:ext>
            </p:extLst>
          </p:nvPr>
        </p:nvGraphicFramePr>
        <p:xfrm>
          <a:off x="221411" y="873442"/>
          <a:ext cx="8672424" cy="5755958"/>
        </p:xfrm>
        <a:graphic>
          <a:graphicData uri="http://schemas.openxmlformats.org/drawingml/2006/table">
            <a:tbl>
              <a:tblPr/>
              <a:tblGrid>
                <a:gridCol w="4274389"/>
                <a:gridCol w="304800"/>
                <a:gridCol w="304800"/>
                <a:gridCol w="838200"/>
                <a:gridCol w="762000"/>
                <a:gridCol w="609600"/>
                <a:gridCol w="838200"/>
                <a:gridCol w="740435"/>
              </a:tblGrid>
              <a:tr h="618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592 546,90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544 589,40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91,91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406 386,72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395 185,44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72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76 297,71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57 358,83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41 850,60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40 815,90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787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16 159,72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15 724,10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11 301,10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7 901,10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7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379,90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9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15 779,82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15 281,70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10 858,70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7 458,70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796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03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11 311,50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10 289,00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6 623,50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6 180,70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43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11 311,50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10 289,00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6 623,50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6 180,70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8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9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9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48 627,79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31 145,43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23 925,70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26 733,80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0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22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32 392,59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30 568,03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15 025,70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12 609,80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1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1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7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8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14 999,57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14 124,00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3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8800" y="-32266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283010"/>
              </p:ext>
            </p:extLst>
          </p:nvPr>
        </p:nvGraphicFramePr>
        <p:xfrm>
          <a:off x="228600" y="152400"/>
          <a:ext cx="8686802" cy="6572863"/>
        </p:xfrm>
        <a:graphic>
          <a:graphicData uri="http://schemas.openxmlformats.org/drawingml/2006/table">
            <a:tbl>
              <a:tblPr/>
              <a:tblGrid>
                <a:gridCol w="4191000"/>
                <a:gridCol w="381000"/>
                <a:gridCol w="381000"/>
                <a:gridCol w="762000"/>
                <a:gridCol w="762000"/>
                <a:gridCol w="609600"/>
                <a:gridCol w="838200"/>
                <a:gridCol w="762002"/>
              </a:tblGrid>
              <a:tr h="5837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07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5 575,20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5 332,80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85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5 560,20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5 312,80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79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5 560,20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5 312,80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4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53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88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71 163,28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57 582,30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49 194,60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50 503,70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5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1 378,05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2 781,80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2 923,90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625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1 378,05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994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1 313,40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7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0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53 690,00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45 097,00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46 364,00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5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53 690,00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45 097,00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46 364,00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0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3 039,60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1 472,00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5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1 456,30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5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19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"Поддержка малого и среднего предпринимательства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80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609600"/>
            <a:ext cx="7635875" cy="6858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2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1219200"/>
            <a:ext cx="8686800" cy="350520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400" dirty="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400" dirty="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400" dirty="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87450" y="4724400"/>
            <a:ext cx="727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 dirty="0">
                <a:latin typeface="Times New Roman" pitchFamily="18" charset="0"/>
              </a:rPr>
              <a:t>Структура консолидированного бюджета муниципального образования Муромский район</a:t>
            </a:r>
            <a:endParaRPr lang="ru-RU" altLang="ru-RU" sz="1900" i="1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2339975" y="5373688"/>
            <a:ext cx="86677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560888" y="53736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227763" y="530066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>
            <a:off x="250825" y="5876925"/>
            <a:ext cx="266541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 Муромского района</a:t>
            </a:r>
          </a:p>
          <a:p>
            <a:pPr algn="ctr"/>
            <a:endParaRPr lang="ru-RU" altLang="ru-RU" sz="900"/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auto">
          <a:xfrm>
            <a:off x="3124200" y="5876925"/>
            <a:ext cx="28146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Борисоглебское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6019800" y="5876925"/>
            <a:ext cx="287337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Ковардицкое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179267"/>
              </p:ext>
            </p:extLst>
          </p:nvPr>
        </p:nvGraphicFramePr>
        <p:xfrm>
          <a:off x="228600" y="162940"/>
          <a:ext cx="8686801" cy="6634728"/>
        </p:xfrm>
        <a:graphic>
          <a:graphicData uri="http://schemas.openxmlformats.org/drawingml/2006/table">
            <a:tbl>
              <a:tblPr/>
              <a:tblGrid>
                <a:gridCol w="4191000"/>
                <a:gridCol w="381000"/>
                <a:gridCol w="457200"/>
                <a:gridCol w="685800"/>
                <a:gridCol w="762000"/>
                <a:gridCol w="609600"/>
                <a:gridCol w="838200"/>
                <a:gridCol w="762001"/>
              </a:tblGrid>
              <a:tr h="751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52 380,05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84 878,47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162,04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10 943,80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17 156,12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18 824,20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3 533,00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4 408,82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18 584,20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3 393,00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4 408,82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30 371,45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78 297,37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3 858,35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65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76 297,37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1 737,98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9 764,80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31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12 358,30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3 184,40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3 048,10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2 850,40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2 686,10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4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65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043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252 205,80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239 186,10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205 754,40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196 391,40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37 798,80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37 632,00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28 677,10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26 926,60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37 798,80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37 632,00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28 677,10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26 926,60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195 442,00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181 982,40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160 987,30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153 374,80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195 442,00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181 982,40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160 987,30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153 374,80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1 753,40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4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4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0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17 211,60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19 521,70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5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17 211,60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19 521,70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38800" y="-32266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421624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68274"/>
              </p:ext>
            </p:extLst>
          </p:nvPr>
        </p:nvGraphicFramePr>
        <p:xfrm>
          <a:off x="152400" y="152400"/>
          <a:ext cx="8839199" cy="6562307"/>
        </p:xfrm>
        <a:graphic>
          <a:graphicData uri="http://schemas.openxmlformats.org/drawingml/2006/table">
            <a:tbl>
              <a:tblPr/>
              <a:tblGrid>
                <a:gridCol w="4038600"/>
                <a:gridCol w="457200"/>
                <a:gridCol w="381000"/>
                <a:gridCol w="838200"/>
                <a:gridCol w="838200"/>
                <a:gridCol w="685800"/>
                <a:gridCol w="838200"/>
                <a:gridCol w="761999"/>
              </a:tblGrid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1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24 963,90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18 521,50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24 963,90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18 521,50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15 923,60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24 645,60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18 180,70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15 603,80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15 603,80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6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20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42 095,82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39 577,20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39 555,22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34 965,72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3 532,53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2 822,40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147,42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331,95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33 714,29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32 847,80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32 904,30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28 314,80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32 101,39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31 030,70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31 030,70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26 352,90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1 873,60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1 961,90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33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19 427,96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5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42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38800" y="-32266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349883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912358"/>
              </p:ext>
            </p:extLst>
          </p:nvPr>
        </p:nvGraphicFramePr>
        <p:xfrm>
          <a:off x="228600" y="381000"/>
          <a:ext cx="8763000" cy="3886202"/>
        </p:xfrm>
        <a:graphic>
          <a:graphicData uri="http://schemas.openxmlformats.org/drawingml/2006/table">
            <a:tbl>
              <a:tblPr/>
              <a:tblGrid>
                <a:gridCol w="4110080"/>
                <a:gridCol w="387743"/>
                <a:gridCol w="387743"/>
                <a:gridCol w="775487"/>
                <a:gridCol w="930584"/>
                <a:gridCol w="697938"/>
                <a:gridCol w="775487"/>
                <a:gridCol w="697938"/>
              </a:tblGrid>
              <a:tr h="872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Процент 2023 года к плану на 01.10.2022,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64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881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45 035,61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41 424,70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36 502,00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36 502,00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36 502,00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81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10 926,61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28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10 926,61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1200" y="196334"/>
            <a:ext cx="3200400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992965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2"/>
          <p:cNvSpPr>
            <a:spLocks noChangeArrowheads="1"/>
          </p:cNvSpPr>
          <p:nvPr/>
        </p:nvSpPr>
        <p:spPr bwMode="auto">
          <a:xfrm>
            <a:off x="152400" y="115888"/>
            <a:ext cx="8763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ДОРОЖНОЕ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350,098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км.</a:t>
            </a: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228600" y="5307449"/>
            <a:ext cx="4876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Общий объем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текущий 2022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66000,64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плановые: </a:t>
            </a: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53690,0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45097,0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2025 год – 46364,0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pic>
        <p:nvPicPr>
          <p:cNvPr id="55301" name="Picture 11" descr="kol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2725" r="7839" b="9860"/>
          <a:stretch/>
        </p:blipFill>
        <p:spPr bwMode="auto">
          <a:xfrm>
            <a:off x="275000" y="685800"/>
            <a:ext cx="471106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3629026" y="180976"/>
            <a:ext cx="5362574" cy="32316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0000" algn="just"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2023-2025 годы мероприятия по содержанию 350,028 километров дорог общего пользования местного значения будут осуществляться сельскими поселениями Муромского района, в связи с передачей с 01.01.2018 осуществления части полномочий, определенных ч. 1,4 статьи 14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20.06.2017 № 46 «О передаче к осуществлению части полномочий по решению вопросов местного значения органов местного самоуправления муниципального образования Муромский район»):</a:t>
            </a:r>
          </a:p>
          <a:p>
            <a:pPr indent="3600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 муниципальному образованию Борисоглебское в части осуществления дорожной деятельности в соответствии с </a:t>
            </a:r>
            <a:r>
              <a:rPr lang="ru-RU" sz="1000" dirty="0">
                <a:latin typeface="Times New Roman" pitchFamily="18" charset="0"/>
                <a:cs typeface="Times New Roman" pitchFamily="18" charset="0"/>
                <a:hlinkClick r:id="rId2"/>
              </a:rPr>
              <a:t>законодательством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Российской Федерации, а именно: зимнее содержание автомобильных дорог общего пользования местного значения в границах населенных пунктов и вне границ населенных пунктов в границах муниципального образования Борисоглебское на 2023-2025 годы в сумме 4500,0 тыс. рублей ежегодно (174,191 км. дорог);</a:t>
            </a:r>
          </a:p>
          <a:p>
            <a:pPr indent="360000"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 муниципальному образованию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в части осуществления дорожной деятельности в соответствии с законодательством Российской Федерации, а именно: зимнее содержание автомобильных дорог общего пользования местного значения в границах населенных пунктов и вне границ населенных пунктов в границах муниципального образования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на 2023-2025 годы в сумме 5000,0 тыс. рублей  ежегодно (175,837 км. дорог)</a:t>
            </a:r>
          </a:p>
        </p:txBody>
      </p:sp>
      <p:pic>
        <p:nvPicPr>
          <p:cNvPr id="56324" name="Picture 14" descr="t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976"/>
            <a:ext cx="3352799" cy="248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Прямоугольник 4"/>
          <p:cNvSpPr>
            <a:spLocks noChangeArrowheads="1"/>
          </p:cNvSpPr>
          <p:nvPr/>
        </p:nvSpPr>
        <p:spPr bwMode="auto">
          <a:xfrm>
            <a:off x="4648200" y="3337679"/>
            <a:ext cx="43434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360000"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2023 году планируется отремонтировать около 11,003 км дорог общего пользования местного значения, находящихся на территории Муромского района. Из них:</a:t>
            </a:r>
          </a:p>
          <a:p>
            <a:pPr indent="360000"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-на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территории муниципального образования Борисоглебское  3,985 км, в том числе: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Степаньково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ул.Первомайская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 – 1,085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с.Чаадаево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ул.К.Маркса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0,8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д.Прудищи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ул.Клубная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0,6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д.Саванчаково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ул.Клубная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ул.Речная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- 1,5 км.;</a:t>
            </a:r>
          </a:p>
          <a:p>
            <a:pPr indent="360000"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на территории муниципального образования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7,018 км, в том числе: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Ковардицы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ул.2-Садовая, ул.3-Садовая, ул.3-Лесная, Проезд (17) - 2,13 км.,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ул.Кавказская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ул. Пролетарская – 0,997 км.,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д.Мишино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ул.Верхняя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(1),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ул.Кирова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(2)– 0,6 км.,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д.Саксино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ул.Молодежная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ул.Молодежная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(4),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ул.Дачная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- 1,57 км., д. Березовка,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ул.Плодовая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Проезд (38)- 1,321 км., д.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Лесниково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ул.Зеленая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(13)- 0,4 км.</a:t>
            </a:r>
          </a:p>
          <a:p>
            <a:pPr indent="360000"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прочие мероприятия в сфере дорожного хозяйства (изготовление проектно-сметной документации на ремонт автомобильных, а также технический надзор) предусмотрено на 2023-2025 годы в сумме 500,0 тыс. рублей ежегодно.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"/>
          <a:stretch/>
        </p:blipFill>
        <p:spPr bwMode="auto">
          <a:xfrm>
            <a:off x="76199" y="3337678"/>
            <a:ext cx="449580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2"/>
          <p:cNvSpPr>
            <a:spLocks noChangeArrowheads="1"/>
          </p:cNvSpPr>
          <p:nvPr/>
        </p:nvSpPr>
        <p:spPr bwMode="auto">
          <a:xfrm>
            <a:off x="685800" y="0"/>
            <a:ext cx="800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ЖИЛИЩНО-КОММУНАЛЬНОЕ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7347" name="TextBox 19"/>
          <p:cNvSpPr txBox="1">
            <a:spLocks noChangeArrowheads="1"/>
          </p:cNvSpPr>
          <p:nvPr/>
        </p:nvSpPr>
        <p:spPr bwMode="auto">
          <a:xfrm>
            <a:off x="6407150" y="2820988"/>
            <a:ext cx="2432050" cy="830997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коммунальное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78297,37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</p:txBody>
      </p:sp>
      <p:sp>
        <p:nvSpPr>
          <p:cNvPr id="57348" name="TextBox 20"/>
          <p:cNvSpPr txBox="1">
            <a:spLocks noChangeArrowheads="1"/>
          </p:cNvSpPr>
          <p:nvPr/>
        </p:nvSpPr>
        <p:spPr bwMode="auto">
          <a:xfrm>
            <a:off x="5886451" y="3581400"/>
            <a:ext cx="318135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объекта «Станция водоподготовки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Муромского района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в рамках регионального проекта «Чистая вода», национального проекта «Жилье и городская среда»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9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0" indent="-171450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строительный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200,0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lvl="0" indent="-171450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авторский -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150,0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lvl="0" indent="-171450">
              <a:buFont typeface="Arial" pitchFamily="34" charset="0"/>
              <a:buChar char="•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на строительство - 73964,0 тыс. рублей,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(за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счет субсидии из областного бюджета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-70668,1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тыс. рублей и средств бюджета района – 3295,9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рублей).</a:t>
            </a:r>
          </a:p>
          <a:p>
            <a:pPr indent="17280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объекта «Наружные водопроводные сети в с. </a:t>
            </a:r>
            <a:r>
              <a:rPr lang="ru-RU" sz="900" dirty="0" err="1">
                <a:latin typeface="Times New Roman" pitchFamily="18" charset="0"/>
                <a:cs typeface="Times New Roman" pitchFamily="18" charset="0"/>
              </a:rPr>
              <a:t>Кондраково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Муромского района» :</a:t>
            </a:r>
          </a:p>
          <a:p>
            <a:pPr indent="-171450" algn="just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проектной документации объекта– 1500,0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indent="-171450" algn="just">
              <a:buFont typeface="Arial" pitchFamily="34" charset="0"/>
              <a:buChar char="•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государственной экспертизы проектной документации в отношении нежилых (жилых)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объектов -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483,4 тыс. рублей;</a:t>
            </a:r>
          </a:p>
          <a:p>
            <a:pPr indent="172800"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объекта «Наружные водопроводные сети в с.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Борисглеб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Муромского района» :</a:t>
            </a:r>
          </a:p>
          <a:p>
            <a:pPr indent="-171450" algn="just">
              <a:buFont typeface="Arial" pitchFamily="34" charset="0"/>
              <a:buChar char="•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выполнение инженерных изысканий  - 1500,0 тыс.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 indent="-171450" algn="just">
              <a:buFont typeface="Arial" pitchFamily="34" charset="0"/>
              <a:buChar char="•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роведение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государственной экспертизы результатов инженерных изысканий в отношении нежилых (жилых)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объектов– 500,0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9" name="TextBox 13"/>
          <p:cNvSpPr txBox="1">
            <a:spLocks noChangeArrowheads="1"/>
          </p:cNvSpPr>
          <p:nvPr/>
        </p:nvSpPr>
        <p:spPr bwMode="auto">
          <a:xfrm>
            <a:off x="3333750" y="2820988"/>
            <a:ext cx="25336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год на жилищно-коммунальное  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84878,47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рублей, из них:</a:t>
            </a:r>
          </a:p>
        </p:txBody>
      </p:sp>
      <p:sp>
        <p:nvSpPr>
          <p:cNvPr id="57350" name="TextBox 19"/>
          <p:cNvSpPr txBox="1">
            <a:spLocks noChangeArrowheads="1"/>
          </p:cNvSpPr>
          <p:nvPr/>
        </p:nvSpPr>
        <p:spPr bwMode="auto">
          <a:xfrm>
            <a:off x="381000" y="2819400"/>
            <a:ext cx="2376488" cy="83185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другие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вопросы в области жилищно-коммунального хозяйства предусмотрено</a:t>
            </a: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u="sng" dirty="0" smtClean="0">
                <a:latin typeface="Times New Roman" pitchFamily="18" charset="0"/>
                <a:cs typeface="Times New Roman" pitchFamily="18" charset="0"/>
              </a:rPr>
              <a:t>3048,1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479925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2" name="Rectangle 25"/>
          <p:cNvSpPr>
            <a:spLocks noChangeArrowheads="1"/>
          </p:cNvSpPr>
          <p:nvPr/>
        </p:nvSpPr>
        <p:spPr bwMode="auto">
          <a:xfrm>
            <a:off x="228600" y="3810000"/>
            <a:ext cx="263048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indent="-171450" algn="just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осуществление отдельных государственных полномочий по региональному государственному жилищному надзору и лицензионному контролю за счет субвенции из областного бюджета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сумме 362,0 тыс.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lvl="0" indent="-171450" algn="just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на обеспечение деятельности (оказание услуг) муниципального казенного учреждения «Управление жилищно-коммунального хозяйства, инфраструктуры и дорожной деятельности  Муромского района»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  сумме 2686,1 тыс.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3" name="Стрелка вправо 19"/>
          <p:cNvSpPr>
            <a:spLocks noChangeArrowheads="1"/>
          </p:cNvSpPr>
          <p:nvPr/>
        </p:nvSpPr>
        <p:spPr bwMode="auto">
          <a:xfrm>
            <a:off x="5867400" y="3049588"/>
            <a:ext cx="53975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4" name="Стрелка влево 20"/>
          <p:cNvSpPr>
            <a:spLocks noChangeArrowheads="1"/>
          </p:cNvSpPr>
          <p:nvPr/>
        </p:nvSpPr>
        <p:spPr bwMode="auto">
          <a:xfrm>
            <a:off x="2743200" y="3049588"/>
            <a:ext cx="590550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5" name="TextBox 13"/>
          <p:cNvSpPr txBox="1">
            <a:spLocks noChangeArrowheads="1"/>
          </p:cNvSpPr>
          <p:nvPr/>
        </p:nvSpPr>
        <p:spPr bwMode="auto">
          <a:xfrm>
            <a:off x="3352800" y="4068763"/>
            <a:ext cx="2533650" cy="1015663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жилищное 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3533,0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6" name="Стрелка влево 20"/>
          <p:cNvSpPr>
            <a:spLocks noChangeArrowheads="1"/>
          </p:cNvSpPr>
          <p:nvPr/>
        </p:nvSpPr>
        <p:spPr bwMode="auto">
          <a:xfrm rot="5400000" flipH="1">
            <a:off x="4439444" y="3637756"/>
            <a:ext cx="446087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57357" name="TextBox 20"/>
          <p:cNvSpPr txBox="1">
            <a:spLocks noChangeArrowheads="1"/>
          </p:cNvSpPr>
          <p:nvPr/>
        </p:nvSpPr>
        <p:spPr bwMode="auto">
          <a:xfrm rot="10800000" flipV="1">
            <a:off x="3200401" y="5181600"/>
            <a:ext cx="26669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-171450"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приобретение жилых помещений для граждан, нуждающихся в улучшении жилищных условий в сумме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3393,0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 Планируется улучшить жилищные условия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10 семьям.</a:t>
            </a:r>
          </a:p>
          <a:p>
            <a:pPr indent="-171450"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содержание муниципального недвижимого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имущества в сумме 140,0 тыс. руб.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r="943" b="8049"/>
          <a:stretch/>
        </p:blipFill>
        <p:spPr bwMode="auto">
          <a:xfrm>
            <a:off x="483078" y="692030"/>
            <a:ext cx="8272733" cy="216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58371" name="AutoShape 95"/>
          <p:cNvSpPr>
            <a:spLocks noChangeArrowheads="1"/>
          </p:cNvSpPr>
          <p:nvPr/>
        </p:nvSpPr>
        <p:spPr bwMode="auto">
          <a:xfrm>
            <a:off x="762000" y="152400"/>
            <a:ext cx="7696200" cy="122872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2023 -2025 годы.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  <p:sp>
        <p:nvSpPr>
          <p:cNvPr id="58373" name="AutoShape 97"/>
          <p:cNvSpPr>
            <a:spLocks noChangeArrowheads="1"/>
          </p:cNvSpPr>
          <p:nvPr/>
        </p:nvSpPr>
        <p:spPr bwMode="auto">
          <a:xfrm rot="20482083">
            <a:off x="3203575" y="3856216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79" name="AutoShape 112"/>
          <p:cNvSpPr>
            <a:spLocks noChangeArrowheads="1"/>
          </p:cNvSpPr>
          <p:nvPr/>
        </p:nvSpPr>
        <p:spPr bwMode="auto">
          <a:xfrm>
            <a:off x="3852863" y="4357679"/>
            <a:ext cx="1633537" cy="449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(10600,0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58380" name="AutoShape 113"/>
          <p:cNvSpPr>
            <a:spLocks noChangeArrowheads="1"/>
          </p:cNvSpPr>
          <p:nvPr/>
        </p:nvSpPr>
        <p:spPr bwMode="auto">
          <a:xfrm rot="10800000" flipV="1">
            <a:off x="5867401" y="4290343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(10400,0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1" name="AutoShape 97"/>
          <p:cNvSpPr>
            <a:spLocks noChangeArrowheads="1"/>
          </p:cNvSpPr>
          <p:nvPr/>
        </p:nvSpPr>
        <p:spPr bwMode="auto">
          <a:xfrm rot="1673728">
            <a:off x="3157538" y="4276427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82" name="AutoShape 102"/>
          <p:cNvSpPr>
            <a:spLocks/>
          </p:cNvSpPr>
          <p:nvPr/>
        </p:nvSpPr>
        <p:spPr bwMode="auto">
          <a:xfrm>
            <a:off x="5562600" y="4273541"/>
            <a:ext cx="304800" cy="679459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86" name="AutoShape 12"/>
          <p:cNvSpPr>
            <a:spLocks noChangeArrowheads="1"/>
          </p:cNvSpPr>
          <p:nvPr/>
        </p:nvSpPr>
        <p:spPr bwMode="auto">
          <a:xfrm>
            <a:off x="3854450" y="3460742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(1983,41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8395" name="AutoShape 102"/>
          <p:cNvSpPr>
            <a:spLocks/>
          </p:cNvSpPr>
          <p:nvPr/>
        </p:nvSpPr>
        <p:spPr bwMode="auto">
          <a:xfrm>
            <a:off x="5572125" y="3206741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96" name="AutoShape 113"/>
          <p:cNvSpPr>
            <a:spLocks noChangeArrowheads="1"/>
          </p:cNvSpPr>
          <p:nvPr/>
        </p:nvSpPr>
        <p:spPr bwMode="auto">
          <a:xfrm rot="10800000" flipV="1">
            <a:off x="5855400" y="4654541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02" name="AutoShape 8"/>
          <p:cNvSpPr>
            <a:spLocks noChangeArrowheads="1"/>
          </p:cNvSpPr>
          <p:nvPr/>
        </p:nvSpPr>
        <p:spPr bwMode="auto">
          <a:xfrm>
            <a:off x="495300" y="1890712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"Станция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водоподготовки водоснабжения  </a:t>
            </a:r>
            <a:r>
              <a:rPr lang="ru-RU" altLang="ru-RU" sz="1000" b="1" dirty="0" err="1" smtClean="0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Муромского района"</a:t>
            </a:r>
            <a:endParaRPr lang="ru-RU" altLang="ru-RU" sz="1000" dirty="0"/>
          </a:p>
        </p:txBody>
      </p:sp>
      <p:sp>
        <p:nvSpPr>
          <p:cNvPr id="58404" name="AutoShape 112"/>
          <p:cNvSpPr>
            <a:spLocks noChangeArrowheads="1"/>
          </p:cNvSpPr>
          <p:nvPr/>
        </p:nvSpPr>
        <p:spPr bwMode="auto">
          <a:xfrm>
            <a:off x="3900488" y="2001837"/>
            <a:ext cx="1633537" cy="436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(74313,96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>
                <a:latin typeface="Calibri" pitchFamily="34" charset="0"/>
              </a:rPr>
              <a:t>)</a:t>
            </a:r>
            <a:endParaRPr lang="ru-RU" altLang="ru-RU" dirty="0"/>
          </a:p>
        </p:txBody>
      </p:sp>
      <p:sp>
        <p:nvSpPr>
          <p:cNvPr id="58405" name="AutoShape 102"/>
          <p:cNvSpPr>
            <a:spLocks/>
          </p:cNvSpPr>
          <p:nvPr/>
        </p:nvSpPr>
        <p:spPr bwMode="auto">
          <a:xfrm>
            <a:off x="5540375" y="1717522"/>
            <a:ext cx="295275" cy="1025678"/>
          </a:xfrm>
          <a:prstGeom prst="leftBrace">
            <a:avLst>
              <a:gd name="adj1" fmla="val 7705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406" name="AutoShape 20"/>
          <p:cNvSpPr>
            <a:spLocks noChangeArrowheads="1"/>
          </p:cNvSpPr>
          <p:nvPr/>
        </p:nvSpPr>
        <p:spPr bwMode="auto">
          <a:xfrm>
            <a:off x="5844337" y="1717522"/>
            <a:ext cx="3060000" cy="288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Строительство 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(73963,96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utoShape 97"/>
          <p:cNvSpPr>
            <a:spLocks noChangeArrowheads="1"/>
          </p:cNvSpPr>
          <p:nvPr/>
        </p:nvSpPr>
        <p:spPr bwMode="auto">
          <a:xfrm>
            <a:off x="3203575" y="203517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515938" y="3872698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«Наружные водопроводные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сети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Кондраково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</p:txBody>
      </p:sp>
      <p:sp>
        <p:nvSpPr>
          <p:cNvPr id="46" name="AutoShape 16"/>
          <p:cNvSpPr>
            <a:spLocks noChangeArrowheads="1"/>
          </p:cNvSpPr>
          <p:nvPr/>
        </p:nvSpPr>
        <p:spPr bwMode="auto">
          <a:xfrm>
            <a:off x="5855400" y="3206741"/>
            <a:ext cx="3060000" cy="360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1500,0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AutoShape 17"/>
          <p:cNvSpPr>
            <a:spLocks noChangeArrowheads="1"/>
          </p:cNvSpPr>
          <p:nvPr/>
        </p:nvSpPr>
        <p:spPr bwMode="auto">
          <a:xfrm>
            <a:off x="5855400" y="3663941"/>
            <a:ext cx="3060000" cy="360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483,41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  <p:sp>
        <p:nvSpPr>
          <p:cNvPr id="50" name="AutoShape 97"/>
          <p:cNvSpPr>
            <a:spLocks noChangeArrowheads="1"/>
          </p:cNvSpPr>
          <p:nvPr/>
        </p:nvSpPr>
        <p:spPr bwMode="auto">
          <a:xfrm>
            <a:off x="3221037" y="5648324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3871912" y="5511801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(2600,0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3" name="AutoShape 8"/>
          <p:cNvSpPr>
            <a:spLocks noChangeArrowheads="1"/>
          </p:cNvSpPr>
          <p:nvPr/>
        </p:nvSpPr>
        <p:spPr bwMode="auto">
          <a:xfrm>
            <a:off x="533400" y="5457032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«Очистные сооружения </a:t>
            </a:r>
          </a:p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Зименки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</p:txBody>
      </p:sp>
      <p:sp>
        <p:nvSpPr>
          <p:cNvPr id="33" name="AutoShape 113"/>
          <p:cNvSpPr>
            <a:spLocks noChangeArrowheads="1"/>
          </p:cNvSpPr>
          <p:nvPr/>
        </p:nvSpPr>
        <p:spPr bwMode="auto">
          <a:xfrm rot="10800000" flipV="1">
            <a:off x="5855400" y="2078963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113"/>
          <p:cNvSpPr>
            <a:spLocks noChangeArrowheads="1"/>
          </p:cNvSpPr>
          <p:nvPr/>
        </p:nvSpPr>
        <p:spPr bwMode="auto">
          <a:xfrm rot="10800000" flipV="1">
            <a:off x="5855400" y="2455200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50" b="1" dirty="0" smtClean="0">
                <a:latin typeface="Times New Roman" pitchFamily="18" charset="0"/>
                <a:cs typeface="Times New Roman" pitchFamily="18" charset="0"/>
              </a:rPr>
              <a:t>Авторский надзор на объекте </a:t>
            </a:r>
            <a:r>
              <a:rPr lang="ru-RU" altLang="ru-RU" sz="950" b="1" dirty="0">
                <a:latin typeface="Times New Roman" pitchFamily="18" charset="0"/>
                <a:cs typeface="Times New Roman" pitchFamily="18" charset="0"/>
              </a:rPr>
              <a:t>(150,0 тыс. рублей)</a:t>
            </a:r>
            <a:endParaRPr lang="ru-RU" altLang="ru-RU" sz="9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113"/>
          <p:cNvSpPr>
            <a:spLocks noChangeArrowheads="1"/>
          </p:cNvSpPr>
          <p:nvPr/>
        </p:nvSpPr>
        <p:spPr bwMode="auto">
          <a:xfrm rot="10800000" flipV="1">
            <a:off x="5867401" y="5433343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(2100,0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102"/>
          <p:cNvSpPr>
            <a:spLocks/>
          </p:cNvSpPr>
          <p:nvPr/>
        </p:nvSpPr>
        <p:spPr bwMode="auto">
          <a:xfrm>
            <a:off x="5562600" y="5416541"/>
            <a:ext cx="304800" cy="679459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7" name="AutoShape 113"/>
          <p:cNvSpPr>
            <a:spLocks noChangeArrowheads="1"/>
          </p:cNvSpPr>
          <p:nvPr/>
        </p:nvSpPr>
        <p:spPr bwMode="auto">
          <a:xfrm rot="10800000" flipV="1">
            <a:off x="5855400" y="5797541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(500,0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2"/>
          <p:cNvSpPr>
            <a:spLocks noChangeArrowheads="1"/>
          </p:cNvSpPr>
          <p:nvPr/>
        </p:nvSpPr>
        <p:spPr bwMode="auto">
          <a:xfrm>
            <a:off x="990600" y="0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ОБРАЗОВАНИЕ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Выноска со стрелкой вправо 1"/>
          <p:cNvSpPr/>
          <p:nvPr/>
        </p:nvSpPr>
        <p:spPr bwMode="auto">
          <a:xfrm>
            <a:off x="304800" y="492918"/>
            <a:ext cx="2057400" cy="1157288"/>
          </a:xfrm>
          <a:prstGeom prst="rightArrowCallout">
            <a:avLst>
              <a:gd name="adj1" fmla="val 25000"/>
              <a:gd name="adj2" fmla="val 25844"/>
              <a:gd name="adj3" fmla="val 25000"/>
              <a:gd name="adj4" fmla="val 6497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304800" y="498475"/>
            <a:ext cx="1371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Система образования Муромского района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включает: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4579938" cy="290513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детских дошкольных учреждения (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205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воспитанников)</a:t>
            </a:r>
          </a:p>
        </p:txBody>
      </p:sp>
      <p:sp>
        <p:nvSpPr>
          <p:cNvPr id="59398" name="TextBox 10"/>
          <p:cNvSpPr txBox="1">
            <a:spLocks noChangeArrowheads="1"/>
          </p:cNvSpPr>
          <p:nvPr/>
        </p:nvSpPr>
        <p:spPr bwMode="auto">
          <a:xfrm>
            <a:off x="2362200" y="609600"/>
            <a:ext cx="5332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общеобразовательных школ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(1021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учащихся,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143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воспитанника)</a:t>
            </a:r>
          </a:p>
        </p:txBody>
      </p:sp>
      <p:sp>
        <p:nvSpPr>
          <p:cNvPr id="59399" name="TextBox 14"/>
          <p:cNvSpPr txBox="1">
            <a:spLocks noChangeArrowheads="1"/>
          </p:cNvSpPr>
          <p:nvPr/>
        </p:nvSpPr>
        <p:spPr bwMode="auto">
          <a:xfrm>
            <a:off x="2362200" y="838200"/>
            <a:ext cx="6553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муниципальное казенное учреждение «Центр бухгалтерского учета и методической работы системы образования»  </a:t>
            </a:r>
          </a:p>
        </p:txBody>
      </p:sp>
      <p:sp>
        <p:nvSpPr>
          <p:cNvPr id="59400" name="TextBox 16"/>
          <p:cNvSpPr txBox="1">
            <a:spLocks noChangeArrowheads="1"/>
          </p:cNvSpPr>
          <p:nvPr/>
        </p:nvSpPr>
        <p:spPr bwMode="auto">
          <a:xfrm>
            <a:off x="2362200" y="1295400"/>
            <a:ext cx="5135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образования администрации Муромского района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640715"/>
              </p:ext>
            </p:extLst>
          </p:nvPr>
        </p:nvGraphicFramePr>
        <p:xfrm>
          <a:off x="762000" y="1752600"/>
          <a:ext cx="8001000" cy="4891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3"/>
          <p:cNvSpPr txBox="1">
            <a:spLocks noChangeArrowheads="1"/>
          </p:cNvSpPr>
          <p:nvPr/>
        </p:nvSpPr>
        <p:spPr bwMode="auto">
          <a:xfrm>
            <a:off x="304800" y="0"/>
            <a:ext cx="8153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2023 ГОД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TextBox 14"/>
          <p:cNvSpPr txBox="1">
            <a:spLocks noChangeArrowheads="1"/>
          </p:cNvSpPr>
          <p:nvPr/>
        </p:nvSpPr>
        <p:spPr bwMode="auto">
          <a:xfrm>
            <a:off x="3952530" y="304800"/>
            <a:ext cx="511527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lvl="0" indent="-171450" algn="just">
              <a:buFontTx/>
              <a:buChar char="-"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дошкольного образования детей в муниципальных дошкольных образовательных организациях 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дошкольных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учреждения, численность детей -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205 человек)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35 881,5 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в том числе предоставление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1440,0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(планируется оказать социальную поддержку, исходя из расчета в среднем на 1 получателя в месяц в сумме 2000,0 рублей – 60 получателям, из них 24 работающих и 36 пенсионеров);.</a:t>
            </a: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подготовка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образовательных организаций  к началу учебного года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1750,5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субсидии из областного бюджета в сумме 1523,0 тыс. рублей и средств местного бюджета в сумме 227,5 тыс. 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проведение ремонта в МБДОУ № 10 п.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Зименки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algn="just"/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0" name="Левая фигурная скобка 9"/>
          <p:cNvSpPr>
            <a:spLocks/>
          </p:cNvSpPr>
          <p:nvPr/>
        </p:nvSpPr>
        <p:spPr bwMode="auto">
          <a:xfrm>
            <a:off x="3810000" y="315216"/>
            <a:ext cx="233362" cy="1143001"/>
          </a:xfrm>
          <a:prstGeom prst="leftBrace">
            <a:avLst>
              <a:gd name="adj1" fmla="val 1234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21" name="TextBox 14"/>
          <p:cNvSpPr txBox="1">
            <a:spLocks noChangeArrowheads="1"/>
          </p:cNvSpPr>
          <p:nvPr/>
        </p:nvSpPr>
        <p:spPr bwMode="auto">
          <a:xfrm>
            <a:off x="3983811" y="1413570"/>
            <a:ext cx="5083989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расходы в рамках национального  проекта «Образование»  в сумме 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5446,4 тыс. 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ежемесячное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денежное вознаграждение за классное руководство педагогическим работникам муниципальных образовательных организаций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5702,8 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за счет федерального бюджета;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организацию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бесплатного горячего питания 397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обучающихся,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получающих начальное общее образование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8 муниципальных образовательных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организациях,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4471,2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(3934,6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тыс. рублей за счет субсидии из федерального бюджета, 268,3 тыс. рублей за счет средств областного  бюджета и 268,3 тыс. рублей за счет средств местного бюджета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поддержку приоритетных направлений развития отрасли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образования, а именно подготовка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образовательных организаций  к началу учебного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года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3720,7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субсидии из областного бюджета в сумме 3237,0 тыс. рублей и средств местного бюджета в сумме 483,7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(проведение ремонтных работ в МБОУ «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Ковардицкая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СОШ» в 2023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обеспечение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предоставления общедоступного и бесплатного общего образования по основным общеобразовательным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программам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161857,2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единой субвенций из областного бюджета в сумме 97680,2 тыс.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рублей.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Из данных ассигнований в том числе запланировано:</a:t>
            </a:r>
          </a:p>
          <a:p>
            <a:pPr algn="just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а) 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поселках городского типа за счет субвенций из областного бюджета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5997,1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планируется оказать социальную поддержку из расчета 2023,3 рублей в месяц на 1 человека - 247 получателям, из них 140 работающих и 107 пенсионеров);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) обеспечение персонифицированного финансирования дополнительного образования детей за счет средств местного бюджета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1130,5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Стоимость одного сертификата персонифицированного образования - 5895,00 руб. В ПФДО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вовлечены с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предыдущих лет 174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человек. С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01 сентября 2023 года предполагается вовлечь еще 40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человек;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в) питание льготной категории учащихся 5-9 классов в муниципальных образовательных организациях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сумме 831,5 тыс.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рублей.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Запланированы расходы на обеспечение завтраками 126 человек (из них 19 детей-инвалидов, 107 детей из малообеспеченных семей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организацию перевозки несовершеннолетних, проживающих на территории Муромского района и обучающихся на территории муниципального образования округ Муром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784,1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2" name="TextBox 14"/>
          <p:cNvSpPr txBox="1">
            <a:spLocks noChangeArrowheads="1"/>
          </p:cNvSpPr>
          <p:nvPr/>
        </p:nvSpPr>
        <p:spPr bwMode="auto">
          <a:xfrm>
            <a:off x="3962400" y="4832707"/>
            <a:ext cx="510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на проведение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мероприятий «Гражданин России», «Доброволец», «Успех в твоих руках», «Семья» средства запланированы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50,0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3" name="TextBox 14"/>
          <p:cNvSpPr txBox="1">
            <a:spLocks noChangeArrowheads="1"/>
          </p:cNvSpPr>
          <p:nvPr/>
        </p:nvSpPr>
        <p:spPr bwMode="auto">
          <a:xfrm>
            <a:off x="3970669" y="5113933"/>
            <a:ext cx="5097131" cy="174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функционирования муниципального казенного учреждения «Центр бухгалтерского учета и методической работы системы образования»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15139,7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выполнения функций муниципальными органами (Управление образования администрации Муромского района)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2215,9тыс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 налог 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на благоустроенные помещения для детей сирот , оставшихся без попечения родителей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357,3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dirty="0"/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 организацию отдыха детей и их оздоровление загородного типа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запланировано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80,0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организация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отдыха детей в каникулярное время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1504,0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том числе за счет субсидии из областного бюджета в сумме 1023,0 тыс. рублей и средств местного бюджета в сумме 481,0 тыс.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рублей).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Планируется приобрести 952 путёвки (в лагерях с дневным пребыванием (пришкольные) – 952 ребенка);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организацию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культурно-экскурсионного обслуживания в каникулярный период организованных групп детей 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224,8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(за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счет субсидии из областного бюджета в сумме 152,9 тыс. рублей и средств местного бюджета в сумме 71,9 тыс. рублей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4" name="Прямоугольник 1"/>
          <p:cNvSpPr>
            <a:spLocks noChangeArrowheads="1"/>
          </p:cNvSpPr>
          <p:nvPr/>
        </p:nvSpPr>
        <p:spPr bwMode="auto">
          <a:xfrm>
            <a:off x="3048000" y="620017"/>
            <a:ext cx="83343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Дошкольное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  <a:endParaRPr lang="ru-RU" altLang="ru-RU" sz="9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37632,0 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5" name="Прямоугольник 14"/>
          <p:cNvSpPr>
            <a:spLocks noChangeArrowheads="1"/>
          </p:cNvSpPr>
          <p:nvPr/>
        </p:nvSpPr>
        <p:spPr bwMode="auto">
          <a:xfrm>
            <a:off x="2971800" y="2695277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181982,4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6" name="Прямоугольник 15"/>
          <p:cNvSpPr>
            <a:spLocks noChangeArrowheads="1"/>
          </p:cNvSpPr>
          <p:nvPr/>
        </p:nvSpPr>
        <p:spPr bwMode="auto">
          <a:xfrm>
            <a:off x="2969419" y="4527907"/>
            <a:ext cx="1028700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Молодежная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политика 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оздоровление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детей в сумме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50,0 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7" name="Прямоугольник 16"/>
          <p:cNvSpPr>
            <a:spLocks noChangeArrowheads="1"/>
          </p:cNvSpPr>
          <p:nvPr/>
        </p:nvSpPr>
        <p:spPr bwMode="auto">
          <a:xfrm>
            <a:off x="3048000" y="5629870"/>
            <a:ext cx="87153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области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19521,7  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8" name="Picture 18" descr="aanbod-ta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1"/>
            <a:ext cx="2895600" cy="213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9" name="Левая фигурная скобка 9"/>
          <p:cNvSpPr>
            <a:spLocks/>
          </p:cNvSpPr>
          <p:nvPr/>
        </p:nvSpPr>
        <p:spPr bwMode="auto">
          <a:xfrm>
            <a:off x="3810000" y="1491893"/>
            <a:ext cx="228600" cy="3384907"/>
          </a:xfrm>
          <a:prstGeom prst="leftBrace">
            <a:avLst>
              <a:gd name="adj1" fmla="val 123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0" name="Левая фигурная скобка 9"/>
          <p:cNvSpPr>
            <a:spLocks/>
          </p:cNvSpPr>
          <p:nvPr/>
        </p:nvSpPr>
        <p:spPr bwMode="auto">
          <a:xfrm>
            <a:off x="3810000" y="4892853"/>
            <a:ext cx="228600" cy="212547"/>
          </a:xfrm>
          <a:prstGeom prst="leftBrace">
            <a:avLst>
              <a:gd name="adj1" fmla="val 1236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1" name="Левая фигурная скобка 9"/>
          <p:cNvSpPr>
            <a:spLocks/>
          </p:cNvSpPr>
          <p:nvPr/>
        </p:nvSpPr>
        <p:spPr bwMode="auto">
          <a:xfrm>
            <a:off x="3810000" y="5171261"/>
            <a:ext cx="233362" cy="1610539"/>
          </a:xfrm>
          <a:prstGeom prst="leftBrace">
            <a:avLst>
              <a:gd name="adj1" fmla="val 12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035886"/>
              </p:ext>
            </p:extLst>
          </p:nvPr>
        </p:nvGraphicFramePr>
        <p:xfrm>
          <a:off x="0" y="1954302"/>
          <a:ext cx="3464719" cy="483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2467" name="Rectangle 122"/>
          <p:cNvSpPr>
            <a:spLocks noChangeArrowheads="1"/>
          </p:cNvSpPr>
          <p:nvPr/>
        </p:nvSpPr>
        <p:spPr bwMode="auto">
          <a:xfrm>
            <a:off x="1219200" y="102513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КУЛЬТУРУ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2468" name="TextBox 1"/>
          <p:cNvSpPr txBox="1">
            <a:spLocks noChangeArrowheads="1"/>
          </p:cNvSpPr>
          <p:nvPr/>
        </p:nvSpPr>
        <p:spPr bwMode="auto">
          <a:xfrm>
            <a:off x="152401" y="3657600"/>
            <a:ext cx="3886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Исполнение расходных обязательств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сфере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осуществляется муниципальными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бюджетными учреждениями в количестве 3 единиц: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 культуры и досуга «Панфиловский»,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Музейно-выставочное объединение»,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Централизованная библиотечная система».</a:t>
            </a:r>
          </a:p>
        </p:txBody>
      </p:sp>
      <p:sp>
        <p:nvSpPr>
          <p:cNvPr id="62469" name="TextBox 13"/>
          <p:cNvSpPr txBox="1">
            <a:spLocks noChangeArrowheads="1"/>
          </p:cNvSpPr>
          <p:nvPr/>
        </p:nvSpPr>
        <p:spPr bwMode="auto">
          <a:xfrm>
            <a:off x="4721225" y="533400"/>
            <a:ext cx="4186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Структура расходов на культуру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год (тыс. руб.)</a:t>
            </a:r>
          </a:p>
        </p:txBody>
      </p:sp>
      <p:sp>
        <p:nvSpPr>
          <p:cNvPr id="62470" name="TextBox 14"/>
          <p:cNvSpPr txBox="1">
            <a:spLocks noChangeArrowheads="1"/>
          </p:cNvSpPr>
          <p:nvPr/>
        </p:nvSpPr>
        <p:spPr bwMode="auto">
          <a:xfrm>
            <a:off x="4038600" y="3657600"/>
            <a:ext cx="48688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учреждений в 2023 году, 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предоставление компенсации по оплате за содержание и ремонт жилья, услуг теплоснабжения (отопления) и электроснабжения работникам культуры муниципальных учреждений, а также компенсации расходов на оплату жилых помещений, отопления и освещения педагогическим работникам муниципальных образовательных организаций дополнительного образования детей в сфере культуры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319,8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тыс. рублей (планируется возместить коммунальные расходы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гражданам, из них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работающие, 4 пенсионера).</a:t>
            </a:r>
            <a:endParaRPr lang="ru-RU" alt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1" name="TextBox 13"/>
          <p:cNvSpPr txBox="1">
            <a:spLocks noChangeArrowheads="1"/>
          </p:cNvSpPr>
          <p:nvPr/>
        </p:nvSpPr>
        <p:spPr bwMode="auto">
          <a:xfrm>
            <a:off x="233363" y="533400"/>
            <a:ext cx="418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Динамика расходов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культуру (тыс. руб.)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88271"/>
              </p:ext>
            </p:extLst>
          </p:nvPr>
        </p:nvGraphicFramePr>
        <p:xfrm>
          <a:off x="125922" y="858328"/>
          <a:ext cx="3988878" cy="279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712289"/>
              </p:ext>
            </p:extLst>
          </p:nvPr>
        </p:nvGraphicFramePr>
        <p:xfrm>
          <a:off x="239114" y="868392"/>
          <a:ext cx="3875686" cy="2789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41552"/>
              </p:ext>
            </p:extLst>
          </p:nvPr>
        </p:nvGraphicFramePr>
        <p:xfrm>
          <a:off x="4359155" y="990600"/>
          <a:ext cx="4381500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990600" y="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БЮДЖЕТНЫЙ ПРОЦЕСС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60363"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1400" dirty="0"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04800" y="1676400"/>
            <a:ext cx="147637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 dirty="0"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Утверждение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10200" y="1676400"/>
            <a:ext cx="148272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Text Box 280"/>
          <p:cNvSpPr txBox="1">
            <a:spLocks noChangeArrowheads="1"/>
          </p:cNvSpPr>
          <p:nvPr/>
        </p:nvSpPr>
        <p:spPr bwMode="auto">
          <a:xfrm>
            <a:off x="0" y="5791200"/>
            <a:ext cx="4319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приоритетов и направлений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31764" name="Text Box 58"/>
          <p:cNvSpPr txBox="1">
            <a:spLocks noChangeArrowheads="1"/>
          </p:cNvSpPr>
          <p:nvPr/>
        </p:nvSpPr>
        <p:spPr bwMode="auto">
          <a:xfrm>
            <a:off x="457200" y="2730491"/>
            <a:ext cx="8435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ОСНОВЫ СОСТАВЛЕНИЯ ПРОЕКТА БЮДЖЕТА РАЙОНА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65" name="AutoShape 6"/>
          <p:cNvSpPr>
            <a:spLocks noChangeArrowheads="1"/>
          </p:cNvSpPr>
          <p:nvPr/>
        </p:nvSpPr>
        <p:spPr bwMode="auto">
          <a:xfrm>
            <a:off x="2082800" y="3311525"/>
            <a:ext cx="1344613" cy="18224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6" name="AutoShape 6"/>
          <p:cNvSpPr>
            <a:spLocks noChangeArrowheads="1"/>
          </p:cNvSpPr>
          <p:nvPr/>
        </p:nvSpPr>
        <p:spPr bwMode="auto">
          <a:xfrm>
            <a:off x="3557588" y="3322638"/>
            <a:ext cx="1308100" cy="18113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7" name="AutoShape 6"/>
          <p:cNvSpPr>
            <a:spLocks noChangeArrowheads="1"/>
          </p:cNvSpPr>
          <p:nvPr/>
        </p:nvSpPr>
        <p:spPr bwMode="auto">
          <a:xfrm>
            <a:off x="7127875" y="3355975"/>
            <a:ext cx="1908175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8" name="AutoShape 6"/>
          <p:cNvSpPr>
            <a:spLocks noChangeArrowheads="1"/>
          </p:cNvSpPr>
          <p:nvPr/>
        </p:nvSpPr>
        <p:spPr bwMode="auto">
          <a:xfrm>
            <a:off x="82550" y="3311525"/>
            <a:ext cx="1839913" cy="18510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025650" y="3444875"/>
            <a:ext cx="1346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Основные направления бюджетной и налоговой политики района</a:t>
            </a:r>
          </a:p>
        </p:txBody>
      </p:sp>
      <p:sp>
        <p:nvSpPr>
          <p:cNvPr id="31770" name="Text Box 11"/>
          <p:cNvSpPr txBox="1">
            <a:spLocks noChangeArrowheads="1"/>
          </p:cNvSpPr>
          <p:nvPr/>
        </p:nvSpPr>
        <p:spPr bwMode="auto">
          <a:xfrm>
            <a:off x="3532188" y="3471863"/>
            <a:ext cx="1333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>
            <a:off x="7242175" y="3544888"/>
            <a:ext cx="17637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Муниципальные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программы (проекты муниципальных программ) Муромского района</a:t>
            </a:r>
          </a:p>
        </p:txBody>
      </p:sp>
      <p:sp>
        <p:nvSpPr>
          <p:cNvPr id="31772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объемов доходов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бюджета района</a:t>
            </a:r>
          </a:p>
        </p:txBody>
      </p:sp>
      <p:sp>
        <p:nvSpPr>
          <p:cNvPr id="31773" name="AutoShape 207"/>
          <p:cNvSpPr>
            <a:spLocks noChangeArrowheads="1"/>
          </p:cNvSpPr>
          <p:nvPr/>
        </p:nvSpPr>
        <p:spPr bwMode="auto">
          <a:xfrm rot="-5400000">
            <a:off x="2561432" y="5141118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4" name="AutoShape 207"/>
          <p:cNvSpPr>
            <a:spLocks noChangeArrowheads="1"/>
          </p:cNvSpPr>
          <p:nvPr/>
        </p:nvSpPr>
        <p:spPr bwMode="auto">
          <a:xfrm rot="-5400000">
            <a:off x="796925" y="5159375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31775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altLang="ru-RU" sz="1900"/>
          </a:p>
        </p:txBody>
      </p:sp>
      <p:sp>
        <p:nvSpPr>
          <p:cNvPr id="31776" name="Text Box 10"/>
          <p:cNvSpPr txBox="1">
            <a:spLocks noChangeArrowheads="1"/>
          </p:cNvSpPr>
          <p:nvPr/>
        </p:nvSpPr>
        <p:spPr bwMode="auto">
          <a:xfrm>
            <a:off x="149225" y="3311525"/>
            <a:ext cx="1781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31777" name="AutoShape 6"/>
          <p:cNvSpPr>
            <a:spLocks noChangeArrowheads="1"/>
          </p:cNvSpPr>
          <p:nvPr/>
        </p:nvSpPr>
        <p:spPr bwMode="auto">
          <a:xfrm>
            <a:off x="5018088" y="3355975"/>
            <a:ext cx="1992312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31778" name="AutoShape 207"/>
          <p:cNvSpPr>
            <a:spLocks noChangeArrowheads="1"/>
          </p:cNvSpPr>
          <p:nvPr/>
        </p:nvSpPr>
        <p:spPr bwMode="auto">
          <a:xfrm rot="-5400000">
            <a:off x="58205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9" name="AutoShape 207"/>
          <p:cNvSpPr>
            <a:spLocks noChangeArrowheads="1"/>
          </p:cNvSpPr>
          <p:nvPr/>
        </p:nvSpPr>
        <p:spPr bwMode="auto">
          <a:xfrm rot="-5400000">
            <a:off x="7887494" y="5141119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80" name="AutoShape 207"/>
          <p:cNvSpPr>
            <a:spLocks noChangeArrowheads="1"/>
          </p:cNvSpPr>
          <p:nvPr/>
        </p:nvSpPr>
        <p:spPr bwMode="auto">
          <a:xfrm rot="-5400000">
            <a:off x="40298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706399"/>
              </p:ext>
            </p:extLst>
          </p:nvPr>
        </p:nvGraphicFramePr>
        <p:xfrm>
          <a:off x="481012" y="381000"/>
          <a:ext cx="8181975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4515" name="Rectangle 122"/>
          <p:cNvSpPr>
            <a:spLocks noChangeArrowheads="1"/>
          </p:cNvSpPr>
          <p:nvPr/>
        </p:nvSpPr>
        <p:spPr bwMode="auto">
          <a:xfrm>
            <a:off x="76200" y="0"/>
            <a:ext cx="89153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СОЦИАЛЬНУЮ ПОЛИТИКУ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4516" name="TextBox 13"/>
          <p:cNvSpPr txBox="1">
            <a:spLocks noChangeArrowheads="1"/>
          </p:cNvSpPr>
          <p:nvPr/>
        </p:nvSpPr>
        <p:spPr bwMode="auto">
          <a:xfrm>
            <a:off x="518319" y="457199"/>
            <a:ext cx="40338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64517" name="TextBox 13"/>
          <p:cNvSpPr txBox="1">
            <a:spLocks noChangeArrowheads="1"/>
          </p:cNvSpPr>
          <p:nvPr/>
        </p:nvSpPr>
        <p:spPr bwMode="auto">
          <a:xfrm>
            <a:off x="4533899" y="469612"/>
            <a:ext cx="45339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</a:t>
            </a: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в 2023 году</a:t>
            </a:r>
            <a:endParaRPr lang="ru-RU" alt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8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Муромского района расходы на социальную политику составят 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7,3 %,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9,8 %,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8,9 %.</a:t>
            </a:r>
            <a:endParaRPr lang="ru-RU" altLang="ru-RU" sz="1200" dirty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172015"/>
              </p:ext>
            </p:extLst>
          </p:nvPr>
        </p:nvGraphicFramePr>
        <p:xfrm>
          <a:off x="277543" y="749587"/>
          <a:ext cx="4142057" cy="22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318708"/>
              </p:ext>
            </p:extLst>
          </p:nvPr>
        </p:nvGraphicFramePr>
        <p:xfrm>
          <a:off x="4800599" y="749587"/>
          <a:ext cx="4190999" cy="2069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639356"/>
              </p:ext>
            </p:extLst>
          </p:nvPr>
        </p:nvGraphicFramePr>
        <p:xfrm>
          <a:off x="294478" y="3335858"/>
          <a:ext cx="8565359" cy="3428570"/>
        </p:xfrm>
        <a:graphic>
          <a:graphicData uri="http://schemas.openxmlformats.org/drawingml/2006/table">
            <a:tbl>
              <a:tblPr/>
              <a:tblGrid>
                <a:gridCol w="971004"/>
                <a:gridCol w="868118"/>
                <a:gridCol w="6726237"/>
              </a:tblGrid>
              <a:tr h="172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Сумма на 2023 год,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Направление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8383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122,200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Социальная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поддержка 8 детей-инвалидов дошкольного возраста.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348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176,904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Предоставление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многодетным семьям Муромского района – участникам Подпрограммы социальных выплат на строительство индивидуального жилого дома. В 2023 году </a:t>
                      </a:r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 </a:t>
                      </a:r>
                    </a:p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выплата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будет предоставлена 1 семье из 6 человек на приобретение жилья из расчета 35 % от расчетной стоимости в пределах социальной нормы на индивидуальное строительство жилого дома. (176,904 тыс. рублей - средства бюджета района. Средства за счет субсидии из областного бюджета будут распределены в 2023 году)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236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5,700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Возмещение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расходов за социальные проездные билеты жителям района (5,7 тыс. рублей - средства бюджета района. Средства  за счет субсидии из областного бюджета будут распределены в 2023 году)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236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Меры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социальной поддержки населения. Оказание поддержки малоимущих граждан или граждан, попавших в сложную жизненную ситуацию.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31563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2 337,100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Компенсация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части родительской платы за присмотр и уход за детьми в образовательных организациях, реализующих образовательную программу дошкольного образования (170 человек в дошкольных учреждениях и 102 человек в дошкольных группах при школах).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811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19 338,000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Содержание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ребенка в семье опекуна и приемной семье, а также вознаграждение, причитающееся приемному родителю за счет субвенции из областного бюджета, в том числе: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а) на оздоровительные мероприятия детям-сиротам, находящихся в приемной семье и семье опекуна – 660,0 тыс. рублей (27 приемных детей, 6 опекаемых);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б) материальное обеспечение приемной семье – 7010,8,0 тыс. рублей (19 приемных семей, в которых находятся 51 детей);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в) вознаграждение, причитающееся приемному родителю за каждого воспитанника – 9197,5 тыс. рублей (19 семей, 34 получателя) и оплата коммунальных услуг по счетам поставщиков в сумме 680,0 тыс. рублей; </a:t>
                      </a:r>
                      <a:br>
                        <a:rPr lang="ru-RU" sz="700" b="0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г) выплаты семьям опекунов на содержание подопечных детей – 1789,7 тыс. рублей (11 семей, 12 опекаемых детей).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9 355,600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Предоставление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жилых помещений детям-сиротам и детям, оставшимся без попечения родителей, лицам из их числа по договорам найма специализированных жилых помещений, исходя из социальной нормы предоставления жилья 33 кв. метра. Данное мероприятие позволит предоставить 5 квартир.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291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1 817,100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Обеспечение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жильем молодых семей в рамках муниципальной программы «Обеспечение доступным и комфортным жильем населения Муромского района». В 2023 году выплата в размере 35% от расчетной стоимости жилья в пределах социальной нормы для улучшения жилищных условий будет предоставлена 2 семьям из 4-х человек.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372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Другие вопросы в области социальной политике; 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6 324,600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0" i="0" u="none" strike="noStrike" dirty="0" smtClean="0">
                          <a:effectLst/>
                          <a:latin typeface="Times New Roman"/>
                        </a:rPr>
                        <a:t> Обеспечение 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полномочий по организации и осуществлению деятельности по опеке и попечительству в отношении несовершеннолетних граждан. Функционирование органа опеки в районе обеспечивают 2 человека. Доплата к пенсии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  <a:r>
                        <a:rPr lang="ru-RU" sz="700" b="0" i="0" u="none" strike="noStrike" dirty="0">
                          <a:effectLst/>
                          <a:latin typeface="Times New Roman"/>
                        </a:rPr>
                        <a:t> бывшим муниципальным служащим.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5E9EFF"/>
                        </a:gs>
                        <a:gs pos="76000">
                          <a:srgbClr val="C4D6EB"/>
                        </a:gs>
                        <a:gs pos="92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 txBox="1">
            <a:spLocks noChangeArrowheads="1"/>
          </p:cNvSpPr>
          <p:nvPr/>
        </p:nvSpPr>
        <p:spPr bwMode="auto">
          <a:xfrm>
            <a:off x="925513" y="76200"/>
            <a:ext cx="7608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РАЗВИТИЕ ФИЗИЧЕСКОЙ КУЛЬТУРЫ И СПОРТА   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65542" name="AutoShape 53"/>
          <p:cNvSpPr>
            <a:spLocks noChangeArrowheads="1"/>
          </p:cNvSpPr>
          <p:nvPr/>
        </p:nvSpPr>
        <p:spPr bwMode="auto">
          <a:xfrm>
            <a:off x="4572000" y="1066800"/>
            <a:ext cx="4272591" cy="101406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Проведение физкультурно-массовых мероприятий для всех групп населения, приобретение подарочной продукции для награждения победителей и призеров районных мероприятий в 2023 году в сумме 100,0 тыс. рублей.</a:t>
            </a: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0658" name="Picture 2" descr="https://www.deberes.net/wp-content/uploads/2015/02/Aros-olimpico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15600" r="3764" b="13423"/>
          <a:stretch/>
        </p:blipFill>
        <p:spPr bwMode="auto">
          <a:xfrm>
            <a:off x="302195" y="734341"/>
            <a:ext cx="4051090" cy="21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97"/>
          <p:cNvSpPr>
            <a:spLocks noChangeArrowheads="1"/>
          </p:cNvSpPr>
          <p:nvPr/>
        </p:nvSpPr>
        <p:spPr bwMode="auto">
          <a:xfrm>
            <a:off x="3013075" y="520200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7" name="AutoShape 112"/>
          <p:cNvSpPr>
            <a:spLocks noChangeArrowheads="1"/>
          </p:cNvSpPr>
          <p:nvPr/>
        </p:nvSpPr>
        <p:spPr bwMode="auto">
          <a:xfrm>
            <a:off x="3662363" y="6033301"/>
            <a:ext cx="1633537" cy="449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13"/>
          <p:cNvSpPr>
            <a:spLocks noChangeArrowheads="1"/>
          </p:cNvSpPr>
          <p:nvPr/>
        </p:nvSpPr>
        <p:spPr bwMode="auto">
          <a:xfrm rot="10800000" flipV="1">
            <a:off x="5705875" y="4927830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(1040,0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97"/>
          <p:cNvSpPr>
            <a:spLocks noChangeArrowheads="1"/>
          </p:cNvSpPr>
          <p:nvPr/>
        </p:nvSpPr>
        <p:spPr bwMode="auto">
          <a:xfrm>
            <a:off x="2967038" y="6185701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0" name="AutoShape 102"/>
          <p:cNvSpPr>
            <a:spLocks/>
          </p:cNvSpPr>
          <p:nvPr/>
        </p:nvSpPr>
        <p:spPr bwMode="auto">
          <a:xfrm>
            <a:off x="5334000" y="4959340"/>
            <a:ext cx="304800" cy="679459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3663950" y="5071830"/>
            <a:ext cx="1620000" cy="50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113"/>
          <p:cNvSpPr>
            <a:spLocks noChangeArrowheads="1"/>
          </p:cNvSpPr>
          <p:nvPr/>
        </p:nvSpPr>
        <p:spPr bwMode="auto">
          <a:xfrm rot="10800000" flipV="1">
            <a:off x="5720251" y="5345674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304800" y="3799158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«Открытая спортивная площадка с искусственным покрытием в с.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Чаадаево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 Муромского района»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325438" y="5943599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«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Малая спортивная площадка ГТО в с.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Молотицы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</p:txBody>
      </p:sp>
      <p:sp>
        <p:nvSpPr>
          <p:cNvPr id="30" name="AutoShape 16"/>
          <p:cNvSpPr>
            <a:spLocks noChangeArrowheads="1"/>
          </p:cNvSpPr>
          <p:nvPr/>
        </p:nvSpPr>
        <p:spPr bwMode="auto">
          <a:xfrm>
            <a:off x="5652458" y="3550533"/>
            <a:ext cx="3060000" cy="48806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(планируется в течении 2023 г в сумме 1040,0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113"/>
          <p:cNvSpPr>
            <a:spLocks noChangeArrowheads="1"/>
          </p:cNvSpPr>
          <p:nvPr/>
        </p:nvSpPr>
        <p:spPr bwMode="auto">
          <a:xfrm rot="10800000" flipV="1">
            <a:off x="5703000" y="4306937"/>
            <a:ext cx="3060000" cy="288000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97"/>
          <p:cNvSpPr>
            <a:spLocks noChangeArrowheads="1"/>
          </p:cNvSpPr>
          <p:nvPr/>
        </p:nvSpPr>
        <p:spPr bwMode="auto">
          <a:xfrm rot="20482083">
            <a:off x="2988288" y="3827920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8" name="AutoShape 112"/>
          <p:cNvSpPr>
            <a:spLocks noChangeArrowheads="1"/>
          </p:cNvSpPr>
          <p:nvPr/>
        </p:nvSpPr>
        <p:spPr bwMode="auto">
          <a:xfrm>
            <a:off x="3646353" y="4198937"/>
            <a:ext cx="1620000" cy="50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97"/>
          <p:cNvSpPr>
            <a:spLocks noChangeArrowheads="1"/>
          </p:cNvSpPr>
          <p:nvPr/>
        </p:nvSpPr>
        <p:spPr bwMode="auto">
          <a:xfrm rot="1673728">
            <a:off x="2942251" y="4248131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3639163" y="3517714"/>
            <a:ext cx="1620000" cy="50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anchor="ctr" anchorCtr="0"/>
          <a:lstStyle/>
          <a:p>
            <a:pPr algn="ctr">
              <a:spcAft>
                <a:spcPts val="0"/>
              </a:spcAft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auto">
          <a:xfrm>
            <a:off x="304800" y="5071830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«Открытая спортивная площадка с искусственным покрытием в с. </a:t>
            </a:r>
            <a:r>
              <a:rPr lang="ru-RU" sz="1000" b="1" dirty="0" err="1">
                <a:latin typeface="Times New Roman" pitchFamily="18" charset="0"/>
                <a:cs typeface="Times New Roman" pitchFamily="18" charset="0"/>
              </a:rPr>
              <a:t>Чаадаево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 Муромского района»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53"/>
          <p:cNvSpPr>
            <a:spLocks noChangeArrowheads="1"/>
          </p:cNvSpPr>
          <p:nvPr/>
        </p:nvSpPr>
        <p:spPr bwMode="auto">
          <a:xfrm>
            <a:off x="381000" y="2845767"/>
            <a:ext cx="8252132" cy="507033"/>
          </a:xfrm>
          <a:prstGeom prst="flowChartAlternateProcess">
            <a:avLst/>
          </a:prstGeom>
          <a:solidFill>
            <a:srgbClr val="6CE9EC">
              <a:alpha val="7764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tIns="0" bIns="252000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Р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еализацию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мероприятий по строительству объектов спортивной направленности  в рамках муниципальной программы «Развитие физической культуры и спорта в Муромском районе»</a:t>
            </a: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" name="AutoShape 102"/>
          <p:cNvSpPr>
            <a:spLocks/>
          </p:cNvSpPr>
          <p:nvPr/>
        </p:nvSpPr>
        <p:spPr bwMode="auto">
          <a:xfrm>
            <a:off x="5334000" y="3586951"/>
            <a:ext cx="295275" cy="45164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9" name="AutoShape 102"/>
          <p:cNvSpPr>
            <a:spLocks/>
          </p:cNvSpPr>
          <p:nvPr/>
        </p:nvSpPr>
        <p:spPr bwMode="auto">
          <a:xfrm>
            <a:off x="5334000" y="4267199"/>
            <a:ext cx="295275" cy="435246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0" name="AutoShape 113"/>
          <p:cNvSpPr>
            <a:spLocks noChangeArrowheads="1"/>
          </p:cNvSpPr>
          <p:nvPr/>
        </p:nvSpPr>
        <p:spPr bwMode="auto">
          <a:xfrm rot="10800000" flipV="1">
            <a:off x="5711156" y="5840087"/>
            <a:ext cx="3060000" cy="371239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tIns="0" bIns="0"/>
          <a:lstStyle/>
          <a:p>
            <a:pPr algn="ctr">
              <a:spcAft>
                <a:spcPts val="1000"/>
              </a:spcAft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одготовка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основания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монтаж спортивного оборудования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(545,0 тыс. рублей)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AutoShape 102"/>
          <p:cNvSpPr>
            <a:spLocks/>
          </p:cNvSpPr>
          <p:nvPr/>
        </p:nvSpPr>
        <p:spPr bwMode="auto">
          <a:xfrm>
            <a:off x="5339281" y="5840088"/>
            <a:ext cx="304800" cy="789312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2" name="AutoShape 113"/>
          <p:cNvSpPr>
            <a:spLocks noChangeArrowheads="1"/>
          </p:cNvSpPr>
          <p:nvPr/>
        </p:nvSpPr>
        <p:spPr bwMode="auto">
          <a:xfrm rot="10800000" flipV="1">
            <a:off x="5725532" y="6257931"/>
            <a:ext cx="3060000" cy="371467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tIns="0" bIns="0"/>
          <a:lstStyle/>
          <a:p>
            <a:pPr algn="ctr">
              <a:spcAft>
                <a:spcPts val="0"/>
              </a:spcAft>
            </a:pP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ктуализация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сводного сметного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расчета 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(2,5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6563" name="Rectangle 122"/>
          <p:cNvSpPr>
            <a:spLocks noChangeArrowheads="1"/>
          </p:cNvSpPr>
          <p:nvPr/>
        </p:nvSpPr>
        <p:spPr bwMode="auto">
          <a:xfrm>
            <a:off x="469900" y="152400"/>
            <a:ext cx="82169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</a:rPr>
              <a:t>Численность </a:t>
            </a:r>
            <a:r>
              <a:rPr lang="ru-RU" altLang="ru-RU" sz="1400" dirty="0">
                <a:latin typeface="Times New Roman" pitchFamily="18" charset="0"/>
              </a:rPr>
              <a:t>работников органов местного самоуправления (муниципальных служащих) с  </a:t>
            </a:r>
            <a:r>
              <a:rPr lang="ru-RU" altLang="ru-RU" sz="1400" dirty="0" smtClean="0">
                <a:latin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</a:rPr>
              <a:t>по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год составляет 24 единицы. </a:t>
            </a:r>
          </a:p>
        </p:txBody>
      </p:sp>
      <p:sp>
        <p:nvSpPr>
          <p:cNvPr id="66564" name="TextBox 13"/>
          <p:cNvSpPr txBox="1">
            <a:spLocks noChangeArrowheads="1"/>
          </p:cNvSpPr>
          <p:nvPr/>
        </p:nvSpPr>
        <p:spPr bwMode="auto">
          <a:xfrm>
            <a:off x="161776" y="1923960"/>
            <a:ext cx="431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2022-2025 годы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, тыс. рублей</a:t>
            </a:r>
          </a:p>
        </p:txBody>
      </p:sp>
      <p:sp>
        <p:nvSpPr>
          <p:cNvPr id="66565" name="TextBox 13"/>
          <p:cNvSpPr txBox="1">
            <a:spLocks noChangeArrowheads="1"/>
          </p:cNvSpPr>
          <p:nvPr/>
        </p:nvSpPr>
        <p:spPr bwMode="auto">
          <a:xfrm>
            <a:off x="4477050" y="1923960"/>
            <a:ext cx="4518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111240"/>
              </p:ext>
            </p:extLst>
          </p:nvPr>
        </p:nvGraphicFramePr>
        <p:xfrm>
          <a:off x="161776" y="2667000"/>
          <a:ext cx="4486424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020070"/>
              </p:ext>
            </p:extLst>
          </p:nvPr>
        </p:nvGraphicFramePr>
        <p:xfrm>
          <a:off x="4477050" y="2667000"/>
          <a:ext cx="4362150" cy="255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МЕЖБЮДЖЕТНЫЕ ОТНОШЕНИЯ НА 202</a:t>
            </a:r>
            <a:r>
              <a:rPr lang="ru-RU" altLang="ru-RU" sz="2200" b="1" u="sng" dirty="0">
                <a:latin typeface="Times New Roman" pitchFamily="18" charset="0"/>
              </a:rPr>
              <a:t>3</a:t>
            </a:r>
            <a:r>
              <a:rPr lang="ru-RU" altLang="ru-RU" sz="2200" b="1" u="sng" dirty="0" smtClean="0">
                <a:latin typeface="Times New Roman" pitchFamily="18" charset="0"/>
              </a:rPr>
              <a:t> ГОД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49188" y="685800"/>
            <a:ext cx="3327118" cy="1343239"/>
            <a:chOff x="249188" y="914400"/>
            <a:chExt cx="3327118" cy="1343239"/>
          </a:xfrm>
        </p:grpSpPr>
        <p:sp>
          <p:nvSpPr>
            <p:cNvPr id="7171" name="AutoShape 7"/>
            <p:cNvSpPr>
              <a:spLocks noChangeArrowheads="1"/>
            </p:cNvSpPr>
            <p:nvPr/>
          </p:nvSpPr>
          <p:spPr bwMode="auto">
            <a:xfrm>
              <a:off x="249188" y="914400"/>
              <a:ext cx="3327118" cy="1343239"/>
            </a:xfrm>
            <a:prstGeom prst="flowChartAlternateProcess">
              <a:avLst/>
            </a:prstGeom>
            <a:solidFill>
              <a:srgbClr val="CCFFCC">
                <a:alpha val="7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ru-RU" sz="1300" smtClean="0">
                <a:latin typeface="Times New Roman" pitchFamily="18" charset="0"/>
              </a:endParaRPr>
            </a:p>
          </p:txBody>
        </p:sp>
        <p:sp>
          <p:nvSpPr>
            <p:cNvPr id="67591" name="Text Box 7"/>
            <p:cNvSpPr txBox="1">
              <a:spLocks noChangeArrowheads="1"/>
            </p:cNvSpPr>
            <p:nvPr/>
          </p:nvSpPr>
          <p:spPr bwMode="auto">
            <a:xfrm>
              <a:off x="358775" y="990600"/>
              <a:ext cx="3205163" cy="123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400" b="1" dirty="0">
                  <a:latin typeface="Times New Roman" pitchFamily="18" charset="0"/>
                </a:rPr>
                <a:t>Из бюджета Владимирской области:</a:t>
              </a:r>
            </a:p>
            <a:p>
              <a:pPr eaLnBrk="1" hangingPunct="1"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200" b="1" dirty="0">
                  <a:latin typeface="Times New Roman" pitchFamily="18" charset="0"/>
                </a:rPr>
                <a:t>-</a:t>
              </a:r>
              <a:r>
                <a:rPr lang="ru-RU" altLang="ru-RU" sz="1200" dirty="0">
                  <a:latin typeface="Times New Roman" pitchFamily="18" charset="0"/>
                </a:rPr>
                <a:t> дотации </a:t>
              </a:r>
              <a:r>
                <a:rPr lang="ru-RU" altLang="ru-RU" sz="1200" dirty="0" smtClean="0">
                  <a:latin typeface="Times New Roman" pitchFamily="18" charset="0"/>
                </a:rPr>
                <a:t> 132227,0 тыс</a:t>
              </a:r>
              <a:r>
                <a:rPr lang="ru-RU" altLang="ru-RU" sz="1200" dirty="0">
                  <a:latin typeface="Times New Roman" pitchFamily="18" charset="0"/>
                </a:rPr>
                <a:t>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субсидии </a:t>
              </a:r>
              <a:r>
                <a:rPr lang="ru-RU" altLang="ru-RU" sz="1200" dirty="0" smtClean="0">
                  <a:latin typeface="Times New Roman" pitchFamily="18" charset="0"/>
                </a:rPr>
                <a:t> 122665,5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субвенции  </a:t>
              </a:r>
              <a:r>
                <a:rPr lang="ru-RU" altLang="ru-RU" sz="1200" dirty="0" smtClean="0">
                  <a:latin typeface="Times New Roman" pitchFamily="18" charset="0"/>
                </a:rPr>
                <a:t>171681,4 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иные межбюджетные трансферты </a:t>
              </a:r>
              <a:r>
                <a:rPr lang="ru-RU" altLang="ru-RU" sz="1200" dirty="0" smtClean="0">
                  <a:latin typeface="Times New Roman" pitchFamily="18" charset="0"/>
                </a:rPr>
                <a:t> 5702,8 </a:t>
              </a:r>
              <a:r>
                <a:rPr lang="ru-RU" altLang="ru-RU" sz="1200" dirty="0">
                  <a:latin typeface="Times New Roman" pitchFamily="18" charset="0"/>
                </a:rPr>
                <a:t>тыс. рублей</a:t>
              </a:r>
            </a:p>
          </p:txBody>
        </p:sp>
      </p:grp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1" y="2133600"/>
            <a:ext cx="3327118" cy="213360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67596" name="AutoShape 26"/>
          <p:cNvSpPr>
            <a:spLocks noChangeArrowheads="1"/>
          </p:cNvSpPr>
          <p:nvPr/>
        </p:nvSpPr>
        <p:spPr bwMode="auto">
          <a:xfrm>
            <a:off x="5140325" y="1865313"/>
            <a:ext cx="2952750" cy="1298575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597" name="Text Box 27"/>
          <p:cNvSpPr txBox="1">
            <a:spLocks noChangeArrowheads="1"/>
          </p:cNvSpPr>
          <p:nvPr/>
        </p:nvSpPr>
        <p:spPr bwMode="auto">
          <a:xfrm>
            <a:off x="5248275" y="1997075"/>
            <a:ext cx="2736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7598" name="Text Box 36"/>
          <p:cNvSpPr txBox="1">
            <a:spLocks noChangeArrowheads="1"/>
          </p:cNvSpPr>
          <p:nvPr/>
        </p:nvSpPr>
        <p:spPr bwMode="auto">
          <a:xfrm>
            <a:off x="228600" y="2057400"/>
            <a:ext cx="3313113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</a:rPr>
              <a:t>Из бюджетов поселений: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</a:rPr>
              <a:t> -</a:t>
            </a:r>
            <a:r>
              <a:rPr lang="ru-RU" altLang="ru-RU" sz="1200" dirty="0">
                <a:latin typeface="Times New Roman" pitchFamily="18" charset="0"/>
              </a:rPr>
              <a:t>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</a:t>
            </a:r>
            <a:r>
              <a:rPr lang="ru-RU" altLang="ru-RU" sz="1200" dirty="0" smtClean="0">
                <a:latin typeface="Times New Roman" pitchFamily="18" charset="0"/>
              </a:rPr>
              <a:t> 5065,7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рублей, в том числе: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>
                <a:latin typeface="Times New Roman" pitchFamily="18" charset="0"/>
              </a:rPr>
              <a:t>Муниципальное </a:t>
            </a:r>
            <a:r>
              <a:rPr lang="ru-RU" altLang="ru-RU" sz="1200" dirty="0" smtClean="0">
                <a:latin typeface="Times New Roman" pitchFamily="18" charset="0"/>
              </a:rPr>
              <a:t>образование </a:t>
            </a:r>
          </a:p>
          <a:p>
            <a:pPr marL="44550" algn="just" eaLnBrk="1" hangingPunct="1">
              <a:defRPr/>
            </a:pP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</a:rPr>
              <a:t>    Борисоглебское – 4267,3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рублей;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</a:t>
            </a:r>
            <a:r>
              <a:rPr lang="ru-RU" altLang="ru-RU" sz="1200" dirty="0">
                <a:latin typeface="Times New Roman" pitchFamily="18" charset="0"/>
              </a:rPr>
              <a:t>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      </a:t>
            </a:r>
            <a:r>
              <a:rPr lang="ru-RU" altLang="ru-RU" sz="12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200" dirty="0" smtClean="0">
                <a:latin typeface="Times New Roman" pitchFamily="18" charset="0"/>
              </a:rPr>
              <a:t> – 798,4 тыс</a:t>
            </a:r>
            <a:r>
              <a:rPr lang="ru-RU" altLang="ru-RU" sz="1200" dirty="0">
                <a:latin typeface="Times New Roman" pitchFamily="18" charset="0"/>
              </a:rPr>
              <a:t>. </a:t>
            </a:r>
            <a:r>
              <a:rPr lang="ru-RU" altLang="ru-RU" sz="1200" dirty="0" smtClean="0">
                <a:latin typeface="Times New Roman" pitchFamily="18" charset="0"/>
              </a:rPr>
              <a:t>рублей.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67599" name="AutoShape 47"/>
          <p:cNvSpPr>
            <a:spLocks noChangeArrowheads="1"/>
          </p:cNvSpPr>
          <p:nvPr/>
        </p:nvSpPr>
        <p:spPr bwMode="auto">
          <a:xfrm rot="5400000">
            <a:off x="4794250" y="-246062"/>
            <a:ext cx="865187" cy="3227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600" name="AutoShape 51"/>
          <p:cNvSpPr>
            <a:spLocks noChangeArrowheads="1"/>
          </p:cNvSpPr>
          <p:nvPr/>
        </p:nvSpPr>
        <p:spPr bwMode="auto">
          <a:xfrm>
            <a:off x="3600450" y="2571750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2" name="AutoShape 53"/>
          <p:cNvSpPr>
            <a:spLocks noChangeArrowheads="1"/>
          </p:cNvSpPr>
          <p:nvPr/>
        </p:nvSpPr>
        <p:spPr bwMode="auto">
          <a:xfrm>
            <a:off x="4066381" y="4557713"/>
            <a:ext cx="5001420" cy="2184400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603" name="AutoShape 57"/>
          <p:cNvSpPr>
            <a:spLocks noChangeArrowheads="1"/>
          </p:cNvSpPr>
          <p:nvPr/>
        </p:nvSpPr>
        <p:spPr bwMode="auto">
          <a:xfrm>
            <a:off x="6443663" y="4187825"/>
            <a:ext cx="574675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4" name="Text Box 59"/>
          <p:cNvSpPr txBox="1">
            <a:spLocks noChangeArrowheads="1"/>
          </p:cNvSpPr>
          <p:nvPr/>
        </p:nvSpPr>
        <p:spPr bwMode="auto">
          <a:xfrm>
            <a:off x="4100633" y="4565650"/>
            <a:ext cx="4935538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1. </a:t>
            </a:r>
            <a:r>
              <a:rPr lang="ru-RU" altLang="ru-RU" sz="1000" i="1" u="sng" dirty="0">
                <a:latin typeface="Times New Roman" pitchFamily="18" charset="0"/>
              </a:rPr>
              <a:t>За счет средств бюджета  Муромского района</a:t>
            </a:r>
            <a:r>
              <a:rPr lang="ru-RU" altLang="ru-RU" sz="1000" i="1" dirty="0">
                <a:latin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7041,0 </a:t>
            </a:r>
            <a:r>
              <a:rPr lang="ru-RU" altLang="ru-RU" sz="1000" dirty="0">
                <a:latin typeface="Times New Roman" pitchFamily="18" charset="0"/>
              </a:rPr>
              <a:t>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10576,0 </a:t>
            </a:r>
            <a:r>
              <a:rPr lang="ru-RU" altLang="ru-RU" sz="1000" dirty="0">
                <a:latin typeface="Times New Roman" pitchFamily="18" charset="0"/>
              </a:rPr>
              <a:t>тыс. рублей.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2. </a:t>
            </a:r>
            <a:r>
              <a:rPr lang="ru-RU" altLang="ru-RU" sz="1000" i="1" u="sng" dirty="0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7337,0 тыс. рублей;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11022,0 тыс. рублей.  </a:t>
            </a:r>
            <a:r>
              <a:rPr lang="ru-RU" altLang="ru-RU" sz="1000" i="1" dirty="0" smtClean="0">
                <a:latin typeface="Times New Roman" pitchFamily="18" charset="0"/>
              </a:rPr>
              <a:t> </a:t>
            </a:r>
            <a:endParaRPr lang="ru-RU" altLang="ru-RU" sz="1000" i="1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Иные межбюджетные трансферты на сбалансированность бюджетов: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 </a:t>
            </a:r>
            <a:r>
              <a:rPr lang="ru-RU" altLang="ru-RU" sz="1000" dirty="0" smtClean="0">
                <a:latin typeface="Times New Roman" pitchFamily="18" charset="0"/>
              </a:rPr>
              <a:t>5448,7 </a:t>
            </a:r>
            <a:r>
              <a:rPr lang="ru-RU" altLang="ru-RU" sz="1000" dirty="0">
                <a:latin typeface="Times New Roman" pitchFamily="18" charset="0"/>
              </a:rPr>
              <a:t>тыс. рублей (средства </a:t>
            </a:r>
            <a:r>
              <a:rPr lang="ru-RU" altLang="ru-RU" sz="1000" dirty="0" smtClean="0">
                <a:latin typeface="Times New Roman" pitchFamily="18" charset="0"/>
              </a:rPr>
              <a:t>распределены </a:t>
            </a:r>
            <a:r>
              <a:rPr lang="ru-RU" altLang="ru-RU" sz="1000" dirty="0">
                <a:latin typeface="Times New Roman" pitchFamily="18" charset="0"/>
              </a:rPr>
              <a:t>между </a:t>
            </a:r>
            <a:r>
              <a:rPr lang="ru-RU" altLang="ru-RU" sz="1000" dirty="0" smtClean="0">
                <a:latin typeface="Times New Roman" pitchFamily="18" charset="0"/>
              </a:rPr>
              <a:t>муниципальными образованиями Борисоглебское - 4447,3 тыс. рублей и </a:t>
            </a:r>
            <a:r>
              <a:rPr lang="ru-RU" altLang="ru-RU" sz="10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000" dirty="0" smtClean="0">
                <a:latin typeface="Times New Roman" pitchFamily="18" charset="0"/>
              </a:rPr>
              <a:t> – 1001,4 тыс. рублей).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endParaRPr lang="ru-RU" altLang="ru-RU" sz="800" dirty="0">
              <a:latin typeface="Times New Roman" pitchFamily="18" charset="0"/>
            </a:endParaRPr>
          </a:p>
        </p:txBody>
      </p:sp>
      <p:sp>
        <p:nvSpPr>
          <p:cNvPr id="67605" name="AutoShape 61"/>
          <p:cNvSpPr>
            <a:spLocks noChangeArrowheads="1"/>
          </p:cNvSpPr>
          <p:nvPr/>
        </p:nvSpPr>
        <p:spPr bwMode="auto">
          <a:xfrm>
            <a:off x="6478588" y="3167063"/>
            <a:ext cx="504825" cy="349250"/>
          </a:xfrm>
          <a:prstGeom prst="downArrow">
            <a:avLst>
              <a:gd name="adj1" fmla="val 50000"/>
              <a:gd name="adj2" fmla="val 2913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6" name="AutoShape 51"/>
          <p:cNvSpPr>
            <a:spLocks noChangeArrowheads="1"/>
          </p:cNvSpPr>
          <p:nvPr/>
        </p:nvSpPr>
        <p:spPr bwMode="auto">
          <a:xfrm rot="8410805">
            <a:off x="3005513" y="3703634"/>
            <a:ext cx="2336143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77002" y="4435156"/>
            <a:ext cx="2783307" cy="150844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300" b="1" dirty="0" smtClean="0">
                <a:latin typeface="Times New Roman" pitchFamily="18" charset="0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округ Муром – 784,1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Борисоглебское - 4500,0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Ковардицкое - 5000,0 тыс. рублей.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5297884" y="3469917"/>
            <a:ext cx="2866231" cy="671512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67601" name="Text Box 52"/>
          <p:cNvSpPr txBox="1">
            <a:spLocks noChangeArrowheads="1"/>
          </p:cNvSpPr>
          <p:nvPr/>
        </p:nvSpPr>
        <p:spPr bwMode="auto">
          <a:xfrm>
            <a:off x="5326062" y="3645335"/>
            <a:ext cx="2809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11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9" b="3659"/>
          <a:stretch/>
        </p:blipFill>
        <p:spPr bwMode="auto">
          <a:xfrm>
            <a:off x="800100" y="152400"/>
            <a:ext cx="7543799" cy="662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u="sng" kern="0" dirty="0" smtClean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  <a:endParaRPr lang="ru-RU" altLang="ru-RU" sz="2400" b="1" u="sng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28600" y="2896478"/>
            <a:ext cx="5040000" cy="16200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«Современная школа»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Обновление материально - технической базы для формирования  современных компетенций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навыков у детей, в том числе по предметам «Математика», «Физика», «Информатика»,  других предметных областей, а также в рамках внеурочной деятельности и при реализации дополнительных общеобразовательных Программ в сумме 2217,3 тыс. рублей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</a:rPr>
              <a:t>МБОУ «</a:t>
            </a:r>
            <a:r>
              <a:rPr lang="ru-RU" sz="1100" i="1" dirty="0" err="1">
                <a:solidFill>
                  <a:srgbClr val="000000"/>
                </a:solidFill>
                <a:latin typeface="Times New Roman" pitchFamily="18" charset="0"/>
              </a:rPr>
              <a:t>Булатниковская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</a:rPr>
              <a:t> СОШ» 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создание цифрового и гуманитарного профилей «Точка роста»)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6344009" y="2362200"/>
            <a:ext cx="2209800" cy="6858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«ОБРАЗОВАНИЕ»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 rot="8434931">
            <a:off x="5176626" y="3183131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228600" y="1030426"/>
            <a:ext cx="5040000" cy="16200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/>
          <a:p>
            <a:pPr algn="ctr"/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проект </a:t>
            </a:r>
            <a:endParaRPr lang="ru-RU" alt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Цифровая  образовательная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среда» </a:t>
            </a:r>
          </a:p>
          <a:p>
            <a:pPr algn="ctr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Внедрение целевой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модели образовательной среды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общеобразовательных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организациях на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2023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год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сумме 3229,1 тыс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рублей (бюджетные ассигнования планируется направить  на приобретение вычислительной техники, периферийного оборудования, программного обеспечения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презентационного оборудования </a:t>
            </a:r>
            <a:r>
              <a:rPr lang="ru-RU" altLang="ru-RU" sz="1000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МБОУ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</a:rPr>
              <a:t>«Борисоглебская  СОШ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» и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</a:rPr>
              <a:t>МБОУ  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sz="1000" i="1" dirty="0" err="1" smtClean="0">
                <a:solidFill>
                  <a:srgbClr val="000000"/>
                </a:solidFill>
                <a:latin typeface="Times New Roman" pitchFamily="18" charset="0"/>
              </a:rPr>
              <a:t>Ковардицкая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000" i="1" dirty="0">
                <a:solidFill>
                  <a:srgbClr val="000000"/>
                </a:solidFill>
                <a:latin typeface="Times New Roman" pitchFamily="18" charset="0"/>
              </a:rPr>
              <a:t>СОШ</a:t>
            </a:r>
            <a:r>
              <a:rPr lang="ru-RU" sz="1000" i="1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  <a:r>
              <a:rPr lang="ru-RU" alt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)).</a:t>
            </a:r>
            <a:endParaRPr lang="ru-RU" altLang="ru-RU" sz="1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1001" y="494699"/>
            <a:ext cx="8382000" cy="41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latin typeface="Times New Roman" pitchFamily="18" charset="0"/>
              </a:rPr>
              <a:t>УЧАСТИЕ МУНИЦИПАЛЬНОГО ОБРАЗОВАНИЯ В РЕАЛИЗАЦИИ НАЦИОНАЛЬНЫХ ПРОЕКТОВ   </a:t>
            </a:r>
            <a:endParaRPr lang="ru-RU" altLang="ru-RU" sz="1600" b="1" dirty="0">
              <a:latin typeface="Times New Roman" pitchFamily="18" charset="0"/>
            </a:endParaRP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auto">
          <a:xfrm rot="2052358" flipH="1" flipV="1">
            <a:off x="5179776" y="1837763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17800" y="4853078"/>
            <a:ext cx="5040000" cy="16200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 проект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Чистая вода» 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объекта  «Станции водоподготовки водоснабжения  с. Панфилово Муромского района»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сумме 73964,0 тыс.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рублей. Проектно-сметная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документация по данному объекту разработана в 2021 году.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Положительное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государственной экспертизы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данному объекту получено 08.07.2022 года.</a:t>
            </a: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6285061" y="5310278"/>
            <a:ext cx="2209800" cy="6858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«</a:t>
            </a:r>
            <a:r>
              <a:rPr lang="ru-RU" sz="14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ЖИЛЬЕ И ГОРОДСКАЯ СРЕДА</a:t>
            </a:r>
            <a:r>
              <a:rPr lang="ru-RU" altLang="ru-RU" sz="1400" b="1" i="1" u="sng" dirty="0" smtClean="0">
                <a:latin typeface="Times New Roman" pitchFamily="18" charset="0"/>
              </a:rPr>
              <a:t>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8" name="AutoShape 51"/>
          <p:cNvSpPr>
            <a:spLocks noChangeArrowheads="1"/>
          </p:cNvSpPr>
          <p:nvPr/>
        </p:nvSpPr>
        <p:spPr bwMode="auto">
          <a:xfrm flipH="1" flipV="1">
            <a:off x="5257799" y="5422900"/>
            <a:ext cx="99060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9177" y="76200"/>
            <a:ext cx="82391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2022-2025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гг.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Указами Президента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Российской Федерации от 7 мая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597,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июня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761.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457239"/>
              </p:ext>
            </p:extLst>
          </p:nvPr>
        </p:nvGraphicFramePr>
        <p:xfrm>
          <a:off x="389177" y="814858"/>
          <a:ext cx="8450023" cy="5938212"/>
        </p:xfrm>
        <a:graphic>
          <a:graphicData uri="http://schemas.openxmlformats.org/drawingml/2006/table">
            <a:tbl>
              <a:tblPr/>
              <a:tblGrid>
                <a:gridCol w="4259023"/>
                <a:gridCol w="990600"/>
                <a:gridCol w="1066800"/>
                <a:gridCol w="1066800"/>
                <a:gridCol w="1066800"/>
              </a:tblGrid>
              <a:tr h="2067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2022 год по состоянию на 01.10.2022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2025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54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33 232,60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34 128,00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29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3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33 232,64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36 490,00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1 582,39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3 257,36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676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94629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0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35 156,07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1 676,45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1 701,93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7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8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9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88547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34 693,90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9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3 064,70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2 164,10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8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4978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</a:t>
            </a:r>
            <a:r>
              <a:rPr lang="ru-RU" altLang="ru-RU" sz="1400" dirty="0" smtClean="0">
                <a:latin typeface="Times New Roman" pitchFamily="18" charset="0"/>
              </a:rPr>
              <a:t>решением </a:t>
            </a:r>
            <a:r>
              <a:rPr lang="ru-RU" altLang="ru-RU" sz="1400" dirty="0">
                <a:latin typeface="Times New Roman" pitchFamily="18" charset="0"/>
              </a:rPr>
              <a:t>Совета народных депутатов Муромского </a:t>
            </a:r>
            <a:r>
              <a:rPr lang="ru-RU" altLang="ru-RU" sz="1400" dirty="0" smtClean="0">
                <a:latin typeface="Times New Roman" pitchFamily="18" charset="0"/>
              </a:rPr>
              <a:t>района от 14.12.2022 № 102 «О бюджете </a:t>
            </a:r>
            <a:r>
              <a:rPr lang="ru-RU" altLang="ru-RU" sz="1400" dirty="0">
                <a:latin typeface="Times New Roman" pitchFamily="18" charset="0"/>
              </a:rPr>
              <a:t>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годов» можно ознакомиться в газете </a:t>
            </a:r>
            <a:r>
              <a:rPr lang="ru-RU" sz="1400" dirty="0">
                <a:latin typeface="Times New Roman" pitchFamily="18" charset="0"/>
              </a:rPr>
              <a:t>«Ведомости органов местного самоуправления»</a:t>
            </a:r>
            <a:r>
              <a:rPr lang="ru-RU" altLang="ru-RU" sz="1400" dirty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от 15.12.2022 № 34 или </a:t>
            </a:r>
            <a:r>
              <a:rPr lang="ru-RU" altLang="ru-RU" sz="1400" dirty="0">
                <a:latin typeface="Times New Roman" pitchFamily="18" charset="0"/>
              </a:rPr>
              <a:t>на сайте администрации Муромского района </a:t>
            </a:r>
            <a:r>
              <a:rPr lang="en-US" altLang="ru-RU" sz="14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228600" y="3810000"/>
            <a:ext cx="84582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u="sng" dirty="0">
                <a:latin typeface="Times New Roman" pitchFamily="18" charset="0"/>
              </a:rPr>
              <a:t>Информация для контактов</a:t>
            </a: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b="1" u="sng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Адрес: пл. Крестьянина, 6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г. Муром, Владимирская обл., 602267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тел. (49234) 3-31-95, факс (49234) 2-69-95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ru-RU" sz="1400" dirty="0">
                <a:latin typeface="Times New Roman" pitchFamily="18" charset="0"/>
              </a:rPr>
              <a:t>e-mail: </a:t>
            </a:r>
            <a:r>
              <a:rPr lang="ru-RU" altLang="ru-RU" sz="1400" u="sng" dirty="0">
                <a:latin typeface="Times New Roman" pitchFamily="18" charset="0"/>
              </a:rPr>
              <a:t>rayfu@mail.ru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График работы финансового управления: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pic>
        <p:nvPicPr>
          <p:cNvPr id="71685" name="Picture 8" descr="murom-2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44613"/>
            <a:ext cx="3789996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Box 1"/>
          <p:cNvSpPr txBox="1">
            <a:spLocks noChangeArrowheads="1"/>
          </p:cNvSpPr>
          <p:nvPr/>
        </p:nvSpPr>
        <p:spPr bwMode="auto">
          <a:xfrm>
            <a:off x="0" y="504617"/>
            <a:ext cx="9067800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15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ИЗМЕНЕНИЯ, ВНОСИМЫЕ В РЕШЕНИЕ О БЮДЖЕТЕ РАЙОНА НА ОЧЕРЕДНОЙ ФИНАНСОВЫЙ ГОД И НА ПЛАНОВЫЙ ПЕРИОД</a:t>
            </a:r>
          </a:p>
          <a:p>
            <a:pPr algn="ctr" eaLnBrk="1" hangingPunct="1"/>
            <a:endParaRPr lang="ru-RU" altLang="ru-RU" sz="14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Совета народных депутатов Муромского района от </a:t>
            </a:r>
            <a:r>
              <a:rPr lang="ru-RU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28.12.2022 </a:t>
            </a:r>
            <a: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109 </a:t>
            </a:r>
            <a:r>
              <a:rPr lang="ru-RU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внесении изменений в решение Совета народных депутатов Муромского района </a:t>
            </a:r>
            <a:r>
              <a:rPr lang="ru-RU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14.12.2022 </a:t>
            </a:r>
            <a:r>
              <a:rPr lang="ru-RU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102 </a:t>
            </a:r>
            <a: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 бюджете Муромского района на </a:t>
            </a:r>
            <a:r>
              <a:rPr lang="ru-RU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годов» 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2152650" y="2388513"/>
            <a:ext cx="4876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altLang="ru-RU" dirty="0"/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404019" y="3239631"/>
            <a:ext cx="833596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Уточненный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план по расходам бюджета Муромского района на 2023 год увеличивается на 1,7% или на 9136,000 тыс. рублей по отношению к утвержденному плану (544589,404 тыс. рублей) и составляет 553725,404 тыс. рублей, в том числе:</a:t>
            </a:r>
          </a:p>
          <a:p>
            <a:pPr lvl="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  за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счет  остатков на 01.01.2023 года  в сумме 9136,000 тыс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Превышение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расходов над доходами (дефицит) бюджета района в 2023 году составит 14086,000 тыс. рублей.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Расходная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часть бюджета Муромского района на 2023 год увеличится  на сумму 9136,0 тыс. рублей за счет остатков на 01.01.2023 год и составит в сумме 553725,404  тыс. рублей, 2024 год остается без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изменений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составит 406386,720 тыс. рублей, 2025 год остается без изменений и составит 395185,440.</a:t>
            </a:r>
          </a:p>
        </p:txBody>
      </p:sp>
    </p:spTree>
    <p:extLst>
      <p:ext uri="{BB962C8B-B14F-4D97-AF65-F5344CB8AC3E}">
        <p14:creationId xmlns:p14="http://schemas.microsoft.com/office/powerpoint/2010/main" val="2439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"/>
          <p:cNvSpPr>
            <a:spLocks noChangeArrowheads="1"/>
          </p:cNvSpPr>
          <p:nvPr/>
        </p:nvSpPr>
        <p:spPr bwMode="auto">
          <a:xfrm>
            <a:off x="3203575" y="1844675"/>
            <a:ext cx="215900" cy="576263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7950" y="476250"/>
            <a:ext cx="9036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7675" algn="just">
              <a:spcBef>
                <a:spcPts val="0"/>
              </a:spcBef>
            </a:pPr>
            <a:r>
              <a:rPr lang="ru-RU" altLang="ru-RU" sz="1400" dirty="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indent="447675" algn="ctr">
              <a:spcBef>
                <a:spcPts val="0"/>
              </a:spcBef>
            </a:pPr>
            <a:r>
              <a:rPr lang="ru-RU" altLang="ru-RU" sz="1600" b="1" dirty="0">
                <a:latin typeface="Times New Roman" pitchFamily="18" charset="0"/>
              </a:rPr>
              <a:t>Схематично бюджет можно изобразить следующим образом:</a:t>
            </a:r>
          </a:p>
        </p:txBody>
      </p:sp>
      <p:sp>
        <p:nvSpPr>
          <p:cNvPr id="33796" name="Line 49"/>
          <p:cNvSpPr>
            <a:spLocks noChangeShapeType="1"/>
          </p:cNvSpPr>
          <p:nvPr/>
        </p:nvSpPr>
        <p:spPr bwMode="auto">
          <a:xfrm>
            <a:off x="3419475" y="4005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0"/>
          <p:cNvSpPr>
            <a:spLocks noChangeShapeType="1"/>
          </p:cNvSpPr>
          <p:nvPr/>
        </p:nvSpPr>
        <p:spPr bwMode="auto">
          <a:xfrm>
            <a:off x="3276600" y="414972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AutoShape 51"/>
          <p:cNvSpPr>
            <a:spLocks/>
          </p:cNvSpPr>
          <p:nvPr/>
        </p:nvSpPr>
        <p:spPr bwMode="auto">
          <a:xfrm>
            <a:off x="3995738" y="2924175"/>
            <a:ext cx="431800" cy="2665413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9" name="Line 52"/>
          <p:cNvSpPr>
            <a:spLocks noChangeShapeType="1"/>
          </p:cNvSpPr>
          <p:nvPr/>
        </p:nvSpPr>
        <p:spPr bwMode="auto">
          <a:xfrm>
            <a:off x="4500563" y="40767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53"/>
          <p:cNvSpPr>
            <a:spLocks noChangeShapeType="1"/>
          </p:cNvSpPr>
          <p:nvPr/>
        </p:nvSpPr>
        <p:spPr bwMode="auto">
          <a:xfrm>
            <a:off x="4500563" y="44370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Text Box 58"/>
          <p:cNvSpPr txBox="1">
            <a:spLocks noChangeArrowheads="1"/>
          </p:cNvSpPr>
          <p:nvPr/>
        </p:nvSpPr>
        <p:spPr bwMode="auto">
          <a:xfrm>
            <a:off x="1872456" y="-2141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СТРУКТУРА БЮДЖЕТА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6477000" y="1828800"/>
            <a:ext cx="2559050" cy="28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6477000" y="2209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3804" name="Text Box 28"/>
          <p:cNvSpPr txBox="1">
            <a:spLocks noChangeArrowheads="1"/>
          </p:cNvSpPr>
          <p:nvPr/>
        </p:nvSpPr>
        <p:spPr bwMode="auto">
          <a:xfrm>
            <a:off x="6477000" y="2714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33805" name="Text Box 33"/>
          <p:cNvSpPr txBox="1">
            <a:spLocks noChangeArrowheads="1"/>
          </p:cNvSpPr>
          <p:nvPr/>
        </p:nvSpPr>
        <p:spPr bwMode="auto">
          <a:xfrm>
            <a:off x="6477000" y="3095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3806" name="Text Box 36"/>
          <p:cNvSpPr txBox="1">
            <a:spLocks noChangeArrowheads="1"/>
          </p:cNvSpPr>
          <p:nvPr/>
        </p:nvSpPr>
        <p:spPr bwMode="auto">
          <a:xfrm>
            <a:off x="6477000" y="3476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33807" name="Text Box 39"/>
          <p:cNvSpPr txBox="1">
            <a:spLocks noChangeArrowheads="1"/>
          </p:cNvSpPr>
          <p:nvPr/>
        </p:nvSpPr>
        <p:spPr bwMode="auto">
          <a:xfrm>
            <a:off x="6477000" y="4238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33808" name="Text Box 42"/>
          <p:cNvSpPr txBox="1">
            <a:spLocks noChangeArrowheads="1"/>
          </p:cNvSpPr>
          <p:nvPr/>
        </p:nvSpPr>
        <p:spPr bwMode="auto">
          <a:xfrm>
            <a:off x="6477000" y="4619625"/>
            <a:ext cx="2522538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33809" name="Text Box 43"/>
          <p:cNvSpPr txBox="1">
            <a:spLocks noChangeArrowheads="1"/>
          </p:cNvSpPr>
          <p:nvPr/>
        </p:nvSpPr>
        <p:spPr bwMode="auto">
          <a:xfrm>
            <a:off x="6477000" y="5000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6477000" y="5381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3811" name="Text Box 48"/>
          <p:cNvSpPr txBox="1">
            <a:spLocks noChangeArrowheads="1"/>
          </p:cNvSpPr>
          <p:nvPr/>
        </p:nvSpPr>
        <p:spPr bwMode="auto">
          <a:xfrm>
            <a:off x="6477000" y="5778500"/>
            <a:ext cx="2559050" cy="3693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Обслуживание государственного </a:t>
            </a:r>
            <a:r>
              <a:rPr lang="ru-RU" altLang="ru-RU" sz="900" b="1" dirty="0" smtClean="0">
                <a:latin typeface="Times New Roman" pitchFamily="18" charset="0"/>
              </a:rPr>
              <a:t> (муниципального) долга</a:t>
            </a:r>
            <a:endParaRPr lang="ru-RU" altLang="ru-RU" sz="900" b="1" dirty="0">
              <a:latin typeface="Times New Roman" pitchFamily="18" charset="0"/>
            </a:endParaRP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6477000" y="62960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33813" name="AutoShape 52"/>
          <p:cNvSpPr>
            <a:spLocks noChangeArrowheads="1"/>
          </p:cNvSpPr>
          <p:nvPr/>
        </p:nvSpPr>
        <p:spPr bwMode="auto">
          <a:xfrm rot="10800000">
            <a:off x="5181600" y="3429000"/>
            <a:ext cx="1009650" cy="1511300"/>
          </a:xfrm>
          <a:prstGeom prst="leftArrowCallout">
            <a:avLst>
              <a:gd name="adj1" fmla="val 37421"/>
              <a:gd name="adj2" fmla="val 37421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14" name="Text Box 53"/>
          <p:cNvSpPr txBox="1">
            <a:spLocks noChangeArrowheads="1"/>
          </p:cNvSpPr>
          <p:nvPr/>
        </p:nvSpPr>
        <p:spPr bwMode="auto">
          <a:xfrm>
            <a:off x="4859338" y="3716338"/>
            <a:ext cx="1008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3815" name="Text Box 54"/>
          <p:cNvSpPr txBox="1">
            <a:spLocks noChangeArrowheads="1"/>
          </p:cNvSpPr>
          <p:nvPr/>
        </p:nvSpPr>
        <p:spPr bwMode="auto">
          <a:xfrm rot="-5400000">
            <a:off x="4812507" y="4048919"/>
            <a:ext cx="14541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0" y="1285875"/>
            <a:ext cx="2268538" cy="10048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Налоговые доходы</a:t>
            </a:r>
          </a:p>
          <a:p>
            <a:pPr algn="ctr" eaLnBrk="1" hangingPunct="1">
              <a:spcBef>
                <a:spcPct val="10000"/>
              </a:spcBef>
            </a:pPr>
            <a:r>
              <a:rPr lang="ru-RU" altLang="ru-RU" sz="1100">
                <a:latin typeface="Times New Roman" pitchFamily="18" charset="0"/>
              </a:rPr>
              <a:t>поступления в бюджет от уплаты налогов, установленных Налоговым кодексом РФ, а также пеней и штрафов по ним</a:t>
            </a: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0" y="2362200"/>
            <a:ext cx="2268538" cy="14605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Неналоговые доходы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законодательства</a:t>
            </a:r>
          </a:p>
        </p:txBody>
      </p:sp>
      <p:sp>
        <p:nvSpPr>
          <p:cNvPr id="33818" name="Text Box 21"/>
          <p:cNvSpPr txBox="1">
            <a:spLocks noChangeArrowheads="1"/>
          </p:cNvSpPr>
          <p:nvPr/>
        </p:nvSpPr>
        <p:spPr bwMode="auto">
          <a:xfrm>
            <a:off x="0" y="3886200"/>
            <a:ext cx="2268538" cy="17383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100">
                <a:latin typeface="Times New Roman" pitchFamily="18" charset="0"/>
              </a:rPr>
              <a:t>Дотации, субсидии, субвенции, иные межбюджетные трансферты из бюджетов других уровней, а также безвозмездные поступления от физических и юридических лиц, в том числе добровольные пожертвования</a:t>
            </a:r>
          </a:p>
        </p:txBody>
      </p:sp>
      <p:sp>
        <p:nvSpPr>
          <p:cNvPr id="33819" name="AutoShape 58"/>
          <p:cNvSpPr>
            <a:spLocks noChangeArrowheads="1"/>
          </p:cNvSpPr>
          <p:nvPr/>
        </p:nvSpPr>
        <p:spPr bwMode="auto">
          <a:xfrm>
            <a:off x="2835612" y="2362200"/>
            <a:ext cx="792162" cy="1152525"/>
          </a:xfrm>
          <a:prstGeom prst="leftArrowCallout">
            <a:avLst>
              <a:gd name="adj1" fmla="val 36373"/>
              <a:gd name="adj2" fmla="val 36373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0" name="Text Box 59"/>
          <p:cNvSpPr txBox="1">
            <a:spLocks noChangeArrowheads="1"/>
          </p:cNvSpPr>
          <p:nvPr/>
        </p:nvSpPr>
        <p:spPr bwMode="auto">
          <a:xfrm rot="-5400000">
            <a:off x="2730500" y="2894013"/>
            <a:ext cx="12969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3821" name="AutoShape 62"/>
          <p:cNvSpPr>
            <a:spLocks noChangeArrowheads="1"/>
          </p:cNvSpPr>
          <p:nvPr/>
        </p:nvSpPr>
        <p:spPr bwMode="auto">
          <a:xfrm>
            <a:off x="2286000" y="5129213"/>
            <a:ext cx="1582738" cy="1728787"/>
          </a:xfrm>
          <a:prstGeom prst="leftArrowCallout">
            <a:avLst>
              <a:gd name="adj1" fmla="val 33365"/>
              <a:gd name="adj2" fmla="val 33365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2" name="Text Box 63"/>
          <p:cNvSpPr txBox="1">
            <a:spLocks noChangeArrowheads="1"/>
          </p:cNvSpPr>
          <p:nvPr/>
        </p:nvSpPr>
        <p:spPr bwMode="auto">
          <a:xfrm rot="-5400000">
            <a:off x="2497932" y="5453856"/>
            <a:ext cx="1801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ИСТОЧНИКИ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ФИНАНСИРОВАНИЯ ДЕФИЦИТА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БЮДЖЕТА</a:t>
            </a:r>
          </a:p>
        </p:txBody>
      </p:sp>
      <p:sp>
        <p:nvSpPr>
          <p:cNvPr id="33823" name="AutoShape 51"/>
          <p:cNvSpPr>
            <a:spLocks/>
          </p:cNvSpPr>
          <p:nvPr/>
        </p:nvSpPr>
        <p:spPr bwMode="auto">
          <a:xfrm>
            <a:off x="2339975" y="1700213"/>
            <a:ext cx="431800" cy="2665412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4" name="AutoShape 70"/>
          <p:cNvSpPr>
            <a:spLocks noChangeArrowheads="1"/>
          </p:cNvSpPr>
          <p:nvPr/>
        </p:nvSpPr>
        <p:spPr bwMode="auto">
          <a:xfrm rot="-5400000">
            <a:off x="3348038" y="14843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25" name="AutoShape 71"/>
          <p:cNvSpPr>
            <a:spLocks noChangeArrowheads="1"/>
          </p:cNvSpPr>
          <p:nvPr/>
        </p:nvSpPr>
        <p:spPr bwMode="auto">
          <a:xfrm>
            <a:off x="5364163" y="2708275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6" name="Text Box 21"/>
          <p:cNvSpPr txBox="1">
            <a:spLocks noChangeArrowheads="1"/>
          </p:cNvSpPr>
          <p:nvPr/>
        </p:nvSpPr>
        <p:spPr bwMode="auto">
          <a:xfrm>
            <a:off x="0" y="5715000"/>
            <a:ext cx="2268538" cy="739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Источники внутреннего финансирования дефицита бюджета</a:t>
            </a:r>
          </a:p>
        </p:txBody>
      </p:sp>
      <p:pic>
        <p:nvPicPr>
          <p:cNvPr id="33827" name="Picture 47" descr="1445415690_byudz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21304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6477000" y="3857625"/>
            <a:ext cx="2559050" cy="2308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 smtClean="0">
                <a:latin typeface="Times New Roman" pitchFamily="18" charset="0"/>
              </a:rPr>
              <a:t>Охрана окружающей среды</a:t>
            </a:r>
            <a:endParaRPr lang="ru-RU" altLang="ru-RU" sz="9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744164"/>
              </p:ext>
            </p:extLst>
          </p:nvPr>
        </p:nvGraphicFramePr>
        <p:xfrm>
          <a:off x="304799" y="228599"/>
          <a:ext cx="8610600" cy="6441690"/>
        </p:xfrm>
        <a:graphic>
          <a:graphicData uri="http://schemas.openxmlformats.org/drawingml/2006/table">
            <a:tbl>
              <a:tblPr/>
              <a:tblGrid>
                <a:gridCol w="3962401"/>
                <a:gridCol w="381000"/>
                <a:gridCol w="381000"/>
                <a:gridCol w="1143000"/>
                <a:gridCol w="1066800"/>
                <a:gridCol w="990600"/>
                <a:gridCol w="685799"/>
              </a:tblGrid>
              <a:tr h="3705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Первоначальный план,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28.12.2022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28.12.2022 года от первоначального плана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333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544 589,40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553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725,40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9 </a:t>
                      </a:r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136,00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19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57 358,83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62 549,83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5 191,00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08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15 724,10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15 724,10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39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15 281,70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15 281,70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9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64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86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10 289,00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1 999,00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86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10 289,00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12 288,00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1 999,00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01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3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7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31 145,43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34 337,43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3 192,00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117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30 568,03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33 760,03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3 192,00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98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6082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3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1646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921149"/>
              </p:ext>
            </p:extLst>
          </p:nvPr>
        </p:nvGraphicFramePr>
        <p:xfrm>
          <a:off x="381000" y="228606"/>
          <a:ext cx="8458201" cy="6400793"/>
        </p:xfrm>
        <a:graphic>
          <a:graphicData uri="http://schemas.openxmlformats.org/drawingml/2006/table">
            <a:tbl>
              <a:tblPr/>
              <a:tblGrid>
                <a:gridCol w="3886200"/>
                <a:gridCol w="381000"/>
                <a:gridCol w="381000"/>
                <a:gridCol w="1219200"/>
                <a:gridCol w="1066800"/>
                <a:gridCol w="762000"/>
                <a:gridCol w="762001"/>
              </a:tblGrid>
              <a:tr h="4695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Первоначальный план,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28.12.2022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28.12.2022 года от первоначального плана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830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5 332,80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5 332,80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59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5 312,80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5 312,80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59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5 312,80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5 312,80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004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14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040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02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57 582,30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57 582,30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86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935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4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59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1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53 690,00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53 690,00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16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53 690,00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53 690,00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57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1 472,00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1 472,00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86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9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16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59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"Поддержка малого и среднего предпринимательства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7239000" y="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</p:spTree>
    <p:extLst>
      <p:ext uri="{BB962C8B-B14F-4D97-AF65-F5344CB8AC3E}">
        <p14:creationId xmlns:p14="http://schemas.microsoft.com/office/powerpoint/2010/main" val="14644931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12823"/>
              </p:ext>
            </p:extLst>
          </p:nvPr>
        </p:nvGraphicFramePr>
        <p:xfrm>
          <a:off x="381000" y="371701"/>
          <a:ext cx="8458200" cy="6157715"/>
        </p:xfrm>
        <a:graphic>
          <a:graphicData uri="http://schemas.openxmlformats.org/drawingml/2006/table">
            <a:tbl>
              <a:tblPr/>
              <a:tblGrid>
                <a:gridCol w="3962400"/>
                <a:gridCol w="381000"/>
                <a:gridCol w="381000"/>
                <a:gridCol w="1143000"/>
                <a:gridCol w="1066800"/>
                <a:gridCol w="762000"/>
                <a:gridCol w="762000"/>
              </a:tblGrid>
              <a:tr h="5498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Первоначальный план,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28.12.2022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28.12.2022 года от первоначального плана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94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84 878,47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84 878,47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07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3 533,00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3 533,00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3 393,00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3 393,00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60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78 297,37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78 297,37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91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76 297,37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76 297,37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60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3 048,10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3 048,10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89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2 686,10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2 686,10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60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30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239 186,10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239 871,10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74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37 632,00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37 632,00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60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37 632,00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37 632,00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2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181 982,40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181 982,40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722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181 982,40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181 982,40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2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424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22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19 521,70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20 206,70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960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19 521,70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20 206,70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7239000" y="58579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</p:spTree>
    <p:extLst>
      <p:ext uri="{BB962C8B-B14F-4D97-AF65-F5344CB8AC3E}">
        <p14:creationId xmlns:p14="http://schemas.microsoft.com/office/powerpoint/2010/main" val="40371082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7315200" y="58579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344804"/>
              </p:ext>
            </p:extLst>
          </p:nvPr>
        </p:nvGraphicFramePr>
        <p:xfrm>
          <a:off x="304800" y="304800"/>
          <a:ext cx="8610600" cy="6521752"/>
        </p:xfrm>
        <a:graphic>
          <a:graphicData uri="http://schemas.openxmlformats.org/drawingml/2006/table">
            <a:tbl>
              <a:tblPr/>
              <a:tblGrid>
                <a:gridCol w="4114800"/>
                <a:gridCol w="381000"/>
                <a:gridCol w="381000"/>
                <a:gridCol w="1066800"/>
                <a:gridCol w="1066800"/>
                <a:gridCol w="838200"/>
                <a:gridCol w="762000"/>
              </a:tblGrid>
              <a:tr h="4484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Первоначальный план,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28.12.2022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28.12.2022 года от первоначального плана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4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18 521,50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18 521,50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74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18 521,50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18 521,50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4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18 180,70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18 180,70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61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4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7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39 577,20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39 578,20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472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4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07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4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8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8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34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07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32 847,80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32 847,80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4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31 030,70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31 030,70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8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7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4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1 382,20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382,20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7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7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48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7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472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4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4279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7315200" y="58579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8262"/>
              </p:ext>
            </p:extLst>
          </p:nvPr>
        </p:nvGraphicFramePr>
        <p:xfrm>
          <a:off x="371313" y="381000"/>
          <a:ext cx="8467888" cy="4267200"/>
        </p:xfrm>
        <a:graphic>
          <a:graphicData uri="http://schemas.openxmlformats.org/drawingml/2006/table">
            <a:tbl>
              <a:tblPr/>
              <a:tblGrid>
                <a:gridCol w="4124487"/>
                <a:gridCol w="381000"/>
                <a:gridCol w="381000"/>
                <a:gridCol w="1066800"/>
                <a:gridCol w="990600"/>
                <a:gridCol w="762000"/>
                <a:gridCol w="762001"/>
              </a:tblGrid>
              <a:tr h="5612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Первоначальный план,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28.12.2022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28.12.2022 года от первоначального плана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85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069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559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5843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41 424,70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44 684,70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3 260,00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559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559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69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8 708,70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3 260,00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559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8 708,70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3 260,00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04800" y="4960203"/>
            <a:ext cx="853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ru-RU" altLang="ru-RU" sz="1200" dirty="0">
                <a:latin typeface="Times New Roman" pitchFamily="18" charset="0"/>
              </a:rPr>
              <a:t>С решением Совета народных депутатов Муромского района от </a:t>
            </a:r>
            <a:r>
              <a:rPr lang="ru-RU" altLang="ru-RU" sz="1200" dirty="0" smtClean="0">
                <a:latin typeface="Times New Roman" pitchFamily="18" charset="0"/>
              </a:rPr>
              <a:t>28.12.2022 № </a:t>
            </a:r>
            <a:r>
              <a:rPr lang="ru-RU" altLang="ru-RU" sz="1200" dirty="0" smtClean="0">
                <a:latin typeface="Times New Roman" pitchFamily="18" charset="0"/>
              </a:rPr>
              <a:t>109 </a:t>
            </a:r>
            <a:r>
              <a:rPr lang="ru-RU" altLang="ru-RU" sz="1200" dirty="0" smtClean="0">
                <a:latin typeface="Times New Roman" pitchFamily="18" charset="0"/>
              </a:rPr>
              <a:t>«О </a:t>
            </a:r>
            <a:r>
              <a:rPr lang="ru-RU" altLang="ru-RU" sz="1200" dirty="0">
                <a:latin typeface="Times New Roman" pitchFamily="18" charset="0"/>
              </a:rPr>
              <a:t>внесении изменений в решение Совета народных депутатов Муромского района  от </a:t>
            </a:r>
            <a:r>
              <a:rPr lang="ru-RU" altLang="ru-RU" sz="1200" dirty="0" smtClean="0">
                <a:latin typeface="Times New Roman" pitchFamily="18" charset="0"/>
              </a:rPr>
              <a:t>14.12.2022 № 102  </a:t>
            </a:r>
            <a:r>
              <a:rPr lang="ru-RU" altLang="ru-RU" sz="1200" dirty="0">
                <a:latin typeface="Times New Roman" pitchFamily="18" charset="0"/>
              </a:rPr>
              <a:t>«О бюджете Муромского района на </a:t>
            </a:r>
            <a:r>
              <a:rPr lang="ru-RU" altLang="ru-RU" sz="1200" dirty="0" smtClean="0">
                <a:latin typeface="Times New Roman" pitchFamily="18" charset="0"/>
              </a:rPr>
              <a:t>2023 </a:t>
            </a:r>
            <a:r>
              <a:rPr lang="ru-RU" altLang="ru-RU" sz="12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200" dirty="0" smtClean="0">
                <a:latin typeface="Times New Roman" pitchFamily="18" charset="0"/>
              </a:rPr>
              <a:t>2024 </a:t>
            </a:r>
            <a:r>
              <a:rPr lang="ru-RU" altLang="ru-RU" sz="1200" dirty="0">
                <a:latin typeface="Times New Roman" pitchFamily="18" charset="0"/>
              </a:rPr>
              <a:t>и </a:t>
            </a:r>
            <a:r>
              <a:rPr lang="ru-RU" altLang="ru-RU" sz="1200" dirty="0" smtClean="0">
                <a:latin typeface="Times New Roman" pitchFamily="18" charset="0"/>
              </a:rPr>
              <a:t>2025 </a:t>
            </a:r>
            <a:r>
              <a:rPr lang="ru-RU" altLang="ru-RU" sz="1200" dirty="0">
                <a:latin typeface="Times New Roman" pitchFamily="18" charset="0"/>
              </a:rPr>
              <a:t>годов»  можно ознакомиться в газете </a:t>
            </a:r>
            <a:r>
              <a:rPr lang="ru-RU" altLang="ru-RU" sz="1200" dirty="0" smtClean="0">
                <a:latin typeface="Times New Roman" pitchFamily="18" charset="0"/>
              </a:rPr>
              <a:t>«Ведомости органов местного самоуправления» от </a:t>
            </a:r>
            <a:r>
              <a:rPr lang="ru-RU" altLang="ru-RU" sz="1200" dirty="0" smtClean="0">
                <a:latin typeface="Times New Roman" pitchFamily="18" charset="0"/>
              </a:rPr>
              <a:t>28.12.2022 </a:t>
            </a:r>
            <a:r>
              <a:rPr lang="ru-RU" altLang="ru-RU" sz="1200" dirty="0" smtClean="0">
                <a:latin typeface="Times New Roman" pitchFamily="18" charset="0"/>
              </a:rPr>
              <a:t>№ </a:t>
            </a:r>
            <a:r>
              <a:rPr lang="ru-RU" altLang="ru-RU" sz="1200" dirty="0" smtClean="0">
                <a:latin typeface="Times New Roman" pitchFamily="18" charset="0"/>
              </a:rPr>
              <a:t>36 </a:t>
            </a:r>
            <a:r>
              <a:rPr lang="ru-RU" altLang="ru-RU" sz="1200" dirty="0">
                <a:latin typeface="Times New Roman" pitchFamily="18" charset="0"/>
              </a:rPr>
              <a:t>или на сайте администрации Муромского района </a:t>
            </a:r>
            <a:r>
              <a:rPr lang="en-US" altLang="ru-RU" sz="12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2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2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200" dirty="0">
                <a:latin typeface="Times New Roman" pitchFamily="18" charset="0"/>
              </a:rPr>
              <a:t>в разделе «Финансовое управление</a:t>
            </a:r>
            <a:r>
              <a:rPr lang="ru-RU" altLang="ru-RU" sz="1200" dirty="0" smtClean="0">
                <a:latin typeface="Times New Roman" pitchFamily="18" charset="0"/>
              </a:rPr>
              <a:t>».</a:t>
            </a:r>
            <a:endParaRPr lang="ru-RU" altLang="ru-RU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5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4819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pic>
        <p:nvPicPr>
          <p:cNvPr id="3482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715000" y="2708275"/>
            <a:ext cx="1090613" cy="300038"/>
          </a:xfrm>
          <a:prstGeom prst="rect">
            <a:avLst/>
          </a:prstGeom>
          <a:solidFill>
            <a:srgbClr val="800080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3482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52"/>
          <p:cNvSpPr txBox="1">
            <a:spLocks noChangeArrowheads="1"/>
          </p:cNvSpPr>
          <p:nvPr/>
        </p:nvSpPr>
        <p:spPr bwMode="auto">
          <a:xfrm>
            <a:off x="7239000" y="2708275"/>
            <a:ext cx="1150938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3482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60"/>
          <p:cNvSpPr txBox="1">
            <a:spLocks noChangeArrowheads="1"/>
          </p:cNvSpPr>
          <p:nvPr/>
        </p:nvSpPr>
        <p:spPr bwMode="auto">
          <a:xfrm>
            <a:off x="304800" y="2565400"/>
            <a:ext cx="1027113" cy="300038"/>
          </a:xfrm>
          <a:prstGeom prst="rect">
            <a:avLst/>
          </a:prstGeom>
          <a:solidFill>
            <a:srgbClr val="80008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4828" name="Text Box 62"/>
          <p:cNvSpPr txBox="1">
            <a:spLocks noChangeArrowheads="1"/>
          </p:cNvSpPr>
          <p:nvPr/>
        </p:nvSpPr>
        <p:spPr bwMode="auto">
          <a:xfrm>
            <a:off x="1600200" y="2565400"/>
            <a:ext cx="1173163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4829" name="AutoShape 77" descr="Крупная сетка"/>
          <p:cNvSpPr>
            <a:spLocks noChangeArrowheads="1"/>
          </p:cNvSpPr>
          <p:nvPr/>
        </p:nvSpPr>
        <p:spPr bwMode="auto">
          <a:xfrm>
            <a:off x="1042988" y="115888"/>
            <a:ext cx="6985000" cy="5762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0" name="Text Box 78"/>
          <p:cNvSpPr txBox="1">
            <a:spLocks noChangeArrowheads="1"/>
          </p:cNvSpPr>
          <p:nvPr/>
        </p:nvSpPr>
        <p:spPr bwMode="auto">
          <a:xfrm>
            <a:off x="1115219" y="188913"/>
            <a:ext cx="684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34831" name="Text Box 80"/>
          <p:cNvSpPr txBox="1">
            <a:spLocks noChangeArrowheads="1"/>
          </p:cNvSpPr>
          <p:nvPr/>
        </p:nvSpPr>
        <p:spPr bwMode="auto">
          <a:xfrm>
            <a:off x="241524" y="3000264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(расходы больше доходов)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3483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3" name="Text Box 83"/>
          <p:cNvSpPr txBox="1">
            <a:spLocks noChangeArrowheads="1"/>
          </p:cNvSpPr>
          <p:nvPr/>
        </p:nvSpPr>
        <p:spPr bwMode="auto">
          <a:xfrm>
            <a:off x="5798877" y="3100075"/>
            <a:ext cx="2962274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(доходы больше расходов)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34834" name="Text Box 85"/>
          <p:cNvSpPr txBox="1">
            <a:spLocks noChangeArrowheads="1"/>
          </p:cNvSpPr>
          <p:nvPr/>
        </p:nvSpPr>
        <p:spPr bwMode="auto">
          <a:xfrm>
            <a:off x="179388" y="5229225"/>
            <a:ext cx="8785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Долговым обязательством, входящим в структуру муниципального долга 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год и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годов, являются кредиты, полученные</a:t>
            </a:r>
            <a:r>
              <a:rPr lang="en-US" altLang="ru-RU" sz="1400" dirty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из областного бюджета.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 dirty="0"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муниципальной долговой книге.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 dirty="0"/>
          </a:p>
        </p:txBody>
      </p:sp>
      <p:sp>
        <p:nvSpPr>
          <p:cNvPr id="34835" name="Text Box 58"/>
          <p:cNvSpPr txBox="1">
            <a:spLocks noChangeArrowheads="1"/>
          </p:cNvSpPr>
          <p:nvPr/>
        </p:nvSpPr>
        <p:spPr bwMode="auto">
          <a:xfrm>
            <a:off x="1979613" y="4868863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МУНИЦИПАЛЬНЫЙ ДОЛГ</a:t>
            </a:r>
            <a:endParaRPr lang="ru-RU" altLang="ru-RU" sz="26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922968" y="3962400"/>
            <a:ext cx="7951787" cy="238526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дотации из бюджета Муромского района на выравнивание бюджетной обеспеченности  поселений;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субвенции бюджетам муниципальных районов на осуществление полномочий органов государственной власти Владимирской области по расчету и предоставлению дотаций бюджетам городских, сельских поселений за счет средств областного бюджета</a:t>
            </a:r>
            <a:r>
              <a:rPr lang="ru-RU" altLang="ru-RU" sz="1200" dirty="0">
                <a:latin typeface="Times New Roman" pitchFamily="18" charset="0"/>
              </a:rPr>
              <a:t>;</a:t>
            </a:r>
            <a:endParaRPr lang="ru-RU" altLang="ru-RU" sz="1200" dirty="0" smtClean="0">
              <a:latin typeface="Times New Roman" pitchFamily="18" charset="0"/>
            </a:endParaRP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субсидии бюджетам муниципальных образований;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иные межбюджетные трансферты на сбалансированность </a:t>
            </a:r>
            <a:r>
              <a:rPr lang="ru-RU" altLang="ru-RU" sz="1200" smtClean="0">
                <a:latin typeface="Times New Roman" pitchFamily="18" charset="0"/>
              </a:rPr>
              <a:t>муниципальных образований.</a:t>
            </a: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35844" name="Line 12"/>
          <p:cNvSpPr>
            <a:spLocks noChangeShapeType="1"/>
          </p:cNvSpPr>
          <p:nvPr/>
        </p:nvSpPr>
        <p:spPr bwMode="auto">
          <a:xfrm flipH="1">
            <a:off x="238124" y="4114800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 flipH="1">
            <a:off x="228599" y="4114800"/>
            <a:ext cx="9525" cy="21335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14"/>
          <p:cNvSpPr>
            <a:spLocks noChangeShapeType="1"/>
          </p:cNvSpPr>
          <p:nvPr/>
        </p:nvSpPr>
        <p:spPr bwMode="auto">
          <a:xfrm>
            <a:off x="228600" y="4953000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238125" y="4634753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5848" name="AutoShape 6"/>
          <p:cNvGrpSpPr>
            <a:grpSpLocks/>
          </p:cNvGrpSpPr>
          <p:nvPr/>
        </p:nvGrpSpPr>
        <p:grpSpPr bwMode="auto">
          <a:xfrm>
            <a:off x="2339975" y="404813"/>
            <a:ext cx="4681538" cy="388937"/>
            <a:chOff x="1233" y="465"/>
            <a:chExt cx="3291" cy="1324"/>
          </a:xfrm>
        </p:grpSpPr>
        <p:pic>
          <p:nvPicPr>
            <p:cNvPr id="35868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9" name="Text Box 23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grpSp>
        <p:nvGrpSpPr>
          <p:cNvPr id="35849" name="AutoShape 7"/>
          <p:cNvGrpSpPr>
            <a:grpSpLocks/>
          </p:cNvGrpSpPr>
          <p:nvPr/>
        </p:nvGrpSpPr>
        <p:grpSpPr bwMode="auto">
          <a:xfrm>
            <a:off x="381000" y="1143000"/>
            <a:ext cx="2586038" cy="1752600"/>
            <a:chOff x="253" y="756"/>
            <a:chExt cx="1629" cy="1402"/>
          </a:xfrm>
        </p:grpSpPr>
        <p:pic>
          <p:nvPicPr>
            <p:cNvPr id="35866" name="AutoShap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756"/>
              <a:ext cx="1629" cy="14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7" name="Text Box 13"/>
            <p:cNvSpPr txBox="1">
              <a:spLocks noChangeArrowheads="1"/>
            </p:cNvSpPr>
            <p:nvPr/>
          </p:nvSpPr>
          <p:spPr bwMode="auto">
            <a:xfrm>
              <a:off x="332" y="836"/>
              <a:ext cx="1469" cy="124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0" name="AutoShape 8"/>
          <p:cNvGrpSpPr>
            <a:grpSpLocks/>
          </p:cNvGrpSpPr>
          <p:nvPr/>
        </p:nvGrpSpPr>
        <p:grpSpPr bwMode="auto">
          <a:xfrm>
            <a:off x="3429000" y="1066800"/>
            <a:ext cx="2876550" cy="2504290"/>
            <a:chOff x="2112" y="760"/>
            <a:chExt cx="1812" cy="1890"/>
          </a:xfrm>
        </p:grpSpPr>
        <p:pic>
          <p:nvPicPr>
            <p:cNvPr id="35864" name="AutoShap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760"/>
              <a:ext cx="1812" cy="18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5865" name="Text Box 16"/>
            <p:cNvSpPr txBox="1">
              <a:spLocks noChangeArrowheads="1"/>
            </p:cNvSpPr>
            <p:nvPr/>
          </p:nvSpPr>
          <p:spPr bwMode="auto">
            <a:xfrm>
              <a:off x="2213" y="861"/>
              <a:ext cx="1610" cy="16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1" name="AutoShape 7"/>
          <p:cNvGrpSpPr>
            <a:grpSpLocks/>
          </p:cNvGrpSpPr>
          <p:nvPr/>
        </p:nvGrpSpPr>
        <p:grpSpPr bwMode="auto">
          <a:xfrm>
            <a:off x="6400800" y="1219201"/>
            <a:ext cx="2593975" cy="2351890"/>
            <a:chOff x="4063" y="760"/>
            <a:chExt cx="1586" cy="1893"/>
          </a:xfrm>
        </p:grpSpPr>
        <p:pic>
          <p:nvPicPr>
            <p:cNvPr id="35862" name="AutoShap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760"/>
              <a:ext cx="1586" cy="1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3" name="Text Box 19"/>
            <p:cNvSpPr txBox="1">
              <a:spLocks noChangeArrowheads="1"/>
            </p:cNvSpPr>
            <p:nvPr/>
          </p:nvSpPr>
          <p:spPr bwMode="auto">
            <a:xfrm>
              <a:off x="4151" y="850"/>
              <a:ext cx="1409" cy="171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57200" y="1219200"/>
            <a:ext cx="2438400" cy="15927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Dotatio</a:t>
            </a:r>
            <a:r>
              <a:rPr lang="ru-RU" altLang="ru-RU" sz="14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использования.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3505200" y="1066800"/>
            <a:ext cx="2667000" cy="240065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547603" y="1332016"/>
            <a:ext cx="2312988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Subsiduim</a:t>
            </a:r>
            <a:r>
              <a:rPr lang="ru-RU" altLang="ru-RU" sz="1400" b="1" i="1" dirty="0">
                <a:latin typeface="Times New Roman" pitchFamily="18" charset="0"/>
              </a:rPr>
              <a:t>» - поддержка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значения.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1909763" y="836613"/>
            <a:ext cx="57467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>
            <a:off x="4716463" y="8366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8" name="Line 45"/>
          <p:cNvSpPr>
            <a:spLocks noChangeShapeType="1"/>
          </p:cNvSpPr>
          <p:nvPr/>
        </p:nvSpPr>
        <p:spPr bwMode="auto">
          <a:xfrm>
            <a:off x="6877050" y="836613"/>
            <a:ext cx="5762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9" name="Text Box 46"/>
          <p:cNvSpPr txBox="1">
            <a:spLocks noChangeArrowheads="1"/>
          </p:cNvSpPr>
          <p:nvPr/>
        </p:nvSpPr>
        <p:spPr bwMode="auto">
          <a:xfrm>
            <a:off x="2124075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61" name="Line 14"/>
          <p:cNvSpPr>
            <a:spLocks noChangeShapeType="1"/>
          </p:cNvSpPr>
          <p:nvPr/>
        </p:nvSpPr>
        <p:spPr bwMode="auto">
          <a:xfrm>
            <a:off x="238125" y="5486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228600" y="6248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238125" y="59436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28600" y="76200"/>
            <a:ext cx="8686800" cy="115728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ОСНОВНЫЕ ЭКОНОМИЧЕСКИЕ ПОКАЗАТЕЛИ РАЗВИТИЯ ЭКОНОМИКИ МУНИЦИПАЛЬНОГО ОБРАЗОВАНИЯ МУРОМСКИЙ РАЙОН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2490"/>
            <a:ext cx="3962400" cy="263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" t="6187" r="3791" b="6720"/>
          <a:stretch/>
        </p:blipFill>
        <p:spPr bwMode="auto">
          <a:xfrm>
            <a:off x="2362200" y="4038600"/>
            <a:ext cx="4572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1272490"/>
            <a:ext cx="4217987" cy="263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523" y="3200399"/>
            <a:ext cx="5720077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1"/>
            <a:ext cx="4378961" cy="274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501504"/>
              </p:ext>
            </p:extLst>
          </p:nvPr>
        </p:nvGraphicFramePr>
        <p:xfrm>
          <a:off x="4724400" y="228602"/>
          <a:ext cx="4256376" cy="2743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16431</TotalTime>
  <Words>9918</Words>
  <Application>Microsoft Office PowerPoint</Application>
  <PresentationFormat>Экран (4:3)</PresentationFormat>
  <Paragraphs>2411</Paragraphs>
  <Slides>54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6" baseType="lpstr">
      <vt:lpstr>Пиксел</vt:lpstr>
      <vt:lpstr>Лист</vt:lpstr>
      <vt:lpstr>Брошюра «БЮДЖЕТ ДЛЯ ГРАЖДАН» к решению Совета народных депутатов  Муромского района  от 14.12.2022 № 102 «О бюджете Муромского района на 2023 год  и на плановый период 2024 и 2025 годов» с изменениями от 28.12.2022 № 109   </vt:lpstr>
      <vt:lpstr>ВВОДНАЯ ЧАСТЬ</vt:lpstr>
      <vt:lpstr>ОСНОВНЫЕ ПОНЯТИЯ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ЭКОНОМИЧЕСКИЕ ПОКАЗАТЕЛИ РАЗВИТИЯ ЭКОНОМИКИ МУНИЦИПАЛЬНОГО ОБРАЗОВАНИЯ МУРОМСКИЙ РАЙОН</vt:lpstr>
      <vt:lpstr>Презентация PowerPoint</vt:lpstr>
      <vt:lpstr>ОБЩИЕ ХАРАКТЕРИСТИКИ ДОХОДОВ И РАСХОДОВ БЮДЖЕТА МУРОМСКОГО РАЙОНА</vt:lpstr>
      <vt:lpstr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2023-2025 годах.</vt:lpstr>
      <vt:lpstr>Презентация PowerPoint</vt:lpstr>
      <vt:lpstr>ДОХОДЫ БЮДЖЕТА МУРОМСКОГО РАЙОНА НА 2023 ГОД  И НА ПЛАНОВЫЙ ПЕРИОД 2024 И 2025 ГОДОВ</vt:lpstr>
      <vt:lpstr>Презентация PowerPoint</vt:lpstr>
      <vt:lpstr>Презентация PowerPoint</vt:lpstr>
      <vt:lpstr>НАЛОГОВЫЕ И НЕНАЛОГОВЫЕ ДОХОДЫ БЮДЖЕТА РАЙОНА</vt:lpstr>
      <vt:lpstr>Презентация PowerPoint</vt:lpstr>
      <vt:lpstr>Презентация PowerPoint</vt:lpstr>
      <vt:lpstr>ДОХОДЫ БЮДЖЕТА РАЙОНА НА 1 ЖИТЕЛЯ</vt:lpstr>
      <vt:lpstr>Нормативы зачисления налоговых доходов в бюджет Муромского района в 2021– 2025 годах, %</vt:lpstr>
      <vt:lpstr>ДОХОДЫ ДОРОЖНОГО ФОНДА МУРОМСКОГО РАЙОНА </vt:lpstr>
      <vt:lpstr>Презентация PowerPoint</vt:lpstr>
      <vt:lpstr>Презентация PowerPoint</vt:lpstr>
      <vt:lpstr>Динамика расходов бюджета Муромского района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ОТНОШЕНИЯ НА 2023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Колпакова Елена</cp:lastModifiedBy>
  <cp:revision>960</cp:revision>
  <cp:lastPrinted>2023-01-20T06:58:40Z</cp:lastPrinted>
  <dcterms:created xsi:type="dcterms:W3CDTF">1601-01-01T00:00:00Z</dcterms:created>
  <dcterms:modified xsi:type="dcterms:W3CDTF">2023-01-20T06:59:20Z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