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1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32" r:id="rId14"/>
    <p:sldId id="333" r:id="rId15"/>
    <p:sldId id="349" r:id="rId16"/>
    <p:sldId id="335" r:id="rId17"/>
    <p:sldId id="337" r:id="rId18"/>
    <p:sldId id="338" r:id="rId19"/>
    <p:sldId id="339" r:id="rId20"/>
    <p:sldId id="340" r:id="rId21"/>
    <p:sldId id="341" r:id="rId22"/>
    <p:sldId id="350" r:id="rId23"/>
    <p:sldId id="274" r:id="rId24"/>
    <p:sldId id="275" r:id="rId25"/>
    <p:sldId id="343" r:id="rId26"/>
    <p:sldId id="276" r:id="rId27"/>
    <p:sldId id="345" r:id="rId28"/>
    <p:sldId id="346" r:id="rId29"/>
    <p:sldId id="277" r:id="rId30"/>
    <p:sldId id="300" r:id="rId31"/>
    <p:sldId id="278" r:id="rId32"/>
    <p:sldId id="313" r:id="rId33"/>
    <p:sldId id="279" r:id="rId34"/>
    <p:sldId id="280" r:id="rId35"/>
    <p:sldId id="281" r:id="rId36"/>
    <p:sldId id="314" r:id="rId37"/>
    <p:sldId id="282" r:id="rId38"/>
    <p:sldId id="331" r:id="rId39"/>
    <p:sldId id="284" r:id="rId40"/>
    <p:sldId id="285" r:id="rId41"/>
    <p:sldId id="286" r:id="rId42"/>
    <p:sldId id="287" r:id="rId43"/>
    <p:sldId id="348" r:id="rId44"/>
    <p:sldId id="288" r:id="rId45"/>
    <p:sldId id="351" r:id="rId46"/>
    <p:sldId id="352" r:id="rId47"/>
    <p:sldId id="353" r:id="rId48"/>
    <p:sldId id="355" r:id="rId49"/>
    <p:sldId id="354" r:id="rId5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6"/>
    <a:srgbClr val="A265D5"/>
    <a:srgbClr val="FF0066"/>
    <a:srgbClr val="FF0000"/>
    <a:srgbClr val="BCD6F6"/>
    <a:srgbClr val="800080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2;&#1056;%202022\&#1082;%20&#1073;&#1102;&#1076;&#1078;&#1077;&#1090;&#1091;\&#1043;&#1088;&#1072;&#1092;&#1080;&#1082;&#1080;%20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Общий объем дорожного фонда на 2021-2024 годы</a:t>
            </a:r>
          </a:p>
        </c:rich>
      </c:tx>
      <c:layout>
        <c:manualLayout>
          <c:xMode val="edge"/>
          <c:yMode val="edge"/>
          <c:x val="0.10226128985141614"/>
          <c:y val="2.3672243562747528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7988614089714"/>
          <c:y val="5.9941326420726054E-2"/>
          <c:w val="0.81075249198114907"/>
          <c:h val="0.71265057561673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'[Графики 2022.xls]дор.фонд'!$B$34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154056493194265E-3"/>
                  <c:y val="7.015509590577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24975634389722E-3"/>
                  <c:y val="6.4420466201764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62068795244478E-4"/>
                  <c:y val="3.19790968807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56402911055632E-3"/>
                  <c:y val="2.144138648112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2022.xls]дор.фонд'!$B$35:$B$38</c:f>
              <c:numCache>
                <c:formatCode>0.0</c:formatCode>
                <c:ptCount val="4"/>
                <c:pt idx="0">
                  <c:v>15218.26676</c:v>
                </c:pt>
                <c:pt idx="1">
                  <c:v>14944</c:v>
                </c:pt>
                <c:pt idx="2">
                  <c:v>15447</c:v>
                </c:pt>
                <c:pt idx="3">
                  <c:v>21603</c:v>
                </c:pt>
              </c:numCache>
            </c:numRef>
          </c:val>
        </c:ser>
        <c:ser>
          <c:idx val="1"/>
          <c:order val="1"/>
          <c:tx>
            <c:strRef>
              <c:f>'[Графики 2022.xls]дор.фонд'!$C$34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19180734165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76212055574952E-3"/>
                  <c:y val="-2.001429542500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8106027787476E-3"/>
                  <c:y val="4.447621205557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371454466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2022.xls]дор.фонд'!$C$35:$C$38</c:f>
              <c:numCache>
                <c:formatCode>0.0</c:formatCode>
                <c:ptCount val="4"/>
                <c:pt idx="0">
                  <c:v>26057.4</c:v>
                </c:pt>
                <c:pt idx="1">
                  <c:v>27812</c:v>
                </c:pt>
                <c:pt idx="2">
                  <c:v>21108</c:v>
                </c:pt>
                <c:pt idx="3">
                  <c:v>21165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2022.xls]дор.фонд'!$D$34</c:f>
              <c:strCache>
                <c:ptCount val="1"/>
                <c:pt idx="0">
                  <c:v>Передаваемые в сельские поселения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2022.xls]дор.фонд'!$D$35:$D$38</c:f>
              <c:numCache>
                <c:formatCode>0.0</c:formatCode>
                <c:ptCount val="4"/>
                <c:pt idx="0">
                  <c:v>5440</c:v>
                </c:pt>
                <c:pt idx="1">
                  <c:v>5500</c:v>
                </c:pt>
                <c:pt idx="2">
                  <c:v>5500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1338240"/>
        <c:axId val="131339776"/>
        <c:axId val="0"/>
      </c:bar3DChart>
      <c:catAx>
        <c:axId val="13133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339776"/>
        <c:crosses val="autoZero"/>
        <c:auto val="1"/>
        <c:lblAlgn val="ctr"/>
        <c:lblOffset val="100"/>
        <c:noMultiLvlLbl val="0"/>
      </c:catAx>
      <c:valAx>
        <c:axId val="13133977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rgbClr val="0070C0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3382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4433393970779E-2"/>
          <c:y val="0.90891767378348365"/>
          <c:w val="0.86887085994520497"/>
          <c:h val="6.63811431998877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1828521434823E-2"/>
          <c:y val="8.0396784212861644E-2"/>
          <c:w val="0.5847224409448819"/>
          <c:h val="0.80116959592085368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891290097092948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07480031994525E-3"/>
                  <c:y val="-4.152411982984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9354840517049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#,##0.00</c:formatCode>
                <c:ptCount val="4"/>
                <c:pt idx="0" formatCode="General">
                  <c:v>1448.7</c:v>
                </c:pt>
                <c:pt idx="1">
                  <c:v>3467.1</c:v>
                </c:pt>
                <c:pt idx="2" formatCode="General">
                  <c:v>30572.6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47684038571833"/>
          <c:y val="7.3648293963254591E-2"/>
          <c:w val="0.43274728244852717"/>
          <c:h val="0.82212326907412436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59325676775952"/>
          <c:y val="0.11574074074074074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18256.900000000001</c:v>
                </c:pt>
                <c:pt idx="1">
                  <c:v>19360.400000000001</c:v>
                </c:pt>
                <c:pt idx="2">
                  <c:v>16071.2</c:v>
                </c:pt>
                <c:pt idx="3">
                  <c:v>15914.25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703744"/>
        <c:axId val="132705280"/>
        <c:axId val="0"/>
      </c:bar3DChart>
      <c:catAx>
        <c:axId val="13270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705280"/>
        <c:crosses val="autoZero"/>
        <c:auto val="1"/>
        <c:lblAlgn val="ctr"/>
        <c:lblOffset val="100"/>
        <c:noMultiLvlLbl val="0"/>
      </c:catAx>
      <c:valAx>
        <c:axId val="13270528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703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1.1992971162057413</c:v>
                </c:pt>
                <c:pt idx="1">
                  <c:v>1.2717861131183079</c:v>
                </c:pt>
                <c:pt idx="2">
                  <c:v>1.0557183209617027</c:v>
                </c:pt>
                <c:pt idx="3">
                  <c:v>1.045408263811338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795392"/>
        <c:axId val="132805376"/>
        <c:axId val="0"/>
      </c:bar3DChart>
      <c:catAx>
        <c:axId val="1327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805376"/>
        <c:crosses val="autoZero"/>
        <c:auto val="1"/>
        <c:lblAlgn val="ctr"/>
        <c:lblOffset val="100"/>
        <c:noMultiLvlLbl val="0"/>
      </c:catAx>
      <c:valAx>
        <c:axId val="13280537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795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200"/>
              <a:t>Межбюджетные трансферты бюджетам сельских поселений Муромского района за счет средств бюджета района в 2021-2024 годах, тыс. рублей</a:t>
            </a:r>
          </a:p>
        </c:rich>
      </c:tx>
      <c:layout>
        <c:manualLayout>
          <c:xMode val="edge"/>
          <c:yMode val="edge"/>
          <c:x val="8.7557439935392681E-2"/>
          <c:y val="5.6723026961916516E-4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МБТ!$B$4:$B$7</c:f>
              <c:numCache>
                <c:formatCode>0.0</c:formatCode>
                <c:ptCount val="4"/>
                <c:pt idx="0">
                  <c:v>33652</c:v>
                </c:pt>
                <c:pt idx="1">
                  <c:v>34109</c:v>
                </c:pt>
                <c:pt idx="2">
                  <c:v>33118</c:v>
                </c:pt>
                <c:pt idx="3">
                  <c:v>32074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60162601626018E-2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16140793022367E-2"/>
                  <c:y val="-4.1509128539549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3608254123541E-2"/>
                  <c:y val="-1.94096222553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МБТ!$C$4:$C$7</c:f>
              <c:numCache>
                <c:formatCode>0.0</c:formatCode>
                <c:ptCount val="4"/>
                <c:pt idx="0">
                  <c:v>6003.3</c:v>
                </c:pt>
                <c:pt idx="1">
                  <c:v>4486.8</c:v>
                </c:pt>
                <c:pt idx="2">
                  <c:v>657.9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3146496"/>
        <c:axId val="133148032"/>
        <c:axId val="0"/>
      </c:bar3DChart>
      <c:catAx>
        <c:axId val="13314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148032"/>
        <c:crosses val="autoZero"/>
        <c:auto val="1"/>
        <c:lblAlgn val="ctr"/>
        <c:lblOffset val="100"/>
        <c:noMultiLvlLbl val="0"/>
      </c:catAx>
      <c:valAx>
        <c:axId val="1331480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146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61031395464"/>
          <c:y val="0.91877006994237453"/>
          <c:w val="0.60452998253267121"/>
          <c:h val="5.04200941362776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542242835322"/>
          <c:y val="7.3710337708166124E-2"/>
          <c:w val="0.56949896573268155"/>
          <c:h val="0.784164769831034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'[Графики 2022.xls]дор.фонд'!$I$2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2022.xls]дор.фонд'!$I$3:$I$6</c:f>
              <c:numCache>
                <c:formatCode>0.0</c:formatCode>
                <c:ptCount val="4"/>
                <c:pt idx="0">
                  <c:v>18240.400000000001</c:v>
                </c:pt>
                <c:pt idx="1">
                  <c:v>12092.9</c:v>
                </c:pt>
                <c:pt idx="2">
                  <c:v>12689.5</c:v>
                </c:pt>
                <c:pt idx="3">
                  <c:v>6405.3</c:v>
                </c:pt>
              </c:numCache>
            </c:numRef>
          </c:val>
        </c:ser>
        <c:ser>
          <c:idx val="1"/>
          <c:order val="1"/>
          <c:tx>
            <c:strRef>
              <c:f>дор.фонд!#ССЫЛКА!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2022.xls]дор.фонд'!$J$2</c:f>
              <c:strCache>
                <c:ptCount val="1"/>
                <c:pt idx="0">
                  <c:v>Осуществленние дорожной деятельности в отношении автомобильных дорог общего общего пользования местного значения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6185545344811E-17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2022.xls]дор.фонд'!$J$3:$J$6</c:f>
              <c:numCache>
                <c:formatCode>0.0</c:formatCode>
                <c:ptCount val="4"/>
                <c:pt idx="0">
                  <c:v>3162.6</c:v>
                </c:pt>
                <c:pt idx="1">
                  <c:v>3154.1</c:v>
                </c:pt>
                <c:pt idx="2">
                  <c:v>2054.5</c:v>
                </c:pt>
                <c:pt idx="3">
                  <c:v>6938.2</c:v>
                </c:pt>
              </c:numCache>
            </c:numRef>
          </c:val>
        </c:ser>
        <c:ser>
          <c:idx val="3"/>
          <c:order val="3"/>
          <c:tx>
            <c:strRef>
              <c:f>'[Графики 2022.xls]дор.фонд'!$K$2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rgbClr val="00808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9068431855884817E-2"/>
                  <c:y val="-1.70471915255323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200,0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25490450465693E-3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0196180186277E-2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2022.xls]дор.фонд'!$K$3:$K$6</c:f>
              <c:numCache>
                <c:formatCode>0.0</c:formatCode>
                <c:ptCount val="4"/>
                <c:pt idx="0">
                  <c:v>0</c:v>
                </c:pt>
                <c:pt idx="1">
                  <c:v>5500</c:v>
                </c:pt>
                <c:pt idx="2">
                  <c:v>5500</c:v>
                </c:pt>
                <c:pt idx="3">
                  <c:v>5440</c:v>
                </c:pt>
              </c:numCache>
            </c:numRef>
          </c:val>
        </c:ser>
        <c:ser>
          <c:idx val="4"/>
          <c:order val="4"/>
          <c:tx>
            <c:strRef>
              <c:f>'[Графики 2022.xls]дор.фонд'!$L$2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8738235675698542E-2"/>
                  <c:y val="8.523595762766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03333765791676E-2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68431855884817E-2"/>
                  <c:y val="-1.27853936441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2022.xls]дор.фонд'!$L$3:$L$6</c:f>
              <c:numCache>
                <c:formatCode>0.0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1512960"/>
        <c:axId val="126632320"/>
        <c:axId val="0"/>
      </c:bar3DChart>
      <c:catAx>
        <c:axId val="13151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6632320"/>
        <c:crosses val="autoZero"/>
        <c:auto val="1"/>
        <c:lblAlgn val="ctr"/>
        <c:lblOffset val="100"/>
        <c:noMultiLvlLbl val="0"/>
      </c:catAx>
      <c:valAx>
        <c:axId val="12663232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512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543180168242995"/>
          <c:y val="0.11780945388257336"/>
          <c:w val="0.24240840301151911"/>
          <c:h val="0.807850047682946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5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26332386797366"/>
          <c:y val="0"/>
          <c:w val="0.64369308047086693"/>
          <c:h val="0.828810360642635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2021 год, (оценка)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D4A9BE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18393.8</c:v>
                </c:pt>
                <c:pt idx="1">
                  <c:v>80888.600000000006</c:v>
                </c:pt>
                <c:pt idx="2" formatCode="General">
                  <c:v>2645.5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ECD9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67936329636853E-3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14271.8</c:v>
                </c:pt>
                <c:pt idx="1">
                  <c:v>4400</c:v>
                </c:pt>
                <c:pt idx="2" formatCode="#,##0.0">
                  <c:v>2838.7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18900000" scaled="1"/>
            </a:gradFill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3366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7776658669943674E-2"/>
                  <c:y val="4.944554941013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63345182054214E-2"/>
                  <c:y val="-2.30680507497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28600</c:v>
                </c:pt>
                <c:pt idx="1">
                  <c:v>2150</c:v>
                </c:pt>
                <c:pt idx="2" formatCode="#,##0.0">
                  <c:v>2820.7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rgbClr val="99CCFF"/>
                </a:gs>
              </a:gsLst>
              <a:lin ang="27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14278</c:v>
                </c:pt>
                <c:pt idx="1">
                  <c:v>0</c:v>
                </c:pt>
                <c:pt idx="2" formatCode="#,##0.0">
                  <c:v>2820.7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1636608"/>
        <c:axId val="131662976"/>
        <c:axId val="0"/>
      </c:bar3DChart>
      <c:catAx>
        <c:axId val="13163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662976"/>
        <c:crosses val="autoZero"/>
        <c:auto val="1"/>
        <c:lblAlgn val="ctr"/>
        <c:lblOffset val="100"/>
        <c:noMultiLvlLbl val="0"/>
      </c:catAx>
      <c:valAx>
        <c:axId val="13166297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636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36650375108215"/>
          <c:y val="7.284963082036891E-2"/>
          <c:w val="0.13685843838528589"/>
          <c:h val="0.792414788981827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Динамика расходов на образование, тыс. рублей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60487175945112E-2"/>
                  <c:y val="-0.4351494471247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93843532716302E-2"/>
                  <c:y val="-0.4377950820355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010774968918468E-2"/>
                  <c:y val="-0.24555304185519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218415</c:v>
                </c:pt>
                <c:pt idx="1">
                  <c:v>217998.1</c:v>
                </c:pt>
                <c:pt idx="2">
                  <c:v>199900.9</c:v>
                </c:pt>
                <c:pt idx="3">
                  <c:v>188387.3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1880448"/>
        <c:axId val="131881984"/>
        <c:axId val="0"/>
      </c:bar3DChart>
      <c:catAx>
        <c:axId val="13188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881984"/>
        <c:crosses val="autoZero"/>
        <c:auto val="1"/>
        <c:lblAlgn val="ctr"/>
        <c:lblOffset val="100"/>
        <c:noMultiLvlLbl val="0"/>
      </c:catAx>
      <c:valAx>
        <c:axId val="13188198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880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5991576634316E-2"/>
          <c:y val="7.8634949395909384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2022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629860220960749E-2"/>
                  <c:y val="-6.267018645159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35080,1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61533296710007E-2"/>
                  <c:y val="-0.307948312495659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r>
                      <a:rPr lang="ru-RU" dirty="0" smtClean="0"/>
                      <a:t>163,0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рублей;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55826161264725"/>
                  <c:y val="-5.8453136652591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1754,4</a:t>
                    </a:r>
                    <a:r>
                      <a:rPr lang="ru-RU" dirty="0" smtClean="0"/>
                      <a:t> 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560586176727961E-2"/>
                  <c:y val="-5.354484067762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15000,6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35080.1</c:v>
                </c:pt>
                <c:pt idx="1">
                  <c:v>166068.79999999999</c:v>
                </c:pt>
                <c:pt idx="2">
                  <c:v>1754.4</c:v>
                </c:pt>
                <c:pt idx="3">
                  <c:v>15000.6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344778123664774"/>
          <c:y val="0.71681912364655664"/>
          <c:w val="0.76319313210848649"/>
          <c:h val="0.2677608621478968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культура!$B$5:$B$8</c:f>
              <c:numCache>
                <c:formatCode>#,##0.0</c:formatCode>
                <c:ptCount val="4"/>
                <c:pt idx="0">
                  <c:v>18757.5</c:v>
                </c:pt>
                <c:pt idx="1">
                  <c:v>23490.7</c:v>
                </c:pt>
                <c:pt idx="2">
                  <c:v>18490.7</c:v>
                </c:pt>
                <c:pt idx="3">
                  <c:v>18490.7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54752"/>
        <c:axId val="132556288"/>
      </c:barChart>
      <c:catAx>
        <c:axId val="1325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556288"/>
        <c:crosses val="autoZero"/>
        <c:auto val="1"/>
        <c:lblAlgn val="ctr"/>
        <c:lblOffset val="100"/>
        <c:noMultiLvlLbl val="0"/>
      </c:catAx>
      <c:valAx>
        <c:axId val="13255628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554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9192057514543E-2"/>
                  <c:y val="0.124965807845447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4280.3</c:v>
                </c:pt>
                <c:pt idx="1">
                  <c:v>784.6</c:v>
                </c:pt>
                <c:pt idx="2">
                  <c:v>18425.8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260938034919545"/>
          <c:y val="0.14682581343998666"/>
          <c:w val="0.34130480429076793"/>
          <c:h val="0.706352122651335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Структура расходов в рамках раздела "Культура, кинематография" по уровням бюджета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2021- 2024 годах</a:t>
            </a:r>
          </a:p>
        </c:rich>
      </c:tx>
      <c:layout>
        <c:manualLayout>
          <c:xMode val="edge"/>
          <c:yMode val="edge"/>
          <c:x val="0.1003837195334682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06679147624031"/>
          <c:y val="0.19358847125241421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5165.7</c:v>
                </c:pt>
                <c:pt idx="1">
                  <c:v>5165.7</c:v>
                </c:pt>
                <c:pt idx="2">
                  <c:v>6062</c:v>
                </c:pt>
                <c:pt idx="3">
                  <c:v>6062</c:v>
                </c:pt>
                <c:pt idx="4">
                  <c:v>6062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12998.7</c:v>
                </c:pt>
                <c:pt idx="1">
                  <c:v>13591.8</c:v>
                </c:pt>
                <c:pt idx="2">
                  <c:v>12428.7</c:v>
                </c:pt>
                <c:pt idx="3">
                  <c:v>12428.7</c:v>
                </c:pt>
                <c:pt idx="4">
                  <c:v>12428.7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311296"/>
        <c:axId val="132395008"/>
        <c:axId val="0"/>
      </c:bar3DChart>
      <c:catAx>
        <c:axId val="132311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95008"/>
        <c:crosses val="autoZero"/>
        <c:auto val="1"/>
        <c:lblAlgn val="ctr"/>
        <c:lblOffset val="100"/>
        <c:noMultiLvlLbl val="0"/>
      </c:catAx>
      <c:valAx>
        <c:axId val="13239500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32311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69308469303E-2"/>
          <c:y val="0.91698113207547172"/>
          <c:w val="0.84986558498369535"/>
          <c:h val="6.7924528301886791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851049868766404E-2"/>
                  <c:y val="-0.170010314858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4E-2"/>
                  <c:y val="-0.1530604491559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1512538170082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2021 год (оценка),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940.4</c:v>
                </c:pt>
                <c:pt idx="1">
                  <c:v>4501.3</c:v>
                </c:pt>
                <c:pt idx="2">
                  <c:v>1034.2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493696"/>
        <c:axId val="132495232"/>
        <c:axId val="0"/>
      </c:bar3DChart>
      <c:catAx>
        <c:axId val="13249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495232"/>
        <c:crosses val="autoZero"/>
        <c:auto val="1"/>
        <c:lblAlgn val="ctr"/>
        <c:lblOffset val="100"/>
        <c:noMultiLvlLbl val="0"/>
      </c:catAx>
      <c:valAx>
        <c:axId val="1324952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49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ED0B-15A2-4512-A790-B84AC3F9EE5A}" type="presOf" srcId="{408F3E14-143B-4905-95DD-0D1F6F97B932}" destId="{018CE0B1-C266-4DA8-87D7-4BF1ECA80A65}" srcOrd="0" destOrd="0" presId="urn:microsoft.com/office/officeart/2005/8/layout/radial4"/>
    <dgm:cxn modelId="{066544AC-30E3-44D5-B320-05470CEF5C5C}" type="presOf" srcId="{DCE6833B-6E3B-41CE-A1FF-94F1AA5A4C6B}" destId="{4A886390-79A6-4D5D-86B2-9FB6955A50DD}" srcOrd="0" destOrd="0" presId="urn:microsoft.com/office/officeart/2005/8/layout/radial4"/>
    <dgm:cxn modelId="{AA39CA50-916E-4A38-9DDB-7031EF8F500E}" type="presOf" srcId="{8B1DE4A6-1578-4D87-9397-F87F128F19EE}" destId="{392DA099-0D3A-4549-8F3C-14C52757E3E2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EFB4C586-8943-4CA0-BD73-E5A32F105E2A}" type="presOf" srcId="{ED04B9B7-2A48-478D-B77E-DAA7D67E5245}" destId="{C4A7B949-4471-469F-85E6-F1A08BB187C0}" srcOrd="0" destOrd="0" presId="urn:microsoft.com/office/officeart/2005/8/layout/radial4"/>
    <dgm:cxn modelId="{03EB2E03-1BB7-4ACD-9FA8-AF6E3870E527}" type="presOf" srcId="{6BD8481D-0B12-4D8F-9326-F564E1AD031F}" destId="{80AEFD55-D784-4C39-A118-830FDA3B3F5C}" srcOrd="0" destOrd="0" presId="urn:microsoft.com/office/officeart/2005/8/layout/radial4"/>
    <dgm:cxn modelId="{CAA49DD5-61B7-413C-940A-F99FAC161370}" type="presOf" srcId="{B330A8F0-A0D4-47B8-BAC3-BF90F4B552F5}" destId="{978729D6-FB6B-4269-A0E7-47336E3F4DFB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63CA894E-DA10-443E-8C06-22A9C7D8F2DA}" type="presOf" srcId="{2D849999-B1B3-4BF5-B9D5-A85F67F9296A}" destId="{671401D1-3E32-4EAB-B4C6-477AE23F3E98}" srcOrd="0" destOrd="0" presId="urn:microsoft.com/office/officeart/2005/8/layout/radial4"/>
    <dgm:cxn modelId="{CA778E54-52A3-4D9F-9C8E-0851206D09CD}" type="presOf" srcId="{900A3A06-99F5-4698-A35D-41C4A59029CA}" destId="{C803257F-DDD1-4BAE-B67A-46CB85F1CEE5}" srcOrd="0" destOrd="0" presId="urn:microsoft.com/office/officeart/2005/8/layout/radial4"/>
    <dgm:cxn modelId="{B20CF2CC-7506-4B92-B1B8-32F0D5567591}" type="presParOf" srcId="{392DA099-0D3A-4549-8F3C-14C52757E3E2}" destId="{C803257F-DDD1-4BAE-B67A-46CB85F1CEE5}" srcOrd="0" destOrd="0" presId="urn:microsoft.com/office/officeart/2005/8/layout/radial4"/>
    <dgm:cxn modelId="{A302BA78-81A2-41AF-8837-0B7323CC3934}" type="presParOf" srcId="{392DA099-0D3A-4549-8F3C-14C52757E3E2}" destId="{4A886390-79A6-4D5D-86B2-9FB6955A50DD}" srcOrd="1" destOrd="0" presId="urn:microsoft.com/office/officeart/2005/8/layout/radial4"/>
    <dgm:cxn modelId="{B2546435-95B4-4CCC-AA6D-0685E601C0E8}" type="presParOf" srcId="{392DA099-0D3A-4549-8F3C-14C52757E3E2}" destId="{80AEFD55-D784-4C39-A118-830FDA3B3F5C}" srcOrd="2" destOrd="0" presId="urn:microsoft.com/office/officeart/2005/8/layout/radial4"/>
    <dgm:cxn modelId="{966201C7-1463-49FA-A79D-BDCC710BF56C}" type="presParOf" srcId="{392DA099-0D3A-4549-8F3C-14C52757E3E2}" destId="{671401D1-3E32-4EAB-B4C6-477AE23F3E98}" srcOrd="3" destOrd="0" presId="urn:microsoft.com/office/officeart/2005/8/layout/radial4"/>
    <dgm:cxn modelId="{F98172A6-6C1B-4B1B-8EA9-5FDFD6C086D3}" type="presParOf" srcId="{392DA099-0D3A-4549-8F3C-14C52757E3E2}" destId="{978729D6-FB6B-4269-A0E7-47336E3F4DFB}" srcOrd="4" destOrd="0" presId="urn:microsoft.com/office/officeart/2005/8/layout/radial4"/>
    <dgm:cxn modelId="{426F329F-071B-470E-9CC0-0CB1661442D7}" type="presParOf" srcId="{392DA099-0D3A-4549-8F3C-14C52757E3E2}" destId="{018CE0B1-C266-4DA8-87D7-4BF1ECA80A65}" srcOrd="5" destOrd="0" presId="urn:microsoft.com/office/officeart/2005/8/layout/radial4"/>
    <dgm:cxn modelId="{8AA6176C-F032-4C5B-9304-8EB465D59518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0.16021</cdr:x>
      <cdr:y>0.07609</cdr:y>
    </cdr:from>
    <cdr:to>
      <cdr:x>0.37792</cdr:x>
      <cdr:y>0.12451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235" y="449036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46 715,7</a:t>
          </a:r>
        </a:p>
      </cdr:txBody>
    </cdr:sp>
  </cdr:relSizeAnchor>
  <cdr:relSizeAnchor xmlns:cdr="http://schemas.openxmlformats.org/drawingml/2006/chartDrawing">
    <cdr:from>
      <cdr:x>0.69481</cdr:x>
      <cdr:y>0.12503</cdr:y>
    </cdr:from>
    <cdr:to>
      <cdr:x>0.91251</cdr:x>
      <cdr:y>0.17345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24498" y="734806"/>
          <a:ext cx="1229640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42 768,0</a:t>
          </a:r>
        </a:p>
      </cdr:txBody>
    </cdr:sp>
  </cdr:relSizeAnchor>
  <cdr:relSizeAnchor xmlns:cdr="http://schemas.openxmlformats.org/drawingml/2006/chartDrawing">
    <cdr:from>
      <cdr:x>0.51054</cdr:x>
      <cdr:y>0.12851</cdr:y>
    </cdr:from>
    <cdr:to>
      <cdr:x>0.72825</cdr:x>
      <cdr:y>0.17693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7889" y="758372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42 055,0</a:t>
          </a:r>
        </a:p>
      </cdr:txBody>
    </cdr:sp>
  </cdr:relSizeAnchor>
  <cdr:relSizeAnchor xmlns:cdr="http://schemas.openxmlformats.org/drawingml/2006/chartDrawing">
    <cdr:from>
      <cdr:x>0.35544</cdr:x>
      <cdr:y>0.05815</cdr:y>
    </cdr:from>
    <cdr:to>
      <cdr:x>0.57314</cdr:x>
      <cdr:y>0.10657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8115" y="343084"/>
          <a:ext cx="1229937" cy="285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 48 256,0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2.26265E-7</cdr:x>
      <cdr:y>0.00228</cdr:y>
    </cdr:from>
    <cdr:to>
      <cdr:x>1</cdr:x>
      <cdr:y>0.1347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818"/>
          <a:ext cx="4419599" cy="45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на 2021-2024 годы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0.80117</cdr:x>
      <cdr:y>0.62102</cdr:y>
    </cdr:from>
    <cdr:to>
      <cdr:x>1</cdr:x>
      <cdr:y>0.66038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47503" y="3135041"/>
          <a:ext cx="1624947" cy="198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18058,7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0.79614</cdr:x>
      <cdr:y>0.7365</cdr:y>
    </cdr:from>
    <cdr:to>
      <cdr:x>0.99068</cdr:x>
      <cdr:y>0.77925</cdr:y>
    </cdr:to>
    <cdr:sp macro="" textlink="">
      <cdr:nvSpPr>
        <cdr:cNvPr id="1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06431" y="3718061"/>
          <a:ext cx="1589819" cy="215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17533,3   тыс.руб</a:t>
          </a:r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0.79887</cdr:x>
      <cdr:y>0.3566</cdr:y>
    </cdr:from>
    <cdr:to>
      <cdr:x>0.98485</cdr:x>
      <cdr:y>0.40943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28718" y="1800223"/>
          <a:ext cx="1519908" cy="266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23503,7 тыс.руб</a:t>
          </a:r>
        </a:p>
      </cdr:txBody>
    </cdr:sp>
  </cdr:relSizeAnchor>
  <cdr:relSizeAnchor xmlns:cdr="http://schemas.openxmlformats.org/drawingml/2006/chartDrawing">
    <cdr:from>
      <cdr:x>0.79953</cdr:x>
      <cdr:y>0.23208</cdr:y>
    </cdr:from>
    <cdr:to>
      <cdr:x>0.99417</cdr:x>
      <cdr:y>0.27925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534150" y="1171574"/>
          <a:ext cx="1590676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23684,9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0.80186</cdr:x>
      <cdr:y>0.43925</cdr:y>
    </cdr:from>
    <cdr:to>
      <cdr:x>1</cdr:x>
      <cdr:y>0.48648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553200" y="2217450"/>
          <a:ext cx="1619250" cy="238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19675,5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0.55856</cdr:x>
      <cdr:y>0.14455</cdr:y>
    </cdr:from>
    <cdr:to>
      <cdr:x>0.70195</cdr:x>
      <cdr:y>0.21259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925245"/>
          <a:ext cx="1212821" cy="43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33775,9</a:t>
          </a:r>
        </a:p>
      </cdr:txBody>
    </cdr:sp>
  </cdr:relSizeAnchor>
  <cdr:relSizeAnchor xmlns:cdr="http://schemas.openxmlformats.org/drawingml/2006/chartDrawing">
    <cdr:from>
      <cdr:x>0.76577</cdr:x>
      <cdr:y>0.14319</cdr:y>
    </cdr:from>
    <cdr:to>
      <cdr:x>0.87557</cdr:x>
      <cdr:y>0.21396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7000" y="916507"/>
          <a:ext cx="928710" cy="452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32074,0</a:t>
          </a:r>
        </a:p>
      </cdr:txBody>
    </cdr:sp>
  </cdr:relSizeAnchor>
  <cdr:relSizeAnchor xmlns:cdr="http://schemas.openxmlformats.org/drawingml/2006/chartDrawing">
    <cdr:from>
      <cdr:x>0.3546</cdr:x>
      <cdr:y>0.15545</cdr:y>
    </cdr:from>
    <cdr:to>
      <cdr:x>0.50689</cdr:x>
      <cdr:y>0.20169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289" y="995013"/>
          <a:ext cx="1288099" cy="295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38595,8</a:t>
          </a:r>
        </a:p>
      </cdr:txBody>
    </cdr:sp>
  </cdr:relSizeAnchor>
  <cdr:relSizeAnchor xmlns:cdr="http://schemas.openxmlformats.org/drawingml/2006/chartDrawing">
    <cdr:from>
      <cdr:x>0.17117</cdr:x>
      <cdr:y>0.14394</cdr:y>
    </cdr:from>
    <cdr:to>
      <cdr:x>0.30197</cdr:x>
      <cdr:y>0.2025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921333"/>
          <a:ext cx="1106332" cy="37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39655,3</a:t>
          </a:r>
        </a:p>
      </cdr:txBody>
    </cdr:sp>
  </cdr:relSizeAnchor>
  <cdr:relSizeAnchor xmlns:cdr="http://schemas.openxmlformats.org/drawingml/2006/chartDrawing">
    <cdr:from>
      <cdr:x>0.27282</cdr:x>
      <cdr:y>0.17774</cdr:y>
    </cdr:from>
    <cdr:to>
      <cdr:x>0.40021</cdr:x>
      <cdr:y>0.26492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94544">
          <a:off x="2307595" y="1137683"/>
          <a:ext cx="1077424" cy="55802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0.29001</cdr:x>
      <cdr:y>0.196</cdr:y>
    </cdr:from>
    <cdr:to>
      <cdr:x>0.41566</cdr:x>
      <cdr:y>0.26407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2517" y="847558"/>
          <a:ext cx="529699" cy="294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-2,7 %</a:t>
          </a:r>
        </a:p>
      </cdr:txBody>
    </cdr:sp>
  </cdr:relSizeAnchor>
  <cdr:relSizeAnchor xmlns:cdr="http://schemas.openxmlformats.org/drawingml/2006/chartDrawing">
    <cdr:from>
      <cdr:x>0.67096</cdr:x>
      <cdr:y>0.25003</cdr:y>
    </cdr:from>
    <cdr:to>
      <cdr:x>0.80461</cdr:x>
      <cdr:y>0.33893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92831">
          <a:off x="5675140" y="1600382"/>
          <a:ext cx="1130427" cy="56903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0.4915</cdr:x>
      <cdr:y>0.19287</cdr:y>
    </cdr:from>
    <cdr:to>
      <cdr:x>0.61874</cdr:x>
      <cdr:y>0.28271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566436">
          <a:off x="4157197" y="1234541"/>
          <a:ext cx="1076236" cy="57504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0.51816</cdr:x>
      <cdr:y>0.21806</cdr:y>
    </cdr:from>
    <cdr:to>
      <cdr:x>0.61297</cdr:x>
      <cdr:y>0.28688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84283" y="942975"/>
          <a:ext cx="399707" cy="297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-12,5%</a:t>
          </a:r>
        </a:p>
      </cdr:txBody>
    </cdr:sp>
  </cdr:relSizeAnchor>
  <cdr:relSizeAnchor xmlns:cdr="http://schemas.openxmlformats.org/drawingml/2006/chartDrawing">
    <cdr:from>
      <cdr:x>0.71592</cdr:x>
      <cdr:y>0.27871</cdr:y>
    </cdr:from>
    <cdr:to>
      <cdr:x>0.80126</cdr:x>
      <cdr:y>0.32516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1446304">
          <a:off x="3017937" y="1205248"/>
          <a:ext cx="359750" cy="200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5,0 %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emf"/><Relationship Id="rId5" Type="http://schemas.openxmlformats.org/officeDocument/2006/relationships/oleObject" Target="../embeddings/_____Microsoft_Excel_97-20038.xls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0"/>
            <a:ext cx="8610600" cy="3048000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22.12.2021 № 94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годов»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23.11.2022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91   </a:t>
            </a: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2021-2024 годы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" y="1828800"/>
            <a:ext cx="87868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1524000"/>
            <a:ext cx="895349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Муромского района на 2022 год и на плановый период 2023 и 2024 годов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Послания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направления, определенные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  образование, культура, жилье.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в 2022 - 2024 годах должна быть направлена на решение задач и достижение стратегических целей национального проекта «Образование».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образования.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стандартами.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жильем.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селе.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местности.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2022 ГОД И ПЛАНОВЫЕ 2023-2024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2022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2023 И 2024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2022 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35475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2022 год и на плановый период 2023 и 2024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2022 год и на плановый период 2023 и 2024 годов» в размере 8,6 % на 2022 – 2024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2020 – 2024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91727"/>
              </p:ext>
            </p:extLst>
          </p:nvPr>
        </p:nvGraphicFramePr>
        <p:xfrm>
          <a:off x="336550" y="1752600"/>
          <a:ext cx="8605838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5" name="Лист" r:id="rId3" imgW="6810395" imgH="3600450" progId="Excel.Sheet.8">
                  <p:embed/>
                </p:oleObj>
              </mc:Choice>
              <mc:Fallback>
                <p:oleObj name="Лист" r:id="rId3" imgW="6810395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05838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3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5288299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38625,0 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8196,0 тыс. рублей (10,2%)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12248,0 тыс. рублей (15,2%)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9140,0 тыс. рублей (11,4%)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(4,1%)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3343" y="612030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налог-58,0 тыс. рублей (0,1%)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налогообложения-2219,0 тыс. рублей (2,8%)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2880,0 тыс. рублей (3,6%)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имущества–114,0 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54080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среду–153,0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(3,8%)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0640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ущерба–172,0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МУП–94,0 тыс. рублей (0,1%)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72273" y="6225677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соглашению об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установлении сервитута–14,0 тыс. рублей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3343" y="56916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-155,0 тыс. рублей (0,2%)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2022 год ожидаются в сумме 73941,0 тыс. рублей и по сравнению с ожидаемой оценкой 2021 года увеличатся на 21,3% или на сумму 12961,0 тыс. рублей. В 2023 – 2024 годах налоговые доходы запланированы в объемах 77095,0 тыс. рублей и 80613,0 тыс. рублей соответственно. Увеличение в основном прогнозируется по налогу на доходы физических лиц на 15,4% или на сумму 5149,0 тыс. рублей в связи с ожидаемым ростом налогооблагаемой базы; по налогу, взимаемому в связи с применением упрощенной системы налогообложения на 48,7% (+2994,0 тыс. рублей) и по налогу, взимаемому в связи с применением патентной системы налогообложения на 71,7% (+927,0 тыс. рублей), рост которых объясняется увеличением количества налогоплательщиков в связи с их переходом с единого налога на вмененный доход (отменен с 2021 года) на данные виды налогов. Кроме того, прогнозируется поступление налога на добычу общераспространенных полезных ископаемых в сумме 3300,0 тыс. рублей.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</a:t>
            </a:r>
            <a:r>
              <a:rPr lang="ru-RU" altLang="ru-RU" sz="2200" b="1" dirty="0">
                <a:latin typeface="Times New Roman" pitchFamily="18" charset="0"/>
              </a:rPr>
              <a:t>2020 – 2024 </a:t>
            </a:r>
            <a:r>
              <a:rPr lang="ru-RU" altLang="ru-RU" sz="2200" b="1" dirty="0" smtClean="0">
                <a:latin typeface="Times New Roman" pitchFamily="18" charset="0"/>
              </a:rPr>
              <a:t>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/>
        </p:nvGraphicFramePr>
        <p:xfrm>
          <a:off x="152400" y="817563"/>
          <a:ext cx="8447088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2" name="Лист" r:id="rId3" imgW="6257985" imgH="3247954" progId="Excel.Sheet.8">
                  <p:embed/>
                </p:oleObj>
              </mc:Choice>
              <mc:Fallback>
                <p:oleObj name="Лист" r:id="rId3" imgW="6257985" imgH="3247954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47088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54036"/>
              </p:ext>
            </p:extLst>
          </p:nvPr>
        </p:nvGraphicFramePr>
        <p:xfrm>
          <a:off x="490538" y="1095375"/>
          <a:ext cx="80549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7" name="Лист" r:id="rId3" imgW="6391215" imgH="2629007" progId="Excel.Sheet.8">
                  <p:embed/>
                </p:oleObj>
              </mc:Choice>
              <mc:Fallback>
                <p:oleObj name="Лист" r:id="rId3" imgW="6391215" imgH="262900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095375"/>
                        <a:ext cx="80549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2020 – 2024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122863"/>
            <a:ext cx="82899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Неналоговые доходы в 2022 году составят сумму 6427,0 тыс. рублей, что меньше плановых значений 2021 года на 53,2 % или на сумму 7312,9 тыс. рублей, в 2023 и 2024 годах расчеты по неналоговым доходам выполнены в суммах по 5899,0 тыс. рублей ежегодно. Уменьшение неналоговых доходов объясняется снижением доходов от реализации муниципального имущества в связи с отсутствием объектов приватизации (в 2022 – 2024 годах данный вид доходов не прогнозируется). 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5033306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83516,2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74719,9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80368,0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5279,4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82994,0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86512,0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15223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5683,0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2024 году достигнет уровня 5683,0 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45709"/>
              </p:ext>
            </p:extLst>
          </p:nvPr>
        </p:nvGraphicFramePr>
        <p:xfrm>
          <a:off x="858838" y="3970338"/>
          <a:ext cx="72199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8" name="Лист" r:id="rId3" imgW="5629215" imgH="1543050" progId="Excel.Sheet.8">
                  <p:embed/>
                </p:oleObj>
              </mc:Choice>
              <mc:Fallback>
                <p:oleObj name="Лист" r:id="rId3" imgW="5629215" imgH="1543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199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24.11.2021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dirty="0" smtClean="0">
                <a:latin typeface="Times New Roman" pitchFamily="18" charset="0"/>
              </a:rPr>
              <a:t>16 </a:t>
            </a:r>
            <a:r>
              <a:rPr lang="ru-RU" altLang="ru-RU" sz="1400" dirty="0">
                <a:latin typeface="Times New Roman" pitchFamily="18" charset="0"/>
              </a:rPr>
              <a:t>декабря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года в 10 часов 00 мин. г. Муром,              пл. Крестьянина, д.6, </a:t>
            </a:r>
            <a:r>
              <a:rPr lang="ru-RU" altLang="ru-RU" sz="1400" dirty="0" err="1">
                <a:latin typeface="Times New Roman" pitchFamily="18" charset="0"/>
              </a:rPr>
              <a:t>каб</a:t>
            </a:r>
            <a:r>
              <a:rPr lang="ru-RU" altLang="ru-RU" sz="1400" dirty="0">
                <a:latin typeface="Times New Roman" pitchFamily="18" charset="0"/>
              </a:rPr>
              <a:t>. 1, зал заседаний</a:t>
            </a:r>
            <a:r>
              <a:rPr lang="ru-RU" altLang="ru-RU" sz="1400" dirty="0" smtClean="0">
                <a:latin typeface="Times New Roman" pitchFamily="18" charset="0"/>
              </a:rPr>
              <a:t>;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2022 год и на плановый период 2023 и 2024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15 декабря 2021 года.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2020– 2024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6500"/>
              </p:ext>
            </p:extLst>
          </p:nvPr>
        </p:nvGraphicFramePr>
        <p:xfrm>
          <a:off x="457200" y="1066800"/>
          <a:ext cx="8229600" cy="5521322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6" y="676275"/>
            <a:ext cx="3167063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469106" y="5352871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2022 год составят сумму 48256,0 тыс. рублей или на 7,5% (+3368,6 тыс. рублей) больше плановых назначений 2021 года (с учетом субсидий). На плановый период 2023-2024 годов объем дорожного фонда спрогнозирован в суммах 42055,0 тыс. рублей, 42768,0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61290"/>
              </p:ext>
            </p:extLst>
          </p:nvPr>
        </p:nvGraphicFramePr>
        <p:xfrm>
          <a:off x="3579813" y="1136650"/>
          <a:ext cx="535622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1" name="Лист" r:id="rId3" imgW="4419600" imgH="3267146" progId="Excel.Sheet.8">
                  <p:embed/>
                </p:oleObj>
              </mc:Choice>
              <mc:Fallback>
                <p:oleObj name="Лист" r:id="rId3" imgW="4419600" imgH="326714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136650"/>
                        <a:ext cx="535622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2020 – 2024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5157788"/>
            <a:ext cx="8229600" cy="139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2022 году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381774,7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уменьшатся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сравнении с ожидаемой оценкой 2021 года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11,8 %,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которых поступление дотаций – 131897,0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–78517,7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(20,6%),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субвенций – 153207,8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иных межбюджетных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трансфертов – 18152,2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(4,8%). 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году данные средства ожидаются в сумме 333512,546,0 тыс. рублей или уменьшатся по сравнению с 2022 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2024 году безвозмездные поступления по сравнению с 2023 годом уменьшатся на 10,5 %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298384,7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338263"/>
            <a:ext cx="7602538" cy="3957637"/>
            <a:chOff x="714375" y="989013"/>
            <a:chExt cx="7602538" cy="3957637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727409"/>
                </p:ext>
              </p:extLst>
            </p:nvPr>
          </p:nvGraphicFramePr>
          <p:xfrm>
            <a:off x="714375" y="1285875"/>
            <a:ext cx="7602538" cy="366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9" name="Лист" r:id="rId3" imgW="5772030" imgH="1895546" progId="Excel.Sheet.8">
                    <p:embed/>
                  </p:oleObj>
                </mc:Choice>
                <mc:Fallback>
                  <p:oleObj name="Лист" r:id="rId3" imgW="5772030" imgH="1895546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602538" cy="366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446771,8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432763,1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381774,7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333512,5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298384,7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143125" y="1000125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00400" y="989013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-11,8%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900" y="989013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-12,6%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-10,5%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2022 </a:t>
            </a:r>
            <a:r>
              <a:rPr lang="ru-RU" altLang="ru-RU" sz="1500" b="1" dirty="0">
                <a:latin typeface="Times New Roman" pitchFamily="18" charset="0"/>
              </a:rPr>
              <a:t>год, млн. 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77800" y="4953000"/>
            <a:ext cx="393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47%),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общегосударственные вопросы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11%), национальную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экономику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%), межбюджетные трансферты (8%), социальную политику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8%).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2022 год удельный вес расходов в рамках муниципальных программ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на 2023 год – 95,1%, на 2024 год – 93,4%. На финансирование 19 муниципальных программ в 2022 году запланировано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447155,2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в 2021 году финансировалось 19 муниципальных программ в сумме 521150,8 тыс. рублей. 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447800"/>
            <a:ext cx="4124388" cy="3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2" y="2595503"/>
            <a:ext cx="49205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" y="457200"/>
            <a:ext cx="86177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8382001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-202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43354"/>
            <a:ext cx="8724171" cy="56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2400" y="6043136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«Общегосударственные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Национальная экономика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199"/>
            <a:ext cx="8829288" cy="568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Динамика расходов бюджета Муромского района в разрезе муниципальных программ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38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68754"/>
              </p:ext>
            </p:extLst>
          </p:nvPr>
        </p:nvGraphicFramePr>
        <p:xfrm>
          <a:off x="304800" y="685800"/>
          <a:ext cx="8672422" cy="6096001"/>
        </p:xfrm>
        <a:graphic>
          <a:graphicData uri="http://schemas.openxmlformats.org/drawingml/2006/table">
            <a:tbl>
              <a:tblPr/>
              <a:tblGrid>
                <a:gridCol w="4113162"/>
                <a:gridCol w="897235"/>
                <a:gridCol w="957722"/>
                <a:gridCol w="866989"/>
                <a:gridCol w="929998"/>
                <a:gridCol w="907316"/>
              </a:tblGrid>
              <a:tr h="38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536 509,00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462 142,70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384 896,70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249 927,42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248 314,10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227 994,90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217 617,34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37 011,95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29 603,48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38 045,40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25 244,40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349,398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46715,7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48256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42055,0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– 42 768,0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57486"/>
              </p:ext>
            </p:extLst>
          </p:nvPr>
        </p:nvGraphicFramePr>
        <p:xfrm>
          <a:off x="228600" y="546775"/>
          <a:ext cx="4881562" cy="448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26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2022-2024 годы мероприятия по содержанию 349,398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на 2022-2023 годы в сумме 2500,0 тыс. рублей ежегодно, на 2024 год бюджетные ассигнования не предусмотрены (174,061 км. дорог);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образованию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2022-2023 годы в сумме 3000,0 тыс. рублей  ежегодно, на 2024 год бюджетные ассигнования не предусмотрены (175,337 км. дорог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2851601"/>
            <a:ext cx="43434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2022 году планируется отремонтировать около 15,039 км дорог общего пользования местного значения, находящихся на территории Муромского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района, из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Борисоглебское- 6,275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ул.Садовая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ул.Колхозная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1,24 км, с. Борисово,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ул.Калинина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д.Санниково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ул.Заречная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ул.Полевая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0,875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(5),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1,85 км.,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ул.Набережнаяы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участок проезда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от ул.Кирова.д.10 до ул.Советская.д.119- 1,24 км.;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- 8,764 км, в том числе: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горка, (от пересечения с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д.12;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( от пересечения 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персечения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– 0,79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с.Стригино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Третья ( от д.13 до д.78) – 0,84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с.Лазарево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ул.Профсоюзная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0,9 км, Муром-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Черемисино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0,94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(от д.1 до д.22),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ул.Ольховая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– 0,71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д.Федорково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ул.Лесная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Проезд (10), Проезд (13), Проезд (15), Проезд (25), ул.1-я Лесная (от д.12а до д.25) – 2,314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улюКирова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д.Старые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Котлицы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ул.Слободка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0,87 км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61944"/>
              </p:ext>
            </p:extLst>
          </p:nvPr>
        </p:nvGraphicFramePr>
        <p:xfrm>
          <a:off x="152400" y="3124200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3014663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4400,0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6137275" y="3844925"/>
            <a:ext cx="29305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1 000,0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проектной сметной документации и проведение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госэкспертизы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объекту «Водопроводные сети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в сумме 190,0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теплоснабжения: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2 960,0 тыс. рублей (строительство объекта – 2 810,0 тыс. рублей, строительный контроль – 150,0 тыс. рублей). 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21510,5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2838,7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381000" y="3979863"/>
            <a:ext cx="2478088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оказание услуг МКУ «УЖКХИСП»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2555,7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243263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243263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262438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4271,8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352800" y="5267488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4031,8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 семьям.</a:t>
            </a:r>
          </a:p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240,0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7400"/>
              </p:ext>
            </p:extLst>
          </p:nvPr>
        </p:nvGraphicFramePr>
        <p:xfrm>
          <a:off x="239183" y="733426"/>
          <a:ext cx="8665633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2022 -2024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>
            <a:off x="3203575" y="26098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8" name="AutoShape 110"/>
          <p:cNvSpPr>
            <a:spLocks noChangeArrowheads="1"/>
          </p:cNvSpPr>
          <p:nvPr/>
        </p:nvSpPr>
        <p:spPr bwMode="auto">
          <a:xfrm>
            <a:off x="515938" y="3516318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(2960,0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sz="1000" dirty="0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770313" y="358933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(2960,0 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773734" y="3429002"/>
            <a:ext cx="3011487" cy="30480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(2810,0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>
            <a:off x="3157538" y="371475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430838" y="347027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24733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473700" y="22860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773736" y="3840168"/>
            <a:ext cx="3011487" cy="30956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5144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водоподготовки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16002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649412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37238" y="1649412"/>
            <a:ext cx="2947987" cy="331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17303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24185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799138" y="22764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791200" y="28178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46672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45307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>
            <a:off x="5491162" y="43434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44759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816600" y="43338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5808662" y="48752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6" name="AutoShape 97"/>
          <p:cNvSpPr>
            <a:spLocks noChangeArrowheads="1"/>
          </p:cNvSpPr>
          <p:nvPr/>
        </p:nvSpPr>
        <p:spPr bwMode="auto">
          <a:xfrm>
            <a:off x="3221037" y="574357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3871912" y="560705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5491162" y="5419726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533400" y="555228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5816600" y="5410200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808662" y="5951537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5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(992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71144"/>
              </p:ext>
            </p:extLst>
          </p:nvPr>
        </p:nvGraphicFramePr>
        <p:xfrm>
          <a:off x="228600" y="1905000"/>
          <a:ext cx="8686800" cy="4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2022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522982"/>
            <a:ext cx="5115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(3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-219)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32 018,0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на 2022 год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2 162,1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ремонта в МБДОУ № 9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поддержку, исходя из расчета в среднем на 1 получателя в месяц в сумме 1 250 рублей – 60 получателям, из них 24 работающих и 36 пенсионеров).</a:t>
            </a: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81438" y="533399"/>
            <a:ext cx="233362" cy="1066800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648123"/>
            <a:ext cx="50839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  992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461,1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образования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расходы за счет консолидированной субсидии из областного бюджета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4 140,2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4860,4 тыс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питание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льготной категории учащихся 5-9 классов в муниципальных образовательных организациях  на 2022-2024 годы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828,3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обновление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584,6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персонифицированного финансирования дополнительного образования детей в сумме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778,1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бюджета;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3 200,8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6 327,7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4 981,8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1 680,8 рублей в месяц на 1 человека - 247 получателям, из них 140 работающих и 107 пенсионеров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604107"/>
            <a:ext cx="51054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626,4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534025"/>
            <a:ext cx="5097131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11 928,0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1 754,4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807,9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85799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35 080,1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3048000" y="26701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166 163,0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71800" y="46041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1754,4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105150" y="56927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15 000,6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86200" y="1676400"/>
            <a:ext cx="228600" cy="2846656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86200" y="4604107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86200" y="5516563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85520"/>
              </p:ext>
            </p:extLst>
          </p:nvPr>
        </p:nvGraphicFramePr>
        <p:xfrm>
          <a:off x="76200" y="2593976"/>
          <a:ext cx="3276600" cy="3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2022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2022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23490,7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37 гражданам, из них 33 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34585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21682"/>
              </p:ext>
            </p:extLst>
          </p:nvPr>
        </p:nvGraphicFramePr>
        <p:xfrm>
          <a:off x="4327525" y="865876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64097"/>
              </p:ext>
            </p:extLst>
          </p:nvPr>
        </p:nvGraphicFramePr>
        <p:xfrm>
          <a:off x="381000" y="152400"/>
          <a:ext cx="835818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9,7 %,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00497"/>
              </p:ext>
            </p:extLst>
          </p:nvPr>
        </p:nvGraphicFramePr>
        <p:xfrm>
          <a:off x="142336" y="762000"/>
          <a:ext cx="4427073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10285"/>
              </p:ext>
            </p:extLst>
          </p:nvPr>
        </p:nvGraphicFramePr>
        <p:xfrm>
          <a:off x="4552156" y="749587"/>
          <a:ext cx="4462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64002"/>
              </p:ext>
            </p:extLst>
          </p:nvPr>
        </p:nvGraphicFramePr>
        <p:xfrm>
          <a:off x="212845" y="3357563"/>
          <a:ext cx="8778754" cy="336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80"/>
                <a:gridCol w="1082371"/>
                <a:gridCol w="6747103"/>
              </a:tblGrid>
              <a:tr h="178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год, тыс. рублей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12 детей-инвалидов дошкольного возраста.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5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2022 году выплата будет предоставлена 1 семье на приобретение жилья из расчета 35 % от расчетной стоимости в пределах социальной нормы на индивидуальное строительство жилого дома.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 и  молодых специалистов. В 2022 году планируется предоставление социальной выплаты на приобретение жилья 2 семьям из 4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за социальные проездные билеты жителям района.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78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2 109,500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(160 человек в дошкольных учреждениях и 109 человек в дошкольных группах при школах).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6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17 969,000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на оздоровительные мероприятия детям-сиротам, находящихся в приемной семье и семье опекуна – 540,0 тыс. рублей (27 приемных детей, 6 опекаемых);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материальное обеспечение приемной семье – 5 174,0 тыс. рублей (19 приемных семей, в которых находятся 51 детей);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вознаграждение, причитающееся приемному родителю за каждого воспитанника – 10 348,0 тыс. рублей (19 семей, 34 получателя) и оплата коммунальных услуг по счетам поставщиков в сумме 602,0 тыс. рублей; 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выплаты семьям опекунов на содержание подопечных детей – 1 305,0 тыс. рублей(11 семей,12 опекаемых детей).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9 088,200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рамках муниципальной программы «Обеспечение доступным и комфортным жильем населения Муромского района». В 2022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5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политике; пенсионное обеспечение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2 482,900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 за счет субвенции из областного бюджета по 1034,2 тыс. рублей. </a:t>
                      </a: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органа опеки в районе обеспечивают 2 человека.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 за выслугу  лет 39 муниципальным служащим и лицам, замещающим муниципальные должности на 2022 год в сумме 1 448,7 тыс. рублей.</a:t>
                      </a:r>
                      <a:endParaRPr lang="ru-RU" sz="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39" name="AutoShape 26"/>
          <p:cNvSpPr>
            <a:spLocks noChangeArrowheads="1"/>
          </p:cNvSpPr>
          <p:nvPr/>
        </p:nvSpPr>
        <p:spPr bwMode="auto">
          <a:xfrm>
            <a:off x="127763" y="4724400"/>
            <a:ext cx="4100169" cy="9821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alt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«Универсальная спортивная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площадка 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Муромском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районе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11486,6 тыс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AutoShape 61"/>
          <p:cNvSpPr>
            <a:spLocks noChangeArrowheads="1"/>
          </p:cNvSpPr>
          <p:nvPr/>
        </p:nvSpPr>
        <p:spPr bwMode="auto">
          <a:xfrm rot="6772551">
            <a:off x="4415356" y="4133721"/>
            <a:ext cx="581025" cy="1047249"/>
          </a:xfrm>
          <a:prstGeom prst="downArrow">
            <a:avLst>
              <a:gd name="adj1" fmla="val 26404"/>
              <a:gd name="adj2" fmla="val 8375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1" name="AutoShape 51"/>
          <p:cNvSpPr>
            <a:spLocks noChangeArrowheads="1"/>
          </p:cNvSpPr>
          <p:nvPr/>
        </p:nvSpPr>
        <p:spPr bwMode="auto">
          <a:xfrm rot="10582565" flipV="1">
            <a:off x="4219845" y="4983157"/>
            <a:ext cx="972046" cy="563563"/>
          </a:xfrm>
          <a:prstGeom prst="rightArrow">
            <a:avLst>
              <a:gd name="adj1" fmla="val 27518"/>
              <a:gd name="adj2" fmla="val 8188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03348" y="2912297"/>
            <a:ext cx="4272591" cy="14712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2022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7763" y="3079898"/>
            <a:ext cx="4100169" cy="1542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Оснащение объектов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спортивной инфраструктуры спортивно-технологическим оборудованием для создания малых спортивных площадок для тестирования населения по нормативам комплекса ГТО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3163,5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0963" y="5791200"/>
            <a:ext cx="4076969" cy="8398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Приобретение оборудования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для открытых спортивных площадок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2 583,0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3348" y="1816619"/>
            <a:ext cx="4272591" cy="10027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Подготовка основания для спортивной площадки ВФСК ГТО и монтаж спортивного оборудования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600,0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 (с. Панфилово).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03348" y="685800"/>
            <a:ext cx="4272591" cy="10671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объектов спортивной направленности (строительный контроль объекта "Универсальная спортивная площадка в Муромском районе" в пос.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245,810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 rot="9397797" flipV="1">
            <a:off x="4210864" y="5641630"/>
            <a:ext cx="1044877" cy="563563"/>
          </a:xfrm>
          <a:prstGeom prst="rightArrow">
            <a:avLst>
              <a:gd name="adj1" fmla="val 27518"/>
              <a:gd name="adj2" fmla="val 8470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181600" y="4648200"/>
            <a:ext cx="3429000" cy="1410502"/>
          </a:xfrm>
          <a:prstGeom prst="flowChartAlternateProcess">
            <a:avLst/>
          </a:prstGeom>
          <a:solidFill>
            <a:srgbClr val="FFC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рамках регионального проекта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ЖИЗНИ», входящего в состав национального проекта «ДЕМОГРАФИЯ»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06605"/>
              </p:ext>
            </p:extLst>
          </p:nvPr>
        </p:nvGraphicFramePr>
        <p:xfrm>
          <a:off x="228600" y="2514600"/>
          <a:ext cx="39544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37150"/>
              </p:ext>
            </p:extLst>
          </p:nvPr>
        </p:nvGraphicFramePr>
        <p:xfrm>
          <a:off x="4578350" y="2514600"/>
          <a:ext cx="4260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en-US" altLang="ru-RU" sz="2200" b="1" u="sng" dirty="0" smtClean="0">
                <a:latin typeface="Times New Roman" pitchFamily="18" charset="0"/>
              </a:rPr>
              <a:t>2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131897,0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64360,5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153207,8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13910,7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4241,5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1024,8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3216,7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6545,0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10154,0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6823,0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10587,0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4486,8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510,3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- 2500,0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- 3000,0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3062"/>
              </p:ext>
            </p:extLst>
          </p:nvPr>
        </p:nvGraphicFramePr>
        <p:xfrm>
          <a:off x="381000" y="228600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6752" y="2133600"/>
            <a:ext cx="4871047" cy="15231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других предметных областей, а также в рамках внеурочной деятельности и при реализации дополнительных общеобразовательных Программ в сумме 1584,6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1733909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2554840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81002" y="609600"/>
            <a:ext cx="4876798" cy="1484174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3200,8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7 общеобразовательных организациях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342299"/>
            <a:ext cx="8382000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18291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8190" y="5410201"/>
            <a:ext cx="4869610" cy="13716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«Демография»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спортивно-технологического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для создания малых спортивных площадок для тестирования населения по нормативам комплекса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ГТО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 сумме 17233,1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(пос.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, с. Панфилово,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с.Чаадаево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81000" y="3733800"/>
            <a:ext cx="4871047" cy="16239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«Культура»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«Культурная среда»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Создание современного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библиотечного пространства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пользователей,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художественной и отраслевой, детской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литературы, приобретение компьютерного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мультимедийного оборудования и программного обеспечения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планируется в сумме 5000,0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на базе 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Ковардицкой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сельской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библиотеки-филиала МБУК  Муромского района «Центральной библиотечной системы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41910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«КУЛЬТУРА, КИНЕМАТОГРАФИЯ»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285061" y="57912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«ФИЗИЧЕСКАЯ КУЛЬТУРА И СПОРТ»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flipH="1" flipV="1">
            <a:off x="5257799" y="58928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4303622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42248"/>
              </p:ext>
            </p:extLst>
          </p:nvPr>
        </p:nvGraphicFramePr>
        <p:xfrm>
          <a:off x="228600" y="838200"/>
          <a:ext cx="8762999" cy="590202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30953,8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22.12.2021 № 94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«Муромский </a:t>
            </a:r>
            <a:r>
              <a:rPr lang="ru-RU" altLang="ru-RU" sz="1400" dirty="0" smtClean="0">
                <a:latin typeface="Times New Roman" pitchFamily="18" charset="0"/>
              </a:rPr>
              <a:t>край </a:t>
            </a:r>
            <a:r>
              <a:rPr lang="ru-RU" altLang="ru-RU" sz="1400" dirty="0">
                <a:latin typeface="Times New Roman" pitchFamily="18" charset="0"/>
              </a:rPr>
              <a:t>от 28.12.2021 №139 (4768</a:t>
            </a:r>
            <a:r>
              <a:rPr lang="ru-RU" altLang="ru-RU" sz="1400" dirty="0" smtClean="0">
                <a:latin typeface="Times New Roman" pitchFamily="18" charset="0"/>
              </a:rPr>
              <a:t>). </a:t>
            </a:r>
            <a:r>
              <a:rPr lang="ru-RU" altLang="ru-RU" sz="1400" dirty="0">
                <a:latin typeface="Times New Roman" pitchFamily="18" charset="0"/>
              </a:rPr>
              <a:t>Документы» или 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1" y="3809999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150" b="1" u="sng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(Решение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Совета народных депутатов Муромского района 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23.11.2022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91 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22.12.2021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№ 94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«О бюджете Муромского района на 2022 год и на плановый период 2023 и 2024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400383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56120" y="1752600"/>
            <a:ext cx="833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2022 год увеличится на 16674,3 тыс. рублей или на 3,1% и ожидается в сумме 551069,35 тыс. рублей, в том числе:</a:t>
            </a:r>
          </a:p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увеличится на сумму 13666,0 тыс. рублей или на 13,7 % и прогнозируется в объеме 113578,0 тыс. рублей из них:</a:t>
            </a:r>
          </a:p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увеличатся на 16,3 % (+13136,0 тыс. рублей) и ожидаются в объеме 93557,0 тыс. рублей;</a:t>
            </a:r>
          </a:p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увеличатся на 2,7 % (+530,0 тыс. рублей) и планируются в сумме 20021,0 тыс. рублей;</a:t>
            </a:r>
          </a:p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безвозмездные поступления прогнозируются в объеме 437491,35 тыс. рублей или увеличатся на 3008,3 тыс. рублей или на 0,7%.</a:t>
            </a:r>
          </a:p>
        </p:txBody>
      </p:sp>
      <p:graphicFrame>
        <p:nvGraphicFramePr>
          <p:cNvPr id="2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0246"/>
              </p:ext>
            </p:extLst>
          </p:nvPr>
        </p:nvGraphicFramePr>
        <p:xfrm>
          <a:off x="393700" y="3332163"/>
          <a:ext cx="4140200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4" name="Лист" r:id="rId3" imgW="3171837" imgH="1914610" progId="Excel.Sheet.8">
                  <p:embed/>
                </p:oleObj>
              </mc:Choice>
              <mc:Fallback>
                <p:oleObj name="Лист" r:id="rId3" imgW="3171837" imgH="19146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163"/>
                        <a:ext cx="4140200" cy="249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Выгнутая вверх стрелка 27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+0,7%</a:t>
            </a:r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+3,1%</a:t>
            </a:r>
            <a:endParaRPr lang="ru-RU" sz="900" dirty="0"/>
          </a:p>
        </p:txBody>
      </p:sp>
      <p:sp>
        <p:nvSpPr>
          <p:cNvPr id="32" name="Выгнутая вверх стрелка 31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381000" y="6000646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2023 - 2024 годы объем доходов не изменится и составит суммы 422680,746 тыс. рублей и  384896,7 тыс. рублей по годам соответственно.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348163" y="3436937"/>
            <a:ext cx="4365625" cy="2403476"/>
            <a:chOff x="4348163" y="3048000"/>
            <a:chExt cx="4365625" cy="2403476"/>
          </a:xfrm>
        </p:grpSpPr>
        <p:graphicFrame>
          <p:nvGraphicFramePr>
            <p:cNvPr id="37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8674171"/>
                </p:ext>
              </p:extLst>
            </p:nvPr>
          </p:nvGraphicFramePr>
          <p:xfrm>
            <a:off x="4348163" y="3355976"/>
            <a:ext cx="4365625" cy="209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75" name="Лист" r:id="rId5" imgW="4381452" imgH="2104997" progId="Excel.Sheet.8">
                    <p:embed/>
                  </p:oleObj>
                </mc:Choice>
                <mc:Fallback>
                  <p:oleObj name="Лист" r:id="rId5" imgW="4381452" imgH="210499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976"/>
                          <a:ext cx="4365625" cy="209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Итого: 437491,35</a:t>
              </a:r>
              <a:endParaRPr lang="ru-RU" sz="900" dirty="0"/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434483,05</a:t>
              </a:r>
              <a:endParaRPr lang="ru-RU" sz="900" dirty="0"/>
            </a:p>
          </p:txBody>
        </p:sp>
        <p:sp>
          <p:nvSpPr>
            <p:cNvPr id="40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5715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103,1%</a:t>
              </a:r>
              <a:endParaRPr lang="ru-RU" sz="9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358" y="3958387"/>
            <a:ext cx="648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+13,7%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43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130314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551527"/>
            <a:ext cx="833596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2022 год увеличивается на 2,8% или на 16674,3 тыс. рублей по отношению к утвержденному плану (589538,60268 тыс. рублей) и составляет 606212,90268 тыс. рублей, в том числе: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1) за счет налоговых и неналоговых  доходов расходы увеличились в сумме 13666,0 тыс. рублей;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2)  за счет  безвозмездных поступлений в сумме 3008,3 тыс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Превышение расходов над доходами (дефицит) бюджета района в 2022 году составит 55143,55268 тыс. рублей.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2023 - 2024 годы остается без изменений и составит в суммах 422680,746 тыс. рублей  и 384896,7 тыс. рублей соответственно.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40425"/>
              </p:ext>
            </p:extLst>
          </p:nvPr>
        </p:nvGraphicFramePr>
        <p:xfrm>
          <a:off x="304801" y="1888123"/>
          <a:ext cx="8534398" cy="4889804"/>
        </p:xfrm>
        <a:graphic>
          <a:graphicData uri="http://schemas.openxmlformats.org/drawingml/2006/table">
            <a:tbl>
              <a:tblPr/>
              <a:tblGrid>
                <a:gridCol w="4648199"/>
                <a:gridCol w="457200"/>
                <a:gridCol w="304800"/>
                <a:gridCol w="838200"/>
                <a:gridCol w="838200"/>
                <a:gridCol w="762000"/>
                <a:gridCol w="685799"/>
              </a:tblGrid>
              <a:tr h="156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15.09.2022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23.11.2022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23.11.2022 года от плана на 15.09.2022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04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589 538,60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606 212,90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16 674,30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9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75 543,01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88 537,19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12 994,18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3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1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3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4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2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6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7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04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48 002,09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60 867,27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6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46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31 766,89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32 107,29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8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3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6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27 594,35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12 594,78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8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9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4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540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46594"/>
              </p:ext>
            </p:extLst>
          </p:nvPr>
        </p:nvGraphicFramePr>
        <p:xfrm>
          <a:off x="381000" y="246218"/>
          <a:ext cx="8534399" cy="6405740"/>
        </p:xfrm>
        <a:graphic>
          <a:graphicData uri="http://schemas.openxmlformats.org/drawingml/2006/table">
            <a:tbl>
              <a:tblPr/>
              <a:tblGrid>
                <a:gridCol w="4572000"/>
                <a:gridCol w="304800"/>
                <a:gridCol w="304800"/>
                <a:gridCol w="914400"/>
                <a:gridCol w="914400"/>
                <a:gridCol w="762000"/>
                <a:gridCol w="761999"/>
              </a:tblGrid>
              <a:tr h="2895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15.09.2022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23.11.2022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23.11.2022 года от плана на 15.09.2022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71 111,28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71 723,98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1 365,45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1 365,45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66 026,04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66 026,04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2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52 302,85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2 773,20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3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48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62187"/>
              </p:ext>
            </p:extLst>
          </p:nvPr>
        </p:nvGraphicFramePr>
        <p:xfrm>
          <a:off x="304800" y="246219"/>
          <a:ext cx="8534399" cy="6417732"/>
        </p:xfrm>
        <a:graphic>
          <a:graphicData uri="http://schemas.openxmlformats.org/drawingml/2006/table">
            <a:tbl>
              <a:tblPr/>
              <a:tblGrid>
                <a:gridCol w="4343400"/>
                <a:gridCol w="381000"/>
                <a:gridCol w="381000"/>
                <a:gridCol w="914400"/>
                <a:gridCol w="914400"/>
                <a:gridCol w="838200"/>
                <a:gridCol w="761999"/>
              </a:tblGrid>
              <a:tr h="307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15.09.2022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23.11.2022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23.11.2022 года от плана на 15.09.2022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14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250 298,40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252 904,90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37 493,35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-305,45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37 493,35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-305,45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193 844,70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195 747,45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1 902,75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193 844,70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195 747,45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1 902,75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16 901,50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16 901,50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42 762,54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3 447,75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675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28600" y="5078125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 dirty="0">
                <a:latin typeface="Times New Roman" pitchFamily="18" charset="0"/>
              </a:rPr>
              <a:t>С 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23.11.2022 № </a:t>
            </a:r>
            <a:r>
              <a:rPr lang="ru-RU" altLang="ru-RU" sz="1200" dirty="0" smtClean="0">
                <a:latin typeface="Times New Roman" pitchFamily="18" charset="0"/>
              </a:rPr>
              <a:t>91 </a:t>
            </a:r>
            <a:r>
              <a:rPr lang="ru-RU" altLang="ru-RU" sz="1200" dirty="0" smtClean="0">
                <a:latin typeface="Times New Roman" pitchFamily="18" charset="0"/>
              </a:rPr>
              <a:t>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22.12.2021 № 94 «О бюджете Муромского района на 2022 год и на плановый период 2023 и 2024 годов»  можно ознакомиться в газете </a:t>
            </a:r>
            <a:r>
              <a:rPr lang="ru-RU" altLang="ru-RU" sz="1200" dirty="0" smtClean="0">
                <a:latin typeface="Times New Roman" pitchFamily="18" charset="0"/>
              </a:rPr>
              <a:t>«</a:t>
            </a:r>
            <a:r>
              <a:rPr lang="ru-RU" altLang="ru-RU" sz="1200" dirty="0" smtClean="0">
                <a:latin typeface="Times New Roman" pitchFamily="18" charset="0"/>
              </a:rPr>
              <a:t>Ведомости органов местного самоуправления» </a:t>
            </a:r>
            <a:r>
              <a:rPr lang="ru-RU" altLang="ru-RU" sz="1200" dirty="0">
                <a:latin typeface="Times New Roman" pitchFamily="18" charset="0"/>
              </a:rPr>
              <a:t>от </a:t>
            </a:r>
            <a:r>
              <a:rPr lang="ru-RU" altLang="ru-RU" sz="1200" dirty="0" smtClean="0">
                <a:latin typeface="Times New Roman" pitchFamily="18" charset="0"/>
              </a:rPr>
              <a:t>24.11.2022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30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12683"/>
              </p:ext>
            </p:extLst>
          </p:nvPr>
        </p:nvGraphicFramePr>
        <p:xfrm>
          <a:off x="228600" y="260598"/>
          <a:ext cx="8686800" cy="4732892"/>
        </p:xfrm>
        <a:graphic>
          <a:graphicData uri="http://schemas.openxmlformats.org/drawingml/2006/table">
            <a:tbl>
              <a:tblPr/>
              <a:tblGrid>
                <a:gridCol w="4572000"/>
                <a:gridCol w="381000"/>
                <a:gridCol w="381000"/>
                <a:gridCol w="838200"/>
                <a:gridCol w="838200"/>
                <a:gridCol w="914400"/>
                <a:gridCol w="762000"/>
              </a:tblGrid>
              <a:tr h="335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15.09.2022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23.11.2022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23.11.2022 года от плана на 15.09.2022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5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2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2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0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28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3713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4267199" cy="2590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2" name="Picture 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775"/>
            <a:ext cx="4419600" cy="25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7" y="4114800"/>
            <a:ext cx="460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11" name="Picture 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248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2" name="Picture 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419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3" name="Picture 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7" y="228600"/>
            <a:ext cx="423587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15068</TotalTime>
  <Words>7872</Words>
  <Application>Microsoft Office PowerPoint</Application>
  <PresentationFormat>Экран (4:3)</PresentationFormat>
  <Paragraphs>1554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Пиксел</vt:lpstr>
      <vt:lpstr>Лист</vt:lpstr>
      <vt:lpstr>Брошюра «БЮДЖЕТ ДЛЯ ГРАЖДАН» к решению Совета народных депутатов  Муромского района от 22.12.2021 № 94  «О бюджете Муромского района на 2022 год  и на плановый период 2023 и 2024 годов»  с изменениями от 23.11.2022 № 91    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vt:lpstr>
      <vt:lpstr>Презентация PowerPoint</vt:lpstr>
      <vt:lpstr>ДОХОДЫ БЮДЖЕТА МУРОМСКОГО РАЙОНА НА 2022 ГОД  И НА ПЛАНОВЫЙ ПЕРИОД 2023 И 2024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2020– 2024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885</cp:revision>
  <cp:lastPrinted>2022-11-30T12:35:44Z</cp:lastPrinted>
  <dcterms:created xsi:type="dcterms:W3CDTF">1601-01-01T00:00:00Z</dcterms:created>
  <dcterms:modified xsi:type="dcterms:W3CDTF">2022-11-30T12:36:50Z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