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4"/>
  </p:notesMasterIdLst>
  <p:sldIdLst>
    <p:sldId id="256" r:id="rId2"/>
    <p:sldId id="257" r:id="rId3"/>
    <p:sldId id="302" r:id="rId4"/>
    <p:sldId id="291" r:id="rId5"/>
    <p:sldId id="266" r:id="rId6"/>
    <p:sldId id="304" r:id="rId7"/>
    <p:sldId id="258" r:id="rId8"/>
    <p:sldId id="277" r:id="rId9"/>
    <p:sldId id="307" r:id="rId10"/>
    <p:sldId id="308" r:id="rId11"/>
    <p:sldId id="309" r:id="rId12"/>
    <p:sldId id="310" r:id="rId13"/>
    <p:sldId id="311" r:id="rId14"/>
    <p:sldId id="260" r:id="rId15"/>
    <p:sldId id="286" r:id="rId16"/>
    <p:sldId id="285" r:id="rId17"/>
    <p:sldId id="303" r:id="rId18"/>
    <p:sldId id="305" r:id="rId19"/>
    <p:sldId id="306" r:id="rId20"/>
    <p:sldId id="288" r:id="rId21"/>
    <p:sldId id="262" r:id="rId22"/>
    <p:sldId id="263" r:id="rId23"/>
  </p:sldIdLst>
  <p:sldSz cx="9144000" cy="6858000" type="screen4x3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6F4"/>
    <a:srgbClr val="CCFFFF"/>
    <a:srgbClr val="CCFFCC"/>
    <a:srgbClr val="601781"/>
    <a:srgbClr val="FFFF99"/>
    <a:srgbClr val="54CC79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0" autoAdjust="0"/>
  </p:normalViewPr>
  <p:slideViewPr>
    <p:cSldViewPr>
      <p:cViewPr>
        <p:scale>
          <a:sx n="100" d="100"/>
          <a:sy n="100" d="100"/>
        </p:scale>
        <p:origin x="-204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 dirty="0"/>
              <a:t>Динамика программной структуры расходов бюджета муниципального образования </a:t>
            </a:r>
            <a:r>
              <a:rPr lang="ru-RU" sz="1200" dirty="0" err="1"/>
              <a:t>Ковардицкое</a:t>
            </a:r>
            <a:r>
              <a:rPr lang="ru-RU" sz="1200" dirty="0"/>
              <a:t>, тыс. руб.</a:t>
            </a:r>
          </a:p>
        </c:rich>
      </c:tx>
      <c:layout>
        <c:manualLayout>
          <c:xMode val="edge"/>
          <c:yMode val="edge"/>
          <c:x val="0.1833589005257838"/>
          <c:y val="1.1009194675189913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388354884170123"/>
          <c:y val="0.16990958543816689"/>
          <c:w val="0.72384053583482288"/>
          <c:h val="0.617157004345869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динам.прогр.стр.!$B$2</c:f>
              <c:strCache>
                <c:ptCount val="1"/>
                <c:pt idx="0">
                  <c:v>Расходы в рамках муниципальных программ муниципального образования Ковардицкое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41 957,70</a:t>
                    </a:r>
                    <a:r>
                      <a:rPr lang="ru-RU" b="1"/>
                      <a:t>; 86,6%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39 706,50</a:t>
                    </a:r>
                    <a:r>
                      <a:rPr lang="ru-RU" b="1"/>
                      <a:t>; 88,0%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41 969,00</a:t>
                    </a:r>
                    <a:r>
                      <a:rPr lang="ru-RU" b="1"/>
                      <a:t>; 91,1%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53 315,14</a:t>
                    </a:r>
                    <a:r>
                      <a:rPr lang="ru-RU" b="1"/>
                      <a:t>; 92,6%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динам.прогр.стр.!$A$3:$A$6</c:f>
              <c:strCache>
                <c:ptCount val="4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2022год (оценка)</c:v>
                </c:pt>
              </c:strCache>
            </c:strRef>
          </c:cat>
          <c:val>
            <c:numRef>
              <c:f>динам.прогр.стр.!$B$3:$B$6</c:f>
              <c:numCache>
                <c:formatCode>#,##0.00</c:formatCode>
                <c:ptCount val="4"/>
                <c:pt idx="0">
                  <c:v>41957.7</c:v>
                </c:pt>
                <c:pt idx="1">
                  <c:v>39706.5</c:v>
                </c:pt>
                <c:pt idx="2">
                  <c:v>41969</c:v>
                </c:pt>
                <c:pt idx="3">
                  <c:v>53315.138039999998</c:v>
                </c:pt>
              </c:numCache>
            </c:numRef>
          </c:val>
        </c:ser>
        <c:ser>
          <c:idx val="1"/>
          <c:order val="1"/>
          <c:tx>
            <c:strRef>
              <c:f>динам.прогр.стр.!$C$2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5C040">
                <a:lumMod val="75000"/>
              </a:srgbClr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0.13160733549083065"/>
                  <c:y val="-2.8188865398167725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6 489,80</a:t>
                    </a:r>
                    <a:r>
                      <a:rPr lang="ru-RU" b="1"/>
                      <a:t>; 13,4%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944983818770225"/>
                  <c:y val="2.8188865398167725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5 389,80</a:t>
                    </a:r>
                    <a:r>
                      <a:rPr lang="ru-RU" b="1"/>
                      <a:t>; 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59223300970873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4 103,20</a:t>
                    </a:r>
                    <a:r>
                      <a:rPr lang="ru-RU" b="1"/>
                      <a:t>; 8,9%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138752743024027"/>
                  <c:y val="-1.468489490769724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4 280,10</a:t>
                    </a:r>
                    <a:r>
                      <a:rPr lang="ru-RU" b="1"/>
                      <a:t>; 7,4%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динам.прогр.стр.!$A$3:$A$6</c:f>
              <c:strCache>
                <c:ptCount val="4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2022год (оценка)</c:v>
                </c:pt>
              </c:strCache>
            </c:strRef>
          </c:cat>
          <c:val>
            <c:numRef>
              <c:f>динам.прогр.стр.!$C$3:$C$6</c:f>
              <c:numCache>
                <c:formatCode>#,##0.00</c:formatCode>
                <c:ptCount val="4"/>
                <c:pt idx="0">
                  <c:v>6489.8</c:v>
                </c:pt>
                <c:pt idx="1">
                  <c:v>5389.8</c:v>
                </c:pt>
                <c:pt idx="2">
                  <c:v>4103.2</c:v>
                </c:pt>
                <c:pt idx="3">
                  <c:v>4280.1000000000004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2647680"/>
        <c:axId val="102649216"/>
      </c:barChart>
      <c:catAx>
        <c:axId val="10264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649216"/>
        <c:crosses val="autoZero"/>
        <c:auto val="1"/>
        <c:lblAlgn val="ctr"/>
        <c:lblOffset val="100"/>
        <c:noMultiLvlLbl val="0"/>
      </c:catAx>
      <c:valAx>
        <c:axId val="10264921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647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9331175836030208E-3"/>
          <c:y val="0.84351190738260939"/>
          <c:w val="0.97734780725224879"/>
          <c:h val="0.155696665374467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8A9127-556F-4FEA-B1D4-5A6ED2B436CF}" type="datetimeFigureOut">
              <a:rPr lang="ru-RU"/>
              <a:pPr>
                <a:defRPr/>
              </a:pPr>
              <a:t>01.12.2022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9" tIns="45240" rIns="90479" bIns="4524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6981"/>
            <a:ext cx="5389240" cy="4442375"/>
          </a:xfrm>
          <a:prstGeom prst="rect">
            <a:avLst/>
          </a:prstGeom>
        </p:spPr>
        <p:txBody>
          <a:bodyPr vert="horz" lIns="90479" tIns="45240" rIns="90479" bIns="4524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wrap="square" lIns="90479" tIns="45240" rIns="90479" bIns="452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E2EBD1-531A-49CA-86F7-95FEF920AD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83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1397A0-C3AC-4843-8DD3-F40108AB192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72A4FC-AA4D-470F-9DCD-8E0EDA4B9EF1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2B61-0C20-4C27-B049-BDC3B386E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68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FF1E-F185-4EFA-AAE8-1A3A75AE9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0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3696-C721-4F4F-8918-CC27FDBD2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6357-251F-4E4B-9159-AD59A8136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18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76076-BBB7-459B-A634-E2AE8F6FC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3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015F-38BB-4CB4-85E1-5EA0CEF3BD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3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6BAC-EE6C-4F18-9738-F1777F0A9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08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22F9-E124-410C-87CD-775E4EEB4C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19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03E5-43F9-482F-85B5-886826C7C1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3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D4C3-3468-4B8A-A440-868C3D129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52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38FE-E786-4485-B041-8D34D3823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59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10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54000">
              <a:schemeClr val="bg1"/>
            </a:gs>
            <a:gs pos="5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3FD29B-9C7E-404B-B53C-B77AF7754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_____Microsoft_Excel_97-2003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oleObject" Target="../embeddings/_____Microsoft_Excel_97-2003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87525" y="3573016"/>
            <a:ext cx="8568952" cy="14401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народных депутатов муниципального образования Ковардицкое Муромского района «О бюджете муниципального образования Ковардицкое на 2023 год и на плановый период 2024 и 2025 годов»</a:t>
            </a:r>
            <a:endParaRPr lang="ru-RU" altLang="ru-RU" sz="23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27350" y="404813"/>
            <a:ext cx="347186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Ковардицкое</a:t>
            </a:r>
          </a:p>
          <a:p>
            <a:pPr algn="ctr"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Муромского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663" y="1920947"/>
            <a:ext cx="8928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b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4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0849" r="6509" b="13774"/>
          <a:stretch/>
        </p:blipFill>
        <p:spPr bwMode="auto">
          <a:xfrm>
            <a:off x="107505" y="109677"/>
            <a:ext cx="2880320" cy="180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41368"/>
            <a:ext cx="8968207" cy="191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4" y="98698"/>
            <a:ext cx="2636094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7"/>
          <p:cNvSpPr txBox="1">
            <a:spLocks noChangeArrowheads="1"/>
          </p:cNvSpPr>
          <p:nvPr/>
        </p:nvSpPr>
        <p:spPr bwMode="auto">
          <a:xfrm>
            <a:off x="467544" y="5157788"/>
            <a:ext cx="81514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 smtClean="0">
                <a:latin typeface="Times New Roman" pitchFamily="18" charset="0"/>
              </a:rPr>
              <a:t>           В 2023 </a:t>
            </a:r>
            <a:r>
              <a:rPr lang="ru-RU" altLang="ru-RU" sz="1400" dirty="0">
                <a:latin typeface="Times New Roman" pitchFamily="18" charset="0"/>
              </a:rPr>
              <a:t>году налоговые доходы бюджета муниципального образования прогнозируются в </a:t>
            </a:r>
            <a:r>
              <a:rPr lang="ru-RU" altLang="ru-RU" sz="1400" dirty="0" smtClean="0">
                <a:latin typeface="Times New Roman" pitchFamily="18" charset="0"/>
              </a:rPr>
              <a:t>объеме 14386,0 </a:t>
            </a:r>
            <a:r>
              <a:rPr lang="ru-RU" altLang="ru-RU" sz="1400" dirty="0">
                <a:latin typeface="Times New Roman" pitchFamily="18" charset="0"/>
              </a:rPr>
              <a:t>тыс. рублей или </a:t>
            </a:r>
            <a:r>
              <a:rPr lang="ru-RU" altLang="ru-RU" sz="1400" dirty="0" smtClean="0">
                <a:latin typeface="Times New Roman" pitchFamily="18" charset="0"/>
              </a:rPr>
              <a:t>на 2,4 </a:t>
            </a:r>
            <a:r>
              <a:rPr lang="ru-RU" altLang="ru-RU" sz="1400" dirty="0">
                <a:latin typeface="Times New Roman" pitchFamily="18" charset="0"/>
              </a:rPr>
              <a:t>% </a:t>
            </a:r>
            <a:r>
              <a:rPr lang="ru-RU" altLang="ru-RU" sz="1400" dirty="0" smtClean="0">
                <a:latin typeface="Times New Roman" pitchFamily="18" charset="0"/>
              </a:rPr>
              <a:t>ниже </a:t>
            </a:r>
            <a:r>
              <a:rPr lang="ru-RU" altLang="ru-RU" sz="1400" dirty="0">
                <a:latin typeface="Times New Roman" pitchFamily="18" charset="0"/>
              </a:rPr>
              <a:t>уровня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года. </a:t>
            </a:r>
            <a:r>
              <a:rPr lang="ru-RU" altLang="ru-RU" sz="1400" dirty="0" smtClean="0">
                <a:latin typeface="Times New Roman" pitchFamily="18" charset="0"/>
              </a:rPr>
              <a:t>Снижение прогнозируется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земельному налогу на 6,1% </a:t>
            </a:r>
            <a:r>
              <a:rPr lang="ru-RU" altLang="ru-RU" sz="1400" dirty="0">
                <a:latin typeface="Times New Roman" pitchFamily="18" charset="0"/>
              </a:rPr>
              <a:t>или на сумму </a:t>
            </a:r>
            <a:r>
              <a:rPr lang="ru-RU" altLang="ru-RU" sz="1400" dirty="0" smtClean="0">
                <a:latin typeface="Times New Roman" pitchFamily="18" charset="0"/>
              </a:rPr>
              <a:t>649,0 </a:t>
            </a:r>
            <a:r>
              <a:rPr lang="ru-RU" altLang="ru-RU" sz="1400" dirty="0">
                <a:latin typeface="Times New Roman" pitchFamily="18" charset="0"/>
              </a:rPr>
              <a:t>тыс. рублей </a:t>
            </a:r>
            <a:r>
              <a:rPr lang="ru-RU" altLang="ru-RU" sz="1400" smtClean="0">
                <a:latin typeface="Times New Roman" pitchFamily="18" charset="0"/>
              </a:rPr>
              <a:t>и объясняется уменьшением </a:t>
            </a:r>
            <a:r>
              <a:rPr lang="ru-RU" altLang="ru-RU" sz="1400" dirty="0">
                <a:latin typeface="Times New Roman" pitchFamily="18" charset="0"/>
              </a:rPr>
              <a:t>кадастровой стоимости земель населенных пунктов в связи с ее переоценкой в 2021 </a:t>
            </a:r>
            <a:r>
              <a:rPr lang="ru-RU" altLang="ru-RU" sz="1400" dirty="0" smtClean="0">
                <a:latin typeface="Times New Roman" pitchFamily="18" charset="0"/>
              </a:rPr>
              <a:t>году.</a:t>
            </a:r>
            <a:endParaRPr lang="ru-RU" altLang="ru-RU" sz="1400" dirty="0">
              <a:latin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</a:rPr>
              <a:t>          Наибольший </a:t>
            </a:r>
            <a:r>
              <a:rPr lang="ru-RU" altLang="ru-RU" sz="1400" dirty="0">
                <a:latin typeface="Times New Roman" pitchFamily="18" charset="0"/>
              </a:rPr>
              <a:t>удельный вес в структуре налоговых доходов </a:t>
            </a:r>
            <a:r>
              <a:rPr lang="ru-RU" altLang="ru-RU" sz="1400" dirty="0" smtClean="0">
                <a:latin typeface="Times New Roman" pitchFamily="18" charset="0"/>
              </a:rPr>
              <a:t>занимает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земельный </a:t>
            </a:r>
            <a:r>
              <a:rPr lang="ru-RU" altLang="ru-RU" sz="1400" dirty="0">
                <a:latin typeface="Times New Roman" pitchFamily="18" charset="0"/>
              </a:rPr>
              <a:t>налог (в </a:t>
            </a:r>
            <a:r>
              <a:rPr lang="ru-RU" altLang="ru-RU" sz="1400" dirty="0" smtClean="0">
                <a:latin typeface="Times New Roman" pitchFamily="18" charset="0"/>
              </a:rPr>
              <a:t>2022 году-71,8%,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2023 году-69,0%,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2024 году-69,0%,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2025 году-68,6%).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24579" name="Text Box 17"/>
          <p:cNvSpPr txBox="1">
            <a:spLocks noChangeArrowheads="1"/>
          </p:cNvSpPr>
          <p:nvPr/>
        </p:nvSpPr>
        <p:spPr bwMode="auto">
          <a:xfrm>
            <a:off x="381000" y="116632"/>
            <a:ext cx="8295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itchFamily="18" charset="0"/>
              </a:rPr>
              <a:t>Объем и структура налоговых доходов бюджета муниципального образования </a:t>
            </a:r>
            <a:r>
              <a:rPr lang="ru-RU" altLang="ru-RU" sz="2000" b="1" dirty="0" err="1">
                <a:latin typeface="Times New Roman" pitchFamily="18" charset="0"/>
              </a:rPr>
              <a:t>Ковардицкое</a:t>
            </a:r>
            <a:r>
              <a:rPr lang="ru-RU" altLang="ru-RU" sz="2000" b="1" dirty="0">
                <a:latin typeface="Times New Roman" pitchFamily="18" charset="0"/>
              </a:rPr>
              <a:t> в </a:t>
            </a:r>
            <a:r>
              <a:rPr lang="ru-RU" altLang="ru-RU" sz="2000" b="1" dirty="0" smtClean="0">
                <a:latin typeface="Times New Roman" pitchFamily="18" charset="0"/>
              </a:rPr>
              <a:t>2021 </a:t>
            </a:r>
            <a:r>
              <a:rPr lang="ru-RU" altLang="ru-RU" sz="2000" b="1" dirty="0">
                <a:latin typeface="Times New Roman" pitchFamily="18" charset="0"/>
              </a:rPr>
              <a:t>– </a:t>
            </a:r>
            <a:r>
              <a:rPr lang="ru-RU" altLang="ru-RU" sz="2000" b="1" dirty="0" smtClean="0">
                <a:latin typeface="Times New Roman" pitchFamily="18" charset="0"/>
              </a:rPr>
              <a:t>2025 </a:t>
            </a:r>
            <a:r>
              <a:rPr lang="ru-RU" altLang="ru-RU" sz="20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4580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368316"/>
              </p:ext>
            </p:extLst>
          </p:nvPr>
        </p:nvGraphicFramePr>
        <p:xfrm>
          <a:off x="582613" y="765175"/>
          <a:ext cx="8031162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Лист" r:id="rId4" imgW="8096178" imgH="4229185" progId="Excel.Sheet.8">
                  <p:embed/>
                </p:oleObj>
              </mc:Choice>
              <mc:Fallback>
                <p:oleObj name="Лист" r:id="rId4" imgW="8096178" imgH="422918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765175"/>
                        <a:ext cx="8031162" cy="419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8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389532" y="4869160"/>
            <a:ext cx="82869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     Неналоговые </a:t>
            </a:r>
            <a:r>
              <a:rPr lang="ru-RU" altLang="ru-RU" sz="1200" dirty="0">
                <a:latin typeface="Times New Roman" pitchFamily="18" charset="0"/>
              </a:rPr>
              <a:t>доходы в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году спрогнозированы в сумме </a:t>
            </a:r>
            <a:r>
              <a:rPr lang="ru-RU" altLang="ru-RU" sz="1200" dirty="0" smtClean="0">
                <a:latin typeface="Times New Roman" pitchFamily="18" charset="0"/>
              </a:rPr>
              <a:t>579,0 </a:t>
            </a:r>
            <a:r>
              <a:rPr lang="ru-RU" altLang="ru-RU" sz="1200" dirty="0">
                <a:latin typeface="Times New Roman" pitchFamily="18" charset="0"/>
              </a:rPr>
              <a:t>тыс. рублей или с </a:t>
            </a:r>
            <a:r>
              <a:rPr lang="ru-RU" altLang="ru-RU" sz="1200" dirty="0" smtClean="0">
                <a:latin typeface="Times New Roman" pitchFamily="18" charset="0"/>
              </a:rPr>
              <a:t>ростом на 45,8% </a:t>
            </a:r>
            <a:r>
              <a:rPr lang="ru-RU" altLang="ru-RU" sz="1200" dirty="0">
                <a:latin typeface="Times New Roman" pitchFamily="18" charset="0"/>
              </a:rPr>
              <a:t>к уровню </a:t>
            </a:r>
            <a:r>
              <a:rPr lang="ru-RU" altLang="ru-RU" sz="1200" dirty="0" smtClean="0">
                <a:latin typeface="Times New Roman" pitchFamily="18" charset="0"/>
              </a:rPr>
              <a:t>2022 </a:t>
            </a:r>
            <a:r>
              <a:rPr lang="ru-RU" altLang="ru-RU" sz="1200" dirty="0">
                <a:latin typeface="Times New Roman" pitchFamily="18" charset="0"/>
              </a:rPr>
              <a:t>года. Рост объясняется увеличением площади земельных участков, сдаваемой в аренду на 6253849 </a:t>
            </a:r>
            <a:r>
              <a:rPr lang="ru-RU" altLang="ru-RU" sz="1200" dirty="0" err="1">
                <a:latin typeface="Times New Roman" pitchFamily="18" charset="0"/>
              </a:rPr>
              <a:t>кв</a:t>
            </a:r>
            <a:r>
              <a:rPr lang="ru-RU" altLang="ru-RU" sz="1200" dirty="0">
                <a:latin typeface="Times New Roman" pitchFamily="18" charset="0"/>
              </a:rPr>
              <a:t> м.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 (аренда муниципальной земли, аренда муниципального имущества, прочие поступления от использования </a:t>
            </a:r>
            <a:r>
              <a:rPr lang="ru-RU" altLang="ru-RU" sz="1200" dirty="0" smtClean="0">
                <a:latin typeface="Times New Roman" pitchFamily="18" charset="0"/>
              </a:rPr>
              <a:t>имущества, плата за </a:t>
            </a:r>
            <a:r>
              <a:rPr lang="ru-RU" altLang="ru-RU" sz="1200" dirty="0">
                <a:latin typeface="Times New Roman" pitchFamily="18" charset="0"/>
              </a:rPr>
              <a:t>предоставление права на размещение нестационарного торгового объекта</a:t>
            </a:r>
            <a:r>
              <a:rPr lang="ru-RU" altLang="ru-RU" sz="1200" dirty="0" smtClean="0">
                <a:latin typeface="Times New Roman" pitchFamily="18" charset="0"/>
              </a:rPr>
              <a:t>), </a:t>
            </a:r>
            <a:r>
              <a:rPr lang="ru-RU" altLang="ru-RU" sz="1200" dirty="0">
                <a:latin typeface="Times New Roman" pitchFamily="18" charset="0"/>
              </a:rPr>
              <a:t>штрафы, санкции, возмещение ущерба. Наибольший удельный вес в структуре неналоговых доходов занимают доходы от использования имущества, находящегося в муниципальной собственности (в </a:t>
            </a:r>
            <a:r>
              <a:rPr lang="ru-RU" altLang="ru-RU" sz="1200" dirty="0" smtClean="0">
                <a:latin typeface="Times New Roman" pitchFamily="18" charset="0"/>
              </a:rPr>
              <a:t>2022 </a:t>
            </a:r>
            <a:r>
              <a:rPr lang="ru-RU" altLang="ru-RU" sz="1200" dirty="0">
                <a:latin typeface="Times New Roman" pitchFamily="18" charset="0"/>
              </a:rPr>
              <a:t>году – </a:t>
            </a:r>
            <a:r>
              <a:rPr lang="ru-RU" altLang="ru-RU" sz="1200" dirty="0" smtClean="0">
                <a:latin typeface="Times New Roman" pitchFamily="18" charset="0"/>
              </a:rPr>
              <a:t>92,4%, </a:t>
            </a:r>
            <a:r>
              <a:rPr lang="ru-RU" altLang="ru-RU" sz="1200" dirty="0">
                <a:latin typeface="Times New Roman" pitchFamily="18" charset="0"/>
              </a:rPr>
              <a:t>в </a:t>
            </a:r>
            <a:r>
              <a:rPr lang="ru-RU" altLang="ru-RU" sz="1200" dirty="0" smtClean="0">
                <a:latin typeface="Times New Roman" pitchFamily="18" charset="0"/>
              </a:rPr>
              <a:t>2023 – 96,9%, в 2024 – 2025 годах </a:t>
            </a:r>
            <a:r>
              <a:rPr lang="ru-RU" altLang="ru-RU" sz="1200" dirty="0">
                <a:latin typeface="Times New Roman" pitchFamily="18" charset="0"/>
              </a:rPr>
              <a:t>по </a:t>
            </a:r>
            <a:r>
              <a:rPr lang="ru-RU" altLang="ru-RU" sz="1200" dirty="0" smtClean="0">
                <a:latin typeface="Times New Roman" pitchFamily="18" charset="0"/>
              </a:rPr>
              <a:t>96,7% </a:t>
            </a:r>
            <a:r>
              <a:rPr lang="ru-RU" altLang="ru-RU" sz="1200" dirty="0">
                <a:latin typeface="Times New Roman" pitchFamily="18" charset="0"/>
              </a:rPr>
              <a:t>ежегодно).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51520" y="260648"/>
            <a:ext cx="8640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latin typeface="Times New Roman" pitchFamily="18" charset="0"/>
              </a:rPr>
              <a:t>Объем и структура неналоговых доходов бюджета муниципального образования </a:t>
            </a:r>
            <a:r>
              <a:rPr lang="ru-RU" altLang="ru-RU" sz="2000" b="1" dirty="0" err="1">
                <a:latin typeface="Times New Roman" pitchFamily="18" charset="0"/>
              </a:rPr>
              <a:t>Ковардицкое</a:t>
            </a:r>
            <a:r>
              <a:rPr lang="ru-RU" altLang="ru-RU" sz="2000" b="1" dirty="0">
                <a:latin typeface="Times New Roman" pitchFamily="18" charset="0"/>
              </a:rPr>
              <a:t> в </a:t>
            </a:r>
            <a:r>
              <a:rPr lang="ru-RU" altLang="ru-RU" sz="2000" b="1" dirty="0" smtClean="0">
                <a:latin typeface="Times New Roman" pitchFamily="18" charset="0"/>
              </a:rPr>
              <a:t>2021 – 2025 </a:t>
            </a:r>
            <a:r>
              <a:rPr lang="ru-RU" altLang="ru-RU" sz="20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56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408102"/>
              </p:ext>
            </p:extLst>
          </p:nvPr>
        </p:nvGraphicFramePr>
        <p:xfrm>
          <a:off x="502444" y="1040435"/>
          <a:ext cx="7780338" cy="38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Диаграмма" r:id="rId3" imgW="7600830" imgH="4076800" progId="MSGraph.Chart.8">
                  <p:embed followColorScheme="full"/>
                </p:oleObj>
              </mc:Choice>
              <mc:Fallback>
                <p:oleObj name="Диаграмма" r:id="rId3" imgW="7600830" imgH="4076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4" y="1040435"/>
                        <a:ext cx="7780338" cy="38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296339" y="1782084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 smtClean="0">
                <a:latin typeface="Times New Roman" pitchFamily="18" charset="0"/>
              </a:rPr>
              <a:t>Всего: 376,1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203699" y="1773275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Всего: </a:t>
            </a:r>
            <a:r>
              <a:rPr lang="ru-RU" altLang="ru-RU" sz="1000" dirty="0" smtClean="0">
                <a:latin typeface="Times New Roman" pitchFamily="18" charset="0"/>
              </a:rPr>
              <a:t>397,0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113917" y="889292"/>
            <a:ext cx="8651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 smtClean="0">
                <a:latin typeface="Times New Roman" pitchFamily="18" charset="0"/>
              </a:rPr>
              <a:t>Всего: 579,0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4140200" y="1079145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Всего: </a:t>
            </a:r>
            <a:r>
              <a:rPr lang="ru-RU" altLang="ru-RU" sz="1000" dirty="0" smtClean="0">
                <a:latin typeface="Times New Roman" pitchFamily="18" charset="0"/>
              </a:rPr>
              <a:t>538,0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5076056" y="1122778"/>
            <a:ext cx="1008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Всего: </a:t>
            </a:r>
            <a:r>
              <a:rPr lang="ru-RU" altLang="ru-RU" sz="1000" dirty="0" smtClean="0">
                <a:latin typeface="Times New Roman" pitchFamily="18" charset="0"/>
              </a:rPr>
              <a:t>538,0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10" name="AutoShape 12"/>
          <p:cNvSpPr>
            <a:spLocks noChangeArrowheads="1"/>
          </p:cNvSpPr>
          <p:nvPr/>
        </p:nvSpPr>
        <p:spPr bwMode="auto">
          <a:xfrm rot="21159804">
            <a:off x="1900724" y="1690044"/>
            <a:ext cx="518429" cy="101897"/>
          </a:xfrm>
          <a:prstGeom prst="right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1" name="AutoShape 13"/>
          <p:cNvSpPr>
            <a:spLocks noChangeArrowheads="1"/>
          </p:cNvSpPr>
          <p:nvPr/>
        </p:nvSpPr>
        <p:spPr bwMode="auto">
          <a:xfrm rot="20789110">
            <a:off x="2644145" y="1436856"/>
            <a:ext cx="556328" cy="91471"/>
          </a:xfrm>
          <a:prstGeom prst="right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1815249" y="1482592"/>
            <a:ext cx="719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 smtClean="0">
                <a:latin typeface="Times New Roman" pitchFamily="18" charset="0"/>
              </a:rPr>
              <a:t>105,6%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2601193" y="1201383"/>
            <a:ext cx="64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 smtClean="0">
                <a:latin typeface="Times New Roman" pitchFamily="18" charset="0"/>
              </a:rPr>
              <a:t>145,8%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700825">
            <a:off x="3701711" y="1220414"/>
            <a:ext cx="556328" cy="91471"/>
          </a:xfrm>
          <a:prstGeom prst="right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3881956" y="968534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92,9%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56846146"/>
              </p:ext>
            </p:extLst>
          </p:nvPr>
        </p:nvGraphicFramePr>
        <p:xfrm>
          <a:off x="571500" y="603375"/>
          <a:ext cx="8002588" cy="2986407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/>
                  </a:extLst>
                </a:gridCol>
                <a:gridCol w="2001838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</a:tblGrid>
              <a:tr h="1414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15180,6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1642,6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15130,0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1675,9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14965,0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1657,6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2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15147,0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1677,8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160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15341,0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1699,3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5"/>
            <a:ext cx="842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31497348"/>
              </p:ext>
            </p:extLst>
          </p:nvPr>
        </p:nvGraphicFramePr>
        <p:xfrm>
          <a:off x="960438" y="4186238"/>
          <a:ext cx="7177087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Лист" r:id="rId4" imgW="5505570" imgH="1609839" progId="Excel.Sheet.8">
                  <p:embed/>
                </p:oleObj>
              </mc:Choice>
              <mc:Fallback>
                <p:oleObj name="Лист" r:id="rId4" imgW="5505570" imgH="160983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186238"/>
                        <a:ext cx="7177087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395288" y="6165850"/>
            <a:ext cx="8429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>
                <a:latin typeface="Times New Roman" pitchFamily="18" charset="0"/>
              </a:rPr>
              <a:t>По прогнозным данным среднедушевой доход к </a:t>
            </a:r>
            <a:r>
              <a:rPr lang="ru-RU" altLang="ru-RU" sz="1600" dirty="0" smtClean="0">
                <a:latin typeface="Times New Roman" pitchFamily="18" charset="0"/>
              </a:rPr>
              <a:t>2025 </a:t>
            </a:r>
            <a:r>
              <a:rPr lang="ru-RU" altLang="ru-RU" sz="16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600" dirty="0" smtClean="0">
                <a:latin typeface="Times New Roman" pitchFamily="18" charset="0"/>
              </a:rPr>
              <a:t>1699,3 рубля </a:t>
            </a:r>
            <a:r>
              <a:rPr lang="ru-RU" altLang="ru-RU" sz="1600" dirty="0">
                <a:latin typeface="Times New Roman" pitchFamily="18" charset="0"/>
              </a:rPr>
              <a:t>на 1 жителя. </a:t>
            </a:r>
          </a:p>
        </p:txBody>
      </p:sp>
    </p:spTree>
    <p:extLst>
      <p:ext uri="{BB962C8B-B14F-4D97-AF65-F5344CB8AC3E}">
        <p14:creationId xmlns:p14="http://schemas.microsoft.com/office/powerpoint/2010/main" val="12009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11543" y="5013176"/>
            <a:ext cx="8229600" cy="1656184"/>
          </a:xfrm>
        </p:spPr>
        <p:txBody>
          <a:bodyPr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Из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объема безвозмездных поступлений от других бюджетов бюджетной системы Российской Федерации в 2023 году в сумме 31107,2 тыс. рублей поступление дотации бюджетам сельских поселений на выравнивание бюджетной обеспеченности из бюджетов муниципальных районов составляет сумму 21598,0 тыс. рублей (69,4%), субсидий – 2788,0 тыс. рублей (9,0 %), субвенций – 719,8 тыс. рублей (2,3%),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5000,0 тыс. рублей (16,1%), иные межбюджетные трансферты, передаваемые бюджетам сельских поселений из бюджетов муниципальных районов – 1001,4 тыс. рублей (3,2%).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году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уменьшатся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сравнении с 2023 годом на 3,7 % и ожидаются в сумме 29949,3 тыс. рублей, в 2025 году данные средства запланированы в сумме 33106,7 тыс. рублей или с ростом к уровню 2024 года на 10,5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500063" y="1428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Объем и структура </a:t>
            </a:r>
            <a:r>
              <a:rPr lang="ru-RU" altLang="ru-RU" b="1" dirty="0">
                <a:latin typeface="Times New Roman" pitchFamily="18" charset="0"/>
              </a:rPr>
              <a:t>безвозмездных поступлений бюджета муниципального образования </a:t>
            </a:r>
            <a:r>
              <a:rPr lang="ru-RU" altLang="ru-RU" b="1" dirty="0" err="1" smtClean="0">
                <a:latin typeface="Times New Roman" pitchFamily="18" charset="0"/>
              </a:rPr>
              <a:t>Ковардицкое</a:t>
            </a:r>
            <a:r>
              <a:rPr lang="ru-RU" altLang="ru-RU" b="1" dirty="0" smtClean="0">
                <a:latin typeface="Times New Roman" pitchFamily="18" charset="0"/>
              </a:rPr>
              <a:t> в 2021 – 2025 </a:t>
            </a:r>
            <a:r>
              <a:rPr lang="ru-RU" altLang="ru-RU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825422"/>
              </p:ext>
            </p:extLst>
          </p:nvPr>
        </p:nvGraphicFramePr>
        <p:xfrm>
          <a:off x="600869" y="963691"/>
          <a:ext cx="8027987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Лист" r:id="rId4" imgW="8524815" imgH="3143293" progId="Excel.Sheet.8">
                  <p:embed/>
                </p:oleObj>
              </mc:Choice>
              <mc:Fallback>
                <p:oleObj name="Лист" r:id="rId4" imgW="8524815" imgH="314329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9" y="963691"/>
                        <a:ext cx="8027987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4442349" y="840581"/>
            <a:ext cx="623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-3,7%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5347176" y="840581"/>
            <a:ext cx="7619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+10,5%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4"/>
          <p:cNvSpPr txBox="1">
            <a:spLocks noChangeArrowheads="1"/>
          </p:cNvSpPr>
          <p:nvPr/>
        </p:nvSpPr>
        <p:spPr bwMode="auto">
          <a:xfrm>
            <a:off x="2123728" y="826404"/>
            <a:ext cx="719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+13,7%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8"/>
          <p:cNvSpPr txBox="1">
            <a:spLocks noChangeArrowheads="1"/>
          </p:cNvSpPr>
          <p:nvPr/>
        </p:nvSpPr>
        <p:spPr bwMode="auto">
          <a:xfrm>
            <a:off x="3203848" y="840581"/>
            <a:ext cx="64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-19,4%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7" name="TextBox 21"/>
          <p:cNvSpPr txBox="1">
            <a:spLocks noChangeArrowheads="1"/>
          </p:cNvSpPr>
          <p:nvPr/>
        </p:nvSpPr>
        <p:spPr bwMode="auto">
          <a:xfrm>
            <a:off x="1547663" y="671963"/>
            <a:ext cx="7200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Всего: 33970,1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8" name="TextBox 22"/>
          <p:cNvSpPr txBox="1">
            <a:spLocks noChangeArrowheads="1"/>
          </p:cNvSpPr>
          <p:nvPr/>
        </p:nvSpPr>
        <p:spPr bwMode="auto">
          <a:xfrm>
            <a:off x="2627784" y="677353"/>
            <a:ext cx="711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38616,6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9" name="TextBox 23"/>
          <p:cNvSpPr txBox="1">
            <a:spLocks noChangeArrowheads="1"/>
          </p:cNvSpPr>
          <p:nvPr/>
        </p:nvSpPr>
        <p:spPr bwMode="auto">
          <a:xfrm>
            <a:off x="3754963" y="655915"/>
            <a:ext cx="68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31107,2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0" name="TextBox 24"/>
          <p:cNvSpPr txBox="1">
            <a:spLocks noChangeArrowheads="1"/>
          </p:cNvSpPr>
          <p:nvPr/>
        </p:nvSpPr>
        <p:spPr bwMode="auto">
          <a:xfrm>
            <a:off x="4821329" y="677353"/>
            <a:ext cx="752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29949,3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1" name="TextBox 25"/>
          <p:cNvSpPr txBox="1">
            <a:spLocks noChangeArrowheads="1"/>
          </p:cNvSpPr>
          <p:nvPr/>
        </p:nvSpPr>
        <p:spPr bwMode="auto">
          <a:xfrm>
            <a:off x="5800029" y="653818"/>
            <a:ext cx="8175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33106,7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107504" y="43880"/>
            <a:ext cx="8968234" cy="936848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</a:t>
            </a:r>
          </a:p>
        </p:txBody>
      </p:sp>
      <p:sp>
        <p:nvSpPr>
          <p:cNvPr id="30723" name="Text Box 689"/>
          <p:cNvSpPr txBox="1">
            <a:spLocks noChangeArrowheads="1"/>
          </p:cNvSpPr>
          <p:nvPr/>
        </p:nvSpPr>
        <p:spPr bwMode="auto">
          <a:xfrm>
            <a:off x="12088" y="4858076"/>
            <a:ext cx="47525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20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«Общегосударственные вопросы»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40,8%,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32,6%,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11,6%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«Охрана окружающей среды» - 0,03% и «Средства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массовой информации»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0,35%.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858530" y="1052736"/>
            <a:ext cx="42072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91,1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88,0%,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86,6 %.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41969,0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53315,14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28924"/>
            <a:ext cx="4585104" cy="38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427956"/>
              </p:ext>
            </p:extLst>
          </p:nvPr>
        </p:nvGraphicFramePr>
        <p:xfrm>
          <a:off x="4610394" y="3080994"/>
          <a:ext cx="4455393" cy="372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395536" y="44624"/>
            <a:ext cx="8424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МУНИЦИПАЛЬНОГО ОБРАЗОВАНИЯ КОВАРДИЦКОЕ, (тыс. рублей)</a:t>
            </a:r>
            <a:endParaRPr lang="ru-RU" altLang="ru-RU" sz="2200" b="1" dirty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0159"/>
              </p:ext>
            </p:extLst>
          </p:nvPr>
        </p:nvGraphicFramePr>
        <p:xfrm>
          <a:off x="251520" y="814065"/>
          <a:ext cx="8712968" cy="5927303"/>
        </p:xfrm>
        <a:graphic>
          <a:graphicData uri="http://schemas.openxmlformats.org/drawingml/2006/table">
            <a:tbl>
              <a:tblPr/>
              <a:tblGrid>
                <a:gridCol w="3729856"/>
                <a:gridCol w="413220"/>
                <a:gridCol w="391472"/>
                <a:gridCol w="989553"/>
                <a:gridCol w="837316"/>
                <a:gridCol w="837316"/>
                <a:gridCol w="774788"/>
                <a:gridCol w="739447"/>
              </a:tblGrid>
              <a:tr h="6336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115" marR="3115" marT="31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15" marR="3115" marT="31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2023 года к плану на 01.10.2022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84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17 826,6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18 814,6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20 766,2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21 160,9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502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3 553,1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3 275,9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3 062,5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3 062,5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13 593,5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14 822,7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16 987,7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17 382,4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529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52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14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1 486,2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86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1 484,2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48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5 495,0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5 122,7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5 370,6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35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17 811,2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5 341,6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4 692,2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8 168,7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2 844,4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7 985,4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4 924,1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10 042,7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5 162,6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4 463,2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552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34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13 448,5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15 019,6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13 448,5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15 019,6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97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756,2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35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039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57 595,2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46 072,2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45 096,3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48 447,7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2"/>
            <a:ext cx="8470900" cy="179992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89"/>
          <p:cNvSpPr txBox="1">
            <a:spLocks noChangeArrowheads="1"/>
          </p:cNvSpPr>
          <p:nvPr/>
        </p:nvSpPr>
        <p:spPr bwMode="auto">
          <a:xfrm>
            <a:off x="323850" y="5391298"/>
            <a:ext cx="84709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по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«Общегосударственные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кинематография» и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хозяйство».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«Охрана окружающей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среды»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«Средства массовой информации»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28092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 В РАСЧЕТЕ НА ДУШУ НАСЕЛЕНИЯ </a:t>
            </a:r>
          </a:p>
          <a:p>
            <a:pPr algn="ctr">
              <a:lnSpc>
                <a:spcPct val="90000"/>
              </a:lnSpc>
            </a:pP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2022-2025 годы 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9028 человек)</a:t>
            </a:r>
            <a:endParaRPr lang="ru-RU" alt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01646"/>
              </p:ext>
            </p:extLst>
          </p:nvPr>
        </p:nvGraphicFramePr>
        <p:xfrm>
          <a:off x="395537" y="2132853"/>
          <a:ext cx="8399212" cy="3168359"/>
        </p:xfrm>
        <a:graphic>
          <a:graphicData uri="http://schemas.openxmlformats.org/drawingml/2006/table">
            <a:tbl>
              <a:tblPr/>
              <a:tblGrid>
                <a:gridCol w="751681"/>
                <a:gridCol w="2625437"/>
                <a:gridCol w="751681"/>
                <a:gridCol w="610059"/>
                <a:gridCol w="610059"/>
                <a:gridCol w="610059"/>
                <a:gridCol w="610059"/>
                <a:gridCol w="610059"/>
                <a:gridCol w="610059"/>
                <a:gridCol w="610059"/>
              </a:tblGrid>
              <a:tr h="2258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5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531,64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6 379,62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425,27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5 103,26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416,26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4 995,16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447,20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5 366,38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164,55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1 974,59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173,67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2 084,03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191,68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2 300,20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195,33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2 343,92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56,09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64,12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66,95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69,23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50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13,72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164,62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45,41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50,72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608,67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47,29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567,42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46,15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553,83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46,15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553,83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164,41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1 972,88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49,31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591,67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43,31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519,74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75,40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904,82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124,14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1 489,64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138,64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1 663,67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118,73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1 424,71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118,73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1 424,71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56,86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67,43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83,76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67,43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4,55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54,61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1,49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17,83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43,53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44624"/>
            <a:ext cx="864096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Динамика расходов бюджета муниципального образования </a:t>
            </a:r>
            <a:r>
              <a:rPr lang="ru-RU" altLang="ru-RU" sz="1600" b="1" dirty="0" err="1">
                <a:latin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разделам и подразделам классификации расходов бюджетов в разрезе</a:t>
            </a:r>
            <a:r>
              <a:rPr lang="ru-RU" altLang="ru-RU" sz="1600" b="1" dirty="0">
                <a:latin typeface="Times New Roman" pitchFamily="18" charset="0"/>
              </a:rPr>
              <a:t> в разрезе муниципальных программ (тыс. рублей</a:t>
            </a:r>
            <a:r>
              <a:rPr lang="ru-RU" altLang="ru-RU" sz="1600" b="1" dirty="0" smtClean="0">
                <a:latin typeface="Times New Roman" pitchFamily="18" charset="0"/>
              </a:rPr>
              <a:t>)</a:t>
            </a:r>
            <a:br>
              <a:rPr lang="ru-RU" altLang="ru-RU" sz="1600" b="1" dirty="0" smtClean="0">
                <a:latin typeface="Times New Roman" pitchFamily="18" charset="0"/>
              </a:rPr>
            </a:br>
            <a:endParaRPr lang="ru-RU" altLang="ru-RU" sz="1600" b="1" dirty="0" smtClean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736230"/>
              </p:ext>
            </p:extLst>
          </p:nvPr>
        </p:nvGraphicFramePr>
        <p:xfrm>
          <a:off x="323528" y="933101"/>
          <a:ext cx="8568952" cy="5736259"/>
        </p:xfrm>
        <a:graphic>
          <a:graphicData uri="http://schemas.openxmlformats.org/drawingml/2006/table">
            <a:tbl>
              <a:tblPr/>
              <a:tblGrid>
                <a:gridCol w="3147664"/>
                <a:gridCol w="427183"/>
                <a:gridCol w="438425"/>
                <a:gridCol w="989266"/>
                <a:gridCol w="978024"/>
                <a:gridCol w="843124"/>
                <a:gridCol w="868417"/>
                <a:gridCol w="876849"/>
              </a:tblGrid>
              <a:tr h="758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904" marR="3904" marT="39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1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57 595,24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46 072,20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79,99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45 096,30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45 100,14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11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17 826,60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18 814,64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105,54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20 766,20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21 160,92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7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3 553,10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3 275,90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3 062,50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3 062,50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4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3 553,10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3 275,90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3 062,50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3 062,50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94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106,21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0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106,21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9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13 593,50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14 822,74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16 987,70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17 382,42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6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муниципальном образовании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12 522,20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14 220,60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113,56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14 737,70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14 032,42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19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957,60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483,64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50,51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631,50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631,50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113,70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104,22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1 618,50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2 718,50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9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НАЦИОНАЛЬНАЯ ОБОРОНА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114,32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0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114,32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0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114,32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31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66117"/>
              </p:ext>
            </p:extLst>
          </p:nvPr>
        </p:nvGraphicFramePr>
        <p:xfrm>
          <a:off x="395536" y="332656"/>
          <a:ext cx="8424935" cy="6178390"/>
        </p:xfrm>
        <a:graphic>
          <a:graphicData uri="http://schemas.openxmlformats.org/drawingml/2006/table">
            <a:tbl>
              <a:tblPr/>
              <a:tblGrid>
                <a:gridCol w="3094762"/>
                <a:gridCol w="420002"/>
                <a:gridCol w="431057"/>
                <a:gridCol w="972639"/>
                <a:gridCol w="961587"/>
                <a:gridCol w="828954"/>
                <a:gridCol w="853821"/>
                <a:gridCol w="862113"/>
              </a:tblGrid>
              <a:tr h="696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814" marR="3814" marT="381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814" marR="3814" marT="381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814" marR="3814" marT="381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8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1 486,20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27,59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61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1 484,20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27,62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845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муниципального образования Ковардицкое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1 484,20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27,62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9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34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муниципального образования Ковардицкое»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7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5 495,04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5 122,70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93,22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5 370,64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«Дорожное хозяйство муниципального образования Ковардицкое»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5 370,64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124,40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122,70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98,63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6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«Информационное общество в муниципальном образовании Ковардицкое»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124,40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122,70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98,63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8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17 811,20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5 341,56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29,99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4 692,18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4 821,12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2 844,40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6,29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4 637,82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73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 Ковардицкое»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2 464,80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73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«Капитальный ремонт жилищного фонда муниципального образования Ковардицкое»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379,60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47,15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917191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06136"/>
              </p:ext>
            </p:extLst>
          </p:nvPr>
        </p:nvGraphicFramePr>
        <p:xfrm>
          <a:off x="395536" y="332656"/>
          <a:ext cx="8424935" cy="6269911"/>
        </p:xfrm>
        <a:graphic>
          <a:graphicData uri="http://schemas.openxmlformats.org/drawingml/2006/table">
            <a:tbl>
              <a:tblPr/>
              <a:tblGrid>
                <a:gridCol w="3094762"/>
                <a:gridCol w="420003"/>
                <a:gridCol w="431057"/>
                <a:gridCol w="972640"/>
                <a:gridCol w="961586"/>
                <a:gridCol w="828953"/>
                <a:gridCol w="853822"/>
                <a:gridCol w="862112"/>
              </a:tblGrid>
              <a:tr h="626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417" marR="3417" marT="34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417" marR="3417" marT="341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417" marR="3417" marT="341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76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4 924,13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5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муниципальном образовании Ковардицкое"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4 924,13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6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10 042,67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5 162,56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51,41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4 463,18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«Благоустройство территории муниципального образования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8 407,87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5 124,56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60,95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4 425,18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6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«Борьба с борщевиком Сосновского на территории муниципального образования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301,10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12,62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2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«Комплексное развитие сельских территорий муниципального образования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1 333,70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6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«Благоустройство территории муниципального образования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13 448,50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15 019,60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111,68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0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13 448,50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15 019,60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111,68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«Развитие культуры муниципального образования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13 448,50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15 019,60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111,68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118,61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756,22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2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118,61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5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118,61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4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3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32,66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32,66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74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муниципальном образовании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32,66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292006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9097" y="476672"/>
            <a:ext cx="8461375" cy="646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Бюджет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утверждается в форме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очередной финансовый  год и на плановый период» назначаются публичные слушания.  Положение «О публичных слушаниях в муниципальном образовании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сельское поселение  Муромского района Владимирской области» утверждено решением Совета народных депутатов </a:t>
            </a:r>
            <a:r>
              <a:rPr lang="ru-RU" altLang="ru-RU" sz="1600" dirty="0" err="1">
                <a:latin typeface="Times New Roman" pitchFamily="18" charset="0"/>
              </a:rPr>
              <a:t>Ковардицкого</a:t>
            </a:r>
            <a:r>
              <a:rPr lang="ru-RU" altLang="ru-RU" sz="1600" dirty="0">
                <a:latin typeface="Times New Roman" pitchFamily="18" charset="0"/>
              </a:rPr>
              <a:t> сельского поселения от 12.05.2006 г. № 20.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Решением Совета народных депутатов от </a:t>
            </a:r>
            <a:r>
              <a:rPr lang="ru-RU" altLang="ru-RU" sz="1600" dirty="0" smtClean="0">
                <a:latin typeface="Times New Roman" pitchFamily="18" charset="0"/>
              </a:rPr>
              <a:t>24.11.2022 </a:t>
            </a:r>
            <a:r>
              <a:rPr lang="ru-RU" altLang="ru-RU" sz="1600" dirty="0">
                <a:latin typeface="Times New Roman" pitchFamily="18" charset="0"/>
              </a:rPr>
              <a:t>№ </a:t>
            </a:r>
            <a:r>
              <a:rPr lang="ru-RU" altLang="ru-RU" sz="1600" dirty="0" smtClean="0">
                <a:latin typeface="Times New Roman" pitchFamily="18" charset="0"/>
              </a:rPr>
              <a:t>43 </a:t>
            </a:r>
            <a:r>
              <a:rPr lang="ru-RU" altLang="ru-RU" sz="1600" dirty="0">
                <a:latin typeface="Times New Roman" pitchFamily="18" charset="0"/>
              </a:rPr>
              <a:t>«О назначении публичных слушаний по проекту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</a:t>
            </a:r>
            <a:r>
              <a:rPr lang="ru-RU" altLang="ru-RU" sz="1600" dirty="0" smtClean="0">
                <a:latin typeface="Times New Roman" pitchFamily="18" charset="0"/>
              </a:rPr>
              <a:t>2022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2023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дата и место проведения публичных слушаний - </a:t>
            </a:r>
            <a:r>
              <a:rPr lang="ru-RU" altLang="ru-RU" sz="1600" dirty="0" smtClean="0">
                <a:latin typeface="Times New Roman" pitchFamily="18" charset="0"/>
              </a:rPr>
              <a:t>16 </a:t>
            </a:r>
            <a:r>
              <a:rPr lang="ru-RU" altLang="ru-RU" sz="1600" dirty="0">
                <a:latin typeface="Times New Roman" pitchFamily="18" charset="0"/>
              </a:rPr>
              <a:t>декабря </a:t>
            </a:r>
            <a:r>
              <a:rPr lang="ru-RU" altLang="ru-RU" sz="1600" dirty="0" smtClean="0">
                <a:latin typeface="Times New Roman" pitchFamily="18" charset="0"/>
              </a:rPr>
              <a:t>2021 </a:t>
            </a:r>
            <a:r>
              <a:rPr lang="ru-RU" altLang="ru-RU" sz="1600" dirty="0">
                <a:latin typeface="Times New Roman" pitchFamily="18" charset="0"/>
              </a:rPr>
              <a:t>года в 14 час</a:t>
            </a:r>
            <a:r>
              <a:rPr lang="ru-RU" altLang="ru-RU" sz="1600" dirty="0" smtClean="0">
                <a:latin typeface="Times New Roman" pitchFamily="18" charset="0"/>
              </a:rPr>
              <a:t>. 00 </a:t>
            </a:r>
            <a:r>
              <a:rPr lang="ru-RU" altLang="ru-RU" sz="1600" dirty="0">
                <a:latin typeface="Times New Roman" pitchFamily="18" charset="0"/>
              </a:rPr>
              <a:t>мин., Владимирская область, Муромский район, с. </a:t>
            </a:r>
            <a:r>
              <a:rPr lang="ru-RU" altLang="ru-RU" sz="1600" dirty="0" err="1">
                <a:latin typeface="Times New Roman" pitchFamily="18" charset="0"/>
              </a:rPr>
              <a:t>Ковардицы</a:t>
            </a:r>
            <a:r>
              <a:rPr lang="ru-RU" altLang="ru-RU" sz="1600" dirty="0">
                <a:latin typeface="Times New Roman" pitchFamily="18" charset="0"/>
              </a:rPr>
              <a:t>, ул. Дзержинского, д. 94-а, зал заседаний;</a:t>
            </a:r>
          </a:p>
          <a:p>
            <a:pPr algn="just" eaLnBrk="1" hangingPunct="1"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права граждан при проведении публичных слушаний - </a:t>
            </a:r>
            <a:r>
              <a:rPr lang="ru-RU" sz="1600" dirty="0">
                <a:latin typeface="Times New Roman" pitchFamily="18" charset="0"/>
              </a:rPr>
              <a:t>свои рекомендации по проекту решения Совета народных депутатов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на 2023 год и на плановый период 2024 и 2025 годов» жители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могут направлять в комиссию, расположенную по адресу: Муромский района, с. </a:t>
            </a:r>
            <a:r>
              <a:rPr lang="ru-RU" sz="1600" dirty="0" err="1">
                <a:latin typeface="Times New Roman" pitchFamily="18" charset="0"/>
              </a:rPr>
              <a:t>Ковардицы</a:t>
            </a:r>
            <a:r>
              <a:rPr lang="ru-RU" sz="1600" dirty="0">
                <a:latin typeface="Times New Roman" pitchFamily="18" charset="0"/>
              </a:rPr>
              <a:t>, ул. Дзержинского, д. 94-а, письменно или посредством официального сайта администрации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Муромского района телекоммуникационной сети Интернет http://kovardici.ru/user, в срок до 21 декабря 2022 года.</a:t>
            </a:r>
            <a:endParaRPr lang="ru-RU" alt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506413" y="260351"/>
            <a:ext cx="8229600" cy="432345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590550" y="850900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76056" y="3121154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КОВАРДИЦКОЕ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06007" y="1916992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- субсидии – </a:t>
            </a:r>
            <a:r>
              <a:rPr lang="ru-RU" altLang="ru-RU" sz="1400" dirty="0" smtClean="0">
                <a:latin typeface="Times New Roman" pitchFamily="18" charset="0"/>
              </a:rPr>
              <a:t>2788</a:t>
            </a:r>
            <a:r>
              <a:rPr lang="en-US" altLang="ru-RU" sz="1400" dirty="0" smtClean="0">
                <a:latin typeface="Times New Roman" pitchFamily="18" charset="0"/>
              </a:rPr>
              <a:t>,0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тыс.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400" dirty="0">
                <a:latin typeface="Times New Roman" pitchFamily="18" charset="0"/>
              </a:rPr>
              <a:t> субвенции – </a:t>
            </a:r>
            <a:r>
              <a:rPr lang="ru-RU" altLang="ru-RU" sz="1400" dirty="0" smtClean="0">
                <a:latin typeface="Times New Roman" pitchFamily="18" charset="0"/>
              </a:rPr>
              <a:t>719,8 </a:t>
            </a:r>
            <a:r>
              <a:rPr lang="ru-RU" altLang="ru-RU" sz="14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3016" y="3121154"/>
            <a:ext cx="3808171" cy="2969533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5089153" y="4765273"/>
            <a:ext cx="3515296" cy="1328023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 dirty="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</a:t>
            </a:r>
            <a:r>
              <a:rPr lang="ru-RU" altLang="ru-RU" sz="1200" dirty="0" smtClean="0">
                <a:latin typeface="Times New Roman" pitchFamily="18" charset="0"/>
              </a:rPr>
              <a:t>798,4 </a:t>
            </a:r>
            <a:r>
              <a:rPr lang="ru-RU" altLang="ru-RU" sz="12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590550" y="3212976"/>
            <a:ext cx="3640138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Из бюджета Муромского района: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дотации </a:t>
            </a:r>
            <a:r>
              <a:rPr lang="ru-RU" altLang="ru-RU" sz="1200" dirty="0">
                <a:latin typeface="Times New Roman" pitchFamily="18" charset="0"/>
              </a:rPr>
              <a:t>на выравнивание  бюджетной  обеспеченности муниципального образования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21598,0 тыс. рублей, в том числе: 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средств бюджета  Муромского района -</a:t>
            </a: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10576,0 </a:t>
            </a:r>
            <a:r>
              <a:rPr lang="ru-RU" altLang="ru-RU" sz="1200" i="1" dirty="0">
                <a:latin typeface="Times New Roman" pitchFamily="18" charset="0"/>
              </a:rPr>
              <a:t>тыс. </a:t>
            </a:r>
            <a:r>
              <a:rPr lang="ru-RU" altLang="ru-RU" sz="1200" i="1" dirty="0" smtClean="0">
                <a:latin typeface="Times New Roman" pitchFamily="18" charset="0"/>
              </a:rPr>
              <a:t>рублей;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 -</a:t>
            </a:r>
            <a:r>
              <a:rPr lang="ru-RU" altLang="ru-RU" sz="1200" i="1" dirty="0" smtClean="0">
                <a:latin typeface="Times New Roman" pitchFamily="18" charset="0"/>
              </a:rPr>
              <a:t>11022,0 тыс. рублей;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иные </a:t>
            </a:r>
            <a:r>
              <a:rPr lang="ru-RU" altLang="ru-RU" sz="1200" dirty="0">
                <a:latin typeface="Times New Roman" pitchFamily="18" charset="0"/>
              </a:rPr>
              <a:t>межбюджетные трансферты, передаваемые бюджету муниципального образования </a:t>
            </a:r>
            <a:r>
              <a:rPr lang="ru-RU" altLang="ru-RU" sz="1200" dirty="0" err="1">
                <a:latin typeface="Times New Roman" pitchFamily="18" charset="0"/>
              </a:rPr>
              <a:t>Ковардицкое</a:t>
            </a:r>
            <a:r>
              <a:rPr lang="ru-RU" altLang="ru-RU" sz="1200" dirty="0">
                <a:latin typeface="Times New Roman" pitchFamily="18" charset="0"/>
              </a:rPr>
              <a:t> из бюджета Муромского района – </a:t>
            </a:r>
            <a:r>
              <a:rPr lang="ru-RU" altLang="ru-RU" sz="1200" dirty="0" smtClean="0">
                <a:latin typeface="Times New Roman" pitchFamily="18" charset="0"/>
              </a:rPr>
              <a:t>6001,4 </a:t>
            </a:r>
            <a:r>
              <a:rPr lang="ru-RU" altLang="ru-RU" sz="12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555218" y="936020"/>
            <a:ext cx="973316" cy="339695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588224" y="4321304"/>
            <a:ext cx="431800" cy="438641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343400" y="3573016"/>
            <a:ext cx="745753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32600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9177" y="445532"/>
            <a:ext cx="8239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572844"/>
              </p:ext>
            </p:extLst>
          </p:nvPr>
        </p:nvGraphicFramePr>
        <p:xfrm>
          <a:off x="389176" y="1556794"/>
          <a:ext cx="8359289" cy="4776060"/>
        </p:xfrm>
        <a:graphic>
          <a:graphicData uri="http://schemas.openxmlformats.org/drawingml/2006/table">
            <a:tbl>
              <a:tblPr/>
              <a:tblGrid>
                <a:gridCol w="3094889"/>
                <a:gridCol w="79823"/>
                <a:gridCol w="1236277"/>
                <a:gridCol w="1316100"/>
                <a:gridCol w="1316100"/>
                <a:gridCol w="1316100"/>
              </a:tblGrid>
              <a:tr h="8083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2025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74020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41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34431,10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году,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2 619,10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2 426,90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</a:t>
                      </a:r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предыдущему </a:t>
                      </a:r>
                      <a:r>
                        <a:rPr lang="ru-RU" sz="14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году,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84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>
            <a:spLocks noGrp="1" noChangeArrowheads="1"/>
          </p:cNvSpPr>
          <p:nvPr>
            <p:ph type="title"/>
          </p:nvPr>
        </p:nvSpPr>
        <p:spPr>
          <a:xfrm>
            <a:off x="444500" y="655638"/>
            <a:ext cx="8229600" cy="1755775"/>
          </a:xfrm>
        </p:spPr>
        <p:txBody>
          <a:bodyPr>
            <a:spAutoFit/>
          </a:bodyPr>
          <a:lstStyle/>
          <a:p>
            <a:pPr indent="447675" algn="just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С проектом решения Совета народных депутатов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Муромского района от «О бюджете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на 2023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год и на плановый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период 2024 и 2025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годов» можно ознакомиться в газете «Муромский край»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от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25.11.2022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№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125 (4894)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36867" name="Text Box 6"/>
          <p:cNvSpPr>
            <a:spLocks noGrp="1" noChangeArrowheads="1"/>
          </p:cNvSpPr>
          <p:nvPr>
            <p:ph idx="1"/>
          </p:nvPr>
        </p:nvSpPr>
        <p:spPr>
          <a:xfrm>
            <a:off x="922338" y="2835275"/>
            <a:ext cx="7408862" cy="314801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</a:pPr>
            <a:endParaRPr lang="ru-RU" altLang="ru-RU" b="1" u="sng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Суббота и воскресенье – выходной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324744"/>
            <a:ext cx="8686800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582960"/>
            <a:ext cx="763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1641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МЕЖБЮДЖЕТНЫЕ ОТНОШЕНИЯ</a:t>
              </a:r>
              <a:endParaRPr lang="ru-RU" altLang="ru-RU" sz="2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28031" y="663576"/>
            <a:ext cx="2980532" cy="22002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78306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48238" y="663576"/>
            <a:ext cx="1750000" cy="21352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6399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(</a:t>
            </a:r>
            <a:r>
              <a:rPr lang="ru-RU" altLang="ru-RU" sz="1200" b="1" i="1" dirty="0">
                <a:latin typeface="Times New Roman" pitchFamily="18" charset="0"/>
              </a:rPr>
              <a:t>от лат. «</a:t>
            </a:r>
            <a:r>
              <a:rPr lang="en-US" altLang="ru-RU" sz="1200" b="1" i="1" dirty="0" err="1">
                <a:latin typeface="Times New Roman" pitchFamily="18" charset="0"/>
              </a:rPr>
              <a:t>Dotatio</a:t>
            </a:r>
            <a:r>
              <a:rPr lang="ru-RU" altLang="ru-RU" sz="12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2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200" dirty="0">
                <a:latin typeface="Times New Roman" pitchFamily="18" charset="0"/>
              </a:rPr>
              <a:t>использования.</a:t>
            </a:r>
          </a:p>
        </p:txBody>
      </p:sp>
      <p:sp>
        <p:nvSpPr>
          <p:cNvPr id="16400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</a:t>
            </a:r>
            <a:r>
              <a:rPr lang="en-US" altLang="ru-RU" sz="1100" b="1" i="1" dirty="0">
                <a:latin typeface="Times New Roman" pitchFamily="18" charset="0"/>
              </a:rPr>
              <a:t> </a:t>
            </a:r>
            <a:r>
              <a:rPr lang="ru-RU" altLang="ru-RU" sz="1100" b="1" i="1" dirty="0">
                <a:latin typeface="Times New Roman" pitchFamily="18" charset="0"/>
              </a:rPr>
              <a:t>«</a:t>
            </a:r>
            <a:r>
              <a:rPr lang="en-US" altLang="ru-RU" sz="1100" b="1" i="1" dirty="0" err="1">
                <a:latin typeface="Times New Roman" pitchFamily="18" charset="0"/>
              </a:rPr>
              <a:t>Subvenire</a:t>
            </a:r>
            <a:r>
              <a:rPr lang="ru-RU" altLang="ru-RU" sz="1100" b="1" i="1" dirty="0">
                <a:latin typeface="Times New Roman" pitchFamily="18" charset="0"/>
              </a:rPr>
              <a:t>»</a:t>
            </a:r>
            <a:r>
              <a:rPr lang="en-US" altLang="ru-RU" sz="1100" b="1" i="1" dirty="0">
                <a:latin typeface="Times New Roman" pitchFamily="18" charset="0"/>
              </a:rPr>
              <a:t> - </a:t>
            </a:r>
            <a:r>
              <a:rPr lang="ru-RU" altLang="ru-RU" sz="11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6401" name="Text Box 42"/>
          <p:cNvSpPr txBox="1">
            <a:spLocks noChangeArrowheads="1"/>
          </p:cNvSpPr>
          <p:nvPr/>
        </p:nvSpPr>
        <p:spPr bwMode="auto">
          <a:xfrm>
            <a:off x="5083175" y="612775"/>
            <a:ext cx="20653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 «</a:t>
            </a:r>
            <a:r>
              <a:rPr lang="en-US" altLang="ru-RU" sz="1100" b="1" i="1" dirty="0" err="1">
                <a:latin typeface="Times New Roman" pitchFamily="18" charset="0"/>
              </a:rPr>
              <a:t>Subsiduim</a:t>
            </a:r>
            <a:r>
              <a:rPr lang="ru-RU" altLang="ru-RU" sz="1100" b="1" i="1" dirty="0">
                <a:latin typeface="Times New Roman" pitchFamily="18" charset="0"/>
              </a:rPr>
              <a:t>» - поддержка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</p:txBody>
      </p:sp>
      <p:sp>
        <p:nvSpPr>
          <p:cNvPr id="16402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Трансфе́рт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 от лат. «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переношу,перемещаю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соглашениями.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6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407" name="Group 34"/>
          <p:cNvGrpSpPr>
            <a:grpSpLocks/>
          </p:cNvGrpSpPr>
          <p:nvPr/>
        </p:nvGrpSpPr>
        <p:grpSpPr bwMode="auto">
          <a:xfrm>
            <a:off x="58738" y="3141663"/>
            <a:ext cx="236537" cy="1092200"/>
            <a:chOff x="331" y="2795"/>
            <a:chExt cx="418" cy="723"/>
          </a:xfrm>
        </p:grpSpPr>
        <p:sp>
          <p:nvSpPr>
            <p:cNvPr id="16413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688" y="5962650"/>
            <a:ext cx="231775" cy="503238"/>
            <a:chOff x="39688" y="5962650"/>
            <a:chExt cx="231775" cy="50323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57150" y="5962650"/>
              <a:ext cx="1588" cy="503238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39688" y="6453188"/>
              <a:ext cx="23177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7150" y="5962650"/>
              <a:ext cx="1968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11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2924175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</a:t>
            </a:r>
            <a:r>
              <a:rPr lang="ru-RU" altLang="ru-RU" sz="1400" b="1" dirty="0" err="1">
                <a:latin typeface="Times New Roman" pitchFamily="18" charset="0"/>
              </a:rPr>
              <a:t>Ковардицкое</a:t>
            </a:r>
            <a:r>
              <a:rPr lang="ru-RU" altLang="ru-RU" sz="1400" b="1" dirty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составление </a:t>
            </a:r>
            <a:r>
              <a:rPr lang="ru-RU" altLang="ru-RU" sz="900" dirty="0">
                <a:latin typeface="Times New Roman" pitchFamily="18" charset="0"/>
              </a:rPr>
              <a:t>проекта бюджета поселения, исполнения бюджета поселения, осуществления контроля за его исполнением, составления отчета об исполнении бюджета </a:t>
            </a:r>
            <a:r>
              <a:rPr lang="ru-RU" altLang="ru-RU" sz="900" dirty="0" smtClean="0">
                <a:latin typeface="Times New Roman" pitchFamily="18" charset="0"/>
              </a:rPr>
              <a:t>поселения;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обеспечение </a:t>
            </a:r>
            <a:r>
              <a:rPr lang="ru-RU" altLang="ru-RU" sz="900" dirty="0">
                <a:latin typeface="Times New Roman" pitchFamily="18" charset="0"/>
              </a:rPr>
              <a:t>проживающих в муниципальном образовании 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16412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Иные межбюджетные трансферты, передаваемые бюджету муниципального образования Ковардицкое 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</a:t>
            </a:r>
            <a:r>
              <a:rPr lang="ru-RU" altLang="ru-RU" sz="2200" b="1" dirty="0" err="1">
                <a:latin typeface="Times New Roman" pitchFamily="18" charset="0"/>
              </a:rPr>
              <a:t>Ковардицкое</a:t>
            </a:r>
            <a:endParaRPr lang="ru-RU" altLang="ru-RU" sz="2200" b="1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24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r="3494" b="5081"/>
          <a:stretch/>
        </p:blipFill>
        <p:spPr bwMode="auto">
          <a:xfrm>
            <a:off x="252026" y="883990"/>
            <a:ext cx="413613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3682" r="3368" b="10374"/>
          <a:stretch/>
        </p:blipFill>
        <p:spPr bwMode="auto">
          <a:xfrm>
            <a:off x="4541118" y="883990"/>
            <a:ext cx="442337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7" y="3645024"/>
            <a:ext cx="4136132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5737" r="4771" b="6580"/>
          <a:stretch/>
        </p:blipFill>
        <p:spPr bwMode="auto">
          <a:xfrm>
            <a:off x="4571999" y="3645024"/>
            <a:ext cx="4392489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3356992"/>
            <a:ext cx="5832647" cy="337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02" y="116632"/>
            <a:ext cx="5851325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63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52537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ДОХОДОВ И РАСХОДОВ  БЮДЖЕТА МУНИЦИПАЛЬНОГО ОБРАЗОВАНИЯ КОВАРДИЦКОЕ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92100" y="1268760"/>
            <a:ext cx="85439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smtClean="0">
                <a:latin typeface="Times New Roman" pitchFamily="18" charset="0"/>
              </a:rPr>
              <a:t>Основные характеристики бюджета муниципального образования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err="1" smtClean="0">
                <a:latin typeface="Times New Roman" pitchFamily="18" charset="0"/>
              </a:rPr>
              <a:t>Ковардицкое</a:t>
            </a:r>
            <a:r>
              <a:rPr lang="ru-RU" altLang="ru-RU" b="1" i="1" dirty="0" smtClean="0">
                <a:latin typeface="Times New Roman" pitchFamily="18" charset="0"/>
              </a:rPr>
              <a:t> на 20</a:t>
            </a:r>
            <a:r>
              <a:rPr lang="en-US" altLang="ru-RU" b="1" i="1" dirty="0" smtClean="0">
                <a:latin typeface="Times New Roman" pitchFamily="18" charset="0"/>
              </a:rPr>
              <a:t>2</a:t>
            </a:r>
            <a:r>
              <a:rPr lang="ru-RU" altLang="ru-RU" b="1" i="1" dirty="0">
                <a:latin typeface="Times New Roman" pitchFamily="18" charset="0"/>
              </a:rPr>
              <a:t>2</a:t>
            </a:r>
            <a:r>
              <a:rPr lang="ru-RU" altLang="ru-RU" b="1" i="1" dirty="0" smtClean="0">
                <a:latin typeface="Times New Roman" pitchFamily="18" charset="0"/>
              </a:rPr>
              <a:t> – 2024</a:t>
            </a:r>
            <a:r>
              <a:rPr lang="en-US" altLang="ru-RU" b="1" i="1" dirty="0" smtClean="0">
                <a:latin typeface="Times New Roman" pitchFamily="18" charset="0"/>
              </a:rPr>
              <a:t> </a:t>
            </a:r>
            <a:r>
              <a:rPr lang="ru-RU" altLang="ru-RU" b="1" i="1" dirty="0" smtClean="0">
                <a:latin typeface="Times New Roman" pitchFamily="18" charset="0"/>
              </a:rPr>
              <a:t>годы</a:t>
            </a: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  <a:p>
            <a:pPr marL="4763" indent="-4763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3602" y="5805264"/>
            <a:ext cx="8280920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2023-2025 годах не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планируется.</a:t>
            </a:r>
            <a:endParaRPr lang="ru-RU" altLang="ru-RU" sz="2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09578"/>
              </p:ext>
            </p:extLst>
          </p:nvPr>
        </p:nvGraphicFramePr>
        <p:xfrm>
          <a:off x="292101" y="1988840"/>
          <a:ext cx="8543924" cy="3559865"/>
        </p:xfrm>
        <a:graphic>
          <a:graphicData uri="http://schemas.openxmlformats.org/drawingml/2006/table">
            <a:tbl>
              <a:tblPr/>
              <a:tblGrid>
                <a:gridCol w="2407691"/>
                <a:gridCol w="792088"/>
                <a:gridCol w="708765"/>
                <a:gridCol w="1091435"/>
                <a:gridCol w="740093"/>
                <a:gridCol w="1060107"/>
                <a:gridCol w="720080"/>
                <a:gridCol w="1023665"/>
              </a:tblGrid>
              <a:tr h="110243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год, оценка на 01.10.2022 года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53746,6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46072,2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85,7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45096,3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48447,7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15130,0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14965,0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98,9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15147,0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101,2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15341,0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101,3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38616,6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31107,2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80,6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29949,3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96,3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33106,7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48852,0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46072,2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94,3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45096,3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48447,7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88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Выполнение других обязательств муниципального образования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1500,0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2600,0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173,3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-3848,6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7"/>
          <p:cNvSpPr txBox="1">
            <a:spLocks noChangeArrowheads="1"/>
          </p:cNvSpPr>
          <p:nvPr/>
        </p:nvSpPr>
        <p:spPr bwMode="auto">
          <a:xfrm>
            <a:off x="296863" y="1196752"/>
            <a:ext cx="8713787" cy="53860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Целью основных направлений бюджетной политики является определение условий, используемых при составлении проекта бюджета муниципального образования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годов, подходов к его формированию, основных характеристик и прогнозируемых параметров бюджета муниципального образования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2023- 2025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</a:t>
            </a:r>
            <a:r>
              <a:rPr lang="ru-RU" altLang="ru-RU" sz="1800" b="1" u="sng" dirty="0">
                <a:solidFill>
                  <a:prstClr val="black"/>
                </a:solidFill>
                <a:latin typeface="Times New Roman" pitchFamily="18" charset="0"/>
              </a:rPr>
              <a:t>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</a:rPr>
              <a:t>1. Обеспечение мероприятий национальных проектов (федеральных программ), предусмотренных </a:t>
            </a:r>
            <a:r>
              <a:rPr lang="ru-RU" sz="1400" dirty="0">
                <a:latin typeface="Times New Roman" pitchFamily="18" charset="0"/>
              </a:rPr>
              <a:t>Указами Президента Российской Федерации от 7 мая 2018 г. № 204 «О национальных целях и стратегических задачах развития Российской Федерации на период до 2024 года» и от 21 июля 2020 г. № 474 «О национальных целях развития Российской Федерации на период до 2030 года».</a:t>
            </a:r>
            <a:endParaRPr lang="ru-RU" altLang="ru-RU" sz="1400" dirty="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</a:rPr>
              <a:t>2.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Обеспечение сбалансированности бюджета муниципального образования как базового принципа ответственной бюджетной политики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</a:rPr>
              <a:t>3. </a:t>
            </a:r>
            <a:r>
              <a:rPr lang="ru-RU" sz="1400" dirty="0">
                <a:latin typeface="Times New Roman" pitchFamily="18" charset="0"/>
              </a:rPr>
              <a:t>Первоочередное планирование бюджетных ассигнований на исполнение действующих расходных обязательств муниципального образования.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itchFamily="18" charset="0"/>
              </a:rPr>
              <a:t>4. Принятие новых расходных обязательств района в рамках установленных пунктом 3 статьи 136 Бюджетного кодекса Российской Федерации полномочий и исключительно после финансового обеспечения действующих расходных обязательств в полном объеме исходя из возможностей доходов бюджета муниципального образования.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</a:rPr>
              <a:t>5.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В целях 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бюджета, включая: 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расширение практики внедрения обоснований расходов для получателей бюджетных средств;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распространение применения механизма казначейского сопровождения;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обеспечение открытости и прозрачности бюджетных данных.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491688" y="116632"/>
            <a:ext cx="8378111" cy="985527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образования Ковардицкое от 16.09.2022 № 522 определены основные задачи бюджетной политики муниципального образования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на 2023 год и плановый период 2024 и 2025 годов: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229600" cy="785837"/>
          </a:xfrm>
        </p:spPr>
        <p:txBody>
          <a:bodyPr anchor="b"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КОВАРДИЦКОЕ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813603" y="2204864"/>
            <a:ext cx="7772400" cy="5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бюджета муниципального образования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видам доходов в 2021 – 2025 годах, тыс. рублей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530214"/>
              </p:ext>
            </p:extLst>
          </p:nvPr>
        </p:nvGraphicFramePr>
        <p:xfrm>
          <a:off x="785813" y="2852738"/>
          <a:ext cx="7423150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Лист" r:id="rId4" imgW="7486578" imgH="3648047" progId="Excel.Sheet.8">
                  <p:embed/>
                </p:oleObj>
              </mc:Choice>
              <mc:Fallback>
                <p:oleObj name="Лист" r:id="rId4" imgW="7486578" imgH="364804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852738"/>
                        <a:ext cx="7423150" cy="361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8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9141</TotalTime>
  <Words>3720</Words>
  <Application>Microsoft Office PowerPoint</Application>
  <PresentationFormat>Экран (4:3)</PresentationFormat>
  <Paragraphs>1017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Волна</vt:lpstr>
      <vt:lpstr>Лист</vt:lpstr>
      <vt:lpstr>Диаграмма</vt:lpstr>
      <vt:lpstr>к проекту решения Совета народных депутатов муниципального образования Ковардицкое Муромского района «О бюджете муниципального образования Ковардицкое на 2023 год и на плановый период 2024 и 2025 годов»</vt:lpstr>
      <vt:lpstr>ВВОДНАЯ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 БЮДЖЕТА МУНИЦИПАЛЬНОГО ОБРАЗОВАНИЯ КОВАРДИЦКОЕ</vt:lpstr>
      <vt:lpstr>Презентация PowerPoint</vt:lpstr>
      <vt:lpstr>ДОХОДЫ БЮДЖЕТА МУНИЦИПАЛЬНОГО ОБРАЗОВАНИЯ КОВАРДИЦКОЕ</vt:lpstr>
      <vt:lpstr>Презентация PowerPoint</vt:lpstr>
      <vt:lpstr>Презентация PowerPoint</vt:lpstr>
      <vt:lpstr>Доходы бюджета муниципального образования на 1 жителя</vt:lpstr>
      <vt:lpstr>          Из общего объема безвозмездных поступлений от других бюджетов бюджетной системы Российской Федерации в 2023 году в сумме 31107,2 тыс. рублей поступление дотации бюджетам сельских поселений на выравнивание бюджетной обеспеченности из бюджетов муниципальных районов составляет сумму 21598,0 тыс. рублей (69,4%), субсидий – 2788,0 тыс. рублей (9,0 %), субвенций – 719,8 тыс. рублей (2,3%),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5000,0 тыс. рублей (16,1%), иные межбюджетные трансферты, передаваемые бюджетам сельских поселений из бюджетов муниципальных районов – 1001,4 тыс. рублей (3,2%).           В 2024 году безвозмездные поступления уменьшатся в сравнении с 2023 годом на 3,7 % и ожидаются в сумме 29949,3 тыс. рублей, в 2025 году данные средства запланированы в сумме 33106,7 тыс. рублей или с ростом к уровню 2024 года на 10,5 %.</vt:lpstr>
      <vt:lpstr>РАСХОДЫ БЮДЖЕТА  МУНИЦИПАЛЬНОГО ОБРАЗОВАНИЯ КОВАРДИЦКОЕ</vt:lpstr>
      <vt:lpstr>Презентация PowerPoint</vt:lpstr>
      <vt:lpstr>Презентация PowerPoint</vt:lpstr>
      <vt:lpstr>Динамика расходов бюджета муниципального образования Ковардицкое по разделам и подразделам классификации расходов бюджетов в разрезе в разрезе муниципальных программ (тыс. рублей) </vt:lpstr>
      <vt:lpstr>Презентация PowerPoint</vt:lpstr>
      <vt:lpstr>Презентация PowerPoint</vt:lpstr>
      <vt:lpstr>МЕЖБЮДЖЕТНЫЕ ОТНОШЕНИЯ</vt:lpstr>
      <vt:lpstr>ДОПОЛНИТЕЛЬНАЯ ИНФОРМАЦИЯ</vt:lpstr>
      <vt:lpstr>С проектом решения Совета народных депутатов муниципального образования Ковардицкое Муромского района от «О бюджете муниципального образования Ковардицкое на 2023 год и на плановый период 2024 и 2025 годов» можно ознакомиться в газете «Муромский край» от 25.11.2022 № 125 (4894) или на сайте администрации Муромского района www.muromraion.ru  в разделе «Финансовое управление».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Колпакова Елена</cp:lastModifiedBy>
  <cp:revision>493</cp:revision>
  <cp:lastPrinted>2022-12-01T05:11:55Z</cp:lastPrinted>
  <dcterms:created xsi:type="dcterms:W3CDTF">2014-11-19T12:08:38Z</dcterms:created>
  <dcterms:modified xsi:type="dcterms:W3CDTF">2022-12-01T13:42:21Z</dcterms:modified>
</cp:coreProperties>
</file>