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4"/>
  </p:notesMasterIdLst>
  <p:sldIdLst>
    <p:sldId id="256" r:id="rId2"/>
    <p:sldId id="257" r:id="rId3"/>
    <p:sldId id="264" r:id="rId4"/>
    <p:sldId id="265" r:id="rId5"/>
    <p:sldId id="266" r:id="rId6"/>
    <p:sldId id="297" r:id="rId7"/>
    <p:sldId id="258" r:id="rId8"/>
    <p:sldId id="267" r:id="rId9"/>
    <p:sldId id="302" r:id="rId10"/>
    <p:sldId id="303" r:id="rId11"/>
    <p:sldId id="304" r:id="rId12"/>
    <p:sldId id="305" r:id="rId13"/>
    <p:sldId id="306" r:id="rId14"/>
    <p:sldId id="260" r:id="rId15"/>
    <p:sldId id="278" r:id="rId16"/>
    <p:sldId id="280" r:id="rId17"/>
    <p:sldId id="296" r:id="rId18"/>
    <p:sldId id="298" r:id="rId19"/>
    <p:sldId id="299" r:id="rId20"/>
    <p:sldId id="261" r:id="rId21"/>
    <p:sldId id="262" r:id="rId22"/>
    <p:sldId id="263" r:id="rId2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22"/>
    <a:srgbClr val="0066FF"/>
    <a:srgbClr val="FF9900"/>
    <a:srgbClr val="F0D1C2"/>
    <a:srgbClr val="0000FF"/>
    <a:srgbClr val="E2C2F0"/>
    <a:srgbClr val="68C25E"/>
    <a:srgbClr val="FFFF99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41;&#1043;%202023\&#1050;%20&#1087;&#1088;&#1086;&#1077;&#1082;&#1090;&#1091;\&#1055;&#1086;&#1076;&#1089;&#1086;&#1073;&#1082;&#1072;&#1041;&#1043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41;&#1043;%202023\&#1050;%20&#1087;&#1088;&#1086;&#1077;&#1082;&#1090;&#1091;\&#1055;&#1086;&#1076;&#1089;&#1086;&#1073;&#1082;&#1072;&#1041;&#1043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1132232731263"/>
          <c:y val="0.16877637130801687"/>
          <c:w val="0.83606185321509363"/>
          <c:h val="0.6816877637130801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611111111111110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10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2E-2"/>
                  <c:y val="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пок.развит.эконом!$A$94:$A$97</c:f>
              <c:strCache>
                <c:ptCount val="4"/>
                <c:pt idx="0">
                  <c:v>в % к сентябрю 2021 года</c:v>
                </c:pt>
                <c:pt idx="1">
                  <c:v>в % к декабрю 2021 года</c:v>
                </c:pt>
                <c:pt idx="2">
                  <c:v>в % к августу 2022 года</c:v>
                </c:pt>
                <c:pt idx="3">
                  <c:v>в % 9 мес 2022 к 9 мес 2021 года</c:v>
                </c:pt>
              </c:strCache>
            </c:strRef>
          </c:cat>
          <c:val>
            <c:numRef>
              <c:f>пок.развит.эконом!$B$94:$B$97</c:f>
              <c:numCache>
                <c:formatCode>0.0%</c:formatCode>
                <c:ptCount val="4"/>
                <c:pt idx="0">
                  <c:v>1.155</c:v>
                </c:pt>
                <c:pt idx="1">
                  <c:v>1.117</c:v>
                </c:pt>
                <c:pt idx="2">
                  <c:v>0.999</c:v>
                </c:pt>
                <c:pt idx="3">
                  <c:v>1.1619999999999999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03296"/>
        <c:axId val="186104832"/>
      </c:lineChart>
      <c:catAx>
        <c:axId val="1861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6104832"/>
        <c:crosses val="autoZero"/>
        <c:auto val="1"/>
        <c:lblAlgn val="ctr"/>
        <c:lblOffset val="100"/>
        <c:noMultiLvlLbl val="0"/>
      </c:catAx>
      <c:valAx>
        <c:axId val="186104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6103296"/>
        <c:crosses val="autoZero"/>
        <c:crossBetween val="between"/>
      </c:valAx>
      <c:spPr>
        <a:gradFill>
          <a:gsLst>
            <a:gs pos="0">
              <a:srgbClr val="FFFFFF"/>
            </a:gs>
            <a:gs pos="100000">
              <a:srgbClr val="99CCFF"/>
            </a:gs>
          </a:gsLst>
          <a:lin ang="5400000" scaled="1"/>
        </a:gradFill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chemeClr val="bg1">
          <a:lumMod val="9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4.9999907255409329E-2"/>
                  <c:y val="-4.94066104332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91401648998819E-2"/>
                  <c:y val="-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58539458186142E-2"/>
                  <c:y val="-5.0890585241730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2826855123678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335689045936397E-2"/>
                  <c:y val="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69964664311042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пок.развит.эконом!$A$109:$A$113</c:f>
              <c:strCache>
                <c:ptCount val="5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пок.развит.эконом!$B$109:$B$113</c:f>
              <c:numCache>
                <c:formatCode>0.0%</c:formatCode>
                <c:ptCount val="5"/>
                <c:pt idx="0">
                  <c:v>1.9E-2</c:v>
                </c:pt>
                <c:pt idx="1">
                  <c:v>1.9E-2</c:v>
                </c:pt>
                <c:pt idx="2">
                  <c:v>1.9E-2</c:v>
                </c:pt>
                <c:pt idx="3">
                  <c:v>1.9E-2</c:v>
                </c:pt>
                <c:pt idx="4">
                  <c:v>1.9E-2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16736"/>
        <c:axId val="186126720"/>
      </c:lineChart>
      <c:dateAx>
        <c:axId val="18611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126720"/>
        <c:crosses val="autoZero"/>
        <c:auto val="0"/>
        <c:lblOffset val="100"/>
        <c:baseTimeUnit val="days"/>
      </c:dateAx>
      <c:valAx>
        <c:axId val="18612672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116736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dirty="0"/>
              <a:t>Динамика программной структуры расходов бюджета муниципального образования Борисоглебское, тыс. руб.</a:t>
            </a:r>
          </a:p>
        </c:rich>
      </c:tx>
      <c:layout>
        <c:manualLayout>
          <c:xMode val="edge"/>
          <c:yMode val="edge"/>
          <c:x val="0.1139326689215716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810474673070249"/>
          <c:y val="0.16260392464560783"/>
          <c:w val="0.72384053583482288"/>
          <c:h val="0.583994212838924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динам.прогр.стр.!$B$2</c:f>
              <c:strCache>
                <c:ptCount val="1"/>
                <c:pt idx="0">
                  <c:v>Расходы в рамках муниципальных программ муниципального образования Ковардицкое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26 118,90</a:t>
                    </a:r>
                    <a:r>
                      <a:rPr lang="ru-RU"/>
                      <a:t>; 83,4%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38 096,60</a:t>
                    </a:r>
                    <a:r>
                      <a:rPr lang="ru-RU"/>
                      <a:t>; 88,6%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31 836,20</a:t>
                    </a:r>
                    <a:r>
                      <a:rPr lang="ru-RU"/>
                      <a:t>; 89,1%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44 613,36</a:t>
                    </a:r>
                    <a:r>
                      <a:rPr lang="ru-RU"/>
                      <a:t>; 91,3%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динам.прогр.стр.!$B$3:$B$6</c:f>
              <c:numCache>
                <c:formatCode>#,##0.00</c:formatCode>
                <c:ptCount val="4"/>
                <c:pt idx="0">
                  <c:v>26118.9</c:v>
                </c:pt>
                <c:pt idx="1">
                  <c:v>38096.6</c:v>
                </c:pt>
                <c:pt idx="2">
                  <c:v>31836.204000000002</c:v>
                </c:pt>
                <c:pt idx="3">
                  <c:v>44613.35615</c:v>
                </c:pt>
              </c:numCache>
            </c:numRef>
          </c:val>
        </c:ser>
        <c:ser>
          <c:idx val="1"/>
          <c:order val="1"/>
          <c:tx>
            <c:strRef>
              <c:f>динам.прогр.стр.!$C$2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.12513484358144553"/>
                  <c:y val="-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5 193,90</a:t>
                    </a:r>
                    <a:r>
                      <a:rPr lang="ru-RU"/>
                      <a:t>;16,6%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13484358144553"/>
                  <c:y val="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4 893,90</a:t>
                    </a:r>
                    <a:r>
                      <a:rPr lang="ru-RU"/>
                      <a:t>; 11,4%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449838187702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3 900,90</a:t>
                    </a:r>
                    <a:r>
                      <a:rPr lang="ru-RU"/>
                      <a:t>; 10,9%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866235167206041"/>
                  <c:y val="-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4 238,60</a:t>
                    </a:r>
                    <a:r>
                      <a:rPr lang="ru-RU"/>
                      <a:t>; 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динам.прогр.стр.!$C$3:$C$6</c:f>
              <c:numCache>
                <c:formatCode>#,##0.00</c:formatCode>
                <c:ptCount val="4"/>
                <c:pt idx="0">
                  <c:v>5193.8999999999996</c:v>
                </c:pt>
                <c:pt idx="1">
                  <c:v>4893.8999999999996</c:v>
                </c:pt>
                <c:pt idx="2">
                  <c:v>3900.9</c:v>
                </c:pt>
                <c:pt idx="3">
                  <c:v>4238.6000000000004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3121664"/>
        <c:axId val="193156224"/>
      </c:barChart>
      <c:catAx>
        <c:axId val="19312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56224"/>
        <c:crosses val="autoZero"/>
        <c:auto val="1"/>
        <c:lblAlgn val="ctr"/>
        <c:lblOffset val="100"/>
        <c:noMultiLvlLbl val="0"/>
      </c:catAx>
      <c:valAx>
        <c:axId val="19315622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12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0406528953798E-3"/>
          <c:y val="0.8270724859432681"/>
          <c:w val="0.97734780725224879"/>
          <c:h val="0.171892955558550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0.02103</cdr:x>
      <cdr:y>0</cdr:y>
    </cdr:from>
    <cdr:to>
      <cdr:x>0.98561</cdr:x>
      <cdr:y>0.15625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937" y="0"/>
          <a:ext cx="3941107" cy="449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образованию Борисоглебское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2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проекту решения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8825,0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8,1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ниже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2022 года. Снижение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земельному налогу на 24,0%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1697,0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</a:t>
            </a: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и объясняется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кадастровой стоимости земель населенных пунктов в связи с ее переоценкой в 2021 году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Наибольший удельный вес в структуре налоговых доходов занимает земельный налог (в 2022 году-73,5%, в 2023 году-60,8%, в 2024 году-67,3%, в 2025 году-66,5%).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61420"/>
              </p:ext>
            </p:extLst>
          </p:nvPr>
        </p:nvGraphicFramePr>
        <p:xfrm>
          <a:off x="715963" y="1079500"/>
          <a:ext cx="796607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Лист" r:id="rId4" imgW="5029392" imgH="2876522" progId="Excel.Sheet.8">
                  <p:embed/>
                </p:oleObj>
              </mc:Choice>
              <mc:Fallback>
                <p:oleObj name="Лист" r:id="rId4" imgW="5029392" imgH="28765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0"/>
                        <a:ext cx="7966075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2021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2025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081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21854" y="4725144"/>
            <a:ext cx="78486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311,0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с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ростом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 27,5 % к уровню 2022 года.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Увеличение в основном 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доходам от сдачи в аренду земельных участков в связи с увеличением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площади земельных участков, сдаваемой в аренду на 154652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itchFamily="18" charset="0"/>
              </a:rPr>
              <a:t>кв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м. 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неналоговых доходов составляют доходы от использования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имущества (аренда муниципальной земли, аренда муниципального имущества, прочие поступления от использования имущества),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ущерба.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2022 году – 95,9%, в 2023 - 2025 годах по 96,1%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116632"/>
            <a:ext cx="8496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</a:t>
            </a:r>
            <a:endParaRPr lang="ru-RU" altLang="ru-RU" sz="22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</a:rPr>
              <a:t>в 2021– 2025 </a:t>
            </a:r>
            <a:r>
              <a:rPr lang="ru-RU" altLang="ru-RU" sz="22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346615"/>
              </p:ext>
            </p:extLst>
          </p:nvPr>
        </p:nvGraphicFramePr>
        <p:xfrm>
          <a:off x="677863" y="1135063"/>
          <a:ext cx="7770812" cy="359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Лист" r:id="rId4" imgW="5010222" imgH="2486153" progId="Excel.Sheet.8">
                  <p:embed/>
                </p:oleObj>
              </mc:Choice>
              <mc:Fallback>
                <p:oleObj name="Лист" r:id="rId4" imgW="5010222" imgH="248615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135063"/>
                        <a:ext cx="7770812" cy="359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3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0126379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9649,6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1696,3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9663587"/>
              </p:ext>
            </p:extLst>
          </p:nvPr>
        </p:nvGraphicFramePr>
        <p:xfrm>
          <a:off x="860425" y="4367213"/>
          <a:ext cx="68453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Лист" r:id="rId4" imgW="6133956" imgH="1305067" progId="Excel.Sheet.8">
                  <p:embed/>
                </p:oleObj>
              </mc:Choice>
              <mc:Fallback>
                <p:oleObj name="Лист" r:id="rId4" imgW="6133956" imgH="130506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367213"/>
                        <a:ext cx="68453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2025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1489,5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3189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869160"/>
            <a:ext cx="8262119" cy="1800200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2023 году в сумме 26601,1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14378,0 тыс. рублей (54,1%), субсидий –2945,6 тыс. рублей (11,1 %), субвенций – 330,2 тыс. рублей (1,2%),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4500,0 тыс. рублей (16,9%), иные межбюджетные трансферты, передаваемые бюджетам сельских поселений из бюджетов муниципальных районов – 4447,3 тыс. рублей (16,7%).</a:t>
            </a:r>
            <a:b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безвозмездные 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увеличатся в сравнении с 2023 годом на 29,9 % и ожидаются в сумме 34562,5 тыс. рублей, в 2025 году данные средства запланированы в сумме 22664,8 тыс. рублей или уменьшатся к уровню 2024 года на 34,4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20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2000" b="1" dirty="0" smtClean="0">
                <a:latin typeface="Times New Roman" pitchFamily="18" charset="0"/>
              </a:rPr>
              <a:t>в 2021 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2025 </a:t>
            </a:r>
            <a:r>
              <a:rPr lang="ru-RU" altLang="ru-RU" sz="2000" b="1" dirty="0">
                <a:latin typeface="Times New Roman" pitchFamily="18" charset="0"/>
              </a:rPr>
              <a:t>годах, тыс. </a:t>
            </a:r>
            <a:r>
              <a:rPr lang="ru-RU" altLang="ru-RU" sz="2000" b="1" dirty="0" smtClean="0">
                <a:latin typeface="Times New Roman" pitchFamily="18" charset="0"/>
              </a:rPr>
              <a:t>рублей</a:t>
            </a:r>
            <a:endParaRPr lang="ru-RU" altLang="ru-RU" sz="20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78201"/>
              </p:ext>
            </p:extLst>
          </p:nvPr>
        </p:nvGraphicFramePr>
        <p:xfrm>
          <a:off x="539750" y="982663"/>
          <a:ext cx="7975600" cy="381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Лист" r:id="rId4" imgW="5029392" imgH="3066908" progId="Excel.Sheet.8">
                  <p:embed/>
                </p:oleObj>
              </mc:Choice>
              <mc:Fallback>
                <p:oleObj name="Лист" r:id="rId4" imgW="5029392" imgH="30669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2663"/>
                        <a:ext cx="7975600" cy="381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26081,3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70687" y="796132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36918,1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79264" y="796132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26601,1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0" y="836613"/>
            <a:ext cx="7374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34562,5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22664,8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141,6%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111232" y="78581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72,1%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129,9%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65,6%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21695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33,1%,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31,9%,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17,1%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 и «Охрана окружающей среды» и «Средства массовой информации» - по  0,6%.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88,6%,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83,4%.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31836,2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44613,36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" y="789087"/>
            <a:ext cx="5127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55255"/>
              </p:ext>
            </p:extLst>
          </p:nvPr>
        </p:nvGraphicFramePr>
        <p:xfrm>
          <a:off x="5108128" y="2986745"/>
          <a:ext cx="4024412" cy="376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50425"/>
              </p:ext>
            </p:extLst>
          </p:nvPr>
        </p:nvGraphicFramePr>
        <p:xfrm>
          <a:off x="395536" y="836704"/>
          <a:ext cx="8424935" cy="5962574"/>
        </p:xfrm>
        <a:graphic>
          <a:graphicData uri="http://schemas.openxmlformats.org/drawingml/2006/table">
            <a:tbl>
              <a:tblPr/>
              <a:tblGrid>
                <a:gridCol w="3960440"/>
                <a:gridCol w="216024"/>
                <a:gridCol w="208183"/>
                <a:gridCol w="956840"/>
                <a:gridCol w="809634"/>
                <a:gridCol w="833655"/>
                <a:gridCol w="725155"/>
                <a:gridCol w="715004"/>
              </a:tblGrid>
              <a:tr h="60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2023 года к плану на 01.10.2022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16 347,2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11 824,3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56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12 206,2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8 138,4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7 833,0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8 933,0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1 439,2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2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1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1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11 884,6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3 716,1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790,4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48 852,0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35 737,1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42 990,5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31 312,8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256005"/>
            <a:ext cx="8961438" cy="101275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79512" y="5499229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«Общегосударственные вопросы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273422"/>
            <a:ext cx="89269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2022 - 2025 годы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5806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80189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-27384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800" b="1" dirty="0" smtClean="0">
                <a:latin typeface="Times New Roman" pitchFamily="18" charset="0"/>
              </a:rPr>
              <a:t> в разрезе муниципальных программ (тыс.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89771"/>
              </p:ext>
            </p:extLst>
          </p:nvPr>
        </p:nvGraphicFramePr>
        <p:xfrm>
          <a:off x="251520" y="925727"/>
          <a:ext cx="8640960" cy="5887649"/>
        </p:xfrm>
        <a:graphic>
          <a:graphicData uri="http://schemas.openxmlformats.org/drawingml/2006/table">
            <a:tbl>
              <a:tblPr/>
              <a:tblGrid>
                <a:gridCol w="3174115"/>
                <a:gridCol w="430773"/>
                <a:gridCol w="442109"/>
                <a:gridCol w="997579"/>
                <a:gridCol w="986243"/>
                <a:gridCol w="850209"/>
                <a:gridCol w="875715"/>
                <a:gridCol w="884217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48 851,96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35 737,10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73,15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42 990,50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31 312,80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16 347,20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11 824,30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11 511,90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12 211,90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105,97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105,97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107,89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107,89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12 206,20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8 138,40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7 833,00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8 933,00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11 157,00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7 765,30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887,50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28,91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72,05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32796"/>
              </p:ext>
            </p:extLst>
          </p:nvPr>
        </p:nvGraphicFramePr>
        <p:xfrm>
          <a:off x="395536" y="332655"/>
          <a:ext cx="8424935" cy="6320246"/>
        </p:xfrm>
        <a:graphic>
          <a:graphicData uri="http://schemas.openxmlformats.org/drawingml/2006/table">
            <a:tbl>
              <a:tblPr/>
              <a:tblGrid>
                <a:gridCol w="3094762"/>
                <a:gridCol w="420003"/>
                <a:gridCol w="431055"/>
                <a:gridCol w="972639"/>
                <a:gridCol w="961587"/>
                <a:gridCol w="828956"/>
                <a:gridCol w="853822"/>
                <a:gridCol w="862111"/>
              </a:tblGrid>
              <a:tr h="759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109" marR="4109" marT="41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4109" marR="4109" marT="410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4109" marR="4109" marT="410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8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1 439,17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8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08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100,35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5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30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5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15795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94065"/>
              </p:ext>
            </p:extLst>
          </p:nvPr>
        </p:nvGraphicFramePr>
        <p:xfrm>
          <a:off x="395536" y="260648"/>
          <a:ext cx="8424937" cy="6463925"/>
        </p:xfrm>
        <a:graphic>
          <a:graphicData uri="http://schemas.openxmlformats.org/drawingml/2006/table">
            <a:tbl>
              <a:tblPr/>
              <a:tblGrid>
                <a:gridCol w="3528392"/>
                <a:gridCol w="360040"/>
                <a:gridCol w="360040"/>
                <a:gridCol w="864096"/>
                <a:gridCol w="864096"/>
                <a:gridCol w="864096"/>
                <a:gridCol w="792088"/>
                <a:gridCol w="792089"/>
              </a:tblGrid>
              <a:tr h="566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95" marR="3095" marT="30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95" marR="3095" marT="309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095" marR="3095" marT="309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11 884,57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51,41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3 716,10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10 715,63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4 840,67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4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муниципального образования Борисоглебское"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4 840,67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7 011,90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38,24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2 019,60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6 554,00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2 641,00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40,30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1 979,60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8,74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8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1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культуры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760,92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150,77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150,77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381,91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366,91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48,21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8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4462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1842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4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24.11.2022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декабря 2022 года в 13 час. 30 мин.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ул. Первомайская, д. 16,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 smtClean="0">
                <a:latin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 на 2023 год и на плановый период 2024 и 2025 годов» жители муниципального образования Борисоглебское 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borisogleb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33.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21 декабря 2022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764704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2945,6 тыс</a:t>
            </a:r>
            <a:r>
              <a:rPr lang="ru-RU" altLang="ru-RU" sz="14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330,2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367240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3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300" dirty="0">
                <a:latin typeface="Times New Roman" pitchFamily="18" charset="0"/>
              </a:rPr>
              <a:t>– </a:t>
            </a:r>
            <a:r>
              <a:rPr lang="ru-RU" altLang="ru-RU" sz="1300" dirty="0" smtClean="0">
                <a:latin typeface="Times New Roman" pitchFamily="18" charset="0"/>
              </a:rPr>
              <a:t>14378,0 </a:t>
            </a:r>
            <a:r>
              <a:rPr lang="ru-RU" altLang="ru-RU" sz="13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dirty="0">
                <a:latin typeface="Times New Roman" pitchFamily="18" charset="0"/>
              </a:rPr>
              <a:t> </a:t>
            </a:r>
            <a:r>
              <a:rPr lang="ru-RU" altLang="ru-RU" sz="13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300" i="1" dirty="0" smtClean="0">
                <a:latin typeface="Times New Roman" pitchFamily="18" charset="0"/>
              </a:rPr>
              <a:t>7041,0 </a:t>
            </a:r>
            <a:r>
              <a:rPr lang="ru-RU" altLang="ru-RU" sz="13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300" i="1" dirty="0" smtClean="0">
                <a:latin typeface="Times New Roman" pitchFamily="18" charset="0"/>
              </a:rPr>
              <a:t>- 7337,0 </a:t>
            </a:r>
            <a:r>
              <a:rPr lang="ru-RU" altLang="ru-RU" sz="1300" i="1" dirty="0">
                <a:latin typeface="Times New Roman" pitchFamily="18" charset="0"/>
              </a:rPr>
              <a:t>тыс</a:t>
            </a:r>
            <a:r>
              <a:rPr lang="ru-RU" altLang="ru-RU" sz="1300" i="1" dirty="0" smtClean="0">
                <a:latin typeface="Times New Roman" pitchFamily="18" charset="0"/>
              </a:rPr>
              <a:t>.</a:t>
            </a:r>
            <a:r>
              <a:rPr lang="en-US" altLang="ru-RU" sz="1300" i="1" dirty="0" smtClean="0">
                <a:latin typeface="Times New Roman" pitchFamily="18" charset="0"/>
              </a:rPr>
              <a:t> </a:t>
            </a:r>
            <a:r>
              <a:rPr lang="ru-RU" altLang="ru-RU" sz="1300" i="1" dirty="0" smtClean="0">
                <a:latin typeface="Times New Roman" pitchFamily="18" charset="0"/>
              </a:rPr>
              <a:t>рублей</a:t>
            </a:r>
            <a:r>
              <a:rPr lang="ru-RU" altLang="ru-RU" sz="13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300" dirty="0" smtClean="0">
                <a:latin typeface="Times New Roman" pitchFamily="18" charset="0"/>
              </a:rPr>
              <a:t> </a:t>
            </a:r>
            <a:r>
              <a:rPr lang="ru-RU" altLang="ru-RU" sz="1300" dirty="0">
                <a:latin typeface="Times New Roman" pitchFamily="18" charset="0"/>
              </a:rPr>
              <a:t>из бюджета Муромского района – </a:t>
            </a:r>
            <a:r>
              <a:rPr lang="ru-RU" altLang="ru-RU" sz="1300" dirty="0" smtClean="0">
                <a:latin typeface="Times New Roman" pitchFamily="18" charset="0"/>
              </a:rPr>
              <a:t>8947,3 </a:t>
            </a:r>
            <a:r>
              <a:rPr lang="ru-RU" altLang="ru-RU" sz="13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4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40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4267,3 </a:t>
            </a:r>
            <a:r>
              <a:rPr lang="ru-RU" altLang="ru-RU" sz="1400" dirty="0">
                <a:latin typeface="Times New Roman" pitchFamily="18" charset="0"/>
              </a:rPr>
              <a:t>тыс. рублей</a:t>
            </a:r>
            <a:r>
              <a:rPr lang="ru-RU" altLang="ru-RU" sz="900" dirty="0">
                <a:latin typeface="Times New Roman" pitchFamily="18" charset="0"/>
              </a:rPr>
              <a:t>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гг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12326"/>
              </p:ext>
            </p:extLst>
          </p:nvPr>
        </p:nvGraphicFramePr>
        <p:xfrm>
          <a:off x="437332" y="1916834"/>
          <a:ext cx="8455149" cy="4686048"/>
        </p:xfrm>
        <a:graphic>
          <a:graphicData uri="http://schemas.openxmlformats.org/drawingml/2006/table">
            <a:tbl>
              <a:tblPr/>
              <a:tblGrid>
                <a:gridCol w="3130381"/>
                <a:gridCol w="1331192"/>
                <a:gridCol w="1331192"/>
                <a:gridCol w="1331192"/>
                <a:gridCol w="1331192"/>
              </a:tblGrid>
              <a:tr h="782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2146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34596,20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3 072,90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2 261,80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itchFamily="18" charset="0"/>
              </a:rPr>
              <a:t>С проектом решения </a:t>
            </a:r>
            <a:r>
              <a:rPr lang="ru-RU" altLang="ru-RU" dirty="0">
                <a:latin typeface="Times New Roman" pitchFamily="18" charset="0"/>
              </a:rPr>
              <a:t>Совета народных депутатов муниципального образования Борисоглебское Муромского района </a:t>
            </a:r>
            <a:r>
              <a:rPr lang="ru-RU" altLang="ru-RU" dirty="0" smtClean="0">
                <a:latin typeface="Times New Roman" pitchFamily="18" charset="0"/>
              </a:rPr>
              <a:t>«О </a:t>
            </a:r>
            <a:r>
              <a:rPr lang="ru-RU" altLang="ru-RU" dirty="0">
                <a:latin typeface="Times New Roman" pitchFamily="18" charset="0"/>
              </a:rPr>
              <a:t>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2025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от 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29.11.2022 </a:t>
            </a:r>
            <a:r>
              <a:rPr lang="ru-RU" altLang="ru-RU" dirty="0">
                <a:latin typeface="Times New Roman" pitchFamily="18" charset="0"/>
              </a:rPr>
              <a:t>г. </a:t>
            </a:r>
            <a:r>
              <a:rPr lang="ru-RU" altLang="ru-RU" dirty="0" smtClean="0">
                <a:latin typeface="Times New Roman" pitchFamily="18" charset="0"/>
              </a:rPr>
              <a:t>№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</a:rPr>
              <a:t>126 (4895) </a:t>
            </a:r>
            <a:r>
              <a:rPr lang="ru-RU" altLang="ru-RU" dirty="0" smtClean="0">
                <a:latin typeface="Times New Roman" pitchFamily="18" charset="0"/>
              </a:rPr>
              <a:t>или </a:t>
            </a:r>
            <a:r>
              <a:rPr lang="ru-RU" altLang="ru-RU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23528" y="3717032"/>
            <a:ext cx="4032448" cy="2880320"/>
            <a:chOff x="0" y="0"/>
            <a:chExt cx="4829175" cy="3028950"/>
          </a:xfrm>
        </p:grpSpPr>
        <p:graphicFrame>
          <p:nvGraphicFramePr>
            <p:cNvPr id="10" name="Диаграмма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8473688"/>
                </p:ext>
              </p:extLst>
            </p:nvPr>
          </p:nvGraphicFramePr>
          <p:xfrm>
            <a:off x="0" y="0"/>
            <a:ext cx="4829175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9"/>
            <p:cNvSpPr txBox="1"/>
            <p:nvPr/>
          </p:nvSpPr>
          <p:spPr>
            <a:xfrm>
              <a:off x="104775" y="47625"/>
              <a:ext cx="4572000" cy="5619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Динамика индекса потребительских цен на товары и услуги в муниципальном образовании Борисоглебское в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10718"/>
              </p:ext>
            </p:extLst>
          </p:nvPr>
        </p:nvGraphicFramePr>
        <p:xfrm>
          <a:off x="4734645" y="3762320"/>
          <a:ext cx="4085827" cy="28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40324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44" y="781360"/>
            <a:ext cx="4068328" cy="279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6166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1"/>
            <a:ext cx="561662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2023– 2025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2023-2025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76457"/>
              </p:ext>
            </p:extLst>
          </p:nvPr>
        </p:nvGraphicFramePr>
        <p:xfrm>
          <a:off x="303214" y="2276870"/>
          <a:ext cx="8543922" cy="3318440"/>
        </p:xfrm>
        <a:graphic>
          <a:graphicData uri="http://schemas.openxmlformats.org/drawingml/2006/table">
            <a:tbl>
              <a:tblPr/>
              <a:tblGrid>
                <a:gridCol w="2154393"/>
                <a:gridCol w="870003"/>
                <a:gridCol w="745790"/>
                <a:gridCol w="1144458"/>
                <a:gridCol w="622237"/>
                <a:gridCol w="1192402"/>
                <a:gridCol w="602153"/>
                <a:gridCol w="1212486"/>
              </a:tblGrid>
              <a:tr h="294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оценка на 01.10.2022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46767,1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35737,1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76,4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42990,5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120,3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31312,8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9849,0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9136,0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8648,0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36918,1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26601,1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34562,5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129,9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22664,8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48852,0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35737,1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73,2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42990,5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120,3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31312,8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1700,0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-2084,9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16.09.2022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194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годы:</a:t>
            </a:r>
            <a:endParaRPr lang="ru-RU" alt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4476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Целью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2025 годы,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подходов к его формированию, основных характеристик и прогнозируемых параметров бюджета муниципального образования Борисоглебское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2023- 2025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годы.</a:t>
            </a:r>
          </a:p>
          <a:p>
            <a:pPr algn="just" eaLnBrk="1" hangingPunct="1">
              <a:defRPr/>
            </a:pPr>
            <a:endParaRPr lang="ru-RU" altLang="ru-RU" sz="1800" b="1" u="sng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400" dirty="0" smtClean="0">
                <a:latin typeface="Times New Roman" pitchFamily="18" charset="0"/>
              </a:rPr>
              <a:t>Указами </a:t>
            </a:r>
            <a:r>
              <a:rPr lang="ru-RU" sz="1400" dirty="0">
                <a:latin typeface="Times New Roman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400" dirty="0" smtClean="0">
                <a:latin typeface="Times New Roman" pitchFamily="18" charset="0"/>
              </a:rPr>
              <a:t>» и от </a:t>
            </a:r>
            <a:r>
              <a:rPr lang="ru-RU" sz="1400" dirty="0">
                <a:latin typeface="Times New Roman" pitchFamily="18" charset="0"/>
              </a:rPr>
              <a:t>21 июля 2020 г. № 474 «О национальных целях развития Российской Федерации на период до 2030 года».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сбалансированности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бюджета муниципального образования как базового принципа ответственной бюджетной политики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</a:rPr>
              <a:t>Первоочередное планирование </a:t>
            </a:r>
            <a:r>
              <a:rPr lang="ru-RU" sz="1400" dirty="0">
                <a:latin typeface="Times New Roman" pitchFamily="18" charset="0"/>
              </a:rPr>
              <a:t>бюджетных ассигнований на исполнение действующих расходных обязательств муниципального </a:t>
            </a:r>
            <a:r>
              <a:rPr lang="ru-RU" sz="1400" dirty="0" smtClean="0">
                <a:latin typeface="Times New Roman" pitchFamily="18" charset="0"/>
              </a:rPr>
              <a:t>образования.</a:t>
            </a:r>
            <a:endParaRPr 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4. Принятие </a:t>
            </a:r>
            <a:r>
              <a:rPr lang="ru-RU" sz="1400" dirty="0">
                <a:latin typeface="Times New Roman" pitchFamily="18" charset="0"/>
              </a:rPr>
              <a:t>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В целях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расширение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практики внедрения обоснований расходов для получателей бюджетных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распространение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применения механизма казначейского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открытости и прозрачности бюджетных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данных.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2021 – 2025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003956"/>
              </p:ext>
            </p:extLst>
          </p:nvPr>
        </p:nvGraphicFramePr>
        <p:xfrm>
          <a:off x="506413" y="2997200"/>
          <a:ext cx="85820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Лист" r:id="rId4" imgW="5419689" imgH="2114593" progId="Excel.Sheet.8">
                  <p:embed/>
                </p:oleObj>
              </mc:Choice>
              <mc:Fallback>
                <p:oleObj name="Лист" r:id="rId4" imgW="5419689" imgH="21145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997200"/>
                        <a:ext cx="8582025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7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8716</TotalTime>
  <Words>3692</Words>
  <Application>Microsoft Office PowerPoint</Application>
  <PresentationFormat>Экран (4:3)</PresentationFormat>
  <Paragraphs>980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Лист</vt:lpstr>
      <vt:lpstr>к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2023 год и на плановый период 2024 и 2025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2023 году в сумме 26601,1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14378,0 тыс. рублей (54,1%), субсидий –2945,6 тыс. рублей (11,1 %), субвенций – 330,2 тыс. рублей (1,2%),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4500,0 тыс. рублей (16,9%), иные межбюджетные трансферты, передаваемые бюджетам сельских поселений из бюджетов муниципальных районов – 4447,3 тыс. рублей (16,7%).           В 2024 году безвозмездные поступления увеличатся в сравнении с 2023 годом на 29,9 % и ожидаются в сумме 34562,5 тыс. рублей, в 2025 году данные средства запланированы в сумме 22664,8 тыс. рублей или уменьшатся к уровню 2024 года на 34,4 %.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по разделам и подразделам классификации расходов бюджетов в разрезе в разрезе муниципальных программ (тыс. рублей)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474</cp:revision>
  <cp:lastPrinted>2022-12-01T05:07:52Z</cp:lastPrinted>
  <dcterms:created xsi:type="dcterms:W3CDTF">2014-11-19T12:08:38Z</dcterms:created>
  <dcterms:modified xsi:type="dcterms:W3CDTF">2022-12-13T06:08:54Z</dcterms:modified>
</cp:coreProperties>
</file>