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50"/>
  </p:notesMasterIdLst>
  <p:sldIdLst>
    <p:sldId id="256" r:id="rId2"/>
    <p:sldId id="257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347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274" r:id="rId24"/>
    <p:sldId id="275" r:id="rId25"/>
    <p:sldId id="343" r:id="rId26"/>
    <p:sldId id="276" r:id="rId27"/>
    <p:sldId id="345" r:id="rId28"/>
    <p:sldId id="346" r:id="rId29"/>
    <p:sldId id="351" r:id="rId30"/>
    <p:sldId id="353" r:id="rId31"/>
    <p:sldId id="352" r:id="rId32"/>
    <p:sldId id="354" r:id="rId33"/>
    <p:sldId id="277" r:id="rId34"/>
    <p:sldId id="300" r:id="rId35"/>
    <p:sldId id="278" r:id="rId36"/>
    <p:sldId id="313" r:id="rId37"/>
    <p:sldId id="279" r:id="rId38"/>
    <p:sldId id="280" r:id="rId39"/>
    <p:sldId id="281" r:id="rId40"/>
    <p:sldId id="314" r:id="rId41"/>
    <p:sldId id="282" r:id="rId42"/>
    <p:sldId id="331" r:id="rId43"/>
    <p:sldId id="284" r:id="rId44"/>
    <p:sldId id="285" r:id="rId45"/>
    <p:sldId id="286" r:id="rId46"/>
    <p:sldId id="287" r:id="rId47"/>
    <p:sldId id="348" r:id="rId48"/>
    <p:sldId id="288" r:id="rId49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65D5"/>
    <a:srgbClr val="6CE9EC"/>
    <a:srgbClr val="00CC00"/>
    <a:srgbClr val="FF0000"/>
    <a:srgbClr val="800080"/>
    <a:srgbClr val="FF0066"/>
    <a:srgbClr val="05EBE6"/>
    <a:srgbClr val="BCD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80868" autoAdjust="0"/>
  </p:normalViewPr>
  <p:slideViewPr>
    <p:cSldViewPr>
      <p:cViewPr varScale="1">
        <p:scale>
          <a:sx n="114" d="100"/>
          <a:sy n="114" d="100"/>
        </p:scale>
        <p:origin x="14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7;&#1088;&#1086;&#1077;&#1082;&#1090;%20&#1073;&#1102;&#1076;&#1078;&#1077;&#1090;&#1072;%20&#1052;&#1056;%202023\&#1082;%20&#1087;&#1088;&#1086;&#1077;&#1082;&#1090;&#1091;\&#1043;&#1088;&#1072;&#1092;&#1080;&#1082;&#1080;%202023.xls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7243000874890642E-2"/>
          <c:y val="0.25925925925925924"/>
          <c:w val="0.87220144356955376"/>
          <c:h val="0.57666666666666666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C0099"/>
              </a:solidFill>
            </a:ln>
          </c:spPr>
          <c:marker>
            <c:spPr>
              <a:solidFill>
                <a:srgbClr val="CC0099"/>
              </a:solidFill>
            </c:spPr>
          </c:marker>
          <c:dLbls>
            <c:dLbl>
              <c:idx val="0"/>
              <c:layout>
                <c:manualLayout>
                  <c:x val="-3.9283651068746386E-2"/>
                  <c:y val="-6.0283687943262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05-4D5F-A209-3D30FE6FB55B}"/>
                </c:ext>
              </c:extLst>
            </c:dLbl>
            <c:dLbl>
              <c:idx val="1"/>
              <c:layout>
                <c:manualLayout>
                  <c:x val="-3.4662045060658578E-2"/>
                  <c:y val="-5.6737588652482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05-4D5F-A209-3D30FE6FB55B}"/>
                </c:ext>
              </c:extLst>
            </c:dLbl>
            <c:dLbl>
              <c:idx val="2"/>
              <c:layout>
                <c:manualLayout>
                  <c:x val="-3.9283651068746386E-2"/>
                  <c:y val="4.9645390070921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05-4D5F-A209-3D30FE6FB55B}"/>
                </c:ext>
              </c:extLst>
            </c:dLbl>
            <c:dLbl>
              <c:idx val="3"/>
              <c:layout>
                <c:manualLayout>
                  <c:x val="-5.3148469093009819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05-4D5F-A209-3D30FE6FB55B}"/>
                </c:ext>
              </c:extLst>
            </c:dLbl>
            <c:dLbl>
              <c:idx val="4"/>
              <c:layout>
                <c:manualLayout>
                  <c:x val="-4.1594454072790298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05-4D5F-A209-3D30FE6FB55B}"/>
                </c:ext>
              </c:extLst>
            </c:dLbl>
            <c:dLbl>
              <c:idx val="5"/>
              <c:layout>
                <c:manualLayout>
                  <c:x val="-3.9283651068746386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05-4D5F-A209-3D30FE6FB55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пок.развит.эконом!$B$137:$G$137</c:f>
              <c:strCache>
                <c:ptCount val="6"/>
                <c:pt idx="0">
                  <c:v>2020 (отчет)</c:v>
                </c:pt>
                <c:pt idx="1">
                  <c:v>2021 (отчет)</c:v>
                </c:pt>
                <c:pt idx="2">
                  <c:v>2022 (оценка)</c:v>
                </c:pt>
                <c:pt idx="3">
                  <c:v>2023 (прогноз)</c:v>
                </c:pt>
                <c:pt idx="4">
                  <c:v>2024 (прогноз)</c:v>
                </c:pt>
                <c:pt idx="5">
                  <c:v>2025 (прогноз)</c:v>
                </c:pt>
              </c:strCache>
            </c:strRef>
          </c:cat>
          <c:val>
            <c:numRef>
              <c:f>пок.развит.эконом!$B$138:$G$138</c:f>
              <c:numCache>
                <c:formatCode>General</c:formatCode>
                <c:ptCount val="6"/>
                <c:pt idx="0">
                  <c:v>18.222999999999999</c:v>
                </c:pt>
                <c:pt idx="1">
                  <c:v>19.5</c:v>
                </c:pt>
                <c:pt idx="2">
                  <c:v>24</c:v>
                </c:pt>
                <c:pt idx="3">
                  <c:v>16.5</c:v>
                </c:pt>
                <c:pt idx="4">
                  <c:v>17.2</c:v>
                </c:pt>
                <c:pt idx="5">
                  <c:v>17.5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005-4D5F-A209-3D30FE6FB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979264"/>
        <c:axId val="57980800"/>
      </c:lineChart>
      <c:catAx>
        <c:axId val="5797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7980800"/>
        <c:crosses val="autoZero"/>
        <c:auto val="1"/>
        <c:lblAlgn val="ctr"/>
        <c:lblOffset val="100"/>
        <c:noMultiLvlLbl val="0"/>
      </c:catAx>
      <c:valAx>
        <c:axId val="57980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7979264"/>
        <c:crosses val="autoZero"/>
        <c:crossBetween val="between"/>
      </c:valAx>
      <c:spPr>
        <a:gradFill>
          <a:gsLst>
            <a:gs pos="1000">
              <a:schemeClr val="bg1"/>
            </a:gs>
            <a:gs pos="10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7800000" scaled="0"/>
        </a:gradFill>
      </c:spPr>
    </c:plotArea>
    <c:plotVisOnly val="1"/>
    <c:dispBlanksAs val="gap"/>
    <c:showDLblsOverMax val="0"/>
  </c:chart>
  <c:spPr>
    <a:gradFill flip="none" rotWithShape="1">
      <a:gsLst>
        <a:gs pos="71252">
          <a:srgbClr val="E8EDF7"/>
        </a:gs>
        <a:gs pos="1000">
          <a:schemeClr val="bg1"/>
        </a:gs>
        <a:gs pos="32000">
          <a:schemeClr val="accent1">
            <a:tint val="44500"/>
            <a:satMod val="160000"/>
          </a:schemeClr>
        </a:gs>
        <a:gs pos="2000">
          <a:schemeClr val="accent1">
            <a:tint val="23500"/>
            <a:satMod val="160000"/>
          </a:schemeClr>
        </a:gs>
      </a:gsLst>
      <a:path path="rect">
        <a:fillToRect l="100000" t="100000"/>
      </a:path>
      <a:tileRect r="-100000" b="-100000"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027782534377214"/>
          <c:y val="5.513797956311571E-2"/>
          <c:w val="0.82500027974456103"/>
          <c:h val="0.7568940830936792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424000"/>
        <c:axId val="107785600"/>
      </c:barChart>
      <c:catAx>
        <c:axId val="10742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7785600"/>
        <c:crosses val="autoZero"/>
        <c:auto val="1"/>
        <c:lblAlgn val="ctr"/>
        <c:lblOffset val="100"/>
        <c:noMultiLvlLbl val="0"/>
      </c:catAx>
      <c:valAx>
        <c:axId val="10778560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74240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027782534377214"/>
          <c:y val="5.513797956311571E-2"/>
          <c:w val="0.82500027974456103"/>
          <c:h val="0.756894083093679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00080"/>
            </a:solidFill>
            <a:ln w="25400">
              <a:solidFill>
                <a:srgbClr val="00206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культура!$A$5:$A$8</c:f>
              <c:strCache>
                <c:ptCount val="4"/>
                <c:pt idx="0">
                  <c:v>2022 год (оценка)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культура!$B$5:$B$8</c:f>
              <c:numCache>
                <c:formatCode>General</c:formatCode>
                <c:ptCount val="4"/>
                <c:pt idx="0">
                  <c:v>24963.9</c:v>
                </c:pt>
                <c:pt idx="1">
                  <c:v>18521.5</c:v>
                </c:pt>
                <c:pt idx="2">
                  <c:v>15923.6</c:v>
                </c:pt>
                <c:pt idx="3">
                  <c:v>15923.6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70-471C-8BEA-F655700DD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899904"/>
        <c:axId val="107909888"/>
      </c:barChart>
      <c:catAx>
        <c:axId val="10789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7909888"/>
        <c:crosses val="autoZero"/>
        <c:auto val="1"/>
        <c:lblAlgn val="ctr"/>
        <c:lblOffset val="100"/>
        <c:noMultiLvlLbl val="0"/>
      </c:catAx>
      <c:valAx>
        <c:axId val="10790988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7899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642930503252303E-2"/>
          <c:y val="4.1525166497045012E-2"/>
          <c:w val="0.58888888888888891"/>
          <c:h val="0.98148148148148151"/>
        </c:manualLayout>
      </c:layout>
      <c:pieChart>
        <c:varyColors val="1"/>
        <c:ser>
          <c:idx val="0"/>
          <c:order val="0"/>
          <c:spPr>
            <a:ln>
              <a:solidFill>
                <a:srgbClr val="0000FF"/>
              </a:solidFill>
            </a:ln>
          </c:spPr>
          <c:explosion val="32"/>
          <c:dPt>
            <c:idx val="0"/>
            <c:bubble3D val="0"/>
            <c:spPr>
              <a:solidFill>
                <a:srgbClr val="FF0066"/>
              </a:solidFill>
              <a:ln w="12700">
                <a:solidFill>
                  <a:srgbClr val="0000C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EFF-49EC-B956-7A0C14836E47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2700">
                <a:solidFill>
                  <a:srgbClr val="0000C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EFF-49EC-B956-7A0C14836E47}"/>
              </c:ext>
            </c:extLst>
          </c:dPt>
          <c:dPt>
            <c:idx val="2"/>
            <c:bubble3D val="0"/>
            <c:explosion val="14"/>
            <c:spPr>
              <a:solidFill>
                <a:srgbClr val="92D050"/>
              </a:solidFill>
              <a:ln>
                <a:solidFill>
                  <a:srgbClr val="0000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EFF-49EC-B956-7A0C14836E47}"/>
              </c:ext>
            </c:extLst>
          </c:dPt>
          <c:dLbls>
            <c:dLbl>
              <c:idx val="0"/>
              <c:layout>
                <c:manualLayout>
                  <c:x val="-0.11965445623644876"/>
                  <c:y val="0.142613006707494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FF-49EC-B956-7A0C14836E47}"/>
                </c:ext>
              </c:extLst>
            </c:dLbl>
            <c:dLbl>
              <c:idx val="1"/>
              <c:layout>
                <c:manualLayout>
                  <c:x val="-0.11553600365171744"/>
                  <c:y val="-9.27212669844840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FF-49EC-B956-7A0C14836E47}"/>
                </c:ext>
              </c:extLst>
            </c:dLbl>
            <c:dLbl>
              <c:idx val="2"/>
              <c:layout>
                <c:manualLayout>
                  <c:x val="0.13671185667009014"/>
                  <c:y val="-0.197870266216722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FF-49EC-B956-7A0C14836E47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культура!$A$20:$A$22</c:f>
              <c:strCache>
                <c:ptCount val="3"/>
                <c:pt idx="0">
                  <c:v>Муниципальное бюджетное учреждение культуры Муромского района "Центр культуры и досуга "Панфиловский"</c:v>
                </c:pt>
                <c:pt idx="1">
                  <c:v>Муниципальное бюджетное учреждение культуры Муромского района "Музейно-выставочное объединение имени С.И.Чиркова"</c:v>
                </c:pt>
                <c:pt idx="2">
                  <c:v>Муниципальное бюджетное учреждение культуры Муромского района "Централизованная библиотечная система"</c:v>
                </c:pt>
              </c:strCache>
            </c:strRef>
          </c:cat>
          <c:val>
            <c:numRef>
              <c:f>культура!$B$20:$B$22</c:f>
              <c:numCache>
                <c:formatCode>General</c:formatCode>
                <c:ptCount val="3"/>
                <c:pt idx="0">
                  <c:v>4337.2</c:v>
                </c:pt>
                <c:pt idx="1">
                  <c:v>875.1</c:v>
                </c:pt>
                <c:pt idx="2">
                  <c:v>13309.2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FF-49EC-B956-7A0C14836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260938034919545"/>
          <c:y val="2.43769528808899E-2"/>
          <c:w val="0.34130480429076793"/>
          <c:h val="0.9285742853571874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Структура расходов в рамках раздела "Культура, кинематография" по уровням бюджета в 2022- 2025 годах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666275563051707"/>
          <c:y val="0.1838204839779643"/>
          <c:w val="0.74331620119817388"/>
          <c:h val="0.6613407939392190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Культура2!$A$2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76-4862-8BFD-4E5B0530EEB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76-4862-8BFD-4E5B0530EEB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76-4862-8BFD-4E5B0530EE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Культура2!$B$1:$E$1</c:f>
              <c:strCache>
                <c:ptCount val="4"/>
                <c:pt idx="0">
                  <c:v>План на  01.10.2022 год, тыс.руб</c:v>
                </c:pt>
                <c:pt idx="1">
                  <c:v>План на 2023  год, тыс.руб</c:v>
                </c:pt>
                <c:pt idx="2">
                  <c:v>План на 2024 год, тыс.руб</c:v>
                </c:pt>
                <c:pt idx="3">
                  <c:v>План на 2025 год, тыс.руб</c:v>
                </c:pt>
              </c:strCache>
            </c:strRef>
          </c:cat>
          <c:val>
            <c:numRef>
              <c:f>Культура2!$B$2:$E$2</c:f>
              <c:numCache>
                <c:formatCode>0.0</c:formatCode>
                <c:ptCount val="4"/>
                <c:pt idx="0">
                  <c:v>5590.7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76-4862-8BFD-4E5B0530EEB0}"/>
            </c:ext>
          </c:extLst>
        </c:ser>
        <c:ser>
          <c:idx val="1"/>
          <c:order val="1"/>
          <c:tx>
            <c:strRef>
              <c:f>Культура2!$A$3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Культура2!$B$1:$E$1</c:f>
              <c:strCache>
                <c:ptCount val="4"/>
                <c:pt idx="0">
                  <c:v>План на  01.10.2022 год, тыс.руб</c:v>
                </c:pt>
                <c:pt idx="1">
                  <c:v>План на 2023  год, тыс.руб</c:v>
                </c:pt>
                <c:pt idx="2">
                  <c:v>План на 2024 год, тыс.руб</c:v>
                </c:pt>
                <c:pt idx="3">
                  <c:v>План на 2025 год, тыс.руб</c:v>
                </c:pt>
              </c:strCache>
            </c:strRef>
          </c:cat>
          <c:val>
            <c:numRef>
              <c:f>Культура2!$B$3:$E$3</c:f>
              <c:numCache>
                <c:formatCode>0.0</c:formatCode>
                <c:ptCount val="4"/>
                <c:pt idx="0">
                  <c:v>6485.9</c:v>
                </c:pt>
                <c:pt idx="1">
                  <c:v>6475.8</c:v>
                </c:pt>
                <c:pt idx="2">
                  <c:v>6475.8</c:v>
                </c:pt>
                <c:pt idx="3">
                  <c:v>6475.9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76-4862-8BFD-4E5B0530EEB0}"/>
            </c:ext>
          </c:extLst>
        </c:ser>
        <c:ser>
          <c:idx val="2"/>
          <c:order val="2"/>
          <c:tx>
            <c:strRef>
              <c:f>Культура2!$A$4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A265D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Культура2!$B$1:$E$1</c:f>
              <c:strCache>
                <c:ptCount val="4"/>
                <c:pt idx="0">
                  <c:v>План на  01.10.2022 год, тыс.руб</c:v>
                </c:pt>
                <c:pt idx="1">
                  <c:v>План на 2023  год, тыс.руб</c:v>
                </c:pt>
                <c:pt idx="2">
                  <c:v>План на 2024 год, тыс.руб</c:v>
                </c:pt>
                <c:pt idx="3">
                  <c:v>План на 2025 год, тыс.руб</c:v>
                </c:pt>
              </c:strCache>
            </c:strRef>
          </c:cat>
          <c:val>
            <c:numRef>
              <c:f>Культура2!$B$4:$E$4</c:f>
              <c:numCache>
                <c:formatCode>0.0</c:formatCode>
                <c:ptCount val="4"/>
                <c:pt idx="0">
                  <c:v>12887.3</c:v>
                </c:pt>
                <c:pt idx="1">
                  <c:v>12045.7</c:v>
                </c:pt>
                <c:pt idx="2">
                  <c:v>9447.7999999999993</c:v>
                </c:pt>
                <c:pt idx="3">
                  <c:v>9447.7000000000007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76-4862-8BFD-4E5B0530E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121088"/>
        <c:axId val="108278528"/>
        <c:axId val="0"/>
      </c:bar3DChart>
      <c:catAx>
        <c:axId val="1081210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8278528"/>
        <c:crosses val="autoZero"/>
        <c:auto val="1"/>
        <c:lblAlgn val="ctr"/>
        <c:lblOffset val="100"/>
        <c:noMultiLvlLbl val="0"/>
      </c:catAx>
      <c:valAx>
        <c:axId val="108278528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81210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9308449365831595E-2"/>
          <c:y val="0.91698114658744578"/>
          <c:w val="0.84986558868732798"/>
          <c:h val="6.7924586349783156E-2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252077865266842"/>
          <c:y val="2.8169014084507043E-2"/>
          <c:w val="0.83747922134733155"/>
          <c:h val="0.86399061032863855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8517716535433069E-2"/>
                  <c:y val="-0.41738204802321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70-4A1B-9129-A0EAD30BC5DE}"/>
                </c:ext>
              </c:extLst>
            </c:dLbl>
            <c:dLbl>
              <c:idx val="1"/>
              <c:layout>
                <c:manualLayout>
                  <c:x val="2.7816054243219649E-2"/>
                  <c:y val="-0.38878090627776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70-4A1B-9129-A0EAD30BC5DE}"/>
                </c:ext>
              </c:extLst>
            </c:dLbl>
            <c:dLbl>
              <c:idx val="2"/>
              <c:layout>
                <c:manualLayout>
                  <c:x val="2.1836395450568678E-2"/>
                  <c:y val="-0.3930112632024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70-4A1B-9129-A0EAD30BC5DE}"/>
                </c:ext>
              </c:extLst>
            </c:dLbl>
            <c:dLbl>
              <c:idx val="3"/>
              <c:layout>
                <c:manualLayout>
                  <c:x val="2.1412510936133087E-2"/>
                  <c:y val="-0.368940830448142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70-4A1B-9129-A0EAD30BC5DE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соц.полит!$A$4:$A$7</c:f>
              <c:strCache>
                <c:ptCount val="4"/>
                <c:pt idx="0">
                  <c:v>2022 год (оценка), тыс. руб.</c:v>
                </c:pt>
                <c:pt idx="1">
                  <c:v>2023 год, тыс. руб.</c:v>
                </c:pt>
                <c:pt idx="2">
                  <c:v>2024 год, тыс. руб.</c:v>
                </c:pt>
                <c:pt idx="3">
                  <c:v>2025 год, тыс. руб.</c:v>
                </c:pt>
              </c:strCache>
            </c:strRef>
          </c:cat>
          <c:val>
            <c:numRef>
              <c:f>соц.полит!$B$4:$B$7</c:f>
              <c:numCache>
                <c:formatCode>0.0</c:formatCode>
                <c:ptCount val="4"/>
                <c:pt idx="0">
                  <c:v>42095.8</c:v>
                </c:pt>
                <c:pt idx="1">
                  <c:v>39577.199999999997</c:v>
                </c:pt>
                <c:pt idx="2">
                  <c:v>39555.199999999997</c:v>
                </c:pt>
                <c:pt idx="3">
                  <c:v>34965.699999999997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70-4A1B-9129-A0EAD30BC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345984"/>
        <c:axId val="108360064"/>
        <c:axId val="0"/>
      </c:bar3DChart>
      <c:catAx>
        <c:axId val="108345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8360064"/>
        <c:crosses val="autoZero"/>
        <c:auto val="1"/>
        <c:lblAlgn val="ctr"/>
        <c:lblOffset val="100"/>
        <c:noMultiLvlLbl val="0"/>
      </c:catAx>
      <c:valAx>
        <c:axId val="10836006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8345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6948231197382768E-2"/>
          <c:y val="0"/>
          <c:w val="0.48961381284032757"/>
          <c:h val="0.99137989760427636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99CC"/>
              </a:solidFill>
              <a:ln w="317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846-4F7D-8AF1-752655117866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317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846-4F7D-8AF1-752655117866}"/>
              </c:ext>
            </c:extLst>
          </c:dPt>
          <c:dPt>
            <c:idx val="2"/>
            <c:bubble3D val="0"/>
            <c:spPr>
              <a:solidFill>
                <a:srgbClr val="00CC00"/>
              </a:solidFill>
              <a:ln w="317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B846-4F7D-8AF1-752655117866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B846-4F7D-8AF1-752655117866}"/>
              </c:ext>
            </c:extLst>
          </c:dPt>
          <c:dLbls>
            <c:dLbl>
              <c:idx val="0"/>
              <c:layout>
                <c:manualLayout>
                  <c:x val="-6.7239099794583576E-2"/>
                  <c:y val="0.13724234991276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46-4F7D-8AF1-752655117866}"/>
                </c:ext>
              </c:extLst>
            </c:dLbl>
            <c:dLbl>
              <c:idx val="1"/>
              <c:layout>
                <c:manualLayout>
                  <c:x val="-5.7625878698611003E-3"/>
                  <c:y val="0.1371085213978267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46-4F7D-8AF1-752655117866}"/>
                </c:ext>
              </c:extLst>
            </c:dLbl>
            <c:dLbl>
              <c:idx val="2"/>
              <c:layout>
                <c:manualLayout>
                  <c:x val="0.11474137789104698"/>
                  <c:y val="-0.2037493242143130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46-4F7D-8AF1-752655117866}"/>
                </c:ext>
              </c:extLst>
            </c:dLbl>
            <c:dLbl>
              <c:idx val="3"/>
              <c:layout>
                <c:manualLayout>
                  <c:x val="-7.4199015556911371E-2"/>
                  <c:y val="7.97656599895739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46-4F7D-8AF1-752655117866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соц.полит!$A$19:$A$22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соц.полит!$B$19:$B$22</c:f>
              <c:numCache>
                <c:formatCode>General</c:formatCode>
                <c:ptCount val="4"/>
                <c:pt idx="0">
                  <c:v>4942.3999999999996</c:v>
                </c:pt>
                <c:pt idx="1">
                  <c:v>404.8</c:v>
                </c:pt>
                <c:pt idx="2">
                  <c:v>32847.800000000003</c:v>
                </c:pt>
                <c:pt idx="3">
                  <c:v>1382.2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46-4F7D-8AF1-752655117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7979923163904357"/>
          <c:y val="4.2885999846362939E-2"/>
          <c:w val="0.41742481923760899"/>
          <c:h val="0.8813259941840155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114556332632335"/>
          <c:y val="5.0925925925925923E-2"/>
          <c:w val="0.86333338767436674"/>
          <c:h val="0.734074074074074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CC99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5077427821522317E-2"/>
                  <c:y val="-4.458661417322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FB-4153-A91C-A901E70F88DA}"/>
                </c:ext>
              </c:extLst>
            </c:dLbl>
            <c:dLbl>
              <c:idx val="1"/>
              <c:layout>
                <c:manualLayout>
                  <c:x val="3.3721566054243202E-2"/>
                  <c:y val="-3.8090551181102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FB-4153-A91C-A901E70F88DA}"/>
                </c:ext>
              </c:extLst>
            </c:dLbl>
            <c:dLbl>
              <c:idx val="2"/>
              <c:layout>
                <c:manualLayout>
                  <c:x val="2.8198818897637867E-2"/>
                  <c:y val="-6.811789151356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FB-4153-A91C-A901E70F88DA}"/>
                </c:ext>
              </c:extLst>
            </c:dLbl>
            <c:dLbl>
              <c:idx val="3"/>
              <c:layout>
                <c:manualLayout>
                  <c:x val="2.8926290463692106E-2"/>
                  <c:y val="-5.7701224846894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FB-4153-A91C-A901E70F88DA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ОМС!$A$3:$A$6</c:f>
              <c:strCache>
                <c:ptCount val="4"/>
                <c:pt idx="0">
                  <c:v>2022 год, (оценка)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ОМС!$B$3:$B$6</c:f>
              <c:numCache>
                <c:formatCode>0.0</c:formatCode>
                <c:ptCount val="4"/>
                <c:pt idx="0">
                  <c:v>26080.45</c:v>
                </c:pt>
                <c:pt idx="1">
                  <c:v>24699.200000000001</c:v>
                </c:pt>
                <c:pt idx="2">
                  <c:v>18429.45</c:v>
                </c:pt>
                <c:pt idx="3">
                  <c:v>14808.05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FB-4153-A91C-A901E70F8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561536"/>
        <c:axId val="108563072"/>
        <c:axId val="0"/>
      </c:bar3DChart>
      <c:catAx>
        <c:axId val="10856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8563072"/>
        <c:crosses val="autoZero"/>
        <c:auto val="1"/>
        <c:lblAlgn val="ctr"/>
        <c:lblOffset val="100"/>
        <c:noMultiLvlLbl val="0"/>
      </c:catAx>
      <c:valAx>
        <c:axId val="10856307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8561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E4A6-1578-4D87-9397-F87F128F19E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A3A06-99F5-4698-A35D-41C4A59029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2023 году 102362,0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A3007-E7BE-4043-9078-575E19BBA23B}" type="parTrans" cxnId="{CDCC04EE-F568-4104-8DDE-3C43F90F1474}">
      <dgm:prSet/>
      <dgm:spPr/>
      <dgm:t>
        <a:bodyPr/>
        <a:lstStyle/>
        <a:p>
          <a:endParaRPr lang="ru-RU"/>
        </a:p>
      </dgm:t>
    </dgm:pt>
    <dgm:pt modelId="{DB17D731-89A0-4B9B-B24A-AEC8AAD62569}" type="sibTrans" cxnId="{CDCC04EE-F568-4104-8DDE-3C43F90F1474}">
      <dgm:prSet/>
      <dgm:spPr/>
      <dgm:t>
        <a:bodyPr/>
        <a:lstStyle/>
        <a:p>
          <a:endParaRPr lang="ru-RU"/>
        </a:p>
      </dgm:t>
    </dgm:pt>
    <dgm:pt modelId="{6BD8481D-0B12-4D8F-9326-F564E1AD03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11354,0 тыс. рублей (11,1%)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6833B-6E3B-41CE-A1FF-94F1AA5A4C6B}" type="parTrans" cxnId="{05038ACC-C5AB-4C35-8D9D-B9638F66F347}">
      <dgm:prSet/>
      <dgm:spPr/>
      <dgm:t>
        <a:bodyPr/>
        <a:lstStyle/>
        <a:p>
          <a:endParaRPr lang="ru-RU"/>
        </a:p>
      </dgm:t>
    </dgm:pt>
    <dgm:pt modelId="{2EA4DEC6-EFBB-45EA-AB34-9682D6CE58BE}" type="sibTrans" cxnId="{05038ACC-C5AB-4C35-8D9D-B9638F66F347}">
      <dgm:prSet/>
      <dgm:spPr/>
      <dgm:t>
        <a:bodyPr/>
        <a:lstStyle/>
        <a:p>
          <a:endParaRPr lang="ru-RU"/>
        </a:p>
      </dgm:t>
    </dgm:pt>
    <dgm:pt modelId="{B330A8F0-A0D4-47B8-BAC3-BF90F4B552F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57691,0 тыс. рублей (56,4%)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49999-B1B3-4BF5-B9D5-A85F67F9296A}" type="parTrans" cxnId="{3611F66E-AE2E-4E12-A545-5D6F260BCC71}">
      <dgm:prSet/>
      <dgm:spPr/>
      <dgm:t>
        <a:bodyPr/>
        <a:lstStyle/>
        <a:p>
          <a:endParaRPr lang="ru-RU"/>
        </a:p>
      </dgm:t>
    </dgm:pt>
    <dgm:pt modelId="{067020DF-58FA-47D8-B810-2EDE6775BDBE}" type="sibTrans" cxnId="{3611F66E-AE2E-4E12-A545-5D6F260BCC71}">
      <dgm:prSet/>
      <dgm:spPr/>
      <dgm:t>
        <a:bodyPr/>
        <a:lstStyle/>
        <a:p>
          <a:endParaRPr lang="ru-RU"/>
        </a:p>
      </dgm:t>
    </dgm:pt>
    <dgm:pt modelId="{ED04B9B7-2A48-478D-B77E-DAA7D67E524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33317,0 тыс. рублей (32,5%)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F3E14-143B-4905-95DD-0D1F6F97B932}" type="parTrans" cxnId="{EEB9609E-8854-46B9-B769-A88B1DD4CF3E}">
      <dgm:prSet/>
      <dgm:spPr/>
      <dgm:t>
        <a:bodyPr/>
        <a:lstStyle/>
        <a:p>
          <a:endParaRPr lang="ru-RU"/>
        </a:p>
      </dgm:t>
    </dgm:pt>
    <dgm:pt modelId="{B94F1017-F737-49FB-B34C-4F011CA4DBAF}" type="sibTrans" cxnId="{EEB9609E-8854-46B9-B769-A88B1DD4CF3E}">
      <dgm:prSet/>
      <dgm:spPr/>
      <dgm:t>
        <a:bodyPr/>
        <a:lstStyle/>
        <a:p>
          <a:endParaRPr lang="ru-RU"/>
        </a:p>
      </dgm:t>
    </dgm:pt>
    <dgm:pt modelId="{392DA099-0D3A-4549-8F3C-14C52757E3E2}" type="pres">
      <dgm:prSet presAssocID="{8B1DE4A6-1578-4D87-9397-F87F128F19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3257F-DDD1-4BAE-B67A-46CB85F1CEE5}" type="pres">
      <dgm:prSet presAssocID="{900A3A06-99F5-4698-A35D-41C4A59029CA}" presName="centerShape" presStyleLbl="node0" presStyleIdx="0" presStyleCnt="1" custScaleX="111876"/>
      <dgm:spPr/>
      <dgm:t>
        <a:bodyPr/>
        <a:lstStyle/>
        <a:p>
          <a:endParaRPr lang="ru-RU"/>
        </a:p>
      </dgm:t>
    </dgm:pt>
    <dgm:pt modelId="{4A886390-79A6-4D5D-86B2-9FB6955A50DD}" type="pres">
      <dgm:prSet presAssocID="{DCE6833B-6E3B-41CE-A1FF-94F1AA5A4C6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0AEFD55-D784-4C39-A118-830FDA3B3F5C}" type="pres">
      <dgm:prSet presAssocID="{6BD8481D-0B12-4D8F-9326-F564E1AD031F}" presName="node" presStyleLbl="node1" presStyleIdx="0" presStyleCnt="3" custScaleX="107772" custScaleY="92246" custRadScaleRad="114552" custRadScaleInc="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01D1-3E32-4EAB-B4C6-477AE23F3E98}" type="pres">
      <dgm:prSet presAssocID="{2D849999-B1B3-4BF5-B9D5-A85F67F9296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78729D6-FB6B-4269-A0E7-47336E3F4DFB}" type="pres">
      <dgm:prSet presAssocID="{B330A8F0-A0D4-47B8-BAC3-BF90F4B552F5}" presName="node" presStyleLbl="node1" presStyleIdx="1" presStyleCnt="3" custScaleX="130565" custScaleY="10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E0B1-C266-4DA8-87D7-4BF1ECA80A65}" type="pres">
      <dgm:prSet presAssocID="{408F3E14-143B-4905-95DD-0D1F6F97B93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4A7B949-4471-469F-85E6-F1A08BB187C0}" type="pres">
      <dgm:prSet presAssocID="{ED04B9B7-2A48-478D-B77E-DAA7D67E5245}" presName="node" presStyleLbl="node1" presStyleIdx="2" presStyleCnt="3" custScaleX="133280" custScaleY="99909" custRadScaleRad="114085" custRadScaleInc="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4211F5-F403-4F1A-BB7D-DD818D4ABF89}" type="presOf" srcId="{B330A8F0-A0D4-47B8-BAC3-BF90F4B552F5}" destId="{978729D6-FB6B-4269-A0E7-47336E3F4DFB}" srcOrd="0" destOrd="0" presId="urn:microsoft.com/office/officeart/2005/8/layout/radial4"/>
    <dgm:cxn modelId="{B7D57F78-2C60-42FD-91E4-EAB9EB2F95FC}" type="presOf" srcId="{2D849999-B1B3-4BF5-B9D5-A85F67F9296A}" destId="{671401D1-3E32-4EAB-B4C6-477AE23F3E98}" srcOrd="0" destOrd="0" presId="urn:microsoft.com/office/officeart/2005/8/layout/radial4"/>
    <dgm:cxn modelId="{05038ACC-C5AB-4C35-8D9D-B9638F66F347}" srcId="{900A3A06-99F5-4698-A35D-41C4A59029CA}" destId="{6BD8481D-0B12-4D8F-9326-F564E1AD031F}" srcOrd="0" destOrd="0" parTransId="{DCE6833B-6E3B-41CE-A1FF-94F1AA5A4C6B}" sibTransId="{2EA4DEC6-EFBB-45EA-AB34-9682D6CE58BE}"/>
    <dgm:cxn modelId="{3611F66E-AE2E-4E12-A545-5D6F260BCC71}" srcId="{900A3A06-99F5-4698-A35D-41C4A59029CA}" destId="{B330A8F0-A0D4-47B8-BAC3-BF90F4B552F5}" srcOrd="1" destOrd="0" parTransId="{2D849999-B1B3-4BF5-B9D5-A85F67F9296A}" sibTransId="{067020DF-58FA-47D8-B810-2EDE6775BDBE}"/>
    <dgm:cxn modelId="{45F5B158-9FED-487D-946B-2FC202638D82}" type="presOf" srcId="{6BD8481D-0B12-4D8F-9326-F564E1AD031F}" destId="{80AEFD55-D784-4C39-A118-830FDA3B3F5C}" srcOrd="0" destOrd="0" presId="urn:microsoft.com/office/officeart/2005/8/layout/radial4"/>
    <dgm:cxn modelId="{EEB9609E-8854-46B9-B769-A88B1DD4CF3E}" srcId="{900A3A06-99F5-4698-A35D-41C4A59029CA}" destId="{ED04B9B7-2A48-478D-B77E-DAA7D67E5245}" srcOrd="2" destOrd="0" parTransId="{408F3E14-143B-4905-95DD-0D1F6F97B932}" sibTransId="{B94F1017-F737-49FB-B34C-4F011CA4DBAF}"/>
    <dgm:cxn modelId="{147C8D98-31C5-4814-AA07-14AAEE2A6BF6}" type="presOf" srcId="{DCE6833B-6E3B-41CE-A1FF-94F1AA5A4C6B}" destId="{4A886390-79A6-4D5D-86B2-9FB6955A50DD}" srcOrd="0" destOrd="0" presId="urn:microsoft.com/office/officeart/2005/8/layout/radial4"/>
    <dgm:cxn modelId="{B1D828F0-554E-4932-8C22-D9AC81B08318}" type="presOf" srcId="{ED04B9B7-2A48-478D-B77E-DAA7D67E5245}" destId="{C4A7B949-4471-469F-85E6-F1A08BB187C0}" srcOrd="0" destOrd="0" presId="urn:microsoft.com/office/officeart/2005/8/layout/radial4"/>
    <dgm:cxn modelId="{D0CFEEAA-898B-43F1-9EDB-3B2EE9D4FEAF}" type="presOf" srcId="{408F3E14-143B-4905-95DD-0D1F6F97B932}" destId="{018CE0B1-C266-4DA8-87D7-4BF1ECA80A65}" srcOrd="0" destOrd="0" presId="urn:microsoft.com/office/officeart/2005/8/layout/radial4"/>
    <dgm:cxn modelId="{68D5FF28-3C54-4E70-93A6-BFFA53545649}" type="presOf" srcId="{8B1DE4A6-1578-4D87-9397-F87F128F19EE}" destId="{392DA099-0D3A-4549-8F3C-14C52757E3E2}" srcOrd="0" destOrd="0" presId="urn:microsoft.com/office/officeart/2005/8/layout/radial4"/>
    <dgm:cxn modelId="{CDCC04EE-F568-4104-8DDE-3C43F90F1474}" srcId="{8B1DE4A6-1578-4D87-9397-F87F128F19EE}" destId="{900A3A06-99F5-4698-A35D-41C4A59029CA}" srcOrd="0" destOrd="0" parTransId="{F11A3007-E7BE-4043-9078-575E19BBA23B}" sibTransId="{DB17D731-89A0-4B9B-B24A-AEC8AAD62569}"/>
    <dgm:cxn modelId="{F29625CA-EE47-43F7-8FCA-74D7FE5F19AA}" type="presOf" srcId="{900A3A06-99F5-4698-A35D-41C4A59029CA}" destId="{C803257F-DDD1-4BAE-B67A-46CB85F1CEE5}" srcOrd="0" destOrd="0" presId="urn:microsoft.com/office/officeart/2005/8/layout/radial4"/>
    <dgm:cxn modelId="{C263E829-4AF8-4407-8694-6E1D30D98516}" type="presParOf" srcId="{392DA099-0D3A-4549-8F3C-14C52757E3E2}" destId="{C803257F-DDD1-4BAE-B67A-46CB85F1CEE5}" srcOrd="0" destOrd="0" presId="urn:microsoft.com/office/officeart/2005/8/layout/radial4"/>
    <dgm:cxn modelId="{33C2F1B2-8D15-454E-9216-184AD1F46FE7}" type="presParOf" srcId="{392DA099-0D3A-4549-8F3C-14C52757E3E2}" destId="{4A886390-79A6-4D5D-86B2-9FB6955A50DD}" srcOrd="1" destOrd="0" presId="urn:microsoft.com/office/officeart/2005/8/layout/radial4"/>
    <dgm:cxn modelId="{E20CA598-EC30-4ADA-8EC5-247030737F13}" type="presParOf" srcId="{392DA099-0D3A-4549-8F3C-14C52757E3E2}" destId="{80AEFD55-D784-4C39-A118-830FDA3B3F5C}" srcOrd="2" destOrd="0" presId="urn:microsoft.com/office/officeart/2005/8/layout/radial4"/>
    <dgm:cxn modelId="{D057DD67-91A3-48BB-9BEA-AFB494A2A5F9}" type="presParOf" srcId="{392DA099-0D3A-4549-8F3C-14C52757E3E2}" destId="{671401D1-3E32-4EAB-B4C6-477AE23F3E98}" srcOrd="3" destOrd="0" presId="urn:microsoft.com/office/officeart/2005/8/layout/radial4"/>
    <dgm:cxn modelId="{1B6CF03B-A719-4265-A8B6-A1D2FF5B8B6F}" type="presParOf" srcId="{392DA099-0D3A-4549-8F3C-14C52757E3E2}" destId="{978729D6-FB6B-4269-A0E7-47336E3F4DFB}" srcOrd="4" destOrd="0" presId="urn:microsoft.com/office/officeart/2005/8/layout/radial4"/>
    <dgm:cxn modelId="{1C5FF52A-8D39-4420-A19F-B83EE9099A6F}" type="presParOf" srcId="{392DA099-0D3A-4549-8F3C-14C52757E3E2}" destId="{018CE0B1-C266-4DA8-87D7-4BF1ECA80A65}" srcOrd="5" destOrd="0" presId="urn:microsoft.com/office/officeart/2005/8/layout/radial4"/>
    <dgm:cxn modelId="{22F5F936-BDD5-4321-936C-140692AFEDA0}" type="presParOf" srcId="{392DA099-0D3A-4549-8F3C-14C52757E3E2}" destId="{C4A7B949-4471-469F-85E6-F1A08BB187C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3257F-DDD1-4BAE-B67A-46CB85F1CEE5}">
      <dsp:nvSpPr>
        <dsp:cNvPr id="0" name=""/>
        <dsp:cNvSpPr/>
      </dsp:nvSpPr>
      <dsp:spPr>
        <a:xfrm>
          <a:off x="2154317" y="2212707"/>
          <a:ext cx="1956476" cy="17487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2023 году 102362,0 тыс. рублей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0836" y="2468811"/>
        <a:ext cx="1383438" cy="1236582"/>
      </dsp:txXfrm>
    </dsp:sp>
    <dsp:sp modelId="{4A886390-79A6-4D5D-86B2-9FB6955A50DD}">
      <dsp:nvSpPr>
        <dsp:cNvPr id="0" name=""/>
        <dsp:cNvSpPr/>
      </dsp:nvSpPr>
      <dsp:spPr>
        <a:xfrm rot="13036224">
          <a:off x="748062" y="1684075"/>
          <a:ext cx="1736515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AEFD55-D784-4C39-A118-830FDA3B3F5C}">
      <dsp:nvSpPr>
        <dsp:cNvPr id="0" name=""/>
        <dsp:cNvSpPr/>
      </dsp:nvSpPr>
      <dsp:spPr>
        <a:xfrm>
          <a:off x="30137" y="794468"/>
          <a:ext cx="1790470" cy="122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11354,0 тыс. рублей (11,1%)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46" y="830377"/>
        <a:ext cx="1718652" cy="1154205"/>
      </dsp:txXfrm>
    </dsp:sp>
    <dsp:sp modelId="{671401D1-3E32-4EAB-B4C6-477AE23F3E98}">
      <dsp:nvSpPr>
        <dsp:cNvPr id="0" name=""/>
        <dsp:cNvSpPr/>
      </dsp:nvSpPr>
      <dsp:spPr>
        <a:xfrm rot="16200000">
          <a:off x="2401667" y="1147540"/>
          <a:ext cx="1461775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8729D6-FB6B-4269-A0E7-47336E3F4DFB}">
      <dsp:nvSpPr>
        <dsp:cNvPr id="0" name=""/>
        <dsp:cNvSpPr/>
      </dsp:nvSpPr>
      <dsp:spPr>
        <a:xfrm>
          <a:off x="2047984" y="902"/>
          <a:ext cx="2169142" cy="132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57691,0 тыс. рублей (56,4%)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6936" y="39854"/>
        <a:ext cx="2091238" cy="1252000"/>
      </dsp:txXfrm>
    </dsp:sp>
    <dsp:sp modelId="{018CE0B1-C266-4DA8-87D7-4BF1ECA80A65}">
      <dsp:nvSpPr>
        <dsp:cNvPr id="0" name=""/>
        <dsp:cNvSpPr/>
      </dsp:nvSpPr>
      <dsp:spPr>
        <a:xfrm rot="19690270">
          <a:off x="3895007" y="1869671"/>
          <a:ext cx="1594773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A7B949-4471-469F-85E6-F1A08BB187C0}">
      <dsp:nvSpPr>
        <dsp:cNvPr id="0" name=""/>
        <dsp:cNvSpPr/>
      </dsp:nvSpPr>
      <dsp:spPr>
        <a:xfrm>
          <a:off x="4262752" y="1034409"/>
          <a:ext cx="2214247" cy="13278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33317,0 тыс. рублей (32,5%)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1644" y="1073301"/>
        <a:ext cx="2136463" cy="1250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0.03191</cdr:y>
    </cdr:from>
    <cdr:to>
      <cdr:x>0.99133</cdr:x>
      <cdr:y>0.23138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87535"/>
          <a:ext cx="4219473" cy="547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>
              <a:latin typeface="Times New Roman" pitchFamily="18" charset="0"/>
              <a:cs typeface="Times New Roman" pitchFamily="18" charset="0"/>
            </a:rPr>
            <a:t>Прогноз объемов жилищного строительства по муниципальному образованию Муромский район, </a:t>
          </a:r>
          <a:r>
            <a:rPr lang="ru-RU" sz="1100" b="1" baseline="0" dirty="0">
              <a:latin typeface="Times New Roman" pitchFamily="18" charset="0"/>
              <a:cs typeface="Times New Roman" pitchFamily="18" charset="0"/>
            </a:rPr>
            <a:t> в тыс.  м</a:t>
          </a:r>
          <a:r>
            <a:rPr lang="ru-RU" sz="1100" b="1" baseline="30000" dirty="0">
              <a:latin typeface="Times New Roman" pitchFamily="18" charset="0"/>
              <a:cs typeface="Times New Roman" pitchFamily="18" charset="0"/>
            </a:rPr>
            <a:t>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0.46036</cdr:x>
      <cdr:y>0.71009</cdr:y>
    </cdr:from>
    <cdr:to>
      <cdr:x>0.7754</cdr:x>
      <cdr:y>0.78104</cdr:y>
    </cdr:to>
    <cdr:sp macro="" textlink="">
      <cdr:nvSpPr>
        <cdr:cNvPr id="1328130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3705225" y="3590925"/>
          <a:ext cx="2533650" cy="3482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0.78604</cdr:x>
      <cdr:y>0.66864</cdr:y>
    </cdr:from>
    <cdr:to>
      <cdr:x>0.98487</cdr:x>
      <cdr:y>0.708</cdr:y>
    </cdr:to>
    <cdr:sp macro="" textlink="">
      <cdr:nvSpPr>
        <cdr:cNvPr id="1328131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6431328" y="3477358"/>
          <a:ext cx="1626822" cy="2046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 24963,9 тыс. руб. </a:t>
          </a:r>
        </a:p>
      </cdr:txBody>
    </cdr:sp>
  </cdr:relSizeAnchor>
  <cdr:relSizeAnchor xmlns:cdr="http://schemas.openxmlformats.org/drawingml/2006/chartDrawing">
    <cdr:from>
      <cdr:x>0.61961</cdr:x>
      <cdr:y>0.17967</cdr:y>
    </cdr:from>
    <cdr:to>
      <cdr:x>0.82154</cdr:x>
      <cdr:y>0.21282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591175" y="1028699"/>
          <a:ext cx="1823680" cy="238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328134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0.46537</cdr:x>
      <cdr:y>0.71524</cdr:y>
    </cdr:from>
    <cdr:to>
      <cdr:x>0.76955</cdr:x>
      <cdr:y>0.78937</cdr:y>
    </cdr:to>
    <cdr:sp macro="" textlink="">
      <cdr:nvSpPr>
        <cdr:cNvPr id="4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4191001" y="3981450"/>
          <a:ext cx="2752724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0.64954</cdr:x>
      <cdr:y>0.31566</cdr:y>
    </cdr:from>
    <cdr:to>
      <cdr:x>0.95702</cdr:x>
      <cdr:y>0.35838</cdr:y>
    </cdr:to>
    <cdr:sp macro="" textlink="">
      <cdr:nvSpPr>
        <cdr:cNvPr id="7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5859055" y="1924050"/>
          <a:ext cx="2780120" cy="2205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1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12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3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0.56885</cdr:x>
      <cdr:y>0.58115</cdr:y>
    </cdr:from>
    <cdr:to>
      <cdr:x>0.81775</cdr:x>
      <cdr:y>0.65159</cdr:y>
    </cdr:to>
    <cdr:sp macro="" textlink="">
      <cdr:nvSpPr>
        <cdr:cNvPr id="17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74517" y="2962275"/>
          <a:ext cx="2007258" cy="3457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0.78374</cdr:x>
      <cdr:y>0.41521</cdr:y>
    </cdr:from>
    <cdr:to>
      <cdr:x>0.96972</cdr:x>
      <cdr:y>0.46804</cdr:y>
    </cdr:to>
    <cdr:sp macro="" textlink="">
      <cdr:nvSpPr>
        <cdr:cNvPr id="18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412509" y="2159352"/>
          <a:ext cx="1521684" cy="2747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 15923,6 тыс.руб</a:t>
          </a:r>
        </a:p>
      </cdr:txBody>
    </cdr:sp>
  </cdr:relSizeAnchor>
  <cdr:relSizeAnchor xmlns:cdr="http://schemas.openxmlformats.org/drawingml/2006/chartDrawing">
    <cdr:from>
      <cdr:x>0.78323</cdr:x>
      <cdr:y>0.26871</cdr:y>
    </cdr:from>
    <cdr:to>
      <cdr:x>0.97787</cdr:x>
      <cdr:y>0.31588</cdr:y>
    </cdr:to>
    <cdr:sp macro="" textlink="">
      <cdr:nvSpPr>
        <cdr:cNvPr id="19" name="Прямоугольник 5"/>
        <cdr:cNvSpPr/>
      </cdr:nvSpPr>
      <cdr:spPr>
        <a:xfrm xmlns:a="http://schemas.openxmlformats.org/drawingml/2006/main">
          <a:off x="6408384" y="1397467"/>
          <a:ext cx="1592540" cy="2453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Всего 15923,6 тыс.уб</a:t>
          </a:r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20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21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0.77939</cdr:x>
      <cdr:y>0.5625</cdr:y>
    </cdr:from>
    <cdr:to>
      <cdr:x>0.97753</cdr:x>
      <cdr:y>0.60973</cdr:y>
    </cdr:to>
    <cdr:sp macro="" textlink="">
      <cdr:nvSpPr>
        <cdr:cNvPr id="23" name="Прямоугольник 1"/>
        <cdr:cNvSpPr/>
      </cdr:nvSpPr>
      <cdr:spPr>
        <a:xfrm xmlns:a="http://schemas.openxmlformats.org/drawingml/2006/main">
          <a:off x="6376988" y="3429000"/>
          <a:ext cx="1621177" cy="2879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ts val="1100"/>
            </a:lnSpc>
          </a:pP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Всего 18521,5 тыс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руб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FF052DE-317F-4487-9F2B-C2BC00661EE3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F9A345-43B7-4B6E-92B0-67B5916243F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D8ED5-1A15-4ACD-9B6C-A0187431C895}" type="datetimeFigureOut">
              <a:rPr lang="ru-RU" altLang="ru-RU"/>
              <a:pPr>
                <a:defRPr/>
              </a:pPr>
              <a:t>30.11.2022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F1F1C-64B9-4660-9161-B47AF78D3A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943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4056DB-0E10-447D-A39B-A0AAA0D8FF9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E647A-5C0B-48D8-A7F6-647BB57B0FFD}" type="datetimeFigureOut">
              <a:rPr lang="ru-RU" altLang="ru-RU"/>
              <a:pPr>
                <a:defRPr/>
              </a:pPr>
              <a:t>30.11.2022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63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30498D-6EDC-41BB-8F1F-73723F3B7FA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3BFC1-8F82-4EC6-A5B3-7EDE26D5707A}" type="datetimeFigureOut">
              <a:rPr lang="ru-RU" altLang="ru-RU"/>
              <a:pPr>
                <a:defRPr/>
              </a:pPr>
              <a:t>30.11.2022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9318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483704-8A74-4785-AB6F-E50EC45C320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C4494-AD04-4E0E-A4E2-0DB9A425CFEA}" type="datetimeFigureOut">
              <a:rPr lang="ru-RU" altLang="ru-RU"/>
              <a:pPr>
                <a:defRPr/>
              </a:pPr>
              <a:t>30.11.2022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305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FF18A9-F653-447A-83F4-BF2869490B10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59923-6D34-4A64-AD1E-471DD1129858}" type="datetimeFigureOut">
              <a:rPr lang="ru-RU" altLang="ru-RU"/>
              <a:pPr>
                <a:defRPr/>
              </a:pPr>
              <a:t>30.11.2022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409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52F888-DE11-4370-BF64-23A15D6CF93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D1688-2A4B-4BF6-9527-227042162511}" type="datetimeFigureOut">
              <a:rPr lang="ru-RU" altLang="ru-RU"/>
              <a:pPr>
                <a:defRPr/>
              </a:pPr>
              <a:t>30.11.2022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555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EC6E82-D670-43FB-9F55-DEFE8AE37377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B0C19-5640-4FB7-A4D7-9FAE0D332BA5}" type="datetimeFigureOut">
              <a:rPr lang="ru-RU" altLang="ru-RU"/>
              <a:pPr>
                <a:defRPr/>
              </a:pPr>
              <a:t>30.11.2022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260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6B0851-2E08-4375-A33A-D3FD0C3A3A6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DE38-FB8A-4156-B595-C129E6423A10}" type="datetimeFigureOut">
              <a:rPr lang="ru-RU" altLang="ru-RU"/>
              <a:pPr>
                <a:defRPr/>
              </a:pPr>
              <a:t>30.11.2022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03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ABE7D2-2E47-4C9A-A881-06635FDFAE6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E4BF9-4EDA-434E-BDDE-BBFA0F95B372}" type="datetimeFigureOut">
              <a:rPr lang="ru-RU" altLang="ru-RU"/>
              <a:pPr>
                <a:defRPr/>
              </a:pPr>
              <a:t>30.11.2022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169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6049C3-B46C-49B6-AAAE-80E9D275DD0E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4BA9C-DC08-480A-A81A-A9F8F1755153}" type="datetimeFigureOut">
              <a:rPr lang="ru-RU" altLang="ru-RU"/>
              <a:pPr>
                <a:defRPr/>
              </a:pPr>
              <a:t>30.11.2022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201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FA3078-B340-45EE-BF16-DB5DBAF24B6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1FC9B-80CF-48C7-B60F-79426EE08E55}" type="datetimeFigureOut">
              <a:rPr lang="ru-RU" altLang="ru-RU"/>
              <a:pPr>
                <a:defRPr/>
              </a:pPr>
              <a:t>30.11.2022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016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A5B9B7-160B-419E-A1C2-8284FF102CA9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39D34-7956-4F6A-AAD1-40E2990245B9}" type="datetimeFigureOut">
              <a:rPr lang="ru-RU" altLang="ru-RU"/>
              <a:pPr>
                <a:defRPr/>
              </a:pPr>
              <a:t>30.11.2022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0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4A1AF5A8-9B71-4EC7-8DBF-B8A5E5427980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  <a:cs typeface="+mn-cs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  <a:cs typeface="+mn-cs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  <a:cs typeface="+mn-cs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3D5E444-D015-44E5-9A61-088A32AA4E5B}" type="datetimeFigureOut">
              <a:rPr lang="ru-RU" altLang="ru-RU"/>
              <a:pPr>
                <a:defRPr/>
              </a:pPr>
              <a:t>30.11.2022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72" r:id="rId1"/>
    <p:sldLayoutId id="2147488173" r:id="rId2"/>
    <p:sldLayoutId id="2147488174" r:id="rId3"/>
    <p:sldLayoutId id="2147488175" r:id="rId4"/>
    <p:sldLayoutId id="2147488176" r:id="rId5"/>
    <p:sldLayoutId id="2147488177" r:id="rId6"/>
    <p:sldLayoutId id="2147488178" r:id="rId7"/>
    <p:sldLayoutId id="2147488179" r:id="rId8"/>
    <p:sldLayoutId id="2147488180" r:id="rId9"/>
    <p:sldLayoutId id="2147488181" r:id="rId10"/>
    <p:sldLayoutId id="2147488182" r:id="rId11"/>
    <p:sldLayoutId id="214748818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uromraion.ru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consultantplus://offline/ref=64CFE00FCC636F77C7BB4BCCAF264FFDF8C98A05DE104BB1FC33280691F14F2047782B6BD8EDCF67R6QFI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0.png"/><Relationship Id="rId4" Type="http://schemas.openxmlformats.org/officeDocument/2006/relationships/oleObject" Target="../embeddings/oleObject9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1600200"/>
            <a:ext cx="8458200" cy="2987675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Брошюра</a:t>
            </a:r>
            <a:b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«БЮДЖЕТ ДЛЯ ГРАЖДАН»</a:t>
            </a:r>
            <a:b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проекту решения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Совета народных депутатов </a:t>
            </a:r>
            <a:b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Муромского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 бюджете Муромского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на 2023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год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на плановый период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2024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2025 годов»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i="1" dirty="0">
                <a:latin typeface="Times New Roman" pitchFamily="18" charset="0"/>
              </a:rPr>
              <a:t/>
            </a:r>
            <a:br>
              <a:rPr lang="ru-RU" altLang="ru-RU" sz="2800" b="1" i="1" dirty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/>
            </a:r>
            <a:br>
              <a:rPr lang="ru-RU" altLang="ru-RU" sz="2300" b="1" i="1" dirty="0" smtClean="0">
                <a:latin typeface="Times New Roman" pitchFamily="18" charset="0"/>
              </a:rPr>
            </a:br>
            <a:endParaRPr lang="ru-RU" altLang="ru-RU" sz="2300" b="1" i="1" dirty="0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52400"/>
            <a:ext cx="3886200" cy="114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Муниципальное образование </a:t>
            </a:r>
          </a:p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Муромский район </a:t>
            </a:r>
          </a:p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Владимирской области</a:t>
            </a:r>
          </a:p>
        </p:txBody>
      </p:sp>
      <p:pic>
        <p:nvPicPr>
          <p:cNvPr id="14340" name="Picture 5" descr="Зимой-в-деревне-60х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3276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polya-obo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3429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4844296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20688" y="381000"/>
            <a:ext cx="8458200" cy="8382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smtClean="0">
                <a:latin typeface="Times New Roman" panose="02020603050405020304" pitchFamily="18" charset="0"/>
              </a:rPr>
              <a:t>ОБЩИЕ ХАРАКТЕРИСТИКИ ДОХОДОВ И РАСХОДОВ БЮДЖЕТА МУРОМСКОГО РАЙОНА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3088" y="1371600"/>
            <a:ext cx="8153400" cy="381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400" b="1" smtClean="0">
                <a:solidFill>
                  <a:schemeClr val="tx2"/>
                </a:solidFill>
                <a:latin typeface="Times New Roman" panose="02020603050405020304" pitchFamily="18" charset="0"/>
              </a:rPr>
              <a:t>Основные характеристики бюджета Муромского района на 2022-2025 годы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81000" y="1676400"/>
          <a:ext cx="8382000" cy="4687888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6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9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19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12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89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87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Показатель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2022 год, (план на 01.10.2022)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Доходы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537 403,4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539 704,4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100,4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405 455,2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75,1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394 114,4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97,2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80 421,0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91 008,0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113,2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81 578,0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89,6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84 744,0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103,9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неналоговые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19 491,0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11 354,0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8 884,0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8 884,0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437 491,4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437 342,4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314 993,2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300 486,4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Расходы - всего,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592546,9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544654,4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91,9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405455,2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74,4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394114,4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97,2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 том числе условно утверждаемые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5 200,0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10 000,0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адресная инвестиционная программа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67 970,9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44 165,5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48 662,9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24 258,1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49,8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Дефицит (-)/Профицит (+)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-55143,6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-4950,0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Источники финансирования дефицита бюджета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55143,6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4950,0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538DD5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кредиты, 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-600,0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 т.ч. - от кредитных организаций: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9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 - получение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9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- 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от других бюджетов бюджетной системы: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9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- получение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230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      -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-3000,0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-2200,0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изменение остатков средств бюджета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55743,6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4950,0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0" y="76200"/>
            <a:ext cx="8801100" cy="1371600"/>
          </a:xfrm>
        </p:spPr>
        <p:txBody>
          <a:bodyPr/>
          <a:lstStyle/>
          <a:p>
            <a:pPr algn="ctr" eaLnBrk="1" hangingPunct="1"/>
            <a:r>
              <a:rPr lang="ru-RU" altLang="ru-RU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2023-2025 годах.</a:t>
            </a:r>
          </a:p>
        </p:txBody>
      </p:sp>
      <p:sp>
        <p:nvSpPr>
          <p:cNvPr id="2457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3400" y="1371600"/>
          <a:ext cx="8153400" cy="5391150"/>
        </p:xfrm>
        <a:graphic>
          <a:graphicData uri="http://schemas.openxmlformats.org/drawingml/2006/table">
            <a:tbl>
              <a:tblPr/>
              <a:tblGrid>
                <a:gridCol w="2274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8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3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3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8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58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58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91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Ограничение, установленное Бюджетным кодексом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Значение показателя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027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Верхний предел муниципального долга Муромского района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превышать утвержденный общий 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 от налога на доходы физических лиц.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на 01.01.2024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на 01.01.2025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на 01.01.2026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6400,0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11,9%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6400,0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13,0%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6400,0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5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59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бюджетные кредиты, привлеченные в бюджет Муромского района от других бюджетов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3400,0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кредиты, полученные от кредитных организаций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5800,0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2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муниципальные гарантии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0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702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</a:t>
                      </a:r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превышать </a:t>
                      </a:r>
                      <a:r>
                        <a:rPr lang="ru-RU" sz="800" b="0" i="0" u="none" strike="noStrike" smtClean="0">
                          <a:effectLst/>
                          <a:latin typeface="Times New Roman"/>
                        </a:rPr>
                        <a:t>15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процентов объема расходов бюджета района, за исключением объема расходов, которые осуществляются за счет субвенций, предоставляемых из бюджетов бюджетной системы Российской Федерации.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0,007%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0,116%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0,210%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50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Дефицит (-)/профицит(+)                                                                                     бюджета Муромского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Дефицит местного бюджета не должен превышать 5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4950,0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2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Источники внутреннего  дефицитов бюджетов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76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Разница между полученными и погашенными муниципальным образованием кредитами от кредитных организаций валюте Российской Федерации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3145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Разница между полученными и погашенными муниципальным образованием  в валюте Российской Федерации бюджетными кредитами, представленными  местному бюджету другими бюджетами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-3000,0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-2200,0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-600,0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6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Изменение остатков средств на счетах по учету средств бюджета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4950,0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28675"/>
            <a:ext cx="8686800" cy="564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направления бюджетной политики Муромского района на 2023 год и на плановый период 2024 и 2025 годов (далее - бюджетная политика) разработаны в соответствии со статьей 172 Бюджетного кодекса Российской Федерации. При подготовке бюджетной политики учтены положения Указа Президента Российской Федерации от 7 мая 2018 г. № 204 «О национальных целях и стратегических задачах развития Российской Федерации на период до 2024 года»,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Указа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от 21 июля 2020 г. № 474 «О национальных целях развития Российской Федерации на период до 2030 года».</a:t>
            </a:r>
          </a:p>
          <a:p>
            <a:pPr indent="457200" algn="just">
              <a:defRPr/>
            </a:pP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Приоритетные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направления в сфере расходов бюджета района – это направления, определенные Указом:  </a:t>
            </a:r>
            <a:r>
              <a:rPr lang="ru-RU" sz="950" i="1" dirty="0">
                <a:latin typeface="Times New Roman" pitchFamily="18" charset="0"/>
                <a:cs typeface="Times New Roman" pitchFamily="18" charset="0"/>
              </a:rPr>
              <a:t>образование, культура, жилье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>
              <a:defRPr/>
            </a:pP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исполнение Указа Президента Российской Федерации от 7 мая 2018 г.   № 204 в области в 2018 году разработана региональная составляющая каждого национального проекта до 2024 года, устанавливающая конкретные целевые показатели достижения результатов национальных проектов и обеспечивающие их выполнение мероприятия с учетом объемов расходных обязательств областного и местных бюджетов и планируемых к  привлечению средств федерального бюджета.</a:t>
            </a:r>
          </a:p>
          <a:p>
            <a:pPr indent="457200" algn="just">
              <a:defRPr/>
            </a:pP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Реализация бюджетной политики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образования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в 2023 - 2025 годах должна быть направлена на решение задач и достижение стратегических целей национального проекта «Образование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». Основная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задача отрасли образования – это предоставление качественного образования для детей и подростков независимо от места проживания, состояния здоровья и социального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статуса. Важнейшим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инструментом региональной поддержки являются субвенции на осуществление переданных Муромскому району полномочий в области дошкольного и общего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образования. С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учётом финансовой поддержки из областного бюджета в общеобразовательных организациях и дошкольных учреждениях будут обеспечены условия для получения образования в соответствии с федеральными государственными образовательными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стандартами.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районе активно поддерживаются и распространяются лучшие педагогические практики, модели образовательных систем, обеспечивающих современное качество образования. Для этих целей особое внимание уделено выполнению «майских» указов Президента Российской Федерации (2012 года), приоритет которых в планируемой перспективе сохранен. В первую очередь - это  обеспечение уровня заработной платы педагогическим работникам не ниже среднемесячного дохода от трудовой деятельности по региону.</a:t>
            </a:r>
          </a:p>
          <a:p>
            <a:pPr indent="457200" algn="just">
              <a:defRPr/>
            </a:pP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жилья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необходимо обеспечить достижение следующей цели - обеспечение доступным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жильем. На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создание возможностей гражданам для приобретения (строительства) жилья предоставляется социальная поддержка молодым семьям, молодым специалистам и гражданам, проживающим на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селе. Повышение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доступности жилья для населения предусматривается за счет предоставления мер социальной поддержки отдельных категорий граждан. С этой целью предусмотрена поддержка молодым семьям. Кроме того, предполагается государственная поддержка по обеспечению жильем детей-сирот, детей, оставшихся без попечения родителей, лиц из их числа, инвалидов и семей, имеющих детей-инвалидов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улучшения жилищных условий семей, имеющих трех и более детей, будет продолжена работа по созданию необходимой инфраструктуры на земельных участках, предоставляемых этой категории граждан на бесплатной основе. Кроме того, многодетным семьям дополнительно предусматривается предоставление социальных выплат на приобретение и строительство жилья.</a:t>
            </a:r>
          </a:p>
          <a:p>
            <a:pPr indent="457200" algn="just">
              <a:defRPr/>
            </a:pP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дорожного хозяйства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планирование расходов муниципального дорожного фонда осуществляются с учетом положений статьи 179.4 Бюджетного кодекса Российской Федерации исходя из прогнозируемого объема доходов, являющихся источником формирования дорожного фонда. Предусмотрено выполнение работ по капитальному ремонту, ремонту и содержанию автомобильных дорог, обеспечению сохранности существующей дорожной сети.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 организацию транспортного обслуживания населения планируются в целях сохранения доступности проезда автомобильным транспортом отдельных категорий граждан. При этом оказывается адресная социальная поддержка установленным категориям.  </a:t>
            </a:r>
          </a:p>
          <a:p>
            <a:pPr indent="457200" algn="just">
              <a:defRPr/>
            </a:pP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жилищно-коммунального хозяйства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предусматривается продолжение модернизации коммунальной инфраструктуры, направленной на строительство, реконструкцию и модернизацию сетей теплоснабжения, а также проведение водоснабжения в сельской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местности.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области капитального строительства бюджетная политика должна быть направлена на приоритетное обеспечение финансированием объектов, находящихся в стадии завершения, значимых объектов, строящихся с привлечением федерального и областных бюджетов. </a:t>
            </a:r>
          </a:p>
          <a:p>
            <a:pPr indent="457200" algn="just">
              <a:defRPr/>
            </a:pP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культуры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будет осуществляться реализация мероприятий по созданию и модернизации учреждений культурно-досугового типа в сельской местности, укреплению их материально-технической базы.</a:t>
            </a:r>
          </a:p>
          <a:p>
            <a:pPr indent="457200" algn="just">
              <a:defRPr/>
            </a:pP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Для обеспечения деятельности учреждений культуры предусматриваются мероприятия по обеспечению их функционирования и развития.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381000" y="7620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БЮДЖЕТНОЙ ПОЛИТИКИ РАЙОНА НА ОЧЕРЕДНОЙ ФИНАНСОВЫЙ 2023 ГОД И ПЛАНОВЫЕ 2024-2025 ГОДЫ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09600"/>
          </a:xfrm>
        </p:spPr>
        <p:txBody>
          <a:bodyPr/>
          <a:lstStyle/>
          <a:p>
            <a:pPr algn="ctr" eaLnBrk="1" hangingPunct="1"/>
            <a:r>
              <a:rPr lang="ru-RU" altLang="ru-RU" sz="2200" b="1" u="sng" smtClean="0">
                <a:latin typeface="Times New Roman" panose="02020603050405020304" pitchFamily="18" charset="0"/>
              </a:rPr>
              <a:t>ДОХОДЫ БЮДЖЕТА МУРОМСКОГО РАЙОНА НА 2023 ГОД </a:t>
            </a:r>
            <a:br>
              <a:rPr lang="ru-RU" altLang="ru-RU" sz="2200" b="1" u="sng" smtClean="0">
                <a:latin typeface="Times New Roman" panose="02020603050405020304" pitchFamily="18" charset="0"/>
              </a:rPr>
            </a:br>
            <a:r>
              <a:rPr lang="ru-RU" altLang="ru-RU" sz="2200" b="1" u="sng" smtClean="0">
                <a:latin typeface="Times New Roman" panose="02020603050405020304" pitchFamily="18" charset="0"/>
              </a:rPr>
              <a:t>И НА ПЛАНОВЫЙ ПЕРИОД 2024 И 2025 ГОДОВ</a:t>
            </a:r>
            <a:endParaRPr lang="ru-RU" altLang="ru-RU" sz="2200" smtClean="0">
              <a:latin typeface="Times New Roman" panose="02020603050405020304" pitchFamily="18" charset="0"/>
            </a:endParaRPr>
          </a:p>
        </p:txBody>
      </p:sp>
      <p:sp>
        <p:nvSpPr>
          <p:cNvPr id="26627" name="Rectangle 56"/>
          <p:cNvSpPr>
            <a:spLocks noChangeArrowheads="1"/>
          </p:cNvSpPr>
          <p:nvPr/>
        </p:nvSpPr>
        <p:spPr bwMode="auto">
          <a:xfrm>
            <a:off x="304800" y="908050"/>
            <a:ext cx="85153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2200" b="1">
                <a:solidFill>
                  <a:srgbClr val="000000"/>
                </a:solidFill>
                <a:latin typeface="Times New Roman" panose="02020603050405020304" pitchFamily="18" charset="0"/>
              </a:rPr>
              <a:t>Особенности формирования бюджета Муромского района на 2023 год и на плановый период 2024 и 2025 годов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sz="16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1" hangingPunct="1"/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МУРОМСКОГО РАЙОНА</a:t>
            </a:r>
          </a:p>
          <a:p>
            <a:pPr algn="just" eaLnBrk="1" hangingPunct="1"/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Прогноз налоговых и неналоговых доходов бюджета района сформирован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кодекса).</a:t>
            </a:r>
          </a:p>
          <a:p>
            <a:pPr algn="just" eaLnBrk="1" hangingPunct="1"/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При расчете прогнозируемого объема доходов бюджета района учитывалось действующее законодательство с учетом изменений, внесенных в налоговое и бюджетное законодательство и вступающих в силу с 01 января 2023 года.</a:t>
            </a:r>
          </a:p>
          <a:p>
            <a:pPr algn="just" eaLnBrk="1" hangingPunct="1"/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1143000" y="2781209"/>
            <a:ext cx="2133600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Муромского района до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4028535" y="2756840"/>
            <a:ext cx="4267201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Муромского района и других исходных данных для составления проекта бюджета Муромского района на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годов, утвержденные постановлением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Муромского района</a:t>
            </a: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2044460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062638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2000" y="1737956"/>
            <a:ext cx="7543800" cy="5847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составления прогноза доходов бюджета Муромского района на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являются: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/>
          </a:p>
          <a:p>
            <a:endParaRPr lang="ru-RU" altLang="ru-RU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абличка 5"/>
          <p:cNvSpPr/>
          <p:nvPr/>
        </p:nvSpPr>
        <p:spPr bwMode="auto">
          <a:xfrm>
            <a:off x="838200" y="304800"/>
            <a:ext cx="7391400" cy="960120"/>
          </a:xfrm>
          <a:prstGeom prst="plaqu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оценке параметров налоговых и неналоговых доходов бюджета района на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учитывалась передача с областного на муниципальный уровень:</a:t>
            </a:r>
          </a:p>
        </p:txBody>
      </p:sp>
      <p:sp>
        <p:nvSpPr>
          <p:cNvPr id="3" name="Прямоугольник с одним вырезанным углом 2"/>
          <p:cNvSpPr/>
          <p:nvPr/>
        </p:nvSpPr>
        <p:spPr bwMode="auto">
          <a:xfrm>
            <a:off x="664029" y="1828800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доходы физических лиц в бюджеты муниципальных районов по нормативу 33%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 bwMode="auto">
          <a:xfrm>
            <a:off x="664029" y="2286000"/>
            <a:ext cx="7467600" cy="1037153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от акцизов на нефтепродукты в бюджеты муниципального района, осуществляющих полномочия в сфере дорожного хозяйства, по дифференцированным нормативам отчислений исходя из зачисления в местные бюджеты 10% налоговых доходов консолидированного бюджета области от указанного налога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 bwMode="auto">
          <a:xfrm>
            <a:off x="642910" y="6072206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негативное воздействие на окружающую среду - в бюджеты муниципальных районов в размере 100 процентов 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 bwMode="auto">
          <a:xfrm>
            <a:off x="642910" y="5410200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налога с физических лиц - в бюджеты муниципальных районов от сельских поселений – 50 процентов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 bwMode="auto">
          <a:xfrm>
            <a:off x="650530" y="3429000"/>
            <a:ext cx="7467600" cy="1271349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налога, взимаемого в связи с применением упрощенной системы налогообложения, в бюджеты муниципальных районов по нормативу 33,6% (в том числе по дифференцированным нормативам отчислений в бюджет района, установленным проектом Закона Владимирской области «Об областном бюджете на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годов» в размере 8,6 % на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годы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267200" y="1264920"/>
            <a:ext cx="304800" cy="5638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11" name="Прямоугольник с одним вырезанным углом 10"/>
          <p:cNvSpPr/>
          <p:nvPr/>
        </p:nvSpPr>
        <p:spPr bwMode="auto">
          <a:xfrm>
            <a:off x="627670" y="4789064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добычу общераспространенных полезных ископаемых в бюджеты муниципальных районов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нормативу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7"/>
          <p:cNvSpPr>
            <a:spLocks noChangeArrowheads="1"/>
          </p:cNvSpPr>
          <p:nvPr/>
        </p:nvSpPr>
        <p:spPr bwMode="auto">
          <a:xfrm>
            <a:off x="228600" y="5334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доходов бюджета Муромского района по видам доходов в 2021 – 2025 годах, тыс. рублей</a:t>
            </a:r>
          </a:p>
        </p:txBody>
      </p:sp>
      <p:graphicFrame>
        <p:nvGraphicFramePr>
          <p:cNvPr id="28675" name="Object 2"/>
          <p:cNvGraphicFramePr>
            <a:graphicFrameLocks/>
          </p:cNvGraphicFramePr>
          <p:nvPr/>
        </p:nvGraphicFramePr>
        <p:xfrm>
          <a:off x="336550" y="1752600"/>
          <a:ext cx="8677275" cy="459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Лист" r:id="rId3" imgW="6867393" imgH="3628854" progId="Excel.Sheet.8">
                  <p:embed/>
                </p:oleObj>
              </mc:Choice>
              <mc:Fallback>
                <p:oleObj name="Лист" r:id="rId3" imgW="6867393" imgH="3628854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752600"/>
                        <a:ext cx="8677275" cy="459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" y="152400"/>
            <a:ext cx="8991600" cy="35083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smtClean="0">
                <a:solidFill>
                  <a:schemeClr val="tx2"/>
                </a:solidFill>
                <a:latin typeface="Times New Roman" panose="02020603050405020304" pitchFamily="18" charset="0"/>
              </a:rPr>
              <a:t>НАЛОГОВЫЕ И НЕНАЛОГОВЫЕ ДОХОДЫ БЮДЖЕТА РАЙОНА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238250" y="910408"/>
          <a:ext cx="6477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углом 4"/>
          <p:cNvSpPr/>
          <p:nvPr/>
        </p:nvSpPr>
        <p:spPr bwMode="auto">
          <a:xfrm rot="5400000">
            <a:off x="7543800" y="2362200"/>
            <a:ext cx="1066800" cy="7620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9" name="Стрелка углом 8"/>
          <p:cNvSpPr/>
          <p:nvPr/>
        </p:nvSpPr>
        <p:spPr bwMode="auto">
          <a:xfrm rot="16200000" flipH="1">
            <a:off x="387788" y="2203011"/>
            <a:ext cx="1205624" cy="60960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015038" y="581025"/>
            <a:ext cx="15240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48792,0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(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47,7%)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486400" y="990600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539038" y="581025"/>
            <a:ext cx="13716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с физических лиц –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8899,0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(8,7%)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 bwMode="auto">
          <a:xfrm>
            <a:off x="6252447" y="330946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Акцизы на нефтепродукты –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16336,0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16,0%)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 bwMode="auto">
          <a:xfrm>
            <a:off x="6253343" y="3774462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Упрощенная система налогообложения –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11459,0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11,2%)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 bwMode="auto">
          <a:xfrm>
            <a:off x="6252447" y="444065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Налог на добычу полезных ископаемых-3300,0 тыс. рублей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(3,2%)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 bwMode="auto">
          <a:xfrm>
            <a:off x="6252447" y="570633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 сельскохозяйственный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налог-245,0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0,2%)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 bwMode="auto">
          <a:xfrm>
            <a:off x="6252447" y="502766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Патентная система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налогообложения-1975,0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(1,9%)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 bwMode="auto">
          <a:xfrm>
            <a:off x="272273" y="3587350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земельных участков –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3370,0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3,3%)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 bwMode="auto">
          <a:xfrm>
            <a:off x="272273" y="512707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имущества–122,0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(0,1%) 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 bwMode="auto">
          <a:xfrm>
            <a:off x="272273" y="4064076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среду–344,0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0,3%)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 bwMode="auto">
          <a:xfrm>
            <a:off x="272273" y="311062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продажи земельных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участков–7360,0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(7,2%)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 bwMode="auto">
          <a:xfrm>
            <a:off x="272273" y="472808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Штрафы, санкции, возмещение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ущерба–140,0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0,2%)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 bwMode="auto">
          <a:xfrm>
            <a:off x="272273" y="5598033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перечисления части прибыли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МУП–18,0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0,02%)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 bwMode="auto">
          <a:xfrm>
            <a:off x="6252447" y="6200895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налог на вмененный доход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9"/>
          <p:cNvSpPr txBox="1">
            <a:spLocks noChangeArrowheads="1"/>
          </p:cNvSpPr>
          <p:nvPr/>
        </p:nvSpPr>
        <p:spPr bwMode="auto">
          <a:xfrm>
            <a:off x="457200" y="5029200"/>
            <a:ext cx="81375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Налоговые доходы по прогнозу на 2023 год ожидаются в сумме 91008,0 тыс. рублей или на 13,2 % выше уровня ожидаемой оценки 2022 года. В 2024 – 2025 годах налоговые доходы запланированы в объемах 81578,0 тыс. рублей и 84744,0 тыс. рублей соответственно. Увеличение в основном прогнозируется по налогу на доходы физических лиц на 24,7% или на сумму 9667,0 тыс. рублей в связи с ростом налогооблагаемой базы; по акцизам на нефтепродукты по прогнозу главного администратора доходов на 33,4% (+4088,0 тыс. рублей); по налогу, взимаемому в связи с применением упрощенной системы налогообложения на 31,1% (+2718,0 тыс. рублей) рост которого объясняется увеличением количества налогоплательщиков и налогооблагаемой базы. </a:t>
            </a:r>
          </a:p>
        </p:txBody>
      </p:sp>
      <p:sp>
        <p:nvSpPr>
          <p:cNvPr id="30723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latin typeface="Times New Roman" panose="02020603050405020304" pitchFamily="18" charset="0"/>
              </a:rPr>
              <a:t>Объем и структура налоговых доходов бюджета Муромского района в 2021 – 2025 годах, тыс. рублей</a:t>
            </a:r>
          </a:p>
        </p:txBody>
      </p:sp>
      <p:graphicFrame>
        <p:nvGraphicFramePr>
          <p:cNvPr id="30724" name="Объект 2"/>
          <p:cNvGraphicFramePr>
            <a:graphicFrameLocks/>
          </p:cNvGraphicFramePr>
          <p:nvPr/>
        </p:nvGraphicFramePr>
        <p:xfrm>
          <a:off x="152400" y="817563"/>
          <a:ext cx="8434388" cy="414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Лист" r:id="rId3" imgW="6248592" imgH="3257678" progId="Excel.Sheet.8">
                  <p:embed/>
                </p:oleObj>
              </mc:Choice>
              <mc:Fallback>
                <p:oleObj name="Лист" r:id="rId3" imgW="6248592" imgH="3257678" progId="Excel.Shee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17563"/>
                        <a:ext cx="8434388" cy="414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/>
          </p:cNvGraphicFramePr>
          <p:nvPr/>
        </p:nvGraphicFramePr>
        <p:xfrm>
          <a:off x="533400" y="914400"/>
          <a:ext cx="8018463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Лист" r:id="rId3" imgW="6362844" imgH="2886118" progId="Excel.Sheet.8">
                  <p:embed/>
                </p:oleObj>
              </mc:Choice>
              <mc:Fallback>
                <p:oleObj name="Лист" r:id="rId3" imgW="6362844" imgH="2886118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14400"/>
                        <a:ext cx="8018463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Прямоугольник 6"/>
          <p:cNvSpPr>
            <a:spLocks noChangeArrowheads="1"/>
          </p:cNvSpPr>
          <p:nvPr/>
        </p:nvSpPr>
        <p:spPr bwMode="auto">
          <a:xfrm>
            <a:off x="519113" y="76200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</a:rPr>
              <a:t> </a:t>
            </a:r>
            <a:r>
              <a:rPr lang="ru-RU" altLang="ru-RU" sz="2200" b="1">
                <a:latin typeface="Times New Roman" panose="02020603050405020304" pitchFamily="18" charset="0"/>
              </a:rPr>
              <a:t>Объем и структура неналоговых доходов бюджета Муромского района в 2021 – 2025 годах, тыс. рублей</a:t>
            </a:r>
          </a:p>
        </p:txBody>
      </p:sp>
      <p:sp>
        <p:nvSpPr>
          <p:cNvPr id="31748" name="Прямоугольник 6"/>
          <p:cNvSpPr>
            <a:spLocks noChangeArrowheads="1"/>
          </p:cNvSpPr>
          <p:nvPr/>
        </p:nvSpPr>
        <p:spPr bwMode="auto">
          <a:xfrm>
            <a:off x="428625" y="5334000"/>
            <a:ext cx="82899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Неналоговые доходы в 2023 году составят сумму 11354,0 тыс. рублей, что ниже плановых значений 2022 года на 41,7 % в результате уменьшения ожидаемого объема доходов от продажи земельных участков, государственная собственность на которые не разграничена. В 2024 и 2025 годах расчеты по неналоговым доходам выполнены в суммах по 8884,0 тыс. рублей ежегодно.</a:t>
            </a:r>
          </a:p>
          <a:p>
            <a:pPr eaLnBrk="1" hangingPunct="1"/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5788" y="228600"/>
            <a:ext cx="7927975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smtClean="0">
                <a:latin typeface="Times New Roman" panose="02020603050405020304" pitchFamily="18" charset="0"/>
              </a:rPr>
              <a:t>ДОХОДЫ БЮДЖЕТА РАЙОНА НА 1 ЖИТЕЛЯ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sz="half" idx="4294967295"/>
          </p:nvPr>
        </p:nvGraphicFramePr>
        <p:xfrm>
          <a:off x="609600" y="854075"/>
          <a:ext cx="8002588" cy="2651125"/>
        </p:xfrm>
        <a:graphic>
          <a:graphicData uri="http://schemas.openxmlformats.org/drawingml/2006/table">
            <a:tbl>
              <a:tblPr/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5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1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бюджета района,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населения, человек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бюджета на 1 жителя,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95772,4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15223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6291,3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99912,0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6735,3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102362,0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6900,5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90462,0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6098,3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93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93628,0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6311,7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808" name="Rectangle 54"/>
          <p:cNvSpPr>
            <a:spLocks noChangeArrowheads="1"/>
          </p:cNvSpPr>
          <p:nvPr/>
        </p:nvSpPr>
        <p:spPr bwMode="auto">
          <a:xfrm>
            <a:off x="369888" y="3609975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700">
                <a:latin typeface="Times New Roman" panose="02020603050405020304" pitchFamily="18" charset="0"/>
              </a:rPr>
              <a:t>Динамика налоговых и неналоговых доходов бюджета района на 1 жителя, рублей</a:t>
            </a:r>
          </a:p>
        </p:txBody>
      </p:sp>
      <p:sp>
        <p:nvSpPr>
          <p:cNvPr id="32809" name="Прямоугольник 5"/>
          <p:cNvSpPr>
            <a:spLocks noChangeArrowheads="1"/>
          </p:cNvSpPr>
          <p:nvPr/>
        </p:nvSpPr>
        <p:spPr bwMode="auto">
          <a:xfrm>
            <a:off x="304800" y="6075363"/>
            <a:ext cx="83581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>
                <a:latin typeface="Times New Roman" panose="02020603050405020304" pitchFamily="18" charset="0"/>
              </a:rPr>
              <a:t>         По прогнозным данным среднедушевой доход к 2025 году достигнет уровня 6311,7,0 рублей на 1 жителя. </a:t>
            </a:r>
          </a:p>
        </p:txBody>
      </p:sp>
      <p:graphicFrame>
        <p:nvGraphicFramePr>
          <p:cNvPr id="32810" name="Object 2"/>
          <p:cNvGraphicFramePr>
            <a:graphicFrameLocks/>
          </p:cNvGraphicFramePr>
          <p:nvPr/>
        </p:nvGraphicFramePr>
        <p:xfrm>
          <a:off x="858838" y="3970338"/>
          <a:ext cx="7232650" cy="192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1" name="Лист" r:id="rId3" imgW="5638992" imgH="1505050" progId="Excel.Sheet.8">
                  <p:embed/>
                </p:oleObj>
              </mc:Choice>
              <mc:Fallback>
                <p:oleObj name="Лист" r:id="rId3" imgW="5638992" imgH="1505050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3970338"/>
                        <a:ext cx="7232650" cy="192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143000"/>
            <a:ext cx="6435725" cy="715963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smtClean="0">
                <a:latin typeface="Times New Roman" panose="02020603050405020304" pitchFamily="18" charset="0"/>
              </a:rPr>
              <a:t>ВВОДНАЯ ЧАСТЬ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05000"/>
            <a:ext cx="8686800" cy="46482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ru-RU" altLang="ru-RU" sz="1400" smtClean="0">
                <a:latin typeface="Times New Roman" panose="02020603050405020304" pitchFamily="18" charset="0"/>
              </a:rPr>
              <a:t>		Бюджет Муромского района утверждается в форме решения Совета народных депутатов Муромского района о бюджете на очередной финансовый год и на плановый период. 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ru-RU" altLang="ru-RU" sz="1400" smtClean="0">
                <a:latin typeface="Times New Roman" panose="02020603050405020304" pitchFamily="18" charset="0"/>
              </a:rPr>
              <a:t>		По вопросу рассмотрения проекта решения Совета народных депутатов Муромского района «О бюджете Муромского района на очередной финансовый год и на плановый период» назначают публичные слушания. Положение «О публичных слушаниях в муниципальном образовании Муромский район Владимирской области» утверждено решением Совета народных депутатов Муромского района от 2</a:t>
            </a:r>
            <a:r>
              <a:rPr lang="en-US" altLang="ru-RU" sz="1400" smtClean="0">
                <a:latin typeface="Times New Roman" panose="02020603050405020304" pitchFamily="18" charset="0"/>
              </a:rPr>
              <a:t>5</a:t>
            </a:r>
            <a:r>
              <a:rPr lang="ru-RU" altLang="ru-RU" sz="1400" smtClean="0">
                <a:latin typeface="Times New Roman" panose="02020603050405020304" pitchFamily="18" charset="0"/>
              </a:rPr>
              <a:t>.0</a:t>
            </a:r>
            <a:r>
              <a:rPr lang="en-US" altLang="ru-RU" sz="1400" smtClean="0">
                <a:latin typeface="Times New Roman" panose="02020603050405020304" pitchFamily="18" charset="0"/>
              </a:rPr>
              <a:t>4</a:t>
            </a:r>
            <a:r>
              <a:rPr lang="ru-RU" altLang="ru-RU" sz="1400" smtClean="0">
                <a:latin typeface="Times New Roman" panose="02020603050405020304" pitchFamily="18" charset="0"/>
              </a:rPr>
              <a:t>.20</a:t>
            </a:r>
            <a:r>
              <a:rPr lang="en-US" altLang="ru-RU" sz="1400" smtClean="0">
                <a:latin typeface="Times New Roman" panose="02020603050405020304" pitchFamily="18" charset="0"/>
              </a:rPr>
              <a:t>18</a:t>
            </a:r>
            <a:r>
              <a:rPr lang="ru-RU" altLang="ru-RU" sz="1400" smtClean="0">
                <a:latin typeface="Times New Roman" panose="02020603050405020304" pitchFamily="18" charset="0"/>
              </a:rPr>
              <a:t> № </a:t>
            </a:r>
            <a:r>
              <a:rPr lang="en-US" altLang="ru-RU" sz="1400" smtClean="0">
                <a:latin typeface="Times New Roman" panose="02020603050405020304" pitchFamily="18" charset="0"/>
              </a:rPr>
              <a:t>25</a:t>
            </a:r>
            <a:r>
              <a:rPr lang="ru-RU" altLang="ru-RU" sz="1400" smtClean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ru-RU" altLang="ru-RU" sz="1400" smtClean="0">
                <a:latin typeface="Times New Roman" panose="02020603050405020304" pitchFamily="18" charset="0"/>
              </a:rPr>
              <a:t>		Решением Совета народных депутатов от 23.11.2022 № 92</a:t>
            </a:r>
            <a:r>
              <a:rPr lang="en-US" altLang="ru-RU" sz="1400" smtClean="0">
                <a:latin typeface="Times New Roman" panose="02020603050405020304" pitchFamily="18" charset="0"/>
              </a:rPr>
              <a:t> </a:t>
            </a:r>
            <a:r>
              <a:rPr lang="ru-RU" altLang="ru-RU" sz="1400" smtClean="0">
                <a:latin typeface="Times New Roman" panose="02020603050405020304" pitchFamily="18" charset="0"/>
              </a:rPr>
              <a:t>«О назначении  публичных  слушаний по проекту решения Совета народных депутатов Муромского района «О бюджете Муромского района на </a:t>
            </a:r>
            <a:r>
              <a:rPr lang="en-US" altLang="ru-RU" sz="1400" smtClean="0">
                <a:latin typeface="Times New Roman" panose="02020603050405020304" pitchFamily="18" charset="0"/>
              </a:rPr>
              <a:t>202</a:t>
            </a:r>
            <a:r>
              <a:rPr lang="ru-RU" altLang="ru-RU" sz="1400" smtClean="0">
                <a:latin typeface="Times New Roman" panose="02020603050405020304" pitchFamily="18" charset="0"/>
              </a:rPr>
              <a:t>3 год и на плановый период 2024 и 2025 годов» определены:</a:t>
            </a: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ru-RU" altLang="ru-RU" sz="1400" smtClean="0">
                <a:latin typeface="Times New Roman" panose="02020603050405020304" pitchFamily="18" charset="0"/>
              </a:rPr>
              <a:t>       -   дата и место проведения публичных слушаний – 08 декабря 2022 года в 10 час. 00 мин. г. Муром, пл. Крестьянина, д.6, каб.1, зал заседаний;</a:t>
            </a:r>
            <a:endParaRPr lang="en-US" altLang="ru-RU" sz="1400" smtClean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ru-RU" altLang="ru-RU" sz="1400" smtClean="0">
                <a:latin typeface="Times New Roman" panose="02020603050405020304" pitchFamily="18" charset="0"/>
              </a:rPr>
              <a:t>       -   права граждан при проведении публичных слушаний – свои рекомендации по проекту решения Совета народных депутатов «О бюджете Муромского района на 2023 год и на плановый период 2024 и 2025 годов» жители Муромского района могут направлять в комиссию, расположенную по адресу: г. Муром, пл. Крестьянина, д.6, каб.2, письменно или посредством официального сайта Совета народных депутатов Муромского района телекоммуникационной сети Интернет </a:t>
            </a:r>
            <a:r>
              <a:rPr lang="en-US" altLang="ru-RU" sz="1400" smtClean="0">
                <a:latin typeface="Times New Roman" panose="02020603050405020304" pitchFamily="18" charset="0"/>
                <a:hlinkClick r:id="rId2"/>
              </a:rPr>
              <a:t>www</a:t>
            </a:r>
            <a:r>
              <a:rPr lang="ru-RU" altLang="ru-RU" sz="1400" smtClean="0">
                <a:latin typeface="Times New Roman" panose="02020603050405020304" pitchFamily="18" charset="0"/>
                <a:hlinkClick r:id="rId2"/>
              </a:rPr>
              <a:t>.</a:t>
            </a:r>
            <a:r>
              <a:rPr lang="en-US" altLang="ru-RU" sz="1400" smtClean="0">
                <a:latin typeface="Times New Roman" panose="02020603050405020304" pitchFamily="18" charset="0"/>
                <a:hlinkClick r:id="rId2"/>
              </a:rPr>
              <a:t>muromraion</a:t>
            </a:r>
            <a:r>
              <a:rPr lang="ru-RU" altLang="ru-RU" sz="1400" smtClean="0">
                <a:latin typeface="Times New Roman" panose="02020603050405020304" pitchFamily="18" charset="0"/>
                <a:hlinkClick r:id="rId2"/>
              </a:rPr>
              <a:t>.</a:t>
            </a:r>
            <a:r>
              <a:rPr lang="en-US" altLang="ru-RU" sz="1400" smtClean="0">
                <a:latin typeface="Times New Roman" panose="02020603050405020304" pitchFamily="18" charset="0"/>
                <a:hlinkClick r:id="rId2"/>
              </a:rPr>
              <a:t>ru</a:t>
            </a:r>
            <a:r>
              <a:rPr lang="ru-RU" altLang="ru-RU" sz="1400" smtClean="0">
                <a:latin typeface="Times New Roman" panose="02020603050405020304" pitchFamily="18" charset="0"/>
              </a:rPr>
              <a:t>, до 07 декабря 2022 года. . </a:t>
            </a:r>
          </a:p>
        </p:txBody>
      </p:sp>
      <p:pic>
        <p:nvPicPr>
          <p:cNvPr id="15364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1240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13725" cy="914400"/>
          </a:xfrm>
        </p:spPr>
        <p:txBody>
          <a:bodyPr anchor="t"/>
          <a:lstStyle/>
          <a:p>
            <a:pPr indent="355600" algn="ctr" eaLnBrk="1" hangingPunct="1">
              <a:spcBef>
                <a:spcPct val="50000"/>
              </a:spcBef>
            </a:pPr>
            <a:r>
              <a:rPr lang="ru-RU" altLang="ru-RU" sz="2200" b="1" smtClean="0">
                <a:latin typeface="Times New Roman" panose="02020603050405020304" pitchFamily="18" charset="0"/>
              </a:rPr>
              <a:t>Нормативы зачисления налоговых доходов в бюджет Муромского района в 2021– 2025 годах, %</a:t>
            </a:r>
          </a:p>
        </p:txBody>
      </p:sp>
      <p:graphicFrame>
        <p:nvGraphicFramePr>
          <p:cNvPr id="23621" name="Group 69"/>
          <p:cNvGraphicFramePr>
            <a:graphicFrameLocks noGrp="1"/>
          </p:cNvGraphicFramePr>
          <p:nvPr/>
        </p:nvGraphicFramePr>
        <p:xfrm>
          <a:off x="457200" y="1066800"/>
          <a:ext cx="8229600" cy="5626100"/>
        </p:xfrm>
        <a:graphic>
          <a:graphicData uri="http://schemas.openxmlformats.org/drawingml/2006/table">
            <a:tbl>
              <a:tblPr/>
              <a:tblGrid>
                <a:gridCol w="2932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6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1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7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(отменен с 2021 года)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2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7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физических лиц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общераспространенных полезных ископаемых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30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 (в зависимости от установленных полномочий)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13725" cy="6096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smtClean="0">
                <a:latin typeface="Times New Roman" panose="02020603050405020304" pitchFamily="18" charset="0"/>
              </a:rPr>
              <a:t>ДОХОДЫ ДОРОЖНОГО ФОНДА МУРОМСКОГО РАЙОНА</a:t>
            </a:r>
            <a:r>
              <a:rPr lang="ru-RU" altLang="ru-RU" sz="2200" b="1" smtClean="0"/>
              <a:t> 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69900" y="676275"/>
            <a:ext cx="2806700" cy="4733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230" dirty="0">
                <a:solidFill>
                  <a:schemeClr val="tx2"/>
                </a:solidFill>
                <a:latin typeface="Times New Roman" pitchFamily="18" charset="0"/>
                <a:cs typeface="+mn-cs"/>
              </a:rPr>
              <a:t>      </a:t>
            </a:r>
          </a:p>
          <a:p>
            <a:pPr algn="just" eaLnBrk="1" hangingPunct="1">
              <a:defRPr/>
            </a:pPr>
            <a:r>
              <a:rPr lang="ru-RU" altLang="ru-RU" sz="1230" dirty="0" smtClean="0">
                <a:latin typeface="Times New Roman" pitchFamily="18" charset="0"/>
                <a:cs typeface="+mn-cs"/>
              </a:rPr>
              <a:t>      </a:t>
            </a:r>
            <a:r>
              <a:rPr lang="ru-RU" altLang="ru-RU" sz="1230" dirty="0">
                <a:latin typeface="Times New Roman" pitchFamily="18" charset="0"/>
                <a:cs typeface="+mn-cs"/>
              </a:rPr>
              <a:t>В целях финансового обеспечения дорожной деятельности в составе бюджета района сформирован дорожный фонд Муромского района.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     Объем дорожного фонда утверждается в размере не менее прогнозируемого объема доходов бюджета района 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от: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 налога на доходы физических лиц;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акцизов на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нефтепродукты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в размере 10 % налоговых доходов консолидированного бюджета Владимирской области от указанного налога;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транспортного налога с физических лиц, поступающего в местный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бюджет (50%);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поступлений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виде субсидий, иных межбюджетных трансфертов 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 Муромского района и субвенций из бюджетов бюджетной системы Российской Федерации</a:t>
            </a:r>
            <a:r>
              <a:rPr lang="ru-RU" sz="123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Прямоугольник 1"/>
          <p:cNvSpPr>
            <a:spLocks noChangeArrowheads="1"/>
          </p:cNvSpPr>
          <p:nvPr/>
        </p:nvSpPr>
        <p:spPr bwMode="auto">
          <a:xfrm>
            <a:off x="381000" y="5638800"/>
            <a:ext cx="8370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Прогнозируемые объемы доходов бюджета района, формирующие ассигнования дорожного фонда района на 2023 год составят сумму 53690,0 тыс. рублей или на 16,9% (-10940,0 тыс. рублей) меньше плановых назначений 2022 года (с учетом субсидий). На плановый период 2024-2025 годов объем дорожного фонда спрогнозирован в суммах 45097,0 тыс. рублей, 46364,0 тыс. рублей соответственно. </a:t>
            </a:r>
          </a:p>
        </p:txBody>
      </p:sp>
      <p:graphicFrame>
        <p:nvGraphicFramePr>
          <p:cNvPr id="34821" name="Object 2"/>
          <p:cNvGraphicFramePr>
            <a:graphicFrameLocks/>
          </p:cNvGraphicFramePr>
          <p:nvPr/>
        </p:nvGraphicFramePr>
        <p:xfrm>
          <a:off x="3276600" y="1136650"/>
          <a:ext cx="5646738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Лист" r:id="rId3" imgW="4410207" imgH="3295678" progId="Excel.Sheet.8">
                  <p:embed/>
                </p:oleObj>
              </mc:Choice>
              <mc:Fallback>
                <p:oleObj name="Лист" r:id="rId3" imgW="4410207" imgH="3295678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36650"/>
                        <a:ext cx="5646738" cy="431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79425" y="304800"/>
            <a:ext cx="8229600" cy="684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200" b="1" kern="0" dirty="0" smtClean="0">
                <a:latin typeface="Times New Roman" pitchFamily="18" charset="0"/>
                <a:cs typeface="Times New Roman" pitchFamily="18" charset="0"/>
              </a:rPr>
              <a:t>Объем и структура безвозмездных поступлений бюджета Муромского района в 2021 – 2025 годах, тыс. рублей.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04825" y="4876800"/>
            <a:ext cx="8229600" cy="160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Безвозмездные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Российской Федерации 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составят сумму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437342,4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рублей или на уровне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ожидаемой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оценки 2022 года, из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которых поступление дотаций – 132227,0 тыс. рублей (30,2%), субсидий –122665,5 тыс. рублей (28,0%), субвенций – 171681,4 тыс. рублей (39,3 %), иных межбюджетных трансфертов из областного бюджета – 5702,8 тыс. рублей (1,3%), иных межбюджетных трансфертов из бюджетов сельских поселений на осуществление полномочий в сумме 5065,7 тыс. рублей (1,2 %).</a:t>
            </a:r>
          </a:p>
          <a:p>
            <a:pPr algn="just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В 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данные средства ожидаются в сумме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314993,2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или уменьшатся по сравнению 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годом 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28,0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%, 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безвозмездные поступления по сравнению 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годом уменьшатся 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4,6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 и составят сумму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300486,4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altLang="ru-RU" sz="1200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5844" name="Группа 2"/>
          <p:cNvGrpSpPr>
            <a:grpSpLocks/>
          </p:cNvGrpSpPr>
          <p:nvPr/>
        </p:nvGrpSpPr>
        <p:grpSpPr bwMode="auto">
          <a:xfrm>
            <a:off x="714375" y="1201738"/>
            <a:ext cx="7602538" cy="3827462"/>
            <a:chOff x="714375" y="853071"/>
            <a:chExt cx="7602538" cy="4425367"/>
          </a:xfrm>
        </p:grpSpPr>
        <p:graphicFrame>
          <p:nvGraphicFramePr>
            <p:cNvPr id="35845" name="Object 2"/>
            <p:cNvGraphicFramePr>
              <a:graphicFrameLocks/>
            </p:cNvGraphicFramePr>
            <p:nvPr/>
          </p:nvGraphicFramePr>
          <p:xfrm>
            <a:off x="714375" y="1285875"/>
            <a:ext cx="7602538" cy="3992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55" name="Лист" r:id="rId3" imgW="5772030" imgH="2066996" progId="Excel.Sheet.8">
                    <p:embed/>
                  </p:oleObj>
                </mc:Choice>
                <mc:Fallback>
                  <p:oleObj name="Лист" r:id="rId3" imgW="5772030" imgH="2066996" progId="Excel.Sheet.8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75" y="1285875"/>
                          <a:ext cx="7602538" cy="3992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46" name="TextBox 2"/>
            <p:cNvSpPr txBox="1">
              <a:spLocks noChangeArrowheads="1"/>
            </p:cNvSpPr>
            <p:nvPr/>
          </p:nvSpPr>
          <p:spPr bwMode="auto">
            <a:xfrm>
              <a:off x="16002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454183,6</a:t>
              </a:r>
            </a:p>
          </p:txBody>
        </p:sp>
        <p:sp>
          <p:nvSpPr>
            <p:cNvPr id="35847" name="TextBox 4"/>
            <p:cNvSpPr txBox="1">
              <a:spLocks noChangeArrowheads="1"/>
            </p:cNvSpPr>
            <p:nvPr/>
          </p:nvSpPr>
          <p:spPr bwMode="auto">
            <a:xfrm>
              <a:off x="26670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437491,4</a:t>
              </a:r>
            </a:p>
          </p:txBody>
        </p:sp>
        <p:sp>
          <p:nvSpPr>
            <p:cNvPr id="35848" name="TextBox 5"/>
            <p:cNvSpPr txBox="1">
              <a:spLocks noChangeArrowheads="1"/>
            </p:cNvSpPr>
            <p:nvPr/>
          </p:nvSpPr>
          <p:spPr bwMode="auto">
            <a:xfrm>
              <a:off x="36576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437342,4</a:t>
              </a:r>
            </a:p>
          </p:txBody>
        </p:sp>
        <p:sp>
          <p:nvSpPr>
            <p:cNvPr id="35849" name="TextBox 6"/>
            <p:cNvSpPr txBox="1">
              <a:spLocks noChangeArrowheads="1"/>
            </p:cNvSpPr>
            <p:nvPr/>
          </p:nvSpPr>
          <p:spPr bwMode="auto">
            <a:xfrm>
              <a:off x="4591050" y="989013"/>
              <a:ext cx="7620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314993,2</a:t>
              </a:r>
            </a:p>
          </p:txBody>
        </p:sp>
        <p:sp>
          <p:nvSpPr>
            <p:cNvPr id="35850" name="TextBox 7"/>
            <p:cNvSpPr txBox="1">
              <a:spLocks noChangeArrowheads="1"/>
            </p:cNvSpPr>
            <p:nvPr/>
          </p:nvSpPr>
          <p:spPr bwMode="auto">
            <a:xfrm>
              <a:off x="5638800" y="989013"/>
              <a:ext cx="9906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300486,4</a:t>
              </a:r>
            </a:p>
          </p:txBody>
        </p:sp>
        <p:sp>
          <p:nvSpPr>
            <p:cNvPr id="35851" name="TextBox 1"/>
            <p:cNvSpPr txBox="1">
              <a:spLocks noChangeArrowheads="1"/>
            </p:cNvSpPr>
            <p:nvPr/>
          </p:nvSpPr>
          <p:spPr bwMode="auto">
            <a:xfrm>
              <a:off x="2271711" y="853071"/>
              <a:ext cx="79057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100">
                  <a:latin typeface="Times New Roman" panose="02020603050405020304" pitchFamily="18" charset="0"/>
                  <a:cs typeface="Times New Roman" panose="02020603050405020304" pitchFamily="18" charset="0"/>
                </a:rPr>
                <a:t>-3,7%</a:t>
              </a:r>
            </a:p>
          </p:txBody>
        </p:sp>
        <p:sp>
          <p:nvSpPr>
            <p:cNvPr id="35852" name="TextBox 2"/>
            <p:cNvSpPr txBox="1">
              <a:spLocks noChangeArrowheads="1"/>
            </p:cNvSpPr>
            <p:nvPr/>
          </p:nvSpPr>
          <p:spPr bwMode="auto">
            <a:xfrm>
              <a:off x="3221966" y="853072"/>
              <a:ext cx="7620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100">
                  <a:latin typeface="Times New Roman" panose="02020603050405020304" pitchFamily="18" charset="0"/>
                  <a:cs typeface="Times New Roman" panose="02020603050405020304" pitchFamily="18" charset="0"/>
                </a:rPr>
                <a:t>+0,0%</a:t>
              </a:r>
            </a:p>
          </p:txBody>
        </p:sp>
        <p:sp>
          <p:nvSpPr>
            <p:cNvPr id="35853" name="TextBox 4"/>
            <p:cNvSpPr txBox="1">
              <a:spLocks noChangeArrowheads="1"/>
            </p:cNvSpPr>
            <p:nvPr/>
          </p:nvSpPr>
          <p:spPr bwMode="auto">
            <a:xfrm>
              <a:off x="4152631" y="871492"/>
              <a:ext cx="6858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100">
                  <a:latin typeface="Times New Roman" panose="02020603050405020304" pitchFamily="18" charset="0"/>
                  <a:cs typeface="Times New Roman" panose="02020603050405020304" pitchFamily="18" charset="0"/>
                </a:rPr>
                <a:t>-28,0%</a:t>
              </a:r>
            </a:p>
          </p:txBody>
        </p:sp>
        <p:sp>
          <p:nvSpPr>
            <p:cNvPr id="35854" name="TextBox 5"/>
            <p:cNvSpPr txBox="1">
              <a:spLocks noChangeArrowheads="1"/>
            </p:cNvSpPr>
            <p:nvPr/>
          </p:nvSpPr>
          <p:spPr bwMode="auto">
            <a:xfrm>
              <a:off x="5236234" y="858044"/>
              <a:ext cx="7620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100">
                  <a:latin typeface="Times New Roman" panose="02020603050405020304" pitchFamily="18" charset="0"/>
                  <a:cs typeface="Times New Roman" panose="02020603050405020304" pitchFamily="18" charset="0"/>
                </a:rPr>
                <a:t>-4,6%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1500"/>
          </a:p>
          <a:p>
            <a:pPr algn="r" eaLnBrk="1" hangingPunct="1"/>
            <a:endParaRPr lang="ru-RU" altLang="ru-RU" sz="1500"/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"/>
            <a:ext cx="8229600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200" b="1" u="sng" smtClean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БЮДЖЕТА МУРОМСКОГО РАЙОНА</a:t>
            </a:r>
          </a:p>
        </p:txBody>
      </p:sp>
      <p:sp>
        <p:nvSpPr>
          <p:cNvPr id="36868" name="Text Box 8"/>
          <p:cNvSpPr txBox="1">
            <a:spLocks noChangeArrowheads="1"/>
          </p:cNvSpPr>
          <p:nvPr/>
        </p:nvSpPr>
        <p:spPr bwMode="auto">
          <a:xfrm>
            <a:off x="47625" y="714375"/>
            <a:ext cx="44132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anose="02020603050405020304" pitchFamily="18" charset="0"/>
              </a:rPr>
              <a:t>Структура расходов бюджета района</a:t>
            </a:r>
          </a:p>
          <a:p>
            <a:pPr algn="ctr" eaLnBrk="1" hangingPunct="1"/>
            <a:r>
              <a:rPr lang="ru-RU" altLang="ru-RU" sz="1500" b="1">
                <a:latin typeface="Times New Roman" panose="02020603050405020304" pitchFamily="18" charset="0"/>
              </a:rPr>
              <a:t>на 2023 год, тыс. рублей</a:t>
            </a:r>
          </a:p>
        </p:txBody>
      </p:sp>
      <p:sp>
        <p:nvSpPr>
          <p:cNvPr id="36869" name="Text Box 9"/>
          <p:cNvSpPr txBox="1">
            <a:spLocks noChangeArrowheads="1"/>
          </p:cNvSpPr>
          <p:nvPr/>
        </p:nvSpPr>
        <p:spPr bwMode="auto">
          <a:xfrm>
            <a:off x="155575" y="4908550"/>
            <a:ext cx="39370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Основную долю в расходах бюджета района занимают расходы на образование (44,0%), жилищно-коммунальное хозяйство (15,6%), национальную экономику  (10,6%), общегосударственные вопросы (10,4%), межбюджетные трансферты (7,6%), социальную политику (7,2%).</a:t>
            </a:r>
          </a:p>
        </p:txBody>
      </p:sp>
      <p:sp>
        <p:nvSpPr>
          <p:cNvPr id="36870" name="Text Box 15"/>
          <p:cNvSpPr txBox="1">
            <a:spLocks noChangeArrowheads="1"/>
          </p:cNvSpPr>
          <p:nvPr/>
        </p:nvSpPr>
        <p:spPr bwMode="auto">
          <a:xfrm>
            <a:off x="4195763" y="533400"/>
            <a:ext cx="47148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       В общей сумме расходов бюджета района на 2023 год удельный вес расходов в рамках муниципальных программ составляет 96,1 %, на 2024 год – 93,7%, на 2025 год – 93,1%. На финансирование 20 муниципальных программ в 2023 году запланировано 523 372,5  тыс. рублей, в 2022 году финансировалось 20 муниципальных программ в сумме 557 187,5 тыс. рублей.</a:t>
            </a:r>
          </a:p>
        </p:txBody>
      </p:sp>
      <p:pic>
        <p:nvPicPr>
          <p:cNvPr id="368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260475"/>
            <a:ext cx="390525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2541588"/>
            <a:ext cx="4773612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smtClean="0">
                <a:latin typeface="Times New Roman" panose="02020603050405020304" pitchFamily="18" charset="0"/>
              </a:rPr>
              <a:t>Динамика расходов бюджета Муромского района (тыс. рублей)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34400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5562600" y="257175"/>
            <a:ext cx="3200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таблицы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533400"/>
            <a:ext cx="831532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Заголовок 1"/>
          <p:cNvGrpSpPr>
            <a:grpSpLocks noGrp="1"/>
          </p:cNvGrpSpPr>
          <p:nvPr/>
        </p:nvGrpSpPr>
        <p:grpSpPr bwMode="auto">
          <a:xfrm>
            <a:off x="182563" y="76200"/>
            <a:ext cx="8809037" cy="1143000"/>
            <a:chOff x="299" y="165"/>
            <a:chExt cx="5204" cy="871"/>
          </a:xfrm>
        </p:grpSpPr>
        <p:pic>
          <p:nvPicPr>
            <p:cNvPr id="39940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1" name="Text Box 6"/>
            <p:cNvSpPr txBox="1">
              <a:spLocks noChangeArrowheads="1"/>
            </p:cNvSpPr>
            <p:nvPr/>
          </p:nvSpPr>
          <p:spPr bwMode="auto">
            <a:xfrm>
              <a:off x="313" y="165"/>
              <a:ext cx="5184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2200" b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 бюджета муниципального образования «Муромский район» в расчете на душу населения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5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(численность постоянного населения 2022 год -14834 чел.,</a:t>
              </a:r>
              <a:r>
                <a:rPr lang="en-US" altLang="ru-RU" sz="15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5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2023-2025 годы– 14834 чел.)</a:t>
              </a:r>
            </a:p>
          </p:txBody>
        </p:sp>
      </p:grp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042988"/>
            <a:ext cx="8624887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110"/>
          <p:cNvSpPr txBox="1">
            <a:spLocks noChangeArrowheads="1"/>
          </p:cNvSpPr>
          <p:nvPr/>
        </p:nvSpPr>
        <p:spPr bwMode="auto">
          <a:xfrm>
            <a:off x="160338" y="5943600"/>
            <a:ext cx="88360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anose="02020603050405020304" pitchFamily="18" charset="0"/>
              </a:rPr>
              <a:t>Наибольшую сумму расходов на душу населения в 2023 году составляют расходы по разделам «Образование», «Н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ациональная экономика», </a:t>
            </a:r>
            <a:r>
              <a:rPr lang="ru-RU" altLang="ru-RU" sz="1400">
                <a:latin typeface="Times New Roman" panose="02020603050405020304" pitchFamily="18" charset="0"/>
              </a:rPr>
              <a:t>«Общегосударственные вопросы», «Межбюджетные трансферты»,  «Социальная политика». </a:t>
            </a: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5715000" y="76200"/>
            <a:ext cx="3200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таблицы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381000"/>
            <a:ext cx="8812212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 txBox="1">
            <a:spLocks noChangeArrowheads="1"/>
          </p:cNvSpPr>
          <p:nvPr/>
        </p:nvSpPr>
        <p:spPr bwMode="auto">
          <a:xfrm>
            <a:off x="138113" y="-762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бюджета Муромского района по разделам и подразделам классификации расходов бюджетов в разрезе муниципальных программ Муромского района</a:t>
            </a:r>
          </a:p>
        </p:txBody>
      </p:sp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7815263" y="627063"/>
            <a:ext cx="1219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b="1">
                <a:latin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1411" y="873442"/>
          <a:ext cx="8672424" cy="5755958"/>
        </p:xfrm>
        <a:graphic>
          <a:graphicData uri="http://schemas.openxmlformats.org/drawingml/2006/table">
            <a:tbl>
              <a:tblPr/>
              <a:tblGrid>
                <a:gridCol w="4274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04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592 546,90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544 654,40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91,92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405 455,22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394 114,44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76 297,71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56 673,83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41 850,60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40 815,90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16 159,72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15 724,10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11 301,10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7 901,10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3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379,90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15 779,82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15 281,70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10 858,70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7 458,70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11 311,50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9 604,00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6 623,50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6 180,70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11 311,50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9 604,00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6 623,50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6 180,70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48 627,79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31 145,43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23 925,70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26 733,80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0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2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32 392,59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30 568,03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15 025,70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12 609,80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1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1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57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8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14 999,57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14 124,00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4800" y="152400"/>
          <a:ext cx="8610602" cy="6572863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37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5 575,20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5 332,80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5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5 560,20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5 312,80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5 560,20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5 312,80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8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71 163,28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57 647,30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48 263,10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49 432,70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1 378,05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1 735,30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1 850,30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1 852,90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5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1 378,05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1 666,90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1 666,90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1 666,90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94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7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0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66 000,64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53 690,00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45 097,00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46 364,00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66 000,64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53 690,00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45 097,00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46 364,00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0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3 039,60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1 472,00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5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1 456,30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5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"Поддержка малого и среднего предпринимательства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5638800" y="-31750"/>
            <a:ext cx="3200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таблицы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609600"/>
            <a:ext cx="7635875" cy="6858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smtClean="0">
                <a:solidFill>
                  <a:srgbClr val="121400"/>
                </a:solidFill>
                <a:latin typeface="Times New Roman" panose="02020603050405020304" pitchFamily="18" charset="0"/>
              </a:rPr>
              <a:t>ОСНОВНЫЕ ПОНЯТИЯ</a:t>
            </a:r>
            <a:r>
              <a:rPr lang="ru-RU" altLang="ru-RU" sz="22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1219200"/>
            <a:ext cx="8686800" cy="3505200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anose="02020603050405020304" pitchFamily="18" charset="0"/>
              </a:rPr>
              <a:t>Бюджет</a:t>
            </a:r>
            <a:r>
              <a:rPr lang="ru-RU" altLang="ru-RU" sz="1400" smtClean="0">
                <a:solidFill>
                  <a:srgbClr val="1214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400" smtClean="0">
                <a:latin typeface="Times New Roman" panose="02020603050405020304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anose="02020603050405020304" pitchFamily="18" charset="0"/>
              </a:rPr>
              <a:t>Очередной финансовый год</a:t>
            </a:r>
            <a:r>
              <a:rPr lang="ru-RU" altLang="ru-RU" sz="1400" smtClean="0">
                <a:latin typeface="Times New Roman" panose="02020603050405020304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anose="02020603050405020304" pitchFamily="18" charset="0"/>
              </a:rPr>
              <a:t>Плановый период</a:t>
            </a:r>
            <a:r>
              <a:rPr lang="ru-RU" altLang="ru-RU" sz="1400" smtClean="0">
                <a:latin typeface="Times New Roman" panose="02020603050405020304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anose="02020603050405020304" pitchFamily="18" charset="0"/>
              </a:rPr>
              <a:t>Доходы бюджета</a:t>
            </a:r>
            <a:r>
              <a:rPr lang="ru-RU" altLang="ru-RU" sz="14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400" b="1" smtClean="0">
                <a:latin typeface="Times New Roman" panose="02020603050405020304" pitchFamily="18" charset="0"/>
              </a:rPr>
              <a:t>–</a:t>
            </a:r>
            <a:r>
              <a:rPr lang="ru-RU" altLang="ru-RU" sz="1400" b="1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400" smtClean="0">
                <a:latin typeface="Times New Roman" panose="02020603050405020304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anose="02020603050405020304" pitchFamily="18" charset="0"/>
              </a:rPr>
              <a:t>Расходы бюджета</a:t>
            </a:r>
            <a:r>
              <a:rPr lang="ru-RU" altLang="ru-RU" sz="1400" b="1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400" b="1" smtClean="0">
                <a:latin typeface="Times New Roman" panose="02020603050405020304" pitchFamily="18" charset="0"/>
              </a:rPr>
              <a:t>– </a:t>
            </a:r>
            <a:r>
              <a:rPr lang="ru-RU" altLang="ru-RU" sz="1400" smtClean="0">
                <a:latin typeface="Times New Roman" panose="02020603050405020304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400" b="1" smtClean="0">
              <a:latin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anose="02020603050405020304" pitchFamily="18" charset="0"/>
              </a:rPr>
              <a:t>Межбюджетные отношения</a:t>
            </a:r>
            <a:r>
              <a:rPr lang="ru-RU" altLang="ru-RU" sz="140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400" b="1" smtClean="0">
                <a:latin typeface="Times New Roman" panose="02020603050405020304" pitchFamily="18" charset="0"/>
              </a:rPr>
              <a:t>– </a:t>
            </a:r>
            <a:r>
              <a:rPr lang="ru-RU" altLang="ru-RU" sz="1400" smtClean="0">
                <a:latin typeface="Times New Roman" panose="02020603050405020304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ru-RU" altLang="ru-RU" sz="1400" b="1" smtClean="0">
                <a:solidFill>
                  <a:srgbClr val="121400"/>
                </a:solidFill>
                <a:latin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smtClean="0">
                <a:latin typeface="Times New Roman" panose="02020603050405020304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1400" smtClean="0">
              <a:latin typeface="Times New Roman" panose="02020603050405020304" pitchFamily="18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187450" y="4724400"/>
            <a:ext cx="7273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900" b="1" i="1">
                <a:latin typeface="Times New Roman" panose="02020603050405020304" pitchFamily="18" charset="0"/>
              </a:rPr>
              <a:t>Структура консолидированного бюджета муниципального образования Муромский район</a:t>
            </a:r>
            <a:endParaRPr lang="ru-RU" altLang="ru-RU" sz="1900" i="1"/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 flipH="1">
            <a:off x="2339975" y="5373688"/>
            <a:ext cx="86677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>
            <a:off x="4560888" y="53736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>
            <a:off x="6227763" y="530066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2" name="AutoShape 45"/>
          <p:cNvSpPr>
            <a:spLocks noChangeArrowheads="1"/>
          </p:cNvSpPr>
          <p:nvPr/>
        </p:nvSpPr>
        <p:spPr bwMode="auto">
          <a:xfrm>
            <a:off x="250825" y="5876925"/>
            <a:ext cx="2665413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</a:rPr>
              <a:t>Бюджет Муромского района</a:t>
            </a:r>
          </a:p>
          <a:p>
            <a:pPr algn="ctr" eaLnBrk="1" hangingPunct="1"/>
            <a:endParaRPr lang="ru-RU" altLang="ru-RU" sz="900"/>
          </a:p>
        </p:txBody>
      </p:sp>
      <p:sp>
        <p:nvSpPr>
          <p:cNvPr id="16393" name="AutoShape 46"/>
          <p:cNvSpPr>
            <a:spLocks noChangeArrowheads="1"/>
          </p:cNvSpPr>
          <p:nvPr/>
        </p:nvSpPr>
        <p:spPr bwMode="auto">
          <a:xfrm>
            <a:off x="3124200" y="5876925"/>
            <a:ext cx="28146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</a:rPr>
              <a:t>Бюджет</a:t>
            </a:r>
          </a:p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</a:rPr>
              <a:t>муниципального образования</a:t>
            </a:r>
          </a:p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</a:rPr>
              <a:t>Борисоглебское</a:t>
            </a:r>
          </a:p>
        </p:txBody>
      </p:sp>
      <p:sp>
        <p:nvSpPr>
          <p:cNvPr id="16394" name="AutoShape 47"/>
          <p:cNvSpPr>
            <a:spLocks noChangeArrowheads="1"/>
          </p:cNvSpPr>
          <p:nvPr/>
        </p:nvSpPr>
        <p:spPr bwMode="auto">
          <a:xfrm>
            <a:off x="6019800" y="5876925"/>
            <a:ext cx="287337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</a:rPr>
              <a:t>Бюджет</a:t>
            </a:r>
          </a:p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</a:rPr>
              <a:t>муниципального образования</a:t>
            </a:r>
          </a:p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</a:rPr>
              <a:t>Ковардицкое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162940"/>
          <a:ext cx="8686801" cy="6456560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0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52 380,05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84 878,47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10 943,80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17 156,12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18 824,20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3 533,00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4 408,82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18 584,20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3 393,00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4 408,82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30 371,45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78 297,37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3 858,35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76 297,37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1 737,98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9 764,80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1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12 358,30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3 184,40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3 048,10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2 850,40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2 686,10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65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43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252 205,80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239 871,10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205 754,40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196 391,40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37 798,80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37 632,00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28 677,10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26 926,60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37 798,80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37 632,00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28 677,10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26 926,60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195 442,00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181 982,40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160 987,30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153 374,80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195 442,00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181 982,40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160 987,30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153 374,80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1 753,40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4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17 211,60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20 206,70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17 211,60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20 206,70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5638800" y="-31750"/>
            <a:ext cx="3200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таблицы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" y="152400"/>
          <a:ext cx="8839199" cy="6550316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91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24 963,90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18 521,50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24 963,90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18 521,50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24 645,60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18 180,70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15 603,80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15 603,80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1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42 095,82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39 577,20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39 555,22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34 965,72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3 532,53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2 822,40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331,95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33 714,29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32 847,80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32 904,30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28 314,80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32 101,39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31 030,70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31 030,70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26 352,90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1 873,60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1 961,90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5638800" y="-31750"/>
            <a:ext cx="3200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таблицы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381000"/>
          <a:ext cx="8763000" cy="3886202"/>
        </p:xfrm>
        <a:graphic>
          <a:graphicData uri="http://schemas.openxmlformats.org/drawingml/2006/table">
            <a:tbl>
              <a:tblPr/>
              <a:tblGrid>
                <a:gridCol w="411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0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79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54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79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72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4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1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45 035,61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41 424,70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36 502,00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36 502,00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36 502,00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1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10 926,61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10 926,61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5791200" y="196850"/>
            <a:ext cx="3200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таблицы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22"/>
          <p:cNvSpPr>
            <a:spLocks noChangeArrowheads="1"/>
          </p:cNvSpPr>
          <p:nvPr/>
        </p:nvSpPr>
        <p:spPr bwMode="auto">
          <a:xfrm>
            <a:off x="152400" y="115888"/>
            <a:ext cx="8763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b="1">
                <a:solidFill>
                  <a:schemeClr val="tx2"/>
                </a:solidFill>
                <a:latin typeface="Times New Roman" panose="02020603050405020304" pitchFamily="18" charset="0"/>
              </a:rPr>
              <a:t>РАСХОДЫ БЮДЖЕТА РАЙОНА НА ДОРОЖНОЕ ХОЗЯЙСТВО</a:t>
            </a:r>
          </a:p>
        </p:txBody>
      </p:sp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388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 (решение Совета народных депутатов Муромского района от 29.01.2014 г. №7 «О создании муниципального дорожного фонда муниципального образования Муромский район Владимирской области»).</a:t>
            </a:r>
          </a:p>
          <a:p>
            <a:pPr algn="just" eaLnBrk="1" hangingPunct="1"/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муниципального дорожного фонда Муромского района направляются на финансовое обеспечение деятельности по капитальному ремонту,  ремонту и содержанию автомобильных дорог общего пользования местного значения Муромского района  и искусственных сооружений на них. Общая протяженность дорог общего пользования местного значения составляет 350,098 км.</a:t>
            </a:r>
          </a:p>
        </p:txBody>
      </p:sp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228600" y="5307013"/>
            <a:ext cx="48768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на текущий 2022 год составляет 66000,64 тыс. рублей, на плановые: </a:t>
            </a:r>
          </a:p>
          <a:p>
            <a:pPr algn="just" eaLnBrk="1" hangingPunct="1"/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53690,0 тыс. рублей, </a:t>
            </a:r>
          </a:p>
          <a:p>
            <a:pPr algn="just" eaLnBrk="1" hangingPunct="1"/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45097,0 тыс. рублей, </a:t>
            </a:r>
          </a:p>
          <a:p>
            <a:pPr algn="just" eaLnBrk="1" hangingPunct="1"/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46364,0 тыс. рублей.</a:t>
            </a:r>
          </a:p>
        </p:txBody>
      </p:sp>
      <p:pic>
        <p:nvPicPr>
          <p:cNvPr id="47109" name="Picture 11" descr="kol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5838"/>
            <a:ext cx="373380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" t="2725" r="7838" b="9860"/>
          <a:stretch>
            <a:fillRect/>
          </a:stretch>
        </p:blipFill>
        <p:spPr bwMode="auto">
          <a:xfrm>
            <a:off x="274638" y="685800"/>
            <a:ext cx="47117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ChangeArrowheads="1"/>
          </p:cNvSpPr>
          <p:nvPr/>
        </p:nvSpPr>
        <p:spPr bwMode="auto">
          <a:xfrm>
            <a:off x="5562600" y="1295400"/>
            <a:ext cx="358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ru-RU" alt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Rectangle 12"/>
          <p:cNvSpPr>
            <a:spLocks noChangeArrowheads="1"/>
          </p:cNvSpPr>
          <p:nvPr/>
        </p:nvSpPr>
        <p:spPr bwMode="auto">
          <a:xfrm>
            <a:off x="3629025" y="180975"/>
            <a:ext cx="536257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000">
                <a:latin typeface="Times New Roman" panose="02020603050405020304" pitchFamily="18" charset="0"/>
                <a:cs typeface="Times New Roman" panose="02020603050405020304" pitchFamily="18" charset="0"/>
              </a:rPr>
              <a:t> На 2023-2025 годы мероприятия по содержанию 350,028 километров дорог общего пользования местного значения будут осуществляться сельскими поселениями Муромского района, в связи с передачей с 01.01.2018 осуществления части полномочий, определенных ч. 1,4 статьи 14 Федерального закона от 06.10.2003 №131-ФЗ «Об общих принципах организации местного самоуправления в Российской Федерации» (решение Совета народных депутатов Муромского района Владимирской области от 20.06.2017 № 46 «О передаче к осуществлению части полномочий по решению вопросов местного значения органов местного самоуправления муниципального образования Муромский район»):</a:t>
            </a:r>
          </a:p>
          <a:p>
            <a:pPr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sz="1000">
                <a:latin typeface="Times New Roman" panose="02020603050405020304" pitchFamily="18" charset="0"/>
                <a:cs typeface="Times New Roman" panose="02020603050405020304" pitchFamily="18" charset="0"/>
              </a:rPr>
              <a:t> по муниципальному образованию Борисоглебское в части осуществления дорожной деятельности в соответствии с </a:t>
            </a:r>
            <a:r>
              <a:rPr lang="ru-RU" altLang="ru-RU" sz="100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законодательством</a:t>
            </a:r>
            <a:r>
              <a:rPr lang="ru-RU" altLang="ru-RU" sz="100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Федерации, а именно: зимнее содержание автомобильных дорог общего пользования местного значения в границах населенных пунктов и вне границ населенных пунктов в границах муниципального образования Борисоглебское на 2023-2025 годы в сумме 4500,0 тыс. рублей ежегодно (174,191 км. дорог);</a:t>
            </a:r>
          </a:p>
          <a:p>
            <a:pPr algn="just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ru-RU" altLang="ru-RU" sz="1000">
                <a:latin typeface="Times New Roman" panose="02020603050405020304" pitchFamily="18" charset="0"/>
                <a:cs typeface="Times New Roman" panose="02020603050405020304" pitchFamily="18" charset="0"/>
              </a:rPr>
              <a:t> по муниципальному образованию Ковардицкое в части осуществления дорожной деятельности в соответствии с законодательством Российской Федерации, а именно: зимнее содержание автомобильных дорог общего пользования местного значения в границах населенных пунктов и вне границ населенных пунктов в границах муниципального образования Ковардицкое на 2023-2025 годы в сумме 5000,0 тыс. рублей  ежегодно (175,837 км. дорог)</a:t>
            </a:r>
          </a:p>
        </p:txBody>
      </p:sp>
      <p:pic>
        <p:nvPicPr>
          <p:cNvPr id="48132" name="Picture 14" descr="t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975"/>
            <a:ext cx="33528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Прямоугольник 4"/>
          <p:cNvSpPr>
            <a:spLocks noChangeArrowheads="1"/>
          </p:cNvSpPr>
          <p:nvPr/>
        </p:nvSpPr>
        <p:spPr bwMode="auto">
          <a:xfrm>
            <a:off x="4648200" y="3336925"/>
            <a:ext cx="43434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планируется отремонтировать около 11,003 км дорог общего пользования местного значения, находящихся на территории Муромского района. Из них:</a:t>
            </a:r>
          </a:p>
          <a:p>
            <a:pPr algn="just" eaLnBrk="1" hangingPunct="1"/>
            <a:r>
              <a:rPr lang="ru-RU" alt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-на территории муниципального образования Борисоглебское  3,985 км, в том числе: с. Степаньково, ул.Первомайская (3) – 1,085 км, с.Чаадаево, ул.К.Маркса – 0,8 км, д.Прудищи, ул.Клубная (1) – 0,6 км, д.Саванчаково, ул.Клубная (2), ул.Речная - 1,5 км.;</a:t>
            </a:r>
          </a:p>
          <a:p>
            <a:pPr algn="just" eaLnBrk="1" hangingPunct="1"/>
            <a:r>
              <a:rPr lang="ru-RU" alt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- на территории муниципального образования Ковардицкое  7,018 км, в том числе: с. Ковардицы, ул.2-Садовая, ул.3-Садовая, ул.3-Лесная, Проезд (17) - 2,13 км., с.Панфилово, ул.Кавказская, ул. Пролетарская – 0,997 км., д.Мишино, ул.Верхняя(1), ул.Кирова (2)– 0,6 км., д.Саксино, ул.Молодежная (3), ул.Молодежная (4), ул.Дачная (1) - 1,57 км., д. Березовка, ул.Плодовая, Проезд (38)- 1,321 км., д. Лесниково, ул.Зеленая (13)- 0,4 км.</a:t>
            </a:r>
          </a:p>
          <a:p>
            <a:pPr algn="just" eaLnBrk="1" hangingPunct="1"/>
            <a:r>
              <a:rPr lang="ru-RU" alt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прочие мероприятия в сфере дорожного хозяйства (изготовление проектно-сметной документации на ремонт автомобильных, а также технический надзор) предусмотрено на 2023-2025 годы в сумме 500,0 тыс. рублей ежегодно.</a:t>
            </a:r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/>
          <a:stretch>
            <a:fillRect/>
          </a:stretch>
        </p:blipFill>
        <p:spPr bwMode="auto">
          <a:xfrm>
            <a:off x="76200" y="3336925"/>
            <a:ext cx="44958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22"/>
          <p:cNvSpPr>
            <a:spLocks noChangeArrowheads="1"/>
          </p:cNvSpPr>
          <p:nvPr/>
        </p:nvSpPr>
        <p:spPr bwMode="auto">
          <a:xfrm>
            <a:off x="685800" y="0"/>
            <a:ext cx="8001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2200" b="1">
                <a:solidFill>
                  <a:schemeClr val="tx2"/>
                </a:solidFill>
                <a:latin typeface="Times New Roman" panose="02020603050405020304" pitchFamily="18" charset="0"/>
              </a:rPr>
              <a:t>РАСХОДЫ БЮДЖЕТА РАЙОНА НА ЖИЛИЩНО-КОММУНАЛЬНОЕ ХОЗЯЙСТВО</a:t>
            </a:r>
          </a:p>
        </p:txBody>
      </p:sp>
      <p:sp>
        <p:nvSpPr>
          <p:cNvPr id="49155" name="TextBox 19"/>
          <p:cNvSpPr txBox="1">
            <a:spLocks noChangeArrowheads="1"/>
          </p:cNvSpPr>
          <p:nvPr/>
        </p:nvSpPr>
        <p:spPr bwMode="auto">
          <a:xfrm>
            <a:off x="6407150" y="2820988"/>
            <a:ext cx="24320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 коммунальное хозяйство предусмотрено 78297,37 тыс. рублей, средства будут направлены на:</a:t>
            </a:r>
          </a:p>
        </p:txBody>
      </p:sp>
      <p:sp>
        <p:nvSpPr>
          <p:cNvPr id="57348" name="TextBox 20"/>
          <p:cNvSpPr txBox="1">
            <a:spLocks noChangeArrowheads="1"/>
          </p:cNvSpPr>
          <p:nvPr/>
        </p:nvSpPr>
        <p:spPr bwMode="auto">
          <a:xfrm>
            <a:off x="5886450" y="3581400"/>
            <a:ext cx="31813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объекта «Станция водоподготовки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Муромского района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в рамках регионального проекта «Чистая вода», национального проекта «Жилье и городская среда»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9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indent="-171450">
              <a:buFont typeface="Arial" pitchFamily="34" charset="0"/>
              <a:buChar char="•"/>
              <a:defRPr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строительный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200,0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indent="-171450">
              <a:buFont typeface="Arial" pitchFamily="34" charset="0"/>
              <a:buChar char="•"/>
              <a:defRPr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авторский -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150,0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indent="-171450">
              <a:buFont typeface="Arial" pitchFamily="34" charset="0"/>
              <a:buChar char="•"/>
              <a:defRPr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на строительство - 73964,0 тыс. рублей,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(за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счет субсидии из областного бюджета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-70668,1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тыс. рублей и средств бюджета района – 3295,9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рублей).</a:t>
            </a:r>
          </a:p>
          <a:p>
            <a:pPr indent="172800" algn="just">
              <a:defRPr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объекта «Наружные водопроводные сети в с.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Кондраково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Муромского района» :</a:t>
            </a:r>
          </a:p>
          <a:p>
            <a:pPr indent="-171450" algn="just">
              <a:buFont typeface="Arial" pitchFamily="34" charset="0"/>
              <a:buChar char="•"/>
              <a:defRPr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проектной документации объекта– 1500,0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indent="-171450" algn="just">
              <a:buFont typeface="Arial" pitchFamily="34" charset="0"/>
              <a:buChar char="•"/>
              <a:defRPr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государственной экспертизы проектной документации в отношении нежилых (жилых)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объектов -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483,4 тыс. рублей;</a:t>
            </a:r>
          </a:p>
          <a:p>
            <a:pPr indent="172800" algn="just">
              <a:defRPr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объекта «Наружные водопроводные сети в с.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Борисглеб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Муромского района» :</a:t>
            </a:r>
          </a:p>
          <a:p>
            <a:pPr indent="-171450" algn="just">
              <a:buFont typeface="Arial" pitchFamily="34" charset="0"/>
              <a:buChar char="•"/>
              <a:defRPr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выполнение инженерных изысканий  - 1500,0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indent="-171450" algn="just">
              <a:buFont typeface="Arial" pitchFamily="34" charset="0"/>
              <a:buChar char="•"/>
              <a:defRPr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роведение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государственной экспертизы результатов инженерных изысканий в отношении нежилых (жилых)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объектов– 500,0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7" name="TextBox 13"/>
          <p:cNvSpPr txBox="1">
            <a:spLocks noChangeArrowheads="1"/>
          </p:cNvSpPr>
          <p:nvPr/>
        </p:nvSpPr>
        <p:spPr bwMode="auto">
          <a:xfrm>
            <a:off x="3333750" y="2820988"/>
            <a:ext cx="25336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на жилищно-коммунальное  хозяйство предусмотрено  84878,47 тыс. рублей, из них:</a:t>
            </a:r>
          </a:p>
        </p:txBody>
      </p:sp>
      <p:sp>
        <p:nvSpPr>
          <p:cNvPr id="49158" name="TextBox 19"/>
          <p:cNvSpPr txBox="1">
            <a:spLocks noChangeArrowheads="1"/>
          </p:cNvSpPr>
          <p:nvPr/>
        </p:nvSpPr>
        <p:spPr bwMode="auto">
          <a:xfrm>
            <a:off x="381000" y="2819400"/>
            <a:ext cx="2376488" cy="83185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 другие вопросы в области жилищно-коммунального хозяйства предусмотрено</a:t>
            </a:r>
            <a:r>
              <a:rPr lang="ru-RU" altLang="ru-RU" sz="1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3048,1 </a:t>
            </a:r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479925" y="3298825"/>
            <a:ext cx="1841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altLang="ru-RU" sz="11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0" name="Rectangle 25"/>
          <p:cNvSpPr>
            <a:spLocks noChangeArrowheads="1"/>
          </p:cNvSpPr>
          <p:nvPr/>
        </p:nvSpPr>
        <p:spPr bwMode="auto">
          <a:xfrm>
            <a:off x="228600" y="3810000"/>
            <a:ext cx="263048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Arial" panose="020B0604020202020204" pitchFamily="34" charset="0"/>
              <a:buChar char="•"/>
            </a:pPr>
            <a:r>
              <a:rPr lang="ru-RU" alt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на осуществление отдельных государственных полномочий по региональному государственному жилищному надзору и лицензионному контролю за счет субвенции из областного бюджета годы в сумме 362,0 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Arial" panose="020B0604020202020204" pitchFamily="34" charset="0"/>
              <a:buChar char="•"/>
            </a:pPr>
            <a:r>
              <a:rPr lang="ru-RU" alt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 на обеспечение деятельности (оказание услуг) муниципального казенного учреждения «Управление жилищно-коммунального хозяйства, инфраструктуры и дорожной деятельности  Муромского района»  -  в  сумме 2686,1 тыс. рублей.</a:t>
            </a:r>
          </a:p>
        </p:txBody>
      </p:sp>
      <p:sp>
        <p:nvSpPr>
          <p:cNvPr id="49161" name="Стрелка вправо 19"/>
          <p:cNvSpPr>
            <a:spLocks noChangeArrowheads="1"/>
          </p:cNvSpPr>
          <p:nvPr/>
        </p:nvSpPr>
        <p:spPr bwMode="auto">
          <a:xfrm>
            <a:off x="5867400" y="3049588"/>
            <a:ext cx="53975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9162" name="Стрелка влево 20"/>
          <p:cNvSpPr>
            <a:spLocks noChangeArrowheads="1"/>
          </p:cNvSpPr>
          <p:nvPr/>
        </p:nvSpPr>
        <p:spPr bwMode="auto">
          <a:xfrm>
            <a:off x="2743200" y="3049588"/>
            <a:ext cx="590550" cy="485775"/>
          </a:xfrm>
          <a:prstGeom prst="lef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9163" name="TextBox 13"/>
          <p:cNvSpPr txBox="1">
            <a:spLocks noChangeArrowheads="1"/>
          </p:cNvSpPr>
          <p:nvPr/>
        </p:nvSpPr>
        <p:spPr bwMode="auto">
          <a:xfrm>
            <a:off x="3352800" y="4068763"/>
            <a:ext cx="2533650" cy="10160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</a:pPr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 жилищное  хозяйство предусмотрено 3533,0 тыс. рублей, средства будут направлены на: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4" name="Стрелка влево 20"/>
          <p:cNvSpPr>
            <a:spLocks noChangeArrowheads="1"/>
          </p:cNvSpPr>
          <p:nvPr/>
        </p:nvSpPr>
        <p:spPr bwMode="auto">
          <a:xfrm rot="5400000" flipH="1">
            <a:off x="4439444" y="3637756"/>
            <a:ext cx="446088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9165" name="TextBox 20"/>
          <p:cNvSpPr txBox="1">
            <a:spLocks noChangeArrowheads="1"/>
          </p:cNvSpPr>
          <p:nvPr/>
        </p:nvSpPr>
        <p:spPr bwMode="auto">
          <a:xfrm rot="10800000" flipV="1">
            <a:off x="3200400" y="5181600"/>
            <a:ext cx="2667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Arial" panose="020B0604020202020204" pitchFamily="34" charset="0"/>
              <a:buChar char="•"/>
            </a:pPr>
            <a:r>
              <a:rPr lang="ru-RU" alt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приобретение жилых помещений для граждан, нуждающихся в улучшении жилищных условий в сумме 3393,0 тыс. руб. Планируется улучшить жилищные условия 10 семьям.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Arial" panose="020B0604020202020204" pitchFamily="34" charset="0"/>
              <a:buChar char="•"/>
            </a:pPr>
            <a:r>
              <a:rPr lang="ru-RU" alt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на содержание муниципального недвижимого имущества в сумме 140,0 тыс. руб.</a:t>
            </a:r>
          </a:p>
        </p:txBody>
      </p:sp>
      <p:pic>
        <p:nvPicPr>
          <p:cNvPr id="491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r="943" b="8049"/>
          <a:stretch>
            <a:fillRect/>
          </a:stretch>
        </p:blipFill>
        <p:spPr bwMode="auto">
          <a:xfrm>
            <a:off x="482600" y="692150"/>
            <a:ext cx="8272463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0179" name="AutoShape 95"/>
          <p:cNvSpPr>
            <a:spLocks noChangeArrowheads="1"/>
          </p:cNvSpPr>
          <p:nvPr/>
        </p:nvSpPr>
        <p:spPr bwMode="auto">
          <a:xfrm>
            <a:off x="762000" y="152400"/>
            <a:ext cx="7696200" cy="1228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обустройство населенных пунктов, расположенных в сельской местности объектами инженерной инфраструктуры на 2023 -2025 годы.</a:t>
            </a:r>
          </a:p>
          <a:p>
            <a:pPr eaLnBrk="1" hangingPunct="1"/>
            <a:endParaRPr lang="ru-RU" altLang="ru-RU"/>
          </a:p>
        </p:txBody>
      </p:sp>
      <p:sp>
        <p:nvSpPr>
          <p:cNvPr id="50180" name="AutoShape 97"/>
          <p:cNvSpPr>
            <a:spLocks noChangeArrowheads="1"/>
          </p:cNvSpPr>
          <p:nvPr/>
        </p:nvSpPr>
        <p:spPr bwMode="auto">
          <a:xfrm rot="-1117917">
            <a:off x="3203575" y="3856038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0181" name="AutoShape 112"/>
          <p:cNvSpPr>
            <a:spLocks noChangeArrowheads="1"/>
          </p:cNvSpPr>
          <p:nvPr/>
        </p:nvSpPr>
        <p:spPr bwMode="auto">
          <a:xfrm>
            <a:off x="3852863" y="4357688"/>
            <a:ext cx="1633537" cy="449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</a:p>
          <a:p>
            <a:pPr algn="ctr" eaLnBrk="1" hangingPunct="1"/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(10600,0 тыс. рублей)</a:t>
            </a:r>
          </a:p>
        </p:txBody>
      </p:sp>
      <p:sp>
        <p:nvSpPr>
          <p:cNvPr id="50182" name="AutoShape 113"/>
          <p:cNvSpPr>
            <a:spLocks noChangeArrowheads="1"/>
          </p:cNvSpPr>
          <p:nvPr/>
        </p:nvSpPr>
        <p:spPr bwMode="auto">
          <a:xfrm rot="10800000" flipV="1">
            <a:off x="5867400" y="4291013"/>
            <a:ext cx="3060700" cy="287337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(10400,0 тыс. рублей)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3" name="AutoShape 97"/>
          <p:cNvSpPr>
            <a:spLocks noChangeArrowheads="1"/>
          </p:cNvSpPr>
          <p:nvPr/>
        </p:nvSpPr>
        <p:spPr bwMode="auto">
          <a:xfrm rot="1673728">
            <a:off x="3157538" y="427672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0184" name="AutoShape 102"/>
          <p:cNvSpPr>
            <a:spLocks/>
          </p:cNvSpPr>
          <p:nvPr/>
        </p:nvSpPr>
        <p:spPr bwMode="auto">
          <a:xfrm>
            <a:off x="5562600" y="4273550"/>
            <a:ext cx="304800" cy="679450"/>
          </a:xfrm>
          <a:prstGeom prst="leftBrace">
            <a:avLst>
              <a:gd name="adj1" fmla="val 7726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0185" name="AutoShape 12"/>
          <p:cNvSpPr>
            <a:spLocks noChangeArrowheads="1"/>
          </p:cNvSpPr>
          <p:nvPr/>
        </p:nvSpPr>
        <p:spPr bwMode="auto">
          <a:xfrm>
            <a:off x="3854450" y="3460750"/>
            <a:ext cx="1633538" cy="498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</a:p>
          <a:p>
            <a:pPr algn="ctr" eaLnBrk="1" hangingPunct="1"/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(1983,41 тыс. рублей</a:t>
            </a:r>
            <a:r>
              <a:rPr lang="ru-RU" altLang="ru-RU" sz="1000" b="1">
                <a:latin typeface="Calibri" panose="020F0502020204030204" pitchFamily="34" charset="0"/>
              </a:rPr>
              <a:t>)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50186" name="AutoShape 102"/>
          <p:cNvSpPr>
            <a:spLocks/>
          </p:cNvSpPr>
          <p:nvPr/>
        </p:nvSpPr>
        <p:spPr bwMode="auto">
          <a:xfrm>
            <a:off x="5572125" y="3206750"/>
            <a:ext cx="295275" cy="914400"/>
          </a:xfrm>
          <a:prstGeom prst="leftBrace">
            <a:avLst>
              <a:gd name="adj1" fmla="val 7686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0187" name="AutoShape 113"/>
          <p:cNvSpPr>
            <a:spLocks noChangeArrowheads="1"/>
          </p:cNvSpPr>
          <p:nvPr/>
        </p:nvSpPr>
        <p:spPr bwMode="auto">
          <a:xfrm rot="10800000" flipV="1">
            <a:off x="5854700" y="4654550"/>
            <a:ext cx="3060700" cy="287338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контроль (200,0 тыс. рублей)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8" name="AutoShape 8"/>
          <p:cNvSpPr>
            <a:spLocks noChangeArrowheads="1"/>
          </p:cNvSpPr>
          <p:nvPr/>
        </p:nvSpPr>
        <p:spPr bwMode="auto">
          <a:xfrm>
            <a:off x="495300" y="1890713"/>
            <a:ext cx="2644775" cy="547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"Станция водоподготовки водоснабжения  с.Панфилово Муромского района"</a:t>
            </a:r>
            <a:endParaRPr lang="ru-RU" altLang="ru-RU" sz="1000"/>
          </a:p>
        </p:txBody>
      </p:sp>
      <p:sp>
        <p:nvSpPr>
          <p:cNvPr id="50189" name="AutoShape 112"/>
          <p:cNvSpPr>
            <a:spLocks noChangeArrowheads="1"/>
          </p:cNvSpPr>
          <p:nvPr/>
        </p:nvSpPr>
        <p:spPr bwMode="auto">
          <a:xfrm>
            <a:off x="3900488" y="2001838"/>
            <a:ext cx="1633537" cy="4365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</a:p>
          <a:p>
            <a:pPr algn="ctr" eaLnBrk="1" hangingPunct="1"/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(74313,96 тыс. рублей</a:t>
            </a:r>
            <a:r>
              <a:rPr lang="ru-RU" altLang="ru-RU" sz="1000" b="1">
                <a:latin typeface="Calibri" panose="020F0502020204030204" pitchFamily="34" charset="0"/>
              </a:rPr>
              <a:t>)</a:t>
            </a:r>
            <a:endParaRPr lang="ru-RU" altLang="ru-RU"/>
          </a:p>
        </p:txBody>
      </p:sp>
      <p:sp>
        <p:nvSpPr>
          <p:cNvPr id="50190" name="AutoShape 102"/>
          <p:cNvSpPr>
            <a:spLocks/>
          </p:cNvSpPr>
          <p:nvPr/>
        </p:nvSpPr>
        <p:spPr bwMode="auto">
          <a:xfrm>
            <a:off x="5540375" y="1717675"/>
            <a:ext cx="295275" cy="1025525"/>
          </a:xfrm>
          <a:prstGeom prst="leftBrace">
            <a:avLst>
              <a:gd name="adj1" fmla="val 77052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0191" name="AutoShape 20"/>
          <p:cNvSpPr>
            <a:spLocks noChangeArrowheads="1"/>
          </p:cNvSpPr>
          <p:nvPr/>
        </p:nvSpPr>
        <p:spPr bwMode="auto">
          <a:xfrm>
            <a:off x="5843588" y="1717675"/>
            <a:ext cx="3060700" cy="2873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(73963,96 тыс. рублей)</a:t>
            </a:r>
          </a:p>
        </p:txBody>
      </p:sp>
      <p:sp>
        <p:nvSpPr>
          <p:cNvPr id="50192" name="AutoShape 97"/>
          <p:cNvSpPr>
            <a:spLocks noChangeArrowheads="1"/>
          </p:cNvSpPr>
          <p:nvPr/>
        </p:nvSpPr>
        <p:spPr bwMode="auto">
          <a:xfrm>
            <a:off x="3203575" y="203517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0193" name="AutoShape 8"/>
          <p:cNvSpPr>
            <a:spLocks noChangeArrowheads="1"/>
          </p:cNvSpPr>
          <p:nvPr/>
        </p:nvSpPr>
        <p:spPr bwMode="auto">
          <a:xfrm>
            <a:off x="515938" y="3871913"/>
            <a:ext cx="2644775" cy="6302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«Наружные водопроводные сети с. Кондраково Муромского района» </a:t>
            </a:r>
          </a:p>
        </p:txBody>
      </p:sp>
      <p:sp>
        <p:nvSpPr>
          <p:cNvPr id="50194" name="AutoShape 16"/>
          <p:cNvSpPr>
            <a:spLocks noChangeArrowheads="1"/>
          </p:cNvSpPr>
          <p:nvPr/>
        </p:nvSpPr>
        <p:spPr bwMode="auto">
          <a:xfrm>
            <a:off x="5854700" y="3206750"/>
            <a:ext cx="3060700" cy="3603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9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проектно-сметной документации объекта 1500,0 тыс. рублей</a:t>
            </a:r>
            <a:endParaRPr lang="ru-RU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95" name="AutoShape 17"/>
          <p:cNvSpPr>
            <a:spLocks noChangeArrowheads="1"/>
          </p:cNvSpPr>
          <p:nvPr/>
        </p:nvSpPr>
        <p:spPr bwMode="auto">
          <a:xfrm>
            <a:off x="5854700" y="3663950"/>
            <a:ext cx="3060700" cy="3603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9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государственной экспертизы проектно-сметной документации по объекту 483,41 тыс. рублей</a:t>
            </a:r>
          </a:p>
          <a:p>
            <a:pPr eaLnBrk="1" hangingPunct="1"/>
            <a:endParaRPr lang="ru-RU" altLang="ru-RU" sz="1600"/>
          </a:p>
        </p:txBody>
      </p:sp>
      <p:sp>
        <p:nvSpPr>
          <p:cNvPr id="50196" name="AutoShape 97"/>
          <p:cNvSpPr>
            <a:spLocks noChangeArrowheads="1"/>
          </p:cNvSpPr>
          <p:nvPr/>
        </p:nvSpPr>
        <p:spPr bwMode="auto">
          <a:xfrm>
            <a:off x="3221038" y="564832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0197" name="AutoShape 12"/>
          <p:cNvSpPr>
            <a:spLocks noChangeArrowheads="1"/>
          </p:cNvSpPr>
          <p:nvPr/>
        </p:nvSpPr>
        <p:spPr bwMode="auto">
          <a:xfrm>
            <a:off x="3871913" y="5511800"/>
            <a:ext cx="1633537" cy="498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</a:p>
          <a:p>
            <a:pPr algn="ctr" eaLnBrk="1" hangingPunct="1"/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(2600,0 тыс. рублей</a:t>
            </a:r>
            <a:r>
              <a:rPr lang="ru-RU" altLang="ru-RU" sz="1000" b="1">
                <a:latin typeface="Calibri" panose="020F0502020204030204" pitchFamily="34" charset="0"/>
              </a:rPr>
              <a:t>)</a:t>
            </a:r>
            <a:endParaRPr lang="ru-RU" altLang="ru-RU" sz="1000" b="1">
              <a:latin typeface="Times New Roman" panose="02020603050405020304" pitchFamily="18" charset="0"/>
            </a:endParaRPr>
          </a:p>
        </p:txBody>
      </p:sp>
      <p:sp>
        <p:nvSpPr>
          <p:cNvPr id="50198" name="AutoShape 8"/>
          <p:cNvSpPr>
            <a:spLocks noChangeArrowheads="1"/>
          </p:cNvSpPr>
          <p:nvPr/>
        </p:nvSpPr>
        <p:spPr bwMode="auto">
          <a:xfrm>
            <a:off x="533400" y="5457825"/>
            <a:ext cx="2644775" cy="628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«Очистные сооружения </a:t>
            </a:r>
          </a:p>
          <a:p>
            <a:pPr algn="ctr" eaLnBrk="1" hangingPunct="1"/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с. Зименки Муромского района» </a:t>
            </a:r>
          </a:p>
        </p:txBody>
      </p:sp>
      <p:sp>
        <p:nvSpPr>
          <p:cNvPr id="50199" name="AutoShape 113"/>
          <p:cNvSpPr>
            <a:spLocks noChangeArrowheads="1"/>
          </p:cNvSpPr>
          <p:nvPr/>
        </p:nvSpPr>
        <p:spPr bwMode="auto">
          <a:xfrm rot="10800000" flipV="1">
            <a:off x="5854700" y="2079625"/>
            <a:ext cx="3060700" cy="287338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контроль (200,0 тыс. рублей)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AutoShape 113"/>
          <p:cNvSpPr>
            <a:spLocks noChangeArrowheads="1"/>
          </p:cNvSpPr>
          <p:nvPr/>
        </p:nvSpPr>
        <p:spPr bwMode="auto">
          <a:xfrm rot="10800000" flipV="1">
            <a:off x="5854700" y="2455863"/>
            <a:ext cx="3060700" cy="287337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altLang="ru-RU" sz="950" b="1" dirty="0">
                <a:latin typeface="Times New Roman" pitchFamily="18" charset="0"/>
                <a:cs typeface="Times New Roman" pitchFamily="18" charset="0"/>
              </a:rPr>
              <a:t>Авторский надзор на объекте </a:t>
            </a:r>
            <a:r>
              <a:rPr lang="ru-RU" altLang="ru-RU" sz="950" b="1" dirty="0">
                <a:latin typeface="Times New Roman" pitchFamily="18" charset="0"/>
                <a:cs typeface="Times New Roman" pitchFamily="18" charset="0"/>
              </a:rPr>
              <a:t>(150,0 тыс. рублей)</a:t>
            </a:r>
            <a:endParaRPr lang="ru-RU" alt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01" name="AutoShape 113"/>
          <p:cNvSpPr>
            <a:spLocks noChangeArrowheads="1"/>
          </p:cNvSpPr>
          <p:nvPr/>
        </p:nvSpPr>
        <p:spPr bwMode="auto">
          <a:xfrm rot="10800000" flipV="1">
            <a:off x="5867400" y="5434013"/>
            <a:ext cx="3060700" cy="287337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(2100,0 тыс. рублей)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202" name="AutoShape 102"/>
          <p:cNvSpPr>
            <a:spLocks/>
          </p:cNvSpPr>
          <p:nvPr/>
        </p:nvSpPr>
        <p:spPr bwMode="auto">
          <a:xfrm>
            <a:off x="5562600" y="5416550"/>
            <a:ext cx="304800" cy="679450"/>
          </a:xfrm>
          <a:prstGeom prst="leftBrace">
            <a:avLst>
              <a:gd name="adj1" fmla="val 7726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0203" name="AutoShape 113"/>
          <p:cNvSpPr>
            <a:spLocks noChangeArrowheads="1"/>
          </p:cNvSpPr>
          <p:nvPr/>
        </p:nvSpPr>
        <p:spPr bwMode="auto">
          <a:xfrm rot="10800000" flipV="1">
            <a:off x="5854700" y="5797550"/>
            <a:ext cx="3060700" cy="287338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контроль (500,0 тыс. рублей)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2"/>
          <p:cNvSpPr>
            <a:spLocks noChangeArrowheads="1"/>
          </p:cNvSpPr>
          <p:nvPr/>
        </p:nvSpPr>
        <p:spPr bwMode="auto">
          <a:xfrm>
            <a:off x="990600" y="0"/>
            <a:ext cx="74898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2200" b="1">
                <a:solidFill>
                  <a:schemeClr val="tx2"/>
                </a:solidFill>
                <a:latin typeface="Times New Roman" panose="02020603050405020304" pitchFamily="18" charset="0"/>
              </a:rPr>
              <a:t>РАСХОДЫ БЮДЖЕТА РАЙОНА НА ОБРАЗОВАНИЕ</a:t>
            </a:r>
          </a:p>
        </p:txBody>
      </p:sp>
      <p:sp>
        <p:nvSpPr>
          <p:cNvPr id="2" name="Выноска со стрелкой вправо 1"/>
          <p:cNvSpPr/>
          <p:nvPr/>
        </p:nvSpPr>
        <p:spPr bwMode="auto">
          <a:xfrm>
            <a:off x="304800" y="492918"/>
            <a:ext cx="2057400" cy="1157288"/>
          </a:xfrm>
          <a:prstGeom prst="rightArrowCallout">
            <a:avLst>
              <a:gd name="adj1" fmla="val 25000"/>
              <a:gd name="adj2" fmla="val 25844"/>
              <a:gd name="adj3" fmla="val 25000"/>
              <a:gd name="adj4" fmla="val 6497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srgbClr val="FFFF00">
                <a:alpha val="40000"/>
              </a:srgb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900">
              <a:latin typeface="Arial" charset="0"/>
              <a:cs typeface="+mn-cs"/>
            </a:endParaRPr>
          </a:p>
        </p:txBody>
      </p:sp>
      <p:sp>
        <p:nvSpPr>
          <p:cNvPr id="51204" name="TextBox 2"/>
          <p:cNvSpPr txBox="1">
            <a:spLocks noChangeArrowheads="1"/>
          </p:cNvSpPr>
          <p:nvPr/>
        </p:nvSpPr>
        <p:spPr bwMode="auto">
          <a:xfrm>
            <a:off x="304800" y="498475"/>
            <a:ext cx="1371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образования Муромского района включает:</a:t>
            </a:r>
          </a:p>
        </p:txBody>
      </p:sp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2362200" y="381000"/>
            <a:ext cx="4579938" cy="290513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3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 </a:t>
            </a:r>
            <a:r>
              <a:rPr lang="ru-RU" altLang="ru-RU" sz="1300">
                <a:latin typeface="Times New Roman" panose="02020603050405020304" pitchFamily="18" charset="0"/>
                <a:cs typeface="Times New Roman" panose="02020603050405020304" pitchFamily="18" charset="0"/>
              </a:rPr>
              <a:t>3 детских дошкольных учреждения (205 воспитанников)</a:t>
            </a:r>
          </a:p>
        </p:txBody>
      </p:sp>
      <p:sp>
        <p:nvSpPr>
          <p:cNvPr id="51206" name="TextBox 10"/>
          <p:cNvSpPr txBox="1">
            <a:spLocks noChangeArrowheads="1"/>
          </p:cNvSpPr>
          <p:nvPr/>
        </p:nvSpPr>
        <p:spPr bwMode="auto">
          <a:xfrm>
            <a:off x="2362200" y="609600"/>
            <a:ext cx="5332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3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 </a:t>
            </a:r>
            <a:r>
              <a:rPr lang="ru-RU" altLang="ru-RU" sz="1300">
                <a:latin typeface="Times New Roman" panose="02020603050405020304" pitchFamily="18" charset="0"/>
                <a:cs typeface="Times New Roman" panose="02020603050405020304" pitchFamily="18" charset="0"/>
              </a:rPr>
              <a:t>8 общеобразовательных школ (1021 учащихся, 143 воспитанника)</a:t>
            </a:r>
          </a:p>
        </p:txBody>
      </p:sp>
      <p:sp>
        <p:nvSpPr>
          <p:cNvPr id="51207" name="TextBox 14"/>
          <p:cNvSpPr txBox="1">
            <a:spLocks noChangeArrowheads="1"/>
          </p:cNvSpPr>
          <p:nvPr/>
        </p:nvSpPr>
        <p:spPr bwMode="auto">
          <a:xfrm>
            <a:off x="2362200" y="838200"/>
            <a:ext cx="6553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3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 </a:t>
            </a:r>
            <a:r>
              <a:rPr lang="ru-RU" altLang="ru-RU" sz="1300">
                <a:latin typeface="Times New Roman" panose="02020603050405020304" pitchFamily="18" charset="0"/>
                <a:cs typeface="Times New Roman" panose="02020603050405020304" pitchFamily="18" charset="0"/>
              </a:rPr>
              <a:t>1 муниципальное казенное учреждение «Центр бухгалтерского учета и методической работы системы образования»  </a:t>
            </a:r>
          </a:p>
        </p:txBody>
      </p:sp>
      <p:sp>
        <p:nvSpPr>
          <p:cNvPr id="51208" name="TextBox 16"/>
          <p:cNvSpPr txBox="1">
            <a:spLocks noChangeArrowheads="1"/>
          </p:cNvSpPr>
          <p:nvPr/>
        </p:nvSpPr>
        <p:spPr bwMode="auto">
          <a:xfrm>
            <a:off x="2362200" y="1295400"/>
            <a:ext cx="51355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3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 </a:t>
            </a:r>
            <a:r>
              <a:rPr lang="ru-RU" altLang="ru-RU" sz="130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Муромского района</a:t>
            </a:r>
          </a:p>
        </p:txBody>
      </p:sp>
      <p:graphicFrame>
        <p:nvGraphicFramePr>
          <p:cNvPr id="51209" name="Диаграмма 9"/>
          <p:cNvGraphicFramePr>
            <a:graphicFrameLocks/>
          </p:cNvGraphicFramePr>
          <p:nvPr/>
        </p:nvGraphicFramePr>
        <p:xfrm>
          <a:off x="711200" y="1701800"/>
          <a:ext cx="8102600" cy="49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r:id="rId3" imgW="8102286" imgH="4993057" progId="Excel.Chart.8">
                  <p:embed/>
                </p:oleObj>
              </mc:Choice>
              <mc:Fallback>
                <p:oleObj r:id="rId3" imgW="8102286" imgH="4993057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701800"/>
                        <a:ext cx="8102600" cy="4992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3"/>
          <p:cNvSpPr txBox="1">
            <a:spLocks noChangeArrowheads="1"/>
          </p:cNvSpPr>
          <p:nvPr/>
        </p:nvSpPr>
        <p:spPr bwMode="auto">
          <a:xfrm>
            <a:off x="304800" y="0"/>
            <a:ext cx="8153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2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НА ОБРАЗОВАНИЕ НА 2023 ГОД</a:t>
            </a:r>
          </a:p>
        </p:txBody>
      </p:sp>
      <p:sp>
        <p:nvSpPr>
          <p:cNvPr id="60419" name="TextBox 14"/>
          <p:cNvSpPr txBox="1">
            <a:spLocks noChangeArrowheads="1"/>
          </p:cNvSpPr>
          <p:nvPr/>
        </p:nvSpPr>
        <p:spPr bwMode="auto">
          <a:xfrm>
            <a:off x="3952875" y="304800"/>
            <a:ext cx="51149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indent="-171450" algn="just">
              <a:buFontTx/>
              <a:buChar char="-"/>
              <a:defRPr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дошкольного образования детей в муниципальных дошкольных образовательных организациях 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дошкольных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учреждения, численность детей -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205 человек)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35 881,5 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в том числе предоставление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1440,0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(планируется оказать социальную поддержку, исходя из расчета в среднем на 1 получателя в месяц в сумме 2000,0 рублей – 60 получателям, из них 24 работающих и 36 пенсионеров);.</a:t>
            </a:r>
          </a:p>
          <a:p>
            <a:pPr algn="just">
              <a:defRPr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подготовка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образовательных организаций  к началу учебного года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1750,5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том числе за счет субсидии из областного бюджета в сумме 1523,0 тыс. рублей и средств местного бюджета в сумме 227,5 тыс. рублей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проведение ремонта в МБДОУ № 10 п.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Зименки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defRPr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8" name="Левая фигурная скобка 9"/>
          <p:cNvSpPr>
            <a:spLocks/>
          </p:cNvSpPr>
          <p:nvPr/>
        </p:nvSpPr>
        <p:spPr bwMode="auto">
          <a:xfrm>
            <a:off x="3810000" y="315913"/>
            <a:ext cx="233363" cy="1143000"/>
          </a:xfrm>
          <a:prstGeom prst="leftBrace">
            <a:avLst>
              <a:gd name="adj1" fmla="val 1235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sz="900"/>
          </a:p>
        </p:txBody>
      </p:sp>
      <p:sp>
        <p:nvSpPr>
          <p:cNvPr id="60421" name="TextBox 14"/>
          <p:cNvSpPr txBox="1">
            <a:spLocks noChangeArrowheads="1"/>
          </p:cNvSpPr>
          <p:nvPr/>
        </p:nvSpPr>
        <p:spPr bwMode="auto">
          <a:xfrm>
            <a:off x="3983038" y="1412875"/>
            <a:ext cx="5084762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расходы в рамках национального  проекта «Образование»  в сумме 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5446,4 тыс. 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defRPr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ежемесячное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денежное вознаграждение за классное руководство педагогическим работникам муниципальных образовательных организаций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5702,8 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за счет федерального бюджета;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организацию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бесплатного горячего питания 397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обучающихся,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получающих начальное общее образование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8 муниципальных образовательных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организациях,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4471,2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(3934,6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тыс. рублей за счет субсидии из федерального бюджета, 268,3 тыс. рублей за счет средств областного  бюджета и 268,3 тыс. рублей за счет средств местного бюджета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поддержку приоритетных направлений развития отрасли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образования, а именно подготовка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образовательных организаций  к началу учебного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года в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3720,7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том числе за счет субсидии из областного бюджета в сумме 3237,0 тыс. рублей и средств местного бюджета в сумме 483,7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(проведение ремонтных работ в МБОУ «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Ковардицкая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СОШ» в 2023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обеспечение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предоставления общедоступного и бесплатного общего образования по основным общеобразовательным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программам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161857,2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том числе за счет единой субвенций из областного бюджета в сумме 97680,2 тыс.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рублей.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Из данных ассигнований в том числе запланировано:</a:t>
            </a:r>
          </a:p>
          <a:p>
            <a:pPr algn="just">
              <a:defRPr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а) 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поселках городского типа за счет субвенций из областного бюджета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5997,1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планируется оказать социальную поддержку из расчета 2023,3 рублей в месяц на 1 человека - 247 получателям, из них 140 работающих и 107 пенсионеров);</a:t>
            </a:r>
          </a:p>
          <a:p>
            <a:pPr algn="just">
              <a:defRPr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) обеспечение персонифицированного финансирования дополнительного образования детей за счет средств местного бюджета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1130,5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 Стоимость одного сертификата персонифицированного образования - 5895,00 руб. В ПФДО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вовлечены с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предыдущих лет 174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человек. С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01 сентября 2023 года предполагается вовлечь еще 40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человек;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в) питание льготной категории учащихся 5-9 классов в муниципальных образовательных организациях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сумме 831,5 тыс.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рублей.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Запланированы расходы на обеспечение завтраками 126 человек (из них 19 детей-инвалидов, 107 детей из малообеспеченных семей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организацию перевозки несовершеннолетних, проживающих на территории Муромского района и обучающихся на территории муниципального образования округ Муром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в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784,1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0" name="TextBox 14"/>
          <p:cNvSpPr txBox="1">
            <a:spLocks noChangeArrowheads="1"/>
          </p:cNvSpPr>
          <p:nvPr/>
        </p:nvSpPr>
        <p:spPr bwMode="auto">
          <a:xfrm>
            <a:off x="3962400" y="4832350"/>
            <a:ext cx="510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800">
                <a:latin typeface="Times New Roman" panose="02020603050405020304" pitchFamily="18" charset="0"/>
                <a:cs typeface="Times New Roman" panose="02020603050405020304" pitchFamily="18" charset="0"/>
              </a:rPr>
              <a:t>- на проведение мероприятий «Гражданин России», «Доброволец», «Успех в твоих руках», «Семья» средства запланированы в сумме </a:t>
            </a:r>
            <a:r>
              <a:rPr lang="ru-RU" altLang="ru-RU" sz="800" b="1">
                <a:latin typeface="Times New Roman" panose="02020603050405020304" pitchFamily="18" charset="0"/>
                <a:cs typeface="Times New Roman" panose="02020603050405020304" pitchFamily="18" charset="0"/>
              </a:rPr>
              <a:t>50,0</a:t>
            </a:r>
            <a:r>
              <a:rPr lang="ru-RU" altLang="ru-RU" sz="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800" b="1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altLang="ru-RU" sz="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2231" name="TextBox 14"/>
          <p:cNvSpPr txBox="1">
            <a:spLocks noChangeArrowheads="1"/>
          </p:cNvSpPr>
          <p:nvPr/>
        </p:nvSpPr>
        <p:spPr bwMode="auto">
          <a:xfrm>
            <a:off x="3970338" y="5113338"/>
            <a:ext cx="509746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800">
                <a:latin typeface="Times New Roman" panose="02020603050405020304" pitchFamily="18" charset="0"/>
                <a:cs typeface="Times New Roman" panose="02020603050405020304" pitchFamily="18" charset="0"/>
              </a:rPr>
              <a:t>-обеспечение функционирования муниципального казенного учреждения «Центр бухгалтерского учета и методической работы системы образования» в сумме </a:t>
            </a:r>
            <a:r>
              <a:rPr lang="ru-RU" altLang="ru-RU" sz="800" b="1">
                <a:latin typeface="Times New Roman" panose="02020603050405020304" pitchFamily="18" charset="0"/>
                <a:cs typeface="Times New Roman" panose="02020603050405020304" pitchFamily="18" charset="0"/>
              </a:rPr>
              <a:t>15139,7 тыс. рублей;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800">
                <a:latin typeface="Times New Roman" panose="02020603050405020304" pitchFamily="18" charset="0"/>
                <a:cs typeface="Times New Roman" panose="02020603050405020304" pitchFamily="18" charset="0"/>
              </a:rPr>
              <a:t>-обеспечение выполнения функций муниципальными органами (Управление образования администрации Муромского района) в сумме </a:t>
            </a:r>
            <a:r>
              <a:rPr lang="ru-RU" altLang="ru-RU" sz="800" b="1">
                <a:latin typeface="Times New Roman" panose="02020603050405020304" pitchFamily="18" charset="0"/>
                <a:cs typeface="Times New Roman" panose="02020603050405020304" pitchFamily="18" charset="0"/>
              </a:rPr>
              <a:t>2215,9тыс. рублей</a:t>
            </a:r>
            <a:r>
              <a:rPr lang="ru-RU" altLang="ru-RU" sz="8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80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благоустроенные помещения для детей сирот , оставшихся без попечения родителей в сумме </a:t>
            </a:r>
            <a:r>
              <a:rPr lang="ru-RU" altLang="ru-RU" sz="800" b="1">
                <a:latin typeface="Times New Roman" panose="02020603050405020304" pitchFamily="18" charset="0"/>
                <a:cs typeface="Times New Roman" panose="02020603050405020304" pitchFamily="18" charset="0"/>
              </a:rPr>
              <a:t>1042,3 тыс. рублей</a:t>
            </a:r>
            <a:r>
              <a:rPr lang="ru-RU" altLang="ru-RU" sz="8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altLang="ru-RU" sz="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800"/>
              <a:t> </a:t>
            </a:r>
            <a:r>
              <a:rPr lang="ru-RU" altLang="ru-RU" sz="800"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отдыха детей и их оздоровление загородного типа запланировано </a:t>
            </a:r>
            <a:r>
              <a:rPr lang="ru-RU" altLang="ru-RU" sz="800" b="1">
                <a:latin typeface="Times New Roman" panose="02020603050405020304" pitchFamily="18" charset="0"/>
                <a:cs typeface="Times New Roman" panose="02020603050405020304" pitchFamily="18" charset="0"/>
              </a:rPr>
              <a:t>80,0 тыс. рублей</a:t>
            </a:r>
            <a:r>
              <a:rPr lang="ru-RU" altLang="ru-RU" sz="80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algn="just"/>
            <a:r>
              <a:rPr lang="ru-RU" altLang="ru-RU" sz="80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отдыха детей в каникулярное время в сумме по </a:t>
            </a:r>
            <a:r>
              <a:rPr lang="ru-RU" altLang="ru-RU" sz="800" b="1">
                <a:latin typeface="Times New Roman" panose="02020603050405020304" pitchFamily="18" charset="0"/>
                <a:cs typeface="Times New Roman" panose="02020603050405020304" pitchFamily="18" charset="0"/>
              </a:rPr>
              <a:t>1504,0 тыс. рублей</a:t>
            </a:r>
            <a:r>
              <a:rPr lang="ru-RU" altLang="ru-RU" sz="800">
                <a:latin typeface="Times New Roman" panose="02020603050405020304" pitchFamily="18" charset="0"/>
                <a:cs typeface="Times New Roman" panose="02020603050405020304" pitchFamily="18" charset="0"/>
              </a:rPr>
              <a:t> (в том числе за счет субсидии из областного бюджета в сумме 1023,0 тыс. рублей и средств местного бюджета в сумме 481,0 тыс. рублей). Планируется приобрести 952 путёвки (в лагерях с дневным пребыванием (пришкольные) – 952 ребенка);</a:t>
            </a:r>
          </a:p>
          <a:p>
            <a:pPr algn="just"/>
            <a:r>
              <a:rPr lang="ru-RU" altLang="ru-RU" sz="80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организацию культурно-экскурсионного обслуживания в каникулярный период организованных групп детей   сумме </a:t>
            </a:r>
            <a:r>
              <a:rPr lang="ru-RU" altLang="ru-RU" sz="800" b="1">
                <a:latin typeface="Times New Roman" panose="02020603050405020304" pitchFamily="18" charset="0"/>
                <a:cs typeface="Times New Roman" panose="02020603050405020304" pitchFamily="18" charset="0"/>
              </a:rPr>
              <a:t>224,8 тыс. рублей</a:t>
            </a:r>
            <a:r>
              <a:rPr lang="ru-RU" altLang="ru-RU" sz="800">
                <a:latin typeface="Times New Roman" panose="02020603050405020304" pitchFamily="18" charset="0"/>
                <a:cs typeface="Times New Roman" panose="02020603050405020304" pitchFamily="18" charset="0"/>
              </a:rPr>
              <a:t> (за счет субсидии из областного бюджета в сумме 152,9 тыс. рублей и средств местного бюджета в сумме 71,9 тыс. рублей )</a:t>
            </a:r>
          </a:p>
        </p:txBody>
      </p:sp>
      <p:sp>
        <p:nvSpPr>
          <p:cNvPr id="52232" name="Прямоугольник 1"/>
          <p:cNvSpPr>
            <a:spLocks noChangeArrowheads="1"/>
          </p:cNvSpPr>
          <p:nvPr/>
        </p:nvSpPr>
        <p:spPr bwMode="auto">
          <a:xfrm>
            <a:off x="3048000" y="620713"/>
            <a:ext cx="833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900" i="1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900" i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900" i="1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900" i="1">
                <a:latin typeface="Times New Roman" panose="02020603050405020304" pitchFamily="18" charset="0"/>
                <a:cs typeface="Times New Roman" panose="02020603050405020304" pitchFamily="18" charset="0"/>
              </a:rPr>
              <a:t>37632,0  тыс. руб.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9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3" name="Прямоугольник 14"/>
          <p:cNvSpPr>
            <a:spLocks noChangeArrowheads="1"/>
          </p:cNvSpPr>
          <p:nvPr/>
        </p:nvSpPr>
        <p:spPr bwMode="auto">
          <a:xfrm>
            <a:off x="2971800" y="2695575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900" i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900" i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900" i="1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900" i="1">
                <a:latin typeface="Times New Roman" panose="02020603050405020304" pitchFamily="18" charset="0"/>
                <a:cs typeface="Times New Roman" panose="02020603050405020304" pitchFamily="18" charset="0"/>
              </a:rPr>
              <a:t>181982,4 тыс. руб.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4" name="Прямоугольник 15"/>
          <p:cNvSpPr>
            <a:spLocks noChangeArrowheads="1"/>
          </p:cNvSpPr>
          <p:nvPr/>
        </p:nvSpPr>
        <p:spPr bwMode="auto">
          <a:xfrm>
            <a:off x="2970213" y="4527550"/>
            <a:ext cx="10287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900" i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900" i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и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900" i="1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оздоровление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900" i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сумме 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900" i="1">
                <a:latin typeface="Times New Roman" panose="02020603050405020304" pitchFamily="18" charset="0"/>
                <a:cs typeface="Times New Roman" panose="02020603050405020304" pitchFamily="18" charset="0"/>
              </a:rPr>
              <a:t>50,0  тыс. руб.</a:t>
            </a: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5" name="Прямоугольник 16"/>
          <p:cNvSpPr>
            <a:spLocks noChangeArrowheads="1"/>
          </p:cNvSpPr>
          <p:nvPr/>
        </p:nvSpPr>
        <p:spPr bwMode="auto">
          <a:xfrm>
            <a:off x="3048000" y="5629275"/>
            <a:ext cx="87153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900" i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900" i="1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900" i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900" i="1">
                <a:latin typeface="Times New Roman" panose="02020603050405020304" pitchFamily="18" charset="0"/>
                <a:cs typeface="Times New Roman" panose="02020603050405020304" pitchFamily="18" charset="0"/>
              </a:rPr>
              <a:t>20206,7  тыс. руб.</a:t>
            </a:r>
            <a:endParaRPr lang="ru-RU" altLang="ru-RU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36" name="Picture 18" descr="aanbod-ta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28956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7" name="Левая фигурная скобка 9"/>
          <p:cNvSpPr>
            <a:spLocks/>
          </p:cNvSpPr>
          <p:nvPr/>
        </p:nvSpPr>
        <p:spPr bwMode="auto">
          <a:xfrm>
            <a:off x="3810000" y="1492250"/>
            <a:ext cx="228600" cy="3384550"/>
          </a:xfrm>
          <a:prstGeom prst="leftBrace">
            <a:avLst>
              <a:gd name="adj1" fmla="val 1233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sz="900"/>
          </a:p>
        </p:txBody>
      </p:sp>
      <p:sp>
        <p:nvSpPr>
          <p:cNvPr id="52238" name="Левая фигурная скобка 9"/>
          <p:cNvSpPr>
            <a:spLocks/>
          </p:cNvSpPr>
          <p:nvPr/>
        </p:nvSpPr>
        <p:spPr bwMode="auto">
          <a:xfrm>
            <a:off x="3810000" y="4892675"/>
            <a:ext cx="228600" cy="212725"/>
          </a:xfrm>
          <a:prstGeom prst="leftBrace">
            <a:avLst>
              <a:gd name="adj1" fmla="val 12361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sz="900"/>
          </a:p>
        </p:txBody>
      </p:sp>
      <p:sp>
        <p:nvSpPr>
          <p:cNvPr id="52239" name="Левая фигурная скобка 9"/>
          <p:cNvSpPr>
            <a:spLocks/>
          </p:cNvSpPr>
          <p:nvPr/>
        </p:nvSpPr>
        <p:spPr bwMode="auto">
          <a:xfrm>
            <a:off x="3810000" y="5170488"/>
            <a:ext cx="233363" cy="1611312"/>
          </a:xfrm>
          <a:prstGeom prst="leftBrace">
            <a:avLst>
              <a:gd name="adj1" fmla="val 1233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sz="900"/>
          </a:p>
        </p:txBody>
      </p:sp>
      <p:graphicFrame>
        <p:nvGraphicFramePr>
          <p:cNvPr id="52240" name="Диаграмма 17"/>
          <p:cNvGraphicFramePr>
            <a:graphicFrameLocks/>
          </p:cNvGraphicFramePr>
          <p:nvPr/>
        </p:nvGraphicFramePr>
        <p:xfrm>
          <a:off x="-50800" y="1903413"/>
          <a:ext cx="3567113" cy="493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1" r:id="rId4" imgW="3566469" imgH="4938188" progId="Excel.Chart.8">
                  <p:embed/>
                </p:oleObj>
              </mc:Choice>
              <mc:Fallback>
                <p:oleObj r:id="rId4" imgW="3566469" imgH="4938188" progId="Excel.Chart.8">
                  <p:embed/>
                  <p:pic>
                    <p:nvPicPr>
                      <p:cNvPr id="0" name="Диаграмма 1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903413"/>
                        <a:ext cx="3567113" cy="493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sz="1400"/>
          </a:p>
        </p:txBody>
      </p:sp>
      <p:sp>
        <p:nvSpPr>
          <p:cNvPr id="53251" name="Rectangle 122"/>
          <p:cNvSpPr>
            <a:spLocks noChangeArrowheads="1"/>
          </p:cNvSpPr>
          <p:nvPr/>
        </p:nvSpPr>
        <p:spPr bwMode="auto">
          <a:xfrm>
            <a:off x="1219200" y="103188"/>
            <a:ext cx="74898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2200" b="1">
                <a:solidFill>
                  <a:schemeClr val="tx2"/>
                </a:solidFill>
                <a:latin typeface="Times New Roman" panose="02020603050405020304" pitchFamily="18" charset="0"/>
              </a:rPr>
              <a:t>РАСХОДЫ БЮДЖЕТА РАЙОНА НА КУЛЬТУРУ</a:t>
            </a:r>
          </a:p>
        </p:txBody>
      </p:sp>
      <p:sp>
        <p:nvSpPr>
          <p:cNvPr id="62468" name="TextBox 1"/>
          <p:cNvSpPr txBox="1">
            <a:spLocks noChangeArrowheads="1"/>
          </p:cNvSpPr>
          <p:nvPr/>
        </p:nvSpPr>
        <p:spPr bwMode="auto">
          <a:xfrm>
            <a:off x="152400" y="3657600"/>
            <a:ext cx="3886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Исполнение расходных обязательств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сфере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осуществляется муниципальными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бюджетными учреждениями в количестве 3 единиц: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 культуры и досуга «Панфиловский»,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Музейно-выставочное объединение»,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Централизованная библиотечная система».</a:t>
            </a:r>
          </a:p>
        </p:txBody>
      </p:sp>
      <p:sp>
        <p:nvSpPr>
          <p:cNvPr id="53253" name="TextBox 13"/>
          <p:cNvSpPr txBox="1">
            <a:spLocks noChangeArrowheads="1"/>
          </p:cNvSpPr>
          <p:nvPr/>
        </p:nvSpPr>
        <p:spPr bwMode="auto">
          <a:xfrm>
            <a:off x="4721225" y="533400"/>
            <a:ext cx="4186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на культуру на 2023 год (тыс. руб.)</a:t>
            </a:r>
          </a:p>
        </p:txBody>
      </p:sp>
      <p:sp>
        <p:nvSpPr>
          <p:cNvPr id="62470" name="TextBox 14"/>
          <p:cNvSpPr txBox="1">
            <a:spLocks noChangeArrowheads="1"/>
          </p:cNvSpPr>
          <p:nvPr/>
        </p:nvSpPr>
        <p:spPr bwMode="auto">
          <a:xfrm>
            <a:off x="4038600" y="3657600"/>
            <a:ext cx="486886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функционирования муниципальных бюджетных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учреждений в 2023 году, 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предоставление компенсации по оплате за содержание и ремонт жилья, услуг теплоснабжения (отопления) и электроснабжения работникам культуры муниципальных учреждений, а также компенсации расходов на оплату жилых помещений, отопления и освещения педагогическим работникам муниципальных образовательных организаций дополнительного образования детей в сфере культуры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составляют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319,8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тыс. рублей (планируется возместить коммунальные расходы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гражданам, из них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работающие, 4 пенсионера).</a:t>
            </a:r>
            <a:endParaRPr lang="ru-RU" alt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5" name="TextBox 13"/>
          <p:cNvSpPr txBox="1">
            <a:spLocks noChangeArrowheads="1"/>
          </p:cNvSpPr>
          <p:nvPr/>
        </p:nvSpPr>
        <p:spPr bwMode="auto">
          <a:xfrm>
            <a:off x="233363" y="533400"/>
            <a:ext cx="418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на культуру (тыс. руб.)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125922" y="858328"/>
          <a:ext cx="3988878" cy="279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239114" y="868392"/>
          <a:ext cx="3875686" cy="2789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4359155" y="990600"/>
          <a:ext cx="4381500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6"/>
          <p:cNvSpPr>
            <a:spLocks noChangeArrowheads="1"/>
          </p:cNvSpPr>
          <p:nvPr/>
        </p:nvSpPr>
        <p:spPr bwMode="auto">
          <a:xfrm>
            <a:off x="5508625" y="5734050"/>
            <a:ext cx="3527425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17411" name="AutoShape 6"/>
          <p:cNvSpPr>
            <a:spLocks noChangeArrowheads="1"/>
          </p:cNvSpPr>
          <p:nvPr/>
        </p:nvSpPr>
        <p:spPr bwMode="auto">
          <a:xfrm>
            <a:off x="107950" y="5734050"/>
            <a:ext cx="403225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17412" name="Text Box 58"/>
          <p:cNvSpPr txBox="1">
            <a:spLocks noChangeArrowheads="1"/>
          </p:cNvSpPr>
          <p:nvPr/>
        </p:nvSpPr>
        <p:spPr bwMode="auto">
          <a:xfrm>
            <a:off x="990600" y="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anose="02020603050405020304" pitchFamily="18" charset="0"/>
              </a:rPr>
              <a:t>БЮДЖЕТНЫЙ ПРОЦЕСС</a:t>
            </a:r>
            <a:endParaRPr lang="ru-RU" altLang="ru-RU" sz="26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47625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400">
                <a:latin typeface="Times New Roman" panose="02020603050405020304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59000" y="1125538"/>
            <a:ext cx="5072063" cy="28892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anose="02020603050405020304" pitchFamily="18" charset="0"/>
              </a:rPr>
              <a:t>ЭТАПЫ БЮДЖЕТНОГО ПРОЦЕССА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04800" y="1676400"/>
            <a:ext cx="147637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anose="02020603050405020304" pitchFamily="18" charset="0"/>
              </a:rPr>
              <a:t>Разработка проекта бюджета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43100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anose="02020603050405020304" pitchFamily="18" charset="0"/>
              </a:rPr>
              <a:t>Рассмотрение проекта бюджета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671888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anose="02020603050405020304" pitchFamily="18" charset="0"/>
              </a:rPr>
              <a:t>Утверждение бюджета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410200" y="1676400"/>
            <a:ext cx="148272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anose="02020603050405020304" pitchFamily="18" charset="0"/>
              </a:rPr>
              <a:t>Исполнение бюджета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127875" y="1701800"/>
            <a:ext cx="1992313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anose="02020603050405020304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7" name="Text Box 280"/>
          <p:cNvSpPr txBox="1">
            <a:spLocks noChangeArrowheads="1"/>
          </p:cNvSpPr>
          <p:nvPr/>
        </p:nvSpPr>
        <p:spPr bwMode="auto">
          <a:xfrm>
            <a:off x="0" y="5791200"/>
            <a:ext cx="4319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anose="02020603050405020304" pitchFamily="18" charset="0"/>
              </a:rPr>
              <a:t>Определение основных </a:t>
            </a:r>
            <a:r>
              <a:rPr lang="ru-RU" altLang="ru-RU" sz="1300" b="1">
                <a:latin typeface="Times New Roman" panose="02020603050405020304" pitchFamily="18" charset="0"/>
              </a:rPr>
              <a:t>приоритетов и направлений</a:t>
            </a:r>
          </a:p>
          <a:p>
            <a:pPr algn="ctr" eaLnBrk="1" hangingPunct="1"/>
            <a:r>
              <a:rPr lang="ru-RU" altLang="ru-RU" sz="1300">
                <a:latin typeface="Times New Roman" panose="02020603050405020304" pitchFamily="18" charset="0"/>
              </a:rPr>
              <a:t>финансирования расходов бюджета района</a:t>
            </a:r>
          </a:p>
        </p:txBody>
      </p:sp>
      <p:sp>
        <p:nvSpPr>
          <p:cNvPr id="17428" name="Text Box 58"/>
          <p:cNvSpPr txBox="1">
            <a:spLocks noChangeArrowheads="1"/>
          </p:cNvSpPr>
          <p:nvPr/>
        </p:nvSpPr>
        <p:spPr bwMode="auto">
          <a:xfrm>
            <a:off x="457200" y="2730500"/>
            <a:ext cx="84359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anose="02020603050405020304" pitchFamily="18" charset="0"/>
              </a:rPr>
              <a:t>ОСНОВЫ СОСТАВЛЕНИЯ ПРОЕКТА БЮДЖЕТА РАЙОНА</a:t>
            </a:r>
            <a:endParaRPr lang="ru-RU" altLang="ru-RU" sz="26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9" name="AutoShape 6"/>
          <p:cNvSpPr>
            <a:spLocks noChangeArrowheads="1"/>
          </p:cNvSpPr>
          <p:nvPr/>
        </p:nvSpPr>
        <p:spPr bwMode="auto">
          <a:xfrm>
            <a:off x="2082800" y="3311525"/>
            <a:ext cx="1344613" cy="18224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17430" name="AutoShape 6"/>
          <p:cNvSpPr>
            <a:spLocks noChangeArrowheads="1"/>
          </p:cNvSpPr>
          <p:nvPr/>
        </p:nvSpPr>
        <p:spPr bwMode="auto">
          <a:xfrm>
            <a:off x="3557588" y="3322638"/>
            <a:ext cx="1308100" cy="18113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17431" name="AutoShape 6"/>
          <p:cNvSpPr>
            <a:spLocks noChangeArrowheads="1"/>
          </p:cNvSpPr>
          <p:nvPr/>
        </p:nvSpPr>
        <p:spPr bwMode="auto">
          <a:xfrm>
            <a:off x="7127875" y="3355975"/>
            <a:ext cx="1908175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17432" name="AutoShape 6"/>
          <p:cNvSpPr>
            <a:spLocks noChangeArrowheads="1"/>
          </p:cNvSpPr>
          <p:nvPr/>
        </p:nvSpPr>
        <p:spPr bwMode="auto">
          <a:xfrm>
            <a:off x="82550" y="3311525"/>
            <a:ext cx="1839913" cy="18510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17433" name="Text Box 12"/>
          <p:cNvSpPr txBox="1">
            <a:spLocks noChangeArrowheads="1"/>
          </p:cNvSpPr>
          <p:nvPr/>
        </p:nvSpPr>
        <p:spPr bwMode="auto">
          <a:xfrm>
            <a:off x="2025650" y="3444875"/>
            <a:ext cx="1346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anose="02020603050405020304" pitchFamily="18" charset="0"/>
              </a:rPr>
              <a:t>Основные направления бюджетной и налоговой политики района</a:t>
            </a:r>
          </a:p>
        </p:txBody>
      </p:sp>
      <p:sp>
        <p:nvSpPr>
          <p:cNvPr id="17434" name="Text Box 11"/>
          <p:cNvSpPr txBox="1">
            <a:spLocks noChangeArrowheads="1"/>
          </p:cNvSpPr>
          <p:nvPr/>
        </p:nvSpPr>
        <p:spPr bwMode="auto">
          <a:xfrm>
            <a:off x="3532188" y="3471863"/>
            <a:ext cx="1333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anose="02020603050405020304" pitchFamily="18" charset="0"/>
              </a:rPr>
              <a:t>Прогноз социально – экономического развития района</a:t>
            </a:r>
          </a:p>
        </p:txBody>
      </p:sp>
      <p:sp>
        <p:nvSpPr>
          <p:cNvPr id="17435" name="Text Box 13"/>
          <p:cNvSpPr txBox="1">
            <a:spLocks noChangeArrowheads="1"/>
          </p:cNvSpPr>
          <p:nvPr/>
        </p:nvSpPr>
        <p:spPr bwMode="auto">
          <a:xfrm>
            <a:off x="7242175" y="3544888"/>
            <a:ext cx="17637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anose="02020603050405020304" pitchFamily="18" charset="0"/>
              </a:rPr>
              <a:t>Муниципальные </a:t>
            </a:r>
          </a:p>
          <a:p>
            <a:pPr algn="ctr" eaLnBrk="1" hangingPunct="1"/>
            <a:r>
              <a:rPr lang="ru-RU" altLang="ru-RU" sz="1300">
                <a:latin typeface="Times New Roman" panose="02020603050405020304" pitchFamily="18" charset="0"/>
              </a:rPr>
              <a:t>программы (проекты муниципальных программ) Муромского района</a:t>
            </a:r>
          </a:p>
        </p:txBody>
      </p:sp>
      <p:sp>
        <p:nvSpPr>
          <p:cNvPr id="17436" name="Text Box 281"/>
          <p:cNvSpPr txBox="1">
            <a:spLocks noChangeArrowheads="1"/>
          </p:cNvSpPr>
          <p:nvPr/>
        </p:nvSpPr>
        <p:spPr bwMode="auto">
          <a:xfrm>
            <a:off x="5508625" y="5734050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anose="02020603050405020304" pitchFamily="18" charset="0"/>
              </a:rPr>
              <a:t>Определение основных </a:t>
            </a:r>
            <a:r>
              <a:rPr lang="ru-RU" altLang="ru-RU" sz="1300" b="1">
                <a:latin typeface="Times New Roman" panose="02020603050405020304" pitchFamily="18" charset="0"/>
              </a:rPr>
              <a:t>объемов доходов </a:t>
            </a:r>
          </a:p>
          <a:p>
            <a:pPr algn="ctr" eaLnBrk="1" hangingPunct="1"/>
            <a:r>
              <a:rPr lang="ru-RU" altLang="ru-RU" sz="1300">
                <a:latin typeface="Times New Roman" panose="02020603050405020304" pitchFamily="18" charset="0"/>
              </a:rPr>
              <a:t>бюджета района</a:t>
            </a:r>
          </a:p>
        </p:txBody>
      </p:sp>
      <p:sp>
        <p:nvSpPr>
          <p:cNvPr id="17437" name="AutoShape 207"/>
          <p:cNvSpPr>
            <a:spLocks noChangeArrowheads="1"/>
          </p:cNvSpPr>
          <p:nvPr/>
        </p:nvSpPr>
        <p:spPr bwMode="auto">
          <a:xfrm rot="-5400000">
            <a:off x="2561432" y="5141118"/>
            <a:ext cx="387350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17438" name="AutoShape 207"/>
          <p:cNvSpPr>
            <a:spLocks noChangeArrowheads="1"/>
          </p:cNvSpPr>
          <p:nvPr/>
        </p:nvSpPr>
        <p:spPr bwMode="auto">
          <a:xfrm rot="-5400000">
            <a:off x="796925" y="5159375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17439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17440" name="Text Box 10"/>
          <p:cNvSpPr txBox="1">
            <a:spLocks noChangeArrowheads="1"/>
          </p:cNvSpPr>
          <p:nvPr/>
        </p:nvSpPr>
        <p:spPr bwMode="auto">
          <a:xfrm>
            <a:off x="149225" y="3311525"/>
            <a:ext cx="17811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anose="02020603050405020304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  <p:sp>
        <p:nvSpPr>
          <p:cNvPr id="17441" name="AutoShape 6"/>
          <p:cNvSpPr>
            <a:spLocks noChangeArrowheads="1"/>
          </p:cNvSpPr>
          <p:nvPr/>
        </p:nvSpPr>
        <p:spPr bwMode="auto">
          <a:xfrm>
            <a:off x="5018088" y="3355975"/>
            <a:ext cx="1992312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130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прогноз (проект бюджетного прогноза, проект изменений бюджетного прогноза) на долгосрочный период по Муромскому району</a:t>
            </a:r>
          </a:p>
        </p:txBody>
      </p:sp>
      <p:sp>
        <p:nvSpPr>
          <p:cNvPr id="17442" name="AutoShape 207"/>
          <p:cNvSpPr>
            <a:spLocks noChangeArrowheads="1"/>
          </p:cNvSpPr>
          <p:nvPr/>
        </p:nvSpPr>
        <p:spPr bwMode="auto">
          <a:xfrm rot="-5400000">
            <a:off x="58205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17443" name="AutoShape 207"/>
          <p:cNvSpPr>
            <a:spLocks noChangeArrowheads="1"/>
          </p:cNvSpPr>
          <p:nvPr/>
        </p:nvSpPr>
        <p:spPr bwMode="auto">
          <a:xfrm rot="-5400000">
            <a:off x="7887494" y="5141119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17444" name="AutoShape 207"/>
          <p:cNvSpPr>
            <a:spLocks noChangeArrowheads="1"/>
          </p:cNvSpPr>
          <p:nvPr/>
        </p:nvSpPr>
        <p:spPr bwMode="auto">
          <a:xfrm rot="-5400000">
            <a:off x="40298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481012" y="381000"/>
          <a:ext cx="8181975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sz="1400"/>
          </a:p>
        </p:txBody>
      </p:sp>
      <p:sp>
        <p:nvSpPr>
          <p:cNvPr id="55299" name="Rectangle 122"/>
          <p:cNvSpPr>
            <a:spLocks noChangeArrowheads="1"/>
          </p:cNvSpPr>
          <p:nvPr/>
        </p:nvSpPr>
        <p:spPr bwMode="auto">
          <a:xfrm>
            <a:off x="76200" y="0"/>
            <a:ext cx="8915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2200" b="1">
                <a:solidFill>
                  <a:schemeClr val="tx2"/>
                </a:solidFill>
                <a:latin typeface="Times New Roman" panose="02020603050405020304" pitchFamily="18" charset="0"/>
              </a:rPr>
              <a:t>РАСХОДЫ БЮДЖЕТА РАЙОНА НА СОЦИАЛЬНУЮ ПОЛИТИКУ</a:t>
            </a:r>
          </a:p>
        </p:txBody>
      </p:sp>
      <p:sp>
        <p:nvSpPr>
          <p:cNvPr id="55300" name="TextBox 13"/>
          <p:cNvSpPr txBox="1">
            <a:spLocks noChangeArrowheads="1"/>
          </p:cNvSpPr>
          <p:nvPr/>
        </p:nvSpPr>
        <p:spPr bwMode="auto">
          <a:xfrm>
            <a:off x="519113" y="457200"/>
            <a:ext cx="40322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300" b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на социальную политику</a:t>
            </a:r>
          </a:p>
        </p:txBody>
      </p:sp>
      <p:sp>
        <p:nvSpPr>
          <p:cNvPr id="55301" name="TextBox 13"/>
          <p:cNvSpPr txBox="1">
            <a:spLocks noChangeArrowheads="1"/>
          </p:cNvSpPr>
          <p:nvPr/>
        </p:nvSpPr>
        <p:spPr bwMode="auto">
          <a:xfrm>
            <a:off x="4533900" y="469900"/>
            <a:ext cx="45339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3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на социальную политику в 2023 году</a:t>
            </a:r>
          </a:p>
        </p:txBody>
      </p:sp>
      <p:sp>
        <p:nvSpPr>
          <p:cNvPr id="55302" name="TextBox 14"/>
          <p:cNvSpPr txBox="1">
            <a:spLocks noChangeArrowheads="1"/>
          </p:cNvSpPr>
          <p:nvPr/>
        </p:nvSpPr>
        <p:spPr bwMode="auto">
          <a:xfrm>
            <a:off x="244475" y="2895600"/>
            <a:ext cx="861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200">
                <a:solidFill>
                  <a:srgbClr val="121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общей сумме расходов бюджета Муромского района расходы на социальную политику составят в 2023 году 7,3 %, в 2024 году 9,8 %, в 2025 году 8,9 %.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277543" y="749587"/>
          <a:ext cx="4142057" cy="22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4800599" y="749587"/>
          <a:ext cx="4190999" cy="206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93688" y="3335338"/>
          <a:ext cx="8566150" cy="3429000"/>
        </p:xfrm>
        <a:graphic>
          <a:graphicData uri="http://schemas.openxmlformats.org/drawingml/2006/table">
            <a:tbl>
              <a:tblPr/>
              <a:tblGrid>
                <a:gridCol w="971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6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8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Сумма на 2023 год,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Направление расходов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1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122,200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Социальная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поддержка 8 детей-инвалидов дошкольного возраста.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176,904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Предоставление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многодетным семьям Муромского района – участникам Подпрограммы социальных выплат на строительство индивидуального жилого дома. В 2023 году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 </a:t>
                      </a:r>
                    </a:p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выплата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будет предоставлена 1 семье из 6 человек на приобретение жилья из расчета 35 % от расчетной стоимости в пределах социальной нормы на индивидуальное строительство жилого дома. (176,904 тыс. рублей - средства бюджета района. Средства за счет субсидии из областного бюджета будут распределены в 2023 году)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Возмещение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расходов за социальные проездные билеты жителям района (5,7 тыс. рублей - средства бюджета района. Средства  за счет субсидии из областного бюджета будут распределены в 2023 году)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Меры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социальной поддержки населения. Оказание поддержки малоимущих граждан или граждан, попавших в сложную жизненную ситуацию.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67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2 337,100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Компенсация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части родительской платы за присмотр и уход за детьми в образовательных организациях, реализующих образовательную программу дошкольного образования (170 человек в дошкольных учреждениях и 102 человек в дошкольных группах при школах).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1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19 338,000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Содержание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ребенка в семье опекуна и приемной семье, а также вознаграждение, причитающееся приемному родителю за счет субвенции из областного бюджета, в том числе:</a:t>
                      </a:r>
                      <a:br>
                        <a:rPr lang="ru-RU" sz="7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а) на оздоровительные мероприятия детям-сиротам, находящихся в приемной семье и семье опекуна – 660,0 тыс. рублей (27 приемных детей, 6 опекаемых);</a:t>
                      </a:r>
                      <a:br>
                        <a:rPr lang="ru-RU" sz="7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б) материальное обеспечение приемной семье – 7010,8,0 тыс. рублей (19 приемных семей, в которых находятся 51 детей);</a:t>
                      </a:r>
                      <a:br>
                        <a:rPr lang="ru-RU" sz="7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в) вознаграждение, причитающееся приемному родителю за каждого воспитанника – 9197,5 тыс. рублей (19 семей, 34 получателя) и оплата коммунальных услуг по счетам поставщиков в сумме 680,0 тыс. рублей; </a:t>
                      </a:r>
                      <a:br>
                        <a:rPr lang="ru-RU" sz="7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г) выплаты семьям опекунов на содержание подопечных детей – 1789,7 тыс. рублей (11 семей, 12 опекаемых детей).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9 355,600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Предоставление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жилых помещений детям-сиротам и детям, оставшимся без попечения родителей, лицам из их числа по договорам найма специализированных жилых помещений, исходя из социальной нормы предоставления жилья 33 кв. метра. Данное мероприятие позволит предоставить 5 квартир.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1 817,100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Обеспечение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жильем молодых семей в рамках муниципальной программы «Обеспечение доступным и комфортным жильем населения Муромского района». В 2023 году выплата в размере 35% от расчетной стоимости жилья в пределах социальной нормы для улучшения жилищных условий будет предоставлена 2 семьям из 4-х человек.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7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Другие вопросы в области социальной политике; 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6 324,600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Обеспечение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полномочий по организации и осуществлению деятельности по опеке и попечительству в отношении несовершеннолетних граждан. Функционирование органа опеки в районе обеспечивают 2 человека. Доплата к пенсии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 бывшим муниципальным служащим.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 txBox="1">
            <a:spLocks noChangeArrowheads="1"/>
          </p:cNvSpPr>
          <p:nvPr/>
        </p:nvSpPr>
        <p:spPr bwMode="auto">
          <a:xfrm>
            <a:off x="925513" y="76200"/>
            <a:ext cx="7608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b="1">
                <a:latin typeface="Times New Roman" panose="02020603050405020304" pitchFamily="18" charset="0"/>
              </a:rPr>
              <a:t>РАЗВИТИЕ ФИЗИЧЕСКОЙ КУЛЬТУРЫ И СПОРТА   </a:t>
            </a:r>
          </a:p>
        </p:txBody>
      </p:sp>
      <p:sp>
        <p:nvSpPr>
          <p:cNvPr id="65542" name="AutoShape 53"/>
          <p:cNvSpPr>
            <a:spLocks noChangeArrowheads="1"/>
          </p:cNvSpPr>
          <p:nvPr/>
        </p:nvSpPr>
        <p:spPr bwMode="auto">
          <a:xfrm>
            <a:off x="4572000" y="1066800"/>
            <a:ext cx="4272591" cy="101406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anchor="ctr"/>
          <a:lstStyle/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Проведение физкультурно-массовых мероприятий для всех групп населения, приобретение подарочной продукции для награждения победителей и призеров районных мероприятий в 2023 году в сумме 100,0 тыс. рублей.</a:t>
            </a: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56326" name="Picture 2" descr="https://www.deberes.net/wp-content/uploads/2015/02/Aros-olimpic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15601" r="3764" b="13423"/>
          <a:stretch>
            <a:fillRect/>
          </a:stretch>
        </p:blipFill>
        <p:spPr bwMode="auto">
          <a:xfrm>
            <a:off x="301625" y="735013"/>
            <a:ext cx="40513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AutoShape 97"/>
          <p:cNvSpPr>
            <a:spLocks noChangeArrowheads="1"/>
          </p:cNvSpPr>
          <p:nvPr/>
        </p:nvSpPr>
        <p:spPr bwMode="auto">
          <a:xfrm>
            <a:off x="3013075" y="5202238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6328" name="AutoShape 112"/>
          <p:cNvSpPr>
            <a:spLocks noChangeArrowheads="1"/>
          </p:cNvSpPr>
          <p:nvPr/>
        </p:nvSpPr>
        <p:spPr bwMode="auto">
          <a:xfrm>
            <a:off x="3662363" y="6034088"/>
            <a:ext cx="1633537" cy="449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</a:p>
        </p:txBody>
      </p:sp>
      <p:sp>
        <p:nvSpPr>
          <p:cNvPr id="56329" name="AutoShape 113"/>
          <p:cNvSpPr>
            <a:spLocks noChangeArrowheads="1"/>
          </p:cNvSpPr>
          <p:nvPr/>
        </p:nvSpPr>
        <p:spPr bwMode="auto">
          <a:xfrm rot="10800000" flipV="1">
            <a:off x="5705475" y="4927600"/>
            <a:ext cx="3060700" cy="288925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(1040,0 тыс. рублей)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0" name="AutoShape 97"/>
          <p:cNvSpPr>
            <a:spLocks noChangeArrowheads="1"/>
          </p:cNvSpPr>
          <p:nvPr/>
        </p:nvSpPr>
        <p:spPr bwMode="auto">
          <a:xfrm>
            <a:off x="2967038" y="6186488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6331" name="AutoShape 102"/>
          <p:cNvSpPr>
            <a:spLocks/>
          </p:cNvSpPr>
          <p:nvPr/>
        </p:nvSpPr>
        <p:spPr bwMode="auto">
          <a:xfrm>
            <a:off x="5334000" y="4959350"/>
            <a:ext cx="304800" cy="679450"/>
          </a:xfrm>
          <a:prstGeom prst="leftBrace">
            <a:avLst>
              <a:gd name="adj1" fmla="val 7726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6332" name="AutoShape 12"/>
          <p:cNvSpPr>
            <a:spLocks noChangeArrowheads="1"/>
          </p:cNvSpPr>
          <p:nvPr/>
        </p:nvSpPr>
        <p:spPr bwMode="auto">
          <a:xfrm>
            <a:off x="3663950" y="5072063"/>
            <a:ext cx="1619250" cy="5032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</a:p>
        </p:txBody>
      </p:sp>
      <p:sp>
        <p:nvSpPr>
          <p:cNvPr id="56333" name="AutoShape 113"/>
          <p:cNvSpPr>
            <a:spLocks noChangeArrowheads="1"/>
          </p:cNvSpPr>
          <p:nvPr/>
        </p:nvSpPr>
        <p:spPr bwMode="auto">
          <a:xfrm rot="10800000" flipV="1">
            <a:off x="5719763" y="5345113"/>
            <a:ext cx="3060700" cy="288925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контроль (200,0 тыс. рублей)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4" name="AutoShape 8"/>
          <p:cNvSpPr>
            <a:spLocks noChangeArrowheads="1"/>
          </p:cNvSpPr>
          <p:nvPr/>
        </p:nvSpPr>
        <p:spPr bwMode="auto">
          <a:xfrm>
            <a:off x="304800" y="3798888"/>
            <a:ext cx="2644775" cy="547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 «Открытая спортивная площадка с искусственным покрытием в с. Чаадаево  Муромского района»</a:t>
            </a:r>
          </a:p>
        </p:txBody>
      </p:sp>
      <p:sp>
        <p:nvSpPr>
          <p:cNvPr id="56335" name="AutoShape 8"/>
          <p:cNvSpPr>
            <a:spLocks noChangeArrowheads="1"/>
          </p:cNvSpPr>
          <p:nvPr/>
        </p:nvSpPr>
        <p:spPr bwMode="auto">
          <a:xfrm>
            <a:off x="325438" y="5943600"/>
            <a:ext cx="2644775" cy="628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«Малая спортивная площадка ГТО в с. Молотицы Муромского района» </a:t>
            </a:r>
          </a:p>
        </p:txBody>
      </p:sp>
      <p:sp>
        <p:nvSpPr>
          <p:cNvPr id="56336" name="AutoShape 16"/>
          <p:cNvSpPr>
            <a:spLocks noChangeArrowheads="1"/>
          </p:cNvSpPr>
          <p:nvPr/>
        </p:nvSpPr>
        <p:spPr bwMode="auto">
          <a:xfrm>
            <a:off x="5653088" y="3551238"/>
            <a:ext cx="3059112" cy="4873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9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проектно-сметной документации объекта (планируется в течении 2023 г в сумме 1040,0 тыс. рублей)</a:t>
            </a:r>
            <a:endParaRPr lang="ru-RU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7" name="AutoShape 113"/>
          <p:cNvSpPr>
            <a:spLocks noChangeArrowheads="1"/>
          </p:cNvSpPr>
          <p:nvPr/>
        </p:nvSpPr>
        <p:spPr bwMode="auto">
          <a:xfrm rot="10800000" flipV="1">
            <a:off x="5702300" y="4306888"/>
            <a:ext cx="3060700" cy="287337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контроль (200,0 тыс. рублей)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8" name="AutoShape 97"/>
          <p:cNvSpPr>
            <a:spLocks noChangeArrowheads="1"/>
          </p:cNvSpPr>
          <p:nvPr/>
        </p:nvSpPr>
        <p:spPr bwMode="auto">
          <a:xfrm rot="-1117917">
            <a:off x="2987675" y="3827463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6339" name="AutoShape 112"/>
          <p:cNvSpPr>
            <a:spLocks noChangeArrowheads="1"/>
          </p:cNvSpPr>
          <p:nvPr/>
        </p:nvSpPr>
        <p:spPr bwMode="auto">
          <a:xfrm>
            <a:off x="3646488" y="4198938"/>
            <a:ext cx="1619250" cy="5032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</a:p>
        </p:txBody>
      </p:sp>
      <p:sp>
        <p:nvSpPr>
          <p:cNvPr id="56340" name="AutoShape 97"/>
          <p:cNvSpPr>
            <a:spLocks noChangeArrowheads="1"/>
          </p:cNvSpPr>
          <p:nvPr/>
        </p:nvSpPr>
        <p:spPr bwMode="auto">
          <a:xfrm rot="1673728">
            <a:off x="2941638" y="424815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6341" name="AutoShape 12"/>
          <p:cNvSpPr>
            <a:spLocks noChangeArrowheads="1"/>
          </p:cNvSpPr>
          <p:nvPr/>
        </p:nvSpPr>
        <p:spPr bwMode="auto">
          <a:xfrm>
            <a:off x="3638550" y="3517900"/>
            <a:ext cx="1620838" cy="5032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</a:p>
        </p:txBody>
      </p:sp>
      <p:sp>
        <p:nvSpPr>
          <p:cNvPr id="56342" name="AutoShape 8"/>
          <p:cNvSpPr>
            <a:spLocks noChangeArrowheads="1"/>
          </p:cNvSpPr>
          <p:nvPr/>
        </p:nvSpPr>
        <p:spPr bwMode="auto">
          <a:xfrm>
            <a:off x="304800" y="5072063"/>
            <a:ext cx="2644775" cy="547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 «Открытая спортивная площадка с искусственным покрытием в с. Чаадаево  Муромского района»</a:t>
            </a:r>
          </a:p>
        </p:txBody>
      </p:sp>
      <p:sp>
        <p:nvSpPr>
          <p:cNvPr id="37" name="AutoShape 53"/>
          <p:cNvSpPr>
            <a:spLocks noChangeArrowheads="1"/>
          </p:cNvSpPr>
          <p:nvPr/>
        </p:nvSpPr>
        <p:spPr bwMode="auto">
          <a:xfrm>
            <a:off x="381000" y="2845767"/>
            <a:ext cx="8252132" cy="507033"/>
          </a:xfrm>
          <a:prstGeom prst="flowChartAlternateProcess">
            <a:avLst/>
          </a:prstGeom>
          <a:solidFill>
            <a:srgbClr val="6CE9EC">
              <a:alpha val="7764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tIns="0" bIns="252000" anchor="ctr"/>
          <a:lstStyle/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еализацию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мероприятий по строительству объектов спортивной направленности  в рамках муниципальной программы «Развитие физической культуры и спорта в Муромском районе»</a:t>
            </a: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6346" name="AutoShape 102"/>
          <p:cNvSpPr>
            <a:spLocks/>
          </p:cNvSpPr>
          <p:nvPr/>
        </p:nvSpPr>
        <p:spPr bwMode="auto">
          <a:xfrm>
            <a:off x="5334000" y="3586163"/>
            <a:ext cx="295275" cy="452437"/>
          </a:xfrm>
          <a:prstGeom prst="leftBrace">
            <a:avLst>
              <a:gd name="adj1" fmla="val 7699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6347" name="AutoShape 102"/>
          <p:cNvSpPr>
            <a:spLocks/>
          </p:cNvSpPr>
          <p:nvPr/>
        </p:nvSpPr>
        <p:spPr bwMode="auto">
          <a:xfrm>
            <a:off x="5334000" y="4267200"/>
            <a:ext cx="295275" cy="434975"/>
          </a:xfrm>
          <a:prstGeom prst="leftBrace">
            <a:avLst>
              <a:gd name="adj1" fmla="val 7682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6348" name="AutoShape 113"/>
          <p:cNvSpPr>
            <a:spLocks noChangeArrowheads="1"/>
          </p:cNvSpPr>
          <p:nvPr/>
        </p:nvSpPr>
        <p:spPr bwMode="auto">
          <a:xfrm rot="10800000" flipV="1">
            <a:off x="5711825" y="5840413"/>
            <a:ext cx="3059113" cy="371475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t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основания и монтаж спортивного оборудования (545,0 тыс. рублей)</a:t>
            </a:r>
          </a:p>
        </p:txBody>
      </p:sp>
      <p:sp>
        <p:nvSpPr>
          <p:cNvPr id="56349" name="AutoShape 102"/>
          <p:cNvSpPr>
            <a:spLocks/>
          </p:cNvSpPr>
          <p:nvPr/>
        </p:nvSpPr>
        <p:spPr bwMode="auto">
          <a:xfrm>
            <a:off x="5338763" y="5840413"/>
            <a:ext cx="304800" cy="788987"/>
          </a:xfrm>
          <a:prstGeom prst="leftBrace">
            <a:avLst>
              <a:gd name="adj1" fmla="val 7723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6350" name="AutoShape 113"/>
          <p:cNvSpPr>
            <a:spLocks noChangeArrowheads="1"/>
          </p:cNvSpPr>
          <p:nvPr/>
        </p:nvSpPr>
        <p:spPr bwMode="auto">
          <a:xfrm rot="10800000" flipV="1">
            <a:off x="5726113" y="6257925"/>
            <a:ext cx="3059112" cy="371475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t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сводного сметного расчета </a:t>
            </a:r>
          </a:p>
          <a:p>
            <a:pPr algn="ctr" eaLnBrk="1" hangingPunct="1"/>
            <a:r>
              <a:rPr lang="ru-RU" alt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(2,5 тыс. рублей)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sz="1400"/>
          </a:p>
        </p:txBody>
      </p:sp>
      <p:sp>
        <p:nvSpPr>
          <p:cNvPr id="57347" name="Rectangle 122"/>
          <p:cNvSpPr>
            <a:spLocks noChangeArrowheads="1"/>
          </p:cNvSpPr>
          <p:nvPr/>
        </p:nvSpPr>
        <p:spPr bwMode="auto">
          <a:xfrm>
            <a:off x="469900" y="152400"/>
            <a:ext cx="82169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2200" b="1">
                <a:solidFill>
                  <a:schemeClr val="tx2"/>
                </a:solidFill>
                <a:latin typeface="Times New Roman" panose="02020603050405020304" pitchFamily="18" charset="0"/>
              </a:rPr>
              <a:t>РАСХОДЫ БЮДЖЕТА РАЙОНА НА СОДЕРЖАНИЕ ОРГАНОВ МЕСТНОГО САМОУПРАВЛЕНИЯ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400">
                <a:latin typeface="Times New Roman" panose="02020603050405020304" pitchFamily="18" charset="0"/>
              </a:rPr>
              <a:t>Численность работников органов местного самоуправления (муниципальных служащих) с  2022 по 2025 год составляет 24 единицы. </a:t>
            </a:r>
          </a:p>
        </p:txBody>
      </p:sp>
      <p:sp>
        <p:nvSpPr>
          <p:cNvPr id="57348" name="TextBox 13"/>
          <p:cNvSpPr txBox="1">
            <a:spLocks noChangeArrowheads="1"/>
          </p:cNvSpPr>
          <p:nvPr/>
        </p:nvSpPr>
        <p:spPr bwMode="auto">
          <a:xfrm>
            <a:off x="161925" y="1924050"/>
            <a:ext cx="431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содержание органов местного самоуправления на 2022-2025 годы , тыс. рублей</a:t>
            </a:r>
          </a:p>
        </p:txBody>
      </p:sp>
      <p:sp>
        <p:nvSpPr>
          <p:cNvPr id="57349" name="TextBox 13"/>
          <p:cNvSpPr txBox="1">
            <a:spLocks noChangeArrowheads="1"/>
          </p:cNvSpPr>
          <p:nvPr/>
        </p:nvSpPr>
        <p:spPr bwMode="auto">
          <a:xfrm>
            <a:off x="4476750" y="1924050"/>
            <a:ext cx="4518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содержание органов местного самоуправления в расчете на 1 жителя, тыс. рублей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161776" y="2667000"/>
          <a:ext cx="4486424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7351" name="Диаграмма 8"/>
          <p:cNvGraphicFramePr>
            <a:graphicFrameLocks/>
          </p:cNvGraphicFramePr>
          <p:nvPr/>
        </p:nvGraphicFramePr>
        <p:xfrm>
          <a:off x="4425950" y="2616200"/>
          <a:ext cx="4464050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" r:id="rId4" imgW="4462659" imgH="2658086" progId="Excel.Chart.8">
                  <p:embed/>
                </p:oleObj>
              </mc:Choice>
              <mc:Fallback>
                <p:oleObj r:id="rId4" imgW="4462659" imgH="2658086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2616200"/>
                        <a:ext cx="4464050" cy="265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2200" b="1" u="sng" smtClean="0">
                <a:latin typeface="Times New Roman" panose="02020603050405020304" pitchFamily="18" charset="0"/>
              </a:rPr>
              <a:t>МЕЖБЮДЖЕТНЫЕ ОТНОШЕНИЯ НА 2023 ГОД</a:t>
            </a:r>
          </a:p>
        </p:txBody>
      </p:sp>
      <p:grpSp>
        <p:nvGrpSpPr>
          <p:cNvPr id="58371" name="Группа 2"/>
          <p:cNvGrpSpPr>
            <a:grpSpLocks/>
          </p:cNvGrpSpPr>
          <p:nvPr/>
        </p:nvGrpSpPr>
        <p:grpSpPr bwMode="auto">
          <a:xfrm>
            <a:off x="249238" y="685800"/>
            <a:ext cx="3327400" cy="1343025"/>
            <a:chOff x="249188" y="914400"/>
            <a:chExt cx="3327118" cy="1343239"/>
          </a:xfrm>
        </p:grpSpPr>
        <p:sp>
          <p:nvSpPr>
            <p:cNvPr id="7171" name="AutoShape 7"/>
            <p:cNvSpPr>
              <a:spLocks noChangeArrowheads="1"/>
            </p:cNvSpPr>
            <p:nvPr/>
          </p:nvSpPr>
          <p:spPr bwMode="auto">
            <a:xfrm>
              <a:off x="249188" y="914400"/>
              <a:ext cx="3327118" cy="1343239"/>
            </a:xfrm>
            <a:prstGeom prst="flowChartAlternateProcess">
              <a:avLst/>
            </a:prstGeom>
            <a:solidFill>
              <a:srgbClr val="CCFFCC">
                <a:alpha val="7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ru-RU" sz="1300" smtClean="0">
                <a:latin typeface="Times New Roman" pitchFamily="18" charset="0"/>
                <a:cs typeface="+mn-cs"/>
              </a:endParaRPr>
            </a:p>
          </p:txBody>
        </p:sp>
        <p:sp>
          <p:nvSpPr>
            <p:cNvPr id="58399" name="Text Box 7"/>
            <p:cNvSpPr txBox="1">
              <a:spLocks noChangeArrowheads="1"/>
            </p:cNvSpPr>
            <p:nvPr/>
          </p:nvSpPr>
          <p:spPr bwMode="auto">
            <a:xfrm>
              <a:off x="358775" y="990600"/>
              <a:ext cx="3205163" cy="123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ru-RU" altLang="ru-RU" sz="1400" b="1">
                  <a:latin typeface="Times New Roman" panose="02020603050405020304" pitchFamily="18" charset="0"/>
                </a:rPr>
                <a:t>Из бюджета Владимирской области:</a:t>
              </a:r>
            </a:p>
            <a:p>
              <a:pPr eaLnBrk="1" hangingPunct="1"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ru-RU" altLang="ru-RU" sz="1200" b="1">
                  <a:latin typeface="Times New Roman" panose="02020603050405020304" pitchFamily="18" charset="0"/>
                </a:rPr>
                <a:t>-</a:t>
              </a:r>
              <a:r>
                <a:rPr lang="ru-RU" altLang="ru-RU" sz="1200">
                  <a:latin typeface="Times New Roman" panose="02020603050405020304" pitchFamily="18" charset="0"/>
                </a:rPr>
                <a:t> дотации  132227,0 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>
                  <a:latin typeface="Times New Roman" panose="02020603050405020304" pitchFamily="18" charset="0"/>
                </a:rPr>
                <a:t> субсидии  122665,5 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>
                  <a:latin typeface="Times New Roman" panose="02020603050405020304" pitchFamily="18" charset="0"/>
                </a:rPr>
                <a:t> субвенции  171681,4  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>
                  <a:latin typeface="Times New Roman" panose="02020603050405020304" pitchFamily="18" charset="0"/>
                </a:rPr>
                <a:t> иные межбюджетные трансферты  5702,8 тыс. рублей</a:t>
              </a:r>
            </a:p>
          </p:txBody>
        </p:sp>
      </p:grp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2271" y="2133600"/>
            <a:ext cx="3327118" cy="213360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  <a:cs typeface="+mn-cs"/>
            </a:endParaRPr>
          </a:p>
        </p:txBody>
      </p:sp>
      <p:sp>
        <p:nvSpPr>
          <p:cNvPr id="67596" name="AutoShape 26"/>
          <p:cNvSpPr>
            <a:spLocks noChangeArrowheads="1"/>
          </p:cNvSpPr>
          <p:nvPr/>
        </p:nvSpPr>
        <p:spPr bwMode="auto">
          <a:xfrm>
            <a:off x="5140325" y="1865313"/>
            <a:ext cx="2952750" cy="1298575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>
              <a:defRPr/>
            </a:pPr>
            <a:endParaRPr lang="ru-RU" altLang="ru-RU" sz="1200">
              <a:latin typeface="Times New Roman" pitchFamily="18" charset="0"/>
              <a:cs typeface="+mn-cs"/>
            </a:endParaRPr>
          </a:p>
        </p:txBody>
      </p:sp>
      <p:sp>
        <p:nvSpPr>
          <p:cNvPr id="58378" name="Text Box 27"/>
          <p:cNvSpPr txBox="1">
            <a:spLocks noChangeArrowheads="1"/>
          </p:cNvSpPr>
          <p:nvPr/>
        </p:nvSpPr>
        <p:spPr bwMode="auto">
          <a:xfrm>
            <a:off x="5248275" y="1997075"/>
            <a:ext cx="2736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600" b="1">
                <a:latin typeface="Times New Roman" panose="02020603050405020304" pitchFamily="18" charset="0"/>
              </a:rPr>
              <a:t>БЮДЖЕТ МУНИЦИПАЛЬНОГО ОБРАЗОВАНИЯ МУРОМСКИЙ РАЙОН</a:t>
            </a:r>
          </a:p>
        </p:txBody>
      </p:sp>
      <p:sp>
        <p:nvSpPr>
          <p:cNvPr id="67598" name="Text Box 36"/>
          <p:cNvSpPr txBox="1">
            <a:spLocks noChangeArrowheads="1"/>
          </p:cNvSpPr>
          <p:nvPr/>
        </p:nvSpPr>
        <p:spPr bwMode="auto">
          <a:xfrm>
            <a:off x="228600" y="2057400"/>
            <a:ext cx="3313113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400" b="1" dirty="0">
                <a:latin typeface="Times New Roman" pitchFamily="18" charset="0"/>
                <a:cs typeface="+mn-cs"/>
              </a:rPr>
              <a:t>Из бюджетов поселений: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200" b="1" dirty="0">
                <a:latin typeface="Times New Roman" pitchFamily="18" charset="0"/>
                <a:cs typeface="+mn-cs"/>
              </a:rPr>
              <a:t> -</a:t>
            </a:r>
            <a:r>
              <a:rPr lang="ru-RU" altLang="ru-RU" sz="1200" dirty="0">
                <a:latin typeface="Times New Roman" pitchFamily="18" charset="0"/>
                <a:cs typeface="+mn-cs"/>
              </a:rPr>
              <a:t> иные 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</a:t>
            </a:r>
            <a:r>
              <a:rPr lang="ru-RU" altLang="ru-RU" sz="1200" dirty="0" smtClean="0">
                <a:latin typeface="Times New Roman" pitchFamily="18" charset="0"/>
                <a:cs typeface="+mn-cs"/>
              </a:rPr>
              <a:t> 5065,7 </a:t>
            </a:r>
            <a:r>
              <a:rPr lang="ru-RU" altLang="ru-RU" sz="1200" dirty="0">
                <a:latin typeface="Times New Roman" pitchFamily="18" charset="0"/>
                <a:cs typeface="+mn-cs"/>
              </a:rPr>
              <a:t>тыс. </a:t>
            </a:r>
            <a:r>
              <a:rPr lang="ru-RU" altLang="ru-RU" sz="1200" dirty="0" smtClean="0">
                <a:latin typeface="Times New Roman" pitchFamily="18" charset="0"/>
                <a:cs typeface="+mn-cs"/>
              </a:rPr>
              <a:t>рублей, в том числе: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>
                <a:latin typeface="Times New Roman" pitchFamily="18" charset="0"/>
                <a:cs typeface="+mn-cs"/>
              </a:rPr>
              <a:t>Муниципальное </a:t>
            </a:r>
            <a:r>
              <a:rPr lang="ru-RU" altLang="ru-RU" sz="1200" dirty="0" smtClean="0">
                <a:latin typeface="Times New Roman" pitchFamily="18" charset="0"/>
                <a:cs typeface="+mn-cs"/>
              </a:rPr>
              <a:t>образование </a:t>
            </a:r>
          </a:p>
          <a:p>
            <a:pPr marL="44550" algn="just" eaLnBrk="1" hangingPunct="1">
              <a:defRPr/>
            </a:pPr>
            <a:r>
              <a:rPr lang="ru-RU" altLang="ru-RU" sz="1200" dirty="0">
                <a:latin typeface="Times New Roman" pitchFamily="18" charset="0"/>
                <a:cs typeface="+mn-cs"/>
              </a:rPr>
              <a:t> </a:t>
            </a:r>
            <a:r>
              <a:rPr lang="ru-RU" altLang="ru-RU" sz="1200" dirty="0" smtClean="0">
                <a:latin typeface="Times New Roman" pitchFamily="18" charset="0"/>
                <a:cs typeface="+mn-cs"/>
              </a:rPr>
              <a:t>    Борисоглебское – 4267,3 </a:t>
            </a:r>
            <a:r>
              <a:rPr lang="ru-RU" altLang="ru-RU" sz="1200" dirty="0">
                <a:latin typeface="Times New Roman" pitchFamily="18" charset="0"/>
                <a:cs typeface="+mn-cs"/>
              </a:rPr>
              <a:t>тыс. </a:t>
            </a:r>
            <a:r>
              <a:rPr lang="ru-RU" altLang="ru-RU" sz="1200" dirty="0" smtClean="0">
                <a:latin typeface="Times New Roman" pitchFamily="18" charset="0"/>
                <a:cs typeface="+mn-cs"/>
              </a:rPr>
              <a:t>рублей;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 smtClean="0">
                <a:latin typeface="Times New Roman" pitchFamily="18" charset="0"/>
                <a:cs typeface="+mn-cs"/>
              </a:rPr>
              <a:t>Муниципальное </a:t>
            </a:r>
            <a:r>
              <a:rPr lang="ru-RU" altLang="ru-RU" sz="1200" dirty="0">
                <a:latin typeface="Times New Roman" pitchFamily="18" charset="0"/>
                <a:cs typeface="+mn-cs"/>
              </a:rPr>
              <a:t>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  <a:cs typeface="+mn-cs"/>
              </a:rPr>
              <a:t>      </a:t>
            </a:r>
            <a:r>
              <a:rPr lang="ru-RU" altLang="ru-RU" sz="1200" dirty="0" err="1" smtClean="0">
                <a:latin typeface="Times New Roman" pitchFamily="18" charset="0"/>
                <a:cs typeface="+mn-cs"/>
              </a:rPr>
              <a:t>Ковардицкое</a:t>
            </a:r>
            <a:r>
              <a:rPr lang="ru-RU" altLang="ru-RU" sz="1200" dirty="0" smtClean="0">
                <a:latin typeface="Times New Roman" pitchFamily="18" charset="0"/>
                <a:cs typeface="+mn-cs"/>
              </a:rPr>
              <a:t> – 798,4 тыс</a:t>
            </a:r>
            <a:r>
              <a:rPr lang="ru-RU" altLang="ru-RU" sz="1200" dirty="0">
                <a:latin typeface="Times New Roman" pitchFamily="18" charset="0"/>
                <a:cs typeface="+mn-cs"/>
              </a:rPr>
              <a:t>. </a:t>
            </a:r>
            <a:r>
              <a:rPr lang="ru-RU" altLang="ru-RU" sz="1200" dirty="0" smtClean="0">
                <a:latin typeface="Times New Roman" pitchFamily="18" charset="0"/>
                <a:cs typeface="+mn-cs"/>
              </a:rPr>
              <a:t>рублей.</a:t>
            </a:r>
            <a:endParaRPr lang="ru-RU" altLang="ru-RU" sz="1200" dirty="0">
              <a:latin typeface="Times New Roman" pitchFamily="18" charset="0"/>
              <a:cs typeface="+mn-cs"/>
            </a:endParaRPr>
          </a:p>
        </p:txBody>
      </p:sp>
      <p:sp>
        <p:nvSpPr>
          <p:cNvPr id="58380" name="AutoShape 47"/>
          <p:cNvSpPr>
            <a:spLocks noChangeArrowheads="1"/>
          </p:cNvSpPr>
          <p:nvPr/>
        </p:nvSpPr>
        <p:spPr bwMode="auto">
          <a:xfrm rot="5400000">
            <a:off x="4794250" y="-246062"/>
            <a:ext cx="865187" cy="3227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81" name="AutoShape 51"/>
          <p:cNvSpPr>
            <a:spLocks noChangeArrowheads="1"/>
          </p:cNvSpPr>
          <p:nvPr/>
        </p:nvSpPr>
        <p:spPr bwMode="auto">
          <a:xfrm>
            <a:off x="3600450" y="2571750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sz="900"/>
          </a:p>
        </p:txBody>
      </p:sp>
      <p:sp>
        <p:nvSpPr>
          <p:cNvPr id="67602" name="AutoShape 53"/>
          <p:cNvSpPr>
            <a:spLocks noChangeArrowheads="1"/>
          </p:cNvSpPr>
          <p:nvPr/>
        </p:nvSpPr>
        <p:spPr bwMode="auto">
          <a:xfrm>
            <a:off x="4066381" y="4557713"/>
            <a:ext cx="5001420" cy="2184400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>
              <a:defRPr/>
            </a:pPr>
            <a:endParaRPr lang="ru-RU" altLang="ru-RU" sz="1200">
              <a:latin typeface="Times New Roman" pitchFamily="18" charset="0"/>
              <a:cs typeface="+mn-cs"/>
            </a:endParaRPr>
          </a:p>
        </p:txBody>
      </p:sp>
      <p:sp>
        <p:nvSpPr>
          <p:cNvPr id="58385" name="AutoShape 57"/>
          <p:cNvSpPr>
            <a:spLocks noChangeArrowheads="1"/>
          </p:cNvSpPr>
          <p:nvPr/>
        </p:nvSpPr>
        <p:spPr bwMode="auto">
          <a:xfrm>
            <a:off x="6443663" y="4187825"/>
            <a:ext cx="574675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sz="900"/>
          </a:p>
        </p:txBody>
      </p:sp>
      <p:sp>
        <p:nvSpPr>
          <p:cNvPr id="58386" name="Text Box 59"/>
          <p:cNvSpPr txBox="1">
            <a:spLocks noChangeArrowheads="1"/>
          </p:cNvSpPr>
          <p:nvPr/>
        </p:nvSpPr>
        <p:spPr bwMode="auto">
          <a:xfrm>
            <a:off x="4100513" y="4565650"/>
            <a:ext cx="493553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Дотации на выравнивание бюджетной обеспеченности  поселений из районного Фонда финансовой поддержки поселений: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000" i="1">
                <a:latin typeface="Times New Roman" panose="02020603050405020304" pitchFamily="18" charset="0"/>
              </a:rPr>
              <a:t>1. </a:t>
            </a:r>
            <a:r>
              <a:rPr lang="ru-RU" altLang="ru-RU" sz="1000" i="1" u="sng">
                <a:latin typeface="Times New Roman" panose="02020603050405020304" pitchFamily="18" charset="0"/>
              </a:rPr>
              <a:t>За счет средств бюджета  Муромского района</a:t>
            </a:r>
            <a:r>
              <a:rPr lang="ru-RU" altLang="ru-RU" sz="1000" i="1"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>
                <a:latin typeface="Times New Roman" panose="02020603050405020304" pitchFamily="18" charset="0"/>
              </a:rPr>
              <a:t> муниципальное образование Борисоглебское 7041,0 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>
                <a:latin typeface="Times New Roman" panose="02020603050405020304" pitchFamily="18" charset="0"/>
              </a:rPr>
              <a:t> муниципальное образование Ковардицкое 10576,0 тыс. рублей.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000" i="1">
                <a:latin typeface="Times New Roman" panose="02020603050405020304" pitchFamily="18" charset="0"/>
              </a:rPr>
              <a:t>2. </a:t>
            </a:r>
            <a:r>
              <a:rPr lang="ru-RU" altLang="ru-RU" sz="1000" i="1" u="sng">
                <a:latin typeface="Times New Roman" panose="02020603050405020304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000">
                <a:latin typeface="Times New Roman" panose="02020603050405020304" pitchFamily="18" charset="0"/>
              </a:rPr>
              <a:t>-муниципальное образование Борисоглебское 7337,0 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000">
                <a:latin typeface="Times New Roman" panose="02020603050405020304" pitchFamily="18" charset="0"/>
              </a:rPr>
              <a:t>-муниципальное образование Ковардицкое 11022,0 тыс. рублей.  </a:t>
            </a:r>
            <a:r>
              <a:rPr lang="ru-RU" altLang="ru-RU" sz="1000" i="1"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000" b="1">
                <a:latin typeface="Times New Roman" panose="02020603050405020304" pitchFamily="18" charset="0"/>
              </a:rPr>
              <a:t>Иные межбюджетные трансферты на сбалансированность бюджетов: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000">
                <a:latin typeface="Times New Roman" panose="02020603050405020304" pitchFamily="18" charset="0"/>
              </a:rPr>
              <a:t>- 5448,7 тыс. рублей (средства распределены между муниципальными образованиями Борисоглебское - 4447,3 тыс. рублей и Ковардицкое – 1001,4 тыс. рублей).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endParaRPr lang="ru-RU" altLang="ru-RU" sz="800">
              <a:latin typeface="Times New Roman" panose="02020603050405020304" pitchFamily="18" charset="0"/>
            </a:endParaRPr>
          </a:p>
        </p:txBody>
      </p:sp>
      <p:sp>
        <p:nvSpPr>
          <p:cNvPr id="58387" name="AutoShape 61"/>
          <p:cNvSpPr>
            <a:spLocks noChangeArrowheads="1"/>
          </p:cNvSpPr>
          <p:nvPr/>
        </p:nvSpPr>
        <p:spPr bwMode="auto">
          <a:xfrm>
            <a:off x="6478588" y="3167063"/>
            <a:ext cx="504825" cy="349250"/>
          </a:xfrm>
          <a:prstGeom prst="downArrow">
            <a:avLst>
              <a:gd name="adj1" fmla="val 50000"/>
              <a:gd name="adj2" fmla="val 2913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sz="900"/>
          </a:p>
        </p:txBody>
      </p:sp>
      <p:sp>
        <p:nvSpPr>
          <p:cNvPr id="58388" name="AutoShape 51"/>
          <p:cNvSpPr>
            <a:spLocks noChangeArrowheads="1"/>
          </p:cNvSpPr>
          <p:nvPr/>
        </p:nvSpPr>
        <p:spPr bwMode="auto">
          <a:xfrm rot="8410805">
            <a:off x="3005138" y="3703638"/>
            <a:ext cx="2336800" cy="431800"/>
          </a:xfrm>
          <a:prstGeom prst="rightArrow">
            <a:avLst>
              <a:gd name="adj1" fmla="val 50000"/>
              <a:gd name="adj2" fmla="val 8348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sz="9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77002" y="4435156"/>
            <a:ext cx="2783307" cy="150844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300" b="1" dirty="0" smtClean="0">
                <a:latin typeface="Times New Roman" pitchFamily="18" charset="0"/>
                <a:cs typeface="+mn-cs"/>
              </a:rPr>
              <a:t>Из бюджета района: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  <a:cs typeface="+mn-cs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  <a:cs typeface="+mn-cs"/>
              </a:rPr>
              <a:t>округ Муром – 784,1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  <a:cs typeface="+mn-cs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  <a:cs typeface="+mn-cs"/>
              </a:rPr>
              <a:t>Борисоглебское - 4500,0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  <a:cs typeface="+mn-cs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  <a:cs typeface="+mn-cs"/>
              </a:rPr>
              <a:t>Ковардицкое - 5000,0 тыс. рублей.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5297884" y="3469917"/>
            <a:ext cx="2866231" cy="671512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altLang="ru-RU" sz="1200" dirty="0" smtClean="0">
              <a:latin typeface="Times New Roman" pitchFamily="18" charset="0"/>
              <a:cs typeface="+mn-cs"/>
            </a:endParaRPr>
          </a:p>
        </p:txBody>
      </p:sp>
      <p:sp>
        <p:nvSpPr>
          <p:cNvPr id="58395" name="Text Box 52"/>
          <p:cNvSpPr txBox="1">
            <a:spLocks noChangeArrowheads="1"/>
          </p:cNvSpPr>
          <p:nvPr/>
        </p:nvSpPr>
        <p:spPr bwMode="auto">
          <a:xfrm>
            <a:off x="5326063" y="3644900"/>
            <a:ext cx="2809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600" b="1">
                <a:latin typeface="Times New Roman" panose="02020603050405020304" pitchFamily="18" charset="0"/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ChangeArrowheads="1"/>
          </p:cNvSpPr>
          <p:nvPr/>
        </p:nvSpPr>
        <p:spPr bwMode="auto">
          <a:xfrm>
            <a:off x="4479925" y="20526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sz="900"/>
          </a:p>
        </p:txBody>
      </p:sp>
      <p:sp>
        <p:nvSpPr>
          <p:cNvPr id="59395" name="Rectangle 19"/>
          <p:cNvSpPr>
            <a:spLocks noChangeArrowheads="1"/>
          </p:cNvSpPr>
          <p:nvPr/>
        </p:nvSpPr>
        <p:spPr bwMode="auto">
          <a:xfrm>
            <a:off x="2590800" y="1371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0" b="3659"/>
          <a:stretch>
            <a:fillRect/>
          </a:stretch>
        </p:blipFill>
        <p:spPr bwMode="auto">
          <a:xfrm>
            <a:off x="800100" y="152400"/>
            <a:ext cx="7543800" cy="662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0"/>
            <a:ext cx="7772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u="sng" kern="0" dirty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  <a:endParaRPr lang="ru-RU" altLang="ru-RU" sz="2400" b="1" u="sng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28600" y="2896478"/>
            <a:ext cx="5040000" cy="16200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«Современная школа»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Обновление материально - технической базы для формирования  современных компетенций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навыков у детей, в том числе по предметам «Математика», «Физика», «Информатика»,  других предметных областей, а также в рамках внеурочной деятельности и при реализации дополнительных общеобразовательных Программ в сумме 2217,3 тыс. рублей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</a:rPr>
              <a:t>МБОУ «</a:t>
            </a:r>
            <a:r>
              <a:rPr lang="ru-RU" sz="1100" i="1" dirty="0" err="1">
                <a:solidFill>
                  <a:srgbClr val="000000"/>
                </a:solidFill>
                <a:latin typeface="Times New Roman" pitchFamily="18" charset="0"/>
              </a:rPr>
              <a:t>Булатниковская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</a:rPr>
              <a:t> СОШ» 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создание цифрового и гуманитарного профилей «Точка роста»)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6344009" y="2362200"/>
            <a:ext cx="2209800" cy="6858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400" b="1" i="1" u="sng" dirty="0">
                <a:latin typeface="Times New Roman" pitchFamily="18" charset="0"/>
                <a:cs typeface="+mn-cs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  <a:cs typeface="+mn-cs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400" b="1" i="1" u="sng" dirty="0">
                <a:latin typeface="Times New Roman" pitchFamily="18" charset="0"/>
                <a:cs typeface="+mn-cs"/>
              </a:rPr>
              <a:t>«ОБРАЗОВАНИЕ»</a:t>
            </a:r>
            <a:endParaRPr lang="ru-RU" altLang="ru-RU" sz="14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0425" name="AutoShape 51"/>
          <p:cNvSpPr>
            <a:spLocks noChangeArrowheads="1"/>
          </p:cNvSpPr>
          <p:nvPr/>
        </p:nvSpPr>
        <p:spPr bwMode="auto">
          <a:xfrm rot="8434931">
            <a:off x="5176838" y="3182938"/>
            <a:ext cx="1249362" cy="431800"/>
          </a:xfrm>
          <a:prstGeom prst="rightArrow">
            <a:avLst>
              <a:gd name="adj1" fmla="val 50000"/>
              <a:gd name="adj2" fmla="val 8350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0" name="AutoShape 53"/>
          <p:cNvSpPr>
            <a:spLocks noChangeArrowheads="1"/>
          </p:cNvSpPr>
          <p:nvPr/>
        </p:nvSpPr>
        <p:spPr bwMode="auto">
          <a:xfrm>
            <a:off x="228600" y="1030426"/>
            <a:ext cx="5040000" cy="16200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Федеральный проект </a:t>
            </a:r>
            <a:endParaRPr lang="ru-RU" altLang="ru-RU" sz="1200" b="1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pPr algn="ctr">
              <a:defRPr/>
            </a:pP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«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Цифровая  образовательная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среда» </a:t>
            </a:r>
          </a:p>
          <a:p>
            <a:pPr algn="ctr">
              <a:defRPr/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Внедрение целевой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модели образовательной среды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в общеобразовательных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организациях на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2023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год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в сумме 3229,1 тыс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.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рублей (бюджетные ассигнования планируется направить  на приобретение вычислительной техники, периферийного оборудования, программного обеспечения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и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презентационного оборудования </a:t>
            </a: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(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МБОУ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«Борисоглебская  СОШ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» и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МБОУ 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«</a:t>
            </a:r>
            <a:r>
              <a:rPr lang="ru-RU" sz="1000" i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Ковардицкая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СОШ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»</a:t>
            </a:r>
            <a:r>
              <a:rPr lang="ru-RU" altLang="ru-RU" sz="10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)).</a:t>
            </a:r>
            <a:endParaRPr lang="ru-RU" altLang="ru-RU" sz="1000" b="1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0429" name="Rectangle 2"/>
          <p:cNvSpPr txBox="1">
            <a:spLocks noChangeArrowheads="1"/>
          </p:cNvSpPr>
          <p:nvPr/>
        </p:nvSpPr>
        <p:spPr bwMode="auto">
          <a:xfrm>
            <a:off x="381000" y="495300"/>
            <a:ext cx="8382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</a:rPr>
              <a:t>УЧАСТИЕ МУНИЦИПАЛЬНОГО ОБРАЗОВАНИЯ В РЕАЛИЗАЦИИ НАЦИОНАЛЬНЫХ ПРОЕКТОВ   </a:t>
            </a:r>
          </a:p>
        </p:txBody>
      </p:sp>
      <p:sp>
        <p:nvSpPr>
          <p:cNvPr id="60430" name="AutoShape 51"/>
          <p:cNvSpPr>
            <a:spLocks noChangeArrowheads="1"/>
          </p:cNvSpPr>
          <p:nvPr/>
        </p:nvSpPr>
        <p:spPr bwMode="auto">
          <a:xfrm rot="2052358" flipH="1" flipV="1">
            <a:off x="5180013" y="1838325"/>
            <a:ext cx="1249362" cy="431800"/>
          </a:xfrm>
          <a:prstGeom prst="rightArrow">
            <a:avLst>
              <a:gd name="adj1" fmla="val 50000"/>
              <a:gd name="adj2" fmla="val 8350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217800" y="4853078"/>
            <a:ext cx="5040000" cy="16200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 проект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Чистая вода» 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объекта  «Станции водоподготовки водоснабжения  с. Панфилово Муромского района»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сумме 73964,0 тыс.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рублей. Проектно-сметная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документация по данному объекту разработана в 2021 году.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Положительное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государственной экспертизы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данному объекту получено 08.07.2022 года.</a:t>
            </a: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6285061" y="5310278"/>
            <a:ext cx="2209800" cy="6858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400" b="1" i="1" u="sng" dirty="0">
                <a:latin typeface="Times New Roman" pitchFamily="18" charset="0"/>
                <a:cs typeface="+mn-cs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  <a:cs typeface="+mn-cs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400" b="1" i="1" u="sng" dirty="0">
                <a:latin typeface="Times New Roman" pitchFamily="18" charset="0"/>
                <a:cs typeface="+mn-cs"/>
              </a:rPr>
              <a:t>«</a:t>
            </a:r>
            <a:r>
              <a:rPr lang="ru-RU" sz="1400" b="1" i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ЖИЛЬЕ И ГОРОДСКАЯ СРЕДА</a:t>
            </a:r>
            <a:r>
              <a:rPr lang="ru-RU" altLang="ru-RU" sz="1400" b="1" i="1" u="sng" dirty="0">
                <a:latin typeface="Times New Roman" pitchFamily="18" charset="0"/>
                <a:cs typeface="+mn-cs"/>
              </a:rPr>
              <a:t>»</a:t>
            </a:r>
            <a:endParaRPr lang="ru-RU" altLang="ru-RU" sz="14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60437" name="AutoShape 51"/>
          <p:cNvSpPr>
            <a:spLocks noChangeArrowheads="1"/>
          </p:cNvSpPr>
          <p:nvPr/>
        </p:nvSpPr>
        <p:spPr bwMode="auto">
          <a:xfrm flipH="1" flipV="1">
            <a:off x="5257800" y="5422900"/>
            <a:ext cx="990600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7D"/>
              </a:buClr>
              <a:buSzPct val="75000"/>
              <a:buFont typeface="Wingdings" panose="05000000000000000000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4"/>
          <p:cNvSpPr txBox="1">
            <a:spLocks noChangeArrowheads="1"/>
          </p:cNvSpPr>
          <p:nvPr/>
        </p:nvSpPr>
        <p:spPr bwMode="auto">
          <a:xfrm>
            <a:off x="388938" y="76200"/>
            <a:ext cx="82391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значений соотношения средней заработной платы отдельных категорий работников Муромского района к средней заработной плате по региону в 2022-2025 гг. в соответствии с Указами Президента Российской Федерации от 7 мая 2012 года № 597, от 1 июня 2012 года № 761.</a:t>
            </a:r>
            <a:endParaRPr lang="ru-RU" altLang="ru-RU" sz="1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8938" y="814388"/>
          <a:ext cx="8450262" cy="5938837"/>
        </p:xfrm>
        <a:graphic>
          <a:graphicData uri="http://schemas.openxmlformats.org/drawingml/2006/table">
            <a:tbl>
              <a:tblPr/>
              <a:tblGrid>
                <a:gridCol w="4259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2025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 заработная в сфере общего образования во Владимирской области,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33 232,60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34 128,00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649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дошкольных образовательных учреждений -0701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3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33 232,64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3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1 582,39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3 257,36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6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9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6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средней заработной плате по общему образованию,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649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образовательных учреждений общего образования -0702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60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35 156,07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30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1 676,45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1 701,93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598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89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19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8567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50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467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34 693,90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632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3 064,70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2 164,10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86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86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760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sz="1400"/>
          </a:p>
        </p:txBody>
      </p:sp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497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400">
                <a:latin typeface="Times New Roman" panose="02020603050405020304" pitchFamily="18" charset="0"/>
              </a:rPr>
              <a:t>С проектом решением Совета народных депутатов Муромского района «О бюджете Муромского района на 2023 год и на плановый период 2024 и 2025 годов» можно ознакомиться в газете «Ведомости органов местного самоуправления» от 24.11.2022 № 30 или на сайте администрации Муромского района </a:t>
            </a:r>
            <a:r>
              <a:rPr lang="en-US" altLang="ru-RU" sz="1400" u="sng">
                <a:solidFill>
                  <a:srgbClr val="121400"/>
                </a:solidFill>
                <a:latin typeface="Times New Roman" panose="02020603050405020304" pitchFamily="18" charset="0"/>
              </a:rPr>
              <a:t>www.muromraion.ru</a:t>
            </a:r>
            <a:r>
              <a:rPr lang="ru-RU" altLang="ru-RU" sz="1400" u="sng">
                <a:solidFill>
                  <a:srgbClr val="1214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4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400">
                <a:latin typeface="Times New Roman" panose="02020603050405020304" pitchFamily="18" charset="0"/>
              </a:rPr>
              <a:t>в разделе «Финансовое управление».</a:t>
            </a:r>
          </a:p>
        </p:txBody>
      </p:sp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228600" y="3810000"/>
            <a:ext cx="84582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b="1" u="sng">
                <a:latin typeface="Times New Roman" panose="02020603050405020304" pitchFamily="18" charset="0"/>
              </a:rPr>
              <a:t>Информация для контактов</a:t>
            </a: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b="1" u="sng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400">
                <a:latin typeface="Times New Roman" panose="02020603050405020304" pitchFamily="18" charset="0"/>
              </a:rPr>
              <a:t>Финансовое управление администрации Муромского района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400">
                <a:latin typeface="Times New Roman" panose="02020603050405020304" pitchFamily="18" charset="0"/>
              </a:rPr>
              <a:t>Адрес: пл. Крестьянина, 6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400">
                <a:latin typeface="Times New Roman" panose="02020603050405020304" pitchFamily="18" charset="0"/>
              </a:rPr>
              <a:t>г. Муром, Владимирская обл., 602267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400">
                <a:latin typeface="Times New Roman" panose="02020603050405020304" pitchFamily="18" charset="0"/>
              </a:rPr>
              <a:t>тел. (49234) 3-31-95, факс (49234) 2-69-95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ru-RU" sz="1400">
                <a:latin typeface="Times New Roman" panose="02020603050405020304" pitchFamily="18" charset="0"/>
              </a:rPr>
              <a:t>e-mail: </a:t>
            </a:r>
            <a:r>
              <a:rPr lang="ru-RU" altLang="ru-RU" sz="1400" u="sng">
                <a:latin typeface="Times New Roman" panose="02020603050405020304" pitchFamily="18" charset="0"/>
              </a:rPr>
              <a:t>rayfu@mail.ru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400">
                <a:latin typeface="Times New Roman" panose="02020603050405020304" pitchFamily="18" charset="0"/>
              </a:rPr>
              <a:t>График работы финансового управления: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ru-RU" altLang="ru-RU" sz="1400">
                <a:latin typeface="Times New Roman" panose="02020603050405020304" pitchFamily="18" charset="0"/>
              </a:rPr>
              <a:t>с 8:00 до 17:00 перерыв на обед с 12:00 до 13:00</a:t>
            </a:r>
          </a:p>
        </p:txBody>
      </p:sp>
      <p:pic>
        <p:nvPicPr>
          <p:cNvPr id="62469" name="Picture 8" descr="murom-2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44613"/>
            <a:ext cx="3789363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2"/>
          <p:cNvSpPr>
            <a:spLocks noChangeArrowheads="1"/>
          </p:cNvSpPr>
          <p:nvPr/>
        </p:nvSpPr>
        <p:spPr bwMode="auto">
          <a:xfrm>
            <a:off x="3203575" y="1844675"/>
            <a:ext cx="215900" cy="576263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07950" y="476250"/>
            <a:ext cx="90360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anose="02020603050405020304" pitchFamily="18" charset="0"/>
              </a:rPr>
              <a:t>Бюджет состоит из трех основных частей: </a:t>
            </a:r>
            <a:r>
              <a:rPr lang="ru-RU" altLang="ru-RU" sz="1400" b="1" i="1">
                <a:solidFill>
                  <a:schemeClr val="tx2"/>
                </a:solidFill>
                <a:latin typeface="Times New Roman" panose="02020603050405020304" pitchFamily="18" charset="0"/>
              </a:rPr>
              <a:t>доходов, расходов и источников финансирования дефицита бюджета</a:t>
            </a:r>
            <a:r>
              <a:rPr lang="ru-RU" altLang="ru-RU" sz="1400" b="1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r>
              <a:rPr lang="ru-RU" altLang="ru-RU" sz="14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ru-RU" altLang="ru-RU" sz="1600" b="1">
                <a:latin typeface="Times New Roman" panose="02020603050405020304" pitchFamily="18" charset="0"/>
              </a:rPr>
              <a:t>Схематично бюджет можно изобразить следующим образом:</a:t>
            </a:r>
          </a:p>
        </p:txBody>
      </p:sp>
      <p:sp>
        <p:nvSpPr>
          <p:cNvPr id="18436" name="Line 49"/>
          <p:cNvSpPr>
            <a:spLocks noChangeShapeType="1"/>
          </p:cNvSpPr>
          <p:nvPr/>
        </p:nvSpPr>
        <p:spPr bwMode="auto">
          <a:xfrm>
            <a:off x="3419475" y="4005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7" name="Line 50"/>
          <p:cNvSpPr>
            <a:spLocks noChangeShapeType="1"/>
          </p:cNvSpPr>
          <p:nvPr/>
        </p:nvSpPr>
        <p:spPr bwMode="auto">
          <a:xfrm>
            <a:off x="3276600" y="4149725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8" name="AutoShape 51"/>
          <p:cNvSpPr>
            <a:spLocks/>
          </p:cNvSpPr>
          <p:nvPr/>
        </p:nvSpPr>
        <p:spPr bwMode="auto">
          <a:xfrm>
            <a:off x="3995738" y="2924175"/>
            <a:ext cx="431800" cy="2665413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18439" name="Line 52"/>
          <p:cNvSpPr>
            <a:spLocks noChangeShapeType="1"/>
          </p:cNvSpPr>
          <p:nvPr/>
        </p:nvSpPr>
        <p:spPr bwMode="auto">
          <a:xfrm>
            <a:off x="4500563" y="40767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0" name="Line 53"/>
          <p:cNvSpPr>
            <a:spLocks noChangeShapeType="1"/>
          </p:cNvSpPr>
          <p:nvPr/>
        </p:nvSpPr>
        <p:spPr bwMode="auto">
          <a:xfrm>
            <a:off x="4500563" y="44370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1" name="Text Box 58"/>
          <p:cNvSpPr txBox="1">
            <a:spLocks noChangeArrowheads="1"/>
          </p:cNvSpPr>
          <p:nvPr/>
        </p:nvSpPr>
        <p:spPr bwMode="auto">
          <a:xfrm>
            <a:off x="1871663" y="-1588"/>
            <a:ext cx="5257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latin typeface="Times New Roman" panose="02020603050405020304" pitchFamily="18" charset="0"/>
              </a:rPr>
              <a:t>СТРУКТУРА БЮДЖЕТА</a:t>
            </a:r>
          </a:p>
        </p:txBody>
      </p:sp>
      <p:sp>
        <p:nvSpPr>
          <p:cNvPr id="18442" name="Text Box 21"/>
          <p:cNvSpPr txBox="1">
            <a:spLocks noChangeArrowheads="1"/>
          </p:cNvSpPr>
          <p:nvPr/>
        </p:nvSpPr>
        <p:spPr bwMode="auto">
          <a:xfrm>
            <a:off x="6477000" y="1828800"/>
            <a:ext cx="2559050" cy="288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latin typeface="Times New Roman" panose="02020603050405020304" pitchFamily="18" charset="0"/>
              </a:rPr>
              <a:t>Общегосударственные вопросы</a:t>
            </a:r>
          </a:p>
        </p:txBody>
      </p:sp>
      <p:sp>
        <p:nvSpPr>
          <p:cNvPr id="18443" name="Text Box 26"/>
          <p:cNvSpPr txBox="1">
            <a:spLocks noChangeArrowheads="1"/>
          </p:cNvSpPr>
          <p:nvPr/>
        </p:nvSpPr>
        <p:spPr bwMode="auto">
          <a:xfrm>
            <a:off x="6477000" y="2209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18444" name="Text Box 28"/>
          <p:cNvSpPr txBox="1">
            <a:spLocks noChangeArrowheads="1"/>
          </p:cNvSpPr>
          <p:nvPr/>
        </p:nvSpPr>
        <p:spPr bwMode="auto">
          <a:xfrm>
            <a:off x="6477000" y="2714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anose="02020603050405020304" pitchFamily="18" charset="0"/>
              </a:rPr>
              <a:t>Национальная экономика</a:t>
            </a:r>
          </a:p>
        </p:txBody>
      </p:sp>
      <p:sp>
        <p:nvSpPr>
          <p:cNvPr id="18445" name="Text Box 33"/>
          <p:cNvSpPr txBox="1">
            <a:spLocks noChangeArrowheads="1"/>
          </p:cNvSpPr>
          <p:nvPr/>
        </p:nvSpPr>
        <p:spPr bwMode="auto">
          <a:xfrm>
            <a:off x="6477000" y="3095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anose="02020603050405020304" pitchFamily="18" charset="0"/>
              </a:rPr>
              <a:t>Жилищно-коммунальное хозяйство</a:t>
            </a:r>
          </a:p>
        </p:txBody>
      </p:sp>
      <p:sp>
        <p:nvSpPr>
          <p:cNvPr id="18446" name="Text Box 36"/>
          <p:cNvSpPr txBox="1">
            <a:spLocks noChangeArrowheads="1"/>
          </p:cNvSpPr>
          <p:nvPr/>
        </p:nvSpPr>
        <p:spPr bwMode="auto">
          <a:xfrm>
            <a:off x="6477000" y="3476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18447" name="Text Box 39"/>
          <p:cNvSpPr txBox="1">
            <a:spLocks noChangeArrowheads="1"/>
          </p:cNvSpPr>
          <p:nvPr/>
        </p:nvSpPr>
        <p:spPr bwMode="auto">
          <a:xfrm>
            <a:off x="6477000" y="4238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anose="02020603050405020304" pitchFamily="18" charset="0"/>
              </a:rPr>
              <a:t>Культура, кинематография</a:t>
            </a:r>
          </a:p>
        </p:txBody>
      </p:sp>
      <p:sp>
        <p:nvSpPr>
          <p:cNvPr id="18448" name="Text Box 42"/>
          <p:cNvSpPr txBox="1">
            <a:spLocks noChangeArrowheads="1"/>
          </p:cNvSpPr>
          <p:nvPr/>
        </p:nvSpPr>
        <p:spPr bwMode="auto">
          <a:xfrm>
            <a:off x="6477000" y="4619625"/>
            <a:ext cx="2522538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anose="02020603050405020304" pitchFamily="18" charset="0"/>
              </a:rPr>
              <a:t>Социальная политика</a:t>
            </a:r>
          </a:p>
        </p:txBody>
      </p:sp>
      <p:sp>
        <p:nvSpPr>
          <p:cNvPr id="18449" name="Text Box 43"/>
          <p:cNvSpPr txBox="1">
            <a:spLocks noChangeArrowheads="1"/>
          </p:cNvSpPr>
          <p:nvPr/>
        </p:nvSpPr>
        <p:spPr bwMode="auto">
          <a:xfrm>
            <a:off x="6477000" y="5000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anose="02020603050405020304" pitchFamily="18" charset="0"/>
              </a:rPr>
              <a:t>Физическая культура и спорт</a:t>
            </a:r>
          </a:p>
        </p:txBody>
      </p:sp>
      <p:sp>
        <p:nvSpPr>
          <p:cNvPr id="18450" name="Text Box 46"/>
          <p:cNvSpPr txBox="1">
            <a:spLocks noChangeArrowheads="1"/>
          </p:cNvSpPr>
          <p:nvPr/>
        </p:nvSpPr>
        <p:spPr bwMode="auto">
          <a:xfrm>
            <a:off x="6477000" y="5381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anose="02020603050405020304" pitchFamily="18" charset="0"/>
              </a:rPr>
              <a:t>Средства массовой информации</a:t>
            </a:r>
          </a:p>
        </p:txBody>
      </p:sp>
      <p:sp>
        <p:nvSpPr>
          <p:cNvPr id="18451" name="Text Box 48"/>
          <p:cNvSpPr txBox="1">
            <a:spLocks noChangeArrowheads="1"/>
          </p:cNvSpPr>
          <p:nvPr/>
        </p:nvSpPr>
        <p:spPr bwMode="auto">
          <a:xfrm>
            <a:off x="6477000" y="5778500"/>
            <a:ext cx="2559050" cy="3698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anose="02020603050405020304" pitchFamily="18" charset="0"/>
              </a:rPr>
              <a:t>Обслуживание государственного  (муниципального) долга</a:t>
            </a:r>
          </a:p>
        </p:txBody>
      </p:sp>
      <p:sp>
        <p:nvSpPr>
          <p:cNvPr id="18452" name="Text Box 50"/>
          <p:cNvSpPr txBox="1">
            <a:spLocks noChangeArrowheads="1"/>
          </p:cNvSpPr>
          <p:nvPr/>
        </p:nvSpPr>
        <p:spPr bwMode="auto">
          <a:xfrm>
            <a:off x="6477000" y="62960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anose="02020603050405020304" pitchFamily="18" charset="0"/>
              </a:rPr>
              <a:t>Межбюджетные трансферты</a:t>
            </a:r>
          </a:p>
        </p:txBody>
      </p:sp>
      <p:sp>
        <p:nvSpPr>
          <p:cNvPr id="18453" name="AutoShape 52"/>
          <p:cNvSpPr>
            <a:spLocks noChangeArrowheads="1"/>
          </p:cNvSpPr>
          <p:nvPr/>
        </p:nvSpPr>
        <p:spPr bwMode="auto">
          <a:xfrm rot="10800000">
            <a:off x="5181600" y="3429000"/>
            <a:ext cx="1009650" cy="1511300"/>
          </a:xfrm>
          <a:prstGeom prst="leftArrowCallout">
            <a:avLst>
              <a:gd name="adj1" fmla="val 37421"/>
              <a:gd name="adj2" fmla="val 37421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18454" name="Text Box 53"/>
          <p:cNvSpPr txBox="1">
            <a:spLocks noChangeArrowheads="1"/>
          </p:cNvSpPr>
          <p:nvPr/>
        </p:nvSpPr>
        <p:spPr bwMode="auto">
          <a:xfrm>
            <a:off x="4859338" y="3716338"/>
            <a:ext cx="10080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18455" name="Text Box 54"/>
          <p:cNvSpPr txBox="1">
            <a:spLocks noChangeArrowheads="1"/>
          </p:cNvSpPr>
          <p:nvPr/>
        </p:nvSpPr>
        <p:spPr bwMode="auto">
          <a:xfrm rot="-5400000">
            <a:off x="4812507" y="4048919"/>
            <a:ext cx="14541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anose="02020603050405020304" pitchFamily="18" charset="0"/>
              </a:rPr>
              <a:t>РАСХОДЫ</a:t>
            </a:r>
          </a:p>
        </p:txBody>
      </p:sp>
      <p:sp>
        <p:nvSpPr>
          <p:cNvPr id="18456" name="Text Box 21"/>
          <p:cNvSpPr txBox="1">
            <a:spLocks noChangeArrowheads="1"/>
          </p:cNvSpPr>
          <p:nvPr/>
        </p:nvSpPr>
        <p:spPr bwMode="auto">
          <a:xfrm>
            <a:off x="0" y="1285875"/>
            <a:ext cx="2268538" cy="10048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anose="02020603050405020304" pitchFamily="18" charset="0"/>
              </a:rPr>
              <a:t>Налоговые доходы</a:t>
            </a:r>
          </a:p>
          <a:p>
            <a:pPr algn="ctr" eaLnBrk="1" hangingPunct="1">
              <a:spcBef>
                <a:spcPct val="10000"/>
              </a:spcBef>
            </a:pPr>
            <a:r>
              <a:rPr lang="ru-RU" altLang="ru-RU" sz="1100">
                <a:latin typeface="Times New Roman" panose="02020603050405020304" pitchFamily="18" charset="0"/>
              </a:rPr>
              <a:t>поступления в бюджет от уплаты налогов, установленных Налоговым кодексом РФ, а также пеней и штрафов по ним</a:t>
            </a:r>
          </a:p>
        </p:txBody>
      </p:sp>
      <p:sp>
        <p:nvSpPr>
          <p:cNvPr id="18457" name="Text Box 21"/>
          <p:cNvSpPr txBox="1">
            <a:spLocks noChangeArrowheads="1"/>
          </p:cNvSpPr>
          <p:nvPr/>
        </p:nvSpPr>
        <p:spPr bwMode="auto">
          <a:xfrm>
            <a:off x="0" y="2362200"/>
            <a:ext cx="2268538" cy="14605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anose="02020603050405020304" pitchFamily="18" charset="0"/>
              </a:rPr>
              <a:t>Неналоговые доходы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anose="02020603050405020304" pitchFamily="18" charset="0"/>
              </a:rPr>
              <a:t>поступления от уплаты пошлин и сборов, установленных законодательством РФ, за пользование природными ресурсами,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anose="02020603050405020304" pitchFamily="18" charset="0"/>
              </a:rPr>
              <a:t>доходов от использования и продажи имущества, находящегося в государственной или муниципальной собственности, а также штрафов за нарушение законодательства</a:t>
            </a:r>
          </a:p>
        </p:txBody>
      </p:sp>
      <p:sp>
        <p:nvSpPr>
          <p:cNvPr id="18458" name="Text Box 21"/>
          <p:cNvSpPr txBox="1">
            <a:spLocks noChangeArrowheads="1"/>
          </p:cNvSpPr>
          <p:nvPr/>
        </p:nvSpPr>
        <p:spPr bwMode="auto">
          <a:xfrm>
            <a:off x="0" y="3886200"/>
            <a:ext cx="2268538" cy="173831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anose="02020603050405020304" pitchFamily="18" charset="0"/>
              </a:rPr>
              <a:t>Безвозмездные поступления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100">
                <a:latin typeface="Times New Roman" panose="02020603050405020304" pitchFamily="18" charset="0"/>
              </a:rPr>
              <a:t>Дотации, субсидии, субвенции, иные межбюджетные трансферты из бюджетов других уровней, а также безвозмездные поступления от физических и юридических лиц, в том числе добровольные пожертвования</a:t>
            </a:r>
          </a:p>
        </p:txBody>
      </p:sp>
      <p:sp>
        <p:nvSpPr>
          <p:cNvPr id="18459" name="AutoShape 58"/>
          <p:cNvSpPr>
            <a:spLocks noChangeArrowheads="1"/>
          </p:cNvSpPr>
          <p:nvPr/>
        </p:nvSpPr>
        <p:spPr bwMode="auto">
          <a:xfrm>
            <a:off x="2835275" y="2362200"/>
            <a:ext cx="792163" cy="1152525"/>
          </a:xfrm>
          <a:prstGeom prst="leftArrowCallout">
            <a:avLst>
              <a:gd name="adj1" fmla="val 36373"/>
              <a:gd name="adj2" fmla="val 36373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18460" name="Text Box 59"/>
          <p:cNvSpPr txBox="1">
            <a:spLocks noChangeArrowheads="1"/>
          </p:cNvSpPr>
          <p:nvPr/>
        </p:nvSpPr>
        <p:spPr bwMode="auto">
          <a:xfrm rot="-5400000">
            <a:off x="2730500" y="2894013"/>
            <a:ext cx="12969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anose="02020603050405020304" pitchFamily="18" charset="0"/>
              </a:rPr>
              <a:t>ДОХОДЫ</a:t>
            </a:r>
          </a:p>
        </p:txBody>
      </p:sp>
      <p:sp>
        <p:nvSpPr>
          <p:cNvPr id="18461" name="AutoShape 62"/>
          <p:cNvSpPr>
            <a:spLocks noChangeArrowheads="1"/>
          </p:cNvSpPr>
          <p:nvPr/>
        </p:nvSpPr>
        <p:spPr bwMode="auto">
          <a:xfrm>
            <a:off x="2286000" y="5129213"/>
            <a:ext cx="1582738" cy="1728787"/>
          </a:xfrm>
          <a:prstGeom prst="leftArrowCallout">
            <a:avLst>
              <a:gd name="adj1" fmla="val 33365"/>
              <a:gd name="adj2" fmla="val 33365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18462" name="Text Box 63"/>
          <p:cNvSpPr txBox="1">
            <a:spLocks noChangeArrowheads="1"/>
          </p:cNvSpPr>
          <p:nvPr/>
        </p:nvSpPr>
        <p:spPr bwMode="auto">
          <a:xfrm rot="-5400000">
            <a:off x="2497932" y="5453856"/>
            <a:ext cx="1801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anose="02020603050405020304" pitchFamily="18" charset="0"/>
              </a:rPr>
              <a:t>ИСТОЧНИКИ</a:t>
            </a:r>
            <a:r>
              <a:rPr lang="ru-RU" altLang="ru-RU" sz="1500" b="1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>
                <a:latin typeface="Times New Roman" panose="02020603050405020304" pitchFamily="18" charset="0"/>
              </a:rPr>
              <a:t>ФИНАНСИРОВАНИЯ ДЕФИЦИТА</a:t>
            </a:r>
            <a:r>
              <a:rPr lang="ru-RU" altLang="ru-RU" sz="1500" b="1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500" b="1">
                <a:latin typeface="Times New Roman" panose="02020603050405020304" pitchFamily="18" charset="0"/>
              </a:rPr>
              <a:t>БЮДЖЕТА</a:t>
            </a:r>
          </a:p>
        </p:txBody>
      </p:sp>
      <p:sp>
        <p:nvSpPr>
          <p:cNvPr id="18463" name="AutoShape 51"/>
          <p:cNvSpPr>
            <a:spLocks/>
          </p:cNvSpPr>
          <p:nvPr/>
        </p:nvSpPr>
        <p:spPr bwMode="auto">
          <a:xfrm>
            <a:off x="2339975" y="1700213"/>
            <a:ext cx="431800" cy="2665412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18464" name="AutoShape 70"/>
          <p:cNvSpPr>
            <a:spLocks noChangeArrowheads="1"/>
          </p:cNvSpPr>
          <p:nvPr/>
        </p:nvSpPr>
        <p:spPr bwMode="auto">
          <a:xfrm rot="-5400000">
            <a:off x="3348038" y="1484312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18465" name="AutoShape 71"/>
          <p:cNvSpPr>
            <a:spLocks noChangeArrowheads="1"/>
          </p:cNvSpPr>
          <p:nvPr/>
        </p:nvSpPr>
        <p:spPr bwMode="auto">
          <a:xfrm>
            <a:off x="5364163" y="2708275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18466" name="Text Box 21"/>
          <p:cNvSpPr txBox="1">
            <a:spLocks noChangeArrowheads="1"/>
          </p:cNvSpPr>
          <p:nvPr/>
        </p:nvSpPr>
        <p:spPr bwMode="auto">
          <a:xfrm>
            <a:off x="0" y="5715000"/>
            <a:ext cx="2268538" cy="739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anose="02020603050405020304" pitchFamily="18" charset="0"/>
              </a:rPr>
              <a:t>Источники внутреннего финансирования дефицита бюджета</a:t>
            </a:r>
          </a:p>
        </p:txBody>
      </p:sp>
      <p:pic>
        <p:nvPicPr>
          <p:cNvPr id="18467" name="Picture 47" descr="1445415690_byudz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21304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6477000" y="3857625"/>
            <a:ext cx="2559050" cy="2301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anose="02020603050405020304" pitchFamily="18" charset="0"/>
              </a:rPr>
              <a:t>Охрана окружающей среды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19459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pic>
        <p:nvPicPr>
          <p:cNvPr id="19460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5715000" y="2708275"/>
            <a:ext cx="1090613" cy="300038"/>
          </a:xfrm>
          <a:prstGeom prst="rect">
            <a:avLst/>
          </a:prstGeom>
          <a:solidFill>
            <a:srgbClr val="800080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anose="02020603050405020304" pitchFamily="18" charset="0"/>
              </a:rPr>
              <a:t>ДОХОДЫ</a:t>
            </a:r>
          </a:p>
        </p:txBody>
      </p:sp>
      <p:pic>
        <p:nvPicPr>
          <p:cNvPr id="1946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52"/>
          <p:cNvSpPr txBox="1">
            <a:spLocks noChangeArrowheads="1"/>
          </p:cNvSpPr>
          <p:nvPr/>
        </p:nvSpPr>
        <p:spPr bwMode="auto">
          <a:xfrm>
            <a:off x="7239000" y="2708275"/>
            <a:ext cx="1150938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anose="02020603050405020304" pitchFamily="18" charset="0"/>
              </a:rPr>
              <a:t>РАСХОДЫ</a:t>
            </a:r>
          </a:p>
        </p:txBody>
      </p:sp>
      <p:pic>
        <p:nvPicPr>
          <p:cNvPr id="1946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 Box 60"/>
          <p:cNvSpPr txBox="1">
            <a:spLocks noChangeArrowheads="1"/>
          </p:cNvSpPr>
          <p:nvPr/>
        </p:nvSpPr>
        <p:spPr bwMode="auto">
          <a:xfrm>
            <a:off x="304800" y="2565400"/>
            <a:ext cx="1027113" cy="300038"/>
          </a:xfrm>
          <a:prstGeom prst="rect">
            <a:avLst/>
          </a:prstGeom>
          <a:solidFill>
            <a:srgbClr val="80008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anose="02020603050405020304" pitchFamily="18" charset="0"/>
              </a:rPr>
              <a:t>ДОХОДЫ</a:t>
            </a:r>
          </a:p>
        </p:txBody>
      </p:sp>
      <p:sp>
        <p:nvSpPr>
          <p:cNvPr id="19468" name="Text Box 62"/>
          <p:cNvSpPr txBox="1">
            <a:spLocks noChangeArrowheads="1"/>
          </p:cNvSpPr>
          <p:nvPr/>
        </p:nvSpPr>
        <p:spPr bwMode="auto">
          <a:xfrm>
            <a:off x="1600200" y="2565400"/>
            <a:ext cx="1173163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anose="02020603050405020304" pitchFamily="18" charset="0"/>
              </a:rPr>
              <a:t>РАСХОДЫ</a:t>
            </a:r>
          </a:p>
        </p:txBody>
      </p:sp>
      <p:sp>
        <p:nvSpPr>
          <p:cNvPr id="19469" name="AutoShape 77" descr="Крупная сетка"/>
          <p:cNvSpPr>
            <a:spLocks noChangeArrowheads="1"/>
          </p:cNvSpPr>
          <p:nvPr/>
        </p:nvSpPr>
        <p:spPr bwMode="auto">
          <a:xfrm>
            <a:off x="1042988" y="115888"/>
            <a:ext cx="6985000" cy="5762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19470" name="Text Box 78"/>
          <p:cNvSpPr txBox="1">
            <a:spLocks noChangeArrowheads="1"/>
          </p:cNvSpPr>
          <p:nvPr/>
        </p:nvSpPr>
        <p:spPr bwMode="auto">
          <a:xfrm>
            <a:off x="1116013" y="188913"/>
            <a:ext cx="68389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latin typeface="Times New Roman" panose="02020603050405020304" pitchFamily="18" charset="0"/>
              </a:rPr>
              <a:t>ДОХОДЫ – РАСХОДЫ = ДЕФИЦИТ (ПРОФИЦИТ)</a:t>
            </a:r>
          </a:p>
        </p:txBody>
      </p:sp>
      <p:sp>
        <p:nvSpPr>
          <p:cNvPr id="19471" name="Text Box 80"/>
          <p:cNvSpPr txBox="1">
            <a:spLocks noChangeArrowheads="1"/>
          </p:cNvSpPr>
          <p:nvPr/>
        </p:nvSpPr>
        <p:spPr bwMode="auto">
          <a:xfrm>
            <a:off x="241300" y="3000375"/>
            <a:ext cx="3048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anose="02020603050405020304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500" b="1">
                <a:latin typeface="Times New Roman" panose="02020603050405020304" pitchFamily="18" charset="0"/>
              </a:rPr>
              <a:t>(расходы больше доходов)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anose="02020603050405020304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400">
              <a:latin typeface="Times New Roman" panose="02020603050405020304" pitchFamily="18" charset="0"/>
            </a:endParaRPr>
          </a:p>
        </p:txBody>
      </p:sp>
      <p:sp>
        <p:nvSpPr>
          <p:cNvPr id="19472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900"/>
          </a:p>
        </p:txBody>
      </p:sp>
      <p:sp>
        <p:nvSpPr>
          <p:cNvPr id="19473" name="Text Box 83"/>
          <p:cNvSpPr txBox="1">
            <a:spLocks noChangeArrowheads="1"/>
          </p:cNvSpPr>
          <p:nvPr/>
        </p:nvSpPr>
        <p:spPr bwMode="auto">
          <a:xfrm>
            <a:off x="5799138" y="3100388"/>
            <a:ext cx="2962275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>
                <a:latin typeface="Times New Roman" panose="02020603050405020304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500" b="1">
                <a:latin typeface="Times New Roman" panose="02020603050405020304" pitchFamily="18" charset="0"/>
              </a:rPr>
              <a:t>(доходы больше расходов)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>
                <a:latin typeface="Times New Roman" panose="02020603050405020304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19474" name="Text Box 85"/>
          <p:cNvSpPr txBox="1">
            <a:spLocks noChangeArrowheads="1"/>
          </p:cNvSpPr>
          <p:nvPr/>
        </p:nvSpPr>
        <p:spPr bwMode="auto">
          <a:xfrm>
            <a:off x="179388" y="5229225"/>
            <a:ext cx="8785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400">
                <a:latin typeface="Times New Roman" panose="02020603050405020304" pitchFamily="18" charset="0"/>
              </a:rPr>
              <a:t>Долговым обязательством, входящим в структуру муниципального долга Муромского района на 2023 год и плановый период 2024 и 2025 годов, являются кредиты, полученные</a:t>
            </a:r>
            <a:r>
              <a:rPr lang="en-US" altLang="ru-RU" sz="1400">
                <a:latin typeface="Times New Roman" panose="02020603050405020304" pitchFamily="18" charset="0"/>
              </a:rPr>
              <a:t> </a:t>
            </a:r>
            <a:r>
              <a:rPr lang="ru-RU" altLang="ru-RU" sz="1400">
                <a:latin typeface="Times New Roman" panose="02020603050405020304" pitchFamily="18" charset="0"/>
              </a:rPr>
              <a:t>из областного бюджета.</a:t>
            </a:r>
          </a:p>
          <a:p>
            <a:pPr algn="just" eaLnBrk="1" hangingPunct="1"/>
            <a:r>
              <a:rPr lang="ru-RU" altLang="ru-RU" sz="1400">
                <a:latin typeface="Times New Roman" panose="02020603050405020304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>
                <a:latin typeface="Times New Roman" panose="02020603050405020304" pitchFamily="18" charset="0"/>
              </a:rPr>
              <a:t> </a:t>
            </a:r>
            <a:r>
              <a:rPr lang="ru-RU" altLang="ru-RU" sz="1400" b="1" i="1">
                <a:solidFill>
                  <a:schemeClr val="tx2"/>
                </a:solidFill>
                <a:latin typeface="Times New Roman" panose="02020603050405020304" pitchFamily="18" charset="0"/>
              </a:rPr>
              <a:t>муниципальной долговой книге.</a:t>
            </a:r>
          </a:p>
          <a:p>
            <a:pPr algn="just" eaLnBrk="1" hangingPunct="1"/>
            <a:r>
              <a:rPr lang="ru-RU" altLang="ru-RU" sz="1400">
                <a:latin typeface="Times New Roman" panose="02020603050405020304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  <a:endParaRPr lang="ru-RU" altLang="ru-RU" sz="1400"/>
          </a:p>
        </p:txBody>
      </p:sp>
      <p:sp>
        <p:nvSpPr>
          <p:cNvPr id="19475" name="Text Box 58"/>
          <p:cNvSpPr txBox="1">
            <a:spLocks noChangeArrowheads="1"/>
          </p:cNvSpPr>
          <p:nvPr/>
        </p:nvSpPr>
        <p:spPr bwMode="auto">
          <a:xfrm>
            <a:off x="1979613" y="4868863"/>
            <a:ext cx="5256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latin typeface="Times New Roman" panose="02020603050405020304" pitchFamily="18" charset="0"/>
              </a:rPr>
              <a:t>МУНИЦИПАЛЬНЫЙ ДОЛГ</a:t>
            </a:r>
            <a:endParaRPr lang="ru-RU" altLang="ru-RU" sz="2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5"/>
          <p:cNvSpPr txBox="1">
            <a:spLocks noGrp="1"/>
          </p:cNvSpPr>
          <p:nvPr/>
        </p:nvSpPr>
        <p:spPr bwMode="auto">
          <a:xfrm>
            <a:off x="64008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5843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922338" y="3962400"/>
            <a:ext cx="7951787" cy="23860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altLang="ru-RU" sz="1400" b="1" dirty="0" smtClean="0">
                <a:latin typeface="Times New Roman" pitchFamily="18" charset="0"/>
                <a:cs typeface="+mn-cs"/>
              </a:rPr>
              <a:t>Формы межбюджетных трансфертов, предоставляемых бюджетам муниципальных образований из бюджета Муромского района: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  <a:cs typeface="+mn-cs"/>
              </a:rPr>
              <a:t>дотации из бюджета Муромского района на выравнивание бюджетной обеспеченности  поселений;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  <a:cs typeface="+mn-cs"/>
              </a:rPr>
              <a:t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  <a:cs typeface="+mn-cs"/>
              </a:rPr>
              <a:t>субвенции бюджетам муниципальных районов на осуществление полномочий органов государственной власти Владимирской области по расчету и предоставлению дотаций бюджетам городских, сельских поселений за счет средств областного бюджета</a:t>
            </a:r>
            <a:r>
              <a:rPr lang="ru-RU" altLang="ru-RU" sz="1200" dirty="0">
                <a:latin typeface="Times New Roman" pitchFamily="18" charset="0"/>
                <a:cs typeface="+mn-cs"/>
              </a:rPr>
              <a:t>;</a:t>
            </a:r>
            <a:endParaRPr lang="ru-RU" altLang="ru-RU" sz="1200" dirty="0" smtClean="0">
              <a:latin typeface="Times New Roman" pitchFamily="18" charset="0"/>
              <a:cs typeface="+mn-cs"/>
            </a:endParaRP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  <a:cs typeface="+mn-cs"/>
              </a:rPr>
              <a:t>субсидии бюджетам муниципальных образований;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  <a:cs typeface="+mn-cs"/>
              </a:rPr>
              <a:t>иные межбюджетные трансферты на сбалансированность </a:t>
            </a:r>
            <a:r>
              <a:rPr lang="ru-RU" altLang="ru-RU" sz="1200" smtClean="0">
                <a:latin typeface="Times New Roman" pitchFamily="18" charset="0"/>
                <a:cs typeface="+mn-cs"/>
              </a:rPr>
              <a:t>муниципальных образований.</a:t>
            </a:r>
            <a:endParaRPr lang="ru-RU" altLang="ru-RU" sz="1200" dirty="0" smtClean="0">
              <a:latin typeface="Times New Roman" pitchFamily="18" charset="0"/>
              <a:cs typeface="+mn-cs"/>
            </a:endParaRPr>
          </a:p>
        </p:txBody>
      </p:sp>
      <p:sp>
        <p:nvSpPr>
          <p:cNvPr id="20484" name="Line 12"/>
          <p:cNvSpPr>
            <a:spLocks noChangeShapeType="1"/>
          </p:cNvSpPr>
          <p:nvPr/>
        </p:nvSpPr>
        <p:spPr bwMode="auto">
          <a:xfrm flipH="1">
            <a:off x="238125" y="4114800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5" name="Line 13"/>
          <p:cNvSpPr>
            <a:spLocks noChangeShapeType="1"/>
          </p:cNvSpPr>
          <p:nvPr/>
        </p:nvSpPr>
        <p:spPr bwMode="auto">
          <a:xfrm flipH="1">
            <a:off x="228600" y="4114800"/>
            <a:ext cx="9525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6" name="Line 14"/>
          <p:cNvSpPr>
            <a:spLocks noChangeShapeType="1"/>
          </p:cNvSpPr>
          <p:nvPr/>
        </p:nvSpPr>
        <p:spPr bwMode="auto">
          <a:xfrm>
            <a:off x="228600" y="4953000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7" name="Line 16"/>
          <p:cNvSpPr>
            <a:spLocks noChangeShapeType="1"/>
          </p:cNvSpPr>
          <p:nvPr/>
        </p:nvSpPr>
        <p:spPr bwMode="auto">
          <a:xfrm>
            <a:off x="238125" y="46355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0488" name="AutoShape 6"/>
          <p:cNvGrpSpPr>
            <a:grpSpLocks/>
          </p:cNvGrpSpPr>
          <p:nvPr/>
        </p:nvGrpSpPr>
        <p:grpSpPr bwMode="auto">
          <a:xfrm>
            <a:off x="2339975" y="404813"/>
            <a:ext cx="4681538" cy="388937"/>
            <a:chOff x="1233" y="465"/>
            <a:chExt cx="3291" cy="1324"/>
          </a:xfrm>
        </p:grpSpPr>
        <p:pic>
          <p:nvPicPr>
            <p:cNvPr id="20509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510" name="Text Box 23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200" b="1" i="1">
                  <a:latin typeface="Times New Roman" panose="02020603050405020304" pitchFamily="18" charset="0"/>
                </a:rPr>
                <a:t>Межбюджетные трансферты</a:t>
              </a:r>
            </a:p>
          </p:txBody>
        </p:sp>
      </p:grpSp>
      <p:grpSp>
        <p:nvGrpSpPr>
          <p:cNvPr id="20489" name="AutoShape 7"/>
          <p:cNvGrpSpPr>
            <a:grpSpLocks/>
          </p:cNvGrpSpPr>
          <p:nvPr/>
        </p:nvGrpSpPr>
        <p:grpSpPr bwMode="auto">
          <a:xfrm>
            <a:off x="381000" y="1143000"/>
            <a:ext cx="2586038" cy="1752600"/>
            <a:chOff x="253" y="756"/>
            <a:chExt cx="1629" cy="1402"/>
          </a:xfrm>
        </p:grpSpPr>
        <p:pic>
          <p:nvPicPr>
            <p:cNvPr id="20507" name="AutoShap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756"/>
              <a:ext cx="1629" cy="14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8" name="Text Box 13"/>
            <p:cNvSpPr txBox="1">
              <a:spLocks noChangeArrowheads="1"/>
            </p:cNvSpPr>
            <p:nvPr/>
          </p:nvSpPr>
          <p:spPr bwMode="auto">
            <a:xfrm>
              <a:off x="332" y="836"/>
              <a:ext cx="1469" cy="124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490" name="AutoShape 8"/>
          <p:cNvGrpSpPr>
            <a:grpSpLocks/>
          </p:cNvGrpSpPr>
          <p:nvPr/>
        </p:nvGrpSpPr>
        <p:grpSpPr bwMode="auto">
          <a:xfrm>
            <a:off x="3429000" y="1066800"/>
            <a:ext cx="2876550" cy="2505075"/>
            <a:chOff x="2112" y="760"/>
            <a:chExt cx="1812" cy="1890"/>
          </a:xfrm>
        </p:grpSpPr>
        <p:pic>
          <p:nvPicPr>
            <p:cNvPr id="20505" name="AutoShap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760"/>
              <a:ext cx="1812" cy="18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0506" name="Text Box 16"/>
            <p:cNvSpPr txBox="1">
              <a:spLocks noChangeArrowheads="1"/>
            </p:cNvSpPr>
            <p:nvPr/>
          </p:nvSpPr>
          <p:spPr bwMode="auto">
            <a:xfrm>
              <a:off x="2213" y="861"/>
              <a:ext cx="1610" cy="16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491" name="AutoShape 7"/>
          <p:cNvGrpSpPr>
            <a:grpSpLocks/>
          </p:cNvGrpSpPr>
          <p:nvPr/>
        </p:nvGrpSpPr>
        <p:grpSpPr bwMode="auto">
          <a:xfrm>
            <a:off x="6400800" y="1219200"/>
            <a:ext cx="2593975" cy="2352675"/>
            <a:chOff x="4063" y="760"/>
            <a:chExt cx="1586" cy="1893"/>
          </a:xfrm>
        </p:grpSpPr>
        <p:pic>
          <p:nvPicPr>
            <p:cNvPr id="20503" name="AutoShap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760"/>
              <a:ext cx="1586" cy="1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504" name="Text Box 19"/>
            <p:cNvSpPr txBox="1">
              <a:spLocks noChangeArrowheads="1"/>
            </p:cNvSpPr>
            <p:nvPr/>
          </p:nvSpPr>
          <p:spPr bwMode="auto">
            <a:xfrm>
              <a:off x="4151" y="850"/>
              <a:ext cx="1409" cy="171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anose="02020603050405020304" pitchFamily="18" charset="0"/>
              </a:endParaRPr>
            </a:p>
          </p:txBody>
        </p:sp>
      </p:grpSp>
      <p:sp>
        <p:nvSpPr>
          <p:cNvPr id="20492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457200" y="1219200"/>
            <a:ext cx="2438400" cy="1592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dirty="0">
                <a:latin typeface="Times New Roman" pitchFamily="18" charset="0"/>
                <a:cs typeface="+mn-cs"/>
              </a:rPr>
              <a:t>Дотации </a:t>
            </a:r>
          </a:p>
          <a:p>
            <a:pPr algn="ctr" eaLnBrk="1" hangingPunct="1">
              <a:defRPr/>
            </a:pPr>
            <a:r>
              <a:rPr lang="ru-RU" altLang="ru-RU" sz="1400" b="1" dirty="0">
                <a:latin typeface="Times New Roman" pitchFamily="18" charset="0"/>
                <a:cs typeface="+mn-cs"/>
              </a:rPr>
              <a:t>(</a:t>
            </a:r>
            <a:r>
              <a:rPr lang="ru-RU" altLang="ru-RU" sz="1400" b="1" i="1" dirty="0">
                <a:latin typeface="Times New Roman" pitchFamily="18" charset="0"/>
                <a:cs typeface="+mn-cs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  <a:cs typeface="+mn-cs"/>
              </a:rPr>
              <a:t>Dotatio</a:t>
            </a:r>
            <a:r>
              <a:rPr lang="ru-RU" altLang="ru-RU" sz="1400" b="1" i="1" dirty="0">
                <a:latin typeface="Times New Roman" pitchFamily="18" charset="0"/>
                <a:cs typeface="+mn-cs"/>
              </a:rPr>
              <a:t>» -дар, пожертвование</a:t>
            </a:r>
            <a:r>
              <a:rPr lang="ru-RU" altLang="ru-RU" sz="1400" b="1" dirty="0">
                <a:latin typeface="Times New Roman" pitchFamily="18" charset="0"/>
                <a:cs typeface="+mn-cs"/>
              </a:rPr>
              <a:t>)</a:t>
            </a:r>
          </a:p>
          <a:p>
            <a:pPr algn="ctr">
              <a:defRPr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использования.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4" name="Text Box 41"/>
          <p:cNvSpPr txBox="1">
            <a:spLocks noChangeArrowheads="1"/>
          </p:cNvSpPr>
          <p:nvPr/>
        </p:nvSpPr>
        <p:spPr bwMode="auto">
          <a:xfrm>
            <a:off x="3505200" y="1066800"/>
            <a:ext cx="2667000" cy="2400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dirty="0" smtClean="0">
                <a:latin typeface="Times New Roman" pitchFamily="18" charset="0"/>
                <a:cs typeface="+mn-cs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itchFamily="18" charset="0"/>
                <a:cs typeface="+mn-cs"/>
              </a:rPr>
              <a:t>(</a:t>
            </a:r>
            <a:r>
              <a:rPr lang="ru-RU" altLang="ru-RU" sz="1400" b="1" i="1" dirty="0" smtClean="0">
                <a:latin typeface="Times New Roman" pitchFamily="18" charset="0"/>
                <a:cs typeface="+mn-cs"/>
              </a:rPr>
              <a:t>от лат.</a:t>
            </a:r>
            <a:r>
              <a:rPr lang="en-US" altLang="ru-RU" sz="1400" b="1" i="1" dirty="0" smtClean="0">
                <a:latin typeface="Times New Roman" pitchFamily="18" charset="0"/>
                <a:cs typeface="+mn-cs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  <a:cs typeface="+mn-cs"/>
              </a:rPr>
              <a:t>«</a:t>
            </a:r>
            <a:r>
              <a:rPr lang="en-US" altLang="ru-RU" sz="1400" b="1" i="1" dirty="0" err="1" smtClean="0">
                <a:latin typeface="Times New Roman" pitchFamily="18" charset="0"/>
                <a:cs typeface="+mn-cs"/>
              </a:rPr>
              <a:t>Subvenire</a:t>
            </a:r>
            <a:r>
              <a:rPr lang="ru-RU" altLang="ru-RU" sz="1400" b="1" i="1" dirty="0" smtClean="0">
                <a:latin typeface="Times New Roman" pitchFamily="18" charset="0"/>
                <a:cs typeface="+mn-cs"/>
              </a:rPr>
              <a:t>»</a:t>
            </a:r>
            <a:r>
              <a:rPr lang="en-US" altLang="ru-RU" sz="1400" b="1" i="1" dirty="0" smtClean="0">
                <a:latin typeface="Times New Roman" pitchFamily="18" charset="0"/>
                <a:cs typeface="+mn-cs"/>
              </a:rPr>
              <a:t> - </a:t>
            </a:r>
            <a:r>
              <a:rPr lang="ru-RU" altLang="ru-RU" sz="1400" b="1" i="1" dirty="0" smtClean="0">
                <a:latin typeface="Times New Roman" pitchFamily="18" charset="0"/>
                <a:cs typeface="+mn-cs"/>
              </a:rPr>
              <a:t>приходить на помощь</a:t>
            </a:r>
            <a:r>
              <a:rPr lang="ru-RU" altLang="ru-RU" sz="1400" b="1" dirty="0" smtClean="0">
                <a:latin typeface="Times New Roman" pitchFamily="18" charset="0"/>
                <a:cs typeface="+mn-cs"/>
              </a:rPr>
              <a:t>)</a:t>
            </a:r>
          </a:p>
          <a:p>
            <a:pPr algn="ctr">
              <a:defRPr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35855" name="Text Box 42"/>
          <p:cNvSpPr txBox="1">
            <a:spLocks noChangeArrowheads="1"/>
          </p:cNvSpPr>
          <p:nvPr/>
        </p:nvSpPr>
        <p:spPr bwMode="auto">
          <a:xfrm>
            <a:off x="6546850" y="1331913"/>
            <a:ext cx="2312988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dirty="0">
                <a:latin typeface="Times New Roman" pitchFamily="18" charset="0"/>
                <a:cs typeface="+mn-cs"/>
              </a:rPr>
              <a:t>Субсидии </a:t>
            </a:r>
          </a:p>
          <a:p>
            <a:pPr algn="ctr" eaLnBrk="1" hangingPunct="1">
              <a:defRPr/>
            </a:pPr>
            <a:r>
              <a:rPr lang="ru-RU" altLang="ru-RU" sz="1400" b="1" dirty="0">
                <a:latin typeface="Times New Roman" pitchFamily="18" charset="0"/>
                <a:cs typeface="+mn-cs"/>
              </a:rPr>
              <a:t>(</a:t>
            </a:r>
            <a:r>
              <a:rPr lang="ru-RU" altLang="ru-RU" sz="1400" b="1" i="1" dirty="0">
                <a:latin typeface="Times New Roman" pitchFamily="18" charset="0"/>
                <a:cs typeface="+mn-cs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  <a:cs typeface="+mn-cs"/>
              </a:rPr>
              <a:t>Subsiduim</a:t>
            </a:r>
            <a:r>
              <a:rPr lang="ru-RU" altLang="ru-RU" sz="1400" b="1" i="1" dirty="0">
                <a:latin typeface="Times New Roman" pitchFamily="18" charset="0"/>
                <a:cs typeface="+mn-cs"/>
              </a:rPr>
              <a:t>» - поддержка</a:t>
            </a:r>
            <a:r>
              <a:rPr lang="ru-RU" altLang="ru-RU" sz="1400" b="1" dirty="0">
                <a:latin typeface="Times New Roman" pitchFamily="18" charset="0"/>
                <a:cs typeface="+mn-cs"/>
              </a:rPr>
              <a:t>)</a:t>
            </a:r>
          </a:p>
          <a:p>
            <a:pPr algn="ctr" eaLnBrk="1" hangingPunct="1">
              <a:defRPr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значения.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6" name="Line 43"/>
          <p:cNvSpPr>
            <a:spLocks noChangeShapeType="1"/>
          </p:cNvSpPr>
          <p:nvPr/>
        </p:nvSpPr>
        <p:spPr bwMode="auto">
          <a:xfrm flipH="1">
            <a:off x="1909763" y="836613"/>
            <a:ext cx="57467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7" name="Line 44"/>
          <p:cNvSpPr>
            <a:spLocks noChangeShapeType="1"/>
          </p:cNvSpPr>
          <p:nvPr/>
        </p:nvSpPr>
        <p:spPr bwMode="auto">
          <a:xfrm>
            <a:off x="4716463" y="83661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8" name="Line 45"/>
          <p:cNvSpPr>
            <a:spLocks noChangeShapeType="1"/>
          </p:cNvSpPr>
          <p:nvPr/>
        </p:nvSpPr>
        <p:spPr bwMode="auto">
          <a:xfrm>
            <a:off x="6877050" y="836613"/>
            <a:ext cx="5762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9" name="Text Box 46"/>
          <p:cNvSpPr txBox="1">
            <a:spLocks noChangeArrowheads="1"/>
          </p:cNvSpPr>
          <p:nvPr/>
        </p:nvSpPr>
        <p:spPr bwMode="auto">
          <a:xfrm>
            <a:off x="2124075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chemeClr val="tx2"/>
                </a:solidFill>
                <a:latin typeface="Times New Roman" panose="02020603050405020304" pitchFamily="18" charset="0"/>
              </a:rPr>
              <a:t>МЕЖБЮДЖЕТНЫЕ ОТНОШЕНИЯ</a:t>
            </a:r>
            <a:endParaRPr lang="ru-RU" altLang="ru-RU" sz="26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00" name="Line 14"/>
          <p:cNvSpPr>
            <a:spLocks noChangeShapeType="1"/>
          </p:cNvSpPr>
          <p:nvPr/>
        </p:nvSpPr>
        <p:spPr bwMode="auto">
          <a:xfrm>
            <a:off x="238125" y="5486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1" name="Line 14"/>
          <p:cNvSpPr>
            <a:spLocks noChangeShapeType="1"/>
          </p:cNvSpPr>
          <p:nvPr/>
        </p:nvSpPr>
        <p:spPr bwMode="auto">
          <a:xfrm>
            <a:off x="228600" y="6248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2" name="Line 14"/>
          <p:cNvSpPr>
            <a:spLocks noChangeShapeType="1"/>
          </p:cNvSpPr>
          <p:nvPr/>
        </p:nvSpPr>
        <p:spPr bwMode="auto">
          <a:xfrm>
            <a:off x="238125" y="59436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28600" y="76200"/>
            <a:ext cx="8686800" cy="115728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ЭКОНОМИЧЕСКИЕ ПОКАЗАТЕЛИ РАЗВИТИЯ ЭКОНОМИКИ МУНИЦИПАЛЬНОГО ОБРАЗОВАНИЯ МУРОМСКИЙ РАЙОН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3175"/>
            <a:ext cx="3962400" cy="263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1273175"/>
            <a:ext cx="4354512" cy="263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t="6187" r="3790" b="6720"/>
          <a:stretch>
            <a:fillRect/>
          </a:stretch>
        </p:blipFill>
        <p:spPr bwMode="auto">
          <a:xfrm>
            <a:off x="2362200" y="4038600"/>
            <a:ext cx="4572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3200400"/>
            <a:ext cx="5719762" cy="356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3783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4724400" y="228602"/>
          <a:ext cx="4256376" cy="2743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Пиксел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Пиксел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16222</TotalTime>
  <Words>8270</Words>
  <Application>Microsoft Office PowerPoint</Application>
  <PresentationFormat>Экран (4:3)</PresentationFormat>
  <Paragraphs>1735</Paragraphs>
  <Slides>48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48</vt:i4>
      </vt:variant>
    </vt:vector>
  </HeadingPairs>
  <TitlesOfParts>
    <vt:vector size="57" baseType="lpstr">
      <vt:lpstr>Arial</vt:lpstr>
      <vt:lpstr>Wingdings</vt:lpstr>
      <vt:lpstr>Calibri</vt:lpstr>
      <vt:lpstr>Arial Black</vt:lpstr>
      <vt:lpstr>Times New Roman</vt:lpstr>
      <vt:lpstr>Symbol</vt:lpstr>
      <vt:lpstr>Пиксел</vt:lpstr>
      <vt:lpstr>Лист</vt:lpstr>
      <vt:lpstr>Диаграмма Microsoft Excel</vt:lpstr>
      <vt:lpstr>Брошюра «БЮДЖЕТ ДЛЯ ГРАЖДАН» к проекту решения Совета народных депутатов  Муромского района   «О бюджете Муромского района на 2023 год  и на плановый период 2024 и 2025 годов»   </vt:lpstr>
      <vt:lpstr>ВВОДНАЯ ЧАСТЬ</vt:lpstr>
      <vt:lpstr>ОСНОВНЫЕ ПОНЯТИЯ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ЭКОНОМИЧЕСКИЕ ПОКАЗАТЕЛИ РАЗВИТИЯ ЭКОНОМИКИ МУНИЦИПАЛЬНОГО ОБРАЗОВАНИЯ МУРОМСКИЙ РАЙОН</vt:lpstr>
      <vt:lpstr>Презентация PowerPoint</vt:lpstr>
      <vt:lpstr>ОБЩИЕ ХАРАКТЕРИСТИКИ ДОХОДОВ И РАСХОДОВ БЮДЖЕТА МУРОМСКОГО РАЙОНА</vt:lpstr>
      <vt:lpstr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2023-2025 годах.</vt:lpstr>
      <vt:lpstr>Презентация PowerPoint</vt:lpstr>
      <vt:lpstr>ДОХОДЫ БЮДЖЕТА МУРОМСКОГО РАЙОНА НА 2023 ГОД  И НА ПЛАНОВЫЙ ПЕРИОД 2024 И 2025 ГОДОВ</vt:lpstr>
      <vt:lpstr>Презентация PowerPoint</vt:lpstr>
      <vt:lpstr>Презентация PowerPoint</vt:lpstr>
      <vt:lpstr>НАЛОГОВЫЕ И НЕНАЛОГОВЫЕ ДОХОДЫ БЮДЖЕТА РАЙОНА</vt:lpstr>
      <vt:lpstr>Презентация PowerPoint</vt:lpstr>
      <vt:lpstr>Презентация PowerPoint</vt:lpstr>
      <vt:lpstr>ДОХОДЫ БЮДЖЕТА РАЙОНА НА 1 ЖИТЕЛЯ</vt:lpstr>
      <vt:lpstr>Нормативы зачисления налоговых доходов в бюджет Муромского района в 2021– 2025 годах, %</vt:lpstr>
      <vt:lpstr>ДОХОДЫ ДОРОЖНОГО ФОНДА МУРОМСКОГО РАЙОНА </vt:lpstr>
      <vt:lpstr>Презентация PowerPoint</vt:lpstr>
      <vt:lpstr>Презентация PowerPoint</vt:lpstr>
      <vt:lpstr>Динамика расходов бюджета Муромского района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ОТНОШЕНИЯ НА 2023 ГОД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Максим</cp:lastModifiedBy>
  <cp:revision>938</cp:revision>
  <cp:lastPrinted>2022-11-25T07:40:29Z</cp:lastPrinted>
  <dcterms:created xsi:type="dcterms:W3CDTF">1601-01-01T00:00:00Z</dcterms:created>
  <dcterms:modified xsi:type="dcterms:W3CDTF">2022-11-30T13:10:58Z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