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1" r:id="rId46"/>
    <p:sldId id="352" r:id="rId47"/>
    <p:sldId id="353" r:id="rId48"/>
    <p:sldId id="355" r:id="rId49"/>
    <p:sldId id="354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9431424"/>
        <c:axId val="149432960"/>
        <c:axId val="0"/>
      </c:bar3DChart>
      <c:catAx>
        <c:axId val="1494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432960"/>
        <c:crosses val="autoZero"/>
        <c:auto val="1"/>
        <c:lblAlgn val="ctr"/>
        <c:lblOffset val="100"/>
        <c:noMultiLvlLbl val="0"/>
      </c:catAx>
      <c:valAx>
        <c:axId val="1494329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431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050880"/>
        <c:axId val="151056768"/>
        <c:axId val="0"/>
      </c:bar3DChart>
      <c:catAx>
        <c:axId val="15105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056768"/>
        <c:crosses val="autoZero"/>
        <c:auto val="1"/>
        <c:lblAlgn val="ctr"/>
        <c:lblOffset val="100"/>
        <c:noMultiLvlLbl val="0"/>
      </c:catAx>
      <c:valAx>
        <c:axId val="1510567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05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823296"/>
        <c:axId val="150824832"/>
        <c:axId val="0"/>
      </c:bar3DChart>
      <c:catAx>
        <c:axId val="1508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824832"/>
        <c:crosses val="autoZero"/>
        <c:auto val="1"/>
        <c:lblAlgn val="ctr"/>
        <c:lblOffset val="100"/>
        <c:noMultiLvlLbl val="0"/>
      </c:catAx>
      <c:valAx>
        <c:axId val="1508248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82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0899712"/>
        <c:axId val="150909696"/>
        <c:axId val="0"/>
      </c:bar3DChart>
      <c:catAx>
        <c:axId val="1508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909696"/>
        <c:crosses val="autoZero"/>
        <c:auto val="1"/>
        <c:lblAlgn val="ctr"/>
        <c:lblOffset val="100"/>
        <c:noMultiLvlLbl val="0"/>
      </c:catAx>
      <c:valAx>
        <c:axId val="1509096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899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9614592"/>
        <c:axId val="149616128"/>
        <c:axId val="0"/>
      </c:bar3DChart>
      <c:catAx>
        <c:axId val="14961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616128"/>
        <c:crosses val="autoZero"/>
        <c:auto val="1"/>
        <c:lblAlgn val="ctr"/>
        <c:lblOffset val="100"/>
        <c:noMultiLvlLbl val="0"/>
      </c:catAx>
      <c:valAx>
        <c:axId val="14961612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614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9787392"/>
        <c:axId val="149788928"/>
        <c:axId val="0"/>
      </c:bar3DChart>
      <c:catAx>
        <c:axId val="14978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787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0293120"/>
        <c:axId val="150299008"/>
        <c:axId val="0"/>
      </c:bar3DChart>
      <c:catAx>
        <c:axId val="1502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299008"/>
        <c:crosses val="autoZero"/>
        <c:auto val="1"/>
        <c:lblAlgn val="ctr"/>
        <c:lblOffset val="100"/>
        <c:noMultiLvlLbl val="0"/>
      </c:catAx>
      <c:valAx>
        <c:axId val="1502990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29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43840"/>
        <c:axId val="150645376"/>
      </c:barChart>
      <c:catAx>
        <c:axId val="1506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645376"/>
        <c:crosses val="autoZero"/>
        <c:auto val="1"/>
        <c:lblAlgn val="ctr"/>
        <c:lblOffset val="100"/>
        <c:noMultiLvlLbl val="0"/>
      </c:catAx>
      <c:valAx>
        <c:axId val="1506453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64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00384"/>
        <c:axId val="150475904"/>
        <c:axId val="0"/>
      </c:bar3DChart>
      <c:catAx>
        <c:axId val="150400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475904"/>
        <c:crosses val="autoZero"/>
        <c:auto val="1"/>
        <c:lblAlgn val="ctr"/>
        <c:lblOffset val="100"/>
        <c:noMultiLvlLbl val="0"/>
      </c:catAx>
      <c:valAx>
        <c:axId val="1504759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50400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574592"/>
        <c:axId val="150576128"/>
        <c:axId val="0"/>
      </c:bar3DChart>
      <c:catAx>
        <c:axId val="1505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576128"/>
        <c:crosses val="autoZero"/>
        <c:auto val="1"/>
        <c:lblAlgn val="ctr"/>
        <c:lblOffset val="100"/>
        <c:noMultiLvlLbl val="0"/>
      </c:catAx>
      <c:valAx>
        <c:axId val="1505761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57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27.09.2022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5" Type="http://schemas.openxmlformats.org/officeDocument/2006/relationships/oleObject" Target="../embeddings/_____Microsoft_Excel_97-20038.xls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15.09.2022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67 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Лист" r:id="rId3" imgW="6810395" imgH="3600450" progId="Excel.Sheet.8">
                  <p:embed/>
                </p:oleObj>
              </mc:Choice>
              <mc:Fallback>
                <p:oleObj name="Лист" r:id="rId3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3" name="Лист" r:id="rId3" imgW="6257985" imgH="3247954" progId="Excel.Sheet.8">
                  <p:embed/>
                </p:oleObj>
              </mc:Choice>
              <mc:Fallback>
                <p:oleObj name="Лист" r:id="rId3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8" name="Лист" r:id="rId3" imgW="6391215" imgH="2629007" progId="Excel.Sheet.8">
                  <p:embed/>
                </p:oleObj>
              </mc:Choice>
              <mc:Fallback>
                <p:oleObj name="Лист" r:id="rId3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9" name="Лист" r:id="rId3" imgW="5629215" imgH="1543050" progId="Excel.Sheet.8">
                  <p:embed/>
                </p:oleObj>
              </mc:Choice>
              <mc:Fallback>
                <p:oleObj name="Лист" r:id="rId3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2" name="Лист" r:id="rId3" imgW="4419600" imgH="3267146" progId="Excel.Sheet.8">
                  <p:embed/>
                </p:oleObj>
              </mc:Choice>
              <mc:Fallback>
                <p:oleObj name="Лист" r:id="rId3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0" name="Лист" r:id="rId3" imgW="5772030" imgH="1895546" progId="Excel.Sheet.8">
                    <p:embed/>
                  </p:oleObj>
                </mc:Choice>
                <mc:Fallback>
                  <p:oleObj name="Лист" r:id="rId3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15.09.2022 </a:t>
            </a: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smtClean="0">
                <a:latin typeface="Times New Roman" pitchFamily="18" charset="0"/>
                <a:cs typeface="Times New Roman" pitchFamily="18" charset="0"/>
              </a:rPr>
              <a:t> 67 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22.12.2021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№ 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2022 год и на плановый период 2023 и 2024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503654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56120" y="1877177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увеличится на 17173,75 тыс. рублей или на 3,3% и ожидается в сумме 534395,05 тыс. рублей, в том числе:</a:t>
            </a:r>
          </a:p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не изменится и прогнозируется в объеме 99912,0 тыс. рублей из них:</a:t>
            </a:r>
          </a:p>
          <a:p>
            <a:pPr algn="just" eaLnBrk="1" hangingPunct="1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налоговые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ожидаются в объеме 80421,0 тыс. рублей;</a:t>
            </a:r>
          </a:p>
          <a:p>
            <a:pPr algn="just" eaLnBrk="1" hangingPunct="1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 неналоговые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планируются в сумме 19491,0 тыс. рублей;</a:t>
            </a:r>
          </a:p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434483,05 тыс. рублей или увеличатся на 17173,75 тыс. рублей или на 4,1%.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961902"/>
              </p:ext>
            </p:extLst>
          </p:nvPr>
        </p:nvGraphicFramePr>
        <p:xfrm>
          <a:off x="393700" y="3332887"/>
          <a:ext cx="41402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4" name="Лист" r:id="rId3" imgW="3171837" imgH="1914610" progId="Excel.Sheet.8">
                  <p:embed/>
                </p:oleObj>
              </mc:Choice>
              <mc:Fallback>
                <p:oleObj name="Лист" r:id="rId3" imgW="3171837" imgH="19146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887"/>
                        <a:ext cx="41402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+4,1%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+3,3%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Равно 32"/>
          <p:cNvSpPr/>
          <p:nvPr/>
        </p:nvSpPr>
        <p:spPr bwMode="auto">
          <a:xfrm>
            <a:off x="380999" y="4353501"/>
            <a:ext cx="228599" cy="22636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81000" y="6000646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2023 план по доходам увеличится на сумму 27282,2 тыс. рублей по субсидии на строительство и реконструкцию (модернизацию) объектов питьевого водоснабжения и составит сумму 422680,746 тыс. рублей. На 2024 год объем доходов не изменится и составит сумму 384896,7 тыс. рублей.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6937"/>
            <a:ext cx="4365625" cy="2403476"/>
            <a:chOff x="4348163" y="3048000"/>
            <a:chExt cx="4365625" cy="2403476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6178254"/>
                </p:ext>
              </p:extLst>
            </p:nvPr>
          </p:nvGraphicFramePr>
          <p:xfrm>
            <a:off x="4348163" y="3355976"/>
            <a:ext cx="4365625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55" name="Лист" r:id="rId5" imgW="4381452" imgH="2104997" progId="Excel.Sheet.8">
                    <p:embed/>
                  </p:oleObj>
                </mc:Choice>
                <mc:Fallback>
                  <p:oleObj name="Лист" r:id="rId5" imgW="438145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365625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0763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434483,1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0715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417309,3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5715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104,1%</a:t>
              </a:r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-76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272296"/>
            <a:ext cx="833596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3,3% или на 18773,75 тыс. рублей по отношению к утвержденному плану (570764,8526 тыс. рублей) и составляет 589538,60268 тыс. рублей, в том числе:</a:t>
            </a:r>
          </a:p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счет  безвозмездных поступлений в сумме 17173,75 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в том числе на повышение ОТ с 01.07.2022 в сумме 2808,0 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100" dirty="0" smtClean="0"/>
              <a:t>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отсрочки гашения кредита  до 2024 года в сумме 1600,0 тыс. рублей.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расходов над доходами (дефицит) бюджета района в 2022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составит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55143,55268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2023 год увеличится  на сумму 27282,2 тыс. рублей за счет субсидии из областного бюджета на строительство и реконструкцию (модернизацию) объектов питьевого водоснабжения и составит в сумме 422680,746 тыс. рублей, 2024 год остается без изменений и составит 384896,7 тыс. рублей.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6148"/>
              </p:ext>
            </p:extLst>
          </p:nvPr>
        </p:nvGraphicFramePr>
        <p:xfrm>
          <a:off x="304801" y="1888123"/>
          <a:ext cx="8534398" cy="4889804"/>
        </p:xfrm>
        <a:graphic>
          <a:graphicData uri="http://schemas.openxmlformats.org/drawingml/2006/table">
            <a:tbl>
              <a:tblPr/>
              <a:tblGrid>
                <a:gridCol w="4648199"/>
                <a:gridCol w="457200"/>
                <a:gridCol w="304800"/>
                <a:gridCol w="838200"/>
                <a:gridCol w="838200"/>
                <a:gridCol w="762000"/>
                <a:gridCol w="685799"/>
              </a:tblGrid>
              <a:tr h="156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15.09.2022 года от плана на 29.06.2022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570 764,85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589 538,60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18 773,75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98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62 376,48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75 543,01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13 166,53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3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13 760,62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1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3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13 424,42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2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6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7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04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0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37 933,86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48 002,09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10 068,23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6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46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31 693,63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31 766,89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3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6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9 994,97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8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9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96057"/>
              </p:ext>
            </p:extLst>
          </p:nvPr>
        </p:nvGraphicFramePr>
        <p:xfrm>
          <a:off x="381000" y="246218"/>
          <a:ext cx="8534399" cy="6405740"/>
        </p:xfrm>
        <a:graphic>
          <a:graphicData uri="http://schemas.openxmlformats.org/drawingml/2006/table">
            <a:tbl>
              <a:tblPr/>
              <a:tblGrid>
                <a:gridCol w="4572000"/>
                <a:gridCol w="304800"/>
                <a:gridCol w="304800"/>
                <a:gridCol w="914400"/>
                <a:gridCol w="914400"/>
                <a:gridCol w="762000"/>
                <a:gridCol w="761999"/>
              </a:tblGrid>
              <a:tr h="289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15.09.2022 года от плана на 29.06.2022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71 149,04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71 111,28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1 365,45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2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50 261,85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52 302,85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3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2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8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34155"/>
              </p:ext>
            </p:extLst>
          </p:nvPr>
        </p:nvGraphicFramePr>
        <p:xfrm>
          <a:off x="304800" y="246219"/>
          <a:ext cx="8534399" cy="6417732"/>
        </p:xfrm>
        <a:graphic>
          <a:graphicData uri="http://schemas.openxmlformats.org/drawingml/2006/table">
            <a:tbl>
              <a:tblPr/>
              <a:tblGrid>
                <a:gridCol w="4343400"/>
                <a:gridCol w="381000"/>
                <a:gridCol w="381000"/>
                <a:gridCol w="914400"/>
                <a:gridCol w="914400"/>
                <a:gridCol w="838200"/>
                <a:gridCol w="761999"/>
              </a:tblGrid>
              <a:tr h="307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15.09.2022 года от плана на 29.06.2022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14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248 944,20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250 298,40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192 839,00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193 844,70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192 839,00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193 844,70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16 901,50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16 901,50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41 065,57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32 854,29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31 241,39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0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75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28600" y="5078125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15.09.2022 № 67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</a:t>
            </a:r>
            <a:r>
              <a:rPr lang="ru-RU" altLang="ru-RU" sz="1200" dirty="0" smtClean="0">
                <a:latin typeface="Times New Roman" pitchFamily="18" charset="0"/>
              </a:rPr>
              <a:t>«Ведомости» </a:t>
            </a:r>
            <a:r>
              <a:rPr lang="ru-RU" altLang="ru-RU" sz="1200" dirty="0">
                <a:latin typeface="Times New Roman" pitchFamily="18" charset="0"/>
              </a:rPr>
              <a:t>от </a:t>
            </a:r>
            <a:r>
              <a:rPr lang="ru-RU" altLang="ru-RU" sz="1200" dirty="0" smtClean="0">
                <a:latin typeface="Times New Roman" pitchFamily="18" charset="0"/>
              </a:rPr>
              <a:t>17.09</a:t>
            </a:r>
            <a:r>
              <a:rPr lang="ru-RU" altLang="ru-RU" sz="1200" dirty="0" smtClean="0">
                <a:latin typeface="Times New Roman" pitchFamily="18" charset="0"/>
              </a:rPr>
              <a:t>.2022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17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28140"/>
              </p:ext>
            </p:extLst>
          </p:nvPr>
        </p:nvGraphicFramePr>
        <p:xfrm>
          <a:off x="228600" y="260598"/>
          <a:ext cx="8686800" cy="4732892"/>
        </p:xfrm>
        <a:graphic>
          <a:graphicData uri="http://schemas.openxmlformats.org/drawingml/2006/table">
            <a:tbl>
              <a:tblPr/>
              <a:tblGrid>
                <a:gridCol w="4572000"/>
                <a:gridCol w="381000"/>
                <a:gridCol w="381000"/>
                <a:gridCol w="838200"/>
                <a:gridCol w="838200"/>
                <a:gridCol w="914400"/>
                <a:gridCol w="762000"/>
              </a:tblGrid>
              <a:tr h="335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29.06.2022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15.09.2022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15.09.2022 года от плана на 29.06.2022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2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44 865,31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4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14838</TotalTime>
  <Words>7916</Words>
  <Application>Microsoft Office PowerPoint</Application>
  <PresentationFormat>Экран (4:3)</PresentationFormat>
  <Paragraphs>1566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15.09.2022 № 67 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875</cp:revision>
  <cp:lastPrinted>2022-09-27T11:20:03Z</cp:lastPrinted>
  <dcterms:created xsi:type="dcterms:W3CDTF">1601-01-01T00:00:00Z</dcterms:created>
  <dcterms:modified xsi:type="dcterms:W3CDTF">2022-09-27T11:20:25Z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