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5" r:id="rId49"/>
    <p:sldId id="354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4411392"/>
        <c:axId val="134412928"/>
        <c:axId val="0"/>
      </c:bar3DChart>
      <c:catAx>
        <c:axId val="1344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412928"/>
        <c:crosses val="autoZero"/>
        <c:auto val="1"/>
        <c:lblAlgn val="ctr"/>
        <c:lblOffset val="100"/>
        <c:noMultiLvlLbl val="0"/>
      </c:catAx>
      <c:valAx>
        <c:axId val="1344129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441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32256"/>
        <c:axId val="136434048"/>
        <c:axId val="0"/>
      </c:bar3DChart>
      <c:catAx>
        <c:axId val="1364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434048"/>
        <c:crosses val="autoZero"/>
        <c:auto val="1"/>
        <c:lblAlgn val="ctr"/>
        <c:lblOffset val="100"/>
        <c:noMultiLvlLbl val="0"/>
      </c:catAx>
      <c:valAx>
        <c:axId val="1364340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43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601984"/>
        <c:axId val="136603520"/>
        <c:axId val="0"/>
      </c:bar3DChart>
      <c:catAx>
        <c:axId val="1366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603520"/>
        <c:crosses val="autoZero"/>
        <c:auto val="1"/>
        <c:lblAlgn val="ctr"/>
        <c:lblOffset val="100"/>
        <c:noMultiLvlLbl val="0"/>
      </c:catAx>
      <c:valAx>
        <c:axId val="1366035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60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6551424"/>
        <c:axId val="136561408"/>
        <c:axId val="0"/>
      </c:bar3DChart>
      <c:catAx>
        <c:axId val="1365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561408"/>
        <c:crosses val="autoZero"/>
        <c:auto val="1"/>
        <c:lblAlgn val="ctr"/>
        <c:lblOffset val="100"/>
        <c:noMultiLvlLbl val="0"/>
      </c:catAx>
      <c:valAx>
        <c:axId val="1365614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55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5327744"/>
        <c:axId val="135329280"/>
        <c:axId val="0"/>
      </c:bar3DChart>
      <c:catAx>
        <c:axId val="13532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329280"/>
        <c:crosses val="autoZero"/>
        <c:auto val="1"/>
        <c:lblAlgn val="ctr"/>
        <c:lblOffset val="100"/>
        <c:noMultiLvlLbl val="0"/>
      </c:catAx>
      <c:valAx>
        <c:axId val="13532928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5327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941504"/>
        <c:axId val="109943040"/>
        <c:axId val="0"/>
      </c:bar3DChart>
      <c:catAx>
        <c:axId val="10994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943040"/>
        <c:crosses val="autoZero"/>
        <c:auto val="1"/>
        <c:lblAlgn val="ctr"/>
        <c:lblOffset val="100"/>
        <c:noMultiLvlLbl val="0"/>
      </c:catAx>
      <c:valAx>
        <c:axId val="10994304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941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6006272"/>
        <c:axId val="136012160"/>
        <c:axId val="0"/>
      </c:bar3DChart>
      <c:catAx>
        <c:axId val="1360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012160"/>
        <c:crosses val="autoZero"/>
        <c:auto val="1"/>
        <c:lblAlgn val="ctr"/>
        <c:lblOffset val="100"/>
        <c:noMultiLvlLbl val="0"/>
      </c:catAx>
      <c:valAx>
        <c:axId val="1360121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00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6992"/>
        <c:axId val="136358528"/>
      </c:barChart>
      <c:catAx>
        <c:axId val="1363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358528"/>
        <c:crosses val="autoZero"/>
        <c:auto val="1"/>
        <c:lblAlgn val="ctr"/>
        <c:lblOffset val="100"/>
        <c:noMultiLvlLbl val="0"/>
      </c:catAx>
      <c:valAx>
        <c:axId val="1363585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35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40512"/>
        <c:axId val="136053888"/>
        <c:axId val="0"/>
      </c:bar3DChart>
      <c:catAx>
        <c:axId val="13624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053888"/>
        <c:crosses val="autoZero"/>
        <c:auto val="1"/>
        <c:lblAlgn val="ctr"/>
        <c:lblOffset val="100"/>
        <c:noMultiLvlLbl val="0"/>
      </c:catAx>
      <c:valAx>
        <c:axId val="13605388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6240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87744"/>
        <c:axId val="136289280"/>
        <c:axId val="0"/>
      </c:bar3DChart>
      <c:catAx>
        <c:axId val="13628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289280"/>
        <c:crosses val="autoZero"/>
        <c:auto val="1"/>
        <c:lblAlgn val="ctr"/>
        <c:lblOffset val="100"/>
        <c:noMultiLvlLbl val="0"/>
      </c:catAx>
      <c:valAx>
        <c:axId val="1362892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6287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07.07.2022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7.xls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29.06.2022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48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7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8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1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9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320138"/>
              </p:ext>
            </p:extLst>
          </p:nvPr>
        </p:nvGraphicFramePr>
        <p:xfrm>
          <a:off x="393700" y="3332887"/>
          <a:ext cx="41402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Лист" r:id="rId4" imgW="3171965" imgH="1914418" progId="Excel.Sheet.8">
                  <p:embed/>
                </p:oleObj>
              </mc:Choice>
              <mc:Fallback>
                <p:oleObj name="Лист" r:id="rId4" imgW="3171965" imgH="19144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887"/>
                        <a:ext cx="41402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29.06.2022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48 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 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503654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877177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11569,7 тыс. рублей или на 2,3% и ожидается в сумме 517221,3 тыс. рублей, в том числе: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4878,0 тыс. рублей или на 5,1% и прогнозируется в объеме 99912,0 тыс. рублей из них: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уменьшатся на 0,4% или на 286,0 тыс. рублей и ожидаются в объеме 80421,0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увеличатся на 36,0% или на сумму 5164,0 тыс. рублей и планируются в сумме 19491,0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417309,3 тыс. рублей или увеличатся на 6691,7 тыс. рублей или на 1,6%.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6000646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2023 и 2024 годы объем доходов не изменится и составят суммы 395398,546 тыс. рублей и 384896,7 тыс. рублей по годам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48163" y="3436937"/>
            <a:ext cx="4394200" cy="2422526"/>
            <a:chOff x="4348163" y="3048000"/>
            <a:chExt cx="4394200" cy="2422526"/>
          </a:xfrm>
        </p:grpSpPr>
        <p:graphicFrame>
          <p:nvGraphicFramePr>
            <p:cNvPr id="73735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593706"/>
                </p:ext>
              </p:extLst>
            </p:nvPr>
          </p:nvGraphicFramePr>
          <p:xfrm>
            <a:off x="4348163" y="3355976"/>
            <a:ext cx="43942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31" name="Лист" r:id="rId7" imgW="4410015" imgH="2123933" progId="Excel.Sheet.8">
                    <p:embed/>
                  </p:oleObj>
                </mc:Choice>
                <mc:Fallback>
                  <p:oleObj name="Лист" r:id="rId7" imgW="4410015" imgH="2123933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94200" cy="211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0763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417309,3</a:t>
              </a:r>
              <a:endParaRPr lang="ru-RU" sz="900" dirty="0"/>
            </a:p>
          </p:txBody>
        </p:sp>
        <p:sp>
          <p:nvSpPr>
            <p:cNvPr id="73737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0715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410617,6</a:t>
              </a:r>
              <a:endParaRPr lang="ru-RU" sz="900" dirty="0"/>
            </a:p>
          </p:txBody>
        </p:sp>
        <p:sp>
          <p:nvSpPr>
            <p:cNvPr id="73738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3739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101,6%</a:t>
              </a:r>
              <a:endParaRPr lang="ru-RU" sz="900" dirty="0"/>
            </a:p>
          </p:txBody>
        </p:sp>
      </p:grpSp>
      <p:sp>
        <p:nvSpPr>
          <p:cNvPr id="14" name="Выгнутая вверх стрелка 13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+2,0%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+1,6%</a:t>
            </a:r>
            <a:endParaRPr lang="ru-RU" sz="900" dirty="0"/>
          </a:p>
        </p:txBody>
      </p:sp>
      <p:sp>
        <p:nvSpPr>
          <p:cNvPr id="19" name="Выгнутая вверх стрелка 18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Равно 6"/>
          <p:cNvSpPr/>
          <p:nvPr/>
        </p:nvSpPr>
        <p:spPr bwMode="auto">
          <a:xfrm>
            <a:off x="380999" y="4353501"/>
            <a:ext cx="228599" cy="22636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-76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272296"/>
            <a:ext cx="83359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2,1% или 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11 569,7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по отношению к утвержденному плану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559 195,15268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рублей) и составляет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570 764,85268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за счет налоговых и неналоговых  доходов расходы увеличились в сумме 4 878,0 тыс. рублей;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2) 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 безвозмездных поступлений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6 691,7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 том числе на повышение МРОТ с 01.06.2022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1646,0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Превышение расходов над доходами (дефицит) бюджета района в 2022 году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53 543,55268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2023 и 2024 годы  остается без изменений и составит в сумме 395 398,546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 и в сумме 384 896,7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 соответственно.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58395"/>
              </p:ext>
            </p:extLst>
          </p:nvPr>
        </p:nvGraphicFramePr>
        <p:xfrm>
          <a:off x="152401" y="1718846"/>
          <a:ext cx="8839198" cy="4953026"/>
        </p:xfrm>
        <a:graphic>
          <a:graphicData uri="http://schemas.openxmlformats.org/drawingml/2006/table">
            <a:tbl>
              <a:tblPr/>
              <a:tblGrid>
                <a:gridCol w="5486399"/>
                <a:gridCol w="228600"/>
                <a:gridCol w="381000"/>
                <a:gridCol w="838200"/>
                <a:gridCol w="698685"/>
                <a:gridCol w="723789"/>
                <a:gridCol w="482525"/>
              </a:tblGrid>
              <a:tr h="196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29.06.2022 года от плана на 25.05.2022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31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559 195,15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570 764,85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11 569,70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23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61 666,48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62 376,48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12 902,90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13 760,62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2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12 566,70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13 424,42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1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61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6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4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1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0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38 081,58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37 933,86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-147,72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6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31 317,48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31 693,63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-1 119,87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3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2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1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46867"/>
              </p:ext>
            </p:extLst>
          </p:nvPr>
        </p:nvGraphicFramePr>
        <p:xfrm>
          <a:off x="228600" y="246219"/>
          <a:ext cx="8763001" cy="6431326"/>
        </p:xfrm>
        <a:graphic>
          <a:graphicData uri="http://schemas.openxmlformats.org/drawingml/2006/table">
            <a:tbl>
              <a:tblPr/>
              <a:tblGrid>
                <a:gridCol w="5105400"/>
                <a:gridCol w="381000"/>
                <a:gridCol w="304800"/>
                <a:gridCol w="838200"/>
                <a:gridCol w="838200"/>
                <a:gridCol w="685800"/>
                <a:gridCol w="609601"/>
              </a:tblGrid>
              <a:tr h="300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29.06.2022 года от плана на 25.05.2022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76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71 149,04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71 149,04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8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0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45 709,45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50 261,85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14 271,80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7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2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77751"/>
              </p:ext>
            </p:extLst>
          </p:nvPr>
        </p:nvGraphicFramePr>
        <p:xfrm>
          <a:off x="152398" y="246214"/>
          <a:ext cx="8839204" cy="6517566"/>
        </p:xfrm>
        <a:graphic>
          <a:graphicData uri="http://schemas.openxmlformats.org/drawingml/2006/table">
            <a:tbl>
              <a:tblPr/>
              <a:tblGrid>
                <a:gridCol w="5410202"/>
                <a:gridCol w="304800"/>
                <a:gridCol w="304800"/>
                <a:gridCol w="762000"/>
                <a:gridCol w="762000"/>
                <a:gridCol w="685800"/>
                <a:gridCol w="609602"/>
              </a:tblGrid>
              <a:tr h="314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29.06.2022 года от плана на 25.05.2022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243 292,40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248 944,20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5 651,80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7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192 839,00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3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192 839,00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1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7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40 947,67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41 065,57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9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32 736,39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31 241,39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31 241,39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2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28600" y="507812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29.06.2022 № 48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01.07.2022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70 (4839)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44868"/>
              </p:ext>
            </p:extLst>
          </p:nvPr>
        </p:nvGraphicFramePr>
        <p:xfrm>
          <a:off x="245853" y="260598"/>
          <a:ext cx="8745747" cy="4616202"/>
        </p:xfrm>
        <a:graphic>
          <a:graphicData uri="http://schemas.openxmlformats.org/drawingml/2006/table">
            <a:tbl>
              <a:tblPr/>
              <a:tblGrid>
                <a:gridCol w="5316747"/>
                <a:gridCol w="304800"/>
                <a:gridCol w="381000"/>
                <a:gridCol w="685800"/>
                <a:gridCol w="762000"/>
                <a:gridCol w="685800"/>
                <a:gridCol w="609600"/>
              </a:tblGrid>
              <a:tr h="374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29.06.2022 года от плана на 25.05.2022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1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44 865,31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44 865,31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2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14773</TotalTime>
  <Words>7739</Words>
  <Application>Microsoft Office PowerPoint</Application>
  <PresentationFormat>Экран (4:3)</PresentationFormat>
  <Paragraphs>1519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29.06.2022 № 48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865</cp:revision>
  <cp:lastPrinted>2022-07-07T06:20:14Z</cp:lastPrinted>
  <dcterms:created xsi:type="dcterms:W3CDTF">1601-01-01T00:00:00Z</dcterms:created>
  <dcterms:modified xsi:type="dcterms:W3CDTF">2022-07-07T06:20:22Z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