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5"/>
  </p:notesMasterIdLst>
  <p:sldIdLst>
    <p:sldId id="256" r:id="rId2"/>
    <p:sldId id="320" r:id="rId3"/>
    <p:sldId id="328" r:id="rId4"/>
    <p:sldId id="339" r:id="rId5"/>
    <p:sldId id="351" r:id="rId6"/>
    <p:sldId id="313" r:id="rId7"/>
    <p:sldId id="358" r:id="rId8"/>
    <p:sldId id="359" r:id="rId9"/>
    <p:sldId id="360" r:id="rId10"/>
    <p:sldId id="361" r:id="rId11"/>
    <p:sldId id="364" r:id="rId12"/>
    <p:sldId id="363" r:id="rId13"/>
    <p:sldId id="269" r:id="rId14"/>
    <p:sldId id="366" r:id="rId15"/>
    <p:sldId id="309" r:id="rId16"/>
    <p:sldId id="365" r:id="rId17"/>
    <p:sldId id="338" r:id="rId18"/>
    <p:sldId id="344" r:id="rId19"/>
    <p:sldId id="350" r:id="rId20"/>
    <p:sldId id="357" r:id="rId21"/>
    <p:sldId id="321" r:id="rId22"/>
    <p:sldId id="367" r:id="rId23"/>
    <p:sldId id="289" r:id="rId24"/>
  </p:sldIdLst>
  <p:sldSz cx="9180513" cy="6858000"/>
  <p:notesSz cx="6735763" cy="9866313"/>
  <p:defaultTextStyle>
    <a:defPPr>
      <a:defRPr lang="ru-RU"/>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a:srgbClr val="CCFFCC"/>
    <a:srgbClr val="FFCCCC"/>
    <a:srgbClr val="CCFF99"/>
    <a:srgbClr val="FFFF99"/>
    <a:srgbClr val="00FF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4643" autoAdjust="0"/>
  </p:normalViewPr>
  <p:slideViewPr>
    <p:cSldViewPr>
      <p:cViewPr>
        <p:scale>
          <a:sx n="90" d="100"/>
          <a:sy n="90" d="100"/>
        </p:scale>
        <p:origin x="-2262" y="-690"/>
      </p:cViewPr>
      <p:guideLst>
        <p:guide orient="horz" pos="2160"/>
        <p:guide pos="28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14"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1050;&#1086;&#1083;&#1087;&#1072;&#1082;&#1086;&#1074;&#1072;%20&#1045;.&#1045;\&#1041;&#1056;&#1054;&#1064;&#1070;&#1056;&#1040;%20&#1073;&#1102;&#1076;&#1078;&#1077;&#1090;%20&#1076;&#1083;&#1103;%20&#1075;&#1088;&#1072;&#1078;&#1076;&#1072;&#1085;\2022\&#1043;&#1086;&#1076;&#1086;&#1074;&#1086;&#1081;%20&#1041;&#1043;%202021\&#1055;&#1086;&#1076;&#1089;&#1086;&#1073;&#1082;&#1072;%20&#1073;&#1102;&#1076;&#1078;&#1077;&#1090;%20&#1076;&#1083;&#1103;%20&#1075;&#1088;&#1072;&#1078;&#1076;&#1072;&#1085;%20&#1085;&#1072;%202021.xls"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1050;&#1086;&#1083;&#1087;&#1072;&#1082;&#1086;&#1074;&#1072;%20&#1045;.&#1045;\&#1041;&#1056;&#1054;&#1064;&#1070;&#1056;&#1040;%20&#1073;&#1102;&#1076;&#1078;&#1077;&#1090;%20&#1076;&#1083;&#1103;%20&#1075;&#1088;&#1072;&#1078;&#1076;&#1072;&#1085;\2022\&#1043;&#1086;&#1076;&#1086;&#1074;&#1086;&#1081;%20&#1041;&#1043;%202021\&#1055;&#1086;&#1076;&#1089;&#1086;&#1073;&#1082;&#1072;%20&#1073;&#1102;&#1076;&#1078;&#1077;&#1090;%20&#1076;&#1083;&#1103;%20&#1075;&#1088;&#1072;&#1078;&#1076;&#1072;&#1085;%20&#1085;&#1072;%202021.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192.168.1.1\&#1092;&#1080;&#1085;_&#1091;&#1087;&#1088;&#1072;&#1074;&#1083;&#1077;&#1085;&#1080;&#1077;_&#1086;&#1073;&#1097;&#1072;&#1103;\(q)%20&#1041;&#1102;&#1076;&#1078;&#1077;&#1090;&#1085;&#1099;&#1081;%20&#1086;&#1090;&#1076;&#1077;&#1083;\&#1075;&#1086;&#1076;&#1086;&#1074;&#1086;&#1081;%20&#1086;&#1090;&#1095;&#1077;&#1090;%20&#1079;&#1072;%202021%20&#1075;&#1086;&#1076;\&#1052;&#1054;%20&#1041;&#1086;&#1088;&#1080;&#1089;&#1086;&#1075;&#1083;&#1077;&#1073;&#1089;&#1082;&#1086;&#1077;\&#1073;&#1102;&#1076;&#1078;&#1077;&#1090;%20&#1076;&#1083;&#1103;%20&#1075;&#1088;&#1072;&#1078;&#1076;&#1072;&#1085;\&#1050;%20&#1087;&#1088;&#1086;&#1077;&#1082;&#1090;&#1091;\&#1055;&#1086;&#1076;&#1089;&#1086;&#1073;&#1082;&#1072;%20&#1073;&#1102;&#1076;&#1078;&#1077;&#1090;%20&#1076;&#1083;&#1103;%20&#1075;&#1088;&#1072;&#1078;&#1076;&#1072;&#1085;%20&#1041;&#1043;%20&#1085;&#1072;%202021.xls"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_____Microsoft_Excel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50"/>
      <c:rAngAx val="0"/>
      <c:perspective val="50"/>
    </c:view3D>
    <c:floor>
      <c:thickness val="0"/>
    </c:floor>
    <c:sideWall>
      <c:thickness val="0"/>
    </c:sideWall>
    <c:backWall>
      <c:thickness val="0"/>
    </c:backWall>
    <c:plotArea>
      <c:layout>
        <c:manualLayout>
          <c:layoutTarget val="inner"/>
          <c:xMode val="edge"/>
          <c:yMode val="edge"/>
          <c:x val="6.3456911636045497E-3"/>
          <c:y val="1.20167121966897E-2"/>
          <c:w val="0.9924947209294408"/>
          <c:h val="0.98798322304382746"/>
        </c:manualLayout>
      </c:layout>
      <c:pie3DChart>
        <c:varyColors val="1"/>
        <c:ser>
          <c:idx val="0"/>
          <c:order val="0"/>
          <c:tx>
            <c:strRef>
              <c:f>Переданные!$B$1</c:f>
              <c:strCache>
                <c:ptCount val="1"/>
                <c:pt idx="0">
                  <c:v>2021 год</c:v>
                </c:pt>
              </c:strCache>
            </c:strRef>
          </c:tx>
          <c:spPr>
            <a:solidFill>
              <a:srgbClr val="92D050"/>
            </a:solidFill>
            <a:ln>
              <a:solidFill>
                <a:schemeClr val="tx1"/>
              </a:solidFill>
            </a:ln>
          </c:spPr>
          <c:explosion val="25"/>
          <c:dPt>
            <c:idx val="0"/>
            <c:bubble3D val="0"/>
          </c:dPt>
          <c:dPt>
            <c:idx val="1"/>
            <c:bubble3D val="0"/>
            <c:spPr>
              <a:solidFill>
                <a:srgbClr val="FF66FF"/>
              </a:solidFill>
              <a:ln>
                <a:solidFill>
                  <a:schemeClr val="tx1"/>
                </a:solidFill>
              </a:ln>
            </c:spPr>
          </c:dPt>
          <c:dLbls>
            <c:dLbl>
              <c:idx val="0"/>
              <c:layout>
                <c:manualLayout>
                  <c:x val="8.1990011665208515E-2"/>
                  <c:y val="0.17233560090702948"/>
                </c:manualLayout>
              </c:layout>
              <c:spPr/>
              <c:txPr>
                <a:bodyPr/>
                <a:lstStyle/>
                <a:p>
                  <a:pPr>
                    <a:defRPr sz="1400" b="1" i="0" u="none" strike="noStrike" baseline="0">
                      <a:solidFill>
                        <a:srgbClr val="000000"/>
                      </a:solidFill>
                      <a:latin typeface="Times New Roman"/>
                      <a:ea typeface="Times New Roman"/>
                      <a:cs typeface="Times New Roman"/>
                    </a:defRPr>
                  </a:pPr>
                  <a:endParaRPr lang="ru-RU"/>
                </a:p>
              </c:txPr>
              <c:dLblPos val="bestFit"/>
              <c:showLegendKey val="0"/>
              <c:showVal val="1"/>
              <c:showCatName val="1"/>
              <c:showSerName val="0"/>
              <c:showPercent val="1"/>
              <c:showBubbleSize val="0"/>
            </c:dLbl>
            <c:dLbl>
              <c:idx val="1"/>
              <c:layout>
                <c:manualLayout>
                  <c:x val="-0.28009259259259262"/>
                  <c:y val="0"/>
                </c:manualLayout>
              </c:layout>
              <c:spPr/>
              <c:txPr>
                <a:bodyPr/>
                <a:lstStyle/>
                <a:p>
                  <a:pPr>
                    <a:defRPr sz="1100" b="1" i="0" u="none" strike="noStrike" baseline="0">
                      <a:solidFill>
                        <a:srgbClr val="000000"/>
                      </a:solidFill>
                      <a:latin typeface="Times New Roman"/>
                      <a:ea typeface="Times New Roman"/>
                      <a:cs typeface="Times New Roman"/>
                    </a:defRPr>
                  </a:pPr>
                  <a:endParaRPr lang="ru-RU"/>
                </a:p>
              </c:txPr>
              <c:dLblPos val="bestFit"/>
              <c:showLegendKey val="0"/>
              <c:showVal val="1"/>
              <c:showCatName val="1"/>
              <c:showSerName val="0"/>
              <c:showPercent val="1"/>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1"/>
            <c:showSerName val="0"/>
            <c:showPercent val="1"/>
            <c:showBubbleSize val="0"/>
            <c:showLeaderLines val="1"/>
          </c:dLbls>
          <c:cat>
            <c:strRef>
              <c:f>Переданные!$A$2:$A$3</c:f>
              <c:strCache>
                <c:ptCount val="2"/>
                <c:pt idx="0">
                  <c:v>Расходы</c:v>
                </c:pt>
                <c:pt idx="1">
                  <c:v>Переданные полномочия в бюджет района</c:v>
                </c:pt>
              </c:strCache>
            </c:strRef>
          </c:cat>
          <c:val>
            <c:numRef>
              <c:f>Переданные!$B$2:$B$3</c:f>
              <c:numCache>
                <c:formatCode>#,##0.0</c:formatCode>
                <c:ptCount val="2"/>
                <c:pt idx="0">
                  <c:v>35308.06781</c:v>
                </c:pt>
                <c:pt idx="1">
                  <c:v>931.9</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32581572756759"/>
          <c:y val="5.314012795571027E-2"/>
          <c:w val="0.8495479271908345"/>
          <c:h val="0.821256522951886"/>
        </c:manualLayout>
      </c:layout>
      <c:barChart>
        <c:barDir val="col"/>
        <c:grouping val="clustered"/>
        <c:varyColors val="0"/>
        <c:ser>
          <c:idx val="0"/>
          <c:order val="0"/>
          <c:invertIfNegative val="0"/>
          <c:dPt>
            <c:idx val="0"/>
            <c:invertIfNegative val="0"/>
            <c:bubble3D val="0"/>
            <c:spPr>
              <a:solidFill>
                <a:srgbClr val="FF66CC"/>
              </a:solidFill>
            </c:spPr>
          </c:dPt>
          <c:dPt>
            <c:idx val="1"/>
            <c:invertIfNegative val="0"/>
            <c:bubble3D val="0"/>
            <c:spPr>
              <a:solidFill>
                <a:srgbClr val="FFFF00"/>
              </a:solidFill>
            </c:spPr>
          </c:dPt>
          <c:dLbls>
            <c:dLbl>
              <c:idx val="0"/>
              <c:layout>
                <c:manualLayout>
                  <c:x val="0"/>
                  <c:y val="0.10185185185185185"/>
                </c:manualLayout>
              </c:layout>
              <c:dLblPos val="outEnd"/>
              <c:showLegendKey val="0"/>
              <c:showVal val="1"/>
              <c:showCatName val="0"/>
              <c:showSerName val="0"/>
              <c:showPercent val="0"/>
              <c:showBubbleSize val="0"/>
            </c:dLbl>
            <c:dLbl>
              <c:idx val="1"/>
              <c:layout>
                <c:manualLayout>
                  <c:x val="0"/>
                  <c:y val="0.11111111111111116"/>
                </c:manualLayout>
              </c:layout>
              <c:dLblPos val="outEnd"/>
              <c:showLegendKey val="0"/>
              <c:showVal val="1"/>
              <c:showCatName val="0"/>
              <c:showSerName val="0"/>
              <c:showPercent val="0"/>
              <c:showBubbleSize val="0"/>
            </c:dLbl>
            <c:dLbl>
              <c:idx val="2"/>
              <c:layout>
                <c:manualLayout>
                  <c:x val="1.0185067526415994E-16"/>
                  <c:y val="0.10185185185185185"/>
                </c:manualLayout>
              </c:layout>
              <c:dLblPos val="outEnd"/>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Соцсфера!$A$19:$B$19</c:f>
              <c:strCache>
                <c:ptCount val="2"/>
                <c:pt idx="0">
                  <c:v>Исполнено за 2020 год</c:v>
                </c:pt>
                <c:pt idx="1">
                  <c:v>Исполнено за 2021 год</c:v>
                </c:pt>
              </c:strCache>
            </c:strRef>
          </c:cat>
          <c:val>
            <c:numRef>
              <c:f>Соцсфера!$A$20:$B$20</c:f>
              <c:numCache>
                <c:formatCode>0.0</c:formatCode>
                <c:ptCount val="2"/>
                <c:pt idx="0">
                  <c:v>10938.4</c:v>
                </c:pt>
                <c:pt idx="1">
                  <c:v>12430.666169999999</c:v>
                </c:pt>
              </c:numCache>
            </c:numRef>
          </c:val>
        </c:ser>
        <c:dLbls>
          <c:showLegendKey val="0"/>
          <c:showVal val="0"/>
          <c:showCatName val="0"/>
          <c:showSerName val="0"/>
          <c:showPercent val="0"/>
          <c:showBubbleSize val="0"/>
        </c:dLbls>
        <c:gapWidth val="150"/>
        <c:axId val="60947840"/>
        <c:axId val="60990592"/>
      </c:barChart>
      <c:catAx>
        <c:axId val="60947840"/>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60990592"/>
        <c:crosses val="autoZero"/>
        <c:auto val="1"/>
        <c:lblAlgn val="ctr"/>
        <c:lblOffset val="100"/>
        <c:noMultiLvlLbl val="0"/>
      </c:catAx>
      <c:valAx>
        <c:axId val="60990592"/>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60947840"/>
        <c:crosses val="autoZero"/>
        <c:crossBetween val="between"/>
      </c:valAx>
      <c:spPr>
        <a:noFill/>
        <a:ln w="25400">
          <a:noFill/>
        </a:ln>
      </c:spPr>
    </c:plotArea>
    <c:plotVisOnly val="1"/>
    <c:dispBlanksAs val="gap"/>
    <c:showDLblsOverMax val="0"/>
  </c:chart>
  <c:spPr>
    <a:solidFill>
      <a:srgbClr val="CCFFFF"/>
    </a:solidFill>
  </c:spPr>
  <c:txPr>
    <a:bodyPr/>
    <a:lstStyle/>
    <a:p>
      <a:pPr>
        <a:defRPr sz="1000" b="1"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6918674639354312E-2"/>
          <c:y val="0.13388536110405558"/>
          <c:w val="0.92308132536064569"/>
          <c:h val="0.57511359467163392"/>
        </c:manualLayout>
      </c:layout>
      <c:bar3DChart>
        <c:barDir val="col"/>
        <c:grouping val="clustered"/>
        <c:varyColors val="0"/>
        <c:ser>
          <c:idx val="0"/>
          <c:order val="0"/>
          <c:spPr>
            <a:solidFill>
              <a:srgbClr val="8064A2">
                <a:lumMod val="60000"/>
                <a:lumOff val="40000"/>
              </a:srgbClr>
            </a:solidFill>
          </c:spPr>
          <c:invertIfNegative val="0"/>
          <c:dPt>
            <c:idx val="0"/>
            <c:invertIfNegative val="0"/>
            <c:bubble3D val="0"/>
            <c:spPr>
              <a:solidFill>
                <a:srgbClr val="FFC000"/>
              </a:solidFill>
            </c:spPr>
          </c:dPt>
          <c:dPt>
            <c:idx val="1"/>
            <c:invertIfNegative val="0"/>
            <c:bubble3D val="0"/>
            <c:spPr>
              <a:solidFill>
                <a:srgbClr val="92D050"/>
              </a:solidFill>
            </c:spPr>
          </c:dPt>
          <c:dPt>
            <c:idx val="2"/>
            <c:invertIfNegative val="0"/>
            <c:bubble3D val="0"/>
          </c:dPt>
          <c:dLbls>
            <c:dLbl>
              <c:idx val="0"/>
              <c:layout>
                <c:manualLayout>
                  <c:x val="8.3542188805346695E-3"/>
                  <c:y val="9.3164225439561987E-2"/>
                </c:manualLayout>
              </c:layout>
              <c:showLegendKey val="0"/>
              <c:showVal val="1"/>
              <c:showCatName val="0"/>
              <c:showSerName val="0"/>
              <c:showPercent val="0"/>
              <c:showBubbleSize val="0"/>
            </c:dLbl>
            <c:dLbl>
              <c:idx val="1"/>
              <c:layout>
                <c:manualLayout>
                  <c:x val="1.1891671435807365E-2"/>
                  <c:y val="0.23702198515508141"/>
                </c:manualLayout>
              </c:layout>
              <c:showLegendKey val="0"/>
              <c:showVal val="1"/>
              <c:showCatName val="0"/>
              <c:showSerName val="0"/>
              <c:showPercent val="0"/>
              <c:showBubbleSize val="0"/>
            </c:dLbl>
            <c:dLbl>
              <c:idx val="2"/>
              <c:layout>
                <c:manualLayout>
                  <c:x val="-3.3416875522138678E-3"/>
                  <c:y val="0.22646549826432982"/>
                </c:manualLayout>
              </c:layout>
              <c:showLegendKey val="0"/>
              <c:showVal val="1"/>
              <c:showCatName val="0"/>
              <c:showSerName val="0"/>
              <c:showPercent val="0"/>
              <c:showBubbleSize val="0"/>
            </c:dLbl>
            <c:spPr>
              <a:noFill/>
              <a:ln w="25400">
                <a:noFill/>
              </a:ln>
            </c:spPr>
            <c:txPr>
              <a:bodyPr/>
              <a:lstStyle/>
              <a:p>
                <a:pPr>
                  <a:defRPr sz="12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бюджет для граждан БГ на 2021.xls]ср.зп по указам'!$A$5:$A$7</c:f>
              <c:strCache>
                <c:ptCount val="3"/>
                <c:pt idx="0">
                  <c:v>Средняя заработная плата работников учреждений культуры по муниципальному образованию Борисоглебское за 2020 год</c:v>
                </c:pt>
                <c:pt idx="1">
                  <c:v>Среднемесячный доход от трудовой деятельности  во Владимирской области в 2021 году</c:v>
                </c:pt>
                <c:pt idx="2">
                  <c:v>Средняя заработная плата работников учреждений культуры по муниципальному образованию Борисоглебское за 2021 год</c:v>
                </c:pt>
              </c:strCache>
            </c:strRef>
          </c:cat>
          <c:val>
            <c:numRef>
              <c:f>'[Подсобка бюджет для граждан БГ на 2021.xls]ср.зп по указам'!$B$5:$B$7</c:f>
              <c:numCache>
                <c:formatCode>#,##0.0</c:formatCode>
                <c:ptCount val="3"/>
                <c:pt idx="0">
                  <c:v>28756.2</c:v>
                </c:pt>
                <c:pt idx="1">
                  <c:v>31377</c:v>
                </c:pt>
                <c:pt idx="2">
                  <c:v>31523.200000000001</c:v>
                </c:pt>
              </c:numCache>
            </c:numRef>
          </c:val>
        </c:ser>
        <c:dLbls>
          <c:showLegendKey val="0"/>
          <c:showVal val="0"/>
          <c:showCatName val="0"/>
          <c:showSerName val="0"/>
          <c:showPercent val="0"/>
          <c:showBubbleSize val="0"/>
        </c:dLbls>
        <c:gapWidth val="75"/>
        <c:shape val="box"/>
        <c:axId val="104032896"/>
        <c:axId val="104042880"/>
        <c:axId val="0"/>
      </c:bar3DChart>
      <c:catAx>
        <c:axId val="104032896"/>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04042880"/>
        <c:crosses val="autoZero"/>
        <c:auto val="1"/>
        <c:lblAlgn val="ctr"/>
        <c:lblOffset val="100"/>
        <c:noMultiLvlLbl val="0"/>
      </c:catAx>
      <c:valAx>
        <c:axId val="104042880"/>
        <c:scaling>
          <c:orientation val="minMax"/>
        </c:scaling>
        <c:delete val="0"/>
        <c:axPos val="l"/>
        <c:majorGridlines/>
        <c:numFmt formatCode="#,##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04032896"/>
        <c:crosses val="autoZero"/>
        <c:crossBetween val="between"/>
      </c:valAx>
      <c:spPr>
        <a:noFill/>
        <a:ln w="25400">
          <a:noFill/>
        </a:ln>
      </c:spPr>
    </c:plotArea>
    <c:plotVisOnly val="1"/>
    <c:dispBlanksAs val="gap"/>
    <c:showDLblsOverMax val="0"/>
  </c:chart>
  <c:spPr>
    <a:solidFill>
      <a:schemeClr val="lt1">
        <a:alpha val="0"/>
      </a:schemeClr>
    </a:solidFill>
    <a:ln>
      <a:noFill/>
    </a:ln>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solidFill>
          <a:schemeClr val="accent3">
            <a:lumMod val="40000"/>
            <a:lumOff val="60000"/>
          </a:schemeClr>
        </a:solidFill>
      </c:spPr>
    </c:floor>
    <c:sideWall>
      <c:thickness val="0"/>
      <c:spPr>
        <a:noFill/>
      </c:spPr>
    </c:sideWall>
    <c:backWall>
      <c:thickness val="0"/>
      <c:spPr>
        <a:noFill/>
      </c:spPr>
    </c:backWall>
    <c:plotArea>
      <c:layout>
        <c:manualLayout>
          <c:layoutTarget val="inner"/>
          <c:xMode val="edge"/>
          <c:yMode val="edge"/>
          <c:x val="5.786150842097796E-2"/>
          <c:y val="0.15723550042970291"/>
          <c:w val="0.9023091885918243"/>
          <c:h val="0.63795414953661767"/>
        </c:manualLayout>
      </c:layout>
      <c:bar3DChart>
        <c:barDir val="col"/>
        <c:grouping val="stacked"/>
        <c:varyColors val="0"/>
        <c:ser>
          <c:idx val="0"/>
          <c:order val="0"/>
          <c:tx>
            <c:strRef>
              <c:f>МП!$A$2</c:f>
              <c:strCache>
                <c:ptCount val="1"/>
                <c:pt idx="0">
                  <c:v>Расходы в рамках муниципальных программ</c:v>
                </c:pt>
              </c:strCache>
            </c:strRef>
          </c:tx>
          <c:spPr>
            <a:pattFill prst="sphere">
              <a:fgClr>
                <a:srgbClr val="7030A0"/>
              </a:fgClr>
              <a:bgClr>
                <a:schemeClr val="bg1"/>
              </a:bgClr>
            </a:pattFill>
          </c:spPr>
          <c:invertIfNegative val="0"/>
          <c:dLbls>
            <c:dLbl>
              <c:idx val="0"/>
              <c:layout>
                <c:manualLayout>
                  <c:x val="-0.10431484115694642"/>
                  <c:y val="3.3052284393654333E-3"/>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29253,8</a:t>
                    </a:r>
                    <a:r>
                      <a:rPr lang="ru-RU" sz="1000" b="1" i="0" u="none" strike="noStrike" baseline="0">
                        <a:solidFill>
                          <a:srgbClr val="000000"/>
                        </a:solidFill>
                        <a:latin typeface="Times New Roman"/>
                        <a:cs typeface="Times New Roman"/>
                      </a:rPr>
                      <a:t>; </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90,7%</a:t>
                    </a:r>
                    <a:endParaRPr lang="en-US" sz="1000" b="1" i="0" u="none" strike="noStrike" baseline="0">
                      <a:solidFill>
                        <a:srgbClr val="000000"/>
                      </a:solidFill>
                      <a:latin typeface="Times New Roman"/>
                      <a:cs typeface="Times New Roman"/>
                    </a:endParaRPr>
                  </a:p>
                </c:rich>
              </c:tx>
              <c:spPr/>
              <c:showLegendKey val="0"/>
              <c:showVal val="1"/>
              <c:showCatName val="0"/>
              <c:showSerName val="0"/>
              <c:showPercent val="0"/>
              <c:showBubbleSize val="0"/>
            </c:dLbl>
            <c:dLbl>
              <c:idx val="1"/>
              <c:layout>
                <c:manualLayout>
                  <c:x val="-8.5348506401137975E-2"/>
                  <c:y val="0"/>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33711,6</a:t>
                    </a:r>
                    <a:r>
                      <a:rPr lang="ru-RU" sz="1000" b="1" i="0" u="none" strike="noStrike" baseline="0">
                        <a:solidFill>
                          <a:srgbClr val="000000"/>
                        </a:solidFill>
                        <a:latin typeface="Times New Roman"/>
                        <a:cs typeface="Times New Roman"/>
                      </a:rPr>
                      <a:t>;</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90,7%</a:t>
                    </a:r>
                    <a:endParaRPr lang="en-US" sz="1000" b="1" i="0" u="none" strike="noStrike" baseline="0">
                      <a:solidFill>
                        <a:srgbClr val="000000"/>
                      </a:solidFill>
                      <a:latin typeface="Times New Roman"/>
                      <a:cs typeface="Times New Roman"/>
                    </a:endParaRPr>
                  </a:p>
                </c:rich>
              </c:tx>
              <c:spPr/>
              <c:showLegendKey val="0"/>
              <c:showVal val="1"/>
              <c:showCatName val="0"/>
              <c:showSerName val="0"/>
              <c:showPercent val="0"/>
              <c:showBubbleSize val="0"/>
            </c:dLbl>
            <c:dLbl>
              <c:idx val="2"/>
              <c:layout>
                <c:manualLayout>
                  <c:x val="-8.7245139876718822E-2"/>
                  <c:y val="0"/>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32014,3</a:t>
                    </a:r>
                    <a:r>
                      <a:rPr lang="ru-RU" sz="1000" b="1" i="0" u="none" strike="noStrike" baseline="0">
                        <a:solidFill>
                          <a:srgbClr val="000000"/>
                        </a:solidFill>
                        <a:latin typeface="Times New Roman"/>
                        <a:cs typeface="Times New Roman"/>
                      </a:rPr>
                      <a:t>;</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90,7%</a:t>
                    </a:r>
                    <a:endParaRPr lang="en-US" sz="1000" b="1" i="0" u="none" strike="noStrike" baseline="0">
                      <a:solidFill>
                        <a:srgbClr val="000000"/>
                      </a:solidFill>
                      <a:latin typeface="Times New Roman"/>
                      <a:cs typeface="Times New Roman"/>
                    </a:endParaRPr>
                  </a:p>
                </c:rich>
              </c:tx>
              <c:spPr/>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МП!$B$1:$D$1</c:f>
              <c:strCache>
                <c:ptCount val="3"/>
                <c:pt idx="0">
                  <c:v>Исполнено за 2020 год, тыс. рублей</c:v>
                </c:pt>
                <c:pt idx="1">
                  <c:v>Уточненный план на 2021 год, тыс. рублей</c:v>
                </c:pt>
                <c:pt idx="2">
                  <c:v>Исполнено за 2021 год, тыс. рублей</c:v>
                </c:pt>
              </c:strCache>
            </c:strRef>
          </c:cat>
          <c:val>
            <c:numRef>
              <c:f>МП!$B$2:$D$2</c:f>
              <c:numCache>
                <c:formatCode>0.0</c:formatCode>
                <c:ptCount val="3"/>
                <c:pt idx="0">
                  <c:v>29253.8</c:v>
                </c:pt>
                <c:pt idx="1">
                  <c:v>33711.644010000004</c:v>
                </c:pt>
                <c:pt idx="2">
                  <c:v>32014.269830000008</c:v>
                </c:pt>
              </c:numCache>
            </c:numRef>
          </c:val>
        </c:ser>
        <c:ser>
          <c:idx val="1"/>
          <c:order val="1"/>
          <c:tx>
            <c:strRef>
              <c:f>МП!$A$3</c:f>
              <c:strCache>
                <c:ptCount val="1"/>
                <c:pt idx="0">
                  <c:v>Непрограммные расходы органов местного самоуправления </c:v>
                </c:pt>
              </c:strCache>
            </c:strRef>
          </c:tx>
          <c:spPr>
            <a:solidFill>
              <a:srgbClr val="FFFF00"/>
            </a:solidFill>
            <a:ln>
              <a:solidFill>
                <a:schemeClr val="tx1"/>
              </a:solidFill>
            </a:ln>
          </c:spPr>
          <c:invertIfNegative val="0"/>
          <c:dPt>
            <c:idx val="0"/>
            <c:invertIfNegative val="0"/>
            <c:bubble3D val="0"/>
          </c:dPt>
          <c:dPt>
            <c:idx val="1"/>
            <c:invertIfNegative val="0"/>
            <c:bubble3D val="0"/>
          </c:dPt>
          <c:dPt>
            <c:idx val="2"/>
            <c:invertIfNegative val="0"/>
            <c:bubble3D val="0"/>
          </c:dPt>
          <c:dLbls>
            <c:dLbl>
              <c:idx val="0"/>
              <c:layout>
                <c:manualLayout>
                  <c:x val="-0.10365475297095687"/>
                  <c:y val="-2.0435974264278886E-2"/>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2 986,10</a:t>
                    </a:r>
                    <a:r>
                      <a:rPr lang="ru-RU" sz="1000" b="1" i="0" u="none" strike="noStrike" baseline="0">
                        <a:solidFill>
                          <a:srgbClr val="000000"/>
                        </a:solidFill>
                        <a:latin typeface="Times New Roman"/>
                        <a:cs typeface="Times New Roman"/>
                      </a:rPr>
                      <a:t>;</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 9,3%</a:t>
                    </a:r>
                    <a:endParaRPr lang="en-US" sz="1000" b="1" i="0" u="none" strike="noStrike" baseline="0">
                      <a:solidFill>
                        <a:srgbClr val="000000"/>
                      </a:solidFill>
                      <a:latin typeface="Times New Roman"/>
                      <a:cs typeface="Times New Roman"/>
                    </a:endParaRPr>
                  </a:p>
                </c:rich>
              </c:tx>
              <c:numFmt formatCode="#,##0.00" sourceLinked="0"/>
              <c:spPr/>
              <c:showLegendKey val="0"/>
              <c:showVal val="1"/>
              <c:showCatName val="0"/>
              <c:showSerName val="0"/>
              <c:showPercent val="0"/>
              <c:showBubbleSize val="0"/>
            </c:dLbl>
            <c:dLbl>
              <c:idx val="1"/>
              <c:layout>
                <c:manualLayout>
                  <c:x val="-8.9141773352299669E-2"/>
                  <c:y val="-2.0471047313776043E-2"/>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3 380,02</a:t>
                    </a:r>
                    <a:r>
                      <a:rPr lang="ru-RU" sz="1000" b="1" i="0" u="none" strike="noStrike" baseline="0">
                        <a:solidFill>
                          <a:srgbClr val="000000"/>
                        </a:solidFill>
                        <a:latin typeface="Times New Roman"/>
                        <a:cs typeface="Times New Roman"/>
                      </a:rPr>
                      <a:t>;</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9,3%</a:t>
                    </a:r>
                    <a:endParaRPr lang="en-US" sz="1000" b="1" i="0" u="none" strike="noStrike" baseline="0">
                      <a:solidFill>
                        <a:srgbClr val="000000"/>
                      </a:solidFill>
                      <a:latin typeface="Times New Roman"/>
                      <a:cs typeface="Times New Roman"/>
                    </a:endParaRPr>
                  </a:p>
                </c:rich>
              </c:tx>
              <c:numFmt formatCode="#,##0.00" sourceLinked="0"/>
              <c:spPr/>
              <c:showLegendKey val="0"/>
              <c:showVal val="1"/>
              <c:showCatName val="0"/>
              <c:showSerName val="0"/>
              <c:showPercent val="0"/>
              <c:showBubbleSize val="0"/>
            </c:dLbl>
            <c:dLbl>
              <c:idx val="2"/>
              <c:layout>
                <c:manualLayout>
                  <c:x val="-8.5348655742356533E-2"/>
                  <c:y val="-2.9320604835899936E-2"/>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3 293,80</a:t>
                    </a:r>
                    <a:r>
                      <a:rPr lang="ru-RU" sz="1000" b="1" i="0" u="none" strike="noStrike" baseline="0">
                        <a:solidFill>
                          <a:srgbClr val="000000"/>
                        </a:solidFill>
                        <a:latin typeface="Times New Roman"/>
                        <a:cs typeface="Times New Roman"/>
                      </a:rPr>
                      <a:t>;</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9,3%</a:t>
                    </a:r>
                    <a:endParaRPr lang="en-US" sz="1000" b="1" i="0" u="none" strike="noStrike" baseline="0">
                      <a:solidFill>
                        <a:srgbClr val="000000"/>
                      </a:solidFill>
                      <a:latin typeface="Times New Roman"/>
                      <a:cs typeface="Times New Roman"/>
                    </a:endParaRPr>
                  </a:p>
                </c:rich>
              </c:tx>
              <c:numFmt formatCode="#,##0.00" sourceLinked="0"/>
              <c:spPr/>
              <c:showLegendKey val="0"/>
              <c:showVal val="1"/>
              <c:showCatName val="0"/>
              <c:showSerName val="0"/>
              <c:showPercent val="0"/>
              <c:showBubbleSize val="0"/>
            </c:dLbl>
            <c:numFmt formatCode="#,##0.00" sourceLinked="0"/>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МП!$B$1:$D$1</c:f>
              <c:strCache>
                <c:ptCount val="3"/>
                <c:pt idx="0">
                  <c:v>Исполнено за 2020 год, тыс. рублей</c:v>
                </c:pt>
                <c:pt idx="1">
                  <c:v>Уточненный план на 2021 год, тыс. рублей</c:v>
                </c:pt>
                <c:pt idx="2">
                  <c:v>Исполнено за 2021 год, тыс. рублей</c:v>
                </c:pt>
              </c:strCache>
            </c:strRef>
          </c:cat>
          <c:val>
            <c:numRef>
              <c:f>МП!$B$3:$D$3</c:f>
              <c:numCache>
                <c:formatCode>0.0</c:formatCode>
                <c:ptCount val="3"/>
                <c:pt idx="0">
                  <c:v>2986.1</c:v>
                </c:pt>
                <c:pt idx="1">
                  <c:v>3380.018</c:v>
                </c:pt>
                <c:pt idx="2">
                  <c:v>3293.7979799999998</c:v>
                </c:pt>
              </c:numCache>
            </c:numRef>
          </c:val>
        </c:ser>
        <c:dLbls>
          <c:showLegendKey val="0"/>
          <c:showVal val="0"/>
          <c:showCatName val="0"/>
          <c:showSerName val="0"/>
          <c:showPercent val="0"/>
          <c:showBubbleSize val="0"/>
        </c:dLbls>
        <c:gapWidth val="75"/>
        <c:shape val="cylinder"/>
        <c:axId val="111123456"/>
        <c:axId val="111145728"/>
        <c:axId val="0"/>
      </c:bar3DChart>
      <c:catAx>
        <c:axId val="111123456"/>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11145728"/>
        <c:crossesAt val="0"/>
        <c:auto val="1"/>
        <c:lblAlgn val="ctr"/>
        <c:lblOffset val="100"/>
        <c:noMultiLvlLbl val="0"/>
      </c:catAx>
      <c:valAx>
        <c:axId val="111145728"/>
        <c:scaling>
          <c:orientation val="minMax"/>
          <c:max val="110"/>
          <c:min val="50"/>
        </c:scaling>
        <c:delete val="0"/>
        <c:axPos val="l"/>
        <c:numFmt formatCode="0" sourceLinked="0"/>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11123456"/>
        <c:crosses val="autoZero"/>
        <c:crossBetween val="between"/>
        <c:minorUnit val="2"/>
      </c:valAx>
      <c:spPr>
        <a:noFill/>
        <a:ln w="25400">
          <a:noFill/>
        </a:ln>
      </c:spPr>
    </c:plotArea>
    <c:legend>
      <c:legendPos val="r"/>
      <c:legendEntry>
        <c:idx val="0"/>
        <c:txPr>
          <a:bodyPr/>
          <a:lstStyle/>
          <a:p>
            <a:pPr>
              <a:defRPr sz="1200" b="1" i="0" u="none" strike="noStrike" baseline="0">
                <a:solidFill>
                  <a:srgbClr val="000000"/>
                </a:solidFill>
                <a:latin typeface="Times New Roman"/>
                <a:ea typeface="Times New Roman"/>
                <a:cs typeface="Times New Roman"/>
              </a:defRPr>
            </a:pPr>
            <a:endParaRPr lang="ru-RU"/>
          </a:p>
        </c:txPr>
      </c:legendEntry>
      <c:legendEntry>
        <c:idx val="1"/>
        <c:txPr>
          <a:bodyPr/>
          <a:lstStyle/>
          <a:p>
            <a:pPr>
              <a:defRPr sz="1200" b="1" i="0" u="none" strike="noStrike" baseline="0">
                <a:solidFill>
                  <a:srgbClr val="000000"/>
                </a:solidFill>
                <a:latin typeface="Times New Roman"/>
                <a:ea typeface="Times New Roman"/>
                <a:cs typeface="Times New Roman"/>
              </a:defRPr>
            </a:pPr>
            <a:endParaRPr lang="ru-RU"/>
          </a:p>
        </c:txPr>
      </c:legendEntry>
      <c:layout>
        <c:manualLayout>
          <c:xMode val="edge"/>
          <c:yMode val="edge"/>
          <c:x val="3.5087719298245612E-2"/>
          <c:y val="0.88495575221238942"/>
          <c:w val="0.90801387379920329"/>
          <c:h val="0.11209439528023601"/>
        </c:manualLayout>
      </c:layout>
      <c:overlay val="0"/>
      <c:txPr>
        <a:bodyPr/>
        <a:lstStyle/>
        <a:p>
          <a:pPr>
            <a:defRPr sz="10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0.40693</cdr:x>
      <cdr:y>0.40113</cdr:y>
    </cdr:from>
    <cdr:to>
      <cdr:x>0.65753</cdr:x>
      <cdr:y>0.49755</cdr:y>
    </cdr:to>
    <cdr:sp macro="" textlink="">
      <cdr:nvSpPr>
        <cdr:cNvPr id="2" name="Стрелка вправо 1"/>
        <cdr:cNvSpPr/>
      </cdr:nvSpPr>
      <cdr:spPr>
        <a:xfrm xmlns:a="http://schemas.openxmlformats.org/drawingml/2006/main" rot="19868048">
          <a:off x="1887594" y="1146215"/>
          <a:ext cx="1162491" cy="275537"/>
        </a:xfrm>
        <a:prstGeom xmlns:a="http://schemas.openxmlformats.org/drawingml/2006/main" prst="rightArrow">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0.29826</cdr:x>
      <cdr:y>0.18517</cdr:y>
    </cdr:from>
    <cdr:to>
      <cdr:x>0.64115</cdr:x>
      <cdr:y>0.30408</cdr:y>
    </cdr:to>
    <cdr:sp macro="" textlink="">
      <cdr:nvSpPr>
        <cdr:cNvPr id="3" name="Прямоугольник 2"/>
        <cdr:cNvSpPr/>
      </cdr:nvSpPr>
      <cdr:spPr>
        <a:xfrm xmlns:a="http://schemas.openxmlformats.org/drawingml/2006/main">
          <a:off x="1383526" y="529114"/>
          <a:ext cx="1590555" cy="33978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ru-RU" sz="1100" b="1" baseline="0">
              <a:solidFill>
                <a:sysClr val="windowText" lastClr="000000"/>
              </a:solidFill>
              <a:latin typeface="Times New Roman" panose="02020603050405020304" pitchFamily="18" charset="0"/>
              <a:cs typeface="Times New Roman" panose="02020603050405020304" pitchFamily="18" charset="0"/>
            </a:rPr>
            <a:t>Рост на 1492,3 тыс. рублей</a:t>
          </a:r>
          <a:endParaRPr lang="ru-RU" sz="1100" b="1">
            <a:solidFill>
              <a:sysClr val="windowText" lastClr="000000"/>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0.28574</cdr:x>
      <cdr:y>0.23535</cdr:y>
    </cdr:from>
    <cdr:to>
      <cdr:x>0.47731</cdr:x>
      <cdr:y>0.33591</cdr:y>
    </cdr:to>
    <cdr:sp macro="" textlink="">
      <cdr:nvSpPr>
        <cdr:cNvPr id="3" name="Выгнутая влево стрелка 2"/>
        <cdr:cNvSpPr/>
      </cdr:nvSpPr>
      <cdr:spPr>
        <a:xfrm xmlns:a="http://schemas.openxmlformats.org/drawingml/2006/main" rot="3303529">
          <a:off x="2677244" y="537070"/>
          <a:ext cx="445409" cy="1456067"/>
        </a:xfrm>
        <a:prstGeom xmlns:a="http://schemas.openxmlformats.org/drawingml/2006/main" prst="curved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0.63776</cdr:x>
      <cdr:y>0.00717</cdr:y>
    </cdr:from>
    <cdr:to>
      <cdr:x>0.79139</cdr:x>
      <cdr:y>0.09006</cdr:y>
    </cdr:to>
    <cdr:sp macro="" textlink="">
      <cdr:nvSpPr>
        <cdr:cNvPr id="7" name="Прямоугольник 6"/>
        <cdr:cNvSpPr/>
      </cdr:nvSpPr>
      <cdr:spPr>
        <a:xfrm xmlns:a="http://schemas.openxmlformats.org/drawingml/2006/main">
          <a:off x="4851400" y="31750"/>
          <a:ext cx="1162050" cy="3714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0.29038</cdr:x>
      <cdr:y>0.00048</cdr:y>
    </cdr:from>
    <cdr:to>
      <cdr:x>0.44252</cdr:x>
      <cdr:y>0.08045</cdr:y>
    </cdr:to>
    <cdr:sp macro="" textlink="">
      <cdr:nvSpPr>
        <cdr:cNvPr id="8" name="Прямоугольник 7"/>
        <cdr:cNvSpPr/>
      </cdr:nvSpPr>
      <cdr:spPr>
        <a:xfrm xmlns:a="http://schemas.openxmlformats.org/drawingml/2006/main">
          <a:off x="2203450" y="0"/>
          <a:ext cx="1162050" cy="3714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0.60177</cdr:x>
      <cdr:y>0.1492</cdr:y>
    </cdr:from>
    <cdr:to>
      <cdr:x>0.76316</cdr:x>
      <cdr:y>0.20215</cdr:y>
    </cdr:to>
    <cdr:sp macro="" textlink="">
      <cdr:nvSpPr>
        <cdr:cNvPr id="2" name="Прямоугольник 1"/>
        <cdr:cNvSpPr/>
      </cdr:nvSpPr>
      <cdr:spPr>
        <a:xfrm xmlns:a="http://schemas.openxmlformats.org/drawingml/2006/main">
          <a:off x="4574060" y="660846"/>
          <a:ext cx="1226665" cy="2345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a:latin typeface="Times New Roman" panose="02020603050405020304" pitchFamily="18" charset="0"/>
              <a:cs typeface="Times New Roman" panose="02020603050405020304" pitchFamily="18" charset="0"/>
            </a:rPr>
            <a:t>рост на 0,5%</a:t>
          </a:r>
        </a:p>
      </cdr:txBody>
    </cdr:sp>
  </cdr:relSizeAnchor>
  <cdr:relSizeAnchor xmlns:cdr="http://schemas.openxmlformats.org/drawingml/2006/chartDrawing">
    <cdr:from>
      <cdr:x>0.32426</cdr:x>
      <cdr:y>0.26774</cdr:y>
    </cdr:from>
    <cdr:to>
      <cdr:x>0.47995</cdr:x>
      <cdr:y>0.33343</cdr:y>
    </cdr:to>
    <cdr:sp macro="" textlink="">
      <cdr:nvSpPr>
        <cdr:cNvPr id="5" name="Прямоугольник 4"/>
        <cdr:cNvSpPr/>
      </cdr:nvSpPr>
      <cdr:spPr>
        <a:xfrm xmlns:a="http://schemas.openxmlformats.org/drawingml/2006/main" rot="19788591">
          <a:off x="2464667" y="1185839"/>
          <a:ext cx="1183407" cy="2909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baseline="0">
              <a:latin typeface="Times New Roman" panose="02020603050405020304" pitchFamily="18" charset="0"/>
              <a:cs typeface="Times New Roman" panose="02020603050405020304" pitchFamily="18" charset="0"/>
            </a:rPr>
            <a:t>ниже на 8,4%</a:t>
          </a:r>
          <a:endParaRPr lang="ru-RU"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0.55657</cdr:x>
      <cdr:y>0.11536</cdr:y>
    </cdr:from>
    <cdr:to>
      <cdr:x>0.77665</cdr:x>
      <cdr:y>0.19522</cdr:y>
    </cdr:to>
    <cdr:sp macro="" textlink="">
      <cdr:nvSpPr>
        <cdr:cNvPr id="9" name="Выгнутая вверх стрелка 8"/>
        <cdr:cNvSpPr/>
      </cdr:nvSpPr>
      <cdr:spPr>
        <a:xfrm xmlns:a="http://schemas.openxmlformats.org/drawingml/2006/main" rot="21247069">
          <a:off x="4230460" y="510956"/>
          <a:ext cx="1672783" cy="353701"/>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0.25141</cdr:x>
      <cdr:y>0.06094</cdr:y>
    </cdr:from>
    <cdr:to>
      <cdr:x>0.75824</cdr:x>
      <cdr:y>0.22462</cdr:y>
    </cdr:to>
    <cdr:sp macro="" textlink="">
      <cdr:nvSpPr>
        <cdr:cNvPr id="10" name="Выгнутая вверх стрелка 9"/>
        <cdr:cNvSpPr/>
      </cdr:nvSpPr>
      <cdr:spPr>
        <a:xfrm xmlns:a="http://schemas.openxmlformats.org/drawingml/2006/main" rot="20423473">
          <a:off x="1910983" y="269923"/>
          <a:ext cx="3852343" cy="724931"/>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0.45405</cdr:x>
      <cdr:y>0.07814</cdr:y>
    </cdr:from>
    <cdr:to>
      <cdr:x>0.60974</cdr:x>
      <cdr:y>0.14383</cdr:y>
    </cdr:to>
    <cdr:sp macro="" textlink="">
      <cdr:nvSpPr>
        <cdr:cNvPr id="11" name="Прямоугольник 10"/>
        <cdr:cNvSpPr/>
      </cdr:nvSpPr>
      <cdr:spPr>
        <a:xfrm xmlns:a="http://schemas.openxmlformats.org/drawingml/2006/main" rot="20315049">
          <a:off x="3451225" y="346074"/>
          <a:ext cx="1183407" cy="2909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b="1" baseline="0">
              <a:latin typeface="Times New Roman" panose="02020603050405020304" pitchFamily="18" charset="0"/>
              <a:cs typeface="Times New Roman" panose="02020603050405020304" pitchFamily="18" charset="0"/>
            </a:rPr>
            <a:t>рост на 9,6%</a:t>
          </a:r>
          <a:endParaRPr lang="ru-RU" b="1">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0.41626</cdr:x>
      <cdr:y>0.06258</cdr:y>
    </cdr:from>
    <cdr:to>
      <cdr:x>0.6517</cdr:x>
      <cdr:y>0.25009</cdr:y>
    </cdr:to>
    <cdr:sp macro="" textlink="">
      <cdr:nvSpPr>
        <cdr:cNvPr id="2" name="Прямоугольник 1"/>
        <cdr:cNvSpPr/>
      </cdr:nvSpPr>
      <cdr:spPr>
        <a:xfrm xmlns:a="http://schemas.openxmlformats.org/drawingml/2006/main">
          <a:off x="2874019" y="266700"/>
          <a:ext cx="1623617" cy="80338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0.41626</cdr:x>
      <cdr:y>0.14964</cdr:y>
    </cdr:from>
    <cdr:to>
      <cdr:x>0.6517</cdr:x>
      <cdr:y>0.25009</cdr:y>
    </cdr:to>
    <cdr:sp macro="" textlink="">
      <cdr:nvSpPr>
        <cdr:cNvPr id="3" name="Прямоугольник 1"/>
        <cdr:cNvSpPr/>
      </cdr:nvSpPr>
      <cdr:spPr>
        <a:xfrm xmlns:a="http://schemas.openxmlformats.org/drawingml/2006/main">
          <a:off x="2269383" y="688970"/>
          <a:ext cx="1276535" cy="46355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0.41676</cdr:x>
      <cdr:y>0.1516</cdr:y>
    </cdr:from>
    <cdr:to>
      <cdr:x>0.6522</cdr:x>
      <cdr:y>0.25303</cdr:y>
    </cdr:to>
    <cdr:sp macro="" textlink="">
      <cdr:nvSpPr>
        <cdr:cNvPr id="4" name="Прямоугольник 1"/>
        <cdr:cNvSpPr/>
      </cdr:nvSpPr>
      <cdr:spPr>
        <a:xfrm xmlns:a="http://schemas.openxmlformats.org/drawingml/2006/main">
          <a:off x="2784094" y="614487"/>
          <a:ext cx="1571569" cy="41246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0.41626</cdr:x>
      <cdr:y>0.14964</cdr:y>
    </cdr:from>
    <cdr:to>
      <cdr:x>0.6517</cdr:x>
      <cdr:y>0.25009</cdr:y>
    </cdr:to>
    <cdr:sp macro="" textlink="">
      <cdr:nvSpPr>
        <cdr:cNvPr id="5" name="Прямоугольник 1"/>
        <cdr:cNvSpPr/>
      </cdr:nvSpPr>
      <cdr:spPr>
        <a:xfrm xmlns:a="http://schemas.openxmlformats.org/drawingml/2006/main">
          <a:off x="2269383" y="688970"/>
          <a:ext cx="1276535" cy="46355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0.09678</cdr:x>
      <cdr:y>0.11708</cdr:y>
    </cdr:from>
    <cdr:to>
      <cdr:x>0.39124</cdr:x>
      <cdr:y>0.15631</cdr:y>
    </cdr:to>
    <cdr:sp macro="" textlink="">
      <cdr:nvSpPr>
        <cdr:cNvPr id="7" name="Прямоугольник 6"/>
        <cdr:cNvSpPr/>
      </cdr:nvSpPr>
      <cdr:spPr>
        <a:xfrm xmlns:a="http://schemas.openxmlformats.org/drawingml/2006/main">
          <a:off x="648072" y="504056"/>
          <a:ext cx="1971700" cy="16891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ts val="700"/>
            </a:lnSpc>
          </a:pPr>
          <a:r>
            <a:rPr lang="ru-RU" sz="1000" b="1" dirty="0">
              <a:solidFill>
                <a:sysClr val="windowText" lastClr="000000"/>
              </a:solidFill>
              <a:latin typeface="Times New Roman" panose="02020603050405020304" pitchFamily="18" charset="0"/>
              <a:cs typeface="Times New Roman" panose="02020603050405020304" pitchFamily="18" charset="0"/>
            </a:rPr>
            <a:t>ВСЕГО 32 239,9  тыс. рублей</a:t>
          </a:r>
        </a:p>
      </cdr:txBody>
    </cdr:sp>
  </cdr:relSizeAnchor>
  <cdr:relSizeAnchor xmlns:cdr="http://schemas.openxmlformats.org/drawingml/2006/chartDrawing">
    <cdr:from>
      <cdr:x>0.61296</cdr:x>
      <cdr:y>0.06699</cdr:y>
    </cdr:from>
    <cdr:to>
      <cdr:x>0.93299</cdr:x>
      <cdr:y>0.12015</cdr:y>
    </cdr:to>
    <cdr:sp macro="" textlink="">
      <cdr:nvSpPr>
        <cdr:cNvPr id="9" name="Прямоугольник 8"/>
        <cdr:cNvSpPr/>
      </cdr:nvSpPr>
      <cdr:spPr>
        <a:xfrm xmlns:a="http://schemas.openxmlformats.org/drawingml/2006/main">
          <a:off x="4104456" y="288399"/>
          <a:ext cx="2142926" cy="2288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ts val="900"/>
            </a:lnSpc>
          </a:pPr>
          <a:r>
            <a:rPr lang="ru-RU" sz="1000" b="1">
              <a:solidFill>
                <a:sysClr val="windowText" lastClr="000000"/>
              </a:solidFill>
              <a:latin typeface="Times New Roman" panose="02020603050405020304" pitchFamily="18" charset="0"/>
              <a:cs typeface="Times New Roman" panose="02020603050405020304" pitchFamily="18" charset="0"/>
            </a:rPr>
            <a:t>ВСЕГО  35 308,1 тыс. рублей</a:t>
          </a:r>
        </a:p>
      </cdr:txBody>
    </cdr:sp>
  </cdr:relSizeAnchor>
  <cdr:relSizeAnchor xmlns:cdr="http://schemas.openxmlformats.org/drawingml/2006/chartDrawing">
    <cdr:from>
      <cdr:x>0.44729</cdr:x>
      <cdr:y>0.38461</cdr:y>
    </cdr:from>
    <cdr:to>
      <cdr:x>0.58346</cdr:x>
      <cdr:y>0.51076</cdr:y>
    </cdr:to>
    <cdr:sp macro="" textlink="">
      <cdr:nvSpPr>
        <cdr:cNvPr id="6" name="Прямоугольник 1"/>
        <cdr:cNvSpPr/>
      </cdr:nvSpPr>
      <cdr:spPr>
        <a:xfrm xmlns:a="http://schemas.openxmlformats.org/drawingml/2006/main">
          <a:off x="2546350" y="1355725"/>
          <a:ext cx="771525" cy="4381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p xmlns:a="http://schemas.openxmlformats.org/drawingml/2006/main">
          <a:endParaRPr lang="ru-RU"/>
        </a:p>
      </cdr:txBody>
    </cdr:sp>
  </cdr:relSizeAnchor>
  <cdr:relSizeAnchor xmlns:cdr="http://schemas.openxmlformats.org/drawingml/2006/chartDrawing">
    <cdr:from>
      <cdr:x>0.35523</cdr:x>
      <cdr:y>0.09607</cdr:y>
    </cdr:from>
    <cdr:to>
      <cdr:x>0.65312</cdr:x>
      <cdr:y>0.13939</cdr:y>
    </cdr:to>
    <cdr:sp macro="" textlink="">
      <cdr:nvSpPr>
        <cdr:cNvPr id="11" name="Прямоугольник 1"/>
        <cdr:cNvSpPr/>
      </cdr:nvSpPr>
      <cdr:spPr>
        <a:xfrm xmlns:a="http://schemas.openxmlformats.org/drawingml/2006/main">
          <a:off x="2378620" y="413611"/>
          <a:ext cx="1994722" cy="18651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ts val="900"/>
            </a:lnSpc>
          </a:pPr>
          <a:r>
            <a:rPr lang="ru-RU" sz="1000" b="1" dirty="0">
              <a:solidFill>
                <a:sysClr val="windowText" lastClr="000000"/>
              </a:solidFill>
              <a:latin typeface="Times New Roman" panose="02020603050405020304" pitchFamily="18" charset="0"/>
              <a:cs typeface="Times New Roman" panose="02020603050405020304" pitchFamily="18" charset="0"/>
            </a:rPr>
            <a:t>ВСЕГО  37 091,7 тыс. рублей</a:t>
          </a:r>
        </a:p>
      </cdr:txBody>
    </cdr:sp>
  </cdr:relSizeAnchor>
  <cdr:relSizeAnchor xmlns:cdr="http://schemas.openxmlformats.org/drawingml/2006/chartDrawing">
    <cdr:from>
      <cdr:x>0.41249</cdr:x>
      <cdr:y>0.02328</cdr:y>
    </cdr:from>
    <cdr:to>
      <cdr:x>0.64793</cdr:x>
      <cdr:y>0.12471</cdr:y>
    </cdr:to>
    <cdr:sp macro="" textlink="">
      <cdr:nvSpPr>
        <cdr:cNvPr id="13" name="Прямоугольник 1"/>
        <cdr:cNvSpPr/>
      </cdr:nvSpPr>
      <cdr:spPr>
        <a:xfrm xmlns:a="http://schemas.openxmlformats.org/drawingml/2006/main">
          <a:off x="2762081" y="100233"/>
          <a:ext cx="1576524" cy="43668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0.21761</cdr:x>
      <cdr:y>0.04483</cdr:y>
    </cdr:from>
    <cdr:to>
      <cdr:x>0.45306</cdr:x>
      <cdr:y>0.18198</cdr:y>
    </cdr:to>
    <cdr:sp macro="" textlink="">
      <cdr:nvSpPr>
        <cdr:cNvPr id="15" name="Прямоугольник 6"/>
        <cdr:cNvSpPr/>
      </cdr:nvSpPr>
      <cdr:spPr>
        <a:xfrm xmlns:a="http://schemas.openxmlformats.org/drawingml/2006/main">
          <a:off x="1500660" y="189590"/>
          <a:ext cx="1623687" cy="58002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0.44729</cdr:x>
      <cdr:y>0.38461</cdr:y>
    </cdr:from>
    <cdr:to>
      <cdr:x>0.58346</cdr:x>
      <cdr:y>0.51076</cdr:y>
    </cdr:to>
    <cdr:sp macro="" textlink="">
      <cdr:nvSpPr>
        <cdr:cNvPr id="17" name="Прямоугольник 1"/>
        <cdr:cNvSpPr/>
      </cdr:nvSpPr>
      <cdr:spPr>
        <a:xfrm xmlns:a="http://schemas.openxmlformats.org/drawingml/2006/main">
          <a:off x="2546350" y="1355725"/>
          <a:ext cx="771525" cy="4381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latin typeface="Arial" pitchFamily="34" charset="0"/>
                <a:cs typeface="+mn-cs"/>
              </a:defRPr>
            </a:lvl1pPr>
          </a:lstStyle>
          <a:p>
            <a:pPr>
              <a:defRPr/>
            </a:pPr>
            <a:endParaRPr lang="ru-RU" altLang="ru-RU"/>
          </a:p>
        </p:txBody>
      </p:sp>
      <p:sp>
        <p:nvSpPr>
          <p:cNvPr id="22532" name="Rectangle 4"/>
          <p:cNvSpPr>
            <a:spLocks noGrp="1" noRot="1" noChangeAspect="1" noChangeArrowheads="1" noTextEdit="1"/>
          </p:cNvSpPr>
          <p:nvPr>
            <p:ph type="sldImg" idx="2"/>
          </p:nvPr>
        </p:nvSpPr>
        <p:spPr bwMode="auto">
          <a:xfrm>
            <a:off x="892175" y="739775"/>
            <a:ext cx="495141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latin typeface="Arial" pitchFamily="34" charset="0"/>
                <a:cs typeface="+mn-cs"/>
              </a:defRPr>
            </a:lvl1pPr>
          </a:lstStyle>
          <a:p>
            <a:pPr>
              <a:defRPr/>
            </a:pPr>
            <a:fld id="{A056BF28-8A12-498F-B57F-70331F484679}" type="slidenum">
              <a:rPr lang="ru-RU" altLang="ru-RU"/>
              <a:pPr>
                <a:defRPr/>
              </a:pPr>
              <a:t>‹#›</a:t>
            </a:fld>
            <a:endParaRPr lang="ru-RU" altLang="ru-RU"/>
          </a:p>
        </p:txBody>
      </p:sp>
    </p:spTree>
    <p:extLst>
      <p:ext uri="{BB962C8B-B14F-4D97-AF65-F5344CB8AC3E}">
        <p14:creationId xmlns:p14="http://schemas.microsoft.com/office/powerpoint/2010/main" val="808990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charset="0"/>
            </a:endParaRPr>
          </a:p>
        </p:txBody>
      </p:sp>
      <p:sp>
        <p:nvSpPr>
          <p:cNvPr id="22532" name="Номер слайда 3"/>
          <p:cNvSpPr>
            <a:spLocks noGrp="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A94E57E5-B23A-46A8-8B0C-0D28088DFFC0}" type="slidenum">
              <a:rPr lang="ru-RU" altLang="ru-RU" sz="1200"/>
              <a:pPr algn="r" eaLnBrk="1" hangingPunct="1">
                <a:defRPr/>
              </a:pPr>
              <a:t>1</a:t>
            </a:fld>
            <a:endParaRPr lang="ru-RU" alt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xfrm>
            <a:off x="-2740025" y="739775"/>
            <a:ext cx="12215813" cy="9126538"/>
          </a:xfrm>
          <a:ln/>
        </p:spPr>
      </p:sp>
      <p:sp>
        <p:nvSpPr>
          <p:cNvPr id="23555" name="Номер слайда 3"/>
          <p:cNvSpPr>
            <a:spLocks noGrp="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FAB4D14B-E9FB-46F0-B7DC-904061129BB4}" type="slidenum">
              <a:rPr lang="ru-RU" altLang="ru-RU" sz="1200"/>
              <a:pPr algn="r" eaLnBrk="1" hangingPunct="1">
                <a:defRPr/>
              </a:pPr>
              <a:t>2</a:t>
            </a:fld>
            <a:endParaRPr lang="ru-RU" altLang="ru-RU"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53F8A2EF-6966-4492-A6D7-B0A631E59CD4}" type="slidenum">
              <a:rPr lang="ru-RU" altLang="ru-RU" sz="1200"/>
              <a:pPr algn="r" eaLnBrk="1" hangingPunct="1">
                <a:defRPr/>
              </a:pPr>
              <a:t>13</a:t>
            </a:fld>
            <a:endParaRPr lang="ru-RU" altLang="ru-RU"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95130" y="3429000"/>
            <a:ext cx="6424766"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95130" y="4800600"/>
            <a:ext cx="6424766"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A1F31C5-F801-4AC5-92C8-36EE630239E3}" type="slidenum">
              <a:rPr lang="ru-RU" altLang="ru-RU"/>
              <a:pPr>
                <a:defRPr/>
              </a:pPr>
              <a:t>‹#›</a:t>
            </a:fld>
            <a:endParaRPr lang="ru-RU" altLang="ru-RU"/>
          </a:p>
        </p:txBody>
      </p:sp>
    </p:spTree>
    <p:extLst>
      <p:ext uri="{BB962C8B-B14F-4D97-AF65-F5344CB8AC3E}">
        <p14:creationId xmlns:p14="http://schemas.microsoft.com/office/powerpoint/2010/main" val="98129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290CF6CB-38B1-4030-A20A-59B869009996}" type="slidenum">
              <a:rPr lang="ru-RU" altLang="ru-RU"/>
              <a:pPr>
                <a:defRPr/>
              </a:pPr>
              <a:t>‹#›</a:t>
            </a:fld>
            <a:endParaRPr lang="ru-RU" altLang="ru-RU"/>
          </a:p>
        </p:txBody>
      </p:sp>
    </p:spTree>
    <p:extLst>
      <p:ext uri="{BB962C8B-B14F-4D97-AF65-F5344CB8AC3E}">
        <p14:creationId xmlns:p14="http://schemas.microsoft.com/office/powerpoint/2010/main" val="210632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13304" y="533403"/>
            <a:ext cx="1604995"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93536" y="533403"/>
            <a:ext cx="4666761"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D2B5CB0-1FB8-4087-8D99-EC065AC22380}" type="slidenum">
              <a:rPr lang="ru-RU" altLang="ru-RU"/>
              <a:pPr>
                <a:defRPr/>
              </a:pPr>
              <a:t>‹#›</a:t>
            </a:fld>
            <a:endParaRPr lang="ru-RU" altLang="ru-RU"/>
          </a:p>
        </p:txBody>
      </p:sp>
    </p:spTree>
    <p:extLst>
      <p:ext uri="{BB962C8B-B14F-4D97-AF65-F5344CB8AC3E}">
        <p14:creationId xmlns:p14="http://schemas.microsoft.com/office/powerpoint/2010/main" val="53406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8789" y="274638"/>
            <a:ext cx="8262937"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8789" y="1600200"/>
            <a:ext cx="4054475"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8789" y="3938590"/>
            <a:ext cx="40544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65663" y="3938590"/>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EAD5361A-ECF8-487A-934E-4961662F0393}" type="slidenum">
              <a:rPr lang="ru-RU" altLang="ru-RU"/>
              <a:pPr>
                <a:defRPr/>
              </a:pPr>
              <a:t>‹#›</a:t>
            </a:fld>
            <a:endParaRPr lang="ru-RU" altLang="ru-RU"/>
          </a:p>
        </p:txBody>
      </p:sp>
    </p:spTree>
    <p:extLst>
      <p:ext uri="{BB962C8B-B14F-4D97-AF65-F5344CB8AC3E}">
        <p14:creationId xmlns:p14="http://schemas.microsoft.com/office/powerpoint/2010/main" val="136642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58532B3-8754-43B6-A17F-23B108EFE1A8}" type="slidenum">
              <a:rPr lang="ru-RU" altLang="ru-RU"/>
              <a:pPr>
                <a:defRPr/>
              </a:pPr>
              <a:t>‹#›</a:t>
            </a:fld>
            <a:endParaRPr lang="ru-RU" altLang="ru-RU"/>
          </a:p>
        </p:txBody>
      </p:sp>
    </p:spTree>
    <p:extLst>
      <p:ext uri="{BB962C8B-B14F-4D97-AF65-F5344CB8AC3E}">
        <p14:creationId xmlns:p14="http://schemas.microsoft.com/office/powerpoint/2010/main" val="326347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197" y="4406903"/>
            <a:ext cx="7803436"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5197" y="2906713"/>
            <a:ext cx="78034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E7976DE-338D-4010-B2F8-B610F52DEF29}" type="slidenum">
              <a:rPr lang="ru-RU" altLang="ru-RU"/>
              <a:pPr>
                <a:defRPr/>
              </a:pPr>
              <a:t>‹#›</a:t>
            </a:fld>
            <a:endParaRPr lang="ru-RU" altLang="ru-RU"/>
          </a:p>
        </p:txBody>
      </p:sp>
    </p:spTree>
    <p:extLst>
      <p:ext uri="{BB962C8B-B14F-4D97-AF65-F5344CB8AC3E}">
        <p14:creationId xmlns:p14="http://schemas.microsoft.com/office/powerpoint/2010/main" val="307355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93536" y="1905000"/>
            <a:ext cx="3135081"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81626" y="1905000"/>
            <a:ext cx="3136675"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51B6F54-6B2E-47CC-86E1-5B5CE4A6BE56}" type="slidenum">
              <a:rPr lang="ru-RU" altLang="ru-RU"/>
              <a:pPr>
                <a:defRPr/>
              </a:pPr>
              <a:t>‹#›</a:t>
            </a:fld>
            <a:endParaRPr lang="ru-RU" altLang="ru-RU"/>
          </a:p>
        </p:txBody>
      </p:sp>
    </p:spTree>
    <p:extLst>
      <p:ext uri="{BB962C8B-B14F-4D97-AF65-F5344CB8AC3E}">
        <p14:creationId xmlns:p14="http://schemas.microsoft.com/office/powerpoint/2010/main" val="115185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26" y="274638"/>
            <a:ext cx="8262462"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9027" y="1535113"/>
            <a:ext cx="405632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9027" y="2174875"/>
            <a:ext cx="405632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63575" y="1535113"/>
            <a:ext cx="40579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63575" y="2174875"/>
            <a:ext cx="40579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6EA486F0-187D-4CFD-B0EC-7C498E75FD4D}" type="slidenum">
              <a:rPr lang="ru-RU" altLang="ru-RU"/>
              <a:pPr>
                <a:defRPr/>
              </a:pPr>
              <a:t>‹#›</a:t>
            </a:fld>
            <a:endParaRPr lang="ru-RU" altLang="ru-RU"/>
          </a:p>
        </p:txBody>
      </p:sp>
    </p:spTree>
    <p:extLst>
      <p:ext uri="{BB962C8B-B14F-4D97-AF65-F5344CB8AC3E}">
        <p14:creationId xmlns:p14="http://schemas.microsoft.com/office/powerpoint/2010/main" val="249370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0BA4774B-DF21-43D9-ADE5-F152E8C6DA27}" type="slidenum">
              <a:rPr lang="ru-RU" altLang="ru-RU"/>
              <a:pPr>
                <a:defRPr/>
              </a:pPr>
              <a:t>‹#›</a:t>
            </a:fld>
            <a:endParaRPr lang="ru-RU" altLang="ru-RU"/>
          </a:p>
        </p:txBody>
      </p:sp>
    </p:spTree>
    <p:extLst>
      <p:ext uri="{BB962C8B-B14F-4D97-AF65-F5344CB8AC3E}">
        <p14:creationId xmlns:p14="http://schemas.microsoft.com/office/powerpoint/2010/main" val="395990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0F931DFE-F6EC-4BF9-A791-64C1D4556F87}" type="slidenum">
              <a:rPr lang="ru-RU" altLang="ru-RU"/>
              <a:pPr>
                <a:defRPr/>
              </a:pPr>
              <a:t>‹#›</a:t>
            </a:fld>
            <a:endParaRPr lang="ru-RU" altLang="ru-RU"/>
          </a:p>
        </p:txBody>
      </p:sp>
    </p:spTree>
    <p:extLst>
      <p:ext uri="{BB962C8B-B14F-4D97-AF65-F5344CB8AC3E}">
        <p14:creationId xmlns:p14="http://schemas.microsoft.com/office/powerpoint/2010/main" val="102136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27" y="273050"/>
            <a:ext cx="302032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89325" y="273053"/>
            <a:ext cx="51321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9027" y="1435103"/>
            <a:ext cx="302032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09BD9C8-4CAF-43FB-A7FC-365C95C3B6E4}" type="slidenum">
              <a:rPr lang="ru-RU" altLang="ru-RU"/>
              <a:pPr>
                <a:defRPr/>
              </a:pPr>
              <a:t>‹#›</a:t>
            </a:fld>
            <a:endParaRPr lang="ru-RU" altLang="ru-RU"/>
          </a:p>
        </p:txBody>
      </p:sp>
    </p:spTree>
    <p:extLst>
      <p:ext uri="{BB962C8B-B14F-4D97-AF65-F5344CB8AC3E}">
        <p14:creationId xmlns:p14="http://schemas.microsoft.com/office/powerpoint/2010/main" val="370264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9445" y="4800600"/>
            <a:ext cx="550830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9445" y="612775"/>
            <a:ext cx="550830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9445" y="5367338"/>
            <a:ext cx="550830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7C2A2B0-ACAD-4452-94D1-CCB0E71C0751}" type="slidenum">
              <a:rPr lang="ru-RU" altLang="ru-RU"/>
              <a:pPr>
                <a:defRPr/>
              </a:pPr>
              <a:t>‹#›</a:t>
            </a:fld>
            <a:endParaRPr lang="ru-RU" altLang="ru-RU"/>
          </a:p>
        </p:txBody>
      </p:sp>
    </p:spTree>
    <p:extLst>
      <p:ext uri="{BB962C8B-B14F-4D97-AF65-F5344CB8AC3E}">
        <p14:creationId xmlns:p14="http://schemas.microsoft.com/office/powerpoint/2010/main" val="397299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93938" y="533400"/>
            <a:ext cx="64246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93938" y="1905000"/>
            <a:ext cx="64246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8788" y="6245225"/>
            <a:ext cx="2143125"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3136900" y="6245225"/>
            <a:ext cx="2906713"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6578600" y="6245225"/>
            <a:ext cx="2143125"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06BA26F6-55BF-4862-AEB3-7261D6C7720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_____Microsoft_Excel_97-20033.xls"/></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orisogleb33.r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_____Microsoft_Excel_97-20031.xls"/></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_____Microsoft_Excel_97-20032.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5"/>
          <p:cNvSpPr txBox="1">
            <a:spLocks noChangeArrowheads="1"/>
          </p:cNvSpPr>
          <p:nvPr/>
        </p:nvSpPr>
        <p:spPr bwMode="auto">
          <a:xfrm>
            <a:off x="1421904" y="317401"/>
            <a:ext cx="6697663" cy="830997"/>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Муниципальное образование </a:t>
            </a:r>
          </a:p>
          <a:p>
            <a:pPr algn="ctr" eaLnBrk="1" hangingPunct="1">
              <a:spcBef>
                <a:spcPct val="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Борисоглебское</a:t>
            </a:r>
          </a:p>
        </p:txBody>
      </p:sp>
      <p:sp>
        <p:nvSpPr>
          <p:cNvPr id="5" name="Text Box 15"/>
          <p:cNvSpPr txBox="1">
            <a:spLocks noChangeArrowheads="1"/>
          </p:cNvSpPr>
          <p:nvPr/>
        </p:nvSpPr>
        <p:spPr bwMode="auto">
          <a:xfrm>
            <a:off x="1421903" y="1628800"/>
            <a:ext cx="6697663" cy="1107996"/>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Брошюра </a:t>
            </a:r>
          </a:p>
          <a:p>
            <a:pPr algn="ctr" eaLnBrk="1" hangingPunct="1">
              <a:spcBef>
                <a:spcPct val="50000"/>
              </a:spcBef>
              <a:buFontTx/>
              <a:buNone/>
              <a:defRPr/>
            </a:pPr>
            <a:r>
              <a:rPr lang="ru-RU" altLang="ru-RU"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«БЮДЖЕТ ДЛЯ ГРАЖДАН»</a:t>
            </a:r>
          </a:p>
        </p:txBody>
      </p:sp>
      <p:sp>
        <p:nvSpPr>
          <p:cNvPr id="8" name="Text Box 15"/>
          <p:cNvSpPr txBox="1">
            <a:spLocks noChangeArrowheads="1"/>
          </p:cNvSpPr>
          <p:nvPr/>
        </p:nvSpPr>
        <p:spPr bwMode="auto">
          <a:xfrm>
            <a:off x="413792" y="2852936"/>
            <a:ext cx="8568952" cy="2554545"/>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к</a:t>
            </a:r>
            <a:r>
              <a:rPr lang="ru-RU" alt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 решению Совета народных депутатов муниципального образования  Борисоглебское от 26.05.2022 № 18 «Об утверждении отчета об исполнении бюджета муниципального образования Борисоглебское за 2021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45992712"/>
              </p:ext>
            </p:extLst>
          </p:nvPr>
        </p:nvGraphicFramePr>
        <p:xfrm>
          <a:off x="269776" y="260648"/>
          <a:ext cx="8609010" cy="5880350"/>
        </p:xfrm>
        <a:graphic>
          <a:graphicData uri="http://schemas.openxmlformats.org/drawingml/2006/table">
            <a:tbl>
              <a:tblPr/>
              <a:tblGrid>
                <a:gridCol w="2103875"/>
                <a:gridCol w="1232117"/>
                <a:gridCol w="1120973"/>
                <a:gridCol w="901859"/>
                <a:gridCol w="1009828"/>
                <a:gridCol w="1119385"/>
                <a:gridCol w="1120973"/>
              </a:tblGrid>
              <a:tr h="182999">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 тыс. руб.</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 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indent="76200"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762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60271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9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20,5</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34,2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79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9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23356,9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26103,6</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26081,3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99,9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111,7</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73,0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994">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14221,0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13485,0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13485,0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94,8</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tabLst>
                          <a:tab pos="209550" algn="l"/>
                          <a:tab pos="311150" algn="ctr"/>
                        </a:tabLst>
                        <a:defRPr sz="2800">
                          <a:solidFill>
                            <a:schemeClr val="tx1"/>
                          </a:solidFill>
                          <a:latin typeface="Arial" pitchFamily="34" charset="0"/>
                        </a:defRPr>
                      </a:lvl1pPr>
                      <a:lvl2pPr marL="742950" indent="-285750" algn="l" eaLnBrk="0" hangingPunct="0">
                        <a:spcBef>
                          <a:spcPct val="20000"/>
                        </a:spcBef>
                        <a:tabLst>
                          <a:tab pos="209550" algn="l"/>
                          <a:tab pos="311150" algn="ctr"/>
                        </a:tabLst>
                        <a:defRPr sz="2400">
                          <a:solidFill>
                            <a:schemeClr val="tx1"/>
                          </a:solidFill>
                          <a:latin typeface="Arial" pitchFamily="34" charset="0"/>
                        </a:defRPr>
                      </a:lvl2pPr>
                      <a:lvl3pPr marL="1143000" indent="-228600" algn="l" eaLnBrk="0" hangingPunct="0">
                        <a:spcBef>
                          <a:spcPct val="20000"/>
                        </a:spcBef>
                        <a:tabLst>
                          <a:tab pos="209550" algn="l"/>
                          <a:tab pos="311150" algn="ctr"/>
                        </a:tabLst>
                        <a:defRPr sz="2000">
                          <a:solidFill>
                            <a:schemeClr val="tx1"/>
                          </a:solidFill>
                          <a:latin typeface="Arial" pitchFamily="34" charset="0"/>
                        </a:defRPr>
                      </a:lvl3pPr>
                      <a:lvl4pPr marL="1600200" indent="-228600" algn="l" eaLnBrk="0" hangingPunct="0">
                        <a:spcBef>
                          <a:spcPct val="20000"/>
                        </a:spcBef>
                        <a:tabLst>
                          <a:tab pos="209550" algn="l"/>
                          <a:tab pos="311150" algn="ctr"/>
                        </a:tabLst>
                        <a:defRPr>
                          <a:solidFill>
                            <a:schemeClr val="tx1"/>
                          </a:solidFill>
                          <a:latin typeface="Arial" pitchFamily="34" charset="0"/>
                        </a:defRPr>
                      </a:lvl4pPr>
                      <a:lvl5pPr marL="2057400" indent="-228600" algn="l" eaLnBrk="0" hangingPunct="0">
                        <a:spcBef>
                          <a:spcPct val="20000"/>
                        </a:spcBef>
                        <a:tabLst>
                          <a:tab pos="209550" algn="l"/>
                          <a:tab pos="311150" algn="ctr"/>
                        </a:tabLst>
                        <a:defRPr>
                          <a:solidFill>
                            <a:schemeClr val="tx1"/>
                          </a:solidFill>
                          <a:latin typeface="Arial" pitchFamily="34" charset="0"/>
                        </a:defRPr>
                      </a:lvl5pPr>
                      <a:lvl6pPr marL="2514600" indent="-228600" eaLnBrk="0" fontAlgn="base" hangingPunct="0">
                        <a:spcBef>
                          <a:spcPct val="20000"/>
                        </a:spcBef>
                        <a:spcAft>
                          <a:spcPct val="0"/>
                        </a:spcAft>
                        <a:tabLst>
                          <a:tab pos="209550" algn="l"/>
                          <a:tab pos="311150" algn="ctr"/>
                        </a:tabLst>
                        <a:defRPr>
                          <a:solidFill>
                            <a:schemeClr val="tx1"/>
                          </a:solidFill>
                          <a:latin typeface="Arial" pitchFamily="34" charset="0"/>
                        </a:defRPr>
                      </a:lvl6pPr>
                      <a:lvl7pPr marL="2971800" indent="-228600" eaLnBrk="0" fontAlgn="base" hangingPunct="0">
                        <a:spcBef>
                          <a:spcPct val="20000"/>
                        </a:spcBef>
                        <a:spcAft>
                          <a:spcPct val="0"/>
                        </a:spcAft>
                        <a:tabLst>
                          <a:tab pos="209550" algn="l"/>
                          <a:tab pos="311150" algn="ctr"/>
                        </a:tabLst>
                        <a:defRPr>
                          <a:solidFill>
                            <a:schemeClr val="tx1"/>
                          </a:solidFill>
                          <a:latin typeface="Arial" pitchFamily="34" charset="0"/>
                        </a:defRPr>
                      </a:lvl7pPr>
                      <a:lvl8pPr marL="3429000" indent="-228600" eaLnBrk="0" fontAlgn="base" hangingPunct="0">
                        <a:spcBef>
                          <a:spcPct val="20000"/>
                        </a:spcBef>
                        <a:spcAft>
                          <a:spcPct val="0"/>
                        </a:spcAft>
                        <a:tabLst>
                          <a:tab pos="209550" algn="l"/>
                          <a:tab pos="311150" algn="ctr"/>
                        </a:tabLst>
                        <a:defRPr>
                          <a:solidFill>
                            <a:schemeClr val="tx1"/>
                          </a:solidFill>
                          <a:latin typeface="Arial" pitchFamily="34" charset="0"/>
                        </a:defRPr>
                      </a:lvl8pPr>
                      <a:lvl9pPr marL="3886200" indent="-228600" eaLnBrk="0" fontAlgn="base" hangingPunct="0">
                        <a:spcBef>
                          <a:spcPct val="20000"/>
                        </a:spcBef>
                        <a:spcAft>
                          <a:spcPct val="0"/>
                        </a:spcAft>
                        <a:tabLst>
                          <a:tab pos="209550" algn="l"/>
                          <a:tab pos="311150" algn="ctr"/>
                        </a:tabLs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37,7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320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2860,3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2907,7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2907,7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8,1</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313,0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317,7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295,4</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93,0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94,4</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5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5924,6</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9393,2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9393,2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158,5</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26,3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81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kern="1200" dirty="0" smtClean="0">
                          <a:solidFill>
                            <a:schemeClr val="tx1"/>
                          </a:solidFill>
                          <a:latin typeface="Times New Roman" pitchFamily="18" charset="0"/>
                          <a:ea typeface="+mn-ea"/>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сельских поселений</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03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32194,5</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35429,6</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35730,9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6"/>
          <p:cNvGraphicFramePr>
            <a:graphicFrameLocks noChangeAspect="1"/>
          </p:cNvGraphicFramePr>
          <p:nvPr>
            <p:extLst>
              <p:ext uri="{D42A27DB-BD31-4B8C-83A1-F6EECF244321}">
                <p14:modId xmlns:p14="http://schemas.microsoft.com/office/powerpoint/2010/main" val="2861157829"/>
              </p:ext>
            </p:extLst>
          </p:nvPr>
        </p:nvGraphicFramePr>
        <p:xfrm>
          <a:off x="-457200" y="266700"/>
          <a:ext cx="10083800" cy="3876675"/>
        </p:xfrm>
        <a:graphic>
          <a:graphicData uri="http://schemas.openxmlformats.org/presentationml/2006/ole">
            <mc:AlternateContent xmlns:mc="http://schemas.openxmlformats.org/markup-compatibility/2006">
              <mc:Choice xmlns:v="urn:schemas-microsoft-com:vml" Requires="v">
                <p:oleObj spid="_x0000_s12327" name="Диаграмма" r:id="rId4" imgW="8496380" imgH="3724239" progId="Excel.Chart.8">
                  <p:embed/>
                </p:oleObj>
              </mc:Choice>
              <mc:Fallback>
                <p:oleObj name="Диаграмма" r:id="rId4" imgW="8496380" imgH="3724239" progId="Excel.Chart.8">
                  <p:embed/>
                  <p:pic>
                    <p:nvPicPr>
                      <p:cNvPr id="0" name="Object 6"/>
                      <p:cNvPicPr>
                        <a:picLocks noChangeAspect="1" noChangeArrowheads="1"/>
                      </p:cNvPicPr>
                      <p:nvPr/>
                    </p:nvPicPr>
                    <p:blipFill>
                      <a:blip r:embed="rId5"/>
                      <a:srcRect/>
                      <a:stretch>
                        <a:fillRect/>
                      </a:stretch>
                    </p:blipFill>
                    <p:spPr bwMode="auto">
                      <a:xfrm>
                        <a:off x="-457200" y="266700"/>
                        <a:ext cx="10083800" cy="3876675"/>
                      </a:xfrm>
                      <a:prstGeom prst="rect">
                        <a:avLst/>
                      </a:prstGeom>
                      <a:noFill/>
                      <a:ln>
                        <a:noFill/>
                      </a:ln>
                      <a:extLst/>
                    </p:spPr>
                  </p:pic>
                </p:oleObj>
              </mc:Fallback>
            </mc:AlternateContent>
          </a:graphicData>
        </a:graphic>
      </p:graphicFrame>
      <p:sp>
        <p:nvSpPr>
          <p:cNvPr id="3" name="Прямоугольник 1"/>
          <p:cNvSpPr>
            <a:spLocks noChangeArrowheads="1"/>
          </p:cNvSpPr>
          <p:nvPr/>
        </p:nvSpPr>
        <p:spPr bwMode="auto">
          <a:xfrm>
            <a:off x="517524" y="4143375"/>
            <a:ext cx="8249195" cy="2246769"/>
          </a:xfrm>
          <a:prstGeom prst="rect">
            <a:avLst/>
          </a:prstGeom>
          <a:noFill/>
          <a:ln>
            <a:noFill/>
          </a:ln>
          <a:extLst/>
        </p:spPr>
        <p:txBody>
          <a:bodyPr wrap="square">
            <a:spAutoFit/>
          </a:bodyPr>
          <a:lstStyle/>
          <a:p>
            <a:pPr indent="457200" algn="just">
              <a:defRPr/>
            </a:pPr>
            <a:r>
              <a:rPr lang="ru-RU" altLang="ru-RU" sz="1400" dirty="0">
                <a:latin typeface="Times New Roman" pitchFamily="18" charset="0"/>
                <a:cs typeface="Times New Roman" pitchFamily="18" charset="0"/>
              </a:rPr>
              <a:t>Рост налоговых и неналоговых поступлений за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 по сравнению с аналогичным периодом </a:t>
            </a:r>
            <a:r>
              <a:rPr lang="ru-RU" altLang="ru-RU" sz="1400" dirty="0" smtClean="0">
                <a:latin typeface="Times New Roman" pitchFamily="18" charset="0"/>
                <a:cs typeface="Times New Roman" pitchFamily="18" charset="0"/>
              </a:rPr>
              <a:t>2020 </a:t>
            </a:r>
            <a:r>
              <a:rPr lang="ru-RU" altLang="ru-RU" sz="1400" dirty="0">
                <a:latin typeface="Times New Roman" pitchFamily="18" charset="0"/>
                <a:cs typeface="Times New Roman" pitchFamily="18" charset="0"/>
              </a:rPr>
              <a:t>года получен по </a:t>
            </a:r>
            <a:r>
              <a:rPr lang="ru-RU" altLang="ru-RU" sz="1400" dirty="0" smtClean="0">
                <a:latin typeface="Times New Roman" pitchFamily="18" charset="0"/>
                <a:cs typeface="Times New Roman" pitchFamily="18" charset="0"/>
              </a:rPr>
              <a:t>налогу на доходы физических лиц на 18,7% (268,9 тыс. рублей), земельному налогу с организаций на 19,0% (684,4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земельному налогу с физических лиц на </a:t>
            </a:r>
            <a:r>
              <a:rPr lang="ru-RU" altLang="ru-RU" sz="1400" dirty="0" smtClean="0">
                <a:latin typeface="Times New Roman" pitchFamily="18" charset="0"/>
                <a:cs typeface="Times New Roman" pitchFamily="18" charset="0"/>
              </a:rPr>
              <a:t>0,5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(14,4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доходам от использования имущества </a:t>
            </a:r>
            <a:r>
              <a:rPr lang="ru-RU" altLang="ru-RU" sz="1400" dirty="0" smtClean="0">
                <a:latin typeface="Times New Roman" pitchFamily="18" charset="0"/>
                <a:cs typeface="Times New Roman" pitchFamily="18" charset="0"/>
              </a:rPr>
              <a:t>в 2,6 раза (130,2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Доходы от продажи материальных и нематериальных активов исполнены на сумму 127,9 тыс. рублей, в 2020 году данных поступлений не было. </a:t>
            </a:r>
            <a:endParaRPr lang="ru-RU" altLang="ru-RU" sz="1400" dirty="0">
              <a:latin typeface="Times New Roman" pitchFamily="18" charset="0"/>
              <a:cs typeface="Times New Roman" pitchFamily="18" charset="0"/>
            </a:endParaRPr>
          </a:p>
          <a:p>
            <a:pPr indent="457200" algn="just">
              <a:defRPr/>
            </a:pPr>
            <a:r>
              <a:rPr lang="ru-RU" altLang="ru-RU" sz="1400" dirty="0">
                <a:latin typeface="Times New Roman" pitchFamily="18" charset="0"/>
                <a:cs typeface="Times New Roman" pitchFamily="18" charset="0"/>
              </a:rPr>
              <a:t>По отношению к </a:t>
            </a:r>
            <a:r>
              <a:rPr lang="ru-RU" altLang="ru-RU" sz="1400" dirty="0" smtClean="0">
                <a:latin typeface="Times New Roman" pitchFamily="18" charset="0"/>
                <a:cs typeface="Times New Roman" pitchFamily="18" charset="0"/>
              </a:rPr>
              <a:t>2020 </a:t>
            </a:r>
            <a:r>
              <a:rPr lang="ru-RU" altLang="ru-RU" sz="1400" dirty="0">
                <a:latin typeface="Times New Roman" pitchFamily="18" charset="0"/>
                <a:cs typeface="Times New Roman" pitchFamily="18" charset="0"/>
              </a:rPr>
              <a:t>году объем налоговые и неналоговые доходов уменьшился по единому сельскохозяйственному налогу на </a:t>
            </a:r>
            <a:r>
              <a:rPr lang="ru-RU" altLang="ru-RU" sz="1400" dirty="0" smtClean="0">
                <a:latin typeface="Times New Roman" pitchFamily="18" charset="0"/>
                <a:cs typeface="Times New Roman" pitchFamily="18" charset="0"/>
              </a:rPr>
              <a:t>62,8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(-36,8 </a:t>
            </a:r>
            <a:r>
              <a:rPr lang="ru-RU" altLang="ru-RU" sz="1400" dirty="0">
                <a:latin typeface="Times New Roman" pitchFamily="18" charset="0"/>
                <a:cs typeface="Times New Roman" pitchFamily="18" charset="0"/>
              </a:rPr>
              <a:t>тыс. рублей), </a:t>
            </a:r>
            <a:r>
              <a:rPr lang="ru-RU" altLang="ru-RU" sz="1400" dirty="0" smtClean="0">
                <a:latin typeface="Times New Roman" pitchFamily="18" charset="0"/>
                <a:cs typeface="Times New Roman" pitchFamily="18" charset="0"/>
              </a:rPr>
              <a:t>налогу на имущество физических лиц на 42,8% (-330,6 тыс. рублей), государственной	 пошлине на 57,6% (-6,9 тыс. рублей), штрафным санкциям на 65,8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(-39,4 </a:t>
            </a:r>
            <a:r>
              <a:rPr lang="ru-RU" altLang="ru-RU" sz="1400" dirty="0">
                <a:latin typeface="Times New Roman" pitchFamily="18" charset="0"/>
                <a:cs typeface="Times New Roman" pitchFamily="18" charset="0"/>
              </a:rPr>
              <a:t>тыс. рублей).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803275" y="5302825"/>
            <a:ext cx="76247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dirty="0">
                <a:latin typeface="Times New Roman" pitchFamily="18" charset="0"/>
                <a:cs typeface="Times New Roman" pitchFamily="18" charset="0"/>
              </a:rPr>
              <a:t>Безвозмездные поступления в 2021 году составили сумму 26081,3 тыс. рублей или выполнены на 99,9% и увеличились по сравнению с 2020 годом на 11,7 % или на сумму 2724,4 тыс. рублей. Из общей суммы безвозмездных поступлений дотации занимают 51,7 % (13485,0 тыс. рублей), субсидии – 11,2 % (2907,7 тыс. рублей), субвенции – 1,1 % (295,4 тыс. рублей), иные межбюджетные трансферты – 36,0 % (9393,2 тыс. рублей).</a:t>
            </a:r>
          </a:p>
        </p:txBody>
      </p:sp>
      <p:pic>
        <p:nvPicPr>
          <p:cNvPr id="14338"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856" y="332656"/>
            <a:ext cx="743818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141436" y="620688"/>
            <a:ext cx="8928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7675" algn="just">
              <a:spcBef>
                <a:spcPct val="20000"/>
              </a:spcBef>
              <a:buClr>
                <a:schemeClr val="hlink"/>
              </a:buClr>
              <a:buSzPct val="120000"/>
            </a:pPr>
            <a:r>
              <a:rPr lang="ru-RU" altLang="ru-RU" sz="1600" dirty="0">
                <a:solidFill>
                  <a:srgbClr val="000000"/>
                </a:solidFill>
                <a:latin typeface="Times New Roman" pitchFamily="18" charset="0"/>
              </a:rPr>
              <a:t>Расходная часть бюджета за </a:t>
            </a:r>
            <a:r>
              <a:rPr lang="ru-RU" altLang="ru-RU" sz="1600" dirty="0" smtClean="0">
                <a:solidFill>
                  <a:srgbClr val="000000"/>
                </a:solidFill>
                <a:latin typeface="Times New Roman" pitchFamily="18" charset="0"/>
              </a:rPr>
              <a:t>2021 </a:t>
            </a:r>
            <a:r>
              <a:rPr lang="ru-RU" altLang="ru-RU" sz="1600" dirty="0">
                <a:solidFill>
                  <a:srgbClr val="000000"/>
                </a:solidFill>
                <a:latin typeface="Times New Roman" pitchFamily="18" charset="0"/>
              </a:rPr>
              <a:t>год выполнена на </a:t>
            </a:r>
            <a:r>
              <a:rPr lang="ru-RU" altLang="ru-RU" sz="1600" b="1" dirty="0" smtClean="0">
                <a:solidFill>
                  <a:srgbClr val="000000"/>
                </a:solidFill>
                <a:latin typeface="Times New Roman" pitchFamily="18" charset="0"/>
              </a:rPr>
              <a:t>95,2</a:t>
            </a:r>
            <a:r>
              <a:rPr lang="ru-RU" altLang="ru-RU" sz="1600" dirty="0" smtClean="0">
                <a:solidFill>
                  <a:srgbClr val="000000"/>
                </a:solidFill>
                <a:latin typeface="Times New Roman" pitchFamily="18" charset="0"/>
              </a:rPr>
              <a:t> </a:t>
            </a:r>
            <a:r>
              <a:rPr lang="ru-RU" altLang="ru-RU" sz="1600" dirty="0">
                <a:solidFill>
                  <a:srgbClr val="000000"/>
                </a:solidFill>
                <a:latin typeface="Times New Roman" pitchFamily="18" charset="0"/>
              </a:rPr>
              <a:t>%, при плане на год </a:t>
            </a:r>
            <a:r>
              <a:rPr lang="ru-RU" altLang="ru-RU" sz="1600" b="1" dirty="0" smtClean="0">
                <a:solidFill>
                  <a:srgbClr val="000000"/>
                </a:solidFill>
                <a:latin typeface="Times New Roman" pitchFamily="18" charset="0"/>
              </a:rPr>
              <a:t>37091,7 </a:t>
            </a:r>
            <a:r>
              <a:rPr lang="ru-RU" altLang="ru-RU" sz="1600" dirty="0">
                <a:solidFill>
                  <a:srgbClr val="000000"/>
                </a:solidFill>
                <a:latin typeface="Times New Roman" pitchFamily="18" charset="0"/>
              </a:rPr>
              <a:t>тыс. рублей исполнено в сумме</a:t>
            </a:r>
            <a:r>
              <a:rPr lang="ru-RU" altLang="ru-RU" sz="1600" b="1" dirty="0">
                <a:solidFill>
                  <a:srgbClr val="000000"/>
                </a:solidFill>
                <a:latin typeface="Times New Roman" pitchFamily="18" charset="0"/>
              </a:rPr>
              <a:t> </a:t>
            </a:r>
            <a:r>
              <a:rPr lang="ru-RU" altLang="ru-RU" sz="1600" b="1" dirty="0" smtClean="0">
                <a:solidFill>
                  <a:srgbClr val="000000"/>
                </a:solidFill>
                <a:latin typeface="Times New Roman" pitchFamily="18" charset="0"/>
              </a:rPr>
              <a:t>35308,1 </a:t>
            </a:r>
            <a:r>
              <a:rPr lang="ru-RU" altLang="ru-RU" sz="1600" dirty="0" smtClean="0">
                <a:solidFill>
                  <a:srgbClr val="000000"/>
                </a:solidFill>
                <a:latin typeface="Times New Roman" pitchFamily="18" charset="0"/>
              </a:rPr>
              <a:t>тыс</a:t>
            </a:r>
            <a:r>
              <a:rPr lang="ru-RU" altLang="ru-RU" sz="1600" dirty="0">
                <a:solidFill>
                  <a:srgbClr val="000000"/>
                </a:solidFill>
                <a:latin typeface="Times New Roman" pitchFamily="18" charset="0"/>
              </a:rPr>
              <a:t>. рублей. </a:t>
            </a:r>
            <a:endParaRPr lang="ru-RU" altLang="ru-RU" sz="1600" dirty="0">
              <a:latin typeface="Times New Roman" pitchFamily="18" charset="0"/>
            </a:endParaRPr>
          </a:p>
        </p:txBody>
      </p:sp>
      <p:sp>
        <p:nvSpPr>
          <p:cNvPr id="5" name="Rectangle 4"/>
          <p:cNvSpPr>
            <a:spLocks noChangeArrowheads="1"/>
          </p:cNvSpPr>
          <p:nvPr/>
        </p:nvSpPr>
        <p:spPr bwMode="auto">
          <a:xfrm>
            <a:off x="-1" y="44624"/>
            <a:ext cx="9180513"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latin typeface="Times New Roman" panose="02020603050405020304" pitchFamily="18" charset="0"/>
                <a:cs typeface="Times New Roman" panose="02020603050405020304" pitchFamily="18" charset="0"/>
              </a:rPr>
              <a:t>ИСПОЛНЕНИЕ БЮДЖЕТА ПО РАСХОДАМ</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196752"/>
            <a:ext cx="89281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082"/>
          <p:cNvSpPr>
            <a:spLocks noChangeArrowheads="1"/>
          </p:cNvSpPr>
          <p:nvPr/>
        </p:nvSpPr>
        <p:spPr bwMode="auto">
          <a:xfrm>
            <a:off x="1493912" y="6021288"/>
            <a:ext cx="65543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ru-RU" altLang="ru-RU" sz="1400" b="1" dirty="0">
                <a:latin typeface="Times New Roman" pitchFamily="18" charset="0"/>
              </a:rPr>
              <a:t>Муниципальный долг на </a:t>
            </a:r>
            <a:r>
              <a:rPr lang="ru-RU" altLang="ru-RU" sz="1400" b="1" dirty="0" smtClean="0">
                <a:latin typeface="Times New Roman" pitchFamily="18" charset="0"/>
              </a:rPr>
              <a:t>01.01.2022 </a:t>
            </a:r>
            <a:r>
              <a:rPr lang="ru-RU" altLang="ru-RU" sz="1400" b="1" dirty="0">
                <a:latin typeface="Times New Roman" pitchFamily="18" charset="0"/>
              </a:rPr>
              <a:t>года отсутствует</a:t>
            </a:r>
            <a:r>
              <a:rPr lang="ru-RU" altLang="ru-RU" sz="1400" b="1" dirty="0" smtClean="0">
                <a:latin typeface="Times New Roman" pitchFamily="18" charset="0"/>
              </a:rPr>
              <a:t>.</a:t>
            </a:r>
          </a:p>
          <a:p>
            <a:pPr algn="ctr"/>
            <a:endParaRPr lang="ru-RU" altLang="ru-RU" sz="1400" b="1" dirty="0">
              <a:latin typeface="Times New Roman" pitchFamily="18" charset="0"/>
            </a:endParaRPr>
          </a:p>
          <a:p>
            <a:pPr algn="ctr"/>
            <a:r>
              <a:rPr lang="ru-RU" altLang="ru-RU" sz="1400" b="1" dirty="0" smtClean="0">
                <a:latin typeface="Times New Roman" pitchFamily="18" charset="0"/>
              </a:rPr>
              <a:t>Кредиторская </a:t>
            </a:r>
            <a:r>
              <a:rPr lang="ru-RU" altLang="ru-RU" sz="1400" b="1" dirty="0">
                <a:latin typeface="Times New Roman" pitchFamily="18" charset="0"/>
              </a:rPr>
              <a:t>и дебиторская задолженности на </a:t>
            </a:r>
            <a:r>
              <a:rPr lang="ru-RU" altLang="ru-RU" sz="1400" b="1" dirty="0" smtClean="0">
                <a:latin typeface="Times New Roman" pitchFamily="18" charset="0"/>
              </a:rPr>
              <a:t>01.01.2022  </a:t>
            </a:r>
            <a:r>
              <a:rPr lang="ru-RU" altLang="ru-RU" sz="1400" b="1" dirty="0">
                <a:latin typeface="Times New Roman" pitchFamily="18" charset="0"/>
              </a:rPr>
              <a:t>года отсутствуют.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768" y="188640"/>
            <a:ext cx="8712968" cy="1023392"/>
          </a:xfrm>
        </p:spPr>
        <p:txBody>
          <a:bodyPr/>
          <a:lstStyle/>
          <a:p>
            <a:pPr algn="ctr"/>
            <a:r>
              <a:rPr lang="ru-RU" sz="2200" b="1" dirty="0" smtClean="0">
                <a:latin typeface="Times New Roman" pitchFamily="18" charset="0"/>
                <a:cs typeface="Times New Roman" pitchFamily="18" charset="0"/>
              </a:rPr>
              <a:t>РАСХОДЫ БЮДЖЕТА МУНИЦИПАЛЬНОГО ОБРАЗОВАНИЯ БОРИСОГЛЕБСКОЕ ПО РАЗДЕЛАМ КЛАССИФИКАЦИИ РАСХОДОВ БЮДЖЕТОВ РФ В 2021 ГОДУ, в тыс. рублей.</a:t>
            </a:r>
            <a:endParaRPr lang="ru-RU" b="1"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268760"/>
            <a:ext cx="8955087" cy="534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15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895417850" y="-1175758063"/>
            <a:ext cx="1528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3" name="Rectangle 7"/>
          <p:cNvSpPr>
            <a:spLocks noChangeArrowheads="1"/>
          </p:cNvSpPr>
          <p:nvPr/>
        </p:nvSpPr>
        <p:spPr bwMode="auto">
          <a:xfrm>
            <a:off x="1540700500" y="915717625"/>
            <a:ext cx="224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4" name="Rectangle 8"/>
          <p:cNvSpPr>
            <a:spLocks noChangeArrowheads="1"/>
          </p:cNvSpPr>
          <p:nvPr/>
        </p:nvSpPr>
        <p:spPr bwMode="auto">
          <a:xfrm>
            <a:off x="-1908756025" y="1049046988"/>
            <a:ext cx="1579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5" name="Rectangle 9"/>
          <p:cNvSpPr>
            <a:spLocks noChangeArrowheads="1"/>
          </p:cNvSpPr>
          <p:nvPr/>
        </p:nvSpPr>
        <p:spPr bwMode="auto">
          <a:xfrm>
            <a:off x="1916488738" y="1182368413"/>
            <a:ext cx="1466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sp>
        <p:nvSpPr>
          <p:cNvPr id="15366" name="Rectangle 10"/>
          <p:cNvSpPr>
            <a:spLocks noChangeArrowheads="1"/>
          </p:cNvSpPr>
          <p:nvPr/>
        </p:nvSpPr>
        <p:spPr bwMode="auto">
          <a:xfrm>
            <a:off x="1895417850" y="-1175758063"/>
            <a:ext cx="1528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7" name="Rectangle 11"/>
          <p:cNvSpPr>
            <a:spLocks noChangeArrowheads="1"/>
          </p:cNvSpPr>
          <p:nvPr/>
        </p:nvSpPr>
        <p:spPr bwMode="auto">
          <a:xfrm>
            <a:off x="1540700500" y="915717625"/>
            <a:ext cx="224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8" name="Rectangle 12"/>
          <p:cNvSpPr>
            <a:spLocks noChangeArrowheads="1"/>
          </p:cNvSpPr>
          <p:nvPr/>
        </p:nvSpPr>
        <p:spPr bwMode="auto">
          <a:xfrm>
            <a:off x="-1908756025" y="1049046988"/>
            <a:ext cx="1579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9" name="Rectangle 13"/>
          <p:cNvSpPr>
            <a:spLocks noChangeArrowheads="1"/>
          </p:cNvSpPr>
          <p:nvPr/>
        </p:nvSpPr>
        <p:spPr bwMode="auto">
          <a:xfrm>
            <a:off x="1916488738" y="1182368413"/>
            <a:ext cx="1466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graphicFrame>
        <p:nvGraphicFramePr>
          <p:cNvPr id="317926" name="Group 1510"/>
          <p:cNvGraphicFramePr>
            <a:graphicFrameLocks noGrp="1"/>
          </p:cNvGraphicFramePr>
          <p:nvPr>
            <p:ph sz="quarter" idx="1"/>
            <p:extLst>
              <p:ext uri="{D42A27DB-BD31-4B8C-83A1-F6EECF244321}">
                <p14:modId xmlns:p14="http://schemas.microsoft.com/office/powerpoint/2010/main" val="3461685858"/>
              </p:ext>
            </p:extLst>
          </p:nvPr>
        </p:nvGraphicFramePr>
        <p:xfrm>
          <a:off x="0" y="0"/>
          <a:ext cx="9180513" cy="1006475"/>
        </p:xfrm>
        <a:graphic>
          <a:graphicData uri="http://schemas.openxmlformats.org/drawingml/2006/table">
            <a:tbl>
              <a:tblPr/>
              <a:tblGrid>
                <a:gridCol w="9180513"/>
              </a:tblGrid>
              <a:tr h="1006475">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algn="ctr"/>
                      <a:r>
                        <a:rPr lang="ru-RU" sz="1800" b="1" dirty="0" smtClean="0">
                          <a:solidFill>
                            <a:schemeClr val="accent4"/>
                          </a:solidFill>
                          <a:latin typeface="Times New Roman" pitchFamily="18" charset="0"/>
                          <a:cs typeface="Times New Roman" pitchFamily="18" charset="0"/>
                        </a:rPr>
                        <a:t>РАСХОДЫ БЮДЖЕТА МУНИЦИПАЛЬНОГО ОБРАЗОВАНИЯ БОРИСОГЛЕБСКОЕ ПО РАЗДЕЛАМ И ПОДРАЗДЕЛАМ КЛАССИФИКАЦИИ РАСХОДОВ БЮДЖЕТА В РАЗРЕЗЕ МУНИЦИПАЛЬНЫХ ПРОГРАММ</a:t>
                      </a:r>
                      <a:endParaRPr lang="ru-RU" sz="1800" b="1" dirty="0">
                        <a:solidFill>
                          <a:schemeClr val="accent4"/>
                        </a:solidFill>
                        <a:latin typeface="Times New Roman" pitchFamily="18" charset="0"/>
                        <a:cs typeface="Times New Roman" pitchFamily="18" charset="0"/>
                      </a:endParaRPr>
                    </a:p>
                  </a:txBody>
                  <a:tcPr marT="45749" marB="45749"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907164134"/>
              </p:ext>
            </p:extLst>
          </p:nvPr>
        </p:nvGraphicFramePr>
        <p:xfrm>
          <a:off x="197768" y="980728"/>
          <a:ext cx="8856985" cy="5532910"/>
        </p:xfrm>
        <a:graphic>
          <a:graphicData uri="http://schemas.openxmlformats.org/drawingml/2006/table">
            <a:tbl>
              <a:tblPr/>
              <a:tblGrid>
                <a:gridCol w="5174468"/>
                <a:gridCol w="722295"/>
                <a:gridCol w="864385"/>
                <a:gridCol w="1113043"/>
                <a:gridCol w="982794"/>
              </a:tblGrid>
              <a:tr h="338163">
                <a:tc>
                  <a:txBody>
                    <a:bodyPr/>
                    <a:lstStyle/>
                    <a:p>
                      <a:pPr algn="ctr" fontAlgn="ctr"/>
                      <a:r>
                        <a:rPr lang="ru-RU" sz="850" b="1" i="0" u="none" strike="noStrike" dirty="0">
                          <a:effectLst/>
                          <a:latin typeface="Times New Roman"/>
                        </a:rPr>
                        <a:t>НАИМЕНОВАНИЕ</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Раздел, подраздел</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Исполнено за 2020 год, тыс. рублей</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Уточненный план на 2021 год, тыс. рублей</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Исполнено за 2021 год, тыс. рублей</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4587">
                <a:tc>
                  <a:txBody>
                    <a:bodyPr/>
                    <a:lstStyle/>
                    <a:p>
                      <a:pPr algn="just" fontAlgn="ctr"/>
                      <a:r>
                        <a:rPr lang="ru-RU" sz="850" b="1" i="0" u="none" strike="noStrike" dirty="0">
                          <a:effectLst/>
                          <a:latin typeface="Times New Roman"/>
                        </a:rPr>
                        <a:t>ОБЩЕГОСУДАРСТВЕННЫЕ ВОПРОСЫ</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0100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11 642,3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13 662,9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13 317,1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97178">
                <a:tc>
                  <a:txBody>
                    <a:bodyPr/>
                    <a:lstStyle/>
                    <a:p>
                      <a:pPr algn="l" fontAlgn="t"/>
                      <a:r>
                        <a:rPr lang="ru-RU" sz="850" b="1" i="1" u="none" strike="noStrike" dirty="0">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0104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2 398,2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2 585,7</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2 576,9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587">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2 398,2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2 585,7</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2 576,9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3">
                <a:tc>
                  <a:txBody>
                    <a:bodyPr/>
                    <a:lstStyle/>
                    <a:p>
                      <a:pPr algn="l" fontAlgn="t"/>
                      <a:r>
                        <a:rPr lang="ru-RU" sz="850" b="1" i="1" u="none" strike="noStrike" dirty="0">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0106</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448,3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463,0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463,0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90701">
                <a:tc>
                  <a:txBody>
                    <a:bodyPr/>
                    <a:lstStyle/>
                    <a:p>
                      <a:pPr algn="l" fontAlgn="t"/>
                      <a:r>
                        <a:rPr lang="ru-RU" sz="850" b="0" i="0" u="none" strike="noStrike">
                          <a:solidFill>
                            <a:srgbClr val="000000"/>
                          </a:solidFill>
                          <a:effectLst/>
                          <a:latin typeface="Times New Roman"/>
                        </a:rPr>
                        <a:t> Муниципальная программа «Управление муниципальными финансами муниципального образования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448,3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463,0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463,0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87">
                <a:tc>
                  <a:txBody>
                    <a:bodyPr/>
                    <a:lstStyle/>
                    <a:p>
                      <a:pPr algn="l" fontAlgn="t"/>
                      <a:r>
                        <a:rPr lang="ru-RU" sz="850" b="1" i="1" u="none" strike="noStrike">
                          <a:solidFill>
                            <a:srgbClr val="000000"/>
                          </a:solidFill>
                          <a:effectLst/>
                          <a:latin typeface="Times New Roman"/>
                        </a:rPr>
                        <a:t>  Обеспечение проведения выборов и референдумов</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0107</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254,5</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587">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254,5</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87">
                <a:tc>
                  <a:txBody>
                    <a:bodyPr/>
                    <a:lstStyle/>
                    <a:p>
                      <a:pPr algn="l" fontAlgn="t"/>
                      <a:r>
                        <a:rPr lang="ru-RU" sz="850" b="1" i="1" u="none" strike="noStrike">
                          <a:solidFill>
                            <a:srgbClr val="000000"/>
                          </a:solidFill>
                          <a:effectLst/>
                          <a:latin typeface="Times New Roman"/>
                        </a:rPr>
                        <a:t>  Резервные фонды</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0111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51,8</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587">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51,8</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87">
                <a:tc>
                  <a:txBody>
                    <a:bodyPr/>
                    <a:lstStyle/>
                    <a:p>
                      <a:pPr algn="l" fontAlgn="t"/>
                      <a:r>
                        <a:rPr lang="ru-RU" sz="850" b="1" i="1" u="none" strike="noStrike" dirty="0">
                          <a:solidFill>
                            <a:srgbClr val="000000"/>
                          </a:solidFill>
                          <a:effectLst/>
                          <a:latin typeface="Times New Roman"/>
                        </a:rPr>
                        <a:t>  Другие общегосударственные вопросы</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0113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8 541,3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10 562,3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10 277,2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71254">
                <a:tc>
                  <a:txBody>
                    <a:bodyPr/>
                    <a:lstStyle/>
                    <a:p>
                      <a:pPr algn="l" fontAlgn="t"/>
                      <a:r>
                        <a:rPr lang="ru-RU" sz="850" b="0" i="0" u="none" strike="noStrike" dirty="0">
                          <a:solidFill>
                            <a:srgbClr val="000000"/>
                          </a:solidFill>
                          <a:effectLst/>
                          <a:latin typeface="Times New Roman"/>
                        </a:rPr>
                        <a:t> Муниципальная программа «Развитие муниципальной службы  в муниципальном образовании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8 299,7</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9 614,6</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9 330,2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«Управление муниципальным имуществом муниципального образования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138,3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734,6</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733,9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87">
                <a:tc>
                  <a:txBody>
                    <a:bodyPr/>
                    <a:lstStyle/>
                    <a:p>
                      <a:pPr algn="l" fontAlgn="t"/>
                      <a:r>
                        <a:rPr lang="ru-RU" sz="850" b="0" i="0" u="none" strike="noStrike">
                          <a:solidFill>
                            <a:srgbClr val="000000"/>
                          </a:solidFill>
                          <a:effectLst/>
                          <a:latin typeface="Times New Roman"/>
                        </a:rPr>
                        <a:t>Непрограммные расходы органов местного самоуправления</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103,3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213,1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213,1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87">
                <a:tc>
                  <a:txBody>
                    <a:bodyPr/>
                    <a:lstStyle/>
                    <a:p>
                      <a:pPr algn="just" fontAlgn="ctr"/>
                      <a:r>
                        <a:rPr lang="ru-RU" sz="850" b="1" i="0" u="none" strike="noStrike" dirty="0">
                          <a:effectLst/>
                          <a:latin typeface="Times New Roman"/>
                        </a:rPr>
                        <a:t>НАЦИОНАЛЬНАЯ ОБОРОНА</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0200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229,2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4587">
                <a:tc>
                  <a:txBody>
                    <a:bodyPr/>
                    <a:lstStyle/>
                    <a:p>
                      <a:pPr algn="l" fontAlgn="t"/>
                      <a:r>
                        <a:rPr lang="ru-RU" sz="850" b="1" i="1" u="none" strike="noStrike" dirty="0">
                          <a:solidFill>
                            <a:srgbClr val="000000"/>
                          </a:solidFill>
                          <a:effectLst/>
                          <a:latin typeface="Times New Roman"/>
                        </a:rPr>
                        <a:t> Мобилизационная и вневойсковая подготовка</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0203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229,2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9674">
                <a:tc>
                  <a:txBody>
                    <a:bodyPr/>
                    <a:lstStyle/>
                    <a:p>
                      <a:pPr algn="l" fontAlgn="t"/>
                      <a:r>
                        <a:rPr lang="ru-RU" sz="850" b="0" i="0" u="none" strike="noStrike" dirty="0">
                          <a:solidFill>
                            <a:srgbClr val="000000"/>
                          </a:solidFill>
                          <a:effectLst/>
                          <a:latin typeface="Times New Roman"/>
                        </a:rPr>
                        <a:t>Муниципальная программа «Управление муниципальными финансами муниципального образования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a:rPr>
                        <a:t> </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229,2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3">
                <a:tc>
                  <a:txBody>
                    <a:bodyPr/>
                    <a:lstStyle/>
                    <a:p>
                      <a:pPr algn="just" fontAlgn="ctr"/>
                      <a:r>
                        <a:rPr lang="ru-RU" sz="850" b="1" i="0" u="none" strike="noStrike" dirty="0">
                          <a:effectLst/>
                          <a:latin typeface="Times New Roman"/>
                        </a:rPr>
                        <a:t>НАЦИОНАЛЬНАЯ БЕЗОПАСНОСТЬ И ПРАВООХРАНИТЕЛЬНАЯ ДЕЯТЕЛЬНОСТЬ</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0300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511,4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1 600,1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588,9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49173">
                <a:tc>
                  <a:txBody>
                    <a:bodyPr/>
                    <a:lstStyle/>
                    <a:p>
                      <a:pPr algn="l" fontAlgn="t"/>
                      <a:r>
                        <a:rPr lang="ru-RU" sz="850" b="1" i="1" u="none" strike="noStrike" dirty="0">
                          <a:solidFill>
                            <a:srgbClr val="000000"/>
                          </a:solidFill>
                          <a:effectLst/>
                          <a:latin typeface="Times New Roman"/>
                        </a:rPr>
                        <a:t>  Защита населения и территории от чрезвычайных ситуаций природного и техногенного характера, гражданская оборона</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0309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511,4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98933">
                <a:tc>
                  <a:txBody>
                    <a:bodyPr/>
                    <a:lstStyle/>
                    <a:p>
                      <a:pPr algn="l" fontAlgn="t"/>
                      <a:r>
                        <a:rPr lang="ru-RU" sz="850" b="0" i="0" u="none" strike="noStrike" dirty="0">
                          <a:solidFill>
                            <a:srgbClr val="000000"/>
                          </a:solidFill>
                          <a:effectLst/>
                          <a:latin typeface="Times New Roman"/>
                        </a:rPr>
                        <a:t>Муниципальная программа «Защита населения и территорий муниципального образования Борисоглебское от чрезвычайных ситуаций, обеспечение пожарной безопасности и безопасности людей на водных объектах»</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511,4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3">
                <a:tc>
                  <a:txBody>
                    <a:bodyPr/>
                    <a:lstStyle/>
                    <a:p>
                      <a:pPr algn="l" fontAlgn="t"/>
                      <a:r>
                        <a:rPr lang="ru-RU" sz="850" b="1" i="1" u="none" strike="noStrike" dirty="0">
                          <a:solidFill>
                            <a:srgbClr val="000000"/>
                          </a:solidFill>
                          <a:effectLst/>
                          <a:latin typeface="Times New Roman"/>
                        </a:rPr>
                        <a:t>  Защита населения и территории от чрезвычайных ситуаций природного и техногенного характера, пожарная безопасность</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0310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1 596,1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584,9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8814">
                <a:tc>
                  <a:txBody>
                    <a:bodyPr/>
                    <a:lstStyle/>
                    <a:p>
                      <a:pPr algn="l" fontAlgn="t"/>
                      <a:r>
                        <a:rPr lang="ru-RU" sz="850" b="0" i="0" u="none" strike="noStrike" dirty="0">
                          <a:solidFill>
                            <a:srgbClr val="000000"/>
                          </a:solidFill>
                          <a:effectLst/>
                          <a:latin typeface="Times New Roman"/>
                        </a:rPr>
                        <a:t>Муниципальная программа «Защита населения и территорий муниципального образования Борисоглебское от чрезвычайных ситуаций, обеспечение пожарной безопасности и безопасности людей на водных объектах»</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1 596,1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584,9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3">
                <a:tc>
                  <a:txBody>
                    <a:bodyPr/>
                    <a:lstStyle/>
                    <a:p>
                      <a:pPr algn="l" fontAlgn="t"/>
                      <a:r>
                        <a:rPr lang="ru-RU" sz="850" b="1" i="1" u="none" strike="noStrike" dirty="0">
                          <a:solidFill>
                            <a:srgbClr val="000000"/>
                          </a:solidFill>
                          <a:effectLst/>
                          <a:latin typeface="Times New Roman"/>
                        </a:rPr>
                        <a:t>  Другие вопросы в области национальной безопасности и правоохранительной деятельности</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0314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4,0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08499">
                <a:tc>
                  <a:txBody>
                    <a:bodyPr/>
                    <a:lstStyle/>
                    <a:p>
                      <a:pPr algn="l" fontAlgn="t"/>
                      <a:r>
                        <a:rPr lang="ru-RU" sz="850" b="0" i="0" u="none" strike="noStrike" dirty="0">
                          <a:solidFill>
                            <a:srgbClr val="000000"/>
                          </a:solidFill>
                          <a:effectLst/>
                          <a:latin typeface="Times New Roman"/>
                        </a:rPr>
                        <a:t>Муниципальная программа «Обеспечение общественного порядка и профилактики правонарушений в муниципальном образовании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3">
                <a:tc>
                  <a:txBody>
                    <a:bodyPr/>
                    <a:lstStyle/>
                    <a:p>
                      <a:pPr algn="l" fontAlgn="t"/>
                      <a:r>
                        <a:rPr lang="ru-RU" sz="850" b="0" i="0" u="none" strike="noStrike" dirty="0">
                          <a:solidFill>
                            <a:srgbClr val="000000"/>
                          </a:solidFill>
                          <a:effectLst/>
                          <a:latin typeface="Times New Roman"/>
                        </a:rPr>
                        <a:t>Муниципальная программа «Противодействие коррупции на территории муниципального образования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4081755672"/>
              </p:ext>
            </p:extLst>
          </p:nvPr>
        </p:nvGraphicFramePr>
        <p:xfrm>
          <a:off x="413792" y="494975"/>
          <a:ext cx="8496944" cy="5958361"/>
        </p:xfrm>
        <a:graphic>
          <a:graphicData uri="http://schemas.openxmlformats.org/drawingml/2006/table">
            <a:tbl>
              <a:tblPr/>
              <a:tblGrid>
                <a:gridCol w="4964124"/>
                <a:gridCol w="692933"/>
                <a:gridCol w="829247"/>
                <a:gridCol w="1067798"/>
                <a:gridCol w="942842"/>
              </a:tblGrid>
              <a:tr h="122580">
                <a:tc gridSpan="5">
                  <a:txBody>
                    <a:bodyPr/>
                    <a:lstStyle/>
                    <a:p>
                      <a:pPr algn="r" fontAlgn="t"/>
                      <a:r>
                        <a:rPr lang="ru-RU" sz="1000" b="0" i="0" u="none" strike="noStrike" dirty="0">
                          <a:solidFill>
                            <a:srgbClr val="000000"/>
                          </a:solidFill>
                          <a:effectLst/>
                          <a:latin typeface="Times New Roman"/>
                        </a:rPr>
                        <a:t>Продолжение таблицы</a:t>
                      </a:r>
                    </a:p>
                  </a:txBody>
                  <a:tcPr marL="3793" marR="3793" marT="379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53314">
                <a:tc>
                  <a:txBody>
                    <a:bodyPr/>
                    <a:lstStyle/>
                    <a:p>
                      <a:pPr algn="ctr" fontAlgn="ctr"/>
                      <a:r>
                        <a:rPr lang="ru-RU" sz="800" b="1" i="0" u="none" strike="noStrike" dirty="0">
                          <a:effectLst/>
                          <a:latin typeface="Times New Roman"/>
                        </a:rPr>
                        <a:t>НАИМЕНОВАНИЕ</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Раздел, подраздел</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Исполнено за 2020 год, тыс. рублей</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Уточненный план на 2021 год, тыс. рублей</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Исполнено за 2021 год, тыс. рублей</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2580">
                <a:tc>
                  <a:txBody>
                    <a:bodyPr/>
                    <a:lstStyle/>
                    <a:p>
                      <a:pPr algn="just" fontAlgn="ctr"/>
                      <a:r>
                        <a:rPr lang="ru-RU" sz="800" b="1" i="0" u="none" strike="noStrike" dirty="0">
                          <a:effectLst/>
                          <a:latin typeface="Times New Roman"/>
                        </a:rPr>
                        <a:t>НАЦИОНАЛЬНАЯ ЭКОНОМИКА</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0400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510,1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2 606,2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2 598,3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dirty="0">
                          <a:solidFill>
                            <a:srgbClr val="000000"/>
                          </a:solidFill>
                          <a:effectLst/>
                          <a:latin typeface="Times New Roman"/>
                        </a:rPr>
                        <a:t>  Сельское хозяйство и рыболовство</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0405</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153,2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152,7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2580">
                <a:tc>
                  <a:txBody>
                    <a:bodyPr/>
                    <a:lstStyle/>
                    <a:p>
                      <a:pPr algn="l" fontAlgn="t"/>
                      <a:r>
                        <a:rPr lang="ru-RU" sz="800" b="0" i="0" u="none" strike="noStrike">
                          <a:solidFill>
                            <a:srgbClr val="000000"/>
                          </a:solidFill>
                          <a:effectLst/>
                          <a:latin typeface="Times New Roman"/>
                        </a:rPr>
                        <a:t>Непрограммные расходы органов местного самоуправления</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153,2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152,7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t"/>
                      <a:r>
                        <a:rPr lang="ru-RU" sz="800" b="1" i="1" u="none" strike="noStrike">
                          <a:solidFill>
                            <a:srgbClr val="000000"/>
                          </a:solidFill>
                          <a:effectLst/>
                          <a:latin typeface="Times New Roman"/>
                        </a:rPr>
                        <a:t>  Дорожное хозяйство (дорожные фонды)</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0409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483,2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2 334,0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2 334,0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3785">
                <a:tc>
                  <a:txBody>
                    <a:bodyPr/>
                    <a:lstStyle/>
                    <a:p>
                      <a:pPr algn="l" fontAlgn="t"/>
                      <a:r>
                        <a:rPr lang="ru-RU" sz="800" b="0" i="0" u="none" strike="noStrike">
                          <a:solidFill>
                            <a:srgbClr val="000000"/>
                          </a:solidFill>
                          <a:effectLst/>
                          <a:latin typeface="Times New Roman"/>
                        </a:rPr>
                        <a:t>Муниципальная программа «Дорожное хозяйство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483,2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2 334,0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2 334,0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t"/>
                      <a:r>
                        <a:rPr lang="ru-RU" sz="800" b="1" i="1" u="none" strike="noStrike">
                          <a:solidFill>
                            <a:srgbClr val="000000"/>
                          </a:solidFill>
                          <a:effectLst/>
                          <a:latin typeface="Times New Roman"/>
                        </a:rPr>
                        <a:t>  Связь и информатика</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0410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26,9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114,0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106,6</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2319">
                <a:tc>
                  <a:txBody>
                    <a:bodyPr/>
                    <a:lstStyle/>
                    <a:p>
                      <a:pPr algn="l" fontAlgn="t"/>
                      <a:r>
                        <a:rPr lang="ru-RU" sz="800" b="0" i="0" u="none" strike="noStrike">
                          <a:solidFill>
                            <a:srgbClr val="000000"/>
                          </a:solidFill>
                          <a:effectLst/>
                          <a:latin typeface="Times New Roman"/>
                        </a:rPr>
                        <a:t>Муниципальная программа «Информационное общество в муниципальном образовании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26,9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114,0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106,6</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t"/>
                      <a:r>
                        <a:rPr lang="ru-RU" sz="800" b="1" i="1" u="none" strike="noStrike">
                          <a:solidFill>
                            <a:srgbClr val="000000"/>
                          </a:solidFill>
                          <a:effectLst/>
                          <a:latin typeface="Times New Roman"/>
                        </a:rPr>
                        <a:t> Другие вопросы в области национальной экономики</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0412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90586">
                <a:tc>
                  <a:txBody>
                    <a:bodyPr/>
                    <a:lstStyle/>
                    <a:p>
                      <a:pPr algn="l" fontAlgn="t"/>
                      <a:r>
                        <a:rPr lang="ru-RU" sz="800" b="0" i="0" u="none" strike="noStrike">
                          <a:solidFill>
                            <a:srgbClr val="000000"/>
                          </a:solidFill>
                          <a:effectLst/>
                          <a:latin typeface="Times New Roman"/>
                        </a:rPr>
                        <a:t>Муниципальная программа «Содействие развитию малого и среднего предпринимательства в муниципальном образовании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5,0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5,0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ЖИЛИЩНО-КОММУНАЛЬНОЕ ХОЗЯЙСТВО</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0500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7 948,6</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5 824,2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5 489,9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Жилищное хозяйство</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0501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2 431,3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29,0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27,0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4092">
                <a:tc>
                  <a:txBody>
                    <a:bodyPr/>
                    <a:lstStyle/>
                    <a:p>
                      <a:pPr algn="l" fontAlgn="t"/>
                      <a:r>
                        <a:rPr lang="ru-RU" sz="800" b="0" i="0" u="none" strike="noStrike">
                          <a:solidFill>
                            <a:srgbClr val="000000"/>
                          </a:solidFill>
                          <a:effectLst/>
                          <a:latin typeface="Times New Roman"/>
                        </a:rPr>
                        <a:t>Муниципальная программа «Капитальный ремонт многоквартирных домов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29,0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29,0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27,0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774">
                <a:tc>
                  <a:txBody>
                    <a:bodyPr/>
                    <a:lstStyle/>
                    <a:p>
                      <a:pPr algn="l" fontAlgn="t"/>
                      <a:r>
                        <a:rPr lang="ru-RU" sz="800" b="0" i="0" u="none" strike="noStrike">
                          <a:solidFill>
                            <a:srgbClr val="000000"/>
                          </a:solidFill>
                          <a:effectLst/>
                          <a:latin typeface="Times New Roman"/>
                        </a:rPr>
                        <a:t>Муниципальная программа «Обеспечение доступным и комфортным жильем населения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2 402,3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t"/>
                      <a:r>
                        <a:rPr lang="ru-RU" sz="800" b="1" i="1" u="none" strike="noStrike">
                          <a:solidFill>
                            <a:srgbClr val="000000"/>
                          </a:solidFill>
                          <a:effectLst/>
                          <a:latin typeface="Times New Roman"/>
                        </a:rPr>
                        <a:t>Благоутройство</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0503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5 517,3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5 795,2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5 462,9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6323">
                <a:tc>
                  <a:txBody>
                    <a:bodyPr/>
                    <a:lstStyle/>
                    <a:p>
                      <a:pPr algn="l" fontAlgn="t"/>
                      <a:r>
                        <a:rPr lang="ru-RU" sz="800" b="0" i="0" u="none" strike="noStrike">
                          <a:solidFill>
                            <a:srgbClr val="000000"/>
                          </a:solidFill>
                          <a:effectLst/>
                          <a:latin typeface="Times New Roman"/>
                        </a:rPr>
                        <a:t> Муниципальная программа «Благоустройство территории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5 059,6</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5 337,3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5 005,0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00" b="0" i="0" u="none" strike="noStrike">
                          <a:solidFill>
                            <a:srgbClr val="000000"/>
                          </a:solidFill>
                          <a:effectLst/>
                          <a:latin typeface="Times New Roman"/>
                        </a:rPr>
                        <a:t>Муниципальная программа «Борьба с борщевиком на  территории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457,8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457,9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457,9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ОХРАНА ОКРУЖАЮЩЕЙ СРЕДЫ</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0600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128,8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dirty="0">
                          <a:effectLst/>
                          <a:latin typeface="Times New Roman"/>
                        </a:rPr>
                        <a:t>300,0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296,7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Другие вопросы в области охраны окружающей среды</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0605</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128,8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300,0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296,7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0622">
                <a:tc>
                  <a:txBody>
                    <a:bodyPr/>
                    <a:lstStyle/>
                    <a:p>
                      <a:pPr algn="l" fontAlgn="t"/>
                      <a:r>
                        <a:rPr lang="ru-RU" sz="800" b="0" i="0" u="none" strike="noStrike" dirty="0">
                          <a:solidFill>
                            <a:srgbClr val="000000"/>
                          </a:solidFill>
                          <a:effectLst/>
                          <a:latin typeface="Times New Roman"/>
                        </a:rPr>
                        <a:t>Муниципальная программа «Благоустройство территории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128,8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300,0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296,7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КУЛЬТУРА, КИНЕМАТОГРАФИЯ</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0800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10 708,3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dirty="0">
                          <a:effectLst/>
                          <a:latin typeface="Times New Roman"/>
                        </a:rPr>
                        <a:t>11 786,7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11 764,4</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Культура</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0801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10 708,3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11 786,7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11 764,4</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0622">
                <a:tc>
                  <a:txBody>
                    <a:bodyPr/>
                    <a:lstStyle/>
                    <a:p>
                      <a:pPr algn="l" fontAlgn="t"/>
                      <a:r>
                        <a:rPr lang="ru-RU" sz="800" b="0" i="0" u="none" strike="noStrike">
                          <a:solidFill>
                            <a:srgbClr val="000000"/>
                          </a:solidFill>
                          <a:effectLst/>
                          <a:latin typeface="Times New Roman"/>
                        </a:rPr>
                        <a:t>Муниципальная программа "Развитие культуры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10 708,3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11 786,7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11 764,4</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СОЦИАЛЬНАЯ ПОЛИТИКА</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230,1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681,4</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656,3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Пенсионное обеспечение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230,1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376,2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351,1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2580">
                <a:tc>
                  <a:txBody>
                    <a:bodyPr/>
                    <a:lstStyle/>
                    <a:p>
                      <a:pPr algn="l" fontAlgn="t"/>
                      <a:r>
                        <a:rPr lang="ru-RU" sz="800" b="0" i="0" u="none" strike="noStrike">
                          <a:solidFill>
                            <a:srgbClr val="000000"/>
                          </a:solidFill>
                          <a:effectLst/>
                          <a:latin typeface="Times New Roman"/>
                        </a:rPr>
                        <a:t>Непрограммные расходы органов местного самоуправления</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230,1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376,2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351,1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t"/>
                      <a:r>
                        <a:rPr lang="ru-RU" sz="800" b="1" i="1" u="none" strike="noStrike">
                          <a:solidFill>
                            <a:srgbClr val="000000"/>
                          </a:solidFill>
                          <a:effectLst/>
                          <a:latin typeface="Times New Roman"/>
                        </a:rPr>
                        <a:t>  Социальное обеспечение населения</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305,2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305,2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4774">
                <a:tc>
                  <a:txBody>
                    <a:bodyPr/>
                    <a:lstStyle/>
                    <a:p>
                      <a:pPr algn="l" fontAlgn="t"/>
                      <a:r>
                        <a:rPr lang="ru-RU" sz="800" b="0" i="0" u="none" strike="noStrike">
                          <a:solidFill>
                            <a:srgbClr val="000000"/>
                          </a:solidFill>
                          <a:effectLst/>
                          <a:latin typeface="Times New Roman"/>
                        </a:rPr>
                        <a:t>Муниципальная программа «Обеспечение доступным и комфортным жильем населения муниципального образования»</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305,2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305,2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ФИЗИЧЕСКАЯ КУЛЬТУРА И СПОРТ</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dirty="0">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Массовый спорт</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1102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5715">
                <a:tc>
                  <a:txBody>
                    <a:bodyPr/>
                    <a:lstStyle/>
                    <a:p>
                      <a:pPr algn="l" fontAlgn="t"/>
                      <a:r>
                        <a:rPr lang="ru-RU" sz="800" b="0" i="0" u="none" strike="noStrike">
                          <a:solidFill>
                            <a:srgbClr val="000000"/>
                          </a:solidFill>
                          <a:effectLst/>
                          <a:latin typeface="Times New Roman"/>
                        </a:rPr>
                        <a:t> Муниципальная программа «Развитие физической культуры и спорта в муниципальном образовании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СРЕДСТВА МАССОВОЙ ИНФОРМАЦИИ</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1200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331,1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383,8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dirty="0">
                          <a:effectLst/>
                          <a:latin typeface="Times New Roman"/>
                        </a:rPr>
                        <a:t>350,0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Периодическая печать и издательства</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1202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331,1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383,8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350,0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1999">
                <a:tc>
                  <a:txBody>
                    <a:bodyPr/>
                    <a:lstStyle/>
                    <a:p>
                      <a:pPr algn="l" fontAlgn="t"/>
                      <a:r>
                        <a:rPr lang="ru-RU" sz="800" b="0" i="0" u="none" strike="noStrike">
                          <a:solidFill>
                            <a:srgbClr val="000000"/>
                          </a:solidFill>
                          <a:effectLst/>
                          <a:latin typeface="Times New Roman"/>
                        </a:rPr>
                        <a:t>Муниципальная программа «Развитие муниципальной службы  в муниципальном образовании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331,1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383,8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350,0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ctr"/>
                      <a:r>
                        <a:rPr lang="ru-RU" sz="800" b="1" i="0" u="none" strike="noStrike">
                          <a:effectLst/>
                          <a:latin typeface="Times New Roman"/>
                        </a:rPr>
                        <a:t>ИТОГО РАСХОДОВ:</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32 239,9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37 091,7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dirty="0">
                          <a:effectLst/>
                          <a:latin typeface="Times New Roman"/>
                        </a:rPr>
                        <a:t>35 308,1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70035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 y="44624"/>
            <a:ext cx="91805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400" b="1" dirty="0">
                <a:latin typeface="Times New Roman" pitchFamily="18" charset="0"/>
              </a:rPr>
              <a:t>Расходы бюджета муниципального образования Борисоглебское на социальную сферу в </a:t>
            </a:r>
            <a:r>
              <a:rPr lang="ru-RU" altLang="ru-RU" sz="1400" b="1" dirty="0" smtClean="0">
                <a:latin typeface="Times New Roman" pitchFamily="18" charset="0"/>
              </a:rPr>
              <a:t>2021 </a:t>
            </a:r>
            <a:r>
              <a:rPr lang="ru-RU" altLang="ru-RU" sz="1400" b="1" dirty="0">
                <a:latin typeface="Times New Roman" pitchFamily="18" charset="0"/>
              </a:rPr>
              <a:t>году, </a:t>
            </a:r>
            <a:r>
              <a:rPr lang="ru-RU" altLang="ru-RU" sz="1400" b="1" dirty="0" smtClean="0">
                <a:latin typeface="Times New Roman" pitchFamily="18" charset="0"/>
              </a:rPr>
              <a:t> тыс</a:t>
            </a:r>
            <a:r>
              <a:rPr lang="ru-RU" altLang="ru-RU" sz="1400" b="1" dirty="0">
                <a:latin typeface="Times New Roman" pitchFamily="18" charset="0"/>
              </a:rPr>
              <a:t>. рублей</a:t>
            </a:r>
          </a:p>
        </p:txBody>
      </p:sp>
      <p:sp>
        <p:nvSpPr>
          <p:cNvPr id="16387" name="Rectangle 8"/>
          <p:cNvSpPr>
            <a:spLocks noChangeArrowheads="1"/>
          </p:cNvSpPr>
          <p:nvPr/>
        </p:nvSpPr>
        <p:spPr bwMode="auto">
          <a:xfrm>
            <a:off x="292100" y="3429000"/>
            <a:ext cx="8621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sz="1400" b="1" dirty="0">
                <a:latin typeface="Times New Roman" pitchFamily="18" charset="0"/>
              </a:rPr>
              <a:t>Доля переданных полномочий из бюджета муниципального образования Борисоглебское в бюджет муниципального образования Муромский район</a:t>
            </a:r>
            <a:r>
              <a:rPr lang="ru-RU" altLang="ru-RU" sz="1400" dirty="0"/>
              <a:t> </a:t>
            </a:r>
            <a:r>
              <a:rPr lang="ru-RU" altLang="ru-RU" sz="1400" b="1" dirty="0">
                <a:latin typeface="Times New Roman" pitchFamily="18" charset="0"/>
              </a:rPr>
              <a:t>в 2021 </a:t>
            </a:r>
            <a:r>
              <a:rPr lang="ru-RU" altLang="ru-RU" sz="1400" b="1" dirty="0" smtClean="0">
                <a:latin typeface="Times New Roman" pitchFamily="18" charset="0"/>
              </a:rPr>
              <a:t>году,  тыс. рублей.</a:t>
            </a:r>
            <a:endParaRPr lang="ru-RU" altLang="ru-RU" sz="1400" b="1" dirty="0">
              <a:latin typeface="Times New Roman"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1851389802"/>
              </p:ext>
            </p:extLst>
          </p:nvPr>
        </p:nvGraphicFramePr>
        <p:xfrm>
          <a:off x="1925638" y="3889375"/>
          <a:ext cx="5486400" cy="2800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479376828"/>
              </p:ext>
            </p:extLst>
          </p:nvPr>
        </p:nvGraphicFramePr>
        <p:xfrm>
          <a:off x="1722636" y="404664"/>
          <a:ext cx="5760640" cy="2857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50798" y="476672"/>
            <a:ext cx="8262937" cy="417513"/>
          </a:xfrm>
        </p:spPr>
        <p:txBody>
          <a:bodyPr/>
          <a:lstStyle/>
          <a:p>
            <a:pPr algn="ctr" eaLnBrk="1" hangingPunct="1"/>
            <a:r>
              <a:rPr lang="ru-RU" altLang="ru-RU" sz="2200" b="1" dirty="0" smtClean="0">
                <a:latin typeface="Times New Roman" pitchFamily="18" charset="0"/>
                <a:cs typeface="Times New Roman" pitchFamily="18" charset="0"/>
              </a:rPr>
              <a:t>МЕЖБЮДЖЕТНЫЕ ОТНОШЕНИЯ</a:t>
            </a:r>
          </a:p>
        </p:txBody>
      </p:sp>
      <p:sp>
        <p:nvSpPr>
          <p:cNvPr id="7171" name="AutoShape 7"/>
          <p:cNvSpPr>
            <a:spLocks noChangeArrowheads="1"/>
          </p:cNvSpPr>
          <p:nvPr/>
        </p:nvSpPr>
        <p:spPr bwMode="auto">
          <a:xfrm>
            <a:off x="237395" y="1368028"/>
            <a:ext cx="3783750" cy="1628924"/>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7414" name="Text Box 7"/>
          <p:cNvSpPr txBox="1">
            <a:spLocks noChangeArrowheads="1"/>
          </p:cNvSpPr>
          <p:nvPr/>
        </p:nvSpPr>
        <p:spPr bwMode="auto">
          <a:xfrm>
            <a:off x="329045" y="1368028"/>
            <a:ext cx="36004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Владимирской области:</a:t>
            </a:r>
          </a:p>
          <a:p>
            <a:pPr eaLnBrk="1" hangingPunct="1">
              <a:buFontTx/>
              <a:buChar char="-"/>
            </a:pPr>
            <a:r>
              <a:rPr lang="ru-RU" altLang="ru-RU" sz="1200" dirty="0">
                <a:latin typeface="Times New Roman" pitchFamily="18" charset="0"/>
              </a:rPr>
              <a:t> субсидии </a:t>
            </a:r>
            <a:r>
              <a:rPr lang="ru-RU" altLang="ru-RU" sz="1200" b="1" dirty="0" smtClean="0">
                <a:latin typeface="Times New Roman" pitchFamily="18" charset="0"/>
              </a:rPr>
              <a:t>2907,7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 субвенции  </a:t>
            </a:r>
            <a:r>
              <a:rPr lang="ru-RU" altLang="ru-RU" sz="1200" b="1" dirty="0" smtClean="0">
                <a:latin typeface="Times New Roman" pitchFamily="18" charset="0"/>
              </a:rPr>
              <a:t>295,4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дотация на выравнивание бюджетной обеспеченности (за счет субвенции из областного бюджета) </a:t>
            </a:r>
            <a:r>
              <a:rPr lang="ru-RU" altLang="ru-RU" sz="1200" b="1" dirty="0" smtClean="0">
                <a:latin typeface="Times New Roman" pitchFamily="18" charset="0"/>
              </a:rPr>
              <a:t>7231,0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eaLnBrk="1" hangingPunct="1">
              <a:buFontTx/>
              <a:buChar char="-"/>
            </a:pPr>
            <a:r>
              <a:rPr lang="ru-RU" altLang="ru-RU" sz="1200" dirty="0">
                <a:latin typeface="Times New Roman" pitchFamily="18" charset="0"/>
              </a:rPr>
              <a:t> </a:t>
            </a:r>
            <a:r>
              <a:rPr lang="ru-RU" altLang="ru-RU" sz="1200" dirty="0" smtClean="0">
                <a:latin typeface="Times New Roman" pitchFamily="18" charset="0"/>
              </a:rPr>
              <a:t>дотация на </a:t>
            </a:r>
            <a:r>
              <a:rPr lang="ru-RU" altLang="ru-RU" sz="1200" dirty="0">
                <a:latin typeface="Times New Roman" pitchFamily="18" charset="0"/>
              </a:rPr>
              <a:t>выравнивание бюджетной </a:t>
            </a:r>
            <a:r>
              <a:rPr lang="ru-RU" altLang="ru-RU" sz="1200" dirty="0" smtClean="0">
                <a:latin typeface="Times New Roman" pitchFamily="18" charset="0"/>
              </a:rPr>
              <a:t>обеспеченности </a:t>
            </a:r>
            <a:r>
              <a:rPr lang="ru-RU" altLang="ru-RU" sz="1200" b="1" dirty="0" smtClean="0">
                <a:latin typeface="Times New Roman" pitchFamily="18" charset="0"/>
              </a:rPr>
              <a:t>279,0 тыс. рублей</a:t>
            </a:r>
            <a:r>
              <a:rPr lang="ru-RU" altLang="ru-RU" sz="1200" dirty="0" smtClean="0">
                <a:latin typeface="Times New Roman" pitchFamily="18" charset="0"/>
              </a:rPr>
              <a:t>.</a:t>
            </a:r>
            <a:endParaRPr lang="ru-RU" altLang="ru-RU" sz="1200" dirty="0">
              <a:latin typeface="Times New Roman" pitchFamily="18" charset="0"/>
            </a:endParaRPr>
          </a:p>
        </p:txBody>
      </p:sp>
      <p:sp>
        <p:nvSpPr>
          <p:cNvPr id="2" name="AutoShape 7"/>
          <p:cNvSpPr>
            <a:spLocks noChangeArrowheads="1"/>
          </p:cNvSpPr>
          <p:nvPr/>
        </p:nvSpPr>
        <p:spPr bwMode="auto">
          <a:xfrm>
            <a:off x="184219" y="3385741"/>
            <a:ext cx="3859144" cy="1556300"/>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7418" name="AutoShape 26"/>
          <p:cNvSpPr>
            <a:spLocks noChangeArrowheads="1"/>
          </p:cNvSpPr>
          <p:nvPr/>
        </p:nvSpPr>
        <p:spPr bwMode="auto">
          <a:xfrm>
            <a:off x="4731281" y="1594416"/>
            <a:ext cx="3597275" cy="1027113"/>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19" name="Text Box 27"/>
          <p:cNvSpPr txBox="1">
            <a:spLocks noChangeArrowheads="1"/>
          </p:cNvSpPr>
          <p:nvPr/>
        </p:nvSpPr>
        <p:spPr bwMode="auto">
          <a:xfrm>
            <a:off x="4801131" y="1745420"/>
            <a:ext cx="3527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БЮДЖЕТ МУНИЦИПАЛЬНОГО ОБРАЗОВАНИЯ БОРИСОГЛЕБСКОЕ</a:t>
            </a:r>
          </a:p>
        </p:txBody>
      </p:sp>
      <p:sp>
        <p:nvSpPr>
          <p:cNvPr id="17420" name="Text Box 36"/>
          <p:cNvSpPr txBox="1">
            <a:spLocks noChangeArrowheads="1"/>
          </p:cNvSpPr>
          <p:nvPr/>
        </p:nvSpPr>
        <p:spPr bwMode="auto">
          <a:xfrm>
            <a:off x="268288" y="3356992"/>
            <a:ext cx="38163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МО Муромский район:</a:t>
            </a:r>
          </a:p>
          <a:p>
            <a:pPr algn="just" eaLnBrk="1" hangingPunct="1"/>
            <a:r>
              <a:rPr lang="ru-RU" altLang="ru-RU" sz="1200" dirty="0">
                <a:latin typeface="Times New Roman" pitchFamily="18" charset="0"/>
              </a:rPr>
              <a:t>-дотации на выравнивание  бюджетной  обеспеченности из районного Фонда финансовой поддержки  поселений </a:t>
            </a:r>
            <a:r>
              <a:rPr lang="ru-RU" altLang="ru-RU" sz="1200" b="1" dirty="0" smtClean="0">
                <a:latin typeface="Times New Roman" pitchFamily="18" charset="0"/>
              </a:rPr>
              <a:t>5975,0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algn="just" eaLnBrk="1" hangingPunct="1"/>
            <a:r>
              <a:rPr lang="ru-RU" altLang="ru-RU" sz="1200" dirty="0" smtClean="0">
                <a:solidFill>
                  <a:srgbClr val="000000"/>
                </a:solidFill>
                <a:latin typeface="Times New Roman" pitchFamily="18" charset="0"/>
              </a:rPr>
              <a:t>-иные </a:t>
            </a:r>
            <a:r>
              <a:rPr lang="ru-RU" altLang="ru-RU" sz="1200" dirty="0">
                <a:solidFill>
                  <a:srgbClr val="000000"/>
                </a:solidFill>
                <a:latin typeface="Times New Roman" pitchFamily="18" charset="0"/>
              </a:rPr>
              <a:t>межбюджетные трансферты на </a:t>
            </a:r>
            <a:r>
              <a:rPr lang="ru-RU" altLang="ru-RU" sz="1200" dirty="0" smtClean="0">
                <a:solidFill>
                  <a:srgbClr val="000000"/>
                </a:solidFill>
                <a:latin typeface="Times New Roman" pitchFamily="18" charset="0"/>
              </a:rPr>
              <a:t>сбалансированность – </a:t>
            </a:r>
            <a:r>
              <a:rPr lang="ru-RU" altLang="ru-RU" sz="1200" b="1" dirty="0" smtClean="0">
                <a:solidFill>
                  <a:srgbClr val="000000"/>
                </a:solidFill>
                <a:latin typeface="Times New Roman" pitchFamily="18" charset="0"/>
              </a:rPr>
              <a:t>7059,2 тыс. рублей</a:t>
            </a:r>
            <a:r>
              <a:rPr lang="ru-RU" altLang="ru-RU" sz="1200" dirty="0" smtClean="0">
                <a:solidFill>
                  <a:srgbClr val="000000"/>
                </a:solidFill>
                <a:latin typeface="Times New Roman" pitchFamily="18" charset="0"/>
              </a:rPr>
              <a:t>;</a:t>
            </a:r>
            <a:endParaRPr lang="ru-RU" altLang="ru-RU" sz="1200" dirty="0">
              <a:latin typeface="Times New Roman" pitchFamily="18" charset="0"/>
            </a:endParaRPr>
          </a:p>
          <a:p>
            <a:pPr algn="just" eaLnBrk="1" hangingPunct="1"/>
            <a:r>
              <a:rPr lang="ru-RU" altLang="ru-RU" sz="1200" dirty="0" smtClean="0">
                <a:latin typeface="Times New Roman" pitchFamily="18" charset="0"/>
              </a:rPr>
              <a:t>- иные </a:t>
            </a:r>
            <a:r>
              <a:rPr lang="ru-RU" altLang="ru-RU" sz="1200" dirty="0">
                <a:latin typeface="Times New Roman" pitchFamily="18" charset="0"/>
              </a:rPr>
              <a:t>межбюджетные </a:t>
            </a:r>
            <a:r>
              <a:rPr lang="ru-RU" altLang="ru-RU" sz="1200" dirty="0" smtClean="0">
                <a:latin typeface="Times New Roman" pitchFamily="18" charset="0"/>
              </a:rPr>
              <a:t>трансферты (передаваемые) </a:t>
            </a:r>
            <a:r>
              <a:rPr lang="ru-RU" altLang="ru-RU" sz="1200" b="1" dirty="0" smtClean="0">
                <a:latin typeface="Times New Roman" pitchFamily="18" charset="0"/>
              </a:rPr>
              <a:t>2334 </a:t>
            </a:r>
            <a:r>
              <a:rPr lang="ru-RU" altLang="ru-RU" sz="1200" b="1" dirty="0">
                <a:latin typeface="Times New Roman" pitchFamily="18" charset="0"/>
              </a:rPr>
              <a:t>тыс. рублей</a:t>
            </a:r>
            <a:r>
              <a:rPr lang="ru-RU" altLang="ru-RU" sz="1200" dirty="0">
                <a:latin typeface="Times New Roman" pitchFamily="18" charset="0"/>
              </a:rPr>
              <a:t>.</a:t>
            </a:r>
          </a:p>
        </p:txBody>
      </p:sp>
      <p:sp>
        <p:nvSpPr>
          <p:cNvPr id="17421" name="AutoShape 51"/>
          <p:cNvSpPr>
            <a:spLocks noChangeArrowheads="1"/>
          </p:cNvSpPr>
          <p:nvPr/>
        </p:nvSpPr>
        <p:spPr bwMode="auto">
          <a:xfrm rot="19092676">
            <a:off x="3848764" y="2796550"/>
            <a:ext cx="1138846" cy="431800"/>
          </a:xfrm>
          <a:prstGeom prst="rightArrow">
            <a:avLst>
              <a:gd name="adj1" fmla="val 50000"/>
              <a:gd name="adj2" fmla="val 50075"/>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2" name="AutoShape 54"/>
          <p:cNvSpPr>
            <a:spLocks noChangeArrowheads="1"/>
          </p:cNvSpPr>
          <p:nvPr/>
        </p:nvSpPr>
        <p:spPr bwMode="auto">
          <a:xfrm>
            <a:off x="4757738" y="3421112"/>
            <a:ext cx="3597275" cy="1016000"/>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23" name="Text Box 60"/>
          <p:cNvSpPr txBox="1">
            <a:spLocks noChangeArrowheads="1"/>
          </p:cNvSpPr>
          <p:nvPr/>
        </p:nvSpPr>
        <p:spPr bwMode="auto">
          <a:xfrm>
            <a:off x="4823182" y="3422700"/>
            <a:ext cx="3527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altLang="ru-RU" sz="1200" b="1" dirty="0">
                <a:latin typeface="Times New Roman" pitchFamily="18" charset="0"/>
              </a:rPr>
              <a:t>Иные межбюджетные трансферты </a:t>
            </a:r>
            <a:r>
              <a:rPr lang="ru-RU" altLang="ru-RU" sz="1200" dirty="0">
                <a:latin typeface="Times New Roman" pitchFamily="18" charset="0"/>
              </a:rPr>
              <a:t>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a:t>
            </a:r>
            <a:r>
              <a:rPr lang="ru-RU" altLang="ru-RU" sz="1200" b="1" dirty="0" smtClean="0">
                <a:latin typeface="Times New Roman" pitchFamily="18" charset="0"/>
              </a:rPr>
              <a:t>931,9 </a:t>
            </a:r>
            <a:r>
              <a:rPr lang="ru-RU" altLang="ru-RU" sz="1200" b="1" dirty="0">
                <a:latin typeface="Times New Roman" pitchFamily="18" charset="0"/>
              </a:rPr>
              <a:t>тыс. рублей</a:t>
            </a:r>
            <a:r>
              <a:rPr lang="ru-RU" altLang="ru-RU" sz="1200" dirty="0">
                <a:latin typeface="Times New Roman" pitchFamily="18" charset="0"/>
              </a:rPr>
              <a:t>.</a:t>
            </a:r>
          </a:p>
        </p:txBody>
      </p:sp>
      <p:sp>
        <p:nvSpPr>
          <p:cNvPr id="17424" name="AutoShape 61"/>
          <p:cNvSpPr>
            <a:spLocks noChangeArrowheads="1"/>
          </p:cNvSpPr>
          <p:nvPr/>
        </p:nvSpPr>
        <p:spPr bwMode="auto">
          <a:xfrm>
            <a:off x="6297613" y="2739004"/>
            <a:ext cx="433387" cy="682108"/>
          </a:xfrm>
          <a:prstGeom prst="downArrow">
            <a:avLst>
              <a:gd name="adj1" fmla="val 50000"/>
              <a:gd name="adj2" fmla="val 29028"/>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5" name="AutoShape 51"/>
          <p:cNvSpPr>
            <a:spLocks noChangeArrowheads="1"/>
          </p:cNvSpPr>
          <p:nvPr/>
        </p:nvSpPr>
        <p:spPr bwMode="auto">
          <a:xfrm>
            <a:off x="4002817" y="1944651"/>
            <a:ext cx="679450" cy="431800"/>
          </a:xfrm>
          <a:prstGeom prst="rightArrow">
            <a:avLst>
              <a:gd name="adj1" fmla="val 50000"/>
              <a:gd name="adj2" fmla="val 50280"/>
            </a:avLst>
          </a:prstGeom>
          <a:solidFill>
            <a:schemeClr val="accent1"/>
          </a:solidFill>
          <a:ln w="9525">
            <a:solidFill>
              <a:schemeClr val="tx1"/>
            </a:solidFill>
            <a:miter lim="800000"/>
            <a:headEnd/>
            <a:tailEnd/>
          </a:ln>
        </p:spPr>
        <p:txBody>
          <a:bodyPr wrap="none" anchor="ctr"/>
          <a:lstStyle/>
          <a:p>
            <a:pPr algn="ctr"/>
            <a:endParaRPr lang="ru-RU" alt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2"/>
          <p:cNvSpPr>
            <a:spLocks noChangeArrowheads="1"/>
          </p:cNvSpPr>
          <p:nvPr/>
        </p:nvSpPr>
        <p:spPr bwMode="auto">
          <a:xfrm>
            <a:off x="198438" y="188913"/>
            <a:ext cx="8713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dirty="0">
                <a:latin typeface="Times New Roman" pitchFamily="18" charset="0"/>
                <a:cs typeface="Times New Roman" pitchFamily="18" charset="0"/>
              </a:rPr>
              <a:t>Выполнение значений соотношения средней заработной платы отдельных категорий работников Муромского района к средней заработной плате по региону в 2021 году </a:t>
            </a:r>
            <a:r>
              <a:rPr lang="ru-RU" sz="1800" b="1" dirty="0">
                <a:latin typeface="Times New Roman" pitchFamily="18" charset="0"/>
                <a:cs typeface="Times New Roman" pitchFamily="18" charset="0"/>
              </a:rPr>
              <a:t>в соответствии с Указами Президента Российской Федерации от 7 мая 2012 года № 597, от 1 июня 2012 года № 761.</a:t>
            </a:r>
            <a:endParaRPr lang="ru-RU" altLang="ru-RU" sz="1800" b="1" dirty="0">
              <a:solidFill>
                <a:schemeClr val="tx2"/>
              </a:solidFill>
              <a:latin typeface="Times New Roman" pitchFamily="18" charset="0"/>
            </a:endParaRPr>
          </a:p>
        </p:txBody>
      </p:sp>
      <p:sp>
        <p:nvSpPr>
          <p:cNvPr id="5" name="Rectangle 122"/>
          <p:cNvSpPr>
            <a:spLocks noChangeArrowheads="1"/>
          </p:cNvSpPr>
          <p:nvPr/>
        </p:nvSpPr>
        <p:spPr bwMode="auto">
          <a:xfrm>
            <a:off x="233363" y="1396008"/>
            <a:ext cx="8713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dirty="0">
                <a:latin typeface="Times New Roman" pitchFamily="18" charset="0"/>
              </a:rPr>
              <a:t>Показатели средней заработной платы работников </a:t>
            </a:r>
            <a:r>
              <a:rPr lang="ru-RU" altLang="ru-RU" sz="1600" b="1" dirty="0" smtClean="0">
                <a:latin typeface="Times New Roman" pitchFamily="18" charset="0"/>
              </a:rPr>
              <a:t>культуры, в тыс. рублях.</a:t>
            </a:r>
            <a:endParaRPr lang="ru-RU" altLang="ru-RU" sz="1600" b="1" dirty="0">
              <a:latin typeface="Times New Roman"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2087843010"/>
              </p:ext>
            </p:extLst>
          </p:nvPr>
        </p:nvGraphicFramePr>
        <p:xfrm>
          <a:off x="789781" y="1844824"/>
          <a:ext cx="7600950" cy="4429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9080063" y="-330007913"/>
            <a:ext cx="2201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75" name="Rectangle 5"/>
          <p:cNvSpPr>
            <a:spLocks noChangeArrowheads="1"/>
          </p:cNvSpPr>
          <p:nvPr/>
        </p:nvSpPr>
        <p:spPr bwMode="auto">
          <a:xfrm>
            <a:off x="142397163" y="-196678550"/>
            <a:ext cx="2041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76" name="Rectangle 6"/>
          <p:cNvSpPr>
            <a:spLocks noChangeArrowheads="1"/>
          </p:cNvSpPr>
          <p:nvPr/>
        </p:nvSpPr>
        <p:spPr bwMode="auto">
          <a:xfrm>
            <a:off x="-135232775" y="-63358713"/>
            <a:ext cx="2676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77" name="Rectangle 7"/>
          <p:cNvSpPr>
            <a:spLocks noChangeArrowheads="1"/>
          </p:cNvSpPr>
          <p:nvPr/>
        </p:nvSpPr>
        <p:spPr bwMode="auto">
          <a:xfrm>
            <a:off x="68032313" y="69970650"/>
            <a:ext cx="2182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78" name="Rectangle 8"/>
          <p:cNvSpPr>
            <a:spLocks noChangeArrowheads="1"/>
          </p:cNvSpPr>
          <p:nvPr/>
        </p:nvSpPr>
        <p:spPr bwMode="auto">
          <a:xfrm>
            <a:off x="-6338888" y="203300013"/>
            <a:ext cx="2352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79" name="Rectangle 9"/>
          <p:cNvSpPr>
            <a:spLocks noChangeArrowheads="1"/>
          </p:cNvSpPr>
          <p:nvPr/>
        </p:nvSpPr>
        <p:spPr bwMode="auto">
          <a:xfrm>
            <a:off x="-88614250" y="336619850"/>
            <a:ext cx="2536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0" name="Rectangle 10"/>
          <p:cNvSpPr>
            <a:spLocks noChangeArrowheads="1"/>
          </p:cNvSpPr>
          <p:nvPr/>
        </p:nvSpPr>
        <p:spPr bwMode="auto">
          <a:xfrm>
            <a:off x="69080063" y="-330007913"/>
            <a:ext cx="2201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81" name="Rectangle 11"/>
          <p:cNvSpPr>
            <a:spLocks noChangeArrowheads="1"/>
          </p:cNvSpPr>
          <p:nvPr/>
        </p:nvSpPr>
        <p:spPr bwMode="auto">
          <a:xfrm>
            <a:off x="142397163" y="-196678550"/>
            <a:ext cx="2041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82" name="Rectangle 12"/>
          <p:cNvSpPr>
            <a:spLocks noChangeArrowheads="1"/>
          </p:cNvSpPr>
          <p:nvPr/>
        </p:nvSpPr>
        <p:spPr bwMode="auto">
          <a:xfrm>
            <a:off x="-135232775" y="-63358713"/>
            <a:ext cx="2676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83" name="Rectangle 13"/>
          <p:cNvSpPr>
            <a:spLocks noChangeArrowheads="1"/>
          </p:cNvSpPr>
          <p:nvPr/>
        </p:nvSpPr>
        <p:spPr bwMode="auto">
          <a:xfrm>
            <a:off x="68032313" y="69970650"/>
            <a:ext cx="2182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84" name="Rectangle 14"/>
          <p:cNvSpPr>
            <a:spLocks noChangeArrowheads="1"/>
          </p:cNvSpPr>
          <p:nvPr/>
        </p:nvSpPr>
        <p:spPr bwMode="auto">
          <a:xfrm>
            <a:off x="-6338888" y="203300013"/>
            <a:ext cx="2352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85" name="Rectangle 15"/>
          <p:cNvSpPr>
            <a:spLocks noChangeArrowheads="1"/>
          </p:cNvSpPr>
          <p:nvPr/>
        </p:nvSpPr>
        <p:spPr bwMode="auto">
          <a:xfrm>
            <a:off x="-88614250" y="336619850"/>
            <a:ext cx="2536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6" name="Text Box 16"/>
          <p:cNvSpPr txBox="1">
            <a:spLocks noChangeArrowheads="1"/>
          </p:cNvSpPr>
          <p:nvPr/>
        </p:nvSpPr>
        <p:spPr bwMode="auto">
          <a:xfrm>
            <a:off x="341313" y="620713"/>
            <a:ext cx="8569325"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400" dirty="0">
                <a:latin typeface="Times New Roman" pitchFamily="18" charset="0"/>
              </a:rPr>
              <a:t>Годовой отчет об исполнении бюджета муниципального образования Борисоглебское представляется в Совет народных депутатов муниципального образования Борисоглебское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муниципального образования Борисоглебское и заключения органа государственного финансового контроля Совет народных депутатов муниципального образования Борисоглебское принимает либо отклоняет решение об исполнении бюджета.</a:t>
            </a:r>
          </a:p>
          <a:p>
            <a:pPr algn="just" eaLnBrk="1" hangingPunct="1">
              <a:spcBef>
                <a:spcPct val="50000"/>
              </a:spcBef>
            </a:pPr>
            <a:r>
              <a:rPr lang="ru-RU" altLang="ru-RU" sz="1400" dirty="0">
                <a:latin typeface="Times New Roman" pitchFamily="18" charset="0"/>
              </a:rPr>
              <a:t>По вопросу рассмотрения проекта решения Совета народных депутатов муниципального образования Борисоглебское </a:t>
            </a:r>
            <a:r>
              <a:rPr lang="ru-RU" altLang="ru-RU" sz="1400" dirty="0">
                <a:solidFill>
                  <a:srgbClr val="000000"/>
                </a:solidFill>
                <a:latin typeface="Times New Roman" pitchFamily="18" charset="0"/>
                <a:cs typeface="Times New Roman" pitchFamily="18" charset="0"/>
              </a:rPr>
              <a:t>«Об утверждении отчета об исполнении бюджета муниципального образования Борисоглебское за </a:t>
            </a:r>
            <a:r>
              <a:rPr lang="ru-RU" altLang="ru-RU" sz="1400" dirty="0" smtClean="0">
                <a:solidFill>
                  <a:srgbClr val="000000"/>
                </a:solidFill>
                <a:latin typeface="Times New Roman" pitchFamily="18" charset="0"/>
                <a:cs typeface="Times New Roman" pitchFamily="18" charset="0"/>
              </a:rPr>
              <a:t>2021 </a:t>
            </a:r>
            <a:r>
              <a:rPr lang="ru-RU" altLang="ru-RU" sz="1400" dirty="0">
                <a:solidFill>
                  <a:srgbClr val="000000"/>
                </a:solidFill>
                <a:latin typeface="Times New Roman" pitchFamily="18" charset="0"/>
                <a:cs typeface="Times New Roman" pitchFamily="18" charset="0"/>
              </a:rPr>
              <a:t>год» </a:t>
            </a:r>
            <a:r>
              <a:rPr lang="ru-RU" altLang="ru-RU" sz="1400" dirty="0">
                <a:latin typeface="Times New Roman" pitchFamily="18" charset="0"/>
              </a:rPr>
              <a:t>назначаются публичные слушания. Положение «О публичных слушаниях в муниципальном образовании Борисоглебское» утверждено решением Совета народных депутатов муниципального образования Борисоглебское от </a:t>
            </a:r>
            <a:r>
              <a:rPr lang="ru-RU" altLang="ru-RU" sz="1400" dirty="0" smtClean="0">
                <a:latin typeface="Times New Roman" pitchFamily="18" charset="0"/>
              </a:rPr>
              <a:t>12.05.2006 </a:t>
            </a:r>
            <a:r>
              <a:rPr lang="ru-RU" altLang="ru-RU" sz="1400" dirty="0">
                <a:latin typeface="Times New Roman" pitchFamily="18" charset="0"/>
              </a:rPr>
              <a:t>г. № 26. </a:t>
            </a:r>
          </a:p>
          <a:p>
            <a:pPr algn="just" eaLnBrk="1" hangingPunct="1">
              <a:spcBef>
                <a:spcPct val="50000"/>
              </a:spcBef>
            </a:pPr>
            <a:r>
              <a:rPr lang="ru-RU" altLang="ru-RU" sz="1400" dirty="0">
                <a:latin typeface="Times New Roman" pitchFamily="18" charset="0"/>
              </a:rPr>
              <a:t>Решением Совета народных депутатов </a:t>
            </a:r>
            <a:r>
              <a:rPr lang="ru-RU" altLang="ru-RU" sz="1400" dirty="0" smtClean="0">
                <a:latin typeface="Times New Roman" pitchFamily="18" charset="0"/>
              </a:rPr>
              <a:t>от 21.04.2022 №12 «О </a:t>
            </a:r>
            <a:r>
              <a:rPr lang="ru-RU" altLang="ru-RU" sz="1400" dirty="0">
                <a:latin typeface="Times New Roman" pitchFamily="18" charset="0"/>
              </a:rPr>
              <a:t>назначении публичных слушаний по проекту решения Совета народных депутатов «Об утверждении отчета об исполнении бюджета муниципального образования Борисоглебское за </a:t>
            </a:r>
            <a:r>
              <a:rPr lang="ru-RU" altLang="ru-RU" sz="1400" dirty="0" smtClean="0">
                <a:latin typeface="Times New Roman" pitchFamily="18" charset="0"/>
              </a:rPr>
              <a:t>2021 </a:t>
            </a:r>
            <a:r>
              <a:rPr lang="ru-RU" altLang="ru-RU" sz="1400" dirty="0">
                <a:latin typeface="Times New Roman" pitchFamily="18" charset="0"/>
              </a:rPr>
              <a:t>год» определены: </a:t>
            </a:r>
          </a:p>
          <a:p>
            <a:pPr algn="just" eaLnBrk="1" hangingPunct="1">
              <a:spcBef>
                <a:spcPct val="50000"/>
              </a:spcBef>
              <a:buFontTx/>
              <a:buChar char="-"/>
            </a:pPr>
            <a:r>
              <a:rPr lang="ru-RU" altLang="ru-RU" sz="1400" dirty="0">
                <a:latin typeface="Times New Roman" pitchFamily="18" charset="0"/>
              </a:rPr>
              <a:t>дата и место проведения публичных слушаний - </a:t>
            </a:r>
            <a:r>
              <a:rPr lang="ru-RU" sz="1400" dirty="0">
                <a:latin typeface="Times New Roman" pitchFamily="18" charset="0"/>
              </a:rPr>
              <a:t>26 мая 2022 года в 14 час. 00 мин., в кабинете Главы администрации муниципального образования </a:t>
            </a:r>
            <a:r>
              <a:rPr lang="ru-RU" sz="1400" dirty="0" smtClean="0">
                <a:latin typeface="Times New Roman" pitchFamily="18" charset="0"/>
              </a:rPr>
              <a:t>Борисоглебское </a:t>
            </a:r>
            <a:r>
              <a:rPr lang="ru-RU" sz="1400" dirty="0">
                <a:latin typeface="Times New Roman" pitchFamily="18" charset="0"/>
              </a:rPr>
              <a:t>Муромского района по адресу: Муромский район, с. </a:t>
            </a:r>
            <a:r>
              <a:rPr lang="ru-RU" sz="1400" dirty="0" err="1">
                <a:latin typeface="Times New Roman" pitchFamily="18" charset="0"/>
              </a:rPr>
              <a:t>Борисоглеб</a:t>
            </a:r>
            <a:r>
              <a:rPr lang="ru-RU" sz="1400" dirty="0">
                <a:latin typeface="Times New Roman" pitchFamily="18" charset="0"/>
              </a:rPr>
              <a:t>, ул. Первомайская, д. </a:t>
            </a:r>
            <a:r>
              <a:rPr lang="ru-RU" sz="1400" dirty="0" smtClean="0">
                <a:latin typeface="Times New Roman" pitchFamily="18" charset="0"/>
              </a:rPr>
              <a:t>16</a:t>
            </a:r>
            <a:r>
              <a:rPr lang="ru-RU" altLang="ru-RU" sz="1400" dirty="0" smtClean="0">
                <a:latin typeface="Times New Roman" pitchFamily="18" charset="0"/>
              </a:rPr>
              <a:t>;</a:t>
            </a:r>
            <a:endParaRPr lang="ru-RU" altLang="ru-RU" sz="1400" dirty="0">
              <a:latin typeface="Times New Roman" pitchFamily="18" charset="0"/>
            </a:endParaRPr>
          </a:p>
          <a:p>
            <a:pPr algn="just" eaLnBrk="1" hangingPunct="1">
              <a:spcBef>
                <a:spcPct val="50000"/>
              </a:spcBef>
              <a:buFontTx/>
              <a:buChar char="-"/>
            </a:pPr>
            <a:r>
              <a:rPr lang="ru-RU" altLang="ru-RU" sz="1400" dirty="0">
                <a:latin typeface="Times New Roman" pitchFamily="18" charset="0"/>
              </a:rPr>
              <a:t>права граждан при проведении публичных слушаний - </a:t>
            </a:r>
            <a:r>
              <a:rPr lang="ru-RU" sz="1400" dirty="0">
                <a:latin typeface="Times New Roman" pitchFamily="18" charset="0"/>
              </a:rPr>
              <a:t>свои рекомендации по проекту решения Совета народных депутатов муниципального образования Борисоглебское «Об утверждении отчета об исполнении бюджета муниципального образования Борисоглебское за 2021 год» жители муниципального образования Борисоглебское могут направлять в комиссию, расположенную по адресу: 602212 </a:t>
            </a:r>
            <a:r>
              <a:rPr lang="ru-RU" sz="1400" dirty="0" err="1">
                <a:latin typeface="Times New Roman" pitchFamily="18" charset="0"/>
              </a:rPr>
              <a:t>с.Борисоглеб</a:t>
            </a:r>
            <a:r>
              <a:rPr lang="ru-RU" sz="1400" dirty="0">
                <a:latin typeface="Times New Roman" pitchFamily="18" charset="0"/>
              </a:rPr>
              <a:t>, ул. Первомайская, д. 16 Муромского района, письменно или посредством официального сайта администрации муниципального образования Борисоглебское телекоммуникационной сети Интернет </a:t>
            </a:r>
            <a:r>
              <a:rPr lang="en-US" sz="1400" dirty="0">
                <a:latin typeface="Times New Roman" pitchFamily="18" charset="0"/>
                <a:hlinkClick r:id="rId3"/>
              </a:rPr>
              <a:t>http</a:t>
            </a:r>
            <a:r>
              <a:rPr lang="ru-RU" sz="1400" dirty="0">
                <a:latin typeface="Times New Roman" pitchFamily="18" charset="0"/>
                <a:hlinkClick r:id="rId3"/>
              </a:rPr>
              <a:t>://</a:t>
            </a:r>
            <a:r>
              <a:rPr lang="en-US" sz="1400" dirty="0" err="1">
                <a:latin typeface="Times New Roman" pitchFamily="18" charset="0"/>
                <a:hlinkClick r:id="rId3"/>
              </a:rPr>
              <a:t>borisogleb</a:t>
            </a:r>
            <a:r>
              <a:rPr lang="ru-RU" sz="1400" dirty="0">
                <a:latin typeface="Times New Roman" pitchFamily="18" charset="0"/>
                <a:hlinkClick r:id="rId3"/>
              </a:rPr>
              <a:t>33.</a:t>
            </a:r>
            <a:r>
              <a:rPr lang="en-US" sz="1400" dirty="0" err="1">
                <a:latin typeface="Times New Roman" pitchFamily="18" charset="0"/>
                <a:hlinkClick r:id="rId3"/>
              </a:rPr>
              <a:t>ru</a:t>
            </a:r>
            <a:r>
              <a:rPr lang="ru-RU" sz="1400" dirty="0">
                <a:latin typeface="Times New Roman" pitchFamily="18" charset="0"/>
                <a:hlinkClick r:id="rId3"/>
              </a:rPr>
              <a:t>/</a:t>
            </a:r>
            <a:r>
              <a:rPr lang="ru-RU" sz="1400" dirty="0">
                <a:latin typeface="Times New Roman" pitchFamily="18" charset="0"/>
              </a:rPr>
              <a:t>, до 25 мая 2022 </a:t>
            </a:r>
            <a:r>
              <a:rPr lang="ru-RU" sz="1400" dirty="0" smtClean="0">
                <a:latin typeface="Times New Roman" pitchFamily="18" charset="0"/>
              </a:rPr>
              <a:t>года.</a:t>
            </a:r>
            <a:endParaRPr lang="ru-RU" altLang="ru-RU" sz="1400" dirty="0">
              <a:latin typeface="Times New Roman" pitchFamily="18" charset="0"/>
            </a:endParaRPr>
          </a:p>
        </p:txBody>
      </p:sp>
      <p:sp>
        <p:nvSpPr>
          <p:cNvPr id="3087" name="Rectangle 4"/>
          <p:cNvSpPr>
            <a:spLocks noChangeArrowheads="1"/>
          </p:cNvSpPr>
          <p:nvPr/>
        </p:nvSpPr>
        <p:spPr bwMode="auto">
          <a:xfrm>
            <a:off x="2070100" y="0"/>
            <a:ext cx="5329238"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a:latin typeface="Times New Roman" pitchFamily="18" charset="0"/>
                <a:cs typeface="Times New Roman"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5760" y="188913"/>
            <a:ext cx="8856984" cy="863600"/>
          </a:xfrm>
        </p:spPr>
        <p:txBody>
          <a:bodyPr/>
          <a:lstStyle/>
          <a:p>
            <a:pPr algn="ctr" eaLnBrk="1" hangingPunct="1"/>
            <a:r>
              <a:rPr lang="ru-RU" altLang="ru-RU" sz="2200" b="1" u="sng" dirty="0">
                <a:latin typeface="Times New Roman" pitchFamily="18" charset="0"/>
                <a:cs typeface="Times New Roman" pitchFamily="18" charset="0"/>
              </a:rPr>
              <a:t>ИСТОЧНИКИ ФИНАНСИРОВАНИЯ ДЕФИЦИТА БЮДЖЕТА</a:t>
            </a:r>
          </a:p>
        </p:txBody>
      </p:sp>
      <p:sp>
        <p:nvSpPr>
          <p:cNvPr id="19459" name="Объект 2"/>
          <p:cNvSpPr>
            <a:spLocks noGrp="1"/>
          </p:cNvSpPr>
          <p:nvPr>
            <p:ph idx="1"/>
          </p:nvPr>
        </p:nvSpPr>
        <p:spPr>
          <a:xfrm>
            <a:off x="629816" y="1124744"/>
            <a:ext cx="7872412" cy="935037"/>
          </a:xfrm>
        </p:spPr>
        <p:txBody>
          <a:bodyPr/>
          <a:lstStyle/>
          <a:p>
            <a:pPr marL="0" indent="0" algn="just">
              <a:buFontTx/>
              <a:buNone/>
            </a:pPr>
            <a:r>
              <a:rPr lang="ru-RU" altLang="ru-RU" sz="1600" dirty="0" smtClean="0">
                <a:latin typeface="Times New Roman" pitchFamily="18" charset="0"/>
                <a:cs typeface="Times New Roman" pitchFamily="18" charset="0"/>
              </a:rPr>
              <a:t>       Бюджет муниципального образования Борисоглебское за 2021 год выполнен с превышением доходов над расходами  (профицит бюджета) в сумме 422,8 тыс. рублей.</a:t>
            </a:r>
          </a:p>
          <a:p>
            <a:pPr marL="0" indent="0" algn="just">
              <a:buFontTx/>
              <a:buNone/>
            </a:pPr>
            <a:r>
              <a:rPr lang="ru-RU" altLang="ru-RU" sz="1600" dirty="0" smtClean="0">
                <a:solidFill>
                  <a:srgbClr val="000000"/>
                </a:solidFill>
                <a:latin typeface="Times New Roman" pitchFamily="18" charset="0"/>
                <a:cs typeface="Times New Roman" pitchFamily="18" charset="0"/>
              </a:rPr>
              <a:t> </a:t>
            </a:r>
          </a:p>
          <a:p>
            <a:pPr marL="0" indent="0" algn="just">
              <a:buFontTx/>
              <a:buNone/>
            </a:pPr>
            <a:endParaRPr lang="ru-RU" altLang="ru-RU" sz="1600" dirty="0" smtClean="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34564139"/>
              </p:ext>
            </p:extLst>
          </p:nvPr>
        </p:nvGraphicFramePr>
        <p:xfrm>
          <a:off x="413792" y="1988840"/>
          <a:ext cx="8496944" cy="1728191"/>
        </p:xfrm>
        <a:graphic>
          <a:graphicData uri="http://schemas.openxmlformats.org/drawingml/2006/table">
            <a:tbl>
              <a:tblPr/>
              <a:tblGrid>
                <a:gridCol w="6643583"/>
                <a:gridCol w="1853361"/>
              </a:tblGrid>
              <a:tr h="664949">
                <a:tc>
                  <a:txBody>
                    <a:bodyPr/>
                    <a:lstStyle/>
                    <a:p>
                      <a:pPr algn="ctr" fontAlgn="ctr"/>
                      <a:r>
                        <a:rPr lang="ru-RU" sz="1600" b="1" i="0" u="none" strike="noStrike" dirty="0">
                          <a:effectLst/>
                          <a:latin typeface="Times New Roman"/>
                        </a:rPr>
                        <a:t>Наименование показателя  </a:t>
                      </a:r>
                    </a:p>
                  </a:txBody>
                  <a:tcPr marL="8085" marR="8085" marT="80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1600" b="1" i="0" u="none" strike="noStrike">
                          <a:effectLst/>
                          <a:latin typeface="Times New Roman"/>
                        </a:rPr>
                        <a:t>Исполнено за 2021 год, тыс. рублей</a:t>
                      </a:r>
                    </a:p>
                  </a:txBody>
                  <a:tcPr marL="8085" marR="8085" marT="80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54414">
                <a:tc>
                  <a:txBody>
                    <a:bodyPr/>
                    <a:lstStyle/>
                    <a:p>
                      <a:pPr algn="just" fontAlgn="ctr"/>
                      <a:r>
                        <a:rPr lang="ru-RU" sz="1600" b="1" i="0" u="none" strike="noStrike" dirty="0">
                          <a:effectLst/>
                          <a:latin typeface="Times New Roman"/>
                        </a:rPr>
                        <a:t>Источники внутреннего финансирования дефицитов бюджетов </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effectLst/>
                          <a:latin typeface="Times New Roman"/>
                        </a:rPr>
                        <a:t>422,8</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414">
                <a:tc>
                  <a:txBody>
                    <a:bodyPr/>
                    <a:lstStyle/>
                    <a:p>
                      <a:pPr algn="just" fontAlgn="ctr"/>
                      <a:r>
                        <a:rPr lang="ru-RU" sz="1600" b="1" i="0" u="none" strike="noStrike" dirty="0">
                          <a:effectLst/>
                          <a:latin typeface="Times New Roman"/>
                        </a:rPr>
                        <a:t>Изменение остатков средств на счетах по учету средств бюджета</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effectLst/>
                          <a:latin typeface="Times New Roman"/>
                        </a:rPr>
                        <a:t>422,8</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414">
                <a:tc>
                  <a:txBody>
                    <a:bodyPr/>
                    <a:lstStyle/>
                    <a:p>
                      <a:pPr algn="just" fontAlgn="ctr"/>
                      <a:r>
                        <a:rPr lang="ru-RU" sz="1600" b="0" i="0" u="none" strike="noStrike" dirty="0" smtClean="0">
                          <a:effectLst/>
                          <a:latin typeface="Times New Roman"/>
                        </a:rPr>
                        <a:t>Увеличение </a:t>
                      </a:r>
                      <a:r>
                        <a:rPr lang="ru-RU" sz="1600" b="0" i="0" u="none" strike="noStrike" dirty="0">
                          <a:effectLst/>
                          <a:latin typeface="Times New Roman"/>
                        </a:rPr>
                        <a:t>прочих остатков денежных средств бюджетов поселений</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effectLst/>
                          <a:latin typeface="Times New Roman"/>
                        </a:rPr>
                        <a:t>422,8</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0"/>
            <a:ext cx="9180513" cy="1081088"/>
          </a:xfrm>
        </p:spPr>
        <p:txBody>
          <a:bodyPr/>
          <a:lstStyle/>
          <a:p>
            <a:pPr algn="ctr" eaLnBrk="1" hangingPunct="1">
              <a:defRPr/>
            </a:pPr>
            <a:r>
              <a:rPr lang="ru-RU" altLang="ru-RU" sz="2200" b="1" u="sng" dirty="0" smtClean="0">
                <a:solidFill>
                  <a:schemeClr val="tx1"/>
                </a:solidFill>
                <a:effectLst>
                  <a:outerShdw blurRad="38100" dist="38100" dir="2700000" algn="tl">
                    <a:srgbClr val="FFFFFF"/>
                  </a:outerShdw>
                </a:effectLst>
                <a:latin typeface="Times New Roman" pitchFamily="18" charset="0"/>
              </a:rPr>
              <a:t>ИТОГИ РЕАЛИЗАЦИИ МУНИЦИПАЛЬНЫХ ПРОГРАММ МУНИЦИПАЛЬНОГО ОБРАЗОВАНИЯ БОРИСОГЛЕБСКОЕ ЗА 202</a:t>
            </a:r>
            <a:r>
              <a:rPr lang="en-US" altLang="ru-RU" sz="2200" b="1" u="sng" dirty="0" smtClean="0">
                <a:solidFill>
                  <a:schemeClr val="tx1"/>
                </a:solidFill>
                <a:effectLst>
                  <a:outerShdw blurRad="38100" dist="38100" dir="2700000" algn="tl">
                    <a:srgbClr val="FFFFFF"/>
                  </a:outerShdw>
                </a:effectLst>
                <a:latin typeface="Times New Roman" pitchFamily="18" charset="0"/>
              </a:rPr>
              <a:t>1</a:t>
            </a:r>
            <a:r>
              <a:rPr lang="ru-RU" altLang="ru-RU" sz="2200" b="1" u="sng" dirty="0" smtClean="0">
                <a:solidFill>
                  <a:schemeClr val="tx1"/>
                </a:solidFill>
                <a:effectLst>
                  <a:outerShdw blurRad="38100" dist="38100" dir="2700000" algn="tl">
                    <a:srgbClr val="FFFFFF"/>
                  </a:outerShdw>
                </a:effectLst>
                <a:latin typeface="Times New Roman" pitchFamily="18" charset="0"/>
              </a:rPr>
              <a:t> ГОД</a:t>
            </a:r>
            <a:r>
              <a:rPr lang="ru-RU" altLang="ru-RU" sz="2700" b="1" u="sng" dirty="0" smtClean="0">
                <a:solidFill>
                  <a:schemeClr val="tx1"/>
                </a:solidFill>
                <a:latin typeface="Times New Roman" pitchFamily="18" charset="0"/>
              </a:rPr>
              <a:t> </a:t>
            </a:r>
          </a:p>
        </p:txBody>
      </p:sp>
      <p:sp>
        <p:nvSpPr>
          <p:cNvPr id="5" name="Прямоугольник 4"/>
          <p:cNvSpPr>
            <a:spLocks noChangeArrowheads="1"/>
          </p:cNvSpPr>
          <p:nvPr/>
        </p:nvSpPr>
        <p:spPr bwMode="auto">
          <a:xfrm>
            <a:off x="287338" y="1062682"/>
            <a:ext cx="864235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sz="1600" dirty="0">
                <a:solidFill>
                  <a:schemeClr val="tx2"/>
                </a:solidFill>
                <a:latin typeface="Times New Roman" pitchFamily="18" charset="0"/>
                <a:cs typeface="Times New Roman" pitchFamily="18" charset="0"/>
              </a:rPr>
              <a:t>Всего </a:t>
            </a:r>
            <a:r>
              <a:rPr lang="ru-RU" sz="1600" dirty="0" smtClean="0">
                <a:solidFill>
                  <a:schemeClr val="tx2"/>
                </a:solidFill>
                <a:latin typeface="Times New Roman" pitchFamily="18" charset="0"/>
                <a:cs typeface="Times New Roman" pitchFamily="18" charset="0"/>
              </a:rPr>
              <a:t>в 2021 году в муниципальном образовании </a:t>
            </a:r>
            <a:r>
              <a:rPr lang="ru-RU" sz="1600" dirty="0">
                <a:solidFill>
                  <a:schemeClr val="tx2"/>
                </a:solidFill>
                <a:latin typeface="Times New Roman" pitchFamily="18" charset="0"/>
                <a:cs typeface="Times New Roman" pitchFamily="18" charset="0"/>
              </a:rPr>
              <a:t>Борисоглебское утверждены </a:t>
            </a:r>
            <a:r>
              <a:rPr lang="ru-RU" sz="1600" dirty="0" smtClean="0">
                <a:solidFill>
                  <a:schemeClr val="tx2"/>
                </a:solidFill>
                <a:latin typeface="Times New Roman" pitchFamily="18" charset="0"/>
                <a:cs typeface="Times New Roman" pitchFamily="18" charset="0"/>
              </a:rPr>
              <a:t>16 </a:t>
            </a:r>
            <a:r>
              <a:rPr lang="ru-RU" sz="1600" dirty="0">
                <a:solidFill>
                  <a:schemeClr val="tx2"/>
                </a:solidFill>
                <a:latin typeface="Times New Roman" pitchFamily="18" charset="0"/>
                <a:cs typeface="Times New Roman" pitchFamily="18" charset="0"/>
              </a:rPr>
              <a:t>муниципальных программ. Расходы осуществлялись в рамках </a:t>
            </a:r>
            <a:r>
              <a:rPr lang="ru-RU" sz="1600" dirty="0" smtClean="0">
                <a:solidFill>
                  <a:schemeClr val="tx2"/>
                </a:solidFill>
                <a:latin typeface="Times New Roman" pitchFamily="18" charset="0"/>
                <a:cs typeface="Times New Roman" pitchFamily="18" charset="0"/>
              </a:rPr>
              <a:t>15 </a:t>
            </a:r>
            <a:r>
              <a:rPr lang="ru-RU" sz="1600" dirty="0">
                <a:solidFill>
                  <a:schemeClr val="tx2"/>
                </a:solidFill>
                <a:latin typeface="Times New Roman" pitchFamily="18" charset="0"/>
                <a:cs typeface="Times New Roman" pitchFamily="18" charset="0"/>
              </a:rPr>
              <a:t>муниципальных программ, что составляет  </a:t>
            </a:r>
            <a:r>
              <a:rPr lang="ru-RU" sz="1600" dirty="0" smtClean="0">
                <a:solidFill>
                  <a:schemeClr val="tx2"/>
                </a:solidFill>
                <a:latin typeface="Times New Roman" pitchFamily="18" charset="0"/>
                <a:cs typeface="Times New Roman" pitchFamily="18" charset="0"/>
              </a:rPr>
              <a:t>95,0% </a:t>
            </a:r>
            <a:r>
              <a:rPr lang="ru-RU" sz="1600" dirty="0">
                <a:solidFill>
                  <a:schemeClr val="tx2"/>
                </a:solidFill>
                <a:latin typeface="Times New Roman" pitchFamily="18" charset="0"/>
                <a:cs typeface="Times New Roman" pitchFamily="18" charset="0"/>
              </a:rPr>
              <a:t>в общей сумме расходов </a:t>
            </a:r>
            <a:r>
              <a:rPr lang="ru-RU" sz="1600" dirty="0" smtClean="0">
                <a:solidFill>
                  <a:schemeClr val="tx2"/>
                </a:solidFill>
                <a:latin typeface="Times New Roman" pitchFamily="18" charset="0"/>
                <a:cs typeface="Times New Roman" pitchFamily="18" charset="0"/>
              </a:rPr>
              <a:t>муниципального образования. Средства </a:t>
            </a:r>
            <a:r>
              <a:rPr lang="ru-RU" sz="1600" dirty="0">
                <a:solidFill>
                  <a:schemeClr val="tx2"/>
                </a:solidFill>
                <a:latin typeface="Times New Roman" pitchFamily="18" charset="0"/>
                <a:cs typeface="Times New Roman" pitchFamily="18" charset="0"/>
              </a:rPr>
              <a:t>освоены в сумме 32014,3 тыс. рублей при плане 33711,6 тыс. рублей. К уровню 2020 года объем финансирования увеличился на  2760,5 тыс. рублей.  </a:t>
            </a:r>
          </a:p>
          <a:p>
            <a:pPr indent="457200" algn="just">
              <a:spcBef>
                <a:spcPts val="600"/>
              </a:spcBef>
            </a:pPr>
            <a:endParaRPr lang="ru-RU" altLang="ru-RU" sz="1600" dirty="0">
              <a:solidFill>
                <a:srgbClr val="000000"/>
              </a:solidFill>
              <a:latin typeface="Times New Roman" pitchFamily="18" charset="0"/>
              <a:cs typeface="Times New Roman"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1564805391"/>
              </p:ext>
            </p:extLst>
          </p:nvPr>
        </p:nvGraphicFramePr>
        <p:xfrm>
          <a:off x="1133872" y="2420888"/>
          <a:ext cx="6696075" cy="4305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453416722"/>
              </p:ext>
            </p:extLst>
          </p:nvPr>
        </p:nvGraphicFramePr>
        <p:xfrm>
          <a:off x="197768" y="404664"/>
          <a:ext cx="8784976" cy="6095441"/>
        </p:xfrm>
        <a:graphic>
          <a:graphicData uri="http://schemas.openxmlformats.org/drawingml/2006/table">
            <a:tbl>
              <a:tblPr/>
              <a:tblGrid>
                <a:gridCol w="4608512"/>
                <a:gridCol w="792088"/>
                <a:gridCol w="792088"/>
                <a:gridCol w="576064"/>
                <a:gridCol w="2016224"/>
              </a:tblGrid>
              <a:tr h="271099">
                <a:tc>
                  <a:txBody>
                    <a:bodyPr/>
                    <a:lstStyle/>
                    <a:p>
                      <a:pPr algn="ctr" fontAlgn="ctr"/>
                      <a:r>
                        <a:rPr lang="ru-RU" sz="1100" b="1" i="0" u="none" strike="noStrike" dirty="0">
                          <a:solidFill>
                            <a:srgbClr val="000000"/>
                          </a:solidFill>
                          <a:effectLst/>
                          <a:latin typeface="Times New Roman"/>
                        </a:rPr>
                        <a:t>Наименование</a:t>
                      </a:r>
                    </a:p>
                  </a:txBody>
                  <a:tcPr marL="4914" marR="4914" marT="49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dirty="0">
                          <a:solidFill>
                            <a:srgbClr val="000000"/>
                          </a:solidFill>
                          <a:effectLst/>
                          <a:latin typeface="Times New Roman"/>
                        </a:rPr>
                        <a:t>План на 2021 год</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dirty="0">
                          <a:solidFill>
                            <a:srgbClr val="000000"/>
                          </a:solidFill>
                          <a:effectLst/>
                          <a:latin typeface="Times New Roman"/>
                        </a:rPr>
                        <a:t>Исполнено за 2021 год</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dirty="0">
                          <a:solidFill>
                            <a:srgbClr val="000000"/>
                          </a:solidFill>
                          <a:effectLst/>
                          <a:latin typeface="Times New Roman"/>
                        </a:rPr>
                        <a:t>% исп. </a:t>
                      </a:r>
                      <a:r>
                        <a:rPr lang="ru-RU" sz="1100" b="1" i="0" u="none" strike="noStrike">
                          <a:solidFill>
                            <a:srgbClr val="000000"/>
                          </a:solidFill>
                          <a:effectLst/>
                          <a:latin typeface="Times New Roman"/>
                        </a:rPr>
                        <a:t>к </a:t>
                      </a:r>
                      <a:r>
                        <a:rPr lang="ru-RU" sz="1100" b="1" i="0" u="none" strike="noStrike" smtClean="0">
                          <a:solidFill>
                            <a:srgbClr val="000000"/>
                          </a:solidFill>
                          <a:effectLst/>
                          <a:latin typeface="Times New Roman"/>
                        </a:rPr>
                        <a:t>плану</a:t>
                      </a:r>
                      <a:endParaRPr lang="ru-RU" sz="1100" b="1" i="0" u="none" strike="noStrike" dirty="0">
                        <a:solidFill>
                          <a:srgbClr val="000000"/>
                        </a:solidFill>
                        <a:effectLst/>
                        <a:latin typeface="Times New Roman"/>
                      </a:endParaRP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dirty="0">
                          <a:solidFill>
                            <a:srgbClr val="000000"/>
                          </a:solidFill>
                          <a:effectLst/>
                          <a:latin typeface="Times New Roman"/>
                        </a:rPr>
                        <a:t>Причина отклонений</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5549">
                <a:tc>
                  <a:txBody>
                    <a:bodyPr/>
                    <a:lstStyle/>
                    <a:p>
                      <a:pPr algn="ctr" fontAlgn="ctr"/>
                      <a:r>
                        <a:rPr lang="ru-RU" sz="900" b="1" i="0" u="none" strike="noStrike" dirty="0">
                          <a:solidFill>
                            <a:srgbClr val="000000"/>
                          </a:solidFill>
                          <a:effectLst/>
                          <a:latin typeface="Times New Roman"/>
                        </a:rPr>
                        <a:t>ИТОГО</a:t>
                      </a:r>
                    </a:p>
                  </a:txBody>
                  <a:tcPr marL="4914" marR="4914" marT="49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solidFill>
                            <a:srgbClr val="000000"/>
                          </a:solidFill>
                          <a:effectLst/>
                          <a:latin typeface="Times New Roman"/>
                        </a:rPr>
                        <a:t>37 091,66</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solidFill>
                            <a:srgbClr val="000000"/>
                          </a:solidFill>
                          <a:effectLst/>
                          <a:latin typeface="Times New Roman"/>
                        </a:rPr>
                        <a:t>35 308,07</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solidFill>
                            <a:srgbClr val="000000"/>
                          </a:solidFill>
                          <a:effectLst/>
                          <a:latin typeface="Times New Roman"/>
                        </a:rPr>
                        <a:t>95,2</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solidFill>
                            <a:srgbClr val="000000"/>
                          </a:solidFill>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06648">
                <a:tc>
                  <a:txBody>
                    <a:bodyPr/>
                    <a:lstStyle/>
                    <a:p>
                      <a:pPr algn="l" fontAlgn="ctr"/>
                      <a:r>
                        <a:rPr lang="ru-RU" sz="1000" b="1" i="0" u="none" strike="noStrike" dirty="0">
                          <a:effectLst/>
                          <a:latin typeface="Times New Roman"/>
                        </a:rPr>
                        <a:t>    Муниципальная программа «Обеспечение общественного порядка и профилактики правонарушений в муниципальном образовании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2,0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2,0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99,3</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542198">
                <a:tc>
                  <a:txBody>
                    <a:bodyPr/>
                    <a:lstStyle/>
                    <a:p>
                      <a:pPr algn="l" fontAlgn="ctr"/>
                      <a:r>
                        <a:rPr lang="ru-RU" sz="1000" b="1" i="0" u="none" strike="noStrike" dirty="0">
                          <a:effectLst/>
                          <a:latin typeface="Times New Roman"/>
                        </a:rPr>
                        <a:t>    Муниципальная программа «Защита населения и территорий муниципального образования Борисоглебское от чрезвычайных ситуаций, обеспечение пожарной безопасности и безопасности людей на водных объектах»</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1 596,1</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584,9</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36,6</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Оплата работ «по факту» на основании актов выполненных работ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1099">
                <a:tc>
                  <a:txBody>
                    <a:bodyPr/>
                    <a:lstStyle/>
                    <a:p>
                      <a:pPr algn="l" fontAlgn="ctr"/>
                      <a:r>
                        <a:rPr lang="ru-RU" sz="1000" b="1" i="0" u="none" strike="noStrike" dirty="0">
                          <a:effectLst/>
                          <a:latin typeface="Times New Roman"/>
                        </a:rPr>
                        <a:t>    Муниципальная программа "Развитие культуры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11 786,7</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11 764,4</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99,8</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1099">
                <a:tc>
                  <a:txBody>
                    <a:bodyPr/>
                    <a:lstStyle/>
                    <a:p>
                      <a:pPr algn="l" fontAlgn="ctr"/>
                      <a:r>
                        <a:rPr lang="ru-RU" sz="1000" b="1" i="0" u="none" strike="noStrike">
                          <a:effectLst/>
                          <a:latin typeface="Times New Roman"/>
                        </a:rPr>
                        <a:t>    Муниципальная программа «Развитие физической культуры и спорта в муниципальном образовании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99,8</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1099">
                <a:tc>
                  <a:txBody>
                    <a:bodyPr/>
                    <a:lstStyle/>
                    <a:p>
                      <a:pPr algn="l" fontAlgn="ctr"/>
                      <a:r>
                        <a:rPr lang="ru-RU" sz="1000" b="1" i="0" u="none" strike="noStrike">
                          <a:effectLst/>
                          <a:latin typeface="Times New Roman"/>
                        </a:rPr>
                        <a:t>    Муниципальная программа «Развитие муниципальной службы  в муниципальном образовании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9 998,4</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9 680,2</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96,8</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Оплата работ «по факту» на основании актов выполненных работ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1099">
                <a:tc>
                  <a:txBody>
                    <a:bodyPr/>
                    <a:lstStyle/>
                    <a:p>
                      <a:pPr algn="l" fontAlgn="ctr"/>
                      <a:r>
                        <a:rPr lang="ru-RU" sz="1000" b="1" i="0" u="none" strike="noStrike" dirty="0">
                          <a:effectLst/>
                          <a:latin typeface="Times New Roman"/>
                        </a:rPr>
                        <a:t>    Муниципальная программа «Управление муниципальным имуществом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734,6</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733,9</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99,9</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1099">
                <a:tc>
                  <a:txBody>
                    <a:bodyPr/>
                    <a:lstStyle/>
                    <a:p>
                      <a:pPr algn="l" fontAlgn="ctr"/>
                      <a:r>
                        <a:rPr lang="ru-RU" sz="1000" b="1" i="0" u="none" strike="noStrike" dirty="0">
                          <a:effectLst/>
                          <a:latin typeface="Times New Roman"/>
                        </a:rPr>
                        <a:t>    Муниципальная программа «Управление муниципальными финансами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699,4</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699,4</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100,0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06648">
                <a:tc>
                  <a:txBody>
                    <a:bodyPr/>
                    <a:lstStyle/>
                    <a:p>
                      <a:pPr algn="l" fontAlgn="ctr"/>
                      <a:r>
                        <a:rPr lang="ru-RU" sz="1000" b="1" i="0" u="none" strike="noStrike" dirty="0">
                          <a:effectLst/>
                          <a:latin typeface="Times New Roman"/>
                        </a:rPr>
                        <a:t>    Муниципальная программа «Содействие развитию малого и среднего предпринимательства в муниципальном образовании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5,0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5,0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solidFill>
                            <a:srgbClr val="000000"/>
                          </a:solidFill>
                          <a:effectLst/>
                          <a:latin typeface="Times New Roman"/>
                        </a:rPr>
                        <a:t>100,0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48555">
                <a:tc>
                  <a:txBody>
                    <a:bodyPr/>
                    <a:lstStyle/>
                    <a:p>
                      <a:pPr algn="l" fontAlgn="ctr"/>
                      <a:r>
                        <a:rPr lang="ru-RU" sz="1000" b="1" i="0" u="none" strike="noStrike" dirty="0">
                          <a:effectLst/>
                          <a:latin typeface="Times New Roman"/>
                        </a:rPr>
                        <a:t>    Муниципальная программа «Благоустройство территории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5 637,3</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5 301,8</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solidFill>
                            <a:srgbClr val="000000"/>
                          </a:solidFill>
                          <a:effectLst/>
                          <a:latin typeface="Times New Roman"/>
                        </a:rPr>
                        <a:t>94,0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Оплата работ «по факту» на основании актов выполненных работ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06648">
                <a:tc>
                  <a:txBody>
                    <a:bodyPr/>
                    <a:lstStyle/>
                    <a:p>
                      <a:pPr algn="l" fontAlgn="ctr"/>
                      <a:r>
                        <a:rPr lang="ru-RU" sz="1000" b="1" i="0" u="none" strike="noStrike" dirty="0">
                          <a:effectLst/>
                          <a:latin typeface="Times New Roman"/>
                        </a:rPr>
                        <a:t>    Муниципальная программа «Капитальный ремонт многоквартирных домов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29,0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27,0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solidFill>
                            <a:srgbClr val="000000"/>
                          </a:solidFill>
                          <a:effectLst/>
                          <a:latin typeface="Times New Roman"/>
                        </a:rPr>
                        <a:t>93,1</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Оплата работ «по факту» на основании актов выполненных работ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7554">
                <a:tc>
                  <a:txBody>
                    <a:bodyPr/>
                    <a:lstStyle/>
                    <a:p>
                      <a:pPr algn="l" fontAlgn="ctr"/>
                      <a:r>
                        <a:rPr lang="ru-RU" sz="1000" b="1" i="0" u="none" strike="noStrike" dirty="0">
                          <a:effectLst/>
                          <a:latin typeface="Times New Roman"/>
                        </a:rPr>
                        <a:t>    Муниципальная программа «Противодействие коррупции на территории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2,0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2,0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99,3</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1099">
                <a:tc>
                  <a:txBody>
                    <a:bodyPr/>
                    <a:lstStyle/>
                    <a:p>
                      <a:pPr algn="l" fontAlgn="ctr"/>
                      <a:r>
                        <a:rPr lang="ru-RU" sz="1000" b="1" i="0" u="none" strike="noStrike" dirty="0">
                          <a:effectLst/>
                          <a:latin typeface="Times New Roman"/>
                        </a:rPr>
                        <a:t>    Муниципальная программа «Дорожное хозяйство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2 334,0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2 334,0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100,0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03372">
                <a:tc>
                  <a:txBody>
                    <a:bodyPr/>
                    <a:lstStyle/>
                    <a:p>
                      <a:pPr algn="l" fontAlgn="ctr"/>
                      <a:r>
                        <a:rPr lang="ru-RU" sz="1000" b="1" i="0" u="none" strike="noStrike" dirty="0">
                          <a:effectLst/>
                          <a:latin typeface="Times New Roman"/>
                        </a:rPr>
                        <a:t>    Муниципальная программа «Обеспечение доступным и комфортным жильем населения муниципального образования»</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305,2</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305,2</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100,0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1099">
                <a:tc>
                  <a:txBody>
                    <a:bodyPr/>
                    <a:lstStyle/>
                    <a:p>
                      <a:pPr algn="l" fontAlgn="ctr"/>
                      <a:r>
                        <a:rPr lang="ru-RU" sz="1000" b="1" i="0" u="none" strike="noStrike" dirty="0">
                          <a:effectLst/>
                          <a:latin typeface="Times New Roman"/>
                        </a:rPr>
                        <a:t>    Муниципальная программа «Информационное общество в муниципальном образовании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114,0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106,6</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93,5</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Оплата работ «по факту» на основании актов выполненных работ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1099">
                <a:tc>
                  <a:txBody>
                    <a:bodyPr/>
                    <a:lstStyle/>
                    <a:p>
                      <a:pPr algn="l" fontAlgn="ctr"/>
                      <a:r>
                        <a:rPr lang="ru-RU" sz="1000" b="1" i="0" u="none" strike="noStrike" dirty="0">
                          <a:effectLst/>
                          <a:latin typeface="Times New Roman"/>
                        </a:rPr>
                        <a:t>    Муниципальная программа «Борьба с борщевиком на  территории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457,9</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457,9</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100,0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7554">
                <a:tc>
                  <a:txBody>
                    <a:bodyPr/>
                    <a:lstStyle/>
                    <a:p>
                      <a:pPr algn="l" fontAlgn="ctr"/>
                      <a:r>
                        <a:rPr lang="ru-RU" sz="1000" b="1" i="0" u="none" strike="noStrike" dirty="0">
                          <a:effectLst/>
                          <a:latin typeface="Times New Roman"/>
                        </a:rPr>
                        <a:t>    Непрограммные расходы органов местного самоуправления</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3 380,0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3 293,8</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solidFill>
                            <a:srgbClr val="000000"/>
                          </a:solidFill>
                          <a:effectLst/>
                          <a:latin typeface="Times New Roman"/>
                        </a:rPr>
                        <a:t>97,4</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Tree>
    <p:extLst>
      <p:ext uri="{BB962C8B-B14F-4D97-AF65-F5344CB8AC3E}">
        <p14:creationId xmlns:p14="http://schemas.microsoft.com/office/powerpoint/2010/main" val="3193124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198438" y="3094038"/>
            <a:ext cx="86026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u="sng">
                <a:latin typeface="Times New Roman" pitchFamily="18" charset="0"/>
              </a:rPr>
              <a:t>Информация для контактов</a:t>
            </a:r>
          </a:p>
          <a:p>
            <a:pPr algn="ctr" eaLnBrk="1" hangingPunct="1">
              <a:spcBef>
                <a:spcPct val="50000"/>
              </a:spcBef>
            </a:pPr>
            <a:endParaRPr lang="ru-RU" altLang="ru-RU" sz="1800" b="1" u="sng">
              <a:latin typeface="Times New Roman" pitchFamily="18" charset="0"/>
            </a:endParaRPr>
          </a:p>
          <a:p>
            <a:pPr algn="ctr" eaLnBrk="1" hangingPunct="1">
              <a:spcBef>
                <a:spcPct val="50000"/>
              </a:spcBef>
            </a:pPr>
            <a:r>
              <a:rPr lang="ru-RU" altLang="ru-RU" sz="1600">
                <a:latin typeface="Times New Roman" pitchFamily="18" charset="0"/>
              </a:rPr>
              <a:t>Финансовое управление администрации Муромского района</a:t>
            </a:r>
          </a:p>
          <a:p>
            <a:pPr algn="ctr" eaLnBrk="1" hangingPunct="1"/>
            <a:r>
              <a:rPr lang="ru-RU" altLang="ru-RU" sz="1600">
                <a:latin typeface="Times New Roman" pitchFamily="18" charset="0"/>
              </a:rPr>
              <a:t>Адрес: пл. Крестьянина, 6</a:t>
            </a:r>
          </a:p>
          <a:p>
            <a:pPr algn="ctr" eaLnBrk="1" hangingPunct="1"/>
            <a:r>
              <a:rPr lang="ru-RU" altLang="ru-RU" sz="1600">
                <a:latin typeface="Times New Roman" pitchFamily="18" charset="0"/>
              </a:rPr>
              <a:t>г. Муром, Владимирская обл., 602267</a:t>
            </a:r>
          </a:p>
          <a:p>
            <a:pPr algn="ctr" eaLnBrk="1" hangingPunct="1"/>
            <a:r>
              <a:rPr lang="ru-RU" altLang="ru-RU" sz="1600">
                <a:latin typeface="Times New Roman" pitchFamily="18" charset="0"/>
              </a:rPr>
              <a:t>тел. (49234) 3-31-95, факс (49234) 2-69-95</a:t>
            </a:r>
          </a:p>
          <a:p>
            <a:pPr algn="ctr" eaLnBrk="1" hangingPunct="1"/>
            <a:r>
              <a:rPr lang="en-US" altLang="ru-RU" sz="1600">
                <a:latin typeface="Times New Roman" pitchFamily="18" charset="0"/>
              </a:rPr>
              <a:t>e-mail: </a:t>
            </a:r>
            <a:r>
              <a:rPr lang="ru-RU" altLang="ru-RU" sz="1600" u="sng">
                <a:latin typeface="Times New Roman" pitchFamily="18" charset="0"/>
              </a:rPr>
              <a:t>rayfu@mail.ru</a:t>
            </a:r>
          </a:p>
          <a:p>
            <a:pPr algn="ctr" eaLnBrk="1" hangingPunct="1"/>
            <a:r>
              <a:rPr lang="ru-RU" altLang="ru-RU" sz="1600">
                <a:latin typeface="Times New Roman" pitchFamily="18" charset="0"/>
              </a:rPr>
              <a:t>График работы финансового управления:</a:t>
            </a:r>
          </a:p>
          <a:p>
            <a:pPr algn="ctr" eaLnBrk="1" hangingPunct="1"/>
            <a:r>
              <a:rPr lang="ru-RU" altLang="ru-RU" sz="1600">
                <a:latin typeface="Times New Roman" pitchFamily="18" charset="0"/>
              </a:rPr>
              <a:t>с 8:00 до 17:00 перерыв на обед с 12:00 до 13:00</a:t>
            </a:r>
          </a:p>
        </p:txBody>
      </p:sp>
      <p:sp>
        <p:nvSpPr>
          <p:cNvPr id="21507" name="Text Box 5"/>
          <p:cNvSpPr txBox="1">
            <a:spLocks noChangeArrowheads="1"/>
          </p:cNvSpPr>
          <p:nvPr/>
        </p:nvSpPr>
        <p:spPr bwMode="auto">
          <a:xfrm>
            <a:off x="282575" y="188913"/>
            <a:ext cx="8531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sz="1600" dirty="0"/>
              <a:t> </a:t>
            </a:r>
            <a:r>
              <a:rPr lang="ru-RU" sz="1600" dirty="0" smtClean="0"/>
              <a:t>   </a:t>
            </a:r>
            <a:r>
              <a:rPr lang="ru-RU" altLang="ru-RU" sz="1600" dirty="0" smtClean="0">
                <a:latin typeface="Times New Roman" pitchFamily="18" charset="0"/>
              </a:rPr>
              <a:t>С </a:t>
            </a:r>
            <a:r>
              <a:rPr lang="ru-RU" altLang="ru-RU" sz="1600" dirty="0">
                <a:latin typeface="Times New Roman" pitchFamily="18" charset="0"/>
              </a:rPr>
              <a:t>решением Совета народных депутатов муниципального образования Борисоглебское Муромского района от </a:t>
            </a:r>
            <a:r>
              <a:rPr lang="ru-RU" altLang="ru-RU" sz="1600" dirty="0" smtClean="0">
                <a:latin typeface="Times New Roman" pitchFamily="18" charset="0"/>
              </a:rPr>
              <a:t>26.05.2022 </a:t>
            </a:r>
            <a:r>
              <a:rPr lang="ru-RU" altLang="ru-RU" sz="1600" dirty="0">
                <a:latin typeface="Times New Roman" pitchFamily="18" charset="0"/>
              </a:rPr>
              <a:t>№</a:t>
            </a:r>
            <a:r>
              <a:rPr lang="ru-RU" altLang="ru-RU" sz="1600" dirty="0" smtClean="0">
                <a:latin typeface="Times New Roman" pitchFamily="18" charset="0"/>
              </a:rPr>
              <a:t>18 «</a:t>
            </a:r>
            <a:r>
              <a:rPr lang="ru-RU" altLang="ru-RU" sz="1600" dirty="0">
                <a:latin typeface="Times New Roman" pitchFamily="18" charset="0"/>
              </a:rPr>
              <a:t>Об утверждении отчета об исполнении бюджета муниципального образования Борисоглебское за 2021 год» можно ознакомиться в газете «Муромский край. Документы» </a:t>
            </a:r>
            <a:r>
              <a:rPr lang="ru-RU" sz="1600" dirty="0">
                <a:latin typeface="Times New Roman" pitchFamily="18" charset="0"/>
              </a:rPr>
              <a:t>№ 56 (4825) </a:t>
            </a:r>
            <a:r>
              <a:rPr lang="ru-RU" altLang="ru-RU" sz="1600" dirty="0" smtClean="0">
                <a:latin typeface="Times New Roman" pitchFamily="18" charset="0"/>
              </a:rPr>
              <a:t>от </a:t>
            </a:r>
            <a:r>
              <a:rPr lang="ru-RU" altLang="ru-RU" sz="1600" dirty="0" smtClean="0">
                <a:latin typeface="Times New Roman" pitchFamily="18" charset="0"/>
              </a:rPr>
              <a:t>27</a:t>
            </a:r>
            <a:r>
              <a:rPr lang="ru-RU" sz="1600" dirty="0" smtClean="0">
                <a:latin typeface="Times New Roman" pitchFamily="18" charset="0"/>
              </a:rPr>
              <a:t>.05.2022 </a:t>
            </a:r>
            <a:r>
              <a:rPr lang="ru-RU" sz="1600" dirty="0" smtClean="0">
                <a:latin typeface="Times New Roman" pitchFamily="18" charset="0"/>
              </a:rPr>
              <a:t>года </a:t>
            </a:r>
            <a:r>
              <a:rPr lang="ru-RU" altLang="ru-RU" sz="1600" dirty="0" smtClean="0">
                <a:latin typeface="Times New Roman" pitchFamily="18" charset="0"/>
              </a:rPr>
              <a:t>или </a:t>
            </a:r>
            <a:r>
              <a:rPr lang="ru-RU" altLang="ru-RU" sz="1600" dirty="0">
                <a:latin typeface="Times New Roman" pitchFamily="18" charset="0"/>
              </a:rPr>
              <a:t>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4"/>
          <p:cNvSpPr>
            <a:spLocks noChangeArrowheads="1"/>
          </p:cNvSpPr>
          <p:nvPr/>
        </p:nvSpPr>
        <p:spPr bwMode="auto">
          <a:xfrm>
            <a:off x="3000375" y="2911475"/>
            <a:ext cx="3035300" cy="2735263"/>
          </a:xfrm>
          <a:prstGeom prst="leftRightArrowCallout">
            <a:avLst>
              <a:gd name="adj1" fmla="val 25000"/>
              <a:gd name="adj2" fmla="val 25000"/>
              <a:gd name="adj3" fmla="val 13871"/>
              <a:gd name="adj4" fmla="val 50000"/>
            </a:avLst>
          </a:prstGeom>
          <a:gradFill rotWithShape="1">
            <a:gsLst>
              <a:gs pos="0">
                <a:srgbClr val="FFFF99"/>
              </a:gs>
              <a:gs pos="50000">
                <a:srgbClr val="FF99FF"/>
              </a:gs>
              <a:gs pos="100000">
                <a:srgbClr val="FFFF99"/>
              </a:gs>
            </a:gsLst>
            <a:lin ang="5400000" scaled="1"/>
          </a:gradFill>
          <a:ln w="9525">
            <a:solidFill>
              <a:schemeClr val="tx1"/>
            </a:solidFill>
            <a:miter lim="800000"/>
            <a:headEnd/>
            <a:tailEnd/>
          </a:ln>
        </p:spPr>
        <p:txBody>
          <a:bodyPr wrap="none" anchor="ctr"/>
          <a:lstStyle/>
          <a:p>
            <a:endParaRPr lang="ru-RU" altLang="ru-RU" sz="1800"/>
          </a:p>
        </p:txBody>
      </p:sp>
      <p:sp>
        <p:nvSpPr>
          <p:cNvPr id="4099" name="Rectangle 5"/>
          <p:cNvSpPr>
            <a:spLocks noChangeArrowheads="1"/>
          </p:cNvSpPr>
          <p:nvPr/>
        </p:nvSpPr>
        <p:spPr bwMode="auto">
          <a:xfrm>
            <a:off x="6253163" y="3103563"/>
            <a:ext cx="2673350" cy="2352675"/>
          </a:xfrm>
          <a:prstGeom prst="rect">
            <a:avLst/>
          </a:prstGeom>
          <a:gradFill rotWithShape="1">
            <a:gsLst>
              <a:gs pos="0">
                <a:srgbClr val="FF99FF"/>
              </a:gs>
              <a:gs pos="100000">
                <a:srgbClr val="FFFF99"/>
              </a:gs>
            </a:gsLst>
            <a:lin ang="5400000" scaled="1"/>
          </a:gradFill>
          <a:ln w="9525">
            <a:solidFill>
              <a:schemeClr val="tx1"/>
            </a:solidFill>
            <a:miter lim="800000"/>
            <a:headEnd/>
            <a:tailEnd/>
          </a:ln>
        </p:spPr>
        <p:txBody>
          <a:bodyPr>
            <a:spAutoFit/>
          </a:bodyPr>
          <a:lstStyle/>
          <a:p>
            <a:pPr algn="ctr"/>
            <a:r>
              <a:rPr lang="ru-RU" altLang="ru-RU" sz="1800" b="1">
                <a:solidFill>
                  <a:srgbClr val="000099"/>
                </a:solidFill>
                <a:latin typeface="Times New Roman" pitchFamily="18" charset="0"/>
              </a:rPr>
              <a:t>Исполнение бюджета по расходам</a:t>
            </a:r>
          </a:p>
          <a:p>
            <a:pPr algn="just"/>
            <a:r>
              <a:rPr lang="ru-RU" altLang="ru-RU" sz="1400">
                <a:latin typeface="Times New Roman" pitchFamily="18" charset="0"/>
              </a:rPr>
              <a:t>означает последовательное финансирование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a:t>
            </a:r>
          </a:p>
        </p:txBody>
      </p:sp>
      <p:sp>
        <p:nvSpPr>
          <p:cNvPr id="4100" name="Text Box 8"/>
          <p:cNvSpPr txBox="1">
            <a:spLocks noChangeArrowheads="1"/>
          </p:cNvSpPr>
          <p:nvPr/>
        </p:nvSpPr>
        <p:spPr bwMode="auto">
          <a:xfrm>
            <a:off x="4000500" y="260350"/>
            <a:ext cx="500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600" b="1" i="1">
                <a:solidFill>
                  <a:srgbClr val="3366FF"/>
                </a:solidFill>
                <a:latin typeface="Times New Roman" pitchFamily="18" charset="0"/>
              </a:rPr>
              <a:t>Исполнение бюджета</a:t>
            </a:r>
            <a:r>
              <a:rPr lang="ru-RU" altLang="ru-RU" sz="1600" b="1">
                <a:latin typeface="Times New Roman" pitchFamily="18" charset="0"/>
              </a:rPr>
              <a:t> начинается с момента утверждения решения о бюджете законодательным (представительным) органом муниципального образования и продолжается в течение финансового года.</a:t>
            </a:r>
          </a:p>
        </p:txBody>
      </p:sp>
      <p:sp>
        <p:nvSpPr>
          <p:cNvPr id="4101" name="Text Box 9"/>
          <p:cNvSpPr txBox="1">
            <a:spLocks noChangeArrowheads="1"/>
          </p:cNvSpPr>
          <p:nvPr/>
        </p:nvSpPr>
        <p:spPr bwMode="auto">
          <a:xfrm>
            <a:off x="3216275" y="3929063"/>
            <a:ext cx="2603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2000" b="1">
                <a:solidFill>
                  <a:srgbClr val="0000CC"/>
                </a:solidFill>
                <a:latin typeface="Times New Roman" pitchFamily="18" charset="0"/>
              </a:rPr>
              <a:t>Исполнение бюджета</a:t>
            </a:r>
          </a:p>
        </p:txBody>
      </p:sp>
      <p:sp>
        <p:nvSpPr>
          <p:cNvPr id="4102" name="Text Box 13"/>
          <p:cNvSpPr txBox="1">
            <a:spLocks noChangeArrowheads="1"/>
          </p:cNvSpPr>
          <p:nvPr/>
        </p:nvSpPr>
        <p:spPr bwMode="auto">
          <a:xfrm>
            <a:off x="198438" y="2997200"/>
            <a:ext cx="2566987" cy="2565400"/>
          </a:xfrm>
          <a:prstGeom prst="rect">
            <a:avLst/>
          </a:prstGeom>
          <a:gradFill rotWithShape="1">
            <a:gsLst>
              <a:gs pos="0">
                <a:srgbClr val="FF99FF"/>
              </a:gs>
              <a:gs pos="100000">
                <a:srgbClr val="FFFF99"/>
              </a:gs>
            </a:gsLst>
            <a:lin ang="5400000" scaled="1"/>
          </a:gradFill>
          <a:ln w="9525">
            <a:solidFill>
              <a:schemeClr val="tx1"/>
            </a:solidFill>
            <a:miter lim="800000"/>
            <a:headEnd/>
            <a:tailEnd/>
          </a:ln>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sz="1800" b="1">
                <a:solidFill>
                  <a:srgbClr val="000099"/>
                </a:solidFill>
                <a:latin typeface="Times New Roman" pitchFamily="18" charset="0"/>
              </a:rPr>
              <a:t>Исполнение бюджета по доходам</a:t>
            </a:r>
            <a:r>
              <a:rPr lang="ru-RU" altLang="ru-RU" sz="1800">
                <a:solidFill>
                  <a:srgbClr val="000099"/>
                </a:solidFill>
                <a:latin typeface="Times New Roman" pitchFamily="18" charset="0"/>
              </a:rPr>
              <a:t> </a:t>
            </a:r>
          </a:p>
          <a:p>
            <a:pPr algn="just" eaLnBrk="1" hangingPunct="1"/>
            <a:r>
              <a:rPr lang="ru-RU" altLang="ru-RU" sz="1400">
                <a:latin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a:t>
            </a:r>
            <a:endParaRPr lang="ru-RU" altLang="ru-RU" sz="1400"/>
          </a:p>
        </p:txBody>
      </p:sp>
      <p:pic>
        <p:nvPicPr>
          <p:cNvPr id="4107" name="Picture 11"/>
          <p:cNvPicPr>
            <a:picLocks noChangeAspect="1" noChangeArrowheads="1"/>
          </p:cNvPicPr>
          <p:nvPr/>
        </p:nvPicPr>
        <p:blipFill>
          <a:blip r:embed="rId2">
            <a:extLst/>
          </a:blip>
          <a:srcRect/>
          <a:stretch>
            <a:fillRect/>
          </a:stretch>
        </p:blipFill>
        <p:spPr bwMode="auto">
          <a:xfrm>
            <a:off x="0" y="155039"/>
            <a:ext cx="4000500" cy="2857500"/>
          </a:xfrm>
          <a:prstGeom prst="rect">
            <a:avLst/>
          </a:prstGeom>
          <a:noFill/>
          <a:ln>
            <a:noFill/>
          </a:ln>
          <a:effectLst>
            <a:softEdge rad="12700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6"/>
          <p:cNvSpPr>
            <a:spLocks noChangeArrowheads="1"/>
          </p:cNvSpPr>
          <p:nvPr/>
        </p:nvSpPr>
        <p:spPr bwMode="auto">
          <a:xfrm>
            <a:off x="-7938" y="260350"/>
            <a:ext cx="9180513" cy="1107996"/>
          </a:xfrm>
          <a:prstGeom prst="rect">
            <a:avLst/>
          </a:prstGeom>
          <a:noFill/>
          <a:ln>
            <a:noFill/>
          </a:ln>
          <a:extLst/>
        </p:spPr>
        <p:txBody>
          <a:bodyPr>
            <a:spAutoFit/>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dirty="0" smtClean="0">
                <a:latin typeface="Times New Roman" pitchFamily="18" charset="0"/>
                <a:cs typeface="+mn-cs"/>
              </a:rPr>
              <a:t>ОСНОВНЫЕ ПАРАМЕТРЫ ИСПОЛНЕНИЯ БЮДЖЕТА МУНИЦИПАЛЬНОГО ОБРАЗОВАНИЯ БОРИСОГЛЕБСКОЕ</a:t>
            </a:r>
          </a:p>
          <a:p>
            <a:pPr algn="ctr" eaLnBrk="1" hangingPunct="1">
              <a:spcBef>
                <a:spcPct val="0"/>
              </a:spcBef>
              <a:buFontTx/>
              <a:buNone/>
              <a:defRPr/>
            </a:pPr>
            <a:r>
              <a:rPr lang="ru-RU" altLang="ru-RU" sz="2200" b="1" dirty="0" smtClean="0">
                <a:latin typeface="Times New Roman" pitchFamily="18" charset="0"/>
                <a:cs typeface="+mn-cs"/>
              </a:rPr>
              <a:t>ЗА 2021 ГОД</a:t>
            </a:r>
          </a:p>
        </p:txBody>
      </p:sp>
      <p:sp>
        <p:nvSpPr>
          <p:cNvPr id="4" name="Скругленный прямоугольник 3"/>
          <p:cNvSpPr/>
          <p:nvPr/>
        </p:nvSpPr>
        <p:spPr bwMode="auto">
          <a:xfrm>
            <a:off x="5815013" y="2234133"/>
            <a:ext cx="2808287" cy="1698923"/>
          </a:xfrm>
          <a:prstGeom prst="roundRect">
            <a:avLst/>
          </a:prstGeom>
          <a:ln>
            <a:solidFill>
              <a:schemeClr val="tx1"/>
            </a:solidFill>
            <a:headEnd type="none" w="med" len="med"/>
            <a:tailEnd type="none" w="med" len="med"/>
          </a:ln>
          <a:extLst/>
        </p:spPr>
        <p:style>
          <a:lnRef idx="1">
            <a:schemeClr val="accent5"/>
          </a:lnRef>
          <a:fillRef idx="1003">
            <a:schemeClr val="lt1"/>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Расходы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Борисоглебское </a:t>
            </a: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35308,1</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bwMode="auto">
          <a:xfrm>
            <a:off x="552595" y="2122190"/>
            <a:ext cx="2808312" cy="1832272"/>
          </a:xfrm>
          <a:prstGeom prst="roundRect">
            <a:avLst/>
          </a:prstGeom>
          <a:ln>
            <a:solidFill>
              <a:schemeClr val="tx1"/>
            </a:solidFill>
            <a:headEnd type="none" w="med" len="med"/>
            <a:tailEnd type="none" w="med" len="med"/>
          </a:ln>
          <a:extLst/>
        </p:spPr>
        <p:style>
          <a:lnRef idx="0">
            <a:schemeClr val="accent1"/>
          </a:lnRef>
          <a:fillRef idx="1003">
            <a:schemeClr val="lt1"/>
          </a:fillRef>
          <a:effectRef idx="3">
            <a:schemeClr val="accent1"/>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Доходы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Борисоглебское</a:t>
            </a:r>
          </a:p>
          <a:p>
            <a:pPr algn="ctr">
              <a:defRPr/>
            </a:pPr>
            <a:r>
              <a:rPr lang="ru-RU" sz="1800" b="1" dirty="0">
                <a:solidFill>
                  <a:schemeClr val="tx1"/>
                </a:solidFill>
                <a:latin typeface="Times New Roman" panose="02020603050405020304" pitchFamily="18" charset="0"/>
                <a:cs typeface="Times New Roman" panose="02020603050405020304" pitchFamily="18" charset="0"/>
              </a:rPr>
              <a:t> </a:t>
            </a:r>
            <a:r>
              <a:rPr lang="ru-RU" sz="2400" b="1" dirty="0" smtClean="0">
                <a:solidFill>
                  <a:schemeClr val="tx1"/>
                </a:solidFill>
                <a:latin typeface="Times New Roman" panose="02020603050405020304" pitchFamily="18" charset="0"/>
                <a:cs typeface="Times New Roman" panose="02020603050405020304" pitchFamily="18" charset="0"/>
              </a:rPr>
              <a:t>35730,9</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6" name="Тройная стрелка влево/вправо/вверх 15"/>
          <p:cNvSpPr/>
          <p:nvPr/>
        </p:nvSpPr>
        <p:spPr bwMode="auto">
          <a:xfrm rot="10800000">
            <a:off x="3361677" y="2564904"/>
            <a:ext cx="2441253" cy="1728192"/>
          </a:xfrm>
          <a:prstGeom prst="leftRightUpArrow">
            <a:avLst/>
          </a:prstGeom>
          <a:ln>
            <a:solidFill>
              <a:schemeClr val="tx1"/>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Скругленный прямоугольник 21"/>
          <p:cNvSpPr/>
          <p:nvPr/>
        </p:nvSpPr>
        <p:spPr bwMode="auto">
          <a:xfrm>
            <a:off x="3178147" y="4348956"/>
            <a:ext cx="2808312" cy="1688256"/>
          </a:xfrm>
          <a:prstGeom prst="roundRect">
            <a:avLst/>
          </a:prstGeom>
          <a:ln>
            <a:solidFill>
              <a:schemeClr val="tx1"/>
            </a:solidFill>
            <a:headEnd type="none" w="med" len="med"/>
            <a:tailEnd type="none" w="med" len="med"/>
          </a:ln>
          <a:extLst/>
        </p:spPr>
        <p:style>
          <a:lnRef idx="0">
            <a:schemeClr val="accent5"/>
          </a:lnRef>
          <a:fillRef idx="1003">
            <a:schemeClr val="lt1"/>
          </a:fillRef>
          <a:effectRef idx="3">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Профицит</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1800" b="1" dirty="0">
                <a:solidFill>
                  <a:schemeClr val="tx1"/>
                </a:solidFill>
                <a:latin typeface="Times New Roman" panose="02020603050405020304" pitchFamily="18" charset="0"/>
                <a:cs typeface="Times New Roman" panose="02020603050405020304" pitchFamily="18" charset="0"/>
              </a:rPr>
              <a:t>  </a:t>
            </a:r>
            <a:r>
              <a:rPr lang="ru-RU" sz="2400" b="1" dirty="0" smtClean="0">
                <a:solidFill>
                  <a:schemeClr val="tx1"/>
                </a:solidFill>
                <a:latin typeface="Times New Roman" panose="02020603050405020304" pitchFamily="18" charset="0"/>
                <a:cs typeface="Times New Roman" panose="02020603050405020304" pitchFamily="18" charset="0"/>
              </a:rPr>
              <a:t>422,8</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тыс. рублей</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98438" y="0"/>
            <a:ext cx="8567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dirty="0" smtClean="0">
                <a:latin typeface="Times New Roman" pitchFamily="18" charset="0"/>
              </a:rPr>
              <a:t>ОСНОВНЫЕ ЭКОНОМИЧЕСКИЕ ПОКАЗАТЕЛИ РАЗВИТИЯ ЭКОНОМИКИ МУНИЦИПАЛЬНОГО ОБРАЗОВАНИЯ БОРИСОГЛЕБСКОЕ  ЗА 2021 ГОД</a:t>
            </a:r>
            <a:endParaRPr lang="ru-RU" altLang="ru-RU" sz="1800" b="1" dirty="0">
              <a:latin typeface="Times New Roman" pitchFamily="18" charset="0"/>
            </a:endParaRPr>
          </a:p>
        </p:txBody>
      </p:sp>
      <p:sp>
        <p:nvSpPr>
          <p:cNvPr id="5123" name="Rectangle 6"/>
          <p:cNvSpPr>
            <a:spLocks noChangeArrowheads="1"/>
          </p:cNvSpPr>
          <p:nvPr/>
        </p:nvSpPr>
        <p:spPr bwMode="auto">
          <a:xfrm>
            <a:off x="4597400" y="3968553"/>
            <a:ext cx="4291013" cy="2484783"/>
          </a:xfrm>
          <a:prstGeom prst="rect">
            <a:avLst/>
          </a:prstGeom>
          <a:noFill/>
          <a:ln>
            <a:noFill/>
          </a:ln>
          <a:extLst/>
        </p:spPr>
        <p:txBody>
          <a:bodyPr>
            <a:spAutoFit/>
          </a:bodyPr>
          <a:lstStyle>
            <a:lvl1pPr marL="285750" indent="-285750"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5981 чел. -численность постоянного населения </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3005 чел. –численность трудоспособного населения</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883 чел. – численность моложе трудоспособного возраста</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2093 чел. – численность старше трудоспособного возраста (пенсионеры)</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cs typeface="Times New Roman" pitchFamily="18" charset="0"/>
              </a:rPr>
              <a:t>254,3 </a:t>
            </a:r>
            <a:r>
              <a:rPr lang="ru-RU" altLang="ru-RU" sz="1400" b="1" dirty="0" smtClean="0">
                <a:solidFill>
                  <a:srgbClr val="FF0000"/>
                </a:solidFill>
                <a:latin typeface="Times New Roman" pitchFamily="18" charset="0"/>
                <a:cs typeface="Times New Roman" pitchFamily="18" charset="0"/>
              </a:rPr>
              <a:t> </a:t>
            </a:r>
            <a:r>
              <a:rPr lang="ru-RU" altLang="ru-RU" sz="1400" b="1" dirty="0" smtClean="0">
                <a:latin typeface="Times New Roman" pitchFamily="18" charset="0"/>
                <a:cs typeface="Times New Roman" pitchFamily="18" charset="0"/>
              </a:rPr>
              <a:t>тыс. руб. – фонд заработной платы работников</a:t>
            </a: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65" y="764704"/>
            <a:ext cx="4261542"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272" y="764705"/>
            <a:ext cx="4248472" cy="280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01" y="3678239"/>
            <a:ext cx="4247105" cy="299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a:spLocks noGrp="1" noChangeArrowheads="1"/>
          </p:cNvSpPr>
          <p:nvPr>
            <p:ph type="title"/>
          </p:nvPr>
        </p:nvSpPr>
        <p:spPr>
          <a:xfrm>
            <a:off x="0" y="188640"/>
            <a:ext cx="9180513" cy="936103"/>
          </a:xfrm>
        </p:spPr>
        <p:txBody>
          <a:bodyPr/>
          <a:lstStyle/>
          <a:p>
            <a:pPr algn="ctr" eaLnBrk="1" hangingPunct="1"/>
            <a:r>
              <a:rPr lang="ru-RU" altLang="ru-RU" sz="1800" b="1" dirty="0" smtClean="0">
                <a:latin typeface="Times New Roman" pitchFamily="18" charset="0"/>
                <a:cs typeface="Times New Roman" pitchFamily="18" charset="0"/>
              </a:rPr>
              <a:t>ПОКАЗАТЕЛИ ДОХОДОВ И РАСХОДОВ БЮДЖЕТА МУНИЦИПАЛЬНОГО ОБРАЗОВАНИЯ БОРИСОГЛЕБСКОЕ  В РАСЧЕТЕ НА ДУШУ НАСЕЛЕНИЯ </a:t>
            </a:r>
            <a:br>
              <a:rPr lang="ru-RU" altLang="ru-RU" sz="1800" b="1" dirty="0" smtClean="0">
                <a:latin typeface="Times New Roman" pitchFamily="18" charset="0"/>
                <a:cs typeface="Times New Roman" pitchFamily="18" charset="0"/>
              </a:rPr>
            </a:br>
            <a:r>
              <a:rPr lang="ru-RU" altLang="ru-RU" sz="1400" b="1" dirty="0" smtClean="0">
                <a:latin typeface="Times New Roman" pitchFamily="18" charset="0"/>
                <a:cs typeface="Times New Roman" pitchFamily="18" charset="0"/>
              </a:rPr>
              <a:t>(численность постоянного населения 2020 год - 6070 чел., 2021 год - 5981 чел.)</a:t>
            </a:r>
            <a:r>
              <a:rPr lang="ru-RU" altLang="ru-RU" sz="1400" dirty="0" smtClean="0"/>
              <a:t/>
            </a:r>
            <a:br>
              <a:rPr lang="ru-RU" altLang="ru-RU" sz="1400" dirty="0" smtClean="0"/>
            </a:br>
            <a:endParaRPr lang="ru-RU" altLang="ru-RU" sz="1400"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76" y="1268760"/>
            <a:ext cx="87015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Объект 1"/>
          <p:cNvGraphicFramePr>
            <a:graphicFrameLocks noChangeAspect="1"/>
          </p:cNvGraphicFramePr>
          <p:nvPr>
            <p:extLst>
              <p:ext uri="{D42A27DB-BD31-4B8C-83A1-F6EECF244321}">
                <p14:modId xmlns:p14="http://schemas.microsoft.com/office/powerpoint/2010/main" val="1610984298"/>
              </p:ext>
            </p:extLst>
          </p:nvPr>
        </p:nvGraphicFramePr>
        <p:xfrm>
          <a:off x="266700" y="2006600"/>
          <a:ext cx="6070600" cy="4662760"/>
        </p:xfrm>
        <a:graphic>
          <a:graphicData uri="http://schemas.openxmlformats.org/presentationml/2006/ole">
            <mc:AlternateContent xmlns:mc="http://schemas.openxmlformats.org/markup-compatibility/2006">
              <mc:Choice xmlns:v="urn:schemas-microsoft-com:vml" Requires="v">
                <p:oleObj spid="_x0000_s8232" name="Диаграмма" r:id="rId4" imgW="4505225" imgH="4057543" progId="Excel.Chart.8">
                  <p:embed/>
                </p:oleObj>
              </mc:Choice>
              <mc:Fallback>
                <p:oleObj name="Диаграмма" r:id="rId4" imgW="4505225" imgH="4057543" progId="Excel.Chart.8">
                  <p:embed/>
                  <p:pic>
                    <p:nvPicPr>
                      <p:cNvPr id="0" name="Объект 1"/>
                      <p:cNvPicPr>
                        <a:picLocks noChangeAspect="1" noChangeArrowheads="1"/>
                      </p:cNvPicPr>
                      <p:nvPr/>
                    </p:nvPicPr>
                    <p:blipFill>
                      <a:blip r:embed="rId5"/>
                      <a:srcRect/>
                      <a:stretch>
                        <a:fillRect/>
                      </a:stretch>
                    </p:blipFill>
                    <p:spPr bwMode="auto">
                      <a:xfrm>
                        <a:off x="266700" y="2006600"/>
                        <a:ext cx="6070600" cy="4662760"/>
                      </a:xfrm>
                      <a:prstGeom prst="rect">
                        <a:avLst/>
                      </a:prstGeom>
                      <a:noFill/>
                      <a:ln>
                        <a:noFill/>
                      </a:ln>
                      <a:extLst/>
                    </p:spPr>
                  </p:pic>
                </p:oleObj>
              </mc:Fallback>
            </mc:AlternateContent>
          </a:graphicData>
        </a:graphic>
      </p:graphicFrame>
      <p:sp>
        <p:nvSpPr>
          <p:cNvPr id="8195" name="Прямоугольник 2"/>
          <p:cNvSpPr>
            <a:spLocks noChangeArrowheads="1"/>
          </p:cNvSpPr>
          <p:nvPr/>
        </p:nvSpPr>
        <p:spPr bwMode="auto">
          <a:xfrm>
            <a:off x="269875" y="981075"/>
            <a:ext cx="87137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a:latin typeface="Times New Roman" pitchFamily="18" charset="0"/>
                <a:cs typeface="Times New Roman" pitchFamily="18" charset="0"/>
              </a:rPr>
              <a:t>Бюджет муниципального образования (МО) Борисоглебское по доходам за 2021 год исполнен на 100,9 % к уточненному плану и составил сумму 35730,9 тыс. рублей. Налоговые и неналоговые доходы за отчетный период выполнены на 103,5% или на сумму 9649,6 тыс. рублей, безвозмездные поступления составили сумму 26081,3 тыс. рублей или исполнены на 99,9 %. </a:t>
            </a:r>
          </a:p>
        </p:txBody>
      </p:sp>
      <p:sp>
        <p:nvSpPr>
          <p:cNvPr id="8196" name="Прямоугольник 11"/>
          <p:cNvSpPr>
            <a:spLocks noChangeArrowheads="1"/>
          </p:cNvSpPr>
          <p:nvPr/>
        </p:nvSpPr>
        <p:spPr bwMode="auto">
          <a:xfrm>
            <a:off x="6519863" y="1700213"/>
            <a:ext cx="247015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dirty="0">
                <a:latin typeface="Times New Roman" pitchFamily="18" charset="0"/>
                <a:cs typeface="Times New Roman" pitchFamily="18" charset="0"/>
              </a:rPr>
              <a:t>     Доходы бюджета муниципального образования в 2021 году увеличились по сравнению с уровнем 2020 года на 11,0% или на сумму 3536,4 тыс. рублей, в том числе:</a:t>
            </a:r>
          </a:p>
          <a:p>
            <a:pPr algn="just" eaLnBrk="0" hangingPunct="0">
              <a:spcBef>
                <a:spcPct val="20000"/>
              </a:spcBef>
            </a:pPr>
            <a:r>
              <a:rPr lang="ru-RU" altLang="ru-RU" sz="1400" dirty="0">
                <a:latin typeface="Times New Roman" pitchFamily="18" charset="0"/>
                <a:cs typeface="Times New Roman" pitchFamily="18" charset="0"/>
              </a:rPr>
              <a:t>- налоговые и неналоговые доходы увеличились на 9,2 % или на сумму 812,0 тыс. рублей,</a:t>
            </a:r>
          </a:p>
          <a:p>
            <a:pPr algn="just" eaLnBrk="0" hangingPunct="0">
              <a:spcBef>
                <a:spcPct val="20000"/>
              </a:spcBef>
            </a:pPr>
            <a:r>
              <a:rPr lang="ru-RU" altLang="ru-RU" sz="1400" dirty="0">
                <a:latin typeface="Times New Roman" pitchFamily="18" charset="0"/>
                <a:cs typeface="Times New Roman" pitchFamily="18" charset="0"/>
              </a:rPr>
              <a:t>- безвозмездные поступления  увеличились на 11,7 % или на сумму 2724,4 тыс. рублей.</a:t>
            </a:r>
          </a:p>
          <a:p>
            <a:pPr algn="just" eaLnBrk="0" hangingPunct="0">
              <a:spcBef>
                <a:spcPct val="20000"/>
              </a:spcBef>
            </a:pPr>
            <a:r>
              <a:rPr lang="ru-RU" altLang="ru-RU" sz="1400" dirty="0">
                <a:latin typeface="Times New Roman" pitchFamily="18" charset="0"/>
                <a:cs typeface="Times New Roman" pitchFamily="18" charset="0"/>
              </a:rPr>
              <a:t>Налоговые и неналоговые доходы в структуре бюджета муниципального образования составили в отчетном периоде 27,0 %, безвозмездные поступления – 73,0 %. </a:t>
            </a:r>
          </a:p>
        </p:txBody>
      </p:sp>
      <p:sp>
        <p:nvSpPr>
          <p:cNvPr id="6" name="Rectangle 4"/>
          <p:cNvSpPr>
            <a:spLocks noChangeArrowheads="1"/>
          </p:cNvSpPr>
          <p:nvPr/>
        </p:nvSpPr>
        <p:spPr bwMode="auto">
          <a:xfrm>
            <a:off x="0" y="100012"/>
            <a:ext cx="9270776" cy="880716"/>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latin typeface="Times New Roman" panose="02020603050405020304" pitchFamily="18" charset="0"/>
                <a:cs typeface="Times New Roman" panose="02020603050405020304" pitchFamily="18" charset="0"/>
              </a:rPr>
              <a:t>ИСПОЛНЕНИЕ БЮДЖЕТА МУНИЦИПАЛЬНОГО ОБРАЗОВАНИЯ БОРИСОГЛЕБСКОЕ ПО ДОХОДАМ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77827" y="5301208"/>
            <a:ext cx="853291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a:spcBef>
                <a:spcPct val="20000"/>
              </a:spcBef>
            </a:pPr>
            <a:r>
              <a:rPr lang="ru-RU" altLang="ru-RU" sz="1400" dirty="0">
                <a:latin typeface="Times New Roman" pitchFamily="18" charset="0"/>
                <a:cs typeface="Times New Roman" pitchFamily="18" charset="0"/>
              </a:rPr>
              <a:t>            Налоговых доходов поступило в бюджет муниципального образования в сумме 9289,3 тыс. рублей или выполнение годового плана обеспечено на 103,5%, неналоговых доходов мобилизовано в сумме 360,3 тыс. рублей или 101,5% к плану на год. </a:t>
            </a:r>
            <a:endParaRPr lang="ru-RU" altLang="ru-RU" sz="1400" dirty="0" smtClean="0">
              <a:latin typeface="Times New Roman" pitchFamily="18" charset="0"/>
              <a:cs typeface="Times New Roman" pitchFamily="18" charset="0"/>
            </a:endParaRPr>
          </a:p>
          <a:p>
            <a:pPr algn="just">
              <a:spcBef>
                <a:spcPct val="20000"/>
              </a:spcBef>
            </a:pP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           По </a:t>
            </a:r>
            <a:r>
              <a:rPr lang="ru-RU" altLang="ru-RU" sz="1400" dirty="0">
                <a:latin typeface="Times New Roman" pitchFamily="18" charset="0"/>
                <a:cs typeface="Times New Roman" pitchFamily="18" charset="0"/>
              </a:rPr>
              <a:t>сравнению с 2020 годом объем налоговых поступлений увеличился на 6,8 % (+593,3 тыс. рублей), неналоговых доходов увеличился в 2,5 раза (+218,7 тыс. рублей).</a:t>
            </a:r>
          </a:p>
        </p:txBody>
      </p:sp>
      <p:sp>
        <p:nvSpPr>
          <p:cNvPr id="9219" name="Rectangle 6"/>
          <p:cNvSpPr>
            <a:spLocks noChangeArrowheads="1"/>
          </p:cNvSpPr>
          <p:nvPr/>
        </p:nvSpPr>
        <p:spPr bwMode="auto">
          <a:xfrm>
            <a:off x="0"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sz="1800"/>
          </a:p>
        </p:txBody>
      </p:sp>
      <p:sp>
        <p:nvSpPr>
          <p:cNvPr id="9220" name="Rectangle 12"/>
          <p:cNvSpPr>
            <a:spLocks noChangeArrowheads="1"/>
          </p:cNvSpPr>
          <p:nvPr/>
        </p:nvSpPr>
        <p:spPr bwMode="auto">
          <a:xfrm>
            <a:off x="0" y="165735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sp>
        <p:nvSpPr>
          <p:cNvPr id="9221" name="Rectangle 7"/>
          <p:cNvSpPr>
            <a:spLocks noChangeArrowheads="1"/>
          </p:cNvSpPr>
          <p:nvPr/>
        </p:nvSpPr>
        <p:spPr bwMode="auto">
          <a:xfrm>
            <a:off x="0" y="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9222" name="Object 6"/>
          <p:cNvGraphicFramePr>
            <a:graphicFrameLocks noChangeAspect="1"/>
          </p:cNvGraphicFramePr>
          <p:nvPr>
            <p:extLst>
              <p:ext uri="{D42A27DB-BD31-4B8C-83A1-F6EECF244321}">
                <p14:modId xmlns:p14="http://schemas.microsoft.com/office/powerpoint/2010/main" val="3275761752"/>
              </p:ext>
            </p:extLst>
          </p:nvPr>
        </p:nvGraphicFramePr>
        <p:xfrm>
          <a:off x="845840" y="260648"/>
          <a:ext cx="7683500" cy="4978400"/>
        </p:xfrm>
        <a:graphic>
          <a:graphicData uri="http://schemas.openxmlformats.org/presentationml/2006/ole">
            <mc:AlternateContent xmlns:mc="http://schemas.openxmlformats.org/markup-compatibility/2006">
              <mc:Choice xmlns:v="urn:schemas-microsoft-com:vml" Requires="v">
                <p:oleObj spid="_x0000_s9259" name="Лист" r:id="rId4" imgW="5762765" imgH="3733836" progId="Excel.Sheet.8">
                  <p:embed/>
                </p:oleObj>
              </mc:Choice>
              <mc:Fallback>
                <p:oleObj name="Лист" r:id="rId4" imgW="5762765" imgH="3733836" progId="Excel.Sheet.8">
                  <p:embed/>
                  <p:pic>
                    <p:nvPicPr>
                      <p:cNvPr id="0" name="Object 6"/>
                      <p:cNvPicPr>
                        <a:picLocks noChangeAspect="1" noChangeArrowheads="1"/>
                      </p:cNvPicPr>
                      <p:nvPr/>
                    </p:nvPicPr>
                    <p:blipFill>
                      <a:blip r:embed="rId5"/>
                      <a:srcRect/>
                      <a:stretch>
                        <a:fillRect/>
                      </a:stretch>
                    </p:blipFill>
                    <p:spPr bwMode="auto">
                      <a:xfrm>
                        <a:off x="845840" y="260648"/>
                        <a:ext cx="76835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53975" y="115888"/>
            <a:ext cx="9126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sz="1800" b="1" dirty="0">
                <a:latin typeface="Times New Roman" pitchFamily="18" charset="0"/>
                <a:cs typeface="Times New Roman" pitchFamily="18" charset="0"/>
              </a:rPr>
              <a:t>Динамика и структура исполнения доходной части бюджета муниципального образования Борисоглебское в </a:t>
            </a:r>
            <a:r>
              <a:rPr lang="ru-RU" altLang="ru-RU" sz="1800" b="1" dirty="0" smtClean="0">
                <a:latin typeface="Times New Roman" pitchFamily="18" charset="0"/>
                <a:cs typeface="Times New Roman" pitchFamily="18" charset="0"/>
              </a:rPr>
              <a:t>2021 </a:t>
            </a:r>
            <a:r>
              <a:rPr lang="ru-RU" altLang="ru-RU" sz="1800" b="1" dirty="0">
                <a:latin typeface="Times New Roman" pitchFamily="18" charset="0"/>
                <a:cs typeface="Times New Roman" pitchFamily="18" charset="0"/>
              </a:rPr>
              <a:t>году</a:t>
            </a:r>
            <a:endParaRPr lang="ru-RU" altLang="ru-RU" sz="1800" dirty="0">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0554174"/>
              </p:ext>
            </p:extLst>
          </p:nvPr>
        </p:nvGraphicFramePr>
        <p:xfrm>
          <a:off x="298450" y="928688"/>
          <a:ext cx="8650288" cy="5085377"/>
        </p:xfrm>
        <a:graphic>
          <a:graphicData uri="http://schemas.openxmlformats.org/drawingml/2006/table">
            <a:tbl>
              <a:tblPr/>
              <a:tblGrid>
                <a:gridCol w="2299012"/>
                <a:gridCol w="1202846"/>
                <a:gridCol w="1094621"/>
                <a:gridCol w="881263"/>
                <a:gridCol w="984850"/>
                <a:gridCol w="1093075"/>
                <a:gridCol w="1094621"/>
              </a:tblGrid>
              <a:tr h="182885">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 тыс. руб.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 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indent="76200"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762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73320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8837,6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9326,0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9649,6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103,3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109,2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8696,0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8971,0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9289,3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103,5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106,8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26,0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прибыль, доходы</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1434,0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1591,0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1702,9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118,7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1434,0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1591,0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1702,9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118,7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53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58,6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21,8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103,8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37,2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58,6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21,8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103,8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37,2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0,1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имущество</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7191,4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7354,0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7559,5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105,1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21,1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772,3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435,0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441,6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57,2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Земельный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6419,1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6919,0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7117,9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102,9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110,9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19,9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65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11,96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42,4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29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141,6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355,0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360,3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254,4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44">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81,8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208,0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211,9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259,2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компенсации затрат государства</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127,9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Ticking clock design template</Template>
  <TotalTime>18156</TotalTime>
  <Words>3060</Words>
  <Application>Microsoft Office PowerPoint</Application>
  <PresentationFormat>Произвольный</PresentationFormat>
  <Paragraphs>714</Paragraphs>
  <Slides>23</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23</vt:i4>
      </vt:variant>
    </vt:vector>
  </HeadingPairs>
  <TitlesOfParts>
    <vt:vector size="26" baseType="lpstr">
      <vt:lpstr>Ticking clock design template</vt:lpstr>
      <vt:lpstr>Диаграмма</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ПОКАЗАТЕЛИ ДОХОДОВ И РАСХОДОВ БЮДЖЕТА МУНИЦИПАЛЬНОГО ОБРАЗОВАНИЯ БОРИСОГЛЕБСКОЕ  В РАСЧЕТЕ НА ДУШУ НАСЕЛЕНИЯ  (численность постоянного населения 2020 год - 6070 чел., 2021 год - 5981 чел.)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БЮДЖЕТА МУНИЦИПАЛЬНОГО ОБРАЗОВАНИЯ БОРИСОГЛЕБСКОЕ ПО РАЗДЕЛАМ КЛАССИФИКАЦИИ РАСХОДОВ БЮДЖЕТОВ РФ В 2021 ГОДУ, в тыс. рублей.</vt:lpstr>
      <vt:lpstr>Презентация PowerPoint</vt:lpstr>
      <vt:lpstr>Презентация PowerPoint</vt:lpstr>
      <vt:lpstr>Презентация PowerPoint</vt:lpstr>
      <vt:lpstr>МЕЖБЮДЖЕТНЫЕ ОТНОШЕНИЯ</vt:lpstr>
      <vt:lpstr>Презентация PowerPoint</vt:lpstr>
      <vt:lpstr>ИСТОЧНИКИ ФИНАНСИРОВАНИЯ ДЕФИЦИТА БЮДЖЕТА</vt:lpstr>
      <vt:lpstr>ИТОГИ РЕАЛИЗАЦИИ МУНИЦИПАЛЬНЫХ ПРОГРАММ МУНИЦИПАЛЬНОГО ОБРАЗОВАНИЯ БОРИСОГЛЕБСКОЕ ЗА 2021 ГОД </vt:lpstr>
      <vt:lpstr>Презентация PowerPoint</vt:lpstr>
      <vt:lpstr>Презентация PowerPoint</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Брошюра</dc:title>
  <dc:creator>Finupr2</dc:creator>
  <cp:lastModifiedBy>Колпакова Елена</cp:lastModifiedBy>
  <cp:revision>734</cp:revision>
  <cp:lastPrinted>2022-06-01T11:07:33Z</cp:lastPrinted>
  <dcterms:created xsi:type="dcterms:W3CDTF">2013-12-17T06:08:51Z</dcterms:created>
  <dcterms:modified xsi:type="dcterms:W3CDTF">2022-06-01T11:08:14Z</dcterms:modified>
</cp:coreProperties>
</file>