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5"/>
  </p:notesMasterIdLst>
  <p:sldIdLst>
    <p:sldId id="256" r:id="rId2"/>
    <p:sldId id="320" r:id="rId3"/>
    <p:sldId id="341" r:id="rId4"/>
    <p:sldId id="342" r:id="rId5"/>
    <p:sldId id="358" r:id="rId6"/>
    <p:sldId id="313" r:id="rId7"/>
    <p:sldId id="365" r:id="rId8"/>
    <p:sldId id="361" r:id="rId9"/>
    <p:sldId id="362" r:id="rId10"/>
    <p:sldId id="363" r:id="rId11"/>
    <p:sldId id="364" r:id="rId12"/>
    <p:sldId id="366" r:id="rId13"/>
    <p:sldId id="269" r:id="rId14"/>
    <p:sldId id="369" r:id="rId15"/>
    <p:sldId id="309" r:id="rId16"/>
    <p:sldId id="368" r:id="rId17"/>
    <p:sldId id="348" r:id="rId18"/>
    <p:sldId id="351" r:id="rId19"/>
    <p:sldId id="357" r:id="rId20"/>
    <p:sldId id="367" r:id="rId21"/>
    <p:sldId id="321" r:id="rId22"/>
    <p:sldId id="359" r:id="rId23"/>
    <p:sldId id="289" r:id="rId24"/>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8E4"/>
    <a:srgbClr val="99FF99"/>
    <a:srgbClr val="FFFFCC"/>
    <a:srgbClr val="CC6600"/>
    <a:srgbClr val="FF9900"/>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43" autoAdjust="0"/>
  </p:normalViewPr>
  <p:slideViewPr>
    <p:cSldViewPr>
      <p:cViewPr>
        <p:scale>
          <a:sx n="87" d="100"/>
          <a:sy n="87" d="100"/>
        </p:scale>
        <p:origin x="-2292" y="-732"/>
      </p:cViewPr>
      <p:guideLst>
        <p:guide orient="horz" pos="2160"/>
        <p:guide pos="2892"/>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1050;&#1086;&#1083;&#1087;&#1072;&#1082;&#1086;&#1074;&#1072;%20&#1045;.&#1045;\&#1041;&#1056;&#1054;&#1064;&#1070;&#1056;&#1040;%20&#1073;&#1102;&#1076;&#1078;&#1077;&#1090;%20&#1076;&#1083;&#1103;%20&#1075;&#1088;&#1072;&#1078;&#1076;&#1072;&#1085;\2022\&#1043;&#1086;&#1076;&#1086;&#1074;&#1086;&#1081;%20&#1050;&#1054;&#1042;%202021\&#1055;&#1086;&#1076;&#1089;&#1086;&#1073;&#1082;&#1072;%20&#1073;&#1102;&#1076;&#1078;&#1077;&#1090;%20&#1076;&#1083;&#1103;%20&#1075;&#1088;&#1072;&#1078;&#1076;&#1072;&#1085;%20&#1050;&#1042;%20&#1085;&#1072;%202021.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726629113870716E-2"/>
          <c:y val="0.17675654828860674"/>
          <c:w val="0.82106649562995315"/>
          <c:h val="0.6821205206492047"/>
        </c:manualLayout>
      </c:layout>
      <c:barChart>
        <c:barDir val="col"/>
        <c:grouping val="clustered"/>
        <c:varyColors val="0"/>
        <c:ser>
          <c:idx val="0"/>
          <c:order val="0"/>
          <c:tx>
            <c:strRef>
              <c:f>'бюдж для гражд'!$A$2</c:f>
              <c:strCache>
                <c:ptCount val="1"/>
                <c:pt idx="0">
                  <c:v>2020</c:v>
                </c:pt>
              </c:strCache>
            </c:strRef>
          </c:tx>
          <c:invertIfNegative val="0"/>
          <c:dLbls>
            <c:dLbl>
              <c:idx val="0"/>
              <c:layout>
                <c:manualLayout>
                  <c:x val="-1.1964853087912749E-2"/>
                  <c:y val="9.4019130991793657E-3"/>
                </c:manualLayout>
              </c:layout>
              <c:showLegendKey val="0"/>
              <c:showVal val="1"/>
              <c:showCatName val="0"/>
              <c:showSerName val="0"/>
              <c:showPercent val="0"/>
              <c:showBubbleSize val="0"/>
            </c:dLbl>
            <c:dLbl>
              <c:idx val="1"/>
              <c:layout>
                <c:manualLayout>
                  <c:x val="-1.3195232316390559E-2"/>
                  <c:y val="1.644479222705858E-2"/>
                </c:manualLayout>
              </c:layout>
              <c:showLegendKey val="0"/>
              <c:showVal val="1"/>
              <c:showCatName val="0"/>
              <c:showSerName val="0"/>
              <c:showPercent val="0"/>
              <c:showBubbleSize val="0"/>
            </c:dLbl>
            <c:dLbl>
              <c:idx val="3"/>
              <c:layout>
                <c:manualLayout>
                  <c:x val="-2.1151969573141596E-2"/>
                  <c:y val="-4.1633297196505938E-3"/>
                </c:manualLayout>
              </c:layout>
              <c:showLegendKey val="0"/>
              <c:showVal val="1"/>
              <c:showCatName val="0"/>
              <c:showSerName val="0"/>
              <c:showPercent val="0"/>
              <c:showBubbleSize val="0"/>
            </c:dLbl>
            <c:dLbl>
              <c:idx val="4"/>
              <c:layout>
                <c:manualLayout>
                  <c:x val="-1.2691181743884958E-2"/>
                  <c:y val="0"/>
                </c:manualLayout>
              </c:layout>
              <c:showLegendKey val="0"/>
              <c:showVal val="1"/>
              <c:showCatName val="0"/>
              <c:showSerName val="0"/>
              <c:showPercent val="0"/>
              <c:showBubbleSize val="0"/>
            </c:dLbl>
            <c:dLbl>
              <c:idx val="7"/>
              <c:layout>
                <c:manualLayout>
                  <c:x val="-1.4806378701199116E-2"/>
                  <c:y val="0"/>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гражд'!$B$1:$I$1</c:f>
              <c:strCache>
                <c:ptCount val="8"/>
                <c:pt idx="0">
                  <c:v>НДФЛ</c:v>
                </c:pt>
                <c:pt idx="1">
                  <c:v>Налог на 
имущество ф.л.</c:v>
                </c:pt>
                <c:pt idx="2">
                  <c:v>Земельный налог 
с организаций</c:v>
                </c:pt>
                <c:pt idx="3">
                  <c:v>Земельный 
налог с ф.л.</c:v>
                </c:pt>
                <c:pt idx="4">
                  <c:v>Доходы от 
использования 
имущества</c:v>
                </c:pt>
                <c:pt idx="5">
                  <c:v>Доходы от
компенсации 
затрат</c:v>
                </c:pt>
                <c:pt idx="6">
                  <c:v>Доходы от продажи
 материальных и 
нематериальных активов</c:v>
                </c:pt>
                <c:pt idx="7">
                  <c:v>Штрафные
санкции</c:v>
                </c:pt>
              </c:strCache>
            </c:strRef>
          </c:cat>
          <c:val>
            <c:numRef>
              <c:f>'бюдж для гражд'!$B$2:$I$2</c:f>
              <c:numCache>
                <c:formatCode>General</c:formatCode>
                <c:ptCount val="8"/>
                <c:pt idx="0" formatCode="0.0">
                  <c:v>2223.9</c:v>
                </c:pt>
                <c:pt idx="1">
                  <c:v>1418.5</c:v>
                </c:pt>
                <c:pt idx="2">
                  <c:v>3810.4</c:v>
                </c:pt>
                <c:pt idx="3">
                  <c:v>5752.4</c:v>
                </c:pt>
                <c:pt idx="4">
                  <c:v>244.5</c:v>
                </c:pt>
                <c:pt idx="5">
                  <c:v>159.5</c:v>
                </c:pt>
                <c:pt idx="6">
                  <c:v>0</c:v>
                </c:pt>
                <c:pt idx="7">
                  <c:v>69.5</c:v>
                </c:pt>
              </c:numCache>
            </c:numRef>
          </c:val>
        </c:ser>
        <c:ser>
          <c:idx val="1"/>
          <c:order val="1"/>
          <c:tx>
            <c:strRef>
              <c:f>'бюдж для гражд'!$A$3</c:f>
              <c:strCache>
                <c:ptCount val="1"/>
                <c:pt idx="0">
                  <c:v>2021</c:v>
                </c:pt>
              </c:strCache>
            </c:strRef>
          </c:tx>
          <c:invertIfNegative val="0"/>
          <c:dLbls>
            <c:dLbl>
              <c:idx val="0"/>
              <c:layout>
                <c:manualLayout>
                  <c:x val="1.8147390588106365E-2"/>
                  <c:y val="3.6781542877542704E-3"/>
                </c:manualLayout>
              </c:layout>
              <c:showLegendKey val="0"/>
              <c:showVal val="1"/>
              <c:showCatName val="0"/>
              <c:showSerName val="0"/>
              <c:showPercent val="0"/>
              <c:showBubbleSize val="0"/>
            </c:dLbl>
            <c:dLbl>
              <c:idx val="1"/>
              <c:layout>
                <c:manualLayout>
                  <c:x val="1.9542254723343064E-2"/>
                  <c:y val="2.0481615293254127E-2"/>
                </c:manualLayout>
              </c:layout>
              <c:showLegendKey val="0"/>
              <c:showVal val="1"/>
              <c:showCatName val="0"/>
              <c:showSerName val="0"/>
              <c:showPercent val="0"/>
              <c:showBubbleSize val="0"/>
            </c:dLbl>
            <c:dLbl>
              <c:idx val="2"/>
              <c:layout>
                <c:manualLayout>
                  <c:x val="2.5382363487769916E-2"/>
                  <c:y val="8.3266594393011113E-3"/>
                </c:manualLayout>
              </c:layout>
              <c:showLegendKey val="0"/>
              <c:showVal val="1"/>
              <c:showCatName val="0"/>
              <c:showSerName val="0"/>
              <c:showPercent val="0"/>
              <c:showBubbleSize val="0"/>
            </c:dLbl>
            <c:dLbl>
              <c:idx val="4"/>
              <c:layout>
                <c:manualLayout>
                  <c:x val="4.2303939146283191E-3"/>
                  <c:y val="-1.2489989158951668E-2"/>
                </c:manualLayout>
              </c:layout>
              <c:showLegendKey val="0"/>
              <c:showVal val="1"/>
              <c:showCatName val="0"/>
              <c:showSerName val="0"/>
              <c:showPercent val="0"/>
              <c:showBubbleSize val="0"/>
            </c:dLbl>
            <c:dLbl>
              <c:idx val="5"/>
              <c:layout>
                <c:manualLayout>
                  <c:x val="1.6921575658513276E-2"/>
                  <c:y val="4.1633310844789049E-3"/>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гражд'!$B$1:$I$1</c:f>
              <c:strCache>
                <c:ptCount val="8"/>
                <c:pt idx="0">
                  <c:v>НДФЛ</c:v>
                </c:pt>
                <c:pt idx="1">
                  <c:v>Налог на 
имущество ф.л.</c:v>
                </c:pt>
                <c:pt idx="2">
                  <c:v>Земельный налог 
с организаций</c:v>
                </c:pt>
                <c:pt idx="3">
                  <c:v>Земельный 
налог с ф.л.</c:v>
                </c:pt>
                <c:pt idx="4">
                  <c:v>Доходы от 
использования 
имущества</c:v>
                </c:pt>
                <c:pt idx="5">
                  <c:v>Доходы от
компенсации 
затрат</c:v>
                </c:pt>
                <c:pt idx="6">
                  <c:v>Доходы от продажи
 материальных и 
нематериальных активов</c:v>
                </c:pt>
                <c:pt idx="7">
                  <c:v>Штрафные
санкции</c:v>
                </c:pt>
              </c:strCache>
            </c:strRef>
          </c:cat>
          <c:val>
            <c:numRef>
              <c:f>'бюдж для гражд'!$B$3:$I$3</c:f>
              <c:numCache>
                <c:formatCode>General</c:formatCode>
                <c:ptCount val="8"/>
                <c:pt idx="0" formatCode="0.0">
                  <c:v>2434.6</c:v>
                </c:pt>
                <c:pt idx="1">
                  <c:v>1220.8</c:v>
                </c:pt>
                <c:pt idx="2">
                  <c:v>4182.8</c:v>
                </c:pt>
                <c:pt idx="3">
                  <c:v>6960.6</c:v>
                </c:pt>
                <c:pt idx="4">
                  <c:v>270.8</c:v>
                </c:pt>
                <c:pt idx="5">
                  <c:v>45.5</c:v>
                </c:pt>
                <c:pt idx="6">
                  <c:v>19.7</c:v>
                </c:pt>
                <c:pt idx="7">
                  <c:v>40.1</c:v>
                </c:pt>
              </c:numCache>
            </c:numRef>
          </c:val>
        </c:ser>
        <c:dLbls>
          <c:showLegendKey val="0"/>
          <c:showVal val="0"/>
          <c:showCatName val="0"/>
          <c:showSerName val="0"/>
          <c:showPercent val="0"/>
          <c:showBubbleSize val="0"/>
        </c:dLbls>
        <c:gapWidth val="150"/>
        <c:axId val="68501504"/>
        <c:axId val="68503040"/>
      </c:barChart>
      <c:catAx>
        <c:axId val="68501504"/>
        <c:scaling>
          <c:orientation val="minMax"/>
        </c:scaling>
        <c:delete val="0"/>
        <c:axPos val="b"/>
        <c:numFmt formatCode="0.0" sourceLinked="1"/>
        <c:majorTickMark val="out"/>
        <c:minorTickMark val="none"/>
        <c:tickLblPos val="nextTo"/>
        <c:txPr>
          <a:bodyPr rot="0" vert="horz"/>
          <a:lstStyle/>
          <a:p>
            <a:pPr>
              <a:defRPr sz="700">
                <a:latin typeface="Times New Roman" panose="02020603050405020304" pitchFamily="18" charset="0"/>
                <a:cs typeface="Times New Roman" panose="02020603050405020304" pitchFamily="18" charset="0"/>
              </a:defRPr>
            </a:pPr>
            <a:endParaRPr lang="ru-RU"/>
          </a:p>
        </c:txPr>
        <c:crossAx val="68503040"/>
        <c:crosses val="autoZero"/>
        <c:auto val="1"/>
        <c:lblAlgn val="ctr"/>
        <c:lblOffset val="100"/>
        <c:noMultiLvlLbl val="0"/>
      </c:catAx>
      <c:valAx>
        <c:axId val="68503040"/>
        <c:scaling>
          <c:orientation val="minMax"/>
        </c:scaling>
        <c:delete val="0"/>
        <c:axPos val="l"/>
        <c:majorGridlines/>
        <c:numFmt formatCode="0.0" sourceLinked="1"/>
        <c:majorTickMark val="out"/>
        <c:minorTickMark val="none"/>
        <c:tickLblPos val="nextTo"/>
        <c:txPr>
          <a:bodyPr/>
          <a:lstStyle/>
          <a:p>
            <a:pPr>
              <a:defRPr sz="800" b="1">
                <a:latin typeface="Times New Roman" pitchFamily="18" charset="0"/>
                <a:cs typeface="Times New Roman" pitchFamily="18" charset="0"/>
              </a:defRPr>
            </a:pPr>
            <a:endParaRPr lang="ru-RU"/>
          </a:p>
        </c:txPr>
        <c:crossAx val="68501504"/>
        <c:crosses val="autoZero"/>
        <c:crossBetween val="between"/>
      </c:valAx>
      <c:spPr>
        <a:noFill/>
      </c:spPr>
    </c:plotArea>
    <c:legend>
      <c:legendPos val="r"/>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spPr>
    <a:no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6918674639354312E-2"/>
          <c:y val="0.13388536110405558"/>
          <c:w val="0.92308132536064569"/>
          <c:h val="0.57511359467163392"/>
        </c:manualLayout>
      </c:layout>
      <c:bar3DChart>
        <c:barDir val="col"/>
        <c:grouping val="clustered"/>
        <c:varyColors val="0"/>
        <c:ser>
          <c:idx val="0"/>
          <c:order val="0"/>
          <c:spPr>
            <a:solidFill>
              <a:srgbClr val="8064A2">
                <a:lumMod val="60000"/>
                <a:lumOff val="40000"/>
              </a:srgbClr>
            </a:solidFill>
          </c:spPr>
          <c:invertIfNegative val="0"/>
          <c:dPt>
            <c:idx val="0"/>
            <c:invertIfNegative val="0"/>
            <c:bubble3D val="0"/>
            <c:spPr>
              <a:solidFill>
                <a:srgbClr val="FFC000"/>
              </a:solidFill>
            </c:spPr>
          </c:dPt>
          <c:dPt>
            <c:idx val="1"/>
            <c:invertIfNegative val="0"/>
            <c:bubble3D val="0"/>
            <c:spPr>
              <a:solidFill>
                <a:srgbClr val="92D050"/>
              </a:solidFill>
            </c:spPr>
          </c:dPt>
          <c:dPt>
            <c:idx val="2"/>
            <c:invertIfNegative val="0"/>
            <c:bubble3D val="0"/>
          </c:dPt>
          <c:dLbls>
            <c:dLbl>
              <c:idx val="0"/>
              <c:layout>
                <c:manualLayout>
                  <c:x val="8.3542188805346695E-3"/>
                  <c:y val="9.3164225439561987E-2"/>
                </c:manualLayout>
              </c:layout>
              <c:showLegendKey val="0"/>
              <c:showVal val="1"/>
              <c:showCatName val="0"/>
              <c:showSerName val="0"/>
              <c:showPercent val="0"/>
              <c:showBubbleSize val="0"/>
            </c:dLbl>
            <c:dLbl>
              <c:idx val="1"/>
              <c:layout>
                <c:manualLayout>
                  <c:x val="1.1891671435807365E-2"/>
                  <c:y val="0.23702198515508141"/>
                </c:manualLayout>
              </c:layout>
              <c:showLegendKey val="0"/>
              <c:showVal val="1"/>
              <c:showCatName val="0"/>
              <c:showSerName val="0"/>
              <c:showPercent val="0"/>
              <c:showBubbleSize val="0"/>
            </c:dLbl>
            <c:dLbl>
              <c:idx val="2"/>
              <c:layout>
                <c:manualLayout>
                  <c:x val="-3.3416875522138678E-3"/>
                  <c:y val="0.22646549826432982"/>
                </c:manualLayout>
              </c:layout>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'ср.зп по указам'!$A$5:$A$7</c:f>
              <c:strCache>
                <c:ptCount val="3"/>
                <c:pt idx="0">
                  <c:v>Средняя заработная плата работников учреждений культуры по муниципальному образованию Ковардицкое за 2020 год</c:v>
                </c:pt>
                <c:pt idx="1">
                  <c:v>Среднемесячный доход от трудовой деятельности  во Владимирской области в 2021 году</c:v>
                </c:pt>
                <c:pt idx="2">
                  <c:v>Средняя заработная плата работников учреждений культуры по муниципальному образованию Ковардицкое за 2021 год</c:v>
                </c:pt>
              </c:strCache>
            </c:strRef>
          </c:cat>
          <c:val>
            <c:numRef>
              <c:f>'ср.зп по указам'!$B$5:$B$7</c:f>
              <c:numCache>
                <c:formatCode>#,##0.0</c:formatCode>
                <c:ptCount val="3"/>
                <c:pt idx="0">
                  <c:v>28618.400000000001</c:v>
                </c:pt>
                <c:pt idx="1">
                  <c:v>31377</c:v>
                </c:pt>
                <c:pt idx="2">
                  <c:v>31812</c:v>
                </c:pt>
              </c:numCache>
            </c:numRef>
          </c:val>
        </c:ser>
        <c:dLbls>
          <c:showLegendKey val="0"/>
          <c:showVal val="0"/>
          <c:showCatName val="0"/>
          <c:showSerName val="0"/>
          <c:showPercent val="0"/>
          <c:showBubbleSize val="0"/>
        </c:dLbls>
        <c:gapWidth val="75"/>
        <c:shape val="box"/>
        <c:axId val="134576768"/>
        <c:axId val="134578560"/>
        <c:axId val="0"/>
      </c:bar3DChart>
      <c:catAx>
        <c:axId val="134576768"/>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4578560"/>
        <c:crosses val="autoZero"/>
        <c:auto val="1"/>
        <c:lblAlgn val="ctr"/>
        <c:lblOffset val="100"/>
        <c:noMultiLvlLbl val="0"/>
      </c:catAx>
      <c:valAx>
        <c:axId val="134578560"/>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4576768"/>
        <c:crosses val="autoZero"/>
        <c:crossBetween val="between"/>
      </c:valAx>
      <c:spPr>
        <a:noFill/>
        <a:ln w="25400">
          <a:noFill/>
        </a:ln>
      </c:spPr>
    </c:plotArea>
    <c:plotVisOnly val="1"/>
    <c:dispBlanksAs val="gap"/>
    <c:showDLblsOverMax val="0"/>
  </c:chart>
  <c:spPr>
    <a:solidFill>
      <a:schemeClr val="lt1">
        <a:alpha val="0"/>
      </a:schemeClr>
    </a:solidFill>
    <a:ln>
      <a:noFill/>
    </a:ln>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0.09146</cdr:x>
      <cdr:y>0.51628</cdr:y>
    </cdr:from>
    <cdr:to>
      <cdr:x>0.16671</cdr:x>
      <cdr:y>0.58675</cdr:y>
    </cdr:to>
    <cdr:sp macro="" textlink="">
      <cdr:nvSpPr>
        <cdr:cNvPr id="4" name="TextBox 3"/>
        <cdr:cNvSpPr txBox="1"/>
      </cdr:nvSpPr>
      <cdr:spPr>
        <a:xfrm xmlns:a="http://schemas.openxmlformats.org/drawingml/2006/main">
          <a:off x="549162" y="1574871"/>
          <a:ext cx="451813" cy="214965"/>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ru-RU" sz="800" b="1">
              <a:latin typeface="Times New Roman" pitchFamily="18" charset="0"/>
              <a:cs typeface="Times New Roman" pitchFamily="18" charset="0"/>
            </a:rPr>
            <a:t>109,5%</a:t>
          </a:r>
        </a:p>
      </cdr:txBody>
    </cdr:sp>
  </cdr:relSizeAnchor>
  <cdr:relSizeAnchor xmlns:cdr="http://schemas.openxmlformats.org/drawingml/2006/chartDrawing">
    <cdr:from>
      <cdr:x>0.8</cdr:x>
      <cdr:y>0.66667</cdr:y>
    </cdr:from>
    <cdr:to>
      <cdr:x>1</cdr:x>
      <cdr:y>0.76852</cdr:y>
    </cdr:to>
    <cdr:sp macro="" textlink="">
      <cdr:nvSpPr>
        <cdr:cNvPr id="6" name="TextBox 5"/>
        <cdr:cNvSpPr txBox="1"/>
      </cdr:nvSpPr>
      <cdr:spPr>
        <a:xfrm xmlns:a="http://schemas.openxmlformats.org/drawingml/2006/main">
          <a:off x="3657600" y="1828800"/>
          <a:ext cx="914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0.8152</cdr:x>
      <cdr:y>0.68504</cdr:y>
    </cdr:from>
    <cdr:to>
      <cdr:x>0.89883</cdr:x>
      <cdr:y>0.75337</cdr:y>
    </cdr:to>
    <cdr:sp macro="" textlink="">
      <cdr:nvSpPr>
        <cdr:cNvPr id="7" name="TextBox 1"/>
        <cdr:cNvSpPr txBox="1"/>
      </cdr:nvSpPr>
      <cdr:spPr>
        <a:xfrm xmlns:a="http://schemas.openxmlformats.org/drawingml/2006/main">
          <a:off x="4894625" y="2089687"/>
          <a:ext cx="502129" cy="208438"/>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800" b="1">
              <a:latin typeface="Times New Roman" pitchFamily="18" charset="0"/>
              <a:cs typeface="Times New Roman" pitchFamily="18" charset="0"/>
            </a:rPr>
            <a:t>57,7%</a:t>
          </a:r>
        </a:p>
      </cdr:txBody>
    </cdr:sp>
  </cdr:relSizeAnchor>
  <cdr:relSizeAnchor xmlns:cdr="http://schemas.openxmlformats.org/drawingml/2006/chartDrawing">
    <cdr:from>
      <cdr:x>0.01875</cdr:x>
      <cdr:y>0.02315</cdr:y>
    </cdr:from>
    <cdr:to>
      <cdr:x>0.99514</cdr:x>
      <cdr:y>0.16977</cdr:y>
    </cdr:to>
    <cdr:sp macro="" textlink="">
      <cdr:nvSpPr>
        <cdr:cNvPr id="8" name="TextBox 7"/>
        <cdr:cNvSpPr txBox="1"/>
      </cdr:nvSpPr>
      <cdr:spPr>
        <a:xfrm xmlns:a="http://schemas.openxmlformats.org/drawingml/2006/main">
          <a:off x="100965" y="71003"/>
          <a:ext cx="5257665" cy="449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Динамика поступления налоговых и неналоговых доходов в бюджет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	МО </a:t>
          </a:r>
          <a:r>
            <a:rPr lang="ru-RU" sz="1200" b="1" i="0" u="none" dirty="0" err="1">
              <a:effectLst/>
              <a:latin typeface="Times New Roman" panose="02020603050405020304" pitchFamily="18" charset="0"/>
              <a:ea typeface="+mn-ea"/>
              <a:cs typeface="Times New Roman" panose="02020603050405020304" pitchFamily="18" charset="0"/>
            </a:rPr>
            <a:t>Ковардицкое</a:t>
          </a:r>
          <a:r>
            <a:rPr lang="ru-RU" sz="1200" b="1" i="0" u="none" dirty="0">
              <a:effectLst/>
              <a:latin typeface="Times New Roman" panose="02020603050405020304" pitchFamily="18" charset="0"/>
              <a:ea typeface="+mn-ea"/>
              <a:cs typeface="Times New Roman" panose="02020603050405020304" pitchFamily="18" charset="0"/>
            </a:rPr>
            <a:t> в 2020-2021 годах, тыс. рублей</a:t>
          </a:r>
        </a:p>
        <a:p xmlns:a="http://schemas.openxmlformats.org/drawingml/2006/main">
          <a:endParaRPr lang="ru-RU" sz="1100" dirty="0"/>
        </a:p>
      </cdr:txBody>
    </cdr:sp>
  </cdr:relSizeAnchor>
  <cdr:relSizeAnchor xmlns:cdr="http://schemas.openxmlformats.org/drawingml/2006/chartDrawing">
    <cdr:from>
      <cdr:x>0.09929</cdr:x>
      <cdr:y>0.58223</cdr:y>
    </cdr:from>
    <cdr:to>
      <cdr:x>0.16438</cdr:x>
      <cdr:y>0.59721</cdr:y>
    </cdr:to>
    <cdr:sp macro="" textlink="">
      <cdr:nvSpPr>
        <cdr:cNvPr id="3" name="Стрелка вправо 2"/>
        <cdr:cNvSpPr/>
      </cdr:nvSpPr>
      <cdr:spPr>
        <a:xfrm xmlns:a="http://schemas.openxmlformats.org/drawingml/2006/main" rot="20968583">
          <a:off x="596167" y="1776047"/>
          <a:ext cx="390770" cy="4571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0.20404</cdr:x>
      <cdr:y>0.66629</cdr:y>
    </cdr:from>
    <cdr:to>
      <cdr:x>0.26912</cdr:x>
      <cdr:y>0.68128</cdr:y>
    </cdr:to>
    <cdr:sp macro="" textlink="">
      <cdr:nvSpPr>
        <cdr:cNvPr id="10" name="Стрелка вправо 9"/>
        <cdr:cNvSpPr/>
      </cdr:nvSpPr>
      <cdr:spPr>
        <a:xfrm xmlns:a="http://schemas.openxmlformats.org/drawingml/2006/main" rot="779158">
          <a:off x="1225061" y="2032490"/>
          <a:ext cx="390770" cy="4571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0.29352</cdr:x>
      <cdr:y>0.43811</cdr:y>
    </cdr:from>
    <cdr:to>
      <cdr:x>0.35352</cdr:x>
      <cdr:y>0.45412</cdr:y>
    </cdr:to>
    <cdr:sp macro="" textlink="">
      <cdr:nvSpPr>
        <cdr:cNvPr id="5" name="Стрелка вправо 4"/>
        <cdr:cNvSpPr/>
      </cdr:nvSpPr>
      <cdr:spPr>
        <a:xfrm xmlns:a="http://schemas.openxmlformats.org/drawingml/2006/main" rot="20833864">
          <a:off x="1762368" y="1336431"/>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0.38167</cdr:x>
      <cdr:y>0.21281</cdr:y>
    </cdr:from>
    <cdr:to>
      <cdr:x>0.44167</cdr:x>
      <cdr:y>0.22882</cdr:y>
    </cdr:to>
    <cdr:sp macro="" textlink="">
      <cdr:nvSpPr>
        <cdr:cNvPr id="11" name="Стрелка вправо 10"/>
        <cdr:cNvSpPr/>
      </cdr:nvSpPr>
      <cdr:spPr>
        <a:xfrm xmlns:a="http://schemas.openxmlformats.org/drawingml/2006/main" rot="20272841">
          <a:off x="2291617" y="649164"/>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0.51184</cdr:x>
      <cdr:y>0.72522</cdr:y>
    </cdr:from>
    <cdr:to>
      <cdr:x>0.57184</cdr:x>
      <cdr:y>0.74123</cdr:y>
    </cdr:to>
    <cdr:sp macro="" textlink="">
      <cdr:nvSpPr>
        <cdr:cNvPr id="12" name="Стрелка вправо 11"/>
        <cdr:cNvSpPr/>
      </cdr:nvSpPr>
      <cdr:spPr>
        <a:xfrm xmlns:a="http://schemas.openxmlformats.org/drawingml/2006/main" rot="20796697">
          <a:off x="3073156" y="2212242"/>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0.6176</cdr:x>
      <cdr:y>0.74924</cdr:y>
    </cdr:from>
    <cdr:to>
      <cdr:x>0.6776</cdr:x>
      <cdr:y>0.76525</cdr:y>
    </cdr:to>
    <cdr:sp macro="" textlink="">
      <cdr:nvSpPr>
        <cdr:cNvPr id="13" name="Стрелка вправо 12"/>
        <cdr:cNvSpPr/>
      </cdr:nvSpPr>
      <cdr:spPr>
        <a:xfrm xmlns:a="http://schemas.openxmlformats.org/drawingml/2006/main" rot="563354">
          <a:off x="3708156" y="2285511"/>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0.71827</cdr:x>
      <cdr:y>0.74524</cdr:y>
    </cdr:from>
    <cdr:to>
      <cdr:x>0.77827</cdr:x>
      <cdr:y>0.76125</cdr:y>
    </cdr:to>
    <cdr:sp macro="" textlink="">
      <cdr:nvSpPr>
        <cdr:cNvPr id="14" name="Стрелка вправо 13"/>
        <cdr:cNvSpPr/>
      </cdr:nvSpPr>
      <cdr:spPr>
        <a:xfrm xmlns:a="http://schemas.openxmlformats.org/drawingml/2006/main" rot="20664102">
          <a:off x="4312627" y="2273300"/>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0.81386</cdr:x>
      <cdr:y>0.74524</cdr:y>
    </cdr:from>
    <cdr:to>
      <cdr:x>0.87386</cdr:x>
      <cdr:y>0.76125</cdr:y>
    </cdr:to>
    <cdr:sp macro="" textlink="">
      <cdr:nvSpPr>
        <cdr:cNvPr id="15" name="Стрелка вправо 14"/>
        <cdr:cNvSpPr/>
      </cdr:nvSpPr>
      <cdr:spPr>
        <a:xfrm xmlns:a="http://schemas.openxmlformats.org/drawingml/2006/main" rot="1005535">
          <a:off x="4886569" y="2273300"/>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0.21369</cdr:x>
      <cdr:y>0.59882</cdr:y>
    </cdr:from>
    <cdr:to>
      <cdr:x>0.29708</cdr:x>
      <cdr:y>0.66487</cdr:y>
    </cdr:to>
    <cdr:sp macro="" textlink="">
      <cdr:nvSpPr>
        <cdr:cNvPr id="16" name="TextBox 15"/>
        <cdr:cNvSpPr txBox="1"/>
      </cdr:nvSpPr>
      <cdr:spPr>
        <a:xfrm xmlns:a="http://schemas.openxmlformats.org/drawingml/2006/main">
          <a:off x="1358447" y="2061694"/>
          <a:ext cx="530107" cy="2274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86,1%</a:t>
          </a:r>
        </a:p>
      </cdr:txBody>
    </cdr:sp>
  </cdr:relSizeAnchor>
  <cdr:relSizeAnchor xmlns:cdr="http://schemas.openxmlformats.org/drawingml/2006/chartDrawing">
    <cdr:from>
      <cdr:x>0.28767</cdr:x>
      <cdr:y>0.38001</cdr:y>
    </cdr:from>
    <cdr:to>
      <cdr:x>0.37716</cdr:x>
      <cdr:y>0.43205</cdr:y>
    </cdr:to>
    <cdr:sp macro="" textlink="">
      <cdr:nvSpPr>
        <cdr:cNvPr id="17" name="TextBox 16"/>
        <cdr:cNvSpPr txBox="1"/>
      </cdr:nvSpPr>
      <cdr:spPr>
        <a:xfrm xmlns:a="http://schemas.openxmlformats.org/drawingml/2006/main">
          <a:off x="1828721" y="1308347"/>
          <a:ext cx="568884" cy="179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109,8%</a:t>
          </a:r>
        </a:p>
      </cdr:txBody>
    </cdr:sp>
  </cdr:relSizeAnchor>
  <cdr:relSizeAnchor xmlns:cdr="http://schemas.openxmlformats.org/drawingml/2006/chartDrawing">
    <cdr:from>
      <cdr:x>0.35598</cdr:x>
      <cdr:y>0.16389</cdr:y>
    </cdr:from>
    <cdr:to>
      <cdr:x>0.43835</cdr:x>
      <cdr:y>0.21393</cdr:y>
    </cdr:to>
    <cdr:sp macro="" textlink="">
      <cdr:nvSpPr>
        <cdr:cNvPr id="18" name="TextBox 17"/>
        <cdr:cNvSpPr txBox="1"/>
      </cdr:nvSpPr>
      <cdr:spPr>
        <a:xfrm xmlns:a="http://schemas.openxmlformats.org/drawingml/2006/main">
          <a:off x="2262948" y="564260"/>
          <a:ext cx="523623" cy="172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121,0%</a:t>
          </a:r>
        </a:p>
      </cdr:txBody>
    </cdr:sp>
  </cdr:relSizeAnchor>
  <cdr:relSizeAnchor xmlns:cdr="http://schemas.openxmlformats.org/drawingml/2006/chartDrawing">
    <cdr:from>
      <cdr:x>0.48937</cdr:x>
      <cdr:y>0.67757</cdr:y>
    </cdr:from>
    <cdr:to>
      <cdr:x>0.57682</cdr:x>
      <cdr:y>0.73561</cdr:y>
    </cdr:to>
    <cdr:sp macro="" textlink="">
      <cdr:nvSpPr>
        <cdr:cNvPr id="19" name="TextBox 18"/>
        <cdr:cNvSpPr txBox="1"/>
      </cdr:nvSpPr>
      <cdr:spPr>
        <a:xfrm xmlns:a="http://schemas.openxmlformats.org/drawingml/2006/main">
          <a:off x="3110901" y="2332824"/>
          <a:ext cx="555916" cy="199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110,8%</a:t>
          </a:r>
        </a:p>
      </cdr:txBody>
    </cdr:sp>
  </cdr:relSizeAnchor>
  <cdr:relSizeAnchor xmlns:cdr="http://schemas.openxmlformats.org/drawingml/2006/chartDrawing">
    <cdr:from>
      <cdr:x>0.61699</cdr:x>
      <cdr:y>0.68694</cdr:y>
    </cdr:from>
    <cdr:to>
      <cdr:x>0.69732</cdr:x>
      <cdr:y>0.74899</cdr:y>
    </cdr:to>
    <cdr:sp macro="" textlink="">
      <cdr:nvSpPr>
        <cdr:cNvPr id="20" name="TextBox 19"/>
        <cdr:cNvSpPr txBox="1"/>
      </cdr:nvSpPr>
      <cdr:spPr>
        <a:xfrm xmlns:a="http://schemas.openxmlformats.org/drawingml/2006/main">
          <a:off x="3922204" y="2365082"/>
          <a:ext cx="510655" cy="2136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28,5%</a:t>
          </a:r>
        </a:p>
      </cdr:txBody>
    </cdr:sp>
  </cdr:relSizeAnchor>
</c:userShapes>
</file>

<file path=ppt/drawings/drawing2.xml><?xml version="1.0" encoding="utf-8"?>
<c:userShapes xmlns:c="http://schemas.openxmlformats.org/drawingml/2006/chart">
  <cdr:relSizeAnchor xmlns:cdr="http://schemas.openxmlformats.org/drawingml/2006/chartDrawing">
    <cdr:from>
      <cdr:x>0.28574</cdr:x>
      <cdr:y>0.23535</cdr:y>
    </cdr:from>
    <cdr:to>
      <cdr:x>0.47731</cdr:x>
      <cdr:y>0.33591</cdr:y>
    </cdr:to>
    <cdr:sp macro="" textlink="">
      <cdr:nvSpPr>
        <cdr:cNvPr id="3" name="Выгнутая влево стрелка 2"/>
        <cdr:cNvSpPr/>
      </cdr:nvSpPr>
      <cdr:spPr>
        <a:xfrm xmlns:a="http://schemas.openxmlformats.org/drawingml/2006/main" rot="3303529">
          <a:off x="2677244" y="537070"/>
          <a:ext cx="445409" cy="1456067"/>
        </a:xfrm>
        <a:prstGeom xmlns:a="http://schemas.openxmlformats.org/drawingml/2006/main" prst="curved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0.63776</cdr:x>
      <cdr:y>0.00717</cdr:y>
    </cdr:from>
    <cdr:to>
      <cdr:x>0.79139</cdr:x>
      <cdr:y>0.09006</cdr:y>
    </cdr:to>
    <cdr:sp macro="" textlink="">
      <cdr:nvSpPr>
        <cdr:cNvPr id="7" name="Прямоугольник 6"/>
        <cdr:cNvSpPr/>
      </cdr:nvSpPr>
      <cdr:spPr>
        <a:xfrm xmlns:a="http://schemas.openxmlformats.org/drawingml/2006/main">
          <a:off x="4851400" y="3175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0.29038</cdr:x>
      <cdr:y>0.00048</cdr:y>
    </cdr:from>
    <cdr:to>
      <cdr:x>0.44252</cdr:x>
      <cdr:y>0.08045</cdr:y>
    </cdr:to>
    <cdr:sp macro="" textlink="">
      <cdr:nvSpPr>
        <cdr:cNvPr id="8" name="Прямоугольник 7"/>
        <cdr:cNvSpPr/>
      </cdr:nvSpPr>
      <cdr:spPr>
        <a:xfrm xmlns:a="http://schemas.openxmlformats.org/drawingml/2006/main">
          <a:off x="2203450" y="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0.60177</cdr:x>
      <cdr:y>0.1492</cdr:y>
    </cdr:from>
    <cdr:to>
      <cdr:x>0.76316</cdr:x>
      <cdr:y>0.20215</cdr:y>
    </cdr:to>
    <cdr:sp macro="" textlink="">
      <cdr:nvSpPr>
        <cdr:cNvPr id="2" name="Прямоугольник 1"/>
        <cdr:cNvSpPr/>
      </cdr:nvSpPr>
      <cdr:spPr>
        <a:xfrm xmlns:a="http://schemas.openxmlformats.org/drawingml/2006/main">
          <a:off x="4574060" y="660846"/>
          <a:ext cx="1226665" cy="2345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a:latin typeface="Times New Roman" panose="02020603050405020304" pitchFamily="18" charset="0"/>
              <a:cs typeface="Times New Roman" panose="02020603050405020304" pitchFamily="18" charset="0"/>
            </a:rPr>
            <a:t>рост на 1,4%</a:t>
          </a:r>
        </a:p>
      </cdr:txBody>
    </cdr:sp>
  </cdr:relSizeAnchor>
  <cdr:relSizeAnchor xmlns:cdr="http://schemas.openxmlformats.org/drawingml/2006/chartDrawing">
    <cdr:from>
      <cdr:x>0.32426</cdr:x>
      <cdr:y>0.26774</cdr:y>
    </cdr:from>
    <cdr:to>
      <cdr:x>0.47995</cdr:x>
      <cdr:y>0.33343</cdr:y>
    </cdr:to>
    <cdr:sp macro="" textlink="">
      <cdr:nvSpPr>
        <cdr:cNvPr id="5" name="Прямоугольник 4"/>
        <cdr:cNvSpPr/>
      </cdr:nvSpPr>
      <cdr:spPr>
        <a:xfrm xmlns:a="http://schemas.openxmlformats.org/drawingml/2006/main" rot="19788591">
          <a:off x="2464667" y="1185839"/>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baseline="0">
              <a:latin typeface="Times New Roman" panose="02020603050405020304" pitchFamily="18" charset="0"/>
              <a:cs typeface="Times New Roman" panose="02020603050405020304" pitchFamily="18" charset="0"/>
            </a:rPr>
            <a:t>ниже на 8,8%</a:t>
          </a:r>
          <a:endParaRPr lang="ru-RU"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0.55657</cdr:x>
      <cdr:y>0.11536</cdr:y>
    </cdr:from>
    <cdr:to>
      <cdr:x>0.77665</cdr:x>
      <cdr:y>0.19522</cdr:y>
    </cdr:to>
    <cdr:sp macro="" textlink="">
      <cdr:nvSpPr>
        <cdr:cNvPr id="9" name="Выгнутая вверх стрелка 8"/>
        <cdr:cNvSpPr/>
      </cdr:nvSpPr>
      <cdr:spPr>
        <a:xfrm xmlns:a="http://schemas.openxmlformats.org/drawingml/2006/main" rot="21247069">
          <a:off x="4230460" y="510956"/>
          <a:ext cx="1672783" cy="35370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0.25141</cdr:x>
      <cdr:y>0.06094</cdr:y>
    </cdr:from>
    <cdr:to>
      <cdr:x>0.75824</cdr:x>
      <cdr:y>0.22462</cdr:y>
    </cdr:to>
    <cdr:sp macro="" textlink="">
      <cdr:nvSpPr>
        <cdr:cNvPr id="10" name="Выгнутая вверх стрелка 9"/>
        <cdr:cNvSpPr/>
      </cdr:nvSpPr>
      <cdr:spPr>
        <a:xfrm xmlns:a="http://schemas.openxmlformats.org/drawingml/2006/main" rot="20423473">
          <a:off x="1910983" y="269923"/>
          <a:ext cx="3852343" cy="72493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0.45405</cdr:x>
      <cdr:y>0.07814</cdr:y>
    </cdr:from>
    <cdr:to>
      <cdr:x>0.60974</cdr:x>
      <cdr:y>0.14383</cdr:y>
    </cdr:to>
    <cdr:sp macro="" textlink="">
      <cdr:nvSpPr>
        <cdr:cNvPr id="11" name="Прямоугольник 10"/>
        <cdr:cNvSpPr/>
      </cdr:nvSpPr>
      <cdr:spPr>
        <a:xfrm xmlns:a="http://schemas.openxmlformats.org/drawingml/2006/main" rot="20315049">
          <a:off x="3451225" y="346074"/>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b="1" baseline="0">
              <a:latin typeface="Times New Roman" panose="02020603050405020304" pitchFamily="18" charset="0"/>
              <a:cs typeface="Times New Roman" panose="02020603050405020304" pitchFamily="18" charset="0"/>
            </a:rPr>
            <a:t>рост на 11,2%</a:t>
          </a:r>
          <a:endParaRPr lang="ru-RU" b="1">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3556"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02F2A97E-A8A2-4449-AED6-71F6F9089C8D}" type="slidenum">
              <a:rPr lang="ru-RU" altLang="ru-RU"/>
              <a:pPr>
                <a:defRPr/>
              </a:pPr>
              <a:t>‹#›</a:t>
            </a:fld>
            <a:endParaRPr lang="ru-RU" altLang="ru-RU"/>
          </a:p>
        </p:txBody>
      </p:sp>
    </p:spTree>
    <p:extLst>
      <p:ext uri="{BB962C8B-B14F-4D97-AF65-F5344CB8AC3E}">
        <p14:creationId xmlns:p14="http://schemas.microsoft.com/office/powerpoint/2010/main" val="240292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6600" indent="-282575" eaLnBrk="0" hangingPunct="0">
              <a:spcBef>
                <a:spcPct val="30000"/>
              </a:spcBef>
              <a:defRPr sz="1200">
                <a:solidFill>
                  <a:schemeClr val="tx1"/>
                </a:solidFill>
                <a:latin typeface="Arial" charset="0"/>
              </a:defRPr>
            </a:lvl2pPr>
            <a:lvl3pPr marL="1133475" indent="-225425" eaLnBrk="0" hangingPunct="0">
              <a:spcBef>
                <a:spcPct val="30000"/>
              </a:spcBef>
              <a:defRPr sz="1200">
                <a:solidFill>
                  <a:schemeClr val="tx1"/>
                </a:solidFill>
                <a:latin typeface="Arial" charset="0"/>
              </a:defRPr>
            </a:lvl3pPr>
            <a:lvl4pPr marL="1587500" indent="-225425" eaLnBrk="0" hangingPunct="0">
              <a:spcBef>
                <a:spcPct val="30000"/>
              </a:spcBef>
              <a:defRPr sz="1200">
                <a:solidFill>
                  <a:schemeClr val="tx1"/>
                </a:solidFill>
                <a:latin typeface="Arial" charset="0"/>
              </a:defRPr>
            </a:lvl4pPr>
            <a:lvl5pPr marL="2041525" indent="-225425" eaLnBrk="0" hangingPunct="0">
              <a:spcBef>
                <a:spcPct val="30000"/>
              </a:spcBef>
              <a:defRPr sz="1200">
                <a:solidFill>
                  <a:schemeClr val="tx1"/>
                </a:solidFill>
                <a:latin typeface="Arial" charset="0"/>
              </a:defRPr>
            </a:lvl5pPr>
            <a:lvl6pPr marL="2498725" indent="-225425" eaLnBrk="0" fontAlgn="base" hangingPunct="0">
              <a:spcBef>
                <a:spcPct val="30000"/>
              </a:spcBef>
              <a:spcAft>
                <a:spcPct val="0"/>
              </a:spcAft>
              <a:defRPr sz="1200">
                <a:solidFill>
                  <a:schemeClr val="tx1"/>
                </a:solidFill>
                <a:latin typeface="Arial" charset="0"/>
              </a:defRPr>
            </a:lvl6pPr>
            <a:lvl7pPr marL="2955925" indent="-225425" eaLnBrk="0" fontAlgn="base" hangingPunct="0">
              <a:spcBef>
                <a:spcPct val="30000"/>
              </a:spcBef>
              <a:spcAft>
                <a:spcPct val="0"/>
              </a:spcAft>
              <a:defRPr sz="1200">
                <a:solidFill>
                  <a:schemeClr val="tx1"/>
                </a:solidFill>
                <a:latin typeface="Arial" charset="0"/>
              </a:defRPr>
            </a:lvl7pPr>
            <a:lvl8pPr marL="3413125" indent="-225425" eaLnBrk="0" fontAlgn="base" hangingPunct="0">
              <a:spcBef>
                <a:spcPct val="30000"/>
              </a:spcBef>
              <a:spcAft>
                <a:spcPct val="0"/>
              </a:spcAft>
              <a:defRPr sz="1200">
                <a:solidFill>
                  <a:schemeClr val="tx1"/>
                </a:solidFill>
                <a:latin typeface="Arial" charset="0"/>
              </a:defRPr>
            </a:lvl8pPr>
            <a:lvl9pPr marL="3870325"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FC85B4-AD41-42FC-B2BB-A51F0AFB335F}" type="slidenum">
              <a:rPr lang="ru-RU" altLang="ru-RU" smtClean="0"/>
              <a:pPr eaLnBrk="1" hangingPunct="1">
                <a:spcBef>
                  <a:spcPct val="0"/>
                </a:spcBef>
                <a:defRPr/>
              </a:pPr>
              <a:t>13</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975" y="2130425"/>
            <a:ext cx="7802563"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6363" y="3886200"/>
            <a:ext cx="64277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BF59571-0A11-4D7A-94CA-2DDC912FD12D}" type="slidenum">
              <a:rPr lang="ru-RU" altLang="ru-RU"/>
              <a:pPr>
                <a:defRPr/>
              </a:pPr>
              <a:t>‹#›</a:t>
            </a:fld>
            <a:endParaRPr lang="ru-RU" altLang="ru-RU"/>
          </a:p>
        </p:txBody>
      </p:sp>
    </p:spTree>
    <p:extLst>
      <p:ext uri="{BB962C8B-B14F-4D97-AF65-F5344CB8AC3E}">
        <p14:creationId xmlns:p14="http://schemas.microsoft.com/office/powerpoint/2010/main" val="2422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1AE890C-265E-4EDD-BAD3-F2A913B6EDCE}" type="slidenum">
              <a:rPr lang="ru-RU" altLang="ru-RU"/>
              <a:pPr>
                <a:defRPr/>
              </a:pPr>
              <a:t>‹#›</a:t>
            </a:fld>
            <a:endParaRPr lang="ru-RU" altLang="ru-RU"/>
          </a:p>
        </p:txBody>
      </p:sp>
    </p:spTree>
    <p:extLst>
      <p:ext uri="{BB962C8B-B14F-4D97-AF65-F5344CB8AC3E}">
        <p14:creationId xmlns:p14="http://schemas.microsoft.com/office/powerpoint/2010/main" val="343640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6388" y="274638"/>
            <a:ext cx="206533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8788" y="274638"/>
            <a:ext cx="6045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86728F4-4CFF-4447-921B-03CDCDD18306}" type="slidenum">
              <a:rPr lang="ru-RU" altLang="ru-RU"/>
              <a:pPr>
                <a:defRPr/>
              </a:pPr>
              <a:t>‹#›</a:t>
            </a:fld>
            <a:endParaRPr lang="ru-RU" altLang="ru-RU"/>
          </a:p>
        </p:txBody>
      </p:sp>
    </p:spTree>
    <p:extLst>
      <p:ext uri="{BB962C8B-B14F-4D97-AF65-F5344CB8AC3E}">
        <p14:creationId xmlns:p14="http://schemas.microsoft.com/office/powerpoint/2010/main" val="3395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8"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8" y="3938588"/>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C7A3D850-4BCB-495C-A9AB-3D5F4D7E93B8}" type="slidenum">
              <a:rPr lang="ru-RU" altLang="ru-RU"/>
              <a:pPr>
                <a:defRPr/>
              </a:pPr>
              <a:t>‹#›</a:t>
            </a:fld>
            <a:endParaRPr lang="ru-RU" altLang="ru-RU"/>
          </a:p>
        </p:txBody>
      </p:sp>
    </p:spTree>
    <p:extLst>
      <p:ext uri="{BB962C8B-B14F-4D97-AF65-F5344CB8AC3E}">
        <p14:creationId xmlns:p14="http://schemas.microsoft.com/office/powerpoint/2010/main" val="191594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A0A569AC-7528-4E28-B47B-34AE4AE784AD}" type="slidenum">
              <a:rPr lang="ru-RU" altLang="ru-RU"/>
              <a:pPr>
                <a:defRPr/>
              </a:pPr>
              <a:t>‹#›</a:t>
            </a:fld>
            <a:endParaRPr lang="ru-RU" altLang="ru-RU"/>
          </a:p>
        </p:txBody>
      </p:sp>
    </p:spTree>
    <p:extLst>
      <p:ext uri="{BB962C8B-B14F-4D97-AF65-F5344CB8AC3E}">
        <p14:creationId xmlns:p14="http://schemas.microsoft.com/office/powerpoint/2010/main" val="96880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8788" y="274638"/>
            <a:ext cx="8262937"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7479F8DB-D924-46B6-B22B-F6A88521B468}" type="slidenum">
              <a:rPr lang="ru-RU" altLang="ru-RU"/>
              <a:pPr>
                <a:defRPr/>
              </a:pPr>
              <a:t>‹#›</a:t>
            </a:fld>
            <a:endParaRPr lang="ru-RU" altLang="ru-RU"/>
          </a:p>
        </p:txBody>
      </p:sp>
    </p:spTree>
    <p:extLst>
      <p:ext uri="{BB962C8B-B14F-4D97-AF65-F5344CB8AC3E}">
        <p14:creationId xmlns:p14="http://schemas.microsoft.com/office/powerpoint/2010/main" val="38406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EBEECD9-1653-4E63-B250-E207D794C5C3}" type="slidenum">
              <a:rPr lang="ru-RU" altLang="ru-RU"/>
              <a:pPr>
                <a:defRPr/>
              </a:pPr>
              <a:t>‹#›</a:t>
            </a:fld>
            <a:endParaRPr lang="ru-RU" altLang="ru-RU"/>
          </a:p>
        </p:txBody>
      </p:sp>
    </p:spTree>
    <p:extLst>
      <p:ext uri="{BB962C8B-B14F-4D97-AF65-F5344CB8AC3E}">
        <p14:creationId xmlns:p14="http://schemas.microsoft.com/office/powerpoint/2010/main" val="259190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488" y="4406900"/>
            <a:ext cx="7802562"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488" y="2906713"/>
            <a:ext cx="7802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C26DD30-6592-4056-A581-4A52B59B6F37}" type="slidenum">
              <a:rPr lang="ru-RU" altLang="ru-RU"/>
              <a:pPr>
                <a:defRPr/>
              </a:pPr>
              <a:t>‹#›</a:t>
            </a:fld>
            <a:endParaRPr lang="ru-RU" altLang="ru-RU"/>
          </a:p>
        </p:txBody>
      </p:sp>
    </p:spTree>
    <p:extLst>
      <p:ext uri="{BB962C8B-B14F-4D97-AF65-F5344CB8AC3E}">
        <p14:creationId xmlns:p14="http://schemas.microsoft.com/office/powerpoint/2010/main" val="7703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5663" y="1600200"/>
            <a:ext cx="40560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58DCE38-857C-4B70-9CB4-F5B52D6689ED}" type="slidenum">
              <a:rPr lang="ru-RU" altLang="ru-RU"/>
              <a:pPr>
                <a:defRPr/>
              </a:pPr>
              <a:t>‹#›</a:t>
            </a:fld>
            <a:endParaRPr lang="ru-RU" altLang="ru-RU"/>
          </a:p>
        </p:txBody>
      </p:sp>
    </p:spTree>
    <p:extLst>
      <p:ext uri="{BB962C8B-B14F-4D97-AF65-F5344CB8AC3E}">
        <p14:creationId xmlns:p14="http://schemas.microsoft.com/office/powerpoint/2010/main" val="29900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8788" y="1535113"/>
            <a:ext cx="4056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8788" y="2174875"/>
            <a:ext cx="4056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4075" y="1535113"/>
            <a:ext cx="40576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4075" y="2174875"/>
            <a:ext cx="40576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754C563-42A3-4E5F-9E13-198766C34694}" type="slidenum">
              <a:rPr lang="ru-RU" altLang="ru-RU"/>
              <a:pPr>
                <a:defRPr/>
              </a:pPr>
              <a:t>‹#›</a:t>
            </a:fld>
            <a:endParaRPr lang="ru-RU" altLang="ru-RU"/>
          </a:p>
        </p:txBody>
      </p:sp>
    </p:spTree>
    <p:extLst>
      <p:ext uri="{BB962C8B-B14F-4D97-AF65-F5344CB8AC3E}">
        <p14:creationId xmlns:p14="http://schemas.microsoft.com/office/powerpoint/2010/main" val="53585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68C80E9-2EB2-4929-97FF-466208466576}" type="slidenum">
              <a:rPr lang="ru-RU" altLang="ru-RU"/>
              <a:pPr>
                <a:defRPr/>
              </a:pPr>
              <a:t>‹#›</a:t>
            </a:fld>
            <a:endParaRPr lang="ru-RU" altLang="ru-RU"/>
          </a:p>
        </p:txBody>
      </p:sp>
    </p:spTree>
    <p:extLst>
      <p:ext uri="{BB962C8B-B14F-4D97-AF65-F5344CB8AC3E}">
        <p14:creationId xmlns:p14="http://schemas.microsoft.com/office/powerpoint/2010/main" val="15468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865B5297-232C-4FD4-8950-1A8DA371D6B4}" type="slidenum">
              <a:rPr lang="ru-RU" altLang="ru-RU"/>
              <a:pPr>
                <a:defRPr/>
              </a:pPr>
              <a:t>‹#›</a:t>
            </a:fld>
            <a:endParaRPr lang="ru-RU" altLang="ru-RU"/>
          </a:p>
        </p:txBody>
      </p:sp>
    </p:spTree>
    <p:extLst>
      <p:ext uri="{BB962C8B-B14F-4D97-AF65-F5344CB8AC3E}">
        <p14:creationId xmlns:p14="http://schemas.microsoft.com/office/powerpoint/2010/main" val="210798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3050"/>
            <a:ext cx="3021012"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38" y="273050"/>
            <a:ext cx="51323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8788" y="1435100"/>
            <a:ext cx="3021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19FCA10-6C5E-4ADA-8D59-4A9467E80990}" type="slidenum">
              <a:rPr lang="ru-RU" altLang="ru-RU"/>
              <a:pPr>
                <a:defRPr/>
              </a:pPr>
              <a:t>‹#›</a:t>
            </a:fld>
            <a:endParaRPr lang="ru-RU" altLang="ru-RU"/>
          </a:p>
        </p:txBody>
      </p:sp>
    </p:spTree>
    <p:extLst>
      <p:ext uri="{BB962C8B-B14F-4D97-AF65-F5344CB8AC3E}">
        <p14:creationId xmlns:p14="http://schemas.microsoft.com/office/powerpoint/2010/main" val="420083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225" y="4800600"/>
            <a:ext cx="550703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00225" y="612775"/>
            <a:ext cx="5507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800225" y="5367338"/>
            <a:ext cx="5507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DCB3AD-6BFB-45B2-A55D-77F44692D4D2}" type="slidenum">
              <a:rPr lang="ru-RU" altLang="ru-RU"/>
              <a:pPr>
                <a:defRPr/>
              </a:pPr>
              <a:t>‹#›</a:t>
            </a:fld>
            <a:endParaRPr lang="ru-RU" altLang="ru-RU"/>
          </a:p>
        </p:txBody>
      </p:sp>
    </p:spTree>
    <p:extLst>
      <p:ext uri="{BB962C8B-B14F-4D97-AF65-F5344CB8AC3E}">
        <p14:creationId xmlns:p14="http://schemas.microsoft.com/office/powerpoint/2010/main" val="418931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41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62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8788" y="1600200"/>
            <a:ext cx="8262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0836" name="Rectangle 4"/>
          <p:cNvSpPr>
            <a:spLocks noGrp="1" noChangeArrowheads="1"/>
          </p:cNvSpPr>
          <p:nvPr>
            <p:ph type="dt" sz="half" idx="2"/>
          </p:nvPr>
        </p:nvSpPr>
        <p:spPr bwMode="auto">
          <a:xfrm>
            <a:off x="458788"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mn-cs"/>
              </a:defRPr>
            </a:lvl1pPr>
          </a:lstStyle>
          <a:p>
            <a:pPr>
              <a:defRPr/>
            </a:pPr>
            <a:endParaRPr lang="ru-RU" altLang="ru-RU"/>
          </a:p>
        </p:txBody>
      </p:sp>
      <p:sp>
        <p:nvSpPr>
          <p:cNvPr id="120837" name="Rectangle 5"/>
          <p:cNvSpPr>
            <a:spLocks noGrp="1" noChangeArrowheads="1"/>
          </p:cNvSpPr>
          <p:nvPr>
            <p:ph type="ftr" sz="quarter" idx="3"/>
          </p:nvPr>
        </p:nvSpPr>
        <p:spPr bwMode="auto">
          <a:xfrm>
            <a:off x="3136900" y="6245225"/>
            <a:ext cx="2906713"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ru-RU" altLang="ru-RU"/>
          </a:p>
        </p:txBody>
      </p:sp>
      <p:sp>
        <p:nvSpPr>
          <p:cNvPr id="120838" name="Rectangle 6"/>
          <p:cNvSpPr>
            <a:spLocks noGrp="1" noChangeArrowheads="1"/>
          </p:cNvSpPr>
          <p:nvPr>
            <p:ph type="sldNum" sz="quarter" idx="4"/>
          </p:nvPr>
        </p:nvSpPr>
        <p:spPr bwMode="auto">
          <a:xfrm>
            <a:off x="6578600"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D252F6A-8A20-4BA4-B45D-7A59538EF01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_____Microsoft_Excel_97-2003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_____Microsoft_Excel_97-20032.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5"/>
          <p:cNvSpPr txBox="1">
            <a:spLocks noChangeArrowheads="1"/>
          </p:cNvSpPr>
          <p:nvPr/>
        </p:nvSpPr>
        <p:spPr bwMode="auto">
          <a:xfrm>
            <a:off x="618480" y="260648"/>
            <a:ext cx="7848872" cy="95410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0" name="Text Box 15"/>
          <p:cNvSpPr txBox="1">
            <a:spLocks noChangeArrowheads="1"/>
          </p:cNvSpPr>
          <p:nvPr/>
        </p:nvSpPr>
        <p:spPr bwMode="auto">
          <a:xfrm>
            <a:off x="618480" y="1772816"/>
            <a:ext cx="7848872" cy="1815882"/>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solidFill>
                  <a:schemeClr val="tx2">
                    <a:lumMod val="85000"/>
                    <a:lumOff val="15000"/>
                  </a:schemeClr>
                </a:solidFill>
                <a:latin typeface="Times New Roman" panose="02020603050405020304" pitchFamily="18" charset="0"/>
                <a:cs typeface="Times New Roman" panose="02020603050405020304" pitchFamily="18" charset="0"/>
              </a:rPr>
              <a:t>Брошюра</a:t>
            </a:r>
          </a:p>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«БЮДЖЕТ ДЛЯ ГРАЖДАН»</a:t>
            </a:r>
          </a:p>
          <a:p>
            <a:pPr algn="ctr" eaLnBrk="1" hangingPunct="1">
              <a:spcBef>
                <a:spcPct val="50000"/>
              </a:spcBef>
              <a:buFontTx/>
              <a:buNone/>
              <a:defRPr/>
            </a:pP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1" name="Text Box 15"/>
          <p:cNvSpPr txBox="1">
            <a:spLocks noChangeArrowheads="1"/>
          </p:cNvSpPr>
          <p:nvPr/>
        </p:nvSpPr>
        <p:spPr bwMode="auto">
          <a:xfrm>
            <a:off x="618480" y="3212976"/>
            <a:ext cx="7848872" cy="2246769"/>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 решению Совета народных депутатов муниципального образования </a:t>
            </a: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 от 26.05.2022 № </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16 </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«Об утверждении отчета об исполнении бюджета муниципального образования Ковардицкое за 2021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48011920"/>
              </p:ext>
            </p:extLst>
          </p:nvPr>
        </p:nvGraphicFramePr>
        <p:xfrm>
          <a:off x="341784" y="293792"/>
          <a:ext cx="8678864" cy="4503360"/>
        </p:xfrm>
        <a:graphic>
          <a:graphicData uri="http://schemas.openxmlformats.org/drawingml/2006/table">
            <a:tbl>
              <a:tblPr/>
              <a:tblGrid>
                <a:gridCol w="2356882"/>
                <a:gridCol w="1193905"/>
                <a:gridCol w="1044667"/>
                <a:gridCol w="1044667"/>
                <a:gridCol w="1089121"/>
                <a:gridCol w="1089121"/>
                <a:gridCol w="860501"/>
              </a:tblGrid>
              <a:tr h="503976">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503863">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2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42744,4</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33982,9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33970,1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79,5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69,1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20310,75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23454,3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23454,3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115,5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47,7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0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20789,3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6506,8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6506,8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6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 </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604,7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591,9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97,9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40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7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66,75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175,3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безвозмездных поступлений прошлых лет из бюджета поселений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87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56465,0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48975,9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49150,7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100,4</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46856" y="3645024"/>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altLang="ru-RU" sz="1400" dirty="0">
                <a:latin typeface="Times New Roman" pitchFamily="18" charset="0"/>
                <a:cs typeface="Times New Roman" pitchFamily="18" charset="0"/>
              </a:rPr>
              <a:t>Рост налоговых и неналоговых поступлений за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 по сравнению с аналогичным периодом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года получен по налогу на доходы физических лиц на </a:t>
            </a:r>
            <a:r>
              <a:rPr lang="ru-RU" altLang="ru-RU" sz="1400" dirty="0" smtClean="0">
                <a:latin typeface="Times New Roman" pitchFamily="18" charset="0"/>
                <a:cs typeface="Times New Roman" pitchFamily="18" charset="0"/>
              </a:rPr>
              <a:t>9,5% (210,7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земельному налогу с организаций на </a:t>
            </a:r>
            <a:r>
              <a:rPr lang="ru-RU" altLang="ru-RU" sz="1400" dirty="0" smtClean="0">
                <a:latin typeface="Times New Roman" pitchFamily="18" charset="0"/>
                <a:cs typeface="Times New Roman" pitchFamily="18" charset="0"/>
              </a:rPr>
              <a:t>9,8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(372,3 </a:t>
            </a:r>
            <a:r>
              <a:rPr lang="ru-RU" altLang="ru-RU" sz="1400" dirty="0">
                <a:latin typeface="Times New Roman" pitchFamily="18" charset="0"/>
                <a:cs typeface="Times New Roman" pitchFamily="18" charset="0"/>
              </a:rPr>
              <a:t>тыс. рублей), земельному налогу с физических лиц на </a:t>
            </a:r>
            <a:r>
              <a:rPr lang="ru-RU" altLang="ru-RU" sz="1400" dirty="0" smtClean="0">
                <a:latin typeface="Times New Roman" pitchFamily="18" charset="0"/>
                <a:cs typeface="Times New Roman" pitchFamily="18" charset="0"/>
              </a:rPr>
              <a:t>21,0% (1208,2 </a:t>
            </a:r>
            <a:r>
              <a:rPr lang="ru-RU" altLang="ru-RU" sz="1400" dirty="0">
                <a:latin typeface="Times New Roman" pitchFamily="18" charset="0"/>
                <a:cs typeface="Times New Roman" pitchFamily="18" charset="0"/>
              </a:rPr>
              <a:t>тыс. рублей), государственной пошлине на </a:t>
            </a:r>
            <a:r>
              <a:rPr lang="ru-RU" altLang="ru-RU" sz="1400" dirty="0" smtClean="0">
                <a:latin typeface="Times New Roman" pitchFamily="18" charset="0"/>
                <a:cs typeface="Times New Roman" pitchFamily="18" charset="0"/>
              </a:rPr>
              <a:t>20,6% (0,4 </a:t>
            </a:r>
            <a:r>
              <a:rPr lang="ru-RU" altLang="ru-RU" sz="1400" dirty="0">
                <a:latin typeface="Times New Roman" pitchFamily="18" charset="0"/>
                <a:cs typeface="Times New Roman" pitchFamily="18" charset="0"/>
              </a:rPr>
              <a:t>тыс. рублей), доходам от использования имущества на </a:t>
            </a:r>
            <a:r>
              <a:rPr lang="ru-RU" altLang="ru-RU" sz="1400" dirty="0" smtClean="0">
                <a:latin typeface="Times New Roman" pitchFamily="18" charset="0"/>
                <a:cs typeface="Times New Roman" pitchFamily="18" charset="0"/>
              </a:rPr>
              <a:t>10,8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(26,3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Доходы от продажи материальных и нематериальных активов в отчетном периоде поступили в сумме 19,7 тыс. рублей, в 2020 году данные доходные источники не поступали.</a:t>
            </a:r>
          </a:p>
          <a:p>
            <a:pPr indent="457200" algn="just"/>
            <a:r>
              <a:rPr lang="ru-RU" altLang="ru-RU" sz="1400" dirty="0" smtClean="0">
                <a:latin typeface="Times New Roman" pitchFamily="18" charset="0"/>
                <a:cs typeface="Times New Roman" pitchFamily="18" charset="0"/>
              </a:rPr>
              <a:t>По </a:t>
            </a:r>
            <a:r>
              <a:rPr lang="ru-RU" altLang="ru-RU" sz="1400" dirty="0">
                <a:latin typeface="Times New Roman" pitchFamily="18" charset="0"/>
                <a:cs typeface="Times New Roman" pitchFamily="18" charset="0"/>
              </a:rPr>
              <a:t>отношению к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году объем налоговые и неналоговые доходов уменьшился по единому сельскохозяйственному налогу на  </a:t>
            </a:r>
            <a:r>
              <a:rPr lang="ru-RU" altLang="ru-RU" sz="1400" dirty="0" smtClean="0">
                <a:latin typeface="Times New Roman" pitchFamily="18" charset="0"/>
                <a:cs typeface="Times New Roman" pitchFamily="18" charset="0"/>
              </a:rPr>
              <a:t>24,2% (-1,1 </a:t>
            </a:r>
            <a:r>
              <a:rPr lang="ru-RU" altLang="ru-RU" sz="1400" dirty="0">
                <a:latin typeface="Times New Roman" pitchFamily="18" charset="0"/>
                <a:cs typeface="Times New Roman" pitchFamily="18" charset="0"/>
              </a:rPr>
              <a:t>тыс. рублей), налогу на имущество физических лиц на </a:t>
            </a:r>
            <a:r>
              <a:rPr lang="ru-RU" altLang="ru-RU" sz="1400" dirty="0" smtClean="0">
                <a:latin typeface="Times New Roman" pitchFamily="18" charset="0"/>
                <a:cs typeface="Times New Roman" pitchFamily="18" charset="0"/>
              </a:rPr>
              <a:t>13,9%      (-197,7 тыс</a:t>
            </a:r>
            <a:r>
              <a:rPr lang="ru-RU" altLang="ru-RU" sz="1400" dirty="0">
                <a:latin typeface="Times New Roman" pitchFamily="18" charset="0"/>
                <a:cs typeface="Times New Roman" pitchFamily="18" charset="0"/>
              </a:rPr>
              <a:t>. рублей</a:t>
            </a:r>
            <a:r>
              <a:rPr lang="ru-RU" altLang="ru-RU" sz="1400" dirty="0" smtClean="0">
                <a:latin typeface="Times New Roman" pitchFamily="18" charset="0"/>
                <a:cs typeface="Times New Roman" pitchFamily="18" charset="0"/>
              </a:rPr>
              <a:t>), доходам </a:t>
            </a:r>
            <a:r>
              <a:rPr lang="ru-RU" altLang="ru-RU" sz="1400" dirty="0">
                <a:latin typeface="Times New Roman" pitchFamily="18" charset="0"/>
                <a:cs typeface="Times New Roman" pitchFamily="18" charset="0"/>
              </a:rPr>
              <a:t>от компенсации затрат бюджетов сельских поселений на </a:t>
            </a:r>
            <a:r>
              <a:rPr lang="ru-RU" altLang="ru-RU" sz="1400" dirty="0" smtClean="0">
                <a:latin typeface="Times New Roman" pitchFamily="18" charset="0"/>
                <a:cs typeface="Times New Roman" pitchFamily="18" charset="0"/>
              </a:rPr>
              <a:t>71,5% (-114,0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штрафам, санкциям, возмещению ущерба на </a:t>
            </a:r>
            <a:r>
              <a:rPr lang="ru-RU" altLang="ru-RU" sz="1400" dirty="0" smtClean="0">
                <a:latin typeface="Times New Roman" pitchFamily="18" charset="0"/>
                <a:cs typeface="Times New Roman" pitchFamily="18" charset="0"/>
              </a:rPr>
              <a:t>42,3% (-29,4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Задолженность </a:t>
            </a:r>
            <a:r>
              <a:rPr lang="ru-RU" altLang="ru-RU" sz="1400" dirty="0">
                <a:latin typeface="Times New Roman" pitchFamily="18" charset="0"/>
                <a:cs typeface="Times New Roman" pitchFamily="18" charset="0"/>
              </a:rPr>
              <a:t>и перерасчеты по отмененным налогам, сборам и иным обязательным платежам в отчетном периоде </a:t>
            </a:r>
            <a:r>
              <a:rPr lang="ru-RU" altLang="ru-RU" sz="1400" smtClean="0">
                <a:latin typeface="Times New Roman" pitchFamily="18" charset="0"/>
                <a:cs typeface="Times New Roman" pitchFamily="18" charset="0"/>
              </a:rPr>
              <a:t>не поступали, </a:t>
            </a:r>
            <a:r>
              <a:rPr lang="ru-RU" altLang="ru-RU" sz="1400" dirty="0" smtClean="0">
                <a:latin typeface="Times New Roman" pitchFamily="18" charset="0"/>
                <a:cs typeface="Times New Roman" pitchFamily="18" charset="0"/>
              </a:rPr>
              <a:t>в 2020 </a:t>
            </a:r>
            <a:r>
              <a:rPr lang="ru-RU" altLang="ru-RU" sz="1400" dirty="0">
                <a:latin typeface="Times New Roman" pitchFamily="18" charset="0"/>
                <a:cs typeface="Times New Roman" pitchFamily="18" charset="0"/>
              </a:rPr>
              <a:t>года </a:t>
            </a:r>
            <a:r>
              <a:rPr lang="ru-RU" altLang="ru-RU" sz="1400" dirty="0" smtClean="0">
                <a:latin typeface="Times New Roman" pitchFamily="18" charset="0"/>
                <a:cs typeface="Times New Roman" pitchFamily="18" charset="0"/>
              </a:rPr>
              <a:t>исполнение составило сумму </a:t>
            </a:r>
            <a:r>
              <a:rPr lang="ru-RU" altLang="ru-RU" sz="1400" dirty="0">
                <a:latin typeface="Times New Roman" pitchFamily="18" charset="0"/>
                <a:cs typeface="Times New Roman" pitchFamily="18" charset="0"/>
              </a:rPr>
              <a:t>35,4 тыс. рублей.</a:t>
            </a:r>
          </a:p>
        </p:txBody>
      </p:sp>
      <p:sp>
        <p:nvSpPr>
          <p:cNvPr id="12291" name="Rectangle 2"/>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7" name="Диаграмма 6"/>
          <p:cNvGraphicFramePr>
            <a:graphicFrameLocks/>
          </p:cNvGraphicFramePr>
          <p:nvPr>
            <p:extLst>
              <p:ext uri="{D42A27DB-BD31-4B8C-83A1-F6EECF244321}">
                <p14:modId xmlns:p14="http://schemas.microsoft.com/office/powerpoint/2010/main" val="618604435"/>
              </p:ext>
            </p:extLst>
          </p:nvPr>
        </p:nvGraphicFramePr>
        <p:xfrm>
          <a:off x="485800" y="260648"/>
          <a:ext cx="8208911" cy="34429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4"/>
          <p:cNvSpPr>
            <a:spLocks noChangeArrowheads="1"/>
          </p:cNvSpPr>
          <p:nvPr/>
        </p:nvSpPr>
        <p:spPr bwMode="auto">
          <a:xfrm>
            <a:off x="694134" y="5157192"/>
            <a:ext cx="770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Безвозмездные поступления в 2021 году составили сумму 33970,1 тыс. рублей (с учетом прочих безвозмездных поступлений в сумме 117,0 тыс. рублей) или выполнены на 100,0 % и уменьшились по сравнению с 2020 годом на 20,5 %. Из общей суммы безвозмездных поступлений дотации составили 69,0 % (23454,3 тыс. рублей), субсидии – 19,2 % (6506,8 тыс. рублей), субвенции – 1,7 % (591,9 тыс. рублей), иные межбюджетные трансферты – 9,7 % (3300,1 тыс. рублей), прочие безвозмездные поступления – 0,4 % (117,0 тыс. рублей).</a:t>
            </a:r>
          </a:p>
        </p:txBody>
      </p:sp>
      <p:pic>
        <p:nvPicPr>
          <p:cNvPr id="20482"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2" y="542924"/>
            <a:ext cx="7762875" cy="46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269875" y="731838"/>
            <a:ext cx="8640763"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smtClean="0">
                <a:solidFill>
                  <a:srgbClr val="000000"/>
                </a:solidFill>
                <a:latin typeface="Times New Roman" pitchFamily="18" charset="0"/>
              </a:rPr>
              <a:t>       Расходная </a:t>
            </a:r>
            <a:r>
              <a:rPr lang="ru-RU" sz="1400" dirty="0">
                <a:solidFill>
                  <a:srgbClr val="000000"/>
                </a:solidFill>
                <a:latin typeface="Times New Roman" pitchFamily="18" charset="0"/>
              </a:rPr>
              <a:t>часть бюджета за 2021 год выполнена на </a:t>
            </a:r>
            <a:r>
              <a:rPr lang="ru-RU" sz="1400" b="1" dirty="0">
                <a:solidFill>
                  <a:srgbClr val="000000"/>
                </a:solidFill>
                <a:latin typeface="Times New Roman" pitchFamily="18" charset="0"/>
              </a:rPr>
              <a:t>97,04 %</a:t>
            </a:r>
            <a:r>
              <a:rPr lang="ru-RU" sz="1400" dirty="0">
                <a:solidFill>
                  <a:srgbClr val="000000"/>
                </a:solidFill>
                <a:latin typeface="Times New Roman" pitchFamily="18" charset="0"/>
              </a:rPr>
              <a:t>, при плане на год </a:t>
            </a:r>
            <a:r>
              <a:rPr lang="ru-RU" sz="1400" b="1" dirty="0">
                <a:solidFill>
                  <a:srgbClr val="000000"/>
                </a:solidFill>
                <a:latin typeface="Times New Roman" pitchFamily="18" charset="0"/>
              </a:rPr>
              <a:t>50919,0 </a:t>
            </a:r>
            <a:r>
              <a:rPr lang="ru-RU" sz="1400" dirty="0">
                <a:solidFill>
                  <a:srgbClr val="000000"/>
                </a:solidFill>
                <a:latin typeface="Times New Roman" pitchFamily="18" charset="0"/>
              </a:rPr>
              <a:t>тыс. рублей исполнено в сумме </a:t>
            </a:r>
            <a:r>
              <a:rPr lang="ru-RU" sz="1400" b="1" dirty="0">
                <a:solidFill>
                  <a:srgbClr val="000000"/>
                </a:solidFill>
                <a:latin typeface="Times New Roman" pitchFamily="18" charset="0"/>
              </a:rPr>
              <a:t>49414,0</a:t>
            </a:r>
            <a:r>
              <a:rPr lang="ru-RU" sz="1400" dirty="0">
                <a:solidFill>
                  <a:srgbClr val="000000"/>
                </a:solidFill>
                <a:latin typeface="Times New Roman" pitchFamily="18" charset="0"/>
              </a:rPr>
              <a:t> тыс. рублей. </a:t>
            </a:r>
            <a:r>
              <a:rPr lang="ru-RU" sz="1400" dirty="0" smtClean="0">
                <a:solidFill>
                  <a:srgbClr val="000000"/>
                </a:solidFill>
                <a:latin typeface="Times New Roman" pitchFamily="18" charset="0"/>
              </a:rPr>
              <a:t>Средства в сумме </a:t>
            </a:r>
            <a:r>
              <a:rPr lang="ru-RU" sz="1400" b="1" dirty="0" smtClean="0">
                <a:solidFill>
                  <a:srgbClr val="000000"/>
                </a:solidFill>
                <a:latin typeface="Times New Roman" pitchFamily="18" charset="0"/>
              </a:rPr>
              <a:t>1504,9</a:t>
            </a:r>
            <a:r>
              <a:rPr lang="ru-RU" sz="1400" dirty="0" smtClean="0">
                <a:solidFill>
                  <a:srgbClr val="000000"/>
                </a:solidFill>
                <a:latin typeface="Times New Roman" pitchFamily="18" charset="0"/>
              </a:rPr>
              <a:t> тыс. рублей остались не освоенными.</a:t>
            </a:r>
          </a:p>
          <a:p>
            <a:pPr indent="447675" algn="just">
              <a:spcBef>
                <a:spcPct val="20000"/>
              </a:spcBef>
              <a:buClr>
                <a:schemeClr val="hlink"/>
              </a:buClr>
              <a:buSzPct val="120000"/>
            </a:pPr>
            <a:endParaRPr lang="ru-RU" altLang="ru-RU" sz="1400" dirty="0">
              <a:latin typeface="Times New Roman" pitchFamily="18" charset="0"/>
            </a:endParaRPr>
          </a:p>
        </p:txBody>
      </p:sp>
      <p:sp>
        <p:nvSpPr>
          <p:cNvPr id="5" name="Rectangle 4"/>
          <p:cNvSpPr>
            <a:spLocks noChangeArrowheads="1"/>
          </p:cNvSpPr>
          <p:nvPr/>
        </p:nvSpPr>
        <p:spPr bwMode="auto">
          <a:xfrm>
            <a:off x="-8806"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РАСХОДАМ</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68" y="1196752"/>
            <a:ext cx="878497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082"/>
          <p:cNvSpPr>
            <a:spLocks noChangeArrowheads="1"/>
          </p:cNvSpPr>
          <p:nvPr/>
        </p:nvSpPr>
        <p:spPr bwMode="auto">
          <a:xfrm>
            <a:off x="1421904" y="6165304"/>
            <a:ext cx="6559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ru-RU" altLang="ru-RU" sz="1400" b="1" dirty="0">
                <a:latin typeface="Times New Roman" pitchFamily="18" charset="0"/>
              </a:rPr>
              <a:t>Муниципальный долг на </a:t>
            </a:r>
            <a:r>
              <a:rPr lang="ru-RU" altLang="ru-RU" sz="1400" b="1" dirty="0" smtClean="0">
                <a:latin typeface="Times New Roman" pitchFamily="18" charset="0"/>
              </a:rPr>
              <a:t>01.01.2022 </a:t>
            </a:r>
            <a:r>
              <a:rPr lang="ru-RU" altLang="ru-RU" sz="1400" b="1" dirty="0">
                <a:latin typeface="Times New Roman" pitchFamily="18" charset="0"/>
              </a:rPr>
              <a:t>г. года отсутствует.</a:t>
            </a:r>
          </a:p>
          <a:p>
            <a:pPr algn="ctr"/>
            <a:r>
              <a:rPr lang="ru-RU" altLang="ru-RU" sz="1400" b="1" dirty="0" smtClean="0">
                <a:latin typeface="Times New Roman" pitchFamily="18" charset="0"/>
              </a:rPr>
              <a:t>Кредиторская </a:t>
            </a:r>
            <a:r>
              <a:rPr lang="ru-RU" altLang="ru-RU" sz="1400" b="1" dirty="0">
                <a:latin typeface="Times New Roman" pitchFamily="18" charset="0"/>
              </a:rPr>
              <a:t>и дебиторская задолженности на </a:t>
            </a:r>
            <a:r>
              <a:rPr lang="ru-RU" altLang="ru-RU" sz="1400" b="1" dirty="0" smtClean="0">
                <a:latin typeface="Times New Roman" pitchFamily="18" charset="0"/>
              </a:rPr>
              <a:t>01.01.2022 </a:t>
            </a:r>
            <a:r>
              <a:rPr lang="ru-RU" altLang="ru-RU" sz="1400" b="1" dirty="0">
                <a:latin typeface="Times New Roman" pitchFamily="18" charset="0"/>
              </a:rPr>
              <a:t>г.  года отсутствуют.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2" y="1185765"/>
            <a:ext cx="7632848" cy="54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a:off x="197768" y="188640"/>
            <a:ext cx="8712968" cy="1023392"/>
          </a:xfrm>
        </p:spPr>
        <p:txBody>
          <a:bodyPr/>
          <a:lstStyle/>
          <a:p>
            <a:pPr algn="ctr"/>
            <a:r>
              <a:rPr lang="ru-RU" sz="2200" b="1" dirty="0" smtClean="0">
                <a:latin typeface="Times New Roman" pitchFamily="18" charset="0"/>
                <a:cs typeface="Times New Roman" pitchFamily="18" charset="0"/>
              </a:rPr>
              <a:t>РАСХОДЫ БЮДЖЕТА МУНИЦИПАЛЬНОГО ОБРАЗОВАНИЯ КОВАРДИЦКОЕ ПО РАЗДЕЛАМ КЛАССИФИКАЦИИ РАСХОДОВ БЮДЖЕТОВ РФ В 2021 ГОДУ, в тыс. рублей.</a:t>
            </a:r>
            <a:endParaRPr lang="ru-RU" b="1" dirty="0"/>
          </a:p>
        </p:txBody>
      </p:sp>
    </p:spTree>
    <p:extLst>
      <p:ext uri="{BB962C8B-B14F-4D97-AF65-F5344CB8AC3E}">
        <p14:creationId xmlns:p14="http://schemas.microsoft.com/office/powerpoint/2010/main" val="26114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86084" name="Group 2084"/>
          <p:cNvGraphicFramePr>
            <a:graphicFrameLocks noGrp="1"/>
          </p:cNvGraphicFramePr>
          <p:nvPr>
            <p:ph sz="quarter" idx="1"/>
            <p:extLst>
              <p:ext uri="{D42A27DB-BD31-4B8C-83A1-F6EECF244321}">
                <p14:modId xmlns:p14="http://schemas.microsoft.com/office/powerpoint/2010/main" val="3915865657"/>
              </p:ext>
            </p:extLst>
          </p:nvPr>
        </p:nvGraphicFramePr>
        <p:xfrm>
          <a:off x="0" y="-99392"/>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algn="ctr"/>
                      <a:r>
                        <a:rPr lang="ru-RU" sz="1800" b="1" dirty="0" smtClean="0">
                          <a:solidFill>
                            <a:schemeClr val="accent4"/>
                          </a:solidFill>
                          <a:latin typeface="Times New Roman" pitchFamily="18" charset="0"/>
                          <a:cs typeface="Times New Roman" pitchFamily="18" charset="0"/>
                        </a:rPr>
                        <a:t>РАСХОДЫ БЮДЖЕТА МУНИЦИПАЛЬНОГО ОБРАЗОВАНИЯ КОВАРДИЦКОЕ ПО РАЗДЕЛАМ И ПОДРАЗДЕЛАМ КЛАССИФИКАЦИИ РАСХОДОВ БЮДЖЕТА В РАЗРЕЗЕ МУНИЦИПАЛЬНЫХ ПРОГРАММ</a:t>
                      </a:r>
                      <a:endParaRPr lang="ru-RU" sz="1800" b="1" dirty="0">
                        <a:solidFill>
                          <a:schemeClr val="accent4"/>
                        </a:solidFill>
                        <a:latin typeface="Times New Roman" pitchFamily="18" charset="0"/>
                        <a:cs typeface="Times New Roman" pitchFamily="18"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290224657"/>
              </p:ext>
            </p:extLst>
          </p:nvPr>
        </p:nvGraphicFramePr>
        <p:xfrm>
          <a:off x="197769" y="836712"/>
          <a:ext cx="8856983" cy="5982016"/>
        </p:xfrm>
        <a:graphic>
          <a:graphicData uri="http://schemas.openxmlformats.org/drawingml/2006/table">
            <a:tbl>
              <a:tblPr/>
              <a:tblGrid>
                <a:gridCol w="5174466"/>
                <a:gridCol w="722296"/>
                <a:gridCol w="864385"/>
                <a:gridCol w="1113043"/>
                <a:gridCol w="982793"/>
              </a:tblGrid>
              <a:tr h="377590">
                <a:tc>
                  <a:txBody>
                    <a:bodyPr/>
                    <a:lstStyle/>
                    <a:p>
                      <a:pPr algn="ctr" fontAlgn="ctr"/>
                      <a:r>
                        <a:rPr lang="ru-RU" sz="1200" b="1" i="0" u="none" strike="noStrike" dirty="0">
                          <a:effectLst/>
                          <a:latin typeface="Times New Roman"/>
                        </a:rPr>
                        <a:t>НАИМЕНОВАНИЕ</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Раздел, подраздел</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2020 год, тыс. рублей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Уточненный план на 2021 год, тыс. рублей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2021 год, тыс. рублей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39112">
                <a:tc>
                  <a:txBody>
                    <a:bodyPr/>
                    <a:lstStyle/>
                    <a:p>
                      <a:pPr algn="just" fontAlgn="ctr"/>
                      <a:r>
                        <a:rPr lang="ru-RU" sz="1000" b="1" i="0" u="none" strike="noStrike" dirty="0">
                          <a:effectLst/>
                          <a:latin typeface="Times New Roman"/>
                        </a:rPr>
                        <a:t>ОБЩЕГОСУДАРСТВЕННЫЕ ВОПРОСЫ</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0100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13 584,2</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16 655,6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15 712,7</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417337">
                <a:tc>
                  <a:txBody>
                    <a:bodyPr/>
                    <a:lstStyle/>
                    <a:p>
                      <a:pPr algn="l" fontAlgn="t"/>
                      <a:r>
                        <a:rPr lang="ru-RU" sz="100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2 537,6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2 839,5</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2 806,6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9112">
                <a:tc>
                  <a:txBody>
                    <a:bodyPr/>
                    <a:lstStyle/>
                    <a:p>
                      <a:pPr algn="l" fontAlgn="t"/>
                      <a:r>
                        <a:rPr lang="ru-RU" sz="1000" b="0" i="0" u="none" strike="noStrike" dirty="0">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2 537,6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2 839,5</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23">
                <a:tc>
                  <a:txBody>
                    <a:bodyPr/>
                    <a:lstStyle/>
                    <a:p>
                      <a:pPr algn="l" fontAlgn="t"/>
                      <a:r>
                        <a:rPr lang="ru-RU" sz="100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448,3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24595">
                <a:tc>
                  <a:txBody>
                    <a:bodyPr/>
                    <a:lstStyle/>
                    <a:p>
                      <a:pPr algn="l" fontAlgn="t"/>
                      <a:r>
                        <a:rPr lang="ru-RU" sz="1000" b="0" i="0" u="none" strike="noStrike" dirty="0">
                          <a:solidFill>
                            <a:srgbClr val="000000"/>
                          </a:solidFill>
                          <a:effectLst/>
                          <a:latin typeface="Times New Roman"/>
                        </a:rPr>
                        <a:t>Муниципальная программа "Управление муниципальными финансами муниципального образования </a:t>
                      </a:r>
                      <a:r>
                        <a:rPr lang="ru-RU" sz="1000" b="0" i="0" u="none" strike="noStrike" dirty="0" err="1">
                          <a:solidFill>
                            <a:srgbClr val="000000"/>
                          </a:solidFill>
                          <a:effectLst/>
                          <a:latin typeface="Times New Roman"/>
                        </a:rPr>
                        <a:t>Ковардицкое</a:t>
                      </a:r>
                      <a:r>
                        <a:rPr lang="ru-RU" sz="1000" b="0" i="0" u="none" strike="noStrike" dirty="0">
                          <a:solidFill>
                            <a:srgbClr val="000000"/>
                          </a:solidFill>
                          <a:effectLst/>
                          <a:latin typeface="Times New Roman"/>
                        </a:rPr>
                        <a:t>"</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448,3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1" i="1" u="none" strike="noStrike" dirty="0">
                          <a:solidFill>
                            <a:srgbClr val="000000"/>
                          </a:solidFill>
                          <a:effectLst/>
                          <a:latin typeface="Times New Roman"/>
                        </a:rPr>
                        <a:t>  Обеспечение проведения выборов и референдумов</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0107</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269,4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9112">
                <a:tc>
                  <a:txBody>
                    <a:bodyPr/>
                    <a:lstStyle/>
                    <a:p>
                      <a:pPr algn="l" fontAlgn="t"/>
                      <a:r>
                        <a:rPr lang="ru-RU" sz="1000" b="0" i="0" u="none" strike="noStrike" dirty="0">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269,4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1" i="1" u="none" strike="noStrike" dirty="0">
                          <a:solidFill>
                            <a:srgbClr val="000000"/>
                          </a:solidFill>
                          <a:effectLst/>
                          <a:latin typeface="Times New Roman"/>
                        </a:rPr>
                        <a:t>  Резервные фонды</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490,0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9112">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490,0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1" i="1" u="none" strike="noStrike">
                          <a:solidFill>
                            <a:srgbClr val="000000"/>
                          </a:solidFill>
                          <a:effectLst/>
                          <a:latin typeface="Times New Roman"/>
                        </a:rPr>
                        <a:t>  Другие общегосударственные вопросы</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10 328,9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12 863,1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12 443,1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04722">
                <a:tc>
                  <a:txBody>
                    <a:bodyPr/>
                    <a:lstStyle/>
                    <a:p>
                      <a:pPr algn="l" fontAlgn="t"/>
                      <a:r>
                        <a:rPr lang="ru-RU" sz="1000" b="0" i="0" u="none" strike="noStrike" dirty="0">
                          <a:solidFill>
                            <a:srgbClr val="000000"/>
                          </a:solidFill>
                          <a:effectLst/>
                          <a:latin typeface="Times New Roman"/>
                        </a:rPr>
                        <a:t>Муниципальная программа "Развитие муниципальной службы в муниципальном образовании </a:t>
                      </a:r>
                      <a:r>
                        <a:rPr lang="ru-RU" sz="1000" b="0" i="0" u="none" strike="noStrike" dirty="0" err="1">
                          <a:solidFill>
                            <a:srgbClr val="000000"/>
                          </a:solidFill>
                          <a:effectLst/>
                          <a:latin typeface="Times New Roman"/>
                        </a:rPr>
                        <a:t>Ковардицкое</a:t>
                      </a:r>
                      <a:r>
                        <a:rPr lang="ru-RU" sz="1000" b="0" i="0" u="none" strike="noStrike" dirty="0">
                          <a:solidFill>
                            <a:srgbClr val="000000"/>
                          </a:solidFill>
                          <a:effectLst/>
                          <a:latin typeface="Times New Roman"/>
                        </a:rPr>
                        <a:t>"</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9 203,8</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11 722,8</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11 306,4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473">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 имуществом муниципального образования Ковардицкое"</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1 022,1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1 031,9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1 028,3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103,0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108,4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108,4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just" fontAlgn="ctr"/>
                      <a:r>
                        <a:rPr lang="ru-RU" sz="1000" b="1" i="0" u="none" strike="noStrike">
                          <a:effectLst/>
                          <a:latin typeface="Times New Roman"/>
                        </a:rPr>
                        <a:t>НАЦИОНАЛЬНАЯ ОБОРОНА</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0200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458,6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39112">
                <a:tc>
                  <a:txBody>
                    <a:bodyPr/>
                    <a:lstStyle/>
                    <a:p>
                      <a:pPr algn="l" fontAlgn="t"/>
                      <a:r>
                        <a:rPr lang="ru-RU" sz="1000" b="1" i="1" u="none" strike="noStrike">
                          <a:solidFill>
                            <a:srgbClr val="000000"/>
                          </a:solidFill>
                          <a:effectLst/>
                          <a:latin typeface="Times New Roman"/>
                        </a:rPr>
                        <a:t> Мобилизационная и вневойсковая подготовка</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0203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458,6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44469">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муниципальными финансами муниципального образования Ковардицкое"</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 </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458,6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23">
                <a:tc>
                  <a:txBody>
                    <a:bodyPr/>
                    <a:lstStyle/>
                    <a:p>
                      <a:pPr algn="just" fontAlgn="ctr"/>
                      <a:r>
                        <a:rPr lang="ru-RU" sz="1000" b="1" i="0" u="none" strike="noStrike">
                          <a:effectLst/>
                          <a:latin typeface="Times New Roman"/>
                        </a:rPr>
                        <a:t>НАЦИОНАЛЬНАЯ БЕЗОПАСНОСТЬ И ПРАВООХРАНИТЕЛЬНАЯ ДЕЯТЕЛЬНОСТЬ</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0300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746,3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1 569,0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1 486,6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78223">
                <a:tc>
                  <a:txBody>
                    <a:bodyPr/>
                    <a:lstStyle/>
                    <a:p>
                      <a:pPr algn="l" fontAlgn="t"/>
                      <a:r>
                        <a:rPr lang="ru-RU" sz="1000" b="1" i="1" u="none" strike="noStrike">
                          <a:solidFill>
                            <a:srgbClr val="000000"/>
                          </a:solidFill>
                          <a:effectLst/>
                          <a:latin typeface="Times New Roman"/>
                        </a:rPr>
                        <a:t>  Защита населения и территории от чрезвычайных ситуаций природного и техногенного характера, гражданская оборона</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0309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746,3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dirty="0">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dirty="0">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90205">
                <a:tc>
                  <a:txBody>
                    <a:bodyPr/>
                    <a:lstStyle/>
                    <a:p>
                      <a:pPr algn="l" fontAlgn="t"/>
                      <a:r>
                        <a:rPr lang="ru-RU" sz="1000" b="0" i="0" u="none" strike="noStrike">
                          <a:solidFill>
                            <a:srgbClr val="000000"/>
                          </a:solidFill>
                          <a:effectLst/>
                          <a:latin typeface="Times New Roman"/>
                        </a:rPr>
                        <a:t>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746,3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23">
                <a:tc>
                  <a:txBody>
                    <a:bodyPr/>
                    <a:lstStyle/>
                    <a:p>
                      <a:pPr algn="l" fontAlgn="t"/>
                      <a:r>
                        <a:rPr lang="ru-RU" sz="1000" b="1" i="1" u="none" strike="noStrike">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0310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1 569,0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1 486,6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90205">
                <a:tc>
                  <a:txBody>
                    <a:bodyPr/>
                    <a:lstStyle/>
                    <a:p>
                      <a:pPr algn="l" fontAlgn="t"/>
                      <a:r>
                        <a:rPr lang="ru-RU" sz="1000" b="0" i="0" u="none" strike="noStrike">
                          <a:solidFill>
                            <a:srgbClr val="000000"/>
                          </a:solidFill>
                          <a:effectLst/>
                          <a:latin typeface="Times New Roman"/>
                        </a:rPr>
                        <a:t>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1 569,0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1 486,6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397264131"/>
              </p:ext>
            </p:extLst>
          </p:nvPr>
        </p:nvGraphicFramePr>
        <p:xfrm>
          <a:off x="269776" y="44624"/>
          <a:ext cx="8640960" cy="6713936"/>
        </p:xfrm>
        <a:graphic>
          <a:graphicData uri="http://schemas.openxmlformats.org/drawingml/2006/table">
            <a:tbl>
              <a:tblPr/>
              <a:tblGrid>
                <a:gridCol w="5048262"/>
                <a:gridCol w="704677"/>
                <a:gridCol w="843302"/>
                <a:gridCol w="1085896"/>
                <a:gridCol w="958823"/>
              </a:tblGrid>
              <a:tr h="118994">
                <a:tc gridSpan="5">
                  <a:txBody>
                    <a:bodyPr/>
                    <a:lstStyle/>
                    <a:p>
                      <a:pPr algn="r" fontAlgn="t"/>
                      <a:r>
                        <a:rPr lang="ru-RU" sz="900" b="0" i="0" u="none" strike="noStrike" dirty="0">
                          <a:solidFill>
                            <a:srgbClr val="000000"/>
                          </a:solidFill>
                          <a:effectLst/>
                          <a:latin typeface="Times New Roman"/>
                        </a:rPr>
                        <a:t>Продолжение таблицы</a:t>
                      </a:r>
                    </a:p>
                  </a:txBody>
                  <a:tcPr marL="4002" marR="4002" marT="400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1980">
                <a:tc>
                  <a:txBody>
                    <a:bodyPr/>
                    <a:lstStyle/>
                    <a:p>
                      <a:pPr algn="ctr" fontAlgn="ctr"/>
                      <a:r>
                        <a:rPr lang="ru-RU" sz="1200" b="1" i="0" u="none" strike="noStrike" dirty="0" smtClean="0">
                          <a:effectLst/>
                          <a:latin typeface="Times New Roman"/>
                        </a:rPr>
                        <a:t>НАИМЕНОВАНИЕ</a:t>
                      </a:r>
                      <a:endParaRPr lang="ru-RU" sz="1200" b="1" i="0" u="none" strike="noStrike" dirty="0">
                        <a:effectLst/>
                        <a:latin typeface="Times New Roman"/>
                      </a:endParaRP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Раздел, подраздел</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Исполнено за 2020 год, тыс. рублей</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Уточненный план на 2021 год, тыс. рублей</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2021 год, тыс. рублей</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18994">
                <a:tc>
                  <a:txBody>
                    <a:bodyPr/>
                    <a:lstStyle/>
                    <a:p>
                      <a:pPr algn="just" fontAlgn="ctr"/>
                      <a:r>
                        <a:rPr lang="ru-RU" sz="900" b="1" i="0" u="none" strike="noStrike">
                          <a:effectLst/>
                          <a:latin typeface="Times New Roman"/>
                        </a:rPr>
                        <a:t>НАЦИОНАЛЬНАЯ ЭКОНОМИКА</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0400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619,4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3 219,1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3 128,8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dirty="0">
                          <a:solidFill>
                            <a:srgbClr val="000000"/>
                          </a:solidFill>
                          <a:effectLst/>
                          <a:latin typeface="Times New Roman"/>
                        </a:rPr>
                        <a:t>  Дорожное хозяйство (дорожные фонды)</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601,5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2646">
                <a:tc>
                  <a:txBody>
                    <a:bodyPr/>
                    <a:lstStyle/>
                    <a:p>
                      <a:pPr algn="l" fontAlgn="t"/>
                      <a:r>
                        <a:rPr lang="ru-RU" sz="900" b="0" i="0" u="none" strike="noStrike" dirty="0">
                          <a:solidFill>
                            <a:srgbClr val="000000"/>
                          </a:solidFill>
                          <a:effectLst/>
                          <a:latin typeface="Times New Roman"/>
                        </a:rPr>
                        <a:t> Муниципальная программа "Дорожное хозяйство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601,5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t"/>
                      <a:r>
                        <a:rPr lang="ru-RU" sz="900" b="1" i="1" u="none" strike="noStrike">
                          <a:solidFill>
                            <a:srgbClr val="000000"/>
                          </a:solidFill>
                          <a:effectLst/>
                          <a:latin typeface="Times New Roman"/>
                        </a:rPr>
                        <a:t>  Связь и информатика</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0410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17,9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113,1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988">
                <a:tc>
                  <a:txBody>
                    <a:bodyPr/>
                    <a:lstStyle/>
                    <a:p>
                      <a:pPr algn="l" fontAlgn="t"/>
                      <a:r>
                        <a:rPr lang="ru-RU" sz="900" b="0" i="0" u="none" strike="noStrike" dirty="0">
                          <a:solidFill>
                            <a:srgbClr val="000000"/>
                          </a:solidFill>
                          <a:effectLst/>
                          <a:latin typeface="Times New Roman"/>
                        </a:rPr>
                        <a:t>Муниципальная программа "Информационное общество в муниципальном образовании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113,1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dirty="0">
                          <a:effectLst/>
                          <a:latin typeface="Times New Roman"/>
                        </a:rPr>
                        <a:t>ЖИЛИЩНО-КОММУНАЛЬНОЕ ХОЗЯЙСТВО</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0500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8 803,4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15 387,7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15 076,0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Жилищное хозяйство</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2 077,2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5 954,8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5 954,1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37990">
                <a:tc>
                  <a:txBody>
                    <a:bodyPr/>
                    <a:lstStyle/>
                    <a:p>
                      <a:pPr algn="l" fontAlgn="t"/>
                      <a:r>
                        <a:rPr lang="ru-RU" sz="900" b="0" i="0" u="none" strike="noStrike" dirty="0">
                          <a:solidFill>
                            <a:srgbClr val="000000"/>
                          </a:solidFill>
                          <a:effectLst/>
                          <a:latin typeface="Times New Roman"/>
                        </a:rPr>
                        <a:t>  Муниципальная программа "Обеспечение доступным и комфортным жильем населения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2 283,5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2 283,4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656">
                <a:tc>
                  <a:txBody>
                    <a:bodyPr/>
                    <a:lstStyle/>
                    <a:p>
                      <a:pPr algn="l" fontAlgn="t"/>
                      <a:r>
                        <a:rPr lang="ru-RU" sz="900" b="0" i="0" u="none" strike="noStrike" dirty="0">
                          <a:solidFill>
                            <a:srgbClr val="000000"/>
                          </a:solidFill>
                          <a:effectLst/>
                          <a:latin typeface="Times New Roman"/>
                        </a:rPr>
                        <a:t> Муниципальная программа "Капитальный ремонт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207,0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238,6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238,4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58">
                <a:tc>
                  <a:txBody>
                    <a:bodyPr/>
                    <a:lstStyle/>
                    <a:p>
                      <a:pPr algn="l" fontAlgn="t"/>
                      <a:r>
                        <a:rPr lang="ru-RU" sz="900" b="0" i="0" u="none" strike="noStrike" dirty="0">
                          <a:solidFill>
                            <a:srgbClr val="000000"/>
                          </a:solidFill>
                          <a:effectLst/>
                          <a:latin typeface="Times New Roman"/>
                        </a:rPr>
                        <a:t>Муниципальная программа "Обеспечение устойчивого сокращения непригодного для проживания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1 870,2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3 432,7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3 432,3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t"/>
                      <a:r>
                        <a:rPr lang="ru-RU" sz="900" b="1" i="1" u="none" strike="noStrike" dirty="0" err="1">
                          <a:solidFill>
                            <a:srgbClr val="000000"/>
                          </a:solidFill>
                          <a:effectLst/>
                          <a:latin typeface="Times New Roman"/>
                        </a:rPr>
                        <a:t>Благоутройство</a:t>
                      </a:r>
                      <a:endParaRPr lang="ru-RU" sz="900" b="1" i="1" u="none" strike="noStrike" dirty="0">
                        <a:solidFill>
                          <a:srgbClr val="000000"/>
                        </a:solidFill>
                        <a:effectLst/>
                        <a:latin typeface="Times New Roman"/>
                      </a:endParaRP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6 726,2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9 432,9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9 121,9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988">
                <a:tc>
                  <a:txBody>
                    <a:bodyPr/>
                    <a:lstStyle/>
                    <a:p>
                      <a:pPr algn="l" fontAlgn="t"/>
                      <a:r>
                        <a:rPr lang="ru-RU" sz="900" b="0" i="0" u="none" strike="noStrike" dirty="0">
                          <a:solidFill>
                            <a:srgbClr val="000000"/>
                          </a:solidFill>
                          <a:effectLst/>
                          <a:latin typeface="Times New Roman"/>
                        </a:rPr>
                        <a:t>Муниципальная программа "Благоустройство территории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6 427,1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8 078,1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7 767,1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88">
                <a:tc>
                  <a:txBody>
                    <a:bodyPr/>
                    <a:lstStyle/>
                    <a:p>
                      <a:pPr algn="l" fontAlgn="t"/>
                      <a:r>
                        <a:rPr lang="ru-RU" sz="900" b="0" i="0" u="none" strike="noStrike" dirty="0">
                          <a:solidFill>
                            <a:srgbClr val="000000"/>
                          </a:solidFill>
                          <a:effectLst/>
                          <a:latin typeface="Times New Roman"/>
                        </a:rPr>
                        <a:t>Муниципальная программа "Борьба с борщевиком Сосновского на территории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299,1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301,1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301,1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654">
                <a:tc>
                  <a:txBody>
                    <a:bodyPr/>
                    <a:lstStyle/>
                    <a:p>
                      <a:pPr algn="l" fontAlgn="t"/>
                      <a:r>
                        <a:rPr lang="ru-RU" sz="900" b="0" i="0" u="none" strike="noStrike" dirty="0">
                          <a:solidFill>
                            <a:srgbClr val="000000"/>
                          </a:solidFill>
                          <a:effectLst/>
                          <a:latin typeface="Times New Roman"/>
                        </a:rPr>
                        <a:t>Муниципальная программа "Комплексное развитие сельских территорий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1 053,7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1 053,7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dirty="0">
                          <a:effectLst/>
                          <a:latin typeface="Times New Roman"/>
                        </a:rPr>
                        <a:t>ОХРАНА ОКРУЖАЮЩЕЙ СРЕДЫ</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0600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dirty="0">
                          <a:solidFill>
                            <a:srgbClr val="000000"/>
                          </a:solidFill>
                          <a:effectLst/>
                          <a:latin typeface="Times New Roman"/>
                        </a:rPr>
                        <a:t>  Другие вопросы в области охраны окружающей среды</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0605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6322">
                <a:tc>
                  <a:txBody>
                    <a:bodyPr/>
                    <a:lstStyle/>
                    <a:p>
                      <a:pPr algn="l" fontAlgn="t"/>
                      <a:r>
                        <a:rPr lang="ru-RU" sz="900" b="0" i="0" u="none" strike="noStrike" dirty="0">
                          <a:solidFill>
                            <a:srgbClr val="000000"/>
                          </a:solidFill>
                          <a:effectLst/>
                          <a:latin typeface="Times New Roman"/>
                        </a:rPr>
                        <a:t>Муниципальная программа "Благоустройство территории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dirty="0">
                          <a:effectLst/>
                          <a:latin typeface="Times New Roman"/>
                        </a:rPr>
                        <a:t>КУЛЬТУРА, КИНЕМАТОГРАФИЯ</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0800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31 123,6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12 645,0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12 632,2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dirty="0">
                          <a:solidFill>
                            <a:srgbClr val="000000"/>
                          </a:solidFill>
                          <a:effectLst/>
                          <a:latin typeface="Times New Roman"/>
                        </a:rPr>
                        <a:t>  Культура</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0801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31 123,6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12 645,0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12 632,2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9462">
                <a:tc>
                  <a:txBody>
                    <a:bodyPr/>
                    <a:lstStyle/>
                    <a:p>
                      <a:pPr algn="l" fontAlgn="t"/>
                      <a:r>
                        <a:rPr lang="ru-RU" sz="900" b="0" i="0" u="none" strike="noStrike" dirty="0">
                          <a:solidFill>
                            <a:srgbClr val="000000"/>
                          </a:solidFill>
                          <a:effectLst/>
                          <a:latin typeface="Times New Roman"/>
                        </a:rPr>
                        <a:t>Муниципальная программа "Развитие культуры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31 123,6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12 645,0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12 632,2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a:effectLst/>
                          <a:latin typeface="Times New Roman"/>
                        </a:rPr>
                        <a:t>СОЦИАЛЬНАЯ ПОЛИТИКА</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1000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443,3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510,4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510,1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Пенсионное обеспечение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1001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311,3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357,6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357,5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18994">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311,3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357,6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357,5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t"/>
                      <a:r>
                        <a:rPr lang="ru-RU" sz="900" b="1" i="1" u="none" strike="noStrike" dirty="0">
                          <a:solidFill>
                            <a:srgbClr val="000000"/>
                          </a:solidFill>
                          <a:effectLst/>
                          <a:latin typeface="Times New Roman"/>
                        </a:rPr>
                        <a:t>  Социальное обеспечение населения</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1003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132,0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152,8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152,6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7655">
                <a:tc>
                  <a:txBody>
                    <a:bodyPr/>
                    <a:lstStyle/>
                    <a:p>
                      <a:pPr algn="l" fontAlgn="t"/>
                      <a:r>
                        <a:rPr lang="ru-RU" sz="900" b="0" i="0" u="none" strike="noStrike">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 Ковардицкое"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132,0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152,8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152,6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a:effectLst/>
                          <a:latin typeface="Times New Roman"/>
                        </a:rPr>
                        <a:t>ФИЗИЧЕСКАЯ КУЛЬТУРА И СПОРТ</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1100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Массовый спорт</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1102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9322">
                <a:tc>
                  <a:txBody>
                    <a:bodyPr/>
                    <a:lstStyle/>
                    <a:p>
                      <a:pPr algn="l" fontAlgn="t"/>
                      <a:r>
                        <a:rPr lang="ru-RU" sz="900" b="0" i="0" u="none" strike="noStrike">
                          <a:solidFill>
                            <a:srgbClr val="000000"/>
                          </a:solidFill>
                          <a:effectLst/>
                          <a:latin typeface="Times New Roman"/>
                        </a:rPr>
                        <a:t> Муниципальная программа "Развитие физической культуры и спорта в муниципальном образовании Ковардицкое"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a:effectLst/>
                          <a:latin typeface="Times New Roman"/>
                        </a:rPr>
                        <a:t>СРЕДСТВА МАССОВОЙ ИНФОРМАЦИИ</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1200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362,9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423,8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359,9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Периодическая печать и издательства</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1202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362,9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423,8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359,9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3657">
                <a:tc>
                  <a:txBody>
                    <a:bodyPr/>
                    <a:lstStyle/>
                    <a:p>
                      <a:pPr algn="l" fontAlgn="t"/>
                      <a:r>
                        <a:rPr lang="ru-RU" sz="900" b="0" i="0" u="none" strike="noStrike">
                          <a:solidFill>
                            <a:srgbClr val="000000"/>
                          </a:solidFill>
                          <a:effectLst/>
                          <a:latin typeface="Times New Roman"/>
                        </a:rPr>
                        <a:t>Муниципальная программа "Развитие муниципальной службы в муниципальном образовании Ковардицкое"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362,9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423,8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359,9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ctr"/>
                      <a:r>
                        <a:rPr lang="ru-RU" sz="900" b="1" i="0" u="none" strike="noStrike">
                          <a:effectLst/>
                          <a:latin typeface="Times New Roman"/>
                        </a:rPr>
                        <a:t>ИТОГО РАСХОДОВ:</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56 141,7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50 919,0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49 414,0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09129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97768" y="115888"/>
            <a:ext cx="87849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dirty="0">
                <a:latin typeface="Times New Roman" pitchFamily="18" charset="0"/>
              </a:rPr>
              <a:t>Расходы бюджета муниципального образования </a:t>
            </a:r>
            <a:r>
              <a:rPr lang="ru-RU" altLang="ru-RU" sz="1600" b="1" dirty="0" err="1">
                <a:latin typeface="Times New Roman" pitchFamily="18" charset="0"/>
              </a:rPr>
              <a:t>Ковардицкое</a:t>
            </a:r>
            <a:r>
              <a:rPr lang="ru-RU" altLang="ru-RU" sz="1600" b="1" dirty="0">
                <a:latin typeface="Times New Roman" pitchFamily="18" charset="0"/>
              </a:rPr>
              <a:t> на социальную сферу </a:t>
            </a:r>
            <a:endParaRPr lang="ru-RU" altLang="ru-RU" sz="1600" b="1" dirty="0" smtClean="0">
              <a:latin typeface="Times New Roman" pitchFamily="18" charset="0"/>
            </a:endParaRPr>
          </a:p>
          <a:p>
            <a:pPr algn="ctr"/>
            <a:r>
              <a:rPr lang="ru-RU" altLang="ru-RU" sz="1600" b="1" dirty="0" smtClean="0">
                <a:latin typeface="Times New Roman" pitchFamily="18" charset="0"/>
              </a:rPr>
              <a:t>в 2020-2021  </a:t>
            </a:r>
            <a:r>
              <a:rPr lang="ru-RU" altLang="ru-RU" sz="1600" b="1" dirty="0">
                <a:latin typeface="Times New Roman" pitchFamily="18" charset="0"/>
              </a:rPr>
              <a:t>годах, </a:t>
            </a:r>
            <a:r>
              <a:rPr lang="ru-RU" altLang="ru-RU" sz="1600" b="1" dirty="0" smtClean="0">
                <a:latin typeface="Times New Roman" pitchFamily="18" charset="0"/>
              </a:rPr>
              <a:t>тыс</a:t>
            </a:r>
            <a:r>
              <a:rPr lang="ru-RU" altLang="ru-RU" sz="1600" b="1" dirty="0">
                <a:latin typeface="Times New Roman" pitchFamily="18" charset="0"/>
              </a:rPr>
              <a:t>. рублей</a:t>
            </a:r>
          </a:p>
        </p:txBody>
      </p:sp>
      <p:sp>
        <p:nvSpPr>
          <p:cNvPr id="16387" name="Rectangle 8"/>
          <p:cNvSpPr>
            <a:spLocks noChangeArrowheads="1"/>
          </p:cNvSpPr>
          <p:nvPr/>
        </p:nvSpPr>
        <p:spPr bwMode="auto">
          <a:xfrm>
            <a:off x="125760" y="3774622"/>
            <a:ext cx="8856984" cy="5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600" b="1" dirty="0">
                <a:latin typeface="Times New Roman" pitchFamily="18" charset="0"/>
              </a:rPr>
              <a:t>Доля переданных полномочий из </a:t>
            </a:r>
            <a:r>
              <a:rPr lang="ru-RU" altLang="ru-RU" sz="1600" b="1" dirty="0" smtClean="0">
                <a:latin typeface="Times New Roman" pitchFamily="18" charset="0"/>
              </a:rPr>
              <a:t>бюджета </a:t>
            </a:r>
            <a:r>
              <a:rPr lang="ru-RU" altLang="ru-RU" sz="1600" b="1" dirty="0">
                <a:latin typeface="Times New Roman" pitchFamily="18" charset="0"/>
              </a:rPr>
              <a:t>муниципального образования </a:t>
            </a:r>
            <a:r>
              <a:rPr lang="ru-RU" altLang="ru-RU" sz="1600" b="1" dirty="0" err="1">
                <a:latin typeface="Times New Roman" pitchFamily="18" charset="0"/>
              </a:rPr>
              <a:t>Ковардицкое</a:t>
            </a:r>
            <a:r>
              <a:rPr lang="ru-RU" altLang="ru-RU" sz="1600" b="1" dirty="0">
                <a:latin typeface="Times New Roman" pitchFamily="18" charset="0"/>
              </a:rPr>
              <a:t> в бюджет </a:t>
            </a:r>
            <a:r>
              <a:rPr lang="ru-RU" altLang="ru-RU" sz="1600" b="1" dirty="0" smtClean="0">
                <a:latin typeface="Times New Roman" pitchFamily="18" charset="0"/>
              </a:rPr>
              <a:t>муниципального образования </a:t>
            </a:r>
            <a:r>
              <a:rPr lang="ru-RU" altLang="ru-RU" sz="1600" b="1" dirty="0">
                <a:latin typeface="Times New Roman" pitchFamily="18" charset="0"/>
              </a:rPr>
              <a:t>Муромский </a:t>
            </a:r>
            <a:r>
              <a:rPr lang="ru-RU" altLang="ru-RU" sz="1600" b="1" dirty="0" smtClean="0">
                <a:latin typeface="Times New Roman" pitchFamily="18" charset="0"/>
              </a:rPr>
              <a:t>район в 2021 году, тыс</a:t>
            </a:r>
            <a:r>
              <a:rPr lang="ru-RU" altLang="ru-RU" sz="1600" b="1" dirty="0">
                <a:latin typeface="Times New Roman" pitchFamily="18" charset="0"/>
              </a:rPr>
              <a:t>. </a:t>
            </a:r>
            <a:r>
              <a:rPr lang="ru-RU" altLang="ru-RU" sz="1600" b="1" dirty="0" smtClean="0">
                <a:latin typeface="Times New Roman" pitchFamily="18" charset="0"/>
              </a:rPr>
              <a:t>рублей.</a:t>
            </a:r>
            <a:endParaRPr lang="ru-RU" altLang="ru-RU" sz="1600" b="1" dirty="0">
              <a:latin typeface="Times New Roman" pitchFamily="18"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811" y="4293096"/>
            <a:ext cx="4635251" cy="235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84" y="673223"/>
            <a:ext cx="5040560" cy="310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1338" y="563215"/>
            <a:ext cx="8262937" cy="417513"/>
          </a:xfrm>
        </p:spPr>
        <p:txBody>
          <a:bodyPr/>
          <a:lstStyle/>
          <a:p>
            <a:r>
              <a:rPr lang="ru-RU" altLang="ru-RU" sz="2200" b="1" dirty="0" smtClean="0">
                <a:latin typeface="Times New Roman" pitchFamily="18" charset="0"/>
                <a:cs typeface="Times New Roman" pitchFamily="18" charset="0"/>
              </a:rPr>
              <a:t>МЕЖБЮДЖЕТНЫЕ ОТНОШЕНИЯ</a:t>
            </a:r>
          </a:p>
        </p:txBody>
      </p:sp>
      <p:sp>
        <p:nvSpPr>
          <p:cNvPr id="17418" name="AutoShape 26"/>
          <p:cNvSpPr>
            <a:spLocks noChangeArrowheads="1"/>
          </p:cNvSpPr>
          <p:nvPr/>
        </p:nvSpPr>
        <p:spPr bwMode="auto">
          <a:xfrm>
            <a:off x="4938712" y="1866275"/>
            <a:ext cx="3960813" cy="8509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938713" y="1955645"/>
            <a:ext cx="396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КОВАРДИЦКОЕ</a:t>
            </a:r>
          </a:p>
        </p:txBody>
      </p:sp>
      <p:sp>
        <p:nvSpPr>
          <p:cNvPr id="17422" name="AutoShape 54"/>
          <p:cNvSpPr>
            <a:spLocks noChangeArrowheads="1"/>
          </p:cNvSpPr>
          <p:nvPr/>
        </p:nvSpPr>
        <p:spPr bwMode="auto">
          <a:xfrm>
            <a:off x="5091112" y="3801169"/>
            <a:ext cx="3960813" cy="966788"/>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5091113" y="3801169"/>
            <a:ext cx="3960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dirty="0">
                <a:latin typeface="Times New Roman" pitchFamily="18" charset="0"/>
              </a:rPr>
              <a:t>Иные межбюджетные трансферты </a:t>
            </a:r>
            <a:r>
              <a:rPr lang="ru-RU" altLang="ru-RU" sz="1200" dirty="0">
                <a:latin typeface="Times New Roman" pitchFamily="18" charset="0"/>
              </a:rPr>
              <a:t>передаваемые бюджету Муромского района на </a:t>
            </a:r>
            <a:r>
              <a:rPr lang="ru-RU" altLang="ru-RU" sz="1200" dirty="0" smtClean="0">
                <a:latin typeface="Times New Roman" pitchFamily="18" charset="0"/>
              </a:rPr>
              <a:t>осуществление </a:t>
            </a:r>
            <a:r>
              <a:rPr lang="ru-RU" altLang="ru-RU" sz="1200" dirty="0">
                <a:latin typeface="Times New Roman" pitchFamily="18" charset="0"/>
              </a:rPr>
              <a:t>части полномочий по решению вопросов местного значения в соответствии с заключенными соглашениями </a:t>
            </a:r>
            <a:r>
              <a:rPr lang="ru-RU" altLang="ru-RU" sz="1200" dirty="0" smtClean="0">
                <a:latin typeface="Times New Roman" pitchFamily="18" charset="0"/>
              </a:rPr>
              <a:t>3062,7 </a:t>
            </a:r>
            <a:r>
              <a:rPr lang="ru-RU" altLang="ru-RU" sz="1200" dirty="0">
                <a:latin typeface="Times New Roman" pitchFamily="18" charset="0"/>
              </a:rPr>
              <a:t>тыс. рублей.</a:t>
            </a:r>
          </a:p>
        </p:txBody>
      </p:sp>
      <p:sp>
        <p:nvSpPr>
          <p:cNvPr id="17424" name="AutoShape 61"/>
          <p:cNvSpPr>
            <a:spLocks noChangeArrowheads="1"/>
          </p:cNvSpPr>
          <p:nvPr/>
        </p:nvSpPr>
        <p:spPr bwMode="auto">
          <a:xfrm>
            <a:off x="6678612" y="2713160"/>
            <a:ext cx="433388" cy="1088009"/>
          </a:xfrm>
          <a:prstGeom prst="downArrow">
            <a:avLst>
              <a:gd name="adj1" fmla="val 50000"/>
              <a:gd name="adj2" fmla="val 29027"/>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97338" y="2075825"/>
            <a:ext cx="817562"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6" name="AutoShape 51"/>
          <p:cNvSpPr>
            <a:spLocks noChangeArrowheads="1"/>
          </p:cNvSpPr>
          <p:nvPr/>
        </p:nvSpPr>
        <p:spPr bwMode="auto">
          <a:xfrm rot="19092676">
            <a:off x="3866274" y="2920138"/>
            <a:ext cx="1306200" cy="431800"/>
          </a:xfrm>
          <a:prstGeom prst="rightArrow">
            <a:avLst>
              <a:gd name="adj1" fmla="val 50000"/>
              <a:gd name="adj2" fmla="val 50075"/>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 name="AutoShape 7"/>
          <p:cNvSpPr>
            <a:spLocks noChangeArrowheads="1"/>
          </p:cNvSpPr>
          <p:nvPr/>
        </p:nvSpPr>
        <p:spPr bwMode="auto">
          <a:xfrm>
            <a:off x="302450" y="1483911"/>
            <a:ext cx="3783750" cy="1628924"/>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8" name="Text Box 7"/>
          <p:cNvSpPr txBox="1">
            <a:spLocks noChangeArrowheads="1"/>
          </p:cNvSpPr>
          <p:nvPr/>
        </p:nvSpPr>
        <p:spPr bwMode="auto">
          <a:xfrm>
            <a:off x="394100" y="1483911"/>
            <a:ext cx="36004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Владимирской области:</a:t>
            </a:r>
          </a:p>
          <a:p>
            <a:pPr eaLnBrk="1" hangingPunct="1">
              <a:buFontTx/>
              <a:buChar char="-"/>
            </a:pPr>
            <a:r>
              <a:rPr lang="ru-RU" altLang="ru-RU" sz="1200" dirty="0">
                <a:latin typeface="Times New Roman" pitchFamily="18" charset="0"/>
              </a:rPr>
              <a:t> субсидии </a:t>
            </a:r>
            <a:r>
              <a:rPr lang="ru-RU" altLang="ru-RU" sz="1200" b="1" dirty="0" smtClean="0">
                <a:latin typeface="Times New Roman" pitchFamily="18" charset="0"/>
              </a:rPr>
              <a:t>6506,8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 субвенции  </a:t>
            </a:r>
            <a:r>
              <a:rPr lang="ru-RU" altLang="ru-RU" sz="1200" b="1" dirty="0" smtClean="0">
                <a:latin typeface="Times New Roman" pitchFamily="18" charset="0"/>
              </a:rPr>
              <a:t>591,9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дотация на выравнивание бюджетной обеспеченности (за счет субвенции из областного бюджета) </a:t>
            </a:r>
            <a:r>
              <a:rPr lang="ru-RU" altLang="ru-RU" sz="1200" b="1" dirty="0" smtClean="0">
                <a:latin typeface="Times New Roman" pitchFamily="18" charset="0"/>
              </a:rPr>
              <a:t>11196,0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eaLnBrk="1" hangingPunct="1">
              <a:buFontTx/>
              <a:buChar char="-"/>
            </a:pPr>
            <a:r>
              <a:rPr lang="ru-RU" altLang="ru-RU" sz="1200" dirty="0">
                <a:latin typeface="Times New Roman" pitchFamily="18" charset="0"/>
              </a:rPr>
              <a:t> </a:t>
            </a:r>
            <a:r>
              <a:rPr lang="ru-RU" altLang="ru-RU" sz="1200" dirty="0" smtClean="0">
                <a:latin typeface="Times New Roman" pitchFamily="18" charset="0"/>
              </a:rPr>
              <a:t>дотация на </a:t>
            </a:r>
            <a:r>
              <a:rPr lang="ru-RU" altLang="ru-RU" sz="1200" dirty="0">
                <a:latin typeface="Times New Roman" pitchFamily="18" charset="0"/>
              </a:rPr>
              <a:t>выравнивание бюджетной </a:t>
            </a:r>
            <a:r>
              <a:rPr lang="ru-RU" altLang="ru-RU" sz="1200" dirty="0" smtClean="0">
                <a:latin typeface="Times New Roman" pitchFamily="18" charset="0"/>
              </a:rPr>
              <a:t>обеспеченности </a:t>
            </a:r>
            <a:r>
              <a:rPr lang="ru-RU" altLang="ru-RU" sz="1200" b="1" dirty="0" smtClean="0">
                <a:latin typeface="Times New Roman" pitchFamily="18" charset="0"/>
              </a:rPr>
              <a:t>3008,3 тыс. рублей</a:t>
            </a:r>
            <a:r>
              <a:rPr lang="ru-RU" altLang="ru-RU" sz="1200" dirty="0" smtClean="0">
                <a:latin typeface="Times New Roman" pitchFamily="18" charset="0"/>
              </a:rPr>
              <a:t>.</a:t>
            </a:r>
            <a:endParaRPr lang="ru-RU" altLang="ru-RU" sz="1200" dirty="0">
              <a:latin typeface="Times New Roman" pitchFamily="18" charset="0"/>
            </a:endParaRPr>
          </a:p>
        </p:txBody>
      </p:sp>
      <p:sp>
        <p:nvSpPr>
          <p:cNvPr id="19" name="AutoShape 7"/>
          <p:cNvSpPr>
            <a:spLocks noChangeArrowheads="1"/>
          </p:cNvSpPr>
          <p:nvPr/>
        </p:nvSpPr>
        <p:spPr bwMode="auto">
          <a:xfrm>
            <a:off x="257789" y="3528884"/>
            <a:ext cx="3859144" cy="155630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20" name="Text Box 36"/>
          <p:cNvSpPr txBox="1">
            <a:spLocks noChangeArrowheads="1"/>
          </p:cNvSpPr>
          <p:nvPr/>
        </p:nvSpPr>
        <p:spPr bwMode="auto">
          <a:xfrm>
            <a:off x="341858" y="3500135"/>
            <a:ext cx="38163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МО Муромский район:</a:t>
            </a:r>
          </a:p>
          <a:p>
            <a:pPr algn="just" eaLnBrk="1" hangingPunct="1"/>
            <a:r>
              <a:rPr lang="ru-RU" altLang="ru-RU" sz="1200" dirty="0">
                <a:latin typeface="Times New Roman" pitchFamily="18" charset="0"/>
              </a:rPr>
              <a:t>-дотации на выравнивание  бюджетной  обеспеченности из районного Фонда финансовой поддержки  поселений </a:t>
            </a:r>
            <a:r>
              <a:rPr lang="ru-RU" altLang="ru-RU" sz="1200" b="1" dirty="0" smtClean="0">
                <a:latin typeface="Times New Roman" pitchFamily="18" charset="0"/>
              </a:rPr>
              <a:t>9250,0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algn="just" eaLnBrk="1" hangingPunct="1"/>
            <a:r>
              <a:rPr lang="ru-RU" altLang="ru-RU" sz="1200" dirty="0" smtClean="0">
                <a:solidFill>
                  <a:srgbClr val="000000"/>
                </a:solidFill>
                <a:latin typeface="Times New Roman" pitchFamily="18" charset="0"/>
              </a:rPr>
              <a:t>-иные </a:t>
            </a:r>
            <a:r>
              <a:rPr lang="ru-RU" altLang="ru-RU" sz="1200" dirty="0">
                <a:solidFill>
                  <a:srgbClr val="000000"/>
                </a:solidFill>
                <a:latin typeface="Times New Roman" pitchFamily="18" charset="0"/>
              </a:rPr>
              <a:t>межбюджетные трансферты на </a:t>
            </a:r>
            <a:r>
              <a:rPr lang="ru-RU" altLang="ru-RU" sz="1200" dirty="0" smtClean="0">
                <a:solidFill>
                  <a:srgbClr val="000000"/>
                </a:solidFill>
                <a:latin typeface="Times New Roman" pitchFamily="18" charset="0"/>
              </a:rPr>
              <a:t>сбалансированность – </a:t>
            </a:r>
            <a:r>
              <a:rPr lang="ru-RU" altLang="ru-RU" sz="1200" b="1" dirty="0" smtClean="0">
                <a:solidFill>
                  <a:srgbClr val="000000"/>
                </a:solidFill>
                <a:latin typeface="Times New Roman" pitchFamily="18" charset="0"/>
              </a:rPr>
              <a:t>194,1 тыс. рублей</a:t>
            </a:r>
            <a:r>
              <a:rPr lang="ru-RU" altLang="ru-RU" sz="1200" dirty="0" smtClean="0">
                <a:solidFill>
                  <a:srgbClr val="000000"/>
                </a:solidFill>
                <a:latin typeface="Times New Roman" pitchFamily="18" charset="0"/>
              </a:rPr>
              <a:t>;</a:t>
            </a:r>
            <a:endParaRPr lang="ru-RU" altLang="ru-RU" sz="1200" dirty="0">
              <a:latin typeface="Times New Roman" pitchFamily="18" charset="0"/>
            </a:endParaRPr>
          </a:p>
          <a:p>
            <a:pPr algn="just" eaLnBrk="1" hangingPunct="1"/>
            <a:r>
              <a:rPr lang="ru-RU" altLang="ru-RU" sz="1200" dirty="0" smtClean="0">
                <a:latin typeface="Times New Roman" pitchFamily="18" charset="0"/>
              </a:rPr>
              <a:t>- иные </a:t>
            </a:r>
            <a:r>
              <a:rPr lang="ru-RU" altLang="ru-RU" sz="1200" dirty="0">
                <a:latin typeface="Times New Roman" pitchFamily="18" charset="0"/>
              </a:rPr>
              <a:t>межбюджетные </a:t>
            </a:r>
            <a:r>
              <a:rPr lang="ru-RU" altLang="ru-RU" sz="1200" dirty="0" smtClean="0">
                <a:latin typeface="Times New Roman" pitchFamily="18" charset="0"/>
              </a:rPr>
              <a:t>трансферты (передаваемые) </a:t>
            </a:r>
            <a:r>
              <a:rPr lang="ru-RU" altLang="ru-RU" sz="1200" b="1" dirty="0" smtClean="0">
                <a:latin typeface="Times New Roman" pitchFamily="18" charset="0"/>
              </a:rPr>
              <a:t>3106,0 </a:t>
            </a:r>
            <a:r>
              <a:rPr lang="ru-RU" altLang="ru-RU" sz="1200" b="1" dirty="0">
                <a:latin typeface="Times New Roman" pitchFamily="18" charset="0"/>
              </a:rPr>
              <a:t>тыс. рублей</a:t>
            </a:r>
            <a:r>
              <a:rPr lang="ru-RU" altLang="ru-RU" sz="1200" dirty="0">
                <a:latin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2021 году </a:t>
            </a:r>
            <a:r>
              <a:rPr lang="ru-RU" sz="1800"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761.</a:t>
            </a:r>
            <a:endParaRPr lang="ru-RU" altLang="ru-RU" sz="1800" b="1" dirty="0">
              <a:solidFill>
                <a:schemeClr val="tx2"/>
              </a:solidFill>
              <a:latin typeface="Times New Roman" pitchFamily="18" charset="0"/>
            </a:endParaRPr>
          </a:p>
        </p:txBody>
      </p:sp>
      <p:sp>
        <p:nvSpPr>
          <p:cNvPr id="18435" name="Rectangle 122"/>
          <p:cNvSpPr>
            <a:spLocks noChangeArrowheads="1"/>
          </p:cNvSpPr>
          <p:nvPr/>
        </p:nvSpPr>
        <p:spPr bwMode="auto">
          <a:xfrm>
            <a:off x="233363" y="1396008"/>
            <a:ext cx="8713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dirty="0">
                <a:latin typeface="Times New Roman" pitchFamily="18" charset="0"/>
              </a:rPr>
              <a:t>Показатели средней заработной платы работников </a:t>
            </a:r>
            <a:r>
              <a:rPr lang="ru-RU" altLang="ru-RU" sz="1600" b="1" dirty="0" smtClean="0">
                <a:latin typeface="Times New Roman" pitchFamily="18" charset="0"/>
              </a:rPr>
              <a:t>культуры, в тыс. рублях.</a:t>
            </a:r>
            <a:endParaRPr lang="ru-RU" altLang="ru-RU" sz="1600" b="1" dirty="0">
              <a:latin typeface="Times New Roman"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1752122583"/>
              </p:ext>
            </p:extLst>
          </p:nvPr>
        </p:nvGraphicFramePr>
        <p:xfrm>
          <a:off x="789781" y="1700808"/>
          <a:ext cx="7600950" cy="4429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476672"/>
            <a:ext cx="8569325"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dirty="0">
                <a:latin typeface="Times New Roman" pitchFamily="18" charset="0"/>
              </a:rPr>
              <a:t>Годовой отчет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представляется в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и заключения органа государственного финансового контроля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принимает либо отклоняет решение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a:t>
            </a:r>
          </a:p>
          <a:p>
            <a:pPr algn="just" eaLnBrk="1" hangingPunct="1">
              <a:spcBef>
                <a:spcPct val="50000"/>
              </a:spcBef>
            </a:pPr>
            <a:r>
              <a:rPr lang="ru-RU" altLang="ru-RU" sz="1400" dirty="0">
                <a:latin typeface="Times New Roman" pitchFamily="18" charset="0"/>
              </a:rPr>
              <a:t>По вопросу рассмотрения проекта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a:t>
            </a:r>
            <a:r>
              <a:rPr lang="ru-RU" altLang="ru-RU" sz="1400" dirty="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a:t>
            </a:r>
            <a:r>
              <a:rPr lang="ru-RU" altLang="ru-RU" sz="1400" dirty="0" err="1">
                <a:solidFill>
                  <a:srgbClr val="000000"/>
                </a:solidFill>
                <a:latin typeface="Times New Roman" pitchFamily="18" charset="0"/>
                <a:cs typeface="Times New Roman" pitchFamily="18" charset="0"/>
              </a:rPr>
              <a:t>Ковардицкое</a:t>
            </a:r>
            <a:r>
              <a:rPr lang="ru-RU" altLang="ru-RU" sz="1400" dirty="0">
                <a:solidFill>
                  <a:srgbClr val="000000"/>
                </a:solidFill>
                <a:latin typeface="Times New Roman" pitchFamily="18" charset="0"/>
                <a:cs typeface="Times New Roman" pitchFamily="18" charset="0"/>
              </a:rPr>
              <a:t> за 2020 год» </a:t>
            </a:r>
            <a:r>
              <a:rPr lang="ru-RU" altLang="ru-RU" sz="1400" dirty="0">
                <a:latin typeface="Times New Roman" pitchFamily="18" charset="0"/>
              </a:rPr>
              <a:t>назначаются публичные слушания. Положение «О публичных слушаниях в муниципальном образовании </a:t>
            </a:r>
            <a:r>
              <a:rPr lang="ru-RU" altLang="ru-RU" sz="1400" dirty="0" err="1">
                <a:latin typeface="Times New Roman" pitchFamily="18" charset="0"/>
              </a:rPr>
              <a:t>Ковардицкое</a:t>
            </a:r>
            <a:r>
              <a:rPr lang="ru-RU" altLang="ru-RU" sz="1400" dirty="0">
                <a:latin typeface="Times New Roman" pitchFamily="18" charset="0"/>
              </a:rPr>
              <a:t>» утверждено решением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от </a:t>
            </a:r>
            <a:r>
              <a:rPr lang="ru-RU" altLang="ru-RU" sz="1400" dirty="0">
                <a:solidFill>
                  <a:schemeClr val="tx2"/>
                </a:solidFill>
                <a:latin typeface="Times New Roman" pitchFamily="18" charset="0"/>
              </a:rPr>
              <a:t>12.05.2006 г. № 20. </a:t>
            </a:r>
          </a:p>
          <a:p>
            <a:pPr algn="just" eaLnBrk="1" hangingPunct="1">
              <a:spcBef>
                <a:spcPct val="50000"/>
              </a:spcBef>
            </a:pPr>
            <a:r>
              <a:rPr lang="ru-RU" altLang="ru-RU" sz="1400" dirty="0">
                <a:latin typeface="Times New Roman" pitchFamily="18" charset="0"/>
              </a:rPr>
              <a:t>Решением Совета народных депутатов муниципального образования </a:t>
            </a:r>
            <a:r>
              <a:rPr lang="ru-RU" altLang="ru-RU" sz="1400" dirty="0" err="1" smtClean="0">
                <a:latin typeface="Times New Roman" pitchFamily="18" charset="0"/>
              </a:rPr>
              <a:t>Ковардицкое</a:t>
            </a:r>
            <a:r>
              <a:rPr lang="ru-RU" altLang="ru-RU" sz="1400" dirty="0" smtClean="0">
                <a:latin typeface="Times New Roman" pitchFamily="18" charset="0"/>
              </a:rPr>
              <a:t> от 21.04.2022 года №15 «</a:t>
            </a:r>
            <a:r>
              <a:rPr lang="ru-RU" altLang="ru-RU" sz="1400" dirty="0">
                <a:latin typeface="Times New Roman" pitchFamily="18" charset="0"/>
              </a:rPr>
              <a:t>О назначении публичных слушаний по проекту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Муромского района «Об утверждении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за </a:t>
            </a:r>
            <a:r>
              <a:rPr lang="ru-RU" altLang="ru-RU" sz="1400" dirty="0" smtClean="0">
                <a:latin typeface="Times New Roman" pitchFamily="18" charset="0"/>
              </a:rPr>
              <a:t>2021 </a:t>
            </a:r>
            <a:r>
              <a:rPr lang="ru-RU" altLang="ru-RU" sz="1400" dirty="0">
                <a:latin typeface="Times New Roman" pitchFamily="18" charset="0"/>
              </a:rPr>
              <a:t>год» определены: </a:t>
            </a:r>
          </a:p>
          <a:p>
            <a:pPr algn="just" eaLnBrk="1" hangingPunct="1">
              <a:spcBef>
                <a:spcPct val="50000"/>
              </a:spcBef>
              <a:buFontTx/>
              <a:buChar char="-"/>
            </a:pPr>
            <a:r>
              <a:rPr lang="ru-RU" altLang="ru-RU" sz="1400" dirty="0">
                <a:latin typeface="Times New Roman" pitchFamily="18" charset="0"/>
              </a:rPr>
              <a:t>дата и место проведения публичных слушаний – </a:t>
            </a:r>
            <a:r>
              <a:rPr lang="ru-RU" sz="1400" dirty="0">
                <a:latin typeface="Times New Roman" pitchFamily="18" charset="0"/>
              </a:rPr>
              <a:t>26 мая 2022 года, в 15-00 часов, </a:t>
            </a:r>
            <a:r>
              <a:rPr lang="ru-RU" altLang="ru-RU" sz="1400" dirty="0">
                <a:latin typeface="Times New Roman" pitchFamily="18" charset="0"/>
              </a:rPr>
              <a:t> в зале заседаний </a:t>
            </a:r>
            <a:r>
              <a:rPr lang="ru-RU" sz="1400" dirty="0">
                <a:latin typeface="Times New Roman" pitchFamily="18" charset="0"/>
              </a:rPr>
              <a:t>администрации муниципального образования </a:t>
            </a:r>
            <a:r>
              <a:rPr lang="ru-RU" sz="1400" dirty="0" err="1">
                <a:latin typeface="Times New Roman" pitchFamily="18" charset="0"/>
              </a:rPr>
              <a:t>Ковардицкое</a:t>
            </a:r>
            <a:r>
              <a:rPr lang="ru-RU" sz="1400" dirty="0">
                <a:latin typeface="Times New Roman" pitchFamily="18" charset="0"/>
              </a:rPr>
              <a:t> по адресу: Владимирская область,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д.94-а, зал заседаний </a:t>
            </a:r>
            <a:r>
              <a:rPr lang="ru-RU" altLang="ru-RU" sz="1400" dirty="0">
                <a:latin typeface="Times New Roman" pitchFamily="18" charset="0"/>
              </a:rPr>
              <a:t>по адресу: Муромский район, с. </a:t>
            </a:r>
            <a:r>
              <a:rPr lang="ru-RU" altLang="ru-RU" sz="1400" dirty="0" err="1">
                <a:latin typeface="Times New Roman" pitchFamily="18" charset="0"/>
              </a:rPr>
              <a:t>Ковардицы</a:t>
            </a:r>
            <a:r>
              <a:rPr lang="ru-RU" altLang="ru-RU" sz="1400" dirty="0">
                <a:latin typeface="Times New Roman" pitchFamily="18" charset="0"/>
              </a:rPr>
              <a:t>, ул. Дзержинского, д.94-а;</a:t>
            </a:r>
          </a:p>
          <a:p>
            <a:pPr algn="just" eaLnBrk="1" hangingPunct="1">
              <a:spcBef>
                <a:spcPct val="50000"/>
              </a:spcBef>
              <a:buFontTx/>
              <a:buChar char="-"/>
            </a:pPr>
            <a:r>
              <a:rPr lang="ru-RU" altLang="ru-RU" sz="1400" dirty="0">
                <a:latin typeface="Times New Roman" pitchFamily="18" charset="0"/>
              </a:rPr>
              <a:t>права граждан при проведении публичных слушаний - свои </a:t>
            </a:r>
            <a:r>
              <a:rPr lang="ru-RU" sz="1400" dirty="0">
                <a:latin typeface="Times New Roman" pitchFamily="18" charset="0"/>
              </a:rPr>
              <a:t>предложения по проекту решения Совета народных депутатов муниципального образования </a:t>
            </a:r>
            <a:r>
              <a:rPr lang="ru-RU" sz="1400" dirty="0" err="1">
                <a:latin typeface="Times New Roman" pitchFamily="18" charset="0"/>
              </a:rPr>
              <a:t>Ковардицкое</a:t>
            </a:r>
            <a:r>
              <a:rPr lang="ru-RU" sz="1400" dirty="0">
                <a:latin typeface="Times New Roman" pitchFamily="18" charset="0"/>
              </a:rPr>
              <a:t> Муромского района «Об утверждении отчета об исполнении бюджета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за 2021 год» могут направляться в комиссию, расположенную по адресу: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 94-а,  письменно или посредством официального сайта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телекоммуникационной сети Интернет </a:t>
            </a:r>
            <a:r>
              <a:rPr lang="en-US" sz="1400" dirty="0">
                <a:latin typeface="Times New Roman" pitchFamily="18" charset="0"/>
              </a:rPr>
              <a:t>http</a:t>
            </a:r>
            <a:r>
              <a:rPr lang="ru-RU" sz="1400" dirty="0">
                <a:latin typeface="Times New Roman" pitchFamily="18" charset="0"/>
              </a:rPr>
              <a:t>://</a:t>
            </a:r>
            <a:r>
              <a:rPr lang="en-US" sz="1400" dirty="0" err="1">
                <a:latin typeface="Times New Roman" pitchFamily="18" charset="0"/>
              </a:rPr>
              <a:t>kovardici</a:t>
            </a:r>
            <a:r>
              <a:rPr lang="ru-RU" sz="1400" dirty="0">
                <a:latin typeface="Times New Roman" pitchFamily="18" charset="0"/>
              </a:rPr>
              <a:t>.</a:t>
            </a:r>
            <a:r>
              <a:rPr lang="en-US" sz="1400" dirty="0" err="1">
                <a:latin typeface="Times New Roman" pitchFamily="18" charset="0"/>
              </a:rPr>
              <a:t>ru</a:t>
            </a:r>
            <a:r>
              <a:rPr lang="ru-RU" sz="1400" dirty="0">
                <a:latin typeface="Times New Roman" pitchFamily="18" charset="0"/>
              </a:rPr>
              <a:t>/</a:t>
            </a:r>
            <a:r>
              <a:rPr lang="en-US" sz="1400" dirty="0">
                <a:latin typeface="Times New Roman" pitchFamily="18" charset="0"/>
              </a:rPr>
              <a:t>user</a:t>
            </a:r>
            <a:r>
              <a:rPr lang="ru-RU" sz="1400" dirty="0">
                <a:latin typeface="Times New Roman" pitchFamily="18" charset="0"/>
              </a:rPr>
              <a:t>, в срок до 25 мая 2022 </a:t>
            </a:r>
            <a:r>
              <a:rPr lang="ru-RU" sz="1400" dirty="0" smtClean="0">
                <a:latin typeface="Times New Roman" pitchFamily="18" charset="0"/>
              </a:rPr>
              <a:t>года.</a:t>
            </a:r>
            <a:endParaRPr lang="ru-RU" altLang="ru-RU" sz="1400" dirty="0">
              <a:latin typeface="Times New Roman" pitchFamily="18" charset="0"/>
            </a:endParaRPr>
          </a:p>
        </p:txBody>
      </p:sp>
      <p:sp>
        <p:nvSpPr>
          <p:cNvPr id="3087" name="Rectangle 4"/>
          <p:cNvSpPr>
            <a:spLocks noChangeArrowheads="1"/>
          </p:cNvSpPr>
          <p:nvPr/>
        </p:nvSpPr>
        <p:spPr bwMode="auto">
          <a:xfrm>
            <a:off x="2070100" y="0"/>
            <a:ext cx="5329238" cy="549275"/>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69874" y="260350"/>
            <a:ext cx="8640861" cy="1143000"/>
          </a:xfrm>
        </p:spPr>
        <p:txBody>
          <a:bodyPr/>
          <a:lstStyle/>
          <a:p>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dirty="0" smtClean="0"/>
          </a:p>
        </p:txBody>
      </p:sp>
      <p:sp>
        <p:nvSpPr>
          <p:cNvPr id="6" name="Объект 2"/>
          <p:cNvSpPr txBox="1">
            <a:spLocks/>
          </p:cNvSpPr>
          <p:nvPr/>
        </p:nvSpPr>
        <p:spPr bwMode="auto">
          <a:xfrm>
            <a:off x="557213" y="1484313"/>
            <a:ext cx="8161337" cy="935037"/>
          </a:xfrm>
          <a:prstGeom prst="rect">
            <a:avLst/>
          </a:prstGeom>
          <a:noFill/>
          <a:ln>
            <a:noFill/>
          </a:ln>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just">
              <a:buFontTx/>
              <a:buNone/>
              <a:defRPr/>
            </a:pPr>
            <a:r>
              <a:rPr lang="ru-RU" altLang="ru-RU" sz="1600" kern="0" dirty="0" smtClean="0">
                <a:latin typeface="Times New Roman" pitchFamily="18" charset="0"/>
                <a:cs typeface="Times New Roman" pitchFamily="18" charset="0"/>
              </a:rPr>
              <a:t>       Бюджет муниципального образования Ковардицкое за 2021 год выполнен с превышением расходов над доходами  (дефицит бюджета) в сумме 363,36 тыс. рублей.</a:t>
            </a:r>
          </a:p>
          <a:p>
            <a:pPr marL="0" indent="0" algn="just">
              <a:buFontTx/>
              <a:buNone/>
              <a:defRPr/>
            </a:pPr>
            <a:r>
              <a:rPr lang="ru-RU" altLang="ru-RU" sz="1600" kern="0" dirty="0" smtClean="0">
                <a:solidFill>
                  <a:srgbClr val="000000"/>
                </a:solidFill>
                <a:latin typeface="Times New Roman" pitchFamily="18" charset="0"/>
                <a:cs typeface="Times New Roman" pitchFamily="18" charset="0"/>
              </a:rPr>
              <a:t> </a:t>
            </a:r>
          </a:p>
          <a:p>
            <a:pPr marL="0" indent="0" algn="just">
              <a:buFontTx/>
              <a:buNone/>
              <a:defRPr/>
            </a:pPr>
            <a:endParaRPr lang="ru-RU" altLang="ru-RU" sz="1600" kern="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17934315"/>
              </p:ext>
            </p:extLst>
          </p:nvPr>
        </p:nvGraphicFramePr>
        <p:xfrm>
          <a:off x="557213" y="2204864"/>
          <a:ext cx="8065491" cy="1512169"/>
        </p:xfrm>
        <a:graphic>
          <a:graphicData uri="http://schemas.openxmlformats.org/drawingml/2006/table">
            <a:tbl>
              <a:tblPr/>
              <a:tblGrid>
                <a:gridCol w="6306240"/>
                <a:gridCol w="1759251"/>
              </a:tblGrid>
              <a:tr h="581830">
                <a:tc>
                  <a:txBody>
                    <a:bodyPr/>
                    <a:lstStyle/>
                    <a:p>
                      <a:pPr algn="ctr" fontAlgn="ctr"/>
                      <a:r>
                        <a:rPr lang="ru-RU" sz="1600" b="1" i="0" u="none" strike="noStrike" dirty="0">
                          <a:effectLst/>
                          <a:latin typeface="Times New Roman"/>
                        </a:rPr>
                        <a:t>Наименование показателя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600" b="1" i="0" u="none" strike="noStrike" dirty="0">
                          <a:effectLst/>
                          <a:latin typeface="Times New Roman"/>
                        </a:rPr>
                        <a:t>Исполнено за 2021 год, тыс. рублей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10113">
                <a:tc>
                  <a:txBody>
                    <a:bodyPr/>
                    <a:lstStyle/>
                    <a:p>
                      <a:pPr algn="just" fontAlgn="ctr"/>
                      <a:r>
                        <a:rPr lang="ru-RU" sz="1600" b="1" i="0" u="none" strike="noStrike" dirty="0">
                          <a:effectLst/>
                          <a:latin typeface="Times New Roman"/>
                        </a:rPr>
                        <a:t>Источники внутреннего финансирования дефицитов бюджетов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effectLst/>
                          <a:latin typeface="Times New Roman"/>
                        </a:rPr>
                        <a:t>263,4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113">
                <a:tc>
                  <a:txBody>
                    <a:bodyPr/>
                    <a:lstStyle/>
                    <a:p>
                      <a:pPr algn="just" fontAlgn="ctr"/>
                      <a:r>
                        <a:rPr lang="ru-RU" sz="1600" b="1" i="0" u="none" strike="noStrike" dirty="0">
                          <a:effectLst/>
                          <a:latin typeface="Times New Roman"/>
                        </a:rPr>
                        <a:t>Изменение остатков средств на счетах по учету средств бюджета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effectLst/>
                          <a:latin typeface="Times New Roman"/>
                        </a:rPr>
                        <a:t>263,4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113">
                <a:tc>
                  <a:txBody>
                    <a:bodyPr/>
                    <a:lstStyle/>
                    <a:p>
                      <a:pPr algn="just" fontAlgn="ctr"/>
                      <a:r>
                        <a:rPr lang="ru-RU" sz="1600" b="0" i="0" u="none" strike="noStrike" dirty="0">
                          <a:effectLst/>
                          <a:latin typeface="Times New Roman"/>
                        </a:rPr>
                        <a:t>Уменьшение прочих остатков денежных средств бюджетов поселений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effectLst/>
                          <a:latin typeface="Times New Roman"/>
                        </a:rPr>
                        <a:t>263,4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1268760"/>
          </a:xfrm>
        </p:spPr>
        <p:txBody>
          <a:bodyPr/>
          <a:lstStyle/>
          <a:p>
            <a:pPr eaLnBrk="1" hangingPunct="1">
              <a:defRPr/>
            </a:pPr>
            <a:r>
              <a:rPr lang="ru-RU" altLang="ru-RU" sz="2200" b="1" u="sng" dirty="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a:t>
            </a:r>
            <a:r>
              <a:rPr lang="ru-RU" altLang="ru-RU" sz="2200" b="1" u="sng" dirty="0" smtClean="0">
                <a:solidFill>
                  <a:schemeClr val="tx1"/>
                </a:solidFill>
                <a:effectLst>
                  <a:outerShdw blurRad="38100" dist="38100" dir="2700000" algn="tl">
                    <a:srgbClr val="FFFFFF"/>
                  </a:outerShdw>
                </a:effectLst>
                <a:latin typeface="Times New Roman" pitchFamily="18" charset="0"/>
              </a:rPr>
              <a:t>КОВАРДИЦКОЕ  </a:t>
            </a:r>
            <a:br>
              <a:rPr lang="ru-RU" altLang="ru-RU" sz="2200" b="1" u="sng" dirty="0" smtClean="0">
                <a:solidFill>
                  <a:schemeClr val="tx1"/>
                </a:solidFill>
                <a:effectLst>
                  <a:outerShdw blurRad="38100" dist="38100" dir="2700000" algn="tl">
                    <a:srgbClr val="FFFFFF"/>
                  </a:outerShdw>
                </a:effectLst>
                <a:latin typeface="Times New Roman" pitchFamily="18" charset="0"/>
              </a:rPr>
            </a:br>
            <a:r>
              <a:rPr lang="ru-RU" altLang="ru-RU" sz="2200" b="1" u="sng" dirty="0" smtClean="0">
                <a:solidFill>
                  <a:schemeClr val="tx1"/>
                </a:solidFill>
                <a:effectLst>
                  <a:outerShdw blurRad="38100" dist="38100" dir="2700000" algn="tl">
                    <a:srgbClr val="FFFFFF"/>
                  </a:outerShdw>
                </a:effectLst>
                <a:latin typeface="Times New Roman" pitchFamily="18" charset="0"/>
              </a:rPr>
              <a:t>ЗА 2021 ГОД</a:t>
            </a:r>
            <a:r>
              <a:rPr lang="ru-RU" altLang="ru-RU" sz="2200" b="1" u="sng" dirty="0" smtClean="0">
                <a:latin typeface="Times New Roman" pitchFamily="18" charset="0"/>
              </a:rPr>
              <a:t>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64" y="1615708"/>
            <a:ext cx="7488832" cy="480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spect="1" noChangeArrowheads="1"/>
          </p:cNvSpPr>
          <p:nvPr/>
        </p:nvSpPr>
        <p:spPr bwMode="auto">
          <a:xfrm>
            <a:off x="-12522200" y="-6075363"/>
            <a:ext cx="34226500" cy="190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ru-RU" altLang="ru-RU"/>
          </a:p>
        </p:txBody>
      </p:sp>
      <p:graphicFrame>
        <p:nvGraphicFramePr>
          <p:cNvPr id="3" name="Таблица 2"/>
          <p:cNvGraphicFramePr>
            <a:graphicFrameLocks noGrp="1"/>
          </p:cNvGraphicFramePr>
          <p:nvPr>
            <p:extLst>
              <p:ext uri="{D42A27DB-BD31-4B8C-83A1-F6EECF244321}">
                <p14:modId xmlns:p14="http://schemas.microsoft.com/office/powerpoint/2010/main" val="2802078739"/>
              </p:ext>
            </p:extLst>
          </p:nvPr>
        </p:nvGraphicFramePr>
        <p:xfrm>
          <a:off x="197768" y="116632"/>
          <a:ext cx="8712969" cy="6465891"/>
        </p:xfrm>
        <a:graphic>
          <a:graphicData uri="http://schemas.openxmlformats.org/drawingml/2006/table">
            <a:tbl>
              <a:tblPr/>
              <a:tblGrid>
                <a:gridCol w="4608512"/>
                <a:gridCol w="882854"/>
                <a:gridCol w="878619"/>
                <a:gridCol w="732182"/>
                <a:gridCol w="1610802"/>
              </a:tblGrid>
              <a:tr h="277334">
                <a:tc>
                  <a:txBody>
                    <a:bodyPr/>
                    <a:lstStyle/>
                    <a:p>
                      <a:pPr algn="ctr" fontAlgn="ctr"/>
                      <a:r>
                        <a:rPr lang="ru-RU" sz="1100" b="1" i="0" u="none" strike="noStrike" dirty="0">
                          <a:solidFill>
                            <a:srgbClr val="000000"/>
                          </a:solidFill>
                          <a:effectLst/>
                          <a:latin typeface="Times New Roman"/>
                        </a:rPr>
                        <a:t>Наименование</a:t>
                      </a:r>
                    </a:p>
                  </a:txBody>
                  <a:tcPr marL="3112" marR="3112" marT="31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План на 2021 год</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Исполнено за 2021 год</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 исп. к плану</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Причина отклонений</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92445">
                <a:tc>
                  <a:txBody>
                    <a:bodyPr/>
                    <a:lstStyle/>
                    <a:p>
                      <a:pPr algn="l" fontAlgn="ctr"/>
                      <a:r>
                        <a:rPr lang="ru-RU" sz="1100" b="1" i="0" u="none" strike="noStrike" dirty="0" smtClean="0">
                          <a:effectLst/>
                          <a:latin typeface="Times New Roman"/>
                        </a:rPr>
                        <a:t>ВСЕГО РАСХОДОВ</a:t>
                      </a:r>
                      <a:endParaRPr lang="ru-RU" sz="1100" b="1" i="0" u="none" strike="noStrike" dirty="0">
                        <a:effectLst/>
                        <a:latin typeface="Times New Roman"/>
                      </a:endParaRP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effectLst/>
                          <a:latin typeface="Times New Roman"/>
                        </a:rPr>
                        <a:t>50 919,0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effectLst/>
                          <a:latin typeface="Times New Roman"/>
                        </a:rPr>
                        <a:t>49 414,0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solidFill>
                            <a:srgbClr val="000000"/>
                          </a:solidFill>
                          <a:effectLst/>
                          <a:latin typeface="Times New Roman"/>
                        </a:rPr>
                        <a:t>97,0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54952">
                <a:tc>
                  <a:txBody>
                    <a:bodyPr/>
                    <a:lstStyle/>
                    <a:p>
                      <a:pPr algn="l" fontAlgn="ctr"/>
                      <a:r>
                        <a:rPr lang="ru-RU" sz="1100" b="1" i="0" u="none" strike="noStrike" dirty="0">
                          <a:effectLst/>
                          <a:latin typeface="Times New Roman"/>
                        </a:rPr>
                        <a:t> </a:t>
                      </a:r>
                      <a:r>
                        <a:rPr lang="ru-RU" sz="1100" b="1" i="0" u="none" strike="noStrike" dirty="0" smtClean="0">
                          <a:effectLst/>
                          <a:latin typeface="Times New Roman"/>
                        </a:rPr>
                        <a:t>Муниципальная </a:t>
                      </a:r>
                      <a:r>
                        <a:rPr lang="ru-RU" sz="1100" b="1" i="0" u="none" strike="noStrike" dirty="0">
                          <a:effectLst/>
                          <a:latin typeface="Times New Roman"/>
                        </a:rPr>
                        <a:t>программа "Обеспечение доступным и комфортным жильем населения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2 436,3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2 436,0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64572">
                <a:tc>
                  <a:txBody>
                    <a:bodyPr/>
                    <a:lstStyle/>
                    <a:p>
                      <a:pPr algn="l" fontAlgn="ctr"/>
                      <a:r>
                        <a:rPr lang="ru-RU" sz="1100" b="1" i="0" u="none" strike="noStrike" dirty="0">
                          <a:effectLst/>
                          <a:latin typeface="Times New Roman"/>
                        </a:rPr>
                        <a:t> </a:t>
                      </a:r>
                      <a:r>
                        <a:rPr lang="ru-RU" sz="1100" b="1" i="0" u="none" strike="noStrike" dirty="0" smtClean="0">
                          <a:effectLst/>
                          <a:latin typeface="Times New Roman"/>
                        </a:rPr>
                        <a:t>Муниципальная </a:t>
                      </a:r>
                      <a:r>
                        <a:rPr lang="ru-RU" sz="1100" b="1" i="0" u="none" strike="noStrike" dirty="0">
                          <a:effectLst/>
                          <a:latin typeface="Times New Roman"/>
                        </a:rPr>
                        <a:t>программа "Защита населения и территорий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 от чрезвычайных ситуаций, обеспечение пожарной безопасности и безопасности людей на водных объектах"</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1 569,0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1 486,6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94,7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Оплата работ «по факту» на основании актов выполненных работ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6117">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"Развитие культуры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12 645,0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12 632,2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99,9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67651">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"Развитие физической культуры и спорта в муниципальном образовании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0,5</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487">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"Развитие муниципальной службы в муниципальном образовании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12 146,6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11 666,3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1738">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"Управление муниципальным имуществом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1 031,9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1 028,3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6117">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"Управление муниципальными финансами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935,9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935,9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86978">
                <a:tc>
                  <a:txBody>
                    <a:bodyPr/>
                    <a:lstStyle/>
                    <a:p>
                      <a:pPr algn="l" fontAlgn="ctr"/>
                      <a:r>
                        <a:rPr lang="ru-RU" sz="1100" b="1" i="0" u="none" strike="noStrike" dirty="0" smtClean="0">
                          <a:effectLst/>
                          <a:latin typeface="Times New Roman"/>
                        </a:rPr>
                        <a:t> Муниципальная </a:t>
                      </a:r>
                      <a:r>
                        <a:rPr lang="ru-RU" sz="1100" b="1" i="0" u="none" strike="noStrike" dirty="0">
                          <a:effectLst/>
                          <a:latin typeface="Times New Roman"/>
                        </a:rPr>
                        <a:t>программа "Благоустройство территории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8 113,1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7 801,9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solidFill>
                            <a:srgbClr val="000000"/>
                          </a:solidFill>
                          <a:effectLst/>
                          <a:latin typeface="Times New Roman"/>
                        </a:rPr>
                        <a:t>96,2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5281">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"Капитальный ремонт жилищного фонда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238,6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238,4</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99,9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6531">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"Дорожное хозяйство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3 106,0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3 106,0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509213">
                <a:tc>
                  <a:txBody>
                    <a:bodyPr/>
                    <a:lstStyle/>
                    <a:p>
                      <a:pPr algn="l" fontAlgn="ctr"/>
                      <a:r>
                        <a:rPr lang="ru-RU" sz="1100" b="1" i="0" u="none" strike="noStrike" dirty="0" smtClean="0">
                          <a:effectLst/>
                          <a:latin typeface="Times New Roman"/>
                        </a:rPr>
                        <a:t> Муниципальная </a:t>
                      </a:r>
                      <a:r>
                        <a:rPr lang="ru-RU" sz="1100" b="1" i="0" u="none" strike="noStrike" dirty="0">
                          <a:effectLst/>
                          <a:latin typeface="Times New Roman"/>
                        </a:rPr>
                        <a:t>программа "Обеспечение устойчивого сокращения непригодного для проживания жилищного фонда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3 432,7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3 432,3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"Информационное общество в муниципальном образовании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113,1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22,8</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20,2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Оплата работ «по факту» на основании актов выполненных работ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06448">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"Борьба с борщевиком Сосновского на территории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301,1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301,1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60040">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"Комплексное развитие сельских территорий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1 053,7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1 053,7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4889">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Непрограммные расходы органов местного самоуправления</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3 795,5</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3 272,6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86,2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98438" y="26368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2531" name="Text Box 5"/>
          <p:cNvSpPr txBox="1">
            <a:spLocks noChangeArrowheads="1"/>
          </p:cNvSpPr>
          <p:nvPr/>
        </p:nvSpPr>
        <p:spPr bwMode="auto">
          <a:xfrm>
            <a:off x="611188" y="188913"/>
            <a:ext cx="77771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50000"/>
              </a:spcBef>
            </a:pPr>
            <a:r>
              <a:rPr lang="ru-RU" altLang="ru-RU" sz="1600" dirty="0" smtClean="0">
                <a:latin typeface="Times New Roman" pitchFamily="18" charset="0"/>
              </a:rPr>
              <a:t>        С </a:t>
            </a:r>
            <a:r>
              <a:rPr lang="ru-RU" altLang="ru-RU" sz="1600" dirty="0">
                <a:latin typeface="Times New Roman" pitchFamily="18" charset="0"/>
              </a:rPr>
              <a:t>решением Совета народных депутатов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Муромского района </a:t>
            </a:r>
            <a:r>
              <a:rPr lang="ru-RU" altLang="ru-RU" sz="1600" dirty="0" smtClean="0">
                <a:latin typeface="Times New Roman" pitchFamily="18" charset="0"/>
              </a:rPr>
              <a:t>от 26.05.2022 года № 16 «</a:t>
            </a:r>
            <a:r>
              <a:rPr lang="ru-RU" altLang="ru-RU" sz="1600" dirty="0">
                <a:latin typeface="Times New Roman" pitchFamily="18" charset="0"/>
              </a:rPr>
              <a:t>Об утверждении отчета об исполнении бюджета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за 2021 год» можно ознакомиться в газете «Муромский край. Документы</a:t>
            </a:r>
            <a:r>
              <a:rPr lang="ru-RU" altLang="ru-RU" sz="1600">
                <a:latin typeface="Times New Roman" pitchFamily="18" charset="0"/>
              </a:rPr>
              <a:t>» </a:t>
            </a:r>
            <a:r>
              <a:rPr lang="ru-RU" sz="1600" smtClean="0">
                <a:latin typeface="Times New Roman" pitchFamily="18" charset="0"/>
              </a:rPr>
              <a:t>№ 57(4826) </a:t>
            </a:r>
            <a:r>
              <a:rPr lang="ru-RU" altLang="ru-RU" sz="1600">
                <a:latin typeface="Times New Roman" pitchFamily="18" charset="0"/>
              </a:rPr>
              <a:t>от 31</a:t>
            </a:r>
            <a:r>
              <a:rPr lang="ru-RU" sz="1600">
                <a:latin typeface="Times New Roman" pitchFamily="18" charset="0"/>
              </a:rPr>
              <a:t>.05.2022 </a:t>
            </a:r>
            <a:r>
              <a:rPr lang="ru-RU" altLang="ru-RU" sz="1600" dirty="0" smtClean="0">
                <a:latin typeface="Times New Roman" pitchFamily="18" charset="0"/>
              </a:rPr>
              <a:t>года </a:t>
            </a:r>
            <a:r>
              <a:rPr lang="ru-RU" altLang="ru-RU" sz="1600" dirty="0">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cstate="print">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25400" y="115888"/>
            <a:ext cx="91805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200" b="1" dirty="0" smtClean="0">
                <a:latin typeface="Times New Roman" pitchFamily="18" charset="0"/>
              </a:rPr>
              <a:t>ОСНОВНЫЕ ПАРАМЕТРЫ ИСПОЛНЕНИЯ БЮДЖЕТА МУНИЦИПАЛЬНОГО ОБРАЗОВАНИЯ КОВАРДИЦКОЕ</a:t>
            </a:r>
          </a:p>
          <a:p>
            <a:pPr algn="ctr"/>
            <a:r>
              <a:rPr lang="ru-RU" altLang="ru-RU" sz="2200" b="1" dirty="0" smtClean="0">
                <a:latin typeface="Times New Roman" pitchFamily="18" charset="0"/>
              </a:rPr>
              <a:t>ЗА 2021 ГОД</a:t>
            </a:r>
            <a:endParaRPr lang="ru-RU" altLang="ru-RU" sz="2200" b="1" dirty="0">
              <a:latin typeface="Times New Roman" pitchFamily="18" charset="0"/>
            </a:endParaRPr>
          </a:p>
        </p:txBody>
      </p:sp>
      <p:sp>
        <p:nvSpPr>
          <p:cNvPr id="4" name="Скругленный прямоугольник 3"/>
          <p:cNvSpPr/>
          <p:nvPr/>
        </p:nvSpPr>
        <p:spPr bwMode="auto">
          <a:xfrm>
            <a:off x="580293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49414,0</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46600"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a:solidFill>
                <a:schemeClr val="tx1"/>
              </a:solidFill>
            </a:endParaRPr>
          </a:p>
        </p:txBody>
      </p:sp>
      <p:sp>
        <p:nvSpPr>
          <p:cNvPr id="7" name="Скругленный прямоугольник 6"/>
          <p:cNvSpPr/>
          <p:nvPr/>
        </p:nvSpPr>
        <p:spPr bwMode="auto">
          <a:xfrm>
            <a:off x="47720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49150,7 </a:t>
            </a:r>
            <a:r>
              <a:rPr lang="ru-RU" sz="1800" b="1" dirty="0" smtClean="0">
                <a:solidFill>
                  <a:schemeClr val="tx1"/>
                </a:solidFill>
                <a:latin typeface="Times New Roman" panose="02020603050405020304" pitchFamily="18" charset="0"/>
                <a:cs typeface="Times New Roman" panose="02020603050405020304" pitchFamily="18" charset="0"/>
              </a:rPr>
              <a:t>тыс</a:t>
            </a:r>
            <a:r>
              <a:rPr lang="ru-RU" sz="1800" b="1" dirty="0">
                <a:solidFill>
                  <a:schemeClr val="tx1"/>
                </a:solidFill>
                <a:latin typeface="Times New Roman" panose="02020603050405020304" pitchFamily="18" charset="0"/>
                <a:cs typeface="Times New Roman" panose="02020603050405020304" pitchFamily="18" charset="0"/>
              </a:rPr>
              <a:t>.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3163082" y="429309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Дефицит</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263,3 </a:t>
            </a:r>
            <a:r>
              <a:rPr lang="ru-RU" sz="24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98438" y="50800"/>
            <a:ext cx="8783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dirty="0" smtClean="0">
                <a:latin typeface="Times New Roman" pitchFamily="18" charset="0"/>
              </a:rPr>
              <a:t>ОСНОВНЫЕ ЭКОНОМИЧЕСКИЕ ПОКАЗАТЕЛИ РАЗВИТИЯ ЭКОНОМИКИ МУНИЦИПАЛЬНОГО ОБРАЗОВАНИЯ КОВАРДИЦКОЕ  ЗА 2021 ГОД</a:t>
            </a:r>
            <a:endParaRPr lang="ru-RU" altLang="ru-RU" sz="1800" b="1" dirty="0">
              <a:latin typeface="Times New Roman" pitchFamily="18" charset="0"/>
            </a:endParaRPr>
          </a:p>
        </p:txBody>
      </p:sp>
      <p:sp>
        <p:nvSpPr>
          <p:cNvPr id="5123" name="Rectangle 6"/>
          <p:cNvSpPr>
            <a:spLocks noChangeArrowheads="1"/>
          </p:cNvSpPr>
          <p:nvPr/>
        </p:nvSpPr>
        <p:spPr bwMode="auto">
          <a:xfrm>
            <a:off x="4600575" y="3933825"/>
            <a:ext cx="43815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indent="-171450">
              <a:lnSpc>
                <a:spcPct val="80000"/>
              </a:lnSpc>
              <a:spcBef>
                <a:spcPct val="50000"/>
              </a:spcBef>
              <a:spcAft>
                <a:spcPts val="75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9242 </a:t>
            </a:r>
            <a:r>
              <a:rPr lang="ru-RU" altLang="ru-RU" sz="1400" b="1" dirty="0">
                <a:latin typeface="Times New Roman" pitchFamily="18" charset="0"/>
              </a:rPr>
              <a:t>чел. -численность постоянного населения </a:t>
            </a:r>
          </a:p>
          <a:p>
            <a:pPr marL="533400" indent="-171450">
              <a:lnSpc>
                <a:spcPct val="80000"/>
              </a:lnSpc>
              <a:spcAft>
                <a:spcPts val="80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4642 </a:t>
            </a:r>
            <a:r>
              <a:rPr lang="ru-RU" altLang="ru-RU" sz="1400" b="1" dirty="0">
                <a:latin typeface="Times New Roman" pitchFamily="18" charset="0"/>
              </a:rPr>
              <a:t>чел. –численность трудоспособного населения</a:t>
            </a:r>
          </a:p>
          <a:p>
            <a:pPr marL="533400" indent="-171450">
              <a:lnSpc>
                <a:spcPct val="80000"/>
              </a:lnSpc>
              <a:spcAft>
                <a:spcPts val="80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1366 </a:t>
            </a:r>
            <a:r>
              <a:rPr lang="ru-RU" altLang="ru-RU" sz="1400" b="1" dirty="0">
                <a:latin typeface="Times New Roman" pitchFamily="18" charset="0"/>
              </a:rPr>
              <a:t>чел. – численность населения моложе трудоспособного возраста</a:t>
            </a:r>
          </a:p>
          <a:p>
            <a:pPr marL="533400" indent="-171450">
              <a:lnSpc>
                <a:spcPct val="80000"/>
              </a:lnSpc>
              <a:spcAft>
                <a:spcPts val="80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3234 </a:t>
            </a:r>
            <a:r>
              <a:rPr lang="ru-RU" altLang="ru-RU" sz="1400" b="1" dirty="0">
                <a:latin typeface="Times New Roman" pitchFamily="18" charset="0"/>
              </a:rPr>
              <a:t>чел.  - численность населения старше трудоспособного возраста</a:t>
            </a:r>
          </a:p>
          <a:p>
            <a:pPr marL="533400" indent="-171450">
              <a:lnSpc>
                <a:spcPct val="80000"/>
              </a:lnSpc>
              <a:spcAft>
                <a:spcPts val="800"/>
              </a:spcAft>
              <a:buFont typeface="Wingdings" pitchFamily="2" charset="2"/>
              <a:buChar char="v"/>
            </a:pPr>
            <a:r>
              <a:rPr lang="ru-RU" altLang="ru-RU" sz="1400" dirty="0"/>
              <a:t> </a:t>
            </a:r>
            <a:r>
              <a:rPr lang="ru-RU" altLang="ru-RU" sz="1400" b="1" dirty="0" smtClean="0">
                <a:latin typeface="Times New Roman" pitchFamily="18" charset="0"/>
              </a:rPr>
              <a:t>325,6 </a:t>
            </a:r>
            <a:r>
              <a:rPr lang="ru-RU" altLang="ru-RU" sz="1400" b="1" dirty="0">
                <a:latin typeface="Times New Roman" pitchFamily="18" charset="0"/>
              </a:rPr>
              <a:t>тыс. руб. – фонд заработной платы работников</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715962"/>
            <a:ext cx="4345908" cy="264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715962"/>
            <a:ext cx="4496695" cy="264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60" y="3482974"/>
            <a:ext cx="4345908"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144686"/>
            <a:ext cx="9180513" cy="908050"/>
          </a:xfrm>
        </p:spPr>
        <p:txBody>
          <a:bodyPr/>
          <a:lstStyle/>
          <a:p>
            <a:pPr eaLnBrk="1" hangingPunct="1"/>
            <a:r>
              <a:rPr lang="ru-RU" altLang="ru-RU" sz="1800" b="1" dirty="0" smtClean="0">
                <a:latin typeface="Times New Roman" pitchFamily="18" charset="0"/>
                <a:cs typeface="Times New Roman" pitchFamily="18" charset="0"/>
              </a:rPr>
              <a:t>ПОКАЗАТЕЛИ ДОХОДОВ И РАСХОДОВ БЮДЖЕТА МУНИЦИПАЛЬНОГО ОБРАЗОВАНИЯКОВАРДИЦКОЕ В РАСЧЕТЕ НА ДУШУ НАСЕЛЕНИЯ</a:t>
            </a:r>
            <a:br>
              <a:rPr lang="ru-RU" altLang="ru-RU" sz="1800" b="1" dirty="0" smtClean="0">
                <a:latin typeface="Times New Roman" pitchFamily="18" charset="0"/>
                <a:cs typeface="Times New Roman" pitchFamily="18" charset="0"/>
              </a:rPr>
            </a:br>
            <a:r>
              <a:rPr lang="ru-RU" altLang="ru-RU" sz="1600" b="1" dirty="0" smtClean="0">
                <a:latin typeface="Times New Roman" pitchFamily="18" charset="0"/>
                <a:cs typeface="Times New Roman" pitchFamily="18" charset="0"/>
              </a:rPr>
              <a:t> (численность постоянного населения 2020 год - 9442 чел.,  2021 год – 9242 чел.)</a:t>
            </a:r>
            <a:endParaRPr lang="ru-RU" altLang="ru-RU" sz="160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53523056"/>
              </p:ext>
            </p:extLst>
          </p:nvPr>
        </p:nvGraphicFramePr>
        <p:xfrm>
          <a:off x="341784" y="1268759"/>
          <a:ext cx="8496944" cy="5292953"/>
        </p:xfrm>
        <a:graphic>
          <a:graphicData uri="http://schemas.openxmlformats.org/drawingml/2006/table">
            <a:tbl>
              <a:tblPr/>
              <a:tblGrid>
                <a:gridCol w="3862248"/>
                <a:gridCol w="1158674"/>
                <a:gridCol w="1158674"/>
                <a:gridCol w="1158674"/>
                <a:gridCol w="1158674"/>
              </a:tblGrid>
              <a:tr h="148807">
                <a:tc gridSpan="5">
                  <a:txBody>
                    <a:bodyPr/>
                    <a:lstStyle/>
                    <a:p>
                      <a:pPr algn="ctr" rtl="0" fontAlgn="b"/>
                      <a:r>
                        <a:rPr lang="ru-RU" sz="1800" b="1" i="0" u="none" strike="noStrike" dirty="0">
                          <a:solidFill>
                            <a:srgbClr val="000000"/>
                          </a:solidFill>
                          <a:effectLst/>
                          <a:latin typeface="Times New Roman"/>
                        </a:rPr>
                        <a:t>Доходы на душу населения</a:t>
                      </a:r>
                    </a:p>
                  </a:txBody>
                  <a:tcPr marL="8238" marR="8238" marT="82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5920">
                <a:tc rowSpan="2">
                  <a:txBody>
                    <a:bodyPr/>
                    <a:lstStyle/>
                    <a:p>
                      <a:pPr algn="ctr" rtl="0" fontAlgn="ctr"/>
                      <a:r>
                        <a:rPr lang="ru-RU" sz="1600" b="0" i="0" u="none" strike="noStrike" dirty="0" smtClean="0">
                          <a:solidFill>
                            <a:srgbClr val="000000"/>
                          </a:solidFill>
                          <a:effectLst/>
                          <a:latin typeface="Times New Roman"/>
                        </a:rPr>
                        <a:t>Наименование</a:t>
                      </a:r>
                      <a:endParaRPr lang="ru-RU" sz="1600" b="0" i="0" u="none" strike="noStrike" dirty="0">
                        <a:solidFill>
                          <a:srgbClr val="000000"/>
                        </a:solidFill>
                        <a:effectLst/>
                        <a:latin typeface="Times New Roman"/>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2">
                  <a:txBody>
                    <a:bodyPr/>
                    <a:lstStyle/>
                    <a:p>
                      <a:pPr algn="ctr" rtl="0" fontAlgn="ctr"/>
                      <a:r>
                        <a:rPr lang="ru-RU" sz="1400" b="0" i="0" u="none" strike="noStrike" dirty="0">
                          <a:effectLst/>
                          <a:latin typeface="Times New Roman"/>
                        </a:rPr>
                        <a:t> 2020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gridSpan="2">
                  <a:txBody>
                    <a:bodyPr/>
                    <a:lstStyle/>
                    <a:p>
                      <a:pPr algn="ctr" rtl="0" fontAlgn="ctr"/>
                      <a:r>
                        <a:rPr lang="ru-RU" sz="1400" b="0" i="0" u="none" strike="noStrike" dirty="0">
                          <a:effectLst/>
                          <a:latin typeface="Times New Roman"/>
                        </a:rPr>
                        <a:t> 2021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r>
              <a:tr h="235920">
                <a:tc vMerge="1">
                  <a:txBody>
                    <a:bodyPr/>
                    <a:lstStyle/>
                    <a:p>
                      <a:pPr algn="ctr" rtl="0" fontAlgn="ctr"/>
                      <a:endParaRPr lang="ru-RU" sz="1200" b="0" i="0" u="none" strike="noStrike" dirty="0">
                        <a:solidFill>
                          <a:srgbClr val="000000"/>
                        </a:solidFill>
                        <a:effectLst/>
                        <a:latin typeface="Times New Roman"/>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35920">
                <a:tc>
                  <a:txBody>
                    <a:bodyPr/>
                    <a:lstStyle/>
                    <a:p>
                      <a:pPr algn="ctr" rtl="0" fontAlgn="ctr"/>
                      <a:r>
                        <a:rPr lang="ru-RU" sz="1400" b="1" i="0" u="none" strike="noStrike" dirty="0">
                          <a:solidFill>
                            <a:srgbClr val="000000"/>
                          </a:solidFill>
                          <a:effectLst/>
                          <a:latin typeface="Times New Roman"/>
                        </a:rPr>
                        <a:t>ВСЕГО ДОХОДОВ</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498,3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5 980,2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443,2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5 318,2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5920">
                <a:tc>
                  <a:txBody>
                    <a:bodyPr/>
                    <a:lstStyle/>
                    <a:p>
                      <a:pPr algn="just" rtl="0" fontAlgn="ctr"/>
                      <a:r>
                        <a:rPr lang="ru-RU" sz="1200" b="0" i="0" u="none" strike="noStrike">
                          <a:solidFill>
                            <a:srgbClr val="000000"/>
                          </a:solidFill>
                          <a:effectLst/>
                          <a:latin typeface="Times New Roman"/>
                        </a:rPr>
                        <a:t>Налоговые доходы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effectLst/>
                          <a:latin typeface="Times New Roman"/>
                        </a:rPr>
                        <a:t>116,9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1 403,0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133,5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1 601,9</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Неналоговые доходы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200" b="0" i="0" u="none" strike="noStrike">
                          <a:effectLst/>
                          <a:latin typeface="Times New Roman"/>
                        </a:rPr>
                        <a:t>4,2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50,1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3,4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40,7</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Безвозмездные поступления</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effectLst/>
                          <a:latin typeface="Times New Roman"/>
                        </a:rPr>
                        <a:t>377,3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4 527,0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306,3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3 675,6</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gridSpan="5">
                  <a:txBody>
                    <a:bodyPr/>
                    <a:lstStyle/>
                    <a:p>
                      <a:pPr algn="ctr" rtl="0" fontAlgn="ctr"/>
                      <a:r>
                        <a:rPr lang="ru-RU" sz="1800" b="1" i="0" u="none" strike="noStrike" dirty="0">
                          <a:solidFill>
                            <a:srgbClr val="000000"/>
                          </a:solidFill>
                          <a:effectLst/>
                          <a:latin typeface="Times New Roman"/>
                        </a:rPr>
                        <a:t>Расходы на душу населения</a:t>
                      </a:r>
                    </a:p>
                  </a:txBody>
                  <a:tcPr marL="8238" marR="8238" marT="82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5920">
                <a:tc rowSpan="2">
                  <a:txBody>
                    <a:bodyPr/>
                    <a:lstStyle/>
                    <a:p>
                      <a:pPr marL="0" algn="ctr" defTabSz="914400" rtl="0" eaLnBrk="1" fontAlgn="ctr" latinLnBrk="0" hangingPunct="1"/>
                      <a:r>
                        <a:rPr lang="ru-RU" sz="1600" b="0" i="0" u="none" strike="noStrike" kern="1200" dirty="0" smtClean="0">
                          <a:solidFill>
                            <a:srgbClr val="000000"/>
                          </a:solidFill>
                          <a:effectLst/>
                          <a:latin typeface="Times New Roman"/>
                          <a:ea typeface="+mn-ea"/>
                          <a:cs typeface="+mn-cs"/>
                        </a:rPr>
                        <a:t>Наименование</a:t>
                      </a:r>
                      <a:r>
                        <a:rPr lang="ru-RU" sz="1600" b="0" i="0" u="none" strike="noStrike" kern="1200" dirty="0">
                          <a:solidFill>
                            <a:srgbClr val="000000"/>
                          </a:solidFill>
                          <a:effectLst/>
                          <a:latin typeface="Times New Roman"/>
                          <a:ea typeface="+mn-ea"/>
                          <a:cs typeface="+mn-cs"/>
                        </a:rPr>
                        <a:t> </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2">
                  <a:txBody>
                    <a:bodyPr/>
                    <a:lstStyle/>
                    <a:p>
                      <a:pPr algn="ctr" rtl="0" fontAlgn="ctr"/>
                      <a:r>
                        <a:rPr lang="ru-RU" sz="1400" b="0" i="0" u="none" strike="noStrike" dirty="0">
                          <a:solidFill>
                            <a:srgbClr val="000000"/>
                          </a:solidFill>
                          <a:effectLst/>
                          <a:latin typeface="Times New Roman"/>
                        </a:rPr>
                        <a:t> 2020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gridSpan="2">
                  <a:txBody>
                    <a:bodyPr/>
                    <a:lstStyle/>
                    <a:p>
                      <a:pPr algn="ctr" rtl="0" fontAlgn="ctr"/>
                      <a:r>
                        <a:rPr lang="ru-RU" sz="1400" b="0" i="0" u="none" strike="noStrike" dirty="0">
                          <a:solidFill>
                            <a:srgbClr val="000000"/>
                          </a:solidFill>
                          <a:effectLst/>
                          <a:latin typeface="Times New Roman"/>
                        </a:rPr>
                        <a:t> 2021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r>
              <a:tr h="235920">
                <a:tc vMerge="1">
                  <a:txBody>
                    <a:bodyPr/>
                    <a:lstStyle/>
                    <a:p>
                      <a:pPr algn="ctr" rtl="0" fontAlgn="ctr"/>
                      <a:endParaRPr lang="ru-RU" sz="1200" b="0" i="0" u="none" strike="noStrike" dirty="0">
                        <a:solidFill>
                          <a:srgbClr val="000000"/>
                        </a:solidFill>
                        <a:effectLst/>
                        <a:latin typeface="Times New Roman"/>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35920">
                <a:tc>
                  <a:txBody>
                    <a:bodyPr/>
                    <a:lstStyle/>
                    <a:p>
                      <a:pPr algn="ctr" rtl="0" fontAlgn="ctr"/>
                      <a:r>
                        <a:rPr lang="ru-RU" sz="1400" b="1" i="0" u="none" strike="noStrike" dirty="0">
                          <a:solidFill>
                            <a:srgbClr val="000000"/>
                          </a:solidFill>
                          <a:effectLst/>
                          <a:latin typeface="Times New Roman"/>
                        </a:rPr>
                        <a:t>ВСЕГО РАСХОДОВ</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318,4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3 820,4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436,1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5 233,4</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5920">
                <a:tc>
                  <a:txBody>
                    <a:bodyPr/>
                    <a:lstStyle/>
                    <a:p>
                      <a:pPr algn="just" rtl="0" fontAlgn="ctr"/>
                      <a:r>
                        <a:rPr lang="ru-RU" sz="1200" b="0" i="0" u="none" strike="noStrike" dirty="0">
                          <a:solidFill>
                            <a:srgbClr val="000000"/>
                          </a:solidFill>
                          <a:effectLst/>
                          <a:latin typeface="Times New Roman"/>
                        </a:rPr>
                        <a:t>Общегосударственные вопросы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120,1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1 440,9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138,7</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1 664,1</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Национальная оборона</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200" b="0" i="0" u="none" strike="noStrike">
                          <a:solidFill>
                            <a:srgbClr val="000000"/>
                          </a:solidFill>
                          <a:effectLst/>
                          <a:latin typeface="Times New Roman"/>
                        </a:rPr>
                        <a:t>2,1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25,6</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4,2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50,1</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471840">
                <a:tc>
                  <a:txBody>
                    <a:bodyPr/>
                    <a:lstStyle/>
                    <a:p>
                      <a:pPr algn="just" rtl="0" fontAlgn="ctr"/>
                      <a:r>
                        <a:rPr lang="ru-RU" sz="1200" b="0" i="0" u="none" strike="noStrike" dirty="0">
                          <a:solidFill>
                            <a:srgbClr val="000000"/>
                          </a:solidFill>
                          <a:effectLst/>
                          <a:latin typeface="Times New Roman"/>
                        </a:rPr>
                        <a:t>Национальная безопасность и правоохранительная деятельность</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5,3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63,7</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13,1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157,4</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Национальная экономика</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200" b="0" i="0" u="none" strike="noStrike">
                          <a:solidFill>
                            <a:srgbClr val="000000"/>
                          </a:solidFill>
                          <a:effectLst/>
                          <a:latin typeface="Times New Roman"/>
                        </a:rPr>
                        <a:t>23,4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281,1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27,6</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331,4</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dirty="0">
                          <a:solidFill>
                            <a:srgbClr val="000000"/>
                          </a:solidFill>
                          <a:effectLst/>
                          <a:latin typeface="Times New Roman"/>
                        </a:rPr>
                        <a:t>Жилищно-коммунальное хозяйство</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49,5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594,0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133,1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1 596,7</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Охрана окружающей среды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2,7</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32,1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0,3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3,7</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Культура, кинематография</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106,1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1 272,9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111,5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1 337,9</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Социальная политика</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5,9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71,0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4,5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54,0</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Физическая культура и спорт</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0,1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0,0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0,0</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45357">
                <a:tc>
                  <a:txBody>
                    <a:bodyPr/>
                    <a:lstStyle/>
                    <a:p>
                      <a:pPr algn="just" rtl="0" fontAlgn="ctr"/>
                      <a:r>
                        <a:rPr lang="ru-RU" sz="1200" b="0" i="0" u="none" strike="noStrike">
                          <a:solidFill>
                            <a:srgbClr val="000000"/>
                          </a:solidFill>
                          <a:effectLst/>
                          <a:latin typeface="Times New Roman"/>
                        </a:rPr>
                        <a:t>Средства массовой информации</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3,2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37,9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dirty="0">
                          <a:solidFill>
                            <a:srgbClr val="000000"/>
                          </a:solidFill>
                          <a:effectLst/>
                          <a:latin typeface="Times New Roman"/>
                        </a:rPr>
                        <a:t>38,1</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336277" y="836712"/>
            <a:ext cx="8713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Бюджет муниципального образования </a:t>
            </a:r>
            <a:r>
              <a:rPr lang="ru-RU" sz="1400" dirty="0" err="1">
                <a:latin typeface="Times New Roman" pitchFamily="18" charset="0"/>
                <a:cs typeface="Times New Roman" pitchFamily="18" charset="0"/>
              </a:rPr>
              <a:t>Ковардицкое</a:t>
            </a:r>
            <a:r>
              <a:rPr lang="ru-RU" sz="1400" dirty="0">
                <a:latin typeface="Times New Roman" pitchFamily="18" charset="0"/>
                <a:cs typeface="Times New Roman" pitchFamily="18" charset="0"/>
              </a:rPr>
              <a:t> по доходам за 2021 год исполнен на 100,4 % к уточненному плану и составил сумму 49150,7 тыс. рублей, в том числе по налоговым и неналоговым доходам выполнение составило 101,3 % или сумму 15180,6 тыс. рублей, безвозмездные поступления составили сумму 33970,1 тыс. рублей или 100,0 % от годовых назначений. </a:t>
            </a:r>
          </a:p>
        </p:txBody>
      </p:sp>
      <p:sp>
        <p:nvSpPr>
          <p:cNvPr id="8195" name="Прямоугольник 11"/>
          <p:cNvSpPr>
            <a:spLocks noChangeArrowheads="1"/>
          </p:cNvSpPr>
          <p:nvPr/>
        </p:nvSpPr>
        <p:spPr bwMode="auto">
          <a:xfrm>
            <a:off x="6607175" y="1916113"/>
            <a:ext cx="24479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По сравнению с уровнем 2020 года объем доходов бюджета уменьшился на 13,0 % или на сумму 7314,3 тыс. рублей, из них по налоговым и неналоговым доходам увеличился на 10,6 % (1460,0 тыс. рублей), по безвозмездным поступлениям уменьшился на 20,5 % (8774,3 тыс. рублей).</a:t>
            </a:r>
          </a:p>
          <a:p>
            <a:pPr algn="just"/>
            <a:r>
              <a:rPr lang="ru-RU" sz="1400" dirty="0" smtClean="0">
                <a:latin typeface="Times New Roman" pitchFamily="18" charset="0"/>
                <a:cs typeface="Times New Roman" pitchFamily="18" charset="0"/>
              </a:rPr>
              <a:t>        Налоговые </a:t>
            </a:r>
            <a:r>
              <a:rPr lang="ru-RU" sz="1400" dirty="0">
                <a:latin typeface="Times New Roman" pitchFamily="18" charset="0"/>
                <a:cs typeface="Times New Roman" pitchFamily="18" charset="0"/>
              </a:rPr>
              <a:t>и неналоговые доходы в структуре бюджета муниципального образования составили за отчетный период 30,9 %, безвозмездные поступления – 69,1 %</a:t>
            </a:r>
          </a:p>
        </p:txBody>
      </p:sp>
      <p:graphicFrame>
        <p:nvGraphicFramePr>
          <p:cNvPr id="8196" name="Объект 1"/>
          <p:cNvGraphicFramePr>
            <a:graphicFrameLocks noChangeAspect="1"/>
          </p:cNvGraphicFramePr>
          <p:nvPr>
            <p:extLst>
              <p:ext uri="{D42A27DB-BD31-4B8C-83A1-F6EECF244321}">
                <p14:modId xmlns:p14="http://schemas.microsoft.com/office/powerpoint/2010/main" val="281578055"/>
              </p:ext>
            </p:extLst>
          </p:nvPr>
        </p:nvGraphicFramePr>
        <p:xfrm>
          <a:off x="55563" y="1700213"/>
          <a:ext cx="6497637" cy="4681115"/>
        </p:xfrm>
        <a:graphic>
          <a:graphicData uri="http://schemas.openxmlformats.org/presentationml/2006/ole">
            <mc:AlternateContent xmlns:mc="http://schemas.openxmlformats.org/markup-compatibility/2006">
              <mc:Choice xmlns:v="urn:schemas-microsoft-com:vml" Requires="v">
                <p:oleObj spid="_x0000_s8235" name="Лист" r:id="rId4" imgW="5876825" imgH="4838664" progId="Excel.Sheet.8">
                  <p:embed/>
                </p:oleObj>
              </mc:Choice>
              <mc:Fallback>
                <p:oleObj name="Лист" r:id="rId4" imgW="5876825" imgH="4838664" progId="Excel.Sheet.8">
                  <p:embed/>
                  <p:pic>
                    <p:nvPicPr>
                      <p:cNvPr id="0" name="Объект 1"/>
                      <p:cNvPicPr>
                        <a:picLocks noChangeAspect="1" noChangeArrowheads="1"/>
                      </p:cNvPicPr>
                      <p:nvPr/>
                    </p:nvPicPr>
                    <p:blipFill>
                      <a:blip r:embed="rId5"/>
                      <a:srcRect/>
                      <a:stretch>
                        <a:fillRect/>
                      </a:stretch>
                    </p:blipFill>
                    <p:spPr bwMode="auto">
                      <a:xfrm>
                        <a:off x="55563" y="1700213"/>
                        <a:ext cx="6497637" cy="4681115"/>
                      </a:xfrm>
                      <a:prstGeom prst="rect">
                        <a:avLst/>
                      </a:prstGeom>
                      <a:noFill/>
                      <a:ln>
                        <a:noFill/>
                      </a:ln>
                      <a:extLst/>
                    </p:spPr>
                  </p:pic>
                </p:oleObj>
              </mc:Fallback>
            </mc:AlternateContent>
          </a:graphicData>
        </a:graphic>
      </p:graphicFrame>
      <p:sp>
        <p:nvSpPr>
          <p:cNvPr id="6" name="Rectangle 4"/>
          <p:cNvSpPr>
            <a:spLocks noChangeArrowheads="1"/>
          </p:cNvSpPr>
          <p:nvPr/>
        </p:nvSpPr>
        <p:spPr bwMode="auto">
          <a:xfrm>
            <a:off x="125760" y="122237"/>
            <a:ext cx="8929340"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solidFill>
                <a:latin typeface="Times New Roman" panose="02020603050405020304" pitchFamily="18" charset="0"/>
                <a:cs typeface="Times New Roman" panose="02020603050405020304" pitchFamily="18" charset="0"/>
              </a:rPr>
              <a:t>ИСПОЛНЕНИЕ БЮДЖЕТА МУНИЦИПАЛЬНОГО ОБРАЗОВАНИЯ КОВАРДИЦКОЕ ПО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87583" y="4762130"/>
            <a:ext cx="880268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spcBef>
                <a:spcPct val="20000"/>
              </a:spcBef>
            </a:pPr>
            <a:r>
              <a:rPr lang="ru-RU" altLang="ru-RU" sz="1400" dirty="0">
                <a:latin typeface="Times New Roman" pitchFamily="18" charset="0"/>
                <a:cs typeface="Times New Roman" pitchFamily="18" charset="0"/>
              </a:rPr>
              <a:t>        Налоговые доходы в бюджете МО </a:t>
            </a:r>
            <a:r>
              <a:rPr lang="ru-RU" altLang="ru-RU" sz="1400" dirty="0" err="1">
                <a:latin typeface="Times New Roman" pitchFamily="18" charset="0"/>
                <a:cs typeface="Times New Roman" pitchFamily="18" charset="0"/>
              </a:rPr>
              <a:t>Ковардицкое</a:t>
            </a:r>
            <a:r>
              <a:rPr lang="ru-RU" altLang="ru-RU" sz="1400" dirty="0">
                <a:latin typeface="Times New Roman" pitchFamily="18" charset="0"/>
                <a:cs typeface="Times New Roman" pitchFamily="18" charset="0"/>
              </a:rPr>
              <a:t> исполнены на 101,2 %, к плану 2021 года и на 111,8 % по сравнению с показателями 2020 года и поступили в объеме 14804,5 тыс. рублей. </a:t>
            </a:r>
            <a:endParaRPr lang="ru-RU" altLang="ru-RU" sz="1400" dirty="0" smtClean="0">
              <a:latin typeface="Times New Roman" pitchFamily="18" charset="0"/>
              <a:cs typeface="Times New Roman" pitchFamily="18" charset="0"/>
            </a:endParaRPr>
          </a:p>
          <a:p>
            <a:pPr>
              <a:spcBef>
                <a:spcPct val="20000"/>
              </a:spcBef>
            </a:pP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       Неналоговые </a:t>
            </a:r>
            <a:r>
              <a:rPr lang="ru-RU" altLang="ru-RU" sz="1400" dirty="0">
                <a:latin typeface="Times New Roman" pitchFamily="18" charset="0"/>
                <a:cs typeface="Times New Roman" pitchFamily="18" charset="0"/>
              </a:rPr>
              <a:t>доходы поступили в бюджет муниципального образования в сумме 376,1 тыс. рублей или на 102,2 % к годовому плану и на 20,6% ниже уровня 2020 года.</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1" name="Object 6"/>
          <p:cNvGraphicFramePr>
            <a:graphicFrameLocks noChangeAspect="1"/>
          </p:cNvGraphicFramePr>
          <p:nvPr>
            <p:extLst>
              <p:ext uri="{D42A27DB-BD31-4B8C-83A1-F6EECF244321}">
                <p14:modId xmlns:p14="http://schemas.microsoft.com/office/powerpoint/2010/main" val="2402975318"/>
              </p:ext>
            </p:extLst>
          </p:nvPr>
        </p:nvGraphicFramePr>
        <p:xfrm>
          <a:off x="948532" y="368301"/>
          <a:ext cx="7370762" cy="4275137"/>
        </p:xfrm>
        <a:graphic>
          <a:graphicData uri="http://schemas.openxmlformats.org/presentationml/2006/ole">
            <mc:AlternateContent xmlns:mc="http://schemas.openxmlformats.org/markup-compatibility/2006">
              <mc:Choice xmlns:v="urn:schemas-microsoft-com:vml" Requires="v">
                <p:oleObj spid="_x0000_s9273" name="Лист" r:id="rId4" imgW="7724795" imgH="3819561" progId="Excel.Sheet.8">
                  <p:embed/>
                </p:oleObj>
              </mc:Choice>
              <mc:Fallback>
                <p:oleObj name="Лист" r:id="rId4" imgW="7724795" imgH="3819561" progId="Excel.Sheet.8">
                  <p:embed/>
                  <p:pic>
                    <p:nvPicPr>
                      <p:cNvPr id="0" name="Object 6"/>
                      <p:cNvPicPr>
                        <a:picLocks noChangeAspect="1" noChangeArrowheads="1"/>
                      </p:cNvPicPr>
                      <p:nvPr/>
                    </p:nvPicPr>
                    <p:blipFill>
                      <a:blip r:embed="rId5"/>
                      <a:srcRect/>
                      <a:stretch>
                        <a:fillRect/>
                      </a:stretch>
                    </p:blipFill>
                    <p:spPr bwMode="auto">
                      <a:xfrm>
                        <a:off x="948532" y="368301"/>
                        <a:ext cx="7370762"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Стрелка влево 5"/>
          <p:cNvSpPr>
            <a:spLocks noChangeArrowheads="1"/>
          </p:cNvSpPr>
          <p:nvPr/>
        </p:nvSpPr>
        <p:spPr bwMode="auto">
          <a:xfrm rot="10800000">
            <a:off x="2910681" y="2132856"/>
            <a:ext cx="3359150" cy="142875"/>
          </a:xfrm>
          <a:prstGeom prst="leftArrow">
            <a:avLst>
              <a:gd name="adj1" fmla="val 50000"/>
              <a:gd name="adj2" fmla="val 50005"/>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2055" name="Стрелка вправо 6"/>
          <p:cNvSpPr>
            <a:spLocks noChangeArrowheads="1"/>
          </p:cNvSpPr>
          <p:nvPr/>
        </p:nvSpPr>
        <p:spPr bwMode="auto">
          <a:xfrm>
            <a:off x="4816733" y="1698625"/>
            <a:ext cx="1249362" cy="142875"/>
          </a:xfrm>
          <a:prstGeom prst="rightArrow">
            <a:avLst>
              <a:gd name="adj1" fmla="val 50000"/>
              <a:gd name="adj2" fmla="val 49928"/>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9224" name="Стрелка вправо 7"/>
          <p:cNvSpPr>
            <a:spLocks noChangeArrowheads="1"/>
          </p:cNvSpPr>
          <p:nvPr/>
        </p:nvSpPr>
        <p:spPr bwMode="auto">
          <a:xfrm>
            <a:off x="5183971" y="3645024"/>
            <a:ext cx="1571625" cy="142875"/>
          </a:xfrm>
          <a:prstGeom prst="rightArrow">
            <a:avLst>
              <a:gd name="adj1" fmla="val 50000"/>
              <a:gd name="adj2" fmla="val 50009"/>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5" name="Стрелка влево 8"/>
          <p:cNvSpPr>
            <a:spLocks noChangeArrowheads="1"/>
          </p:cNvSpPr>
          <p:nvPr/>
        </p:nvSpPr>
        <p:spPr bwMode="auto">
          <a:xfrm rot="10800000">
            <a:off x="3232150" y="3787899"/>
            <a:ext cx="3502025" cy="142875"/>
          </a:xfrm>
          <a:prstGeom prst="leftArrow">
            <a:avLst>
              <a:gd name="adj1" fmla="val 50000"/>
              <a:gd name="adj2" fmla="val 50044"/>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6" name="TextBox 10"/>
          <p:cNvSpPr txBox="1">
            <a:spLocks noChangeArrowheads="1"/>
          </p:cNvSpPr>
          <p:nvPr/>
        </p:nvSpPr>
        <p:spPr bwMode="auto">
          <a:xfrm>
            <a:off x="3458149" y="1902024"/>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t>+11,8%</a:t>
            </a:r>
            <a:endParaRPr lang="ru-RU" altLang="ru-RU" b="1" dirty="0"/>
          </a:p>
        </p:txBody>
      </p:sp>
      <p:sp>
        <p:nvSpPr>
          <p:cNvPr id="9227" name="TextBox 11"/>
          <p:cNvSpPr txBox="1">
            <a:spLocks noChangeArrowheads="1"/>
          </p:cNvSpPr>
          <p:nvPr/>
        </p:nvSpPr>
        <p:spPr bwMode="auto">
          <a:xfrm>
            <a:off x="5162550" y="1528266"/>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1,2%</a:t>
            </a:r>
            <a:endParaRPr lang="ru-RU" altLang="ru-RU" b="1" dirty="0">
              <a:latin typeface="Times New Roman" pitchFamily="18" charset="0"/>
              <a:cs typeface="Times New Roman" pitchFamily="18" charset="0"/>
            </a:endParaRPr>
          </a:p>
        </p:txBody>
      </p:sp>
      <p:sp>
        <p:nvSpPr>
          <p:cNvPr id="9228" name="TextBox 12"/>
          <p:cNvSpPr txBox="1">
            <a:spLocks noChangeArrowheads="1"/>
          </p:cNvSpPr>
          <p:nvPr/>
        </p:nvSpPr>
        <p:spPr bwMode="auto">
          <a:xfrm>
            <a:off x="3657660" y="3529608"/>
            <a:ext cx="5501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-20,6%</a:t>
            </a:r>
            <a:endParaRPr lang="ru-RU" altLang="ru-RU" b="1" dirty="0">
              <a:latin typeface="Times New Roman" pitchFamily="18" charset="0"/>
              <a:cs typeface="Times New Roman" pitchFamily="18" charset="0"/>
            </a:endParaRPr>
          </a:p>
        </p:txBody>
      </p:sp>
      <p:sp>
        <p:nvSpPr>
          <p:cNvPr id="9229" name="TextBox 13"/>
          <p:cNvSpPr txBox="1">
            <a:spLocks noChangeArrowheads="1"/>
          </p:cNvSpPr>
          <p:nvPr/>
        </p:nvSpPr>
        <p:spPr bwMode="auto">
          <a:xfrm>
            <a:off x="5454897" y="3414192"/>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+2,2%</a:t>
            </a:r>
            <a:endParaRPr lang="ru-RU" altLang="ru-RU" b="1" dirty="0">
              <a:latin typeface="Times New Roman" pitchFamily="18" charset="0"/>
              <a:cs typeface="Times New Roman" pitchFamily="18" charset="0"/>
            </a:endParaRPr>
          </a:p>
        </p:txBody>
      </p:sp>
      <p:sp>
        <p:nvSpPr>
          <p:cNvPr id="9230" name="Стрелка вправо 13"/>
          <p:cNvSpPr>
            <a:spLocks noChangeArrowheads="1"/>
          </p:cNvSpPr>
          <p:nvPr/>
        </p:nvSpPr>
        <p:spPr bwMode="auto">
          <a:xfrm>
            <a:off x="3236388" y="1345876"/>
            <a:ext cx="2501900" cy="142875"/>
          </a:xfrm>
          <a:prstGeom prst="rightArrow">
            <a:avLst>
              <a:gd name="adj1" fmla="val 50000"/>
              <a:gd name="adj2" fmla="val 50020"/>
            </a:avLst>
          </a:prstGeom>
          <a:solidFill>
            <a:schemeClr val="tx1"/>
          </a:solidFill>
          <a:ln w="9525" algn="ctr">
            <a:solidFill>
              <a:schemeClr val="tx1"/>
            </a:solidFill>
            <a:round/>
            <a:headEnd/>
            <a:tailEnd/>
          </a:ln>
        </p:spPr>
        <p:txBody>
          <a:bodyPr wrap="none" anchor="ctr"/>
          <a:lstStyle/>
          <a:p>
            <a:pPr algn="ctr"/>
            <a:endParaRPr lang="ru-RU"/>
          </a:p>
        </p:txBody>
      </p:sp>
      <p:sp>
        <p:nvSpPr>
          <p:cNvPr id="9231" name="Стрелка вправо 14"/>
          <p:cNvSpPr>
            <a:spLocks noChangeArrowheads="1"/>
          </p:cNvSpPr>
          <p:nvPr/>
        </p:nvSpPr>
        <p:spPr bwMode="auto">
          <a:xfrm>
            <a:off x="4945064" y="1068114"/>
            <a:ext cx="1071562" cy="142875"/>
          </a:xfrm>
          <a:prstGeom prst="rightArrow">
            <a:avLst>
              <a:gd name="adj1" fmla="val 50000"/>
              <a:gd name="adj2" fmla="val 50000"/>
            </a:avLst>
          </a:prstGeom>
          <a:solidFill>
            <a:schemeClr val="tx1"/>
          </a:solidFill>
          <a:ln w="9525" algn="ctr">
            <a:solidFill>
              <a:schemeClr val="tx1"/>
            </a:solidFill>
            <a:round/>
            <a:headEnd/>
            <a:tailEnd/>
          </a:ln>
        </p:spPr>
        <p:txBody>
          <a:bodyPr wrap="none" anchor="ctr"/>
          <a:lstStyle/>
          <a:p>
            <a:pPr algn="ctr"/>
            <a:endParaRPr lang="ru-RU"/>
          </a:p>
        </p:txBody>
      </p:sp>
      <p:sp>
        <p:nvSpPr>
          <p:cNvPr id="18" name="TextBox 10"/>
          <p:cNvSpPr txBox="1">
            <a:spLocks noChangeArrowheads="1"/>
          </p:cNvSpPr>
          <p:nvPr/>
        </p:nvSpPr>
        <p:spPr bwMode="auto">
          <a:xfrm>
            <a:off x="3458148" y="1148753"/>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+10,6%</a:t>
            </a:r>
            <a:endParaRPr lang="ru-RU" altLang="ru-RU" b="1" dirty="0">
              <a:latin typeface="Times New Roman" pitchFamily="18" charset="0"/>
              <a:cs typeface="Times New Roman" pitchFamily="18" charset="0"/>
            </a:endParaRPr>
          </a:p>
        </p:txBody>
      </p:sp>
      <p:sp>
        <p:nvSpPr>
          <p:cNvPr id="19" name="TextBox 11"/>
          <p:cNvSpPr txBox="1">
            <a:spLocks noChangeArrowheads="1"/>
          </p:cNvSpPr>
          <p:nvPr/>
        </p:nvSpPr>
        <p:spPr bwMode="auto">
          <a:xfrm>
            <a:off x="5183971" y="908720"/>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1,3%</a:t>
            </a:r>
            <a:endParaRPr lang="ru-RU" alt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173038" y="1428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dirty="0">
                <a:latin typeface="Times New Roman" pitchFamily="18" charset="0"/>
                <a:cs typeface="Times New Roman" pitchFamily="18" charset="0"/>
              </a:rPr>
              <a:t>Динамика и структура исполнения доходной части бюджета муниципального образования </a:t>
            </a:r>
            <a:r>
              <a:rPr lang="ru-RU" altLang="ru-RU" sz="1800" b="1" dirty="0" err="1">
                <a:latin typeface="Times New Roman" pitchFamily="18" charset="0"/>
                <a:cs typeface="Times New Roman" pitchFamily="18" charset="0"/>
              </a:rPr>
              <a:t>Ковардицкое</a:t>
            </a:r>
            <a:r>
              <a:rPr lang="ru-RU" altLang="ru-RU" sz="1800" b="1" dirty="0">
                <a:latin typeface="Times New Roman" pitchFamily="18" charset="0"/>
                <a:cs typeface="Times New Roman" pitchFamily="18" charset="0"/>
              </a:rPr>
              <a:t> в </a:t>
            </a:r>
            <a:r>
              <a:rPr lang="ru-RU" altLang="ru-RU" sz="1800" b="1" dirty="0" smtClean="0">
                <a:latin typeface="Times New Roman" pitchFamily="18" charset="0"/>
                <a:cs typeface="Times New Roman" pitchFamily="18" charset="0"/>
              </a:rPr>
              <a:t>2021 </a:t>
            </a:r>
            <a:r>
              <a:rPr lang="ru-RU" altLang="ru-RU" sz="1800" b="1" dirty="0">
                <a:latin typeface="Times New Roman" pitchFamily="18" charset="0"/>
                <a:cs typeface="Times New Roman" pitchFamily="18" charset="0"/>
              </a:rPr>
              <a:t>году</a:t>
            </a:r>
            <a:endParaRPr lang="ru-RU" altLang="ru-RU" sz="18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86733453"/>
              </p:ext>
            </p:extLst>
          </p:nvPr>
        </p:nvGraphicFramePr>
        <p:xfrm>
          <a:off x="269875" y="692150"/>
          <a:ext cx="8713787" cy="6105551"/>
        </p:xfrm>
        <a:graphic>
          <a:graphicData uri="http://schemas.openxmlformats.org/drawingml/2006/table">
            <a:tbl>
              <a:tblPr/>
              <a:tblGrid>
                <a:gridCol w="2442797"/>
                <a:gridCol w="1183913"/>
                <a:gridCol w="1035534"/>
                <a:gridCol w="1037095"/>
                <a:gridCol w="1080828"/>
                <a:gridCol w="1080828"/>
                <a:gridCol w="852792"/>
              </a:tblGrid>
              <a:tr h="442083">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50551">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13720,6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14993,0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15180,6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30,9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13247,0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14625,0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14804,5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2223,9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2372,0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2434,6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102,6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109,5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2223,9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2372,0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2434,6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75,8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21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75,8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47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имущество</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10981,3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12247,5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12364,1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112,6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9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1418,5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1207,0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1220,8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86,1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9562,8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11040,5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11143,3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116,5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22,6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96,0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87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1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473,5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368,0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376,1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102,2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79,4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265,0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доходы от компенсации затрат бюджетов поселений</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103,6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57,7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30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Друг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17032</TotalTime>
  <Words>3249</Words>
  <Application>Microsoft Office PowerPoint</Application>
  <PresentationFormat>Произвольный</PresentationFormat>
  <Paragraphs>780</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Оформление по умолчанию</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ОБРАЗОВАНИЯКОВАРДИЦКОЕ В РАСЧЕТЕ НА ДУШУ НАСЕЛЕНИЯ  (численность постоянного населения 2020 год - 9442 чел.,  2021 год – 9242 чел.)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МУНИЦИПАЛЬНОГО ОБРАЗОВАНИЯ КОВАРДИЦКОЕ ПО РАЗДЕЛАМ КЛАССИФИКАЦИИ РАСХОДОВ БЮДЖЕТОВ РФ В 2021 ГОДУ, в тыс. рублей.</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КОВАРДИЦКОЕ   ЗА 2021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Колпакова Елена</cp:lastModifiedBy>
  <cp:revision>684</cp:revision>
  <cp:lastPrinted>2022-06-01T11:06:15Z</cp:lastPrinted>
  <dcterms:created xsi:type="dcterms:W3CDTF">2013-12-17T06:08:51Z</dcterms:created>
  <dcterms:modified xsi:type="dcterms:W3CDTF">2022-06-01T11:06:17Z</dcterms:modified>
</cp:coreProperties>
</file>