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2" r:id="rId7"/>
    <p:sldId id="261" r:id="rId8"/>
    <p:sldId id="297" r:id="rId9"/>
    <p:sldId id="292" r:id="rId10"/>
    <p:sldId id="293" r:id="rId11"/>
    <p:sldId id="294" r:id="rId12"/>
    <p:sldId id="298" r:id="rId13"/>
    <p:sldId id="299" r:id="rId14"/>
    <p:sldId id="264" r:id="rId15"/>
    <p:sldId id="265" r:id="rId16"/>
    <p:sldId id="266" r:id="rId17"/>
    <p:sldId id="267" r:id="rId18"/>
    <p:sldId id="301" r:id="rId19"/>
    <p:sldId id="268" r:id="rId20"/>
    <p:sldId id="290" r:id="rId21"/>
    <p:sldId id="269" r:id="rId22"/>
    <p:sldId id="272" r:id="rId23"/>
    <p:sldId id="270" r:id="rId24"/>
    <p:sldId id="300" r:id="rId25"/>
    <p:sldId id="274" r:id="rId26"/>
    <p:sldId id="275" r:id="rId27"/>
    <p:sldId id="276" r:id="rId28"/>
    <p:sldId id="277" r:id="rId29"/>
    <p:sldId id="278" r:id="rId30"/>
    <p:sldId id="279" r:id="rId31"/>
    <p:sldId id="280" r:id="rId32"/>
    <p:sldId id="281" r:id="rId33"/>
    <p:sldId id="282" r:id="rId34"/>
    <p:sldId id="283" r:id="rId35"/>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FF"/>
    <a:srgbClr val="0044CC"/>
    <a:srgbClr val="D7E33D"/>
    <a:srgbClr val="E6AF00"/>
    <a:srgbClr val="A3A32D"/>
    <a:srgbClr val="5F5F5F"/>
    <a:srgbClr val="00F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71" autoAdjust="0"/>
  </p:normalViewPr>
  <p:slideViewPr>
    <p:cSldViewPr>
      <p:cViewPr>
        <p:scale>
          <a:sx n="100" d="100"/>
          <a:sy n="100" d="100"/>
        </p:scale>
        <p:origin x="-2142"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5.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1050;&#1086;&#1083;&#1087;&#1072;&#1082;&#1086;&#1074;&#1072;%20&#1045;.&#1045;\&#1041;&#1056;&#1054;&#1064;&#1070;&#1056;&#1040;%20&#1073;&#1102;&#1076;&#1078;&#1077;&#1090;%20&#1076;&#1083;&#1103;%20&#1075;&#1088;&#1072;&#1078;&#1076;&#1072;&#1085;\2022\&#1075;&#1086;&#1076;&#1086;&#1074;&#1086;&#1081;%20&#1052;&#1056;%202021\&#1055;&#1086;&#1076;&#1089;&#1086;&#1073;&#1082;&#1072;%20&#1079;&#1072;%202021%20&#107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50;&#1086;&#1083;&#1087;&#1072;&#1082;&#1086;&#1074;&#1072;%20&#1045;.&#1045;\&#1041;&#1056;&#1054;&#1064;&#1070;&#1056;&#1040;%20&#1073;&#1102;&#1076;&#1078;&#1077;&#1090;%20&#1076;&#1083;&#1103;%20&#1075;&#1088;&#1072;&#1078;&#1076;&#1072;&#1085;\2022\&#1075;&#1086;&#1076;&#1086;&#1074;&#1086;&#1081;%20&#1052;&#1056;%202021\&#1055;&#1086;&#1076;&#1089;&#1086;&#1073;&#1082;&#1072;%20&#1079;&#1072;%202021%20&#1075;.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1050;&#1086;&#1083;&#1087;&#1072;&#1082;&#1086;&#1074;&#1072;%20&#1045;.&#1045;\&#1041;&#1056;&#1054;&#1064;&#1070;&#1056;&#1040;%20&#1073;&#1102;&#1076;&#1078;&#1077;&#1090;%20&#1076;&#1083;&#1103;%20&#1075;&#1088;&#1072;&#1078;&#1076;&#1072;&#1085;\2022\&#1075;&#1086;&#1076;&#1086;&#1074;&#1086;&#1081;%20&#1052;&#1056;%202021\&#1055;&#1086;&#1076;&#1089;&#1086;&#1073;&#1082;&#1072;%20&#1079;&#1072;%202021%20&#1075;.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50;&#1086;&#1083;&#1087;&#1072;&#1082;&#1086;&#1074;&#1072;%20&#1045;.&#1045;\&#1041;&#1056;&#1054;&#1064;&#1070;&#1056;&#1040;%20&#1073;&#1102;&#1076;&#1078;&#1077;&#1090;%20&#1076;&#1083;&#1103;%20&#1075;&#1088;&#1072;&#1078;&#1076;&#1072;&#1085;\2022\&#1075;&#1086;&#1076;&#1086;&#1074;&#1086;&#1081;%20&#1052;&#1056;%202021\&#1055;&#1086;&#1076;&#1089;&#1086;&#1073;&#1082;&#1072;%20&#1079;&#1072;%202021%20&#1075;.xls"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pPr>
        <a:solidFill>
          <a:srgbClr val="00CCFF">
            <a:alpha val="0"/>
          </a:srgbClr>
        </a:solidFill>
      </c:spPr>
    </c:sideWall>
    <c:backWall>
      <c:thickness val="0"/>
    </c:backWall>
    <c:plotArea>
      <c:layout>
        <c:manualLayout>
          <c:layoutTarget val="inner"/>
          <c:xMode val="edge"/>
          <c:yMode val="edge"/>
          <c:x val="0.13660540719330791"/>
          <c:y val="5.2064189620991887E-2"/>
          <c:w val="0.83379473755005329"/>
          <c:h val="0.8154744428132924"/>
        </c:manualLayout>
      </c:layout>
      <c:bar3DChart>
        <c:barDir val="col"/>
        <c:grouping val="clustered"/>
        <c:varyColors val="0"/>
        <c:ser>
          <c:idx val="0"/>
          <c:order val="0"/>
          <c:tx>
            <c:strRef>
              <c:f>'[Подсобка за 2021 г.xls]0400'!$A$2</c:f>
              <c:strCache>
                <c:ptCount val="1"/>
                <c:pt idx="0">
                  <c:v>Расходы бюджета Муромского района на национальную экономику, тыс. рублей</c:v>
                </c:pt>
              </c:strCache>
            </c:strRef>
          </c:tx>
          <c:spPr>
            <a:solidFill>
              <a:srgbClr val="00CCFF"/>
            </a:solidFill>
          </c:spPr>
          <c:invertIfNegative val="0"/>
          <c:dPt>
            <c:idx val="0"/>
            <c:invertIfNegative val="0"/>
            <c:bubble3D val="0"/>
            <c:spPr>
              <a:solidFill>
                <a:srgbClr val="FF0000"/>
              </a:solidFill>
            </c:spPr>
          </c:dPt>
          <c:dLbls>
            <c:dLbl>
              <c:idx val="0"/>
              <c:layout>
                <c:manualLayout>
                  <c:x val="-1.1431705071031644E-2"/>
                  <c:y val="-5.5555518483918327E-2"/>
                </c:manualLayout>
              </c:layout>
              <c:showLegendKey val="0"/>
              <c:showVal val="1"/>
              <c:showCatName val="0"/>
              <c:showSerName val="0"/>
              <c:showPercent val="0"/>
              <c:showBubbleSize val="0"/>
            </c:dLbl>
            <c:dLbl>
              <c:idx val="1"/>
              <c:layout>
                <c:manualLayout>
                  <c:x val="2.0926756352765211E-2"/>
                  <c:y val="-5.0925925925925972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'[Подсобка за 2021 г.xls]0400'!$B$1:$C$1</c:f>
              <c:strCache>
                <c:ptCount val="2"/>
                <c:pt idx="0">
                  <c:v>Исполнено за 2020 год, тыс. рублей</c:v>
                </c:pt>
                <c:pt idx="1">
                  <c:v>Исполнено за 2021 год, тыс. рублей</c:v>
                </c:pt>
              </c:strCache>
            </c:strRef>
          </c:cat>
          <c:val>
            <c:numRef>
              <c:f>'[Подсобка за 2021 г.xls]0400'!$B$2:$C$2</c:f>
              <c:numCache>
                <c:formatCode>#,##0.0</c:formatCode>
                <c:ptCount val="2"/>
                <c:pt idx="0">
                  <c:v>35894.67</c:v>
                </c:pt>
                <c:pt idx="1">
                  <c:v>50755.448309999992</c:v>
                </c:pt>
              </c:numCache>
            </c:numRef>
          </c:val>
        </c:ser>
        <c:dLbls>
          <c:showLegendKey val="0"/>
          <c:showVal val="0"/>
          <c:showCatName val="0"/>
          <c:showSerName val="0"/>
          <c:showPercent val="0"/>
          <c:showBubbleSize val="0"/>
        </c:dLbls>
        <c:gapWidth val="150"/>
        <c:shape val="cylinder"/>
        <c:axId val="129256832"/>
        <c:axId val="129262720"/>
        <c:axId val="0"/>
      </c:bar3DChart>
      <c:catAx>
        <c:axId val="129256832"/>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9262720"/>
        <c:crosses val="autoZero"/>
        <c:auto val="1"/>
        <c:lblAlgn val="ctr"/>
        <c:lblOffset val="100"/>
        <c:noMultiLvlLbl val="0"/>
      </c:catAx>
      <c:valAx>
        <c:axId val="129262720"/>
        <c:scaling>
          <c:orientation val="minMax"/>
        </c:scaling>
        <c:delete val="0"/>
        <c:axPos val="l"/>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29256832"/>
        <c:crosses val="autoZero"/>
        <c:crossBetween val="between"/>
      </c:valAx>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400" b="1" i="0" u="none" strike="noStrike" baseline="0">
                <a:solidFill>
                  <a:srgbClr val="000000"/>
                </a:solidFill>
                <a:latin typeface="Calibri"/>
                <a:ea typeface="Calibri"/>
                <a:cs typeface="Calibri"/>
              </a:defRPr>
            </a:pPr>
            <a:r>
              <a:rPr lang="ru-RU" sz="1400"/>
              <a:t>Исполнено за 2021 год, тыс. рублей</a:t>
            </a:r>
          </a:p>
        </c:rich>
      </c:tx>
      <c:layout>
        <c:manualLayout>
          <c:xMode val="edge"/>
          <c:yMode val="edge"/>
          <c:x val="0.2371878314004903"/>
          <c:y val="0"/>
        </c:manualLayout>
      </c:layout>
      <c:overlay val="0"/>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19760385915313028"/>
          <c:y val="0.11363590367175942"/>
          <c:w val="0.63886377314819409"/>
          <c:h val="0.75204534760368402"/>
        </c:manualLayout>
      </c:layout>
      <c:pie3DChart>
        <c:varyColors val="1"/>
        <c:ser>
          <c:idx val="0"/>
          <c:order val="0"/>
          <c:tx>
            <c:strRef>
              <c:f>Соцсфера!$AD$12</c:f>
              <c:strCache>
                <c:ptCount val="1"/>
                <c:pt idx="0">
                  <c:v>Исполнено за 2020год, тыс. рублей</c:v>
                </c:pt>
              </c:strCache>
            </c:strRef>
          </c:tx>
          <c:explosion val="12"/>
          <c:dPt>
            <c:idx val="0"/>
            <c:bubble3D val="0"/>
            <c:spPr>
              <a:solidFill>
                <a:srgbClr val="92D050"/>
              </a:solidFill>
            </c:spPr>
          </c:dPt>
          <c:dPt>
            <c:idx val="1"/>
            <c:bubble3D val="0"/>
            <c:spPr>
              <a:solidFill>
                <a:srgbClr val="FFFF00"/>
              </a:solidFill>
            </c:spPr>
          </c:dPt>
          <c:dLbls>
            <c:dLbl>
              <c:idx val="0"/>
              <c:layout>
                <c:manualLayout>
                  <c:x val="1.9117332585349325E-2"/>
                  <c:y val="-0.25573844174111321"/>
                </c:manualLayout>
              </c:layout>
              <c:tx>
                <c:rich>
                  <a:bodyPr/>
                  <a:lstStyle/>
                  <a:p>
                    <a:r>
                      <a:rPr lang="en-US" b="1">
                        <a:latin typeface="Times New Roman" pitchFamily="18" charset="0"/>
                        <a:cs typeface="Times New Roman" pitchFamily="18" charset="0"/>
                      </a:rPr>
                      <a:t>296965,8</a:t>
                    </a:r>
                    <a:r>
                      <a:rPr lang="ru-RU" b="1">
                        <a:latin typeface="Times New Roman" pitchFamily="18" charset="0"/>
                        <a:cs typeface="Times New Roman" pitchFamily="18" charset="0"/>
                      </a:rPr>
                      <a:t>; 43,3%</a:t>
                    </a:r>
                    <a:endParaRPr lang="en-US"/>
                  </a:p>
                </c:rich>
              </c:tx>
              <c:showLegendKey val="0"/>
              <c:showVal val="1"/>
              <c:showCatName val="0"/>
              <c:showSerName val="0"/>
              <c:showPercent val="0"/>
              <c:showBubbleSize val="0"/>
            </c:dLbl>
            <c:dLbl>
              <c:idx val="1"/>
              <c:layout>
                <c:manualLayout>
                  <c:x val="-2.8263242232954434E-2"/>
                  <c:y val="1.165396985483977E-2"/>
                </c:manualLayout>
              </c:layout>
              <c:tx>
                <c:rich>
                  <a:bodyPr/>
                  <a:lstStyle/>
                  <a:p>
                    <a:r>
                      <a:rPr lang="en-US" b="1">
                        <a:latin typeface="Times New Roman" pitchFamily="18" charset="0"/>
                        <a:cs typeface="Times New Roman" pitchFamily="18" charset="0"/>
                      </a:rPr>
                      <a:t>226272,7</a:t>
                    </a:r>
                    <a:r>
                      <a:rPr lang="ru-RU" b="1">
                        <a:latin typeface="Times New Roman" pitchFamily="18" charset="0"/>
                        <a:cs typeface="Times New Roman" pitchFamily="18" charset="0"/>
                      </a:rPr>
                      <a:t>; 56,7%</a:t>
                    </a:r>
                    <a:endParaRPr lang="en-US"/>
                  </a:p>
                </c:rich>
              </c:tx>
              <c:showLegendKey val="0"/>
              <c:showVal val="1"/>
              <c:showCatName val="0"/>
              <c:showSerName val="0"/>
              <c:showPercent val="1"/>
              <c:showBubbleSize val="0"/>
            </c:dLbl>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dLbls>
          <c:cat>
            <c:strRef>
              <c:f>Соцсфера!$AB$13:$AB$14</c:f>
              <c:strCache>
                <c:ptCount val="2"/>
                <c:pt idx="0">
                  <c:v>Расходы бюджета района на социальную сферу, тыс. рублей</c:v>
                </c:pt>
                <c:pt idx="1">
                  <c:v>Прочие расходы бюджета района, тыс. рублей</c:v>
                </c:pt>
              </c:strCache>
            </c:strRef>
          </c:cat>
          <c:val>
            <c:numRef>
              <c:f>Соцсфера!$AD$13:$AD$14</c:f>
              <c:numCache>
                <c:formatCode>0.0</c:formatCode>
                <c:ptCount val="2"/>
                <c:pt idx="0">
                  <c:v>296965.80376000004</c:v>
                </c:pt>
                <c:pt idx="1">
                  <c:v>226272.69163999992</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6.0957574637212311E-2"/>
          <c:y val="0.82954087406460442"/>
          <c:w val="0.89637689211060934"/>
          <c:h val="0.16679301638807892"/>
        </c:manualLayout>
      </c:layout>
      <c:overlay val="0"/>
      <c:txPr>
        <a:bodyPr/>
        <a:lstStyle/>
        <a:p>
          <a:pPr>
            <a:defRPr sz="1000" b="1" i="0" u="none" strike="noStrike" baseline="0">
              <a:solidFill>
                <a:srgbClr val="000000"/>
              </a:solidFill>
              <a:latin typeface="Calibri"/>
              <a:ea typeface="Calibri"/>
              <a:cs typeface="Calibri"/>
            </a:defRPr>
          </a:pPr>
          <a:endParaRPr lang="ru-RU"/>
        </a:p>
      </c:txPr>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Times New Roman"/>
                <a:ea typeface="Times New Roman"/>
                <a:cs typeface="Times New Roman"/>
              </a:defRPr>
            </a:pPr>
            <a:r>
              <a:rPr lang="ru-RU"/>
              <a:t>Удельный вес расходов по отрасли "Образование", %</a:t>
            </a:r>
          </a:p>
        </c:rich>
      </c:tx>
      <c:overlay val="0"/>
      <c:spPr>
        <a:noFill/>
        <a:ln w="25400">
          <a:noFill/>
        </a:ln>
      </c:spPr>
    </c:title>
    <c:autoTitleDeleted val="0"/>
    <c:view3D>
      <c:rotX val="30"/>
      <c:rotY val="30"/>
      <c:rAngAx val="0"/>
      <c:perspective val="0"/>
    </c:view3D>
    <c:floor>
      <c:thickness val="0"/>
    </c:floor>
    <c:sideWall>
      <c:thickness val="0"/>
    </c:sideWall>
    <c:backWall>
      <c:thickness val="0"/>
    </c:backWall>
    <c:plotArea>
      <c:layout>
        <c:manualLayout>
          <c:layoutTarget val="inner"/>
          <c:xMode val="edge"/>
          <c:yMode val="edge"/>
          <c:x val="0.12952809535588417"/>
          <c:y val="0.20903052703046415"/>
          <c:w val="0.72118609024420244"/>
          <c:h val="0.68562012865992239"/>
        </c:manualLayout>
      </c:layout>
      <c:pie3DChart>
        <c:varyColors val="1"/>
        <c:ser>
          <c:idx val="0"/>
          <c:order val="0"/>
          <c:tx>
            <c:strRef>
              <c:f>'0700'!$G$1</c:f>
              <c:strCache>
                <c:ptCount val="1"/>
                <c:pt idx="0">
                  <c:v>Исполнено за 2021 год, тыс. рублей</c:v>
                </c:pt>
              </c:strCache>
            </c:strRef>
          </c:tx>
          <c:explosion val="23"/>
          <c:dPt>
            <c:idx val="0"/>
            <c:bubble3D val="0"/>
            <c:spPr>
              <a:solidFill>
                <a:srgbClr val="FF0000"/>
              </a:solidFill>
            </c:spPr>
          </c:dPt>
          <c:dPt>
            <c:idx val="1"/>
            <c:bubble3D val="0"/>
            <c:spPr>
              <a:solidFill>
                <a:srgbClr val="0000CC"/>
              </a:solidFill>
            </c:spPr>
          </c:dPt>
          <c:dLbls>
            <c:dLbl>
              <c:idx val="0"/>
              <c:layout>
                <c:manualLayout>
                  <c:x val="6.3151621907027902E-2"/>
                  <c:y val="-6.2877171342132082E-2"/>
                </c:manualLayout>
              </c:layout>
              <c:dLblPos val="bestFit"/>
              <c:showLegendKey val="0"/>
              <c:showVal val="0"/>
              <c:showCatName val="0"/>
              <c:showSerName val="0"/>
              <c:showPercent val="1"/>
              <c:showBubbleSize val="0"/>
            </c:dLbl>
            <c:dLbl>
              <c:idx val="1"/>
              <c:layout>
                <c:manualLayout>
                  <c:x val="2.6069696212848187E-2"/>
                  <c:y val="-0.12605828448348133"/>
                </c:manualLayout>
              </c:layout>
              <c:dLblPos val="bestFit"/>
              <c:showLegendKey val="0"/>
              <c:showVal val="0"/>
              <c:showCatName val="0"/>
              <c:showSerName val="0"/>
              <c:showPercent val="1"/>
              <c:showBubbleSize val="0"/>
            </c:dLbl>
            <c:numFmt formatCode="0.0%" sourceLinked="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showLegendKey val="0"/>
            <c:showVal val="0"/>
            <c:showCatName val="0"/>
            <c:showSerName val="0"/>
            <c:showPercent val="1"/>
            <c:showBubbleSize val="0"/>
            <c:showLeaderLines val="1"/>
          </c:dLbls>
          <c:cat>
            <c:strRef>
              <c:f>'0700'!$F$2:$F$3</c:f>
              <c:strCache>
                <c:ptCount val="2"/>
                <c:pt idx="0">
                  <c:v>Расходы бюджета района на образование</c:v>
                </c:pt>
                <c:pt idx="1">
                  <c:v>Прочие расходы бюджета района</c:v>
                </c:pt>
              </c:strCache>
            </c:strRef>
          </c:cat>
          <c:val>
            <c:numRef>
              <c:f>'0700'!$G$2:$G$3</c:f>
              <c:numCache>
                <c:formatCode>#,##0.0</c:formatCode>
                <c:ptCount val="2"/>
                <c:pt idx="0">
                  <c:v>226997.6</c:v>
                </c:pt>
                <c:pt idx="1">
                  <c:v>296240.89539999992</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5.0727071830538845E-2"/>
          <c:y val="0.7933954922641091"/>
          <c:w val="0.89751986495222447"/>
          <c:h val="0.16161710292787654"/>
        </c:manualLayout>
      </c:layout>
      <c:overlay val="0"/>
      <c:txPr>
        <a:bodyPr/>
        <a:lstStyle/>
        <a:p>
          <a:pPr>
            <a:defRPr sz="12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400" b="1" i="0" u="none" strike="noStrike" baseline="0">
                <a:solidFill>
                  <a:srgbClr val="000000"/>
                </a:solidFill>
                <a:latin typeface="Times New Roman"/>
                <a:ea typeface="Times New Roman"/>
                <a:cs typeface="Times New Roman"/>
              </a:defRPr>
            </a:pPr>
            <a:r>
              <a:rPr lang="ru-RU"/>
              <a:t>Исполнение по расходам в рамках раздела "Образование" в 2020-2021 годах, тыс.рублей</a:t>
            </a:r>
          </a:p>
        </c:rich>
      </c:tx>
      <c:layout>
        <c:manualLayout>
          <c:xMode val="edge"/>
          <c:yMode val="edge"/>
          <c:x val="0.14879109590654849"/>
          <c:y val="2.0833333333333332E-2"/>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3192005751258087"/>
          <c:y val="0.20318021201413428"/>
          <c:w val="0.8409903666427031"/>
          <c:h val="0.63957597173144876"/>
        </c:manualLayout>
      </c:layout>
      <c:bar3DChart>
        <c:barDir val="col"/>
        <c:grouping val="clustered"/>
        <c:varyColors val="0"/>
        <c:ser>
          <c:idx val="0"/>
          <c:order val="0"/>
          <c:tx>
            <c:strRef>
              <c:f>'0700'!$A$32</c:f>
              <c:strCache>
                <c:ptCount val="1"/>
                <c:pt idx="0">
                  <c:v>Исполнение по расходам в рамках раздела "Образование" в 2020-2021 годах</c:v>
                </c:pt>
              </c:strCache>
            </c:strRef>
          </c:tx>
          <c:invertIfNegative val="0"/>
          <c:dPt>
            <c:idx val="0"/>
            <c:invertIfNegative val="0"/>
            <c:bubble3D val="0"/>
            <c:spPr>
              <a:solidFill>
                <a:srgbClr val="00B0F0"/>
              </a:solidFill>
            </c:spPr>
          </c:dPt>
          <c:dPt>
            <c:idx val="1"/>
            <c:invertIfNegative val="0"/>
            <c:bubble3D val="0"/>
            <c:spPr>
              <a:solidFill>
                <a:srgbClr val="FFC000"/>
              </a:solidFill>
            </c:spPr>
          </c:dPt>
          <c:dLbls>
            <c:dLbl>
              <c:idx val="0"/>
              <c:layout>
                <c:manualLayout>
                  <c:x val="2.1543985637342951E-2"/>
                  <c:y val="-1.0430246290692396E-2"/>
                </c:manualLayout>
              </c:layout>
              <c:showLegendKey val="0"/>
              <c:showVal val="1"/>
              <c:showCatName val="0"/>
              <c:showSerName val="0"/>
              <c:showPercent val="0"/>
              <c:showBubbleSize val="0"/>
            </c:dLbl>
            <c:dLbl>
              <c:idx val="1"/>
              <c:layout>
                <c:manualLayout>
                  <c:x val="5.4803933647696597E-2"/>
                  <c:y val="-2.7731716834784592E-2"/>
                </c:manualLayout>
              </c:layout>
              <c:showLegendKey val="0"/>
              <c:showVal val="1"/>
              <c:showCatName val="0"/>
              <c:showSerName val="0"/>
              <c:showPercent val="0"/>
              <c:showBubbleSize val="0"/>
            </c:dLbl>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'0700'!$B$31:$C$31</c:f>
              <c:strCache>
                <c:ptCount val="2"/>
                <c:pt idx="0">
                  <c:v>Исполнено за 2020 год, тыс. рублей</c:v>
                </c:pt>
                <c:pt idx="1">
                  <c:v>Исполнено за 2021 год, тыс. рублей</c:v>
                </c:pt>
              </c:strCache>
            </c:strRef>
          </c:cat>
          <c:val>
            <c:numRef>
              <c:f>'0700'!$B$32:$C$32</c:f>
              <c:numCache>
                <c:formatCode>#,##0.0</c:formatCode>
                <c:ptCount val="2"/>
                <c:pt idx="0">
                  <c:v>212960.24999999997</c:v>
                </c:pt>
                <c:pt idx="1">
                  <c:v>226997.6</c:v>
                </c:pt>
              </c:numCache>
            </c:numRef>
          </c:val>
        </c:ser>
        <c:dLbls>
          <c:showLegendKey val="0"/>
          <c:showVal val="0"/>
          <c:showCatName val="0"/>
          <c:showSerName val="0"/>
          <c:showPercent val="0"/>
          <c:showBubbleSize val="0"/>
        </c:dLbls>
        <c:gapWidth val="150"/>
        <c:shape val="pyramid"/>
        <c:axId val="131866624"/>
        <c:axId val="131868160"/>
        <c:axId val="0"/>
      </c:bar3DChart>
      <c:catAx>
        <c:axId val="131866624"/>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1868160"/>
        <c:crosses val="autoZero"/>
        <c:auto val="1"/>
        <c:lblAlgn val="ctr"/>
        <c:lblOffset val="100"/>
        <c:noMultiLvlLbl val="0"/>
      </c:catAx>
      <c:valAx>
        <c:axId val="131868160"/>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1866624"/>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rgbClr val="000000"/>
          </a:solidFill>
          <a:latin typeface="Times New Roman"/>
          <a:ea typeface="Times New Roman"/>
          <a:cs typeface="Times New Roman"/>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15801870919982"/>
          <c:y val="6.7319751220209223E-2"/>
          <c:w val="0.66156591964465983"/>
          <c:h val="0.73928569817025025"/>
        </c:manualLayout>
      </c:layout>
      <c:doughnutChart>
        <c:varyColors val="1"/>
        <c:ser>
          <c:idx val="0"/>
          <c:order val="0"/>
          <c:spPr>
            <a:solidFill>
              <a:srgbClr val="00B050"/>
            </a:solidFill>
            <a:ln>
              <a:noFill/>
            </a:ln>
            <a:scene3d>
              <a:camera prst="orthographicFront"/>
              <a:lightRig rig="sunset" dir="t"/>
            </a:scene3d>
            <a:sp3d>
              <a:bevelT w="165100"/>
            </a:sp3d>
          </c:spPr>
          <c:explosion val="2"/>
          <c:dPt>
            <c:idx val="0"/>
            <c:bubble3D val="0"/>
          </c:dPt>
          <c:dPt>
            <c:idx val="1"/>
            <c:bubble3D val="0"/>
            <c:spPr>
              <a:solidFill>
                <a:srgbClr val="FFC000"/>
              </a:solidFill>
              <a:ln>
                <a:noFill/>
              </a:ln>
              <a:scene3d>
                <a:camera prst="orthographicFront"/>
                <a:lightRig rig="sunset" dir="t"/>
              </a:scene3d>
              <a:sp3d>
                <a:bevelT w="165100"/>
              </a:sp3d>
            </c:spPr>
          </c:dPt>
          <c:dLbls>
            <c:dLbl>
              <c:idx val="0"/>
              <c:layout>
                <c:manualLayout>
                  <c:x val="-2.7136684837472239E-2"/>
                  <c:y val="0.19003978370898481"/>
                </c:manualLayout>
              </c:layout>
              <c:showLegendKey val="0"/>
              <c:showVal val="1"/>
              <c:showCatName val="0"/>
              <c:showSerName val="0"/>
              <c:showPercent val="1"/>
              <c:showBubbleSize val="0"/>
            </c:dLbl>
            <c:spPr>
              <a:ln>
                <a:noFill/>
              </a:ln>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'0800'!$A$20:$A$21</c:f>
              <c:strCache>
                <c:ptCount val="2"/>
                <c:pt idx="0">
                  <c:v>Расходы бюджета района в области культуры, тыс. рублей</c:v>
                </c:pt>
                <c:pt idx="1">
                  <c:v>Прочие расходы бюджета района, тыс. рублей</c:v>
                </c:pt>
              </c:strCache>
            </c:strRef>
          </c:cat>
          <c:val>
            <c:numRef>
              <c:f>'0800'!$B$20:$B$21</c:f>
              <c:numCache>
                <c:formatCode>0.0</c:formatCode>
                <c:ptCount val="2"/>
                <c:pt idx="0">
                  <c:v>18942.921879999998</c:v>
                </c:pt>
                <c:pt idx="1">
                  <c:v>504295.57351999998</c:v>
                </c:pt>
              </c:numCache>
            </c:numRef>
          </c:val>
        </c:ser>
        <c:dLbls>
          <c:showLegendKey val="0"/>
          <c:showVal val="0"/>
          <c:showCatName val="0"/>
          <c:showSerName val="0"/>
          <c:showPercent val="0"/>
          <c:showBubbleSize val="0"/>
          <c:showLeaderLines val="1"/>
        </c:dLbls>
        <c:firstSliceAng val="0"/>
        <c:holeSize val="50"/>
      </c:doughnutChart>
      <c:spPr>
        <a:effectLst>
          <a:glow>
            <a:schemeClr val="accent1"/>
          </a:glow>
          <a:softEdge rad="317500"/>
        </a:effectLst>
        <a:scene3d>
          <a:camera prst="orthographicFront"/>
          <a:lightRig rig="threePt" dir="t"/>
        </a:scene3d>
        <a:sp3d>
          <a:bevelT prst="convex"/>
        </a:sp3d>
      </c:spPr>
    </c:plotArea>
    <c:legend>
      <c:legendPos val="r"/>
      <c:layout>
        <c:manualLayout>
          <c:xMode val="edge"/>
          <c:yMode val="edge"/>
          <c:x val="5.3003566861834585E-2"/>
          <c:y val="0.82749904112988737"/>
          <c:w val="0.91686842990779982"/>
          <c:h val="0.15050425287096991"/>
        </c:manualLayout>
      </c:layout>
      <c:overlay val="0"/>
      <c:txPr>
        <a:bodyPr/>
        <a:lstStyle/>
        <a:p>
          <a:pPr>
            <a:defRPr sz="1000">
              <a:latin typeface="Times New Roman" pitchFamily="18" charset="0"/>
              <a:cs typeface="Times New Roman" pitchFamily="18" charset="0"/>
            </a:defRPr>
          </a:pPr>
          <a:endParaRPr lang="ru-RU"/>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Расходы на содержание органов местного самоуправления в 2020-2021 годах, тыс. рублей</a:t>
            </a:r>
          </a:p>
        </c:rich>
      </c:tx>
      <c:layout>
        <c:manualLayout>
          <c:xMode val="edge"/>
          <c:yMode val="edge"/>
          <c:x val="0.14084033245844269"/>
          <c:y val="2.3148148148148147E-2"/>
        </c:manualLayout>
      </c:layout>
      <c:overlay val="0"/>
      <c:spPr>
        <a:noFill/>
        <a:ln w="25400">
          <a:noFill/>
        </a:ln>
      </c:spPr>
    </c:title>
    <c:autoTitleDeleted val="0"/>
    <c:plotArea>
      <c:layout>
        <c:manualLayout>
          <c:layoutTarget val="inner"/>
          <c:xMode val="edge"/>
          <c:yMode val="edge"/>
          <c:x val="0.13472226790441486"/>
          <c:y val="0.23349083492735082"/>
          <c:w val="0.83472250526343628"/>
          <c:h val="0.59905729365199101"/>
        </c:manualLayout>
      </c:layout>
      <c:barChart>
        <c:barDir val="col"/>
        <c:grouping val="clustered"/>
        <c:varyColors val="0"/>
        <c:ser>
          <c:idx val="0"/>
          <c:order val="0"/>
          <c:spPr>
            <a:ln>
              <a:solidFill>
                <a:schemeClr val="tx1"/>
              </a:solidFill>
            </a:ln>
            <a:scene3d>
              <a:camera prst="orthographicFront"/>
              <a:lightRig rig="threePt" dir="t"/>
            </a:scene3d>
            <a:sp3d>
              <a:bevelT w="139700" h="127000"/>
            </a:sp3d>
          </c:spPr>
          <c:invertIfNegative val="0"/>
          <c:dPt>
            <c:idx val="0"/>
            <c:invertIfNegative val="0"/>
            <c:bubble3D val="0"/>
            <c:spPr>
              <a:solidFill>
                <a:schemeClr val="tx2">
                  <a:lumMod val="50000"/>
                </a:schemeClr>
              </a:solidFill>
              <a:ln>
                <a:solidFill>
                  <a:schemeClr val="tx1"/>
                </a:solidFill>
              </a:ln>
              <a:scene3d>
                <a:camera prst="orthographicFront"/>
                <a:lightRig rig="threePt" dir="t"/>
              </a:scene3d>
              <a:sp3d>
                <a:bevelT w="139700" h="127000"/>
              </a:sp3d>
            </c:spPr>
          </c:dPt>
          <c:dPt>
            <c:idx val="1"/>
            <c:invertIfNegative val="0"/>
            <c:bubble3D val="0"/>
            <c:spPr>
              <a:solidFill>
                <a:schemeClr val="tx2">
                  <a:lumMod val="60000"/>
                  <a:lumOff val="40000"/>
                </a:schemeClr>
              </a:solidFill>
              <a:ln>
                <a:solidFill>
                  <a:schemeClr val="tx1"/>
                </a:solidFill>
              </a:ln>
              <a:scene3d>
                <a:camera prst="orthographicFront"/>
                <a:lightRig rig="threePt" dir="t"/>
              </a:scene3d>
              <a:sp3d>
                <a:bevelT w="139700" h="127000"/>
              </a:sp3d>
            </c:spPr>
          </c:dPt>
          <c:dPt>
            <c:idx val="2"/>
            <c:invertIfNegative val="0"/>
            <c:bubble3D val="0"/>
            <c:spPr>
              <a:solidFill>
                <a:schemeClr val="tx2">
                  <a:lumMod val="20000"/>
                  <a:lumOff val="80000"/>
                </a:schemeClr>
              </a:solidFill>
              <a:ln>
                <a:solidFill>
                  <a:schemeClr val="tx1"/>
                </a:solidFill>
              </a:ln>
              <a:scene3d>
                <a:camera prst="orthographicFront"/>
                <a:lightRig rig="threePt" dir="t"/>
              </a:scene3d>
              <a:sp3d>
                <a:bevelT w="139700" h="127000"/>
              </a:sp3d>
            </c:spPr>
          </c:dPt>
          <c:dLbls>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ОМС!$A$2:$A$4</c:f>
              <c:strCache>
                <c:ptCount val="3"/>
                <c:pt idx="0">
                  <c:v>Исполнено за 2020 год, тыс. рублей</c:v>
                </c:pt>
                <c:pt idx="1">
                  <c:v>Уточненный план на 2021 год, тыс. рублей</c:v>
                </c:pt>
                <c:pt idx="2">
                  <c:v>Исполнено за 2021 год, тыс. рублей</c:v>
                </c:pt>
              </c:strCache>
            </c:strRef>
          </c:cat>
          <c:val>
            <c:numRef>
              <c:f>ОМС!$B$2:$B$4</c:f>
              <c:numCache>
                <c:formatCode>0.00</c:formatCode>
                <c:ptCount val="3"/>
                <c:pt idx="0">
                  <c:v>17581.400000000001</c:v>
                </c:pt>
                <c:pt idx="1">
                  <c:v>19128.887610000002</c:v>
                </c:pt>
                <c:pt idx="2">
                  <c:v>19037.29693</c:v>
                </c:pt>
              </c:numCache>
            </c:numRef>
          </c:val>
        </c:ser>
        <c:dLbls>
          <c:showLegendKey val="0"/>
          <c:showVal val="0"/>
          <c:showCatName val="0"/>
          <c:showSerName val="0"/>
          <c:showPercent val="0"/>
          <c:showBubbleSize val="0"/>
        </c:dLbls>
        <c:gapWidth val="150"/>
        <c:axId val="132085632"/>
        <c:axId val="132087168"/>
      </c:barChart>
      <c:catAx>
        <c:axId val="132085632"/>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2087168"/>
        <c:crosses val="autoZero"/>
        <c:auto val="1"/>
        <c:lblAlgn val="ctr"/>
        <c:lblOffset val="100"/>
        <c:noMultiLvlLbl val="0"/>
      </c:catAx>
      <c:valAx>
        <c:axId val="132087168"/>
        <c:scaling>
          <c:orientation val="minMax"/>
        </c:scaling>
        <c:delete val="0"/>
        <c:axPos val="l"/>
        <c:majorGridlines/>
        <c:numFmt formatCode="0.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2085632"/>
        <c:crosses val="autoZero"/>
        <c:crossBetween val="between"/>
      </c:valAx>
      <c:spPr>
        <a:noFill/>
        <a:ln w="25400">
          <a:noFill/>
        </a:ln>
      </c:spPr>
    </c:plotArea>
    <c:plotVisOnly val="1"/>
    <c:dispBlanksAs val="gap"/>
    <c:showDLblsOverMax val="0"/>
  </c:chart>
  <c:spPr>
    <a:solidFill>
      <a:schemeClr val="accent5">
        <a:lumMod val="40000"/>
        <a:lumOff val="60000"/>
      </a:schemeClr>
    </a:soli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Times New Roman"/>
                <a:ea typeface="Times New Roman"/>
                <a:cs typeface="Times New Roman"/>
              </a:defRPr>
            </a:pPr>
            <a:r>
              <a:rPr lang="ru-RU"/>
              <a:t>Расходы на содержание органов местного самоуправления в расчете на 1 жителя в 2020-2021 годах, тыс. рублей</a:t>
            </a:r>
          </a:p>
        </c:rich>
      </c:tx>
      <c:layout>
        <c:manualLayout>
          <c:xMode val="edge"/>
          <c:yMode val="edge"/>
          <c:x val="0.14084033245844269"/>
          <c:y val="2.3148148148148147E-2"/>
        </c:manualLayout>
      </c:layout>
      <c:overlay val="0"/>
      <c:spPr>
        <a:noFill/>
        <a:ln w="25400">
          <a:noFill/>
        </a:ln>
      </c:spPr>
    </c:title>
    <c:autoTitleDeleted val="0"/>
    <c:plotArea>
      <c:layout>
        <c:manualLayout>
          <c:layoutTarget val="inner"/>
          <c:xMode val="edge"/>
          <c:yMode val="edge"/>
          <c:x val="9.583336582891365E-2"/>
          <c:y val="0.30660412667227882"/>
          <c:w val="0.8736114073389375"/>
          <c:h val="0.58490633395942426"/>
        </c:manualLayout>
      </c:layout>
      <c:barChart>
        <c:barDir val="col"/>
        <c:grouping val="clustered"/>
        <c:varyColors val="0"/>
        <c:ser>
          <c:idx val="0"/>
          <c:order val="0"/>
          <c:spPr>
            <a:ln>
              <a:solidFill>
                <a:schemeClr val="tx1"/>
              </a:solidFill>
            </a:ln>
            <a:scene3d>
              <a:camera prst="orthographicFront"/>
              <a:lightRig rig="threePt" dir="t"/>
            </a:scene3d>
            <a:sp3d>
              <a:bevelT w="146050" h="101600"/>
            </a:sp3d>
          </c:spPr>
          <c:invertIfNegative val="0"/>
          <c:dPt>
            <c:idx val="0"/>
            <c:invertIfNegative val="0"/>
            <c:bubble3D val="0"/>
            <c:spPr>
              <a:solidFill>
                <a:schemeClr val="tx2">
                  <a:lumMod val="50000"/>
                </a:schemeClr>
              </a:solidFill>
              <a:ln>
                <a:solidFill>
                  <a:schemeClr val="tx1"/>
                </a:solidFill>
              </a:ln>
              <a:scene3d>
                <a:camera prst="orthographicFront"/>
                <a:lightRig rig="threePt" dir="t"/>
              </a:scene3d>
              <a:sp3d>
                <a:bevelT w="146050" h="101600"/>
              </a:sp3d>
            </c:spPr>
          </c:dPt>
          <c:dPt>
            <c:idx val="1"/>
            <c:invertIfNegative val="0"/>
            <c:bubble3D val="0"/>
            <c:spPr>
              <a:solidFill>
                <a:schemeClr val="tx2">
                  <a:lumMod val="60000"/>
                  <a:lumOff val="40000"/>
                </a:schemeClr>
              </a:solidFill>
              <a:ln>
                <a:solidFill>
                  <a:schemeClr val="tx1"/>
                </a:solidFill>
              </a:ln>
              <a:scene3d>
                <a:camera prst="orthographicFront"/>
                <a:lightRig rig="threePt" dir="t"/>
              </a:scene3d>
              <a:sp3d>
                <a:bevelT w="146050" h="101600"/>
              </a:sp3d>
            </c:spPr>
          </c:dPt>
          <c:dPt>
            <c:idx val="2"/>
            <c:invertIfNegative val="0"/>
            <c:bubble3D val="0"/>
            <c:spPr>
              <a:solidFill>
                <a:schemeClr val="tx2">
                  <a:lumMod val="20000"/>
                  <a:lumOff val="80000"/>
                </a:schemeClr>
              </a:solidFill>
              <a:ln>
                <a:solidFill>
                  <a:schemeClr val="tx1"/>
                </a:solidFill>
              </a:ln>
              <a:scene3d>
                <a:camera prst="orthographicFront"/>
                <a:lightRig rig="threePt" dir="t"/>
              </a:scene3d>
              <a:sp3d>
                <a:bevelT w="146050" h="101600"/>
              </a:sp3d>
            </c:spPr>
          </c:dPt>
          <c:dLbls>
            <c:spPr>
              <a:noFill/>
              <a:ln w="25400">
                <a:noFill/>
              </a:ln>
            </c:spPr>
            <c:txPr>
              <a:bodyPr/>
              <a:lstStyle/>
              <a:p>
                <a:pPr>
                  <a:defRPr sz="10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ОМС!$A$20:$A$22</c:f>
              <c:strCache>
                <c:ptCount val="3"/>
                <c:pt idx="0">
                  <c:v>Исполнено за 2020 год, тыс. рублей</c:v>
                </c:pt>
                <c:pt idx="1">
                  <c:v>Уточненный план на 2021 год, тыс. рублей</c:v>
                </c:pt>
                <c:pt idx="2">
                  <c:v>Исполнено за 2021 год, тыс. рублей</c:v>
                </c:pt>
              </c:strCache>
            </c:strRef>
          </c:cat>
          <c:val>
            <c:numRef>
              <c:f>ОМС!$B$20:$B$22</c:f>
              <c:numCache>
                <c:formatCode>0.000</c:formatCode>
                <c:ptCount val="3"/>
                <c:pt idx="0">
                  <c:v>1.1334063950489943</c:v>
                </c:pt>
                <c:pt idx="1">
                  <c:v>1.2565780470340933</c:v>
                </c:pt>
                <c:pt idx="2">
                  <c:v>1.2505614484661367</c:v>
                </c:pt>
              </c:numCache>
            </c:numRef>
          </c:val>
        </c:ser>
        <c:dLbls>
          <c:showLegendKey val="0"/>
          <c:showVal val="0"/>
          <c:showCatName val="0"/>
          <c:showSerName val="0"/>
          <c:showPercent val="0"/>
          <c:showBubbleSize val="0"/>
        </c:dLbls>
        <c:gapWidth val="150"/>
        <c:axId val="132236032"/>
        <c:axId val="132237568"/>
      </c:barChart>
      <c:catAx>
        <c:axId val="132236032"/>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2237568"/>
        <c:crosses val="autoZero"/>
        <c:auto val="1"/>
        <c:lblAlgn val="ctr"/>
        <c:lblOffset val="100"/>
        <c:noMultiLvlLbl val="0"/>
      </c:catAx>
      <c:valAx>
        <c:axId val="132237568"/>
        <c:scaling>
          <c:orientation val="minMax"/>
        </c:scaling>
        <c:delete val="0"/>
        <c:axPos val="l"/>
        <c:majorGridlines/>
        <c:numFmt formatCode="0.0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32236032"/>
        <c:crosses val="autoZero"/>
        <c:crossBetween val="between"/>
      </c:valAx>
      <c:spPr>
        <a:solidFill>
          <a:srgbClr val="4BACC6">
            <a:lumMod val="40000"/>
            <a:lumOff val="60000"/>
          </a:srgbClr>
        </a:solidFill>
        <a:ln w="25400">
          <a:noFill/>
        </a:ln>
      </c:spPr>
    </c:plotArea>
    <c:plotVisOnly val="1"/>
    <c:dispBlanksAs val="gap"/>
    <c:showDLblsOverMax val="0"/>
  </c:chart>
  <c:spPr>
    <a:solidFill>
      <a:srgbClr val="4BACC6">
        <a:lumMod val="40000"/>
        <a:lumOff val="60000"/>
      </a:srgbClr>
    </a:solidFill>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2EE4A-48A8-478F-AF98-2E1C4C6F5BCD}" type="doc">
      <dgm:prSet loTypeId="urn:microsoft.com/office/officeart/2005/8/layout/radial6" loCatId="cycle" qsTypeId="urn:microsoft.com/office/officeart/2009/2/quickstyle/3d8" qsCatId="3D" csTypeId="urn:microsoft.com/office/officeart/2005/8/colors/accent1_2" csCatId="accent1" phldr="1"/>
      <dgm:spPr/>
      <dgm:t>
        <a:bodyPr/>
        <a:lstStyle/>
        <a:p>
          <a:endParaRPr lang="ru-RU"/>
        </a:p>
      </dgm:t>
    </dgm:pt>
    <dgm:pt modelId="{DD1EE5FB-9F48-4216-9723-907365AAB073}">
      <dgm:prSet phldrT="[Текст]" custT="1"/>
      <dgm:spPr>
        <a:xfrm>
          <a:off x="2186293" y="2202269"/>
          <a:ext cx="2396164" cy="2396164"/>
        </a:xfr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800" b="1"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r>
            <a:rPr lang="ru-RU" sz="1800" b="1" dirty="0" smtClean="0">
              <a:solidFill>
                <a:srgbClr val="000000"/>
              </a:solidFill>
              <a:latin typeface="Times New Roman" panose="02020603050405020304" pitchFamily="18" charset="0"/>
              <a:ea typeface="+mn-ea"/>
              <a:cs typeface="Times New Roman" panose="02020603050405020304" pitchFamily="18" charset="0"/>
            </a:rPr>
            <a:t>296 965,8 тыс. рублей</a:t>
          </a:r>
          <a:endParaRPr lang="ru-RU" sz="1800" b="1" dirty="0">
            <a:solidFill>
              <a:srgbClr val="000000"/>
            </a:solidFill>
            <a:latin typeface="Times New Roman" panose="02020603050405020304" pitchFamily="18" charset="0"/>
            <a:ea typeface="+mn-ea"/>
            <a:cs typeface="Times New Roman" panose="02020603050405020304" pitchFamily="18" charset="0"/>
          </a:endParaRPr>
        </a:p>
      </dgm:t>
    </dgm:pt>
    <dgm:pt modelId="{6D481ABB-E0D9-4A75-A767-6BC6DB0D6B8A}" type="par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D569561-C12B-475D-8993-C6E7785D8A0F}" type="sib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4A14963-3236-4C1C-9523-361718EC8CF6}">
      <dgm:prSet phldrT="[Текст]" custT="1"/>
      <dgm:spPr>
        <a:xfrm>
          <a:off x="2448277" y="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300" b="1" dirty="0" smtClean="0">
              <a:solidFill>
                <a:srgbClr val="000000"/>
              </a:solidFill>
              <a:latin typeface="Times New Roman" panose="02020603050405020304" pitchFamily="18" charset="0"/>
              <a:ea typeface="+mn-ea"/>
              <a:cs typeface="Times New Roman" panose="02020603050405020304" pitchFamily="18" charset="0"/>
            </a:rPr>
            <a:t>Образование, 226997,6 тыс. рублей</a:t>
          </a:r>
          <a:endParaRPr lang="ru-RU" sz="1300" b="1" dirty="0">
            <a:solidFill>
              <a:srgbClr val="000000"/>
            </a:solidFill>
            <a:latin typeface="Times New Roman" panose="02020603050405020304" pitchFamily="18" charset="0"/>
            <a:ea typeface="+mn-ea"/>
            <a:cs typeface="Times New Roman" panose="02020603050405020304" pitchFamily="18" charset="0"/>
          </a:endParaRPr>
        </a:p>
      </dgm:t>
    </dgm:pt>
    <dgm:pt modelId="{BE1CB2A4-69C1-414F-96C1-F018E1DFB1D4}" type="parTrans" cxnId="{DAD7D6A8-8C77-4187-8A14-8E30CBDC4E4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9B016A-7C00-4861-819E-3D48FD1C663C}" type="sibTrans" cxnId="{DAD7D6A8-8C77-4187-8A14-8E30CBDC4E4C}">
      <dgm:prSet/>
      <dgm:spPr>
        <a:xfrm>
          <a:off x="700767" y="77821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50ED61A-E8B8-4DDF-A399-8DF6E0C7CF0E}">
      <dgm:prSet phldrT="[Текст]" custT="1"/>
      <dgm:spPr>
        <a:xfrm>
          <a:off x="5006331" y="246459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300" b="1"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18942,9 тыс. рублей</a:t>
          </a:r>
          <a:endParaRPr lang="ru-RU" sz="1300" b="1" dirty="0">
            <a:solidFill>
              <a:srgbClr val="000000"/>
            </a:solidFill>
            <a:latin typeface="Times New Roman" panose="02020603050405020304" pitchFamily="18" charset="0"/>
            <a:ea typeface="+mn-ea"/>
            <a:cs typeface="Times New Roman" panose="02020603050405020304" pitchFamily="18" charset="0"/>
          </a:endParaRPr>
        </a:p>
      </dgm:t>
    </dgm:pt>
    <dgm:pt modelId="{185650CA-0CA1-4D41-B96B-3937149E7C71}" type="parTrans" cxnId="{3EF6FE37-EB1E-421E-8504-77FBF4C041E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DF439A89-F23B-4DAE-A380-1D59E72639F6}" type="sibTrans" cxnId="{3EF6FE37-EB1E-421E-8504-77FBF4C041EC}">
      <dgm:prSet/>
      <dgm:spPr>
        <a:xfrm>
          <a:off x="701477" y="798711"/>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AEC9F68-9F71-4D97-A579-9D49DA39DDEF}">
      <dgm:prSet phldrT="[Текст]" custT="1"/>
      <dgm:spPr>
        <a:xfrm>
          <a:off x="2545718" y="5104209"/>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300" b="1"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40221,0 тыс. рублей</a:t>
          </a:r>
          <a:endParaRPr lang="ru-RU" sz="1300" b="1" dirty="0">
            <a:solidFill>
              <a:srgbClr val="000000"/>
            </a:solidFill>
            <a:latin typeface="Times New Roman" panose="02020603050405020304" pitchFamily="18" charset="0"/>
            <a:ea typeface="+mn-ea"/>
            <a:cs typeface="Times New Roman" panose="02020603050405020304" pitchFamily="18" charset="0"/>
          </a:endParaRPr>
        </a:p>
      </dgm:t>
    </dgm:pt>
    <dgm:pt modelId="{83094569-2328-4BBF-B12C-D0C9C49F68D1}" type="parTrans" cxnId="{8490B6AE-A494-4D2B-8AA4-DE212E6A04D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DA2C95E-FBEB-4D65-BD3E-3E238C80300F}" type="sibTrans" cxnId="{8490B6AE-A494-4D2B-8AA4-DE212E6A04DD}">
      <dgm:prSet/>
      <dgm:spPr>
        <a:xfrm>
          <a:off x="781477" y="797452"/>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0075305-B4AA-4DB9-9E80-C014C1726C26}">
      <dgm:prSet phldrT="[Текст]" custT="1"/>
      <dgm:spPr>
        <a:xfrm>
          <a:off x="3202" y="2561693"/>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200" b="1"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10804,3 тыс. рублей</a:t>
          </a:r>
          <a:endParaRPr lang="ru-RU" sz="1200" b="1" dirty="0">
            <a:solidFill>
              <a:srgbClr val="000000"/>
            </a:solidFill>
            <a:latin typeface="Times New Roman" panose="02020603050405020304" pitchFamily="18" charset="0"/>
            <a:ea typeface="+mn-ea"/>
            <a:cs typeface="Times New Roman" panose="02020603050405020304" pitchFamily="18" charset="0"/>
          </a:endParaRPr>
        </a:p>
      </dgm:t>
    </dgm:pt>
    <dgm:pt modelId="{924D17F0-B4F6-434C-8E76-37C48C31CF9A}" type="parTrans" cxnId="{167FDBF1-E56F-4B4C-AFF8-A91F74EC0A3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040CA4BB-D645-4450-B8AA-822CD243AE17}" type="sibTrans" cxnId="{167FDBF1-E56F-4B4C-AFF8-A91F74EC0A3D}">
      <dgm:prSet/>
      <dgm:spPr>
        <a:xfrm>
          <a:off x="781390" y="77640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EFC122-26DF-4D76-8B60-68475E6B328D}" type="pres">
      <dgm:prSet presAssocID="{1A32EE4A-48A8-478F-AF98-2E1C4C6F5BCD}" presName="Name0" presStyleCnt="0">
        <dgm:presLayoutVars>
          <dgm:chMax val="1"/>
          <dgm:dir/>
          <dgm:animLvl val="ctr"/>
          <dgm:resizeHandles val="exact"/>
        </dgm:presLayoutVars>
      </dgm:prSet>
      <dgm:spPr/>
      <dgm:t>
        <a:bodyPr/>
        <a:lstStyle/>
        <a:p>
          <a:endParaRPr lang="ru-RU"/>
        </a:p>
      </dgm:t>
    </dgm:pt>
    <dgm:pt modelId="{47B604D7-5595-4786-AE2B-411D4E545473}" type="pres">
      <dgm:prSet presAssocID="{DD1EE5FB-9F48-4216-9723-907365AAB073}" presName="centerShape" presStyleLbl="node0" presStyleIdx="0" presStyleCnt="1" custLinFactNeighborX="617" custLinFactNeighborY="-617"/>
      <dgm:spPr>
        <a:prstGeom prst="ellipse">
          <a:avLst/>
        </a:prstGeom>
      </dgm:spPr>
      <dgm:t>
        <a:bodyPr/>
        <a:lstStyle/>
        <a:p>
          <a:endParaRPr lang="ru-RU"/>
        </a:p>
      </dgm:t>
    </dgm:pt>
    <dgm:pt modelId="{E25A4084-729D-4BCE-8A6E-22DE91CC9B20}" type="pres">
      <dgm:prSet presAssocID="{C4A14963-3236-4C1C-9523-361718EC8CF6}" presName="node" presStyleLbl="node1" presStyleIdx="0" presStyleCnt="4" custRadScaleRad="106986" custRadScaleInc="-6843">
        <dgm:presLayoutVars>
          <dgm:bulletEnabled val="1"/>
        </dgm:presLayoutVars>
      </dgm:prSet>
      <dgm:spPr>
        <a:prstGeom prst="ellipse">
          <a:avLst/>
        </a:prstGeom>
      </dgm:spPr>
      <dgm:t>
        <a:bodyPr/>
        <a:lstStyle/>
        <a:p>
          <a:endParaRPr lang="ru-RU"/>
        </a:p>
      </dgm:t>
    </dgm:pt>
    <dgm:pt modelId="{08992A4D-5D55-42B8-82A4-C48DDB6BFEBF}" type="pres">
      <dgm:prSet presAssocID="{C4A14963-3236-4C1C-9523-361718EC8CF6}" presName="dummy" presStyleCnt="0"/>
      <dgm:spPr/>
    </dgm:pt>
    <dgm:pt modelId="{9556A93D-E26F-4D44-8CBF-9999BE72B6DB}" type="pres">
      <dgm:prSet presAssocID="{1E9B016A-7C00-4861-819E-3D48FD1C663C}" presName="sibTrans" presStyleLbl="sibTrans2D1" presStyleIdx="0" presStyleCnt="4"/>
      <dgm:spPr>
        <a:prstGeom prst="blockArc">
          <a:avLst>
            <a:gd name="adj1" fmla="val 16177378"/>
            <a:gd name="adj2" fmla="val 21494695"/>
            <a:gd name="adj3" fmla="val 4640"/>
          </a:avLst>
        </a:prstGeom>
      </dgm:spPr>
      <dgm:t>
        <a:bodyPr/>
        <a:lstStyle/>
        <a:p>
          <a:endParaRPr lang="ru-RU"/>
        </a:p>
      </dgm:t>
    </dgm:pt>
    <dgm:pt modelId="{E3D2177C-897F-437B-B077-88B08B2CC7B3}" type="pres">
      <dgm:prSet presAssocID="{F50ED61A-E8B8-4DDF-A399-8DF6E0C7CF0E}" presName="node" presStyleLbl="node1" presStyleIdx="1" presStyleCnt="4" custRadScaleRad="96854" custRadScaleInc="-7533">
        <dgm:presLayoutVars>
          <dgm:bulletEnabled val="1"/>
        </dgm:presLayoutVars>
      </dgm:prSet>
      <dgm:spPr>
        <a:prstGeom prst="ellipse">
          <a:avLst/>
        </a:prstGeom>
      </dgm:spPr>
      <dgm:t>
        <a:bodyPr/>
        <a:lstStyle/>
        <a:p>
          <a:endParaRPr lang="ru-RU"/>
        </a:p>
      </dgm:t>
    </dgm:pt>
    <dgm:pt modelId="{B43C64CD-F30C-4AC2-9300-BFC3BA517F1C}" type="pres">
      <dgm:prSet presAssocID="{F50ED61A-E8B8-4DDF-A399-8DF6E0C7CF0E}" presName="dummy" presStyleCnt="0"/>
      <dgm:spPr/>
    </dgm:pt>
    <dgm:pt modelId="{843652C0-29F1-4C0F-A6DA-0360306A17E7}" type="pres">
      <dgm:prSet presAssocID="{DF439A89-F23B-4DAE-A380-1D59E72639F6}" presName="sibTrans" presStyleLbl="sibTrans2D1" presStyleIdx="1" presStyleCnt="4"/>
      <dgm:spPr>
        <a:prstGeom prst="blockArc">
          <a:avLst>
            <a:gd name="adj1" fmla="val 21466970"/>
            <a:gd name="adj2" fmla="val 5291815"/>
            <a:gd name="adj3" fmla="val 4640"/>
          </a:avLst>
        </a:prstGeom>
      </dgm:spPr>
      <dgm:t>
        <a:bodyPr/>
        <a:lstStyle/>
        <a:p>
          <a:endParaRPr lang="ru-RU"/>
        </a:p>
      </dgm:t>
    </dgm:pt>
    <dgm:pt modelId="{9CF57767-718D-4956-A2F4-F9165F4C08A3}" type="pres">
      <dgm:prSet presAssocID="{BAEC9F68-9F71-4D97-A579-9D49DA39DDEF}" presName="node" presStyleLbl="node1" presStyleIdx="2" presStyleCnt="4">
        <dgm:presLayoutVars>
          <dgm:bulletEnabled val="1"/>
        </dgm:presLayoutVars>
      </dgm:prSet>
      <dgm:spPr>
        <a:prstGeom prst="ellipse">
          <a:avLst/>
        </a:prstGeom>
      </dgm:spPr>
      <dgm:t>
        <a:bodyPr/>
        <a:lstStyle/>
        <a:p>
          <a:endParaRPr lang="ru-RU"/>
        </a:p>
      </dgm:t>
    </dgm:pt>
    <dgm:pt modelId="{B121C78A-55C7-4D23-9DD6-EDD42699B880}" type="pres">
      <dgm:prSet presAssocID="{BAEC9F68-9F71-4D97-A579-9D49DA39DDEF}" presName="dummy" presStyleCnt="0"/>
      <dgm:spPr/>
    </dgm:pt>
    <dgm:pt modelId="{5FCAE13F-B98E-48A4-B80B-0E4E233BFC44}" type="pres">
      <dgm:prSet presAssocID="{CDA2C95E-FBEB-4D65-BD3E-3E238C80300F}" presName="sibTrans" presStyleLbl="sibTrans2D1" presStyleIdx="2" presStyleCnt="4"/>
      <dgm:spPr>
        <a:prstGeom prst="blockArc">
          <a:avLst>
            <a:gd name="adj1" fmla="val 5400000"/>
            <a:gd name="adj2" fmla="val 10800000"/>
            <a:gd name="adj3" fmla="val 4640"/>
          </a:avLst>
        </a:prstGeom>
      </dgm:spPr>
      <dgm:t>
        <a:bodyPr/>
        <a:lstStyle/>
        <a:p>
          <a:endParaRPr lang="ru-RU"/>
        </a:p>
      </dgm:t>
    </dgm:pt>
    <dgm:pt modelId="{7B1F5CE7-3B72-4C9F-AA19-142A39084760}" type="pres">
      <dgm:prSet presAssocID="{B0075305-B4AA-4DB9-9E80-C014C1726C26}" presName="node" presStyleLbl="node1" presStyleIdx="3" presStyleCnt="4">
        <dgm:presLayoutVars>
          <dgm:bulletEnabled val="1"/>
        </dgm:presLayoutVars>
      </dgm:prSet>
      <dgm:spPr>
        <a:prstGeom prst="ellipse">
          <a:avLst/>
        </a:prstGeom>
      </dgm:spPr>
      <dgm:t>
        <a:bodyPr/>
        <a:lstStyle/>
        <a:p>
          <a:endParaRPr lang="ru-RU"/>
        </a:p>
      </dgm:t>
    </dgm:pt>
    <dgm:pt modelId="{4F5B8355-2C1D-40C9-9193-8B029F66C0C7}" type="pres">
      <dgm:prSet presAssocID="{B0075305-B4AA-4DB9-9E80-C014C1726C26}" presName="dummy" presStyleCnt="0"/>
      <dgm:spPr/>
    </dgm:pt>
    <dgm:pt modelId="{2A53AC6B-C834-43C0-B11B-45EF6CEF1FFD}" type="pres">
      <dgm:prSet presAssocID="{040CA4BB-D645-4450-B8AA-822CD243AE17}" presName="sibTrans" presStyleLbl="sibTrans2D1" presStyleIdx="3" presStyleCnt="4"/>
      <dgm:spPr>
        <a:prstGeom prst="blockArc">
          <a:avLst>
            <a:gd name="adj1" fmla="val 10771547"/>
            <a:gd name="adj2" fmla="val 16068335"/>
            <a:gd name="adj3" fmla="val 4640"/>
          </a:avLst>
        </a:prstGeom>
      </dgm:spPr>
      <dgm:t>
        <a:bodyPr/>
        <a:lstStyle/>
        <a:p>
          <a:endParaRPr lang="ru-RU"/>
        </a:p>
      </dgm:t>
    </dgm:pt>
  </dgm:ptLst>
  <dgm:cxnLst>
    <dgm:cxn modelId="{EBA58213-931F-4DD0-8D56-9A9BD3F6DF51}" type="presOf" srcId="{DD1EE5FB-9F48-4216-9723-907365AAB073}" destId="{47B604D7-5595-4786-AE2B-411D4E545473}" srcOrd="0" destOrd="0" presId="urn:microsoft.com/office/officeart/2005/8/layout/radial6"/>
    <dgm:cxn modelId="{DA9C21C8-64F2-4416-A618-8D5D72B3971F}" type="presOf" srcId="{B0075305-B4AA-4DB9-9E80-C014C1726C26}" destId="{7B1F5CE7-3B72-4C9F-AA19-142A39084760}" srcOrd="0" destOrd="0" presId="urn:microsoft.com/office/officeart/2005/8/layout/radial6"/>
    <dgm:cxn modelId="{25BDCAA2-7853-4D57-B286-6457D6BED8EF}" type="presOf" srcId="{1A32EE4A-48A8-478F-AF98-2E1C4C6F5BCD}" destId="{1EEFC122-26DF-4D76-8B60-68475E6B328D}" srcOrd="0" destOrd="0" presId="urn:microsoft.com/office/officeart/2005/8/layout/radial6"/>
    <dgm:cxn modelId="{167FDBF1-E56F-4B4C-AFF8-A91F74EC0A3D}" srcId="{DD1EE5FB-9F48-4216-9723-907365AAB073}" destId="{B0075305-B4AA-4DB9-9E80-C014C1726C26}" srcOrd="3" destOrd="0" parTransId="{924D17F0-B4F6-434C-8E76-37C48C31CF9A}" sibTransId="{040CA4BB-D645-4450-B8AA-822CD243AE17}"/>
    <dgm:cxn modelId="{B6B19743-A5A4-46FB-B5A5-F5198375E2A3}" srcId="{1A32EE4A-48A8-478F-AF98-2E1C4C6F5BCD}" destId="{DD1EE5FB-9F48-4216-9723-907365AAB073}" srcOrd="0" destOrd="0" parTransId="{6D481ABB-E0D9-4A75-A767-6BC6DB0D6B8A}" sibTransId="{FD569561-C12B-475D-8993-C6E7785D8A0F}"/>
    <dgm:cxn modelId="{6E6154ED-9109-4BB7-83A7-6B8D8216B84F}" type="presOf" srcId="{F50ED61A-E8B8-4DDF-A399-8DF6E0C7CF0E}" destId="{E3D2177C-897F-437B-B077-88B08B2CC7B3}" srcOrd="0" destOrd="0" presId="urn:microsoft.com/office/officeart/2005/8/layout/radial6"/>
    <dgm:cxn modelId="{AC3CC957-80D7-4A8B-81EA-6779C302B393}" type="presOf" srcId="{CDA2C95E-FBEB-4D65-BD3E-3E238C80300F}" destId="{5FCAE13F-B98E-48A4-B80B-0E4E233BFC44}" srcOrd="0" destOrd="0" presId="urn:microsoft.com/office/officeart/2005/8/layout/radial6"/>
    <dgm:cxn modelId="{593AC2EE-B905-4AA3-9F99-B800697956E9}" type="presOf" srcId="{C4A14963-3236-4C1C-9523-361718EC8CF6}" destId="{E25A4084-729D-4BCE-8A6E-22DE91CC9B20}" srcOrd="0" destOrd="0" presId="urn:microsoft.com/office/officeart/2005/8/layout/radial6"/>
    <dgm:cxn modelId="{DAD7D6A8-8C77-4187-8A14-8E30CBDC4E4C}" srcId="{DD1EE5FB-9F48-4216-9723-907365AAB073}" destId="{C4A14963-3236-4C1C-9523-361718EC8CF6}" srcOrd="0" destOrd="0" parTransId="{BE1CB2A4-69C1-414F-96C1-F018E1DFB1D4}" sibTransId="{1E9B016A-7C00-4861-819E-3D48FD1C663C}"/>
    <dgm:cxn modelId="{8490B6AE-A494-4D2B-8AA4-DE212E6A04DD}" srcId="{DD1EE5FB-9F48-4216-9723-907365AAB073}" destId="{BAEC9F68-9F71-4D97-A579-9D49DA39DDEF}" srcOrd="2" destOrd="0" parTransId="{83094569-2328-4BBF-B12C-D0C9C49F68D1}" sibTransId="{CDA2C95E-FBEB-4D65-BD3E-3E238C80300F}"/>
    <dgm:cxn modelId="{32546199-1BE1-4E14-9F39-0C2A0B45F11F}" type="presOf" srcId="{DF439A89-F23B-4DAE-A380-1D59E72639F6}" destId="{843652C0-29F1-4C0F-A6DA-0360306A17E7}" srcOrd="0" destOrd="0" presId="urn:microsoft.com/office/officeart/2005/8/layout/radial6"/>
    <dgm:cxn modelId="{60A366AF-BF9D-4EEA-BA21-7F2F611FF57B}" type="presOf" srcId="{040CA4BB-D645-4450-B8AA-822CD243AE17}" destId="{2A53AC6B-C834-43C0-B11B-45EF6CEF1FFD}" srcOrd="0" destOrd="0" presId="urn:microsoft.com/office/officeart/2005/8/layout/radial6"/>
    <dgm:cxn modelId="{3EF6FE37-EB1E-421E-8504-77FBF4C041EC}" srcId="{DD1EE5FB-9F48-4216-9723-907365AAB073}" destId="{F50ED61A-E8B8-4DDF-A399-8DF6E0C7CF0E}" srcOrd="1" destOrd="0" parTransId="{185650CA-0CA1-4D41-B96B-3937149E7C71}" sibTransId="{DF439A89-F23B-4DAE-A380-1D59E72639F6}"/>
    <dgm:cxn modelId="{42F826A4-4614-47AA-A285-4F64FDEFA189}" type="presOf" srcId="{1E9B016A-7C00-4861-819E-3D48FD1C663C}" destId="{9556A93D-E26F-4D44-8CBF-9999BE72B6DB}" srcOrd="0" destOrd="0" presId="urn:microsoft.com/office/officeart/2005/8/layout/radial6"/>
    <dgm:cxn modelId="{8DC26A2F-002A-4B0F-BBA6-16B88F6232B4}" type="presOf" srcId="{BAEC9F68-9F71-4D97-A579-9D49DA39DDEF}" destId="{9CF57767-718D-4956-A2F4-F9165F4C08A3}" srcOrd="0" destOrd="0" presId="urn:microsoft.com/office/officeart/2005/8/layout/radial6"/>
    <dgm:cxn modelId="{22057743-3FCB-4A6D-AD3C-E8B09807BA9B}" type="presParOf" srcId="{1EEFC122-26DF-4D76-8B60-68475E6B328D}" destId="{47B604D7-5595-4786-AE2B-411D4E545473}" srcOrd="0" destOrd="0" presId="urn:microsoft.com/office/officeart/2005/8/layout/radial6"/>
    <dgm:cxn modelId="{CC095AB7-42CF-4FB3-AD33-7579BA34F341}" type="presParOf" srcId="{1EEFC122-26DF-4D76-8B60-68475E6B328D}" destId="{E25A4084-729D-4BCE-8A6E-22DE91CC9B20}" srcOrd="1" destOrd="0" presId="urn:microsoft.com/office/officeart/2005/8/layout/radial6"/>
    <dgm:cxn modelId="{AB481995-8371-4C64-8F5E-BBFE15CB10A8}" type="presParOf" srcId="{1EEFC122-26DF-4D76-8B60-68475E6B328D}" destId="{08992A4D-5D55-42B8-82A4-C48DDB6BFEBF}" srcOrd="2" destOrd="0" presId="urn:microsoft.com/office/officeart/2005/8/layout/radial6"/>
    <dgm:cxn modelId="{4C05D343-E63E-496A-953D-F8399D7A8FE2}" type="presParOf" srcId="{1EEFC122-26DF-4D76-8B60-68475E6B328D}" destId="{9556A93D-E26F-4D44-8CBF-9999BE72B6DB}" srcOrd="3" destOrd="0" presId="urn:microsoft.com/office/officeart/2005/8/layout/radial6"/>
    <dgm:cxn modelId="{E3CA5D0B-04EF-4EE9-BC66-5D3911A8BF11}" type="presParOf" srcId="{1EEFC122-26DF-4D76-8B60-68475E6B328D}" destId="{E3D2177C-897F-437B-B077-88B08B2CC7B3}" srcOrd="4" destOrd="0" presId="urn:microsoft.com/office/officeart/2005/8/layout/radial6"/>
    <dgm:cxn modelId="{8C1FDBC2-C878-4344-941B-B2189B96FC50}" type="presParOf" srcId="{1EEFC122-26DF-4D76-8B60-68475E6B328D}" destId="{B43C64CD-F30C-4AC2-9300-BFC3BA517F1C}" srcOrd="5" destOrd="0" presId="urn:microsoft.com/office/officeart/2005/8/layout/radial6"/>
    <dgm:cxn modelId="{FA19D82D-8455-4D62-8E8E-54DE8D11E624}" type="presParOf" srcId="{1EEFC122-26DF-4D76-8B60-68475E6B328D}" destId="{843652C0-29F1-4C0F-A6DA-0360306A17E7}" srcOrd="6" destOrd="0" presId="urn:microsoft.com/office/officeart/2005/8/layout/radial6"/>
    <dgm:cxn modelId="{76524411-8046-4BA0-99CA-42DB33AB8E54}" type="presParOf" srcId="{1EEFC122-26DF-4D76-8B60-68475E6B328D}" destId="{9CF57767-718D-4956-A2F4-F9165F4C08A3}" srcOrd="7" destOrd="0" presId="urn:microsoft.com/office/officeart/2005/8/layout/radial6"/>
    <dgm:cxn modelId="{28A5F23E-F427-4B60-82E0-F65A53859F3A}" type="presParOf" srcId="{1EEFC122-26DF-4D76-8B60-68475E6B328D}" destId="{B121C78A-55C7-4D23-9DD6-EDD42699B880}" srcOrd="8" destOrd="0" presId="urn:microsoft.com/office/officeart/2005/8/layout/radial6"/>
    <dgm:cxn modelId="{5D45A82B-A954-4AA8-BF04-CFD0A991D8A9}" type="presParOf" srcId="{1EEFC122-26DF-4D76-8B60-68475E6B328D}" destId="{5FCAE13F-B98E-48A4-B80B-0E4E233BFC44}" srcOrd="9" destOrd="0" presId="urn:microsoft.com/office/officeart/2005/8/layout/radial6"/>
    <dgm:cxn modelId="{8FE3B95D-670B-4AC3-B60E-032471E14ACB}" type="presParOf" srcId="{1EEFC122-26DF-4D76-8B60-68475E6B328D}" destId="{7B1F5CE7-3B72-4C9F-AA19-142A39084760}" srcOrd="10" destOrd="0" presId="urn:microsoft.com/office/officeart/2005/8/layout/radial6"/>
    <dgm:cxn modelId="{8C85AF68-6050-40FA-BFE5-BBB44AE860AB}" type="presParOf" srcId="{1EEFC122-26DF-4D76-8B60-68475E6B328D}" destId="{4F5B8355-2C1D-40C9-9193-8B029F66C0C7}" srcOrd="11" destOrd="0" presId="urn:microsoft.com/office/officeart/2005/8/layout/radial6"/>
    <dgm:cxn modelId="{F3323C0B-217E-4D87-971A-207DA1BF3F48}" type="presParOf" srcId="{1EEFC122-26DF-4D76-8B60-68475E6B328D}" destId="{2A53AC6B-C834-43C0-B11B-45EF6CEF1FFD}" srcOrd="12" destOrd="0" presId="urn:microsoft.com/office/officeart/2005/8/layout/radial6"/>
  </dgm:cxnLst>
  <dgm:bg>
    <a:effectLst>
      <a:glow rad="228600">
        <a:schemeClr val="accent6">
          <a:satMod val="175000"/>
          <a:alpha val="40000"/>
        </a:schemeClr>
      </a:glow>
    </a:effectLst>
  </dgm:bg>
  <dgm:whole>
    <a:ln>
      <a:solidFill>
        <a:srgbClr val="00F07E">
          <a:alpha val="0"/>
        </a:srgb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0.47325</cdr:x>
      <cdr:y>0.24741</cdr:y>
    </cdr:from>
    <cdr:to>
      <cdr:x>0.65602</cdr:x>
      <cdr:y>0.3584</cdr:y>
    </cdr:to>
    <cdr:sp macro="" textlink="">
      <cdr:nvSpPr>
        <cdr:cNvPr id="5" name="Стрелка вправо 4"/>
        <cdr:cNvSpPr/>
      </cdr:nvSpPr>
      <cdr:spPr>
        <a:xfrm xmlns:a="http://schemas.openxmlformats.org/drawingml/2006/main" rot="441988">
          <a:off x="1980211" y="454899"/>
          <a:ext cx="764761" cy="204067"/>
        </a:xfrm>
        <a:prstGeom xmlns:a="http://schemas.openxmlformats.org/drawingml/2006/main" prst="rightArrow">
          <a:avLst>
            <a:gd name="adj1" fmla="val 50000"/>
            <a:gd name="adj2" fmla="val 84928"/>
          </a:avLst>
        </a:prstGeom>
        <a:scene3d xmlns:a="http://schemas.openxmlformats.org/drawingml/2006/main">
          <a:camera prst="orthographicFront">
            <a:rot lat="0" lon="0" rev="2400000"/>
          </a:camera>
          <a:lightRig rig="threePt" dir="t"/>
        </a:scene3d>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0.3332</cdr:x>
      <cdr:y>0.09339</cdr:y>
    </cdr:from>
    <cdr:to>
      <cdr:x>0.64266</cdr:x>
      <cdr:y>0.30291</cdr:y>
    </cdr:to>
    <cdr:sp macro="" textlink="">
      <cdr:nvSpPr>
        <cdr:cNvPr id="3" name="TextBox 2"/>
        <cdr:cNvSpPr txBox="1"/>
      </cdr:nvSpPr>
      <cdr:spPr>
        <a:xfrm xmlns:a="http://schemas.openxmlformats.org/drawingml/2006/main">
          <a:off x="1394222" y="171703"/>
          <a:ext cx="1294860" cy="385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700" b="1" baseline="0" dirty="0" smtClean="0">
              <a:latin typeface="Times New Roman" pitchFamily="18" charset="0"/>
              <a:cs typeface="Times New Roman" pitchFamily="18" charset="0"/>
            </a:rPr>
            <a:t>Рост на 14.9 </a:t>
          </a:r>
          <a:r>
            <a:rPr lang="ru-RU" sz="700" b="1" baseline="0" dirty="0">
              <a:latin typeface="Times New Roman" pitchFamily="18" charset="0"/>
              <a:cs typeface="Times New Roman" pitchFamily="18" charset="0"/>
            </a:rPr>
            <a:t>тыс. рублей; 41,4%</a:t>
          </a:r>
          <a:endParaRPr lang="ru-RU" sz="700" b="1" dirty="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0.46029</cdr:x>
      <cdr:y>0.49327</cdr:y>
    </cdr:from>
    <cdr:to>
      <cdr:x>0.63579</cdr:x>
      <cdr:y>0.55768</cdr:y>
    </cdr:to>
    <cdr:sp macro="" textlink="">
      <cdr:nvSpPr>
        <cdr:cNvPr id="2" name="Стрелка вправо 1"/>
        <cdr:cNvSpPr/>
      </cdr:nvSpPr>
      <cdr:spPr>
        <a:xfrm xmlns:a="http://schemas.openxmlformats.org/drawingml/2006/main" rot="501996">
          <a:off x="2442041" y="1804174"/>
          <a:ext cx="931115" cy="235614"/>
        </a:xfrm>
        <a:prstGeom xmlns:a="http://schemas.openxmlformats.org/drawingml/2006/main" prst="rightArrow">
          <a:avLst>
            <a:gd name="adj1" fmla="val 31774"/>
            <a:gd name="adj2" fmla="val 69163"/>
          </a:avLst>
        </a:prstGeom>
        <a:scene3d xmlns:a="http://schemas.openxmlformats.org/drawingml/2006/main">
          <a:camera prst="orthographicFront">
            <a:rot lat="0" lon="0" rev="240000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0.37303</cdr:x>
      <cdr:y>0.36892</cdr:y>
    </cdr:from>
    <cdr:to>
      <cdr:x>0.68525</cdr:x>
      <cdr:y>0.53993</cdr:y>
    </cdr:to>
    <cdr:sp macro="" textlink="">
      <cdr:nvSpPr>
        <cdr:cNvPr id="3" name="Блок-схема: альтернативный процесс 2"/>
        <cdr:cNvSpPr/>
      </cdr:nvSpPr>
      <cdr:spPr>
        <a:xfrm xmlns:a="http://schemas.openxmlformats.org/drawingml/2006/main" rot="19634658">
          <a:off x="1979093" y="1349371"/>
          <a:ext cx="1656458" cy="625493"/>
        </a:xfrm>
        <a:prstGeom xmlns:a="http://schemas.openxmlformats.org/drawingml/2006/main" prst="flowChartAlternateProcess">
          <a:avLst/>
        </a:prstGeom>
        <a:noFill xmlns:a="http://schemas.openxmlformats.org/drawingml/2006/main"/>
        <a:ln xmlns:a="http://schemas.openxmlformats.org/drawingml/2006/main">
          <a:solidFill>
            <a:schemeClr val="bg1">
              <a:alpha val="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b="1" dirty="0">
              <a:latin typeface="Times New Roman" panose="02020603050405020304" pitchFamily="18" charset="0"/>
              <a:cs typeface="Times New Roman" panose="02020603050405020304" pitchFamily="18" charset="0"/>
            </a:rPr>
            <a:t>Увеличение на </a:t>
          </a:r>
          <a:r>
            <a:rPr lang="ru-RU" b="1" dirty="0" smtClean="0">
              <a:latin typeface="Times New Roman" panose="02020603050405020304" pitchFamily="18" charset="0"/>
              <a:cs typeface="Times New Roman" panose="02020603050405020304" pitchFamily="18" charset="0"/>
            </a:rPr>
            <a:t>14037,3 </a:t>
          </a:r>
          <a:r>
            <a:rPr lang="ru-RU" b="1" dirty="0">
              <a:latin typeface="Times New Roman" panose="02020603050405020304" pitchFamily="18" charset="0"/>
              <a:cs typeface="Times New Roman" panose="02020603050405020304" pitchFamily="18" charset="0"/>
            </a:rPr>
            <a:t>тыс. рублей</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19413" cy="493872"/>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defRPr sz="1200">
                <a:cs typeface="+mn-cs"/>
              </a:defRPr>
            </a:lvl1pPr>
          </a:lstStyle>
          <a:p>
            <a:pPr>
              <a:defRPr/>
            </a:pPr>
            <a:endParaRPr lang="ru-RU" altLang="ru-RU"/>
          </a:p>
        </p:txBody>
      </p:sp>
      <p:sp>
        <p:nvSpPr>
          <p:cNvPr id="9219" name="Rectangle 3"/>
          <p:cNvSpPr>
            <a:spLocks noGrp="1" noChangeArrowheads="1"/>
          </p:cNvSpPr>
          <p:nvPr>
            <p:ph type="dt" idx="1"/>
          </p:nvPr>
        </p:nvSpPr>
        <p:spPr bwMode="auto">
          <a:xfrm>
            <a:off x="3814763" y="0"/>
            <a:ext cx="2919412" cy="493872"/>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cs typeface="+mn-cs"/>
              </a:defRPr>
            </a:lvl1pPr>
          </a:lstStyle>
          <a:p>
            <a:pPr>
              <a:defRPr/>
            </a:pPr>
            <a:endParaRPr lang="ru-RU" altLang="ru-RU"/>
          </a:p>
        </p:txBody>
      </p:sp>
      <p:sp>
        <p:nvSpPr>
          <p:cNvPr id="35844" name="Rectangle 4"/>
          <p:cNvSpPr>
            <a:spLocks noGrp="1" noRot="1" noChangeAspect="1" noChangeArrowheads="1" noTextEdit="1"/>
          </p:cNvSpPr>
          <p:nvPr>
            <p:ph type="sldImg" idx="2"/>
          </p:nvPr>
        </p:nvSpPr>
        <p:spPr bwMode="auto">
          <a:xfrm>
            <a:off x="903288" y="741363"/>
            <a:ext cx="492918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3100" y="4687808"/>
            <a:ext cx="5389563" cy="4441667"/>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9222" name="Rectangle 6"/>
          <p:cNvSpPr>
            <a:spLocks noGrp="1" noChangeArrowheads="1"/>
          </p:cNvSpPr>
          <p:nvPr>
            <p:ph type="ftr" sz="quarter" idx="4"/>
          </p:nvPr>
        </p:nvSpPr>
        <p:spPr bwMode="auto">
          <a:xfrm>
            <a:off x="1" y="9374029"/>
            <a:ext cx="2919413" cy="493871"/>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defRPr sz="1200">
                <a:cs typeface="+mn-cs"/>
              </a:defRPr>
            </a:lvl1pPr>
          </a:lstStyle>
          <a:p>
            <a:pPr>
              <a:defRPr/>
            </a:pPr>
            <a:endParaRPr lang="ru-RU" altLang="ru-RU"/>
          </a:p>
        </p:txBody>
      </p:sp>
      <p:sp>
        <p:nvSpPr>
          <p:cNvPr id="9223" name="Rectangle 7"/>
          <p:cNvSpPr>
            <a:spLocks noGrp="1" noChangeArrowheads="1"/>
          </p:cNvSpPr>
          <p:nvPr>
            <p:ph type="sldNum" sz="quarter" idx="5"/>
          </p:nvPr>
        </p:nvSpPr>
        <p:spPr bwMode="auto">
          <a:xfrm>
            <a:off x="3814763" y="9374029"/>
            <a:ext cx="2919412" cy="493871"/>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cs typeface="+mn-cs"/>
              </a:defRPr>
            </a:lvl1pPr>
          </a:lstStyle>
          <a:p>
            <a:pPr>
              <a:defRPr/>
            </a:pPr>
            <a:fld id="{C8D6058E-B234-4629-96E7-BCA6672AE320}" type="slidenum">
              <a:rPr lang="ru-RU" altLang="ru-RU"/>
              <a:pPr>
                <a:defRPr/>
              </a:pPr>
              <a:t>‹#›</a:t>
            </a:fld>
            <a:endParaRPr lang="ru-RU" altLang="ru-RU" dirty="0"/>
          </a:p>
        </p:txBody>
      </p:sp>
    </p:spTree>
    <p:extLst>
      <p:ext uri="{BB962C8B-B14F-4D97-AF65-F5344CB8AC3E}">
        <p14:creationId xmlns:p14="http://schemas.microsoft.com/office/powerpoint/2010/main" val="3380895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ln>
            <a:miter lim="800000"/>
            <a:headEnd/>
            <a:tailEnd/>
          </a:ln>
        </p:spPr>
        <p:txBody>
          <a:bodyPr/>
          <a:lstStyle/>
          <a:p>
            <a:pPr>
              <a:defRPr/>
            </a:pPr>
            <a:fld id="{672B95B5-908D-4957-A746-585FDE42E34A}" type="slidenum">
              <a:rPr lang="ru-RU" altLang="ru-RU" smtClean="0"/>
              <a:pPr>
                <a:defRPr/>
              </a:pPr>
              <a:t>1</a:t>
            </a:fld>
            <a:endParaRPr lang="ru-RU" altLang="ru-R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p>
        </p:txBody>
      </p:sp>
      <p:sp>
        <p:nvSpPr>
          <p:cNvPr id="38916" name="Номер слайда 3"/>
          <p:cNvSpPr>
            <a:spLocks noGrp="1"/>
          </p:cNvSpPr>
          <p:nvPr>
            <p:ph type="sldNum" sz="quarter" idx="5"/>
          </p:nvPr>
        </p:nvSpPr>
        <p:spPr>
          <a:ln>
            <a:miter lim="800000"/>
            <a:headEnd/>
            <a:tailEnd/>
          </a:ln>
        </p:spPr>
        <p:txBody>
          <a:bodyPr/>
          <a:lstStyle/>
          <a:p>
            <a:pPr>
              <a:defRPr/>
            </a:pPr>
            <a:fld id="{BD4453FE-F949-4BC7-9F64-5CD034E0A171}" type="slidenum">
              <a:rPr lang="ru-RU" altLang="ru-RU" smtClean="0"/>
              <a:pPr>
                <a:defRPr/>
              </a:pPr>
              <a:t>27</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39940" name="Номер слайда 3"/>
          <p:cNvSpPr>
            <a:spLocks noGrp="1"/>
          </p:cNvSpPr>
          <p:nvPr>
            <p:ph type="sldNum" sz="quarter" idx="5"/>
          </p:nvPr>
        </p:nvSpPr>
        <p:spPr>
          <a:ln>
            <a:miter lim="800000"/>
            <a:headEnd/>
            <a:tailEnd/>
          </a:ln>
        </p:spPr>
        <p:txBody>
          <a:bodyPr/>
          <a:lstStyle/>
          <a:p>
            <a:pPr>
              <a:defRPr/>
            </a:pPr>
            <a:fld id="{626B680A-E133-459D-8E8F-B45E0454E8BD}" type="slidenum">
              <a:rPr lang="ru-RU" altLang="ru-RU" smtClean="0"/>
              <a:pPr>
                <a:defRPr/>
              </a:pPr>
              <a:t>30</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2B8AC06-73AA-43EE-A413-0EE09BA796A2}" type="slidenum">
              <a:rPr lang="ru-RU" altLang="ru-RU"/>
              <a:pPr>
                <a:defRPr/>
              </a:pPr>
              <a:t>‹#›</a:t>
            </a:fld>
            <a:endParaRPr lang="ru-RU" altLang="ru-RU" dirty="0"/>
          </a:p>
        </p:txBody>
      </p:sp>
    </p:spTree>
    <p:extLst>
      <p:ext uri="{BB962C8B-B14F-4D97-AF65-F5344CB8AC3E}">
        <p14:creationId xmlns:p14="http://schemas.microsoft.com/office/powerpoint/2010/main" val="197559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F0FF86C-B2F6-420D-BC77-34514D18B8D7}" type="slidenum">
              <a:rPr lang="ru-RU" altLang="ru-RU"/>
              <a:pPr>
                <a:defRPr/>
              </a:pPr>
              <a:t>‹#›</a:t>
            </a:fld>
            <a:endParaRPr lang="ru-RU" altLang="ru-RU" dirty="0"/>
          </a:p>
        </p:txBody>
      </p:sp>
    </p:spTree>
    <p:extLst>
      <p:ext uri="{BB962C8B-B14F-4D97-AF65-F5344CB8AC3E}">
        <p14:creationId xmlns:p14="http://schemas.microsoft.com/office/powerpoint/2010/main" val="3830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6450749-8C9E-448F-8A58-3C23907E56DE}" type="slidenum">
              <a:rPr lang="ru-RU" altLang="ru-RU"/>
              <a:pPr>
                <a:defRPr/>
              </a:pPr>
              <a:t>‹#›</a:t>
            </a:fld>
            <a:endParaRPr lang="ru-RU" altLang="ru-RU" dirty="0"/>
          </a:p>
        </p:txBody>
      </p:sp>
    </p:spTree>
    <p:extLst>
      <p:ext uri="{BB962C8B-B14F-4D97-AF65-F5344CB8AC3E}">
        <p14:creationId xmlns:p14="http://schemas.microsoft.com/office/powerpoint/2010/main" val="116355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712637F-5792-4A46-A603-DAA2AAF0816D}" type="slidenum">
              <a:rPr lang="ru-RU" altLang="ru-RU"/>
              <a:pPr>
                <a:defRPr/>
              </a:pPr>
              <a:t>‹#›</a:t>
            </a:fld>
            <a:endParaRPr lang="ru-RU" altLang="ru-RU" dirty="0"/>
          </a:p>
        </p:txBody>
      </p:sp>
    </p:spTree>
    <p:extLst>
      <p:ext uri="{BB962C8B-B14F-4D97-AF65-F5344CB8AC3E}">
        <p14:creationId xmlns:p14="http://schemas.microsoft.com/office/powerpoint/2010/main" val="418465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26304A4-8CEE-4AAE-9049-2E891B33F46B}" type="slidenum">
              <a:rPr lang="ru-RU" altLang="ru-RU"/>
              <a:pPr>
                <a:defRPr/>
              </a:pPr>
              <a:t>‹#›</a:t>
            </a:fld>
            <a:endParaRPr lang="ru-RU" altLang="ru-RU" dirty="0"/>
          </a:p>
        </p:txBody>
      </p:sp>
    </p:spTree>
    <p:extLst>
      <p:ext uri="{BB962C8B-B14F-4D97-AF65-F5344CB8AC3E}">
        <p14:creationId xmlns:p14="http://schemas.microsoft.com/office/powerpoint/2010/main" val="284219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B700618-A883-40E9-A6B1-4989FDFAA953}" type="slidenum">
              <a:rPr lang="ru-RU" altLang="ru-RU"/>
              <a:pPr>
                <a:defRPr/>
              </a:pPr>
              <a:t>‹#›</a:t>
            </a:fld>
            <a:endParaRPr lang="ru-RU" altLang="ru-RU" dirty="0"/>
          </a:p>
        </p:txBody>
      </p:sp>
    </p:spTree>
    <p:extLst>
      <p:ext uri="{BB962C8B-B14F-4D97-AF65-F5344CB8AC3E}">
        <p14:creationId xmlns:p14="http://schemas.microsoft.com/office/powerpoint/2010/main" val="259633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8CCD5026-8B3A-4DCA-862E-8079FA385B46}" type="slidenum">
              <a:rPr lang="ru-RU" altLang="ru-RU"/>
              <a:pPr>
                <a:defRPr/>
              </a:pPr>
              <a:t>‹#›</a:t>
            </a:fld>
            <a:endParaRPr lang="ru-RU" altLang="ru-RU" dirty="0"/>
          </a:p>
        </p:txBody>
      </p:sp>
    </p:spTree>
    <p:extLst>
      <p:ext uri="{BB962C8B-B14F-4D97-AF65-F5344CB8AC3E}">
        <p14:creationId xmlns:p14="http://schemas.microsoft.com/office/powerpoint/2010/main" val="64543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D70A5986-8EB9-4CB5-AFA5-6DC15B092335}" type="slidenum">
              <a:rPr lang="ru-RU" altLang="ru-RU"/>
              <a:pPr>
                <a:defRPr/>
              </a:pPr>
              <a:t>‹#›</a:t>
            </a:fld>
            <a:endParaRPr lang="ru-RU" altLang="ru-RU" dirty="0"/>
          </a:p>
        </p:txBody>
      </p:sp>
    </p:spTree>
    <p:extLst>
      <p:ext uri="{BB962C8B-B14F-4D97-AF65-F5344CB8AC3E}">
        <p14:creationId xmlns:p14="http://schemas.microsoft.com/office/powerpoint/2010/main" val="168178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9E3A50F7-039D-47F7-B775-5B4DF2CE808E}" type="slidenum">
              <a:rPr lang="ru-RU" altLang="ru-RU"/>
              <a:pPr>
                <a:defRPr/>
              </a:pPr>
              <a:t>‹#›</a:t>
            </a:fld>
            <a:endParaRPr lang="ru-RU" altLang="ru-RU" dirty="0"/>
          </a:p>
        </p:txBody>
      </p:sp>
    </p:spTree>
    <p:extLst>
      <p:ext uri="{BB962C8B-B14F-4D97-AF65-F5344CB8AC3E}">
        <p14:creationId xmlns:p14="http://schemas.microsoft.com/office/powerpoint/2010/main" val="399661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DB9D10D-1632-4464-B5DB-D4FF939701E4}" type="slidenum">
              <a:rPr lang="ru-RU" altLang="ru-RU"/>
              <a:pPr>
                <a:defRPr/>
              </a:pPr>
              <a:t>‹#›</a:t>
            </a:fld>
            <a:endParaRPr lang="ru-RU" altLang="ru-RU" dirty="0"/>
          </a:p>
        </p:txBody>
      </p:sp>
    </p:spTree>
    <p:extLst>
      <p:ext uri="{BB962C8B-B14F-4D97-AF65-F5344CB8AC3E}">
        <p14:creationId xmlns:p14="http://schemas.microsoft.com/office/powerpoint/2010/main" val="6682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56F2A62-48C1-4042-A56C-DD102985E676}" type="slidenum">
              <a:rPr lang="ru-RU" altLang="ru-RU"/>
              <a:pPr>
                <a:defRPr/>
              </a:pPr>
              <a:t>‹#›</a:t>
            </a:fld>
            <a:endParaRPr lang="ru-RU" altLang="ru-RU" dirty="0"/>
          </a:p>
        </p:txBody>
      </p:sp>
    </p:spTree>
    <p:extLst>
      <p:ext uri="{BB962C8B-B14F-4D97-AF65-F5344CB8AC3E}">
        <p14:creationId xmlns:p14="http://schemas.microsoft.com/office/powerpoint/2010/main" val="78515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91184436-D9F5-409C-8565-5A1EE16FEB5C}" type="slidenum">
              <a:rPr lang="ru-RU" altLang="ru-RU"/>
              <a:pPr>
                <a:defRPr/>
              </a:pPr>
              <a:t>‹#›</a:t>
            </a:fld>
            <a:endParaRPr lang="ru-RU" altLang="ru-RU" dirty="0"/>
          </a:p>
        </p:txBody>
      </p:sp>
    </p:spTree>
    <p:extLst>
      <p:ext uri="{BB962C8B-B14F-4D97-AF65-F5344CB8AC3E}">
        <p14:creationId xmlns:p14="http://schemas.microsoft.com/office/powerpoint/2010/main" val="20293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91F61B75-4694-4AC9-91BF-A5AE3CE3472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_____Microsoft_Excel_97-20033.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_____Microsoft_Excel_97-20034.xls"/></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muromraion.r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_____Microsoft_Excel_97-20031.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_____Microsoft_Excel_97-2003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268538" y="4868863"/>
            <a:ext cx="6399212" cy="838200"/>
          </a:xfrm>
        </p:spPr>
        <p:txBody>
          <a:bodyPr/>
          <a:lstStyle/>
          <a:p>
            <a:pPr eaLnBrk="1" hangingPunct="1"/>
            <a:endParaRPr lang="ru-RU" altLang="ru-RU" smtClean="0"/>
          </a:p>
          <a:p>
            <a:pPr eaLnBrk="1" hangingPunct="1"/>
            <a:endParaRPr lang="ru-RU" altLang="ru-RU" smtClean="0"/>
          </a:p>
        </p:txBody>
      </p:sp>
      <p:sp>
        <p:nvSpPr>
          <p:cNvPr id="6" name="Rectangle 17"/>
          <p:cNvSpPr>
            <a:spLocks noChangeArrowheads="1"/>
          </p:cNvSpPr>
          <p:nvPr/>
        </p:nvSpPr>
        <p:spPr bwMode="auto">
          <a:xfrm>
            <a:off x="684213" y="620713"/>
            <a:ext cx="7772400" cy="5688012"/>
          </a:xfrm>
          <a:prstGeom prst="rect">
            <a:avLst/>
          </a:prstGeom>
          <a:noFill/>
          <a:ln>
            <a:noFill/>
          </a:ln>
          <a:effectLs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решению Совета народных депутатов Муромского района от 25.05.2022 № 41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Об утверждении отчета об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исполнении бюджета Муромского района за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2021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271463" y="115888"/>
            <a:ext cx="8640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b="1" dirty="0" smtClean="0">
                <a:solidFill>
                  <a:schemeClr val="accent4"/>
                </a:solidFill>
                <a:latin typeface="Times New Roman" pitchFamily="18" charset="0"/>
                <a:cs typeface="Times New Roman" pitchFamily="18" charset="0"/>
              </a:rPr>
              <a:t>ДИНАМИКА И СТРУКТУРА ИСПОЛНЕНИЯ ДОХОДНОЙ ЧАСТИ БЮДЖЕТА МУРОМСКОГО РАЙОНА В 2021 ГОДУ</a:t>
            </a:r>
            <a:endParaRPr lang="ru-RU" altLang="ru-RU" dirty="0">
              <a:solidFill>
                <a:schemeClr val="accent4"/>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54606220"/>
              </p:ext>
            </p:extLst>
          </p:nvPr>
        </p:nvGraphicFramePr>
        <p:xfrm>
          <a:off x="288925" y="969214"/>
          <a:ext cx="8639175" cy="5810178"/>
        </p:xfrm>
        <a:graphic>
          <a:graphicData uri="http://schemas.openxmlformats.org/drawingml/2006/table">
            <a:tbl>
              <a:tblPr/>
              <a:tblGrid>
                <a:gridCol w="3350176"/>
                <a:gridCol w="1296144"/>
                <a:gridCol w="936104"/>
                <a:gridCol w="824726"/>
                <a:gridCol w="576262"/>
                <a:gridCol w="863600"/>
                <a:gridCol w="792163"/>
              </a:tblGrid>
              <a:tr h="33530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30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83516,2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89678,9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95772,4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106,8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114,7</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61161,3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72122,0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77310,5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107,2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126,4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33725,7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36458,0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38075,0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33725,7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36458,0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38075,0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10345,8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11007,0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11680,7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9108,0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11003,0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11972,0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4281,8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8184,0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8685,8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106,1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4283,7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909,4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146,7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56,0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58,6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395,7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1863,0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2318,2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124,4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Св.200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Транспортный налог с физических лиц</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7939,3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7823,0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8241,0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добычу общераспространенных полезных ископаемых</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5831,0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7337,4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5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22354,9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17556,9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18461,9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105,2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4166,3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4551,1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109,2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16354,3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12454,9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13014,8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96605229"/>
              </p:ext>
            </p:extLst>
          </p:nvPr>
        </p:nvGraphicFramePr>
        <p:xfrm>
          <a:off x="238125" y="1137466"/>
          <a:ext cx="8650288" cy="2795590"/>
        </p:xfrm>
        <a:graphic>
          <a:graphicData uri="http://schemas.openxmlformats.org/drawingml/2006/table">
            <a:tbl>
              <a:tblPr/>
              <a:tblGrid>
                <a:gridCol w="3178175"/>
                <a:gridCol w="1368425"/>
                <a:gridCol w="936625"/>
                <a:gridCol w="935038"/>
                <a:gridCol w="576262"/>
                <a:gridCol w="863600"/>
                <a:gridCol w="792163"/>
              </a:tblGrid>
              <a:tr h="360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446771,8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457641,1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454183,5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99,2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101,7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82,6</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138825,1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144115,9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144115,9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143319,0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137317,8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136136,7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156659,6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160291,7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160287,1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8472,4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15915,7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13656,4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8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530288,0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547320,0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549955,9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871393960"/>
              </p:ext>
            </p:extLst>
          </p:nvPr>
        </p:nvGraphicFramePr>
        <p:xfrm>
          <a:off x="241300" y="115888"/>
          <a:ext cx="8639175" cy="982665"/>
        </p:xfrm>
        <a:graphic>
          <a:graphicData uri="http://schemas.openxmlformats.org/drawingml/2006/table">
            <a:tbl>
              <a:tblPr/>
              <a:tblGrid>
                <a:gridCol w="3167063"/>
                <a:gridCol w="1366837"/>
                <a:gridCol w="936625"/>
                <a:gridCol w="936625"/>
                <a:gridCol w="576263"/>
                <a:gridCol w="863600"/>
                <a:gridCol w="792162"/>
              </a:tblGrid>
              <a:tr h="647385">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277">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78" name="Прямоугольник 3"/>
          <p:cNvSpPr>
            <a:spLocks noChangeArrowheads="1"/>
          </p:cNvSpPr>
          <p:nvPr/>
        </p:nvSpPr>
        <p:spPr bwMode="auto">
          <a:xfrm>
            <a:off x="285750" y="4214813"/>
            <a:ext cx="86423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          Рост налоговых и неналоговых поступлений за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 по отношению к </a:t>
            </a:r>
            <a:r>
              <a:rPr lang="ru-RU" altLang="ru-RU" sz="1400" dirty="0" smtClean="0">
                <a:latin typeface="Times New Roman" pitchFamily="18" charset="0"/>
                <a:cs typeface="Times New Roman" pitchFamily="18" charset="0"/>
              </a:rPr>
              <a:t>2020 </a:t>
            </a:r>
            <a:r>
              <a:rPr lang="ru-RU" altLang="ru-RU" sz="1400" dirty="0">
                <a:latin typeface="Times New Roman" pitchFamily="18" charset="0"/>
                <a:cs typeface="Times New Roman" pitchFamily="18" charset="0"/>
              </a:rPr>
              <a:t>году получен по налогу на доходы физических лиц (на </a:t>
            </a:r>
            <a:r>
              <a:rPr lang="ru-RU" altLang="ru-RU" sz="1400" dirty="0" smtClean="0">
                <a:latin typeface="Times New Roman" pitchFamily="18" charset="0"/>
                <a:cs typeface="Times New Roman" pitchFamily="18" charset="0"/>
              </a:rPr>
              <a:t>4349,3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12,9%), акцизам на нефтепродукты (на 1334,9 тыс. рублей или на 12,9%), налогу</a:t>
            </a:r>
            <a:r>
              <a:rPr lang="ru-RU" altLang="ru-RU" sz="1400" dirty="0">
                <a:latin typeface="Times New Roman" pitchFamily="18" charset="0"/>
                <a:cs typeface="Times New Roman" pitchFamily="18" charset="0"/>
              </a:rPr>
              <a:t>, взимаемому в связи с применением упрощенной системы налогообложения </a:t>
            </a:r>
            <a:r>
              <a:rPr lang="ru-RU" altLang="ru-RU" sz="1400" dirty="0" smtClean="0">
                <a:latin typeface="Times New Roman" pitchFamily="18" charset="0"/>
                <a:cs typeface="Times New Roman" pitchFamily="18" charset="0"/>
              </a:rPr>
              <a:t>(в 2 раза </a:t>
            </a:r>
            <a:r>
              <a:rPr lang="ru-RU" altLang="ru-RU" sz="1400" dirty="0">
                <a:latin typeface="Times New Roman" pitchFamily="18" charset="0"/>
                <a:cs typeface="Times New Roman" pitchFamily="18" charset="0"/>
              </a:rPr>
              <a:t>или </a:t>
            </a:r>
            <a:r>
              <a:rPr lang="ru-RU" altLang="ru-RU" sz="1400" dirty="0" smtClean="0">
                <a:latin typeface="Times New Roman" pitchFamily="18" charset="0"/>
                <a:cs typeface="Times New Roman" pitchFamily="18" charset="0"/>
              </a:rPr>
              <a:t>на 4404,0 </a:t>
            </a:r>
            <a:r>
              <a:rPr lang="ru-RU" altLang="ru-RU" sz="1400" dirty="0">
                <a:latin typeface="Times New Roman" pitchFamily="18" charset="0"/>
                <a:cs typeface="Times New Roman" pitchFamily="18" charset="0"/>
              </a:rPr>
              <a:t>тыс. рублей), </a:t>
            </a:r>
            <a:r>
              <a:rPr lang="ru-RU" altLang="ru-RU" sz="1400" dirty="0" smtClean="0">
                <a:latin typeface="Times New Roman" pitchFamily="18" charset="0"/>
                <a:cs typeface="Times New Roman" pitchFamily="18" charset="0"/>
              </a:rPr>
              <a:t>налогу, взимаемому в связи с применением патентной системы налогообложения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1922,5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в 5,8 раза), транспортному налогу (на 301,7 тыс. рублей или на 3,8 %), налогу на добычу общераспространенных полезных ископаемых (на сумму 7307,9 тыс. рублей</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или в 248,7 раза), доходам от использования имущества (на 9,2 % или на 384,8 тыс. рублей), плате </a:t>
            </a:r>
            <a:r>
              <a:rPr lang="ru-RU" altLang="ru-RU" sz="1400" dirty="0">
                <a:latin typeface="Times New Roman" pitchFamily="18" charset="0"/>
                <a:cs typeface="Times New Roman" pitchFamily="18" charset="0"/>
              </a:rPr>
              <a:t>за негативное воздействие на окружающую среду (на </a:t>
            </a:r>
            <a:r>
              <a:rPr lang="ru-RU" altLang="ru-RU" sz="1400" dirty="0" smtClean="0">
                <a:latin typeface="Times New Roman" pitchFamily="18" charset="0"/>
                <a:cs typeface="Times New Roman" pitchFamily="18" charset="0"/>
              </a:rPr>
              <a:t>101,7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42,6%), прочим неналоговым доходам (на 54,5 </a:t>
            </a:r>
            <a:r>
              <a:rPr lang="ru-RU" altLang="ru-RU" sz="1400" dirty="0">
                <a:latin typeface="Times New Roman" pitchFamily="18" charset="0"/>
                <a:cs typeface="Times New Roman" pitchFamily="18" charset="0"/>
              </a:rPr>
              <a:t>тыс. рублей или в </a:t>
            </a:r>
            <a:r>
              <a:rPr lang="ru-RU" altLang="ru-RU" sz="1400" dirty="0" smtClean="0">
                <a:latin typeface="Times New Roman" pitchFamily="18" charset="0"/>
                <a:cs typeface="Times New Roman" pitchFamily="18" charset="0"/>
              </a:rPr>
              <a:t>91,8 раза). </a:t>
            </a:r>
            <a:endParaRPr lang="ru-RU" alt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3315" name="Прямоугольник 5"/>
          <p:cNvSpPr>
            <a:spLocks noChangeArrowheads="1"/>
          </p:cNvSpPr>
          <p:nvPr/>
        </p:nvSpPr>
        <p:spPr bwMode="auto">
          <a:xfrm>
            <a:off x="107950" y="3213100"/>
            <a:ext cx="295116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spcAft>
                <a:spcPts val="0"/>
              </a:spcAft>
            </a:pPr>
            <a:r>
              <a:rPr lang="ru-RU" altLang="ru-RU" sz="1400" dirty="0" smtClean="0">
                <a:latin typeface="Times New Roman" pitchFamily="18" charset="0"/>
                <a:cs typeface="Times New Roman" pitchFamily="18" charset="0"/>
              </a:rPr>
              <a:t>Безвозмездные поступления за 2021 год исполнены </a:t>
            </a:r>
            <a:r>
              <a:rPr lang="ru-RU" altLang="ru-RU" sz="1400" dirty="0">
                <a:latin typeface="Times New Roman" pitchFamily="18" charset="0"/>
                <a:cs typeface="Times New Roman" pitchFamily="18" charset="0"/>
              </a:rPr>
              <a:t>на 99,2 % и на 101,7% к уровню 2020 года, при плане в сумме 457641,1 тыс. рублей исполнение составило сумму 454183,5 тыс. </a:t>
            </a:r>
            <a:r>
              <a:rPr lang="ru-RU" altLang="ru-RU" sz="1400" dirty="0" smtClean="0">
                <a:latin typeface="Times New Roman" pitchFamily="18" charset="0"/>
                <a:cs typeface="Times New Roman" pitchFamily="18" charset="0"/>
              </a:rPr>
              <a:t>рублей. </a:t>
            </a:r>
            <a:r>
              <a:rPr lang="ru-RU" sz="1400" dirty="0">
                <a:latin typeface="Times New Roman"/>
                <a:ea typeface="Times New Roman"/>
                <a:cs typeface="Times New Roman"/>
              </a:rPr>
              <a:t>Из общей суммы безвозмездных </a:t>
            </a:r>
            <a:r>
              <a:rPr lang="ru-RU" sz="1400" dirty="0" smtClean="0">
                <a:latin typeface="Times New Roman"/>
                <a:ea typeface="Times New Roman"/>
                <a:cs typeface="Times New Roman"/>
              </a:rPr>
              <a:t>поступлений </a:t>
            </a:r>
            <a:r>
              <a:rPr lang="ru-RU" sz="1400" dirty="0">
                <a:latin typeface="Times New Roman"/>
                <a:ea typeface="Times New Roman"/>
                <a:cs typeface="Times New Roman"/>
              </a:rPr>
              <a:t>дотации составили 31,7 % (144115,9 тыс. рублей), субсидии – 30,0 % (136136,6 тыс. рублей), субвенции – 35,3 % (160287,1 тыс. рублей), иные межбюджетные трансферты – 3,0 % (13656,4  тыс. рублей).</a:t>
            </a:r>
            <a:endParaRPr lang="ru-RU" sz="1400" dirty="0">
              <a:effectLst/>
              <a:latin typeface="Calibri"/>
              <a:ea typeface="Times New Roman"/>
              <a:cs typeface="Times New Roman"/>
            </a:endParaRPr>
          </a:p>
        </p:txBody>
      </p:sp>
      <p:sp>
        <p:nvSpPr>
          <p:cNvPr id="133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graphicFrame>
        <p:nvGraphicFramePr>
          <p:cNvPr id="13317" name="Object 6"/>
          <p:cNvGraphicFramePr>
            <a:graphicFrameLocks noChangeAspect="1"/>
          </p:cNvGraphicFramePr>
          <p:nvPr>
            <p:extLst>
              <p:ext uri="{D42A27DB-BD31-4B8C-83A1-F6EECF244321}">
                <p14:modId xmlns:p14="http://schemas.microsoft.com/office/powerpoint/2010/main" val="4251819416"/>
              </p:ext>
            </p:extLst>
          </p:nvPr>
        </p:nvGraphicFramePr>
        <p:xfrm>
          <a:off x="477838" y="134938"/>
          <a:ext cx="8261350" cy="2984500"/>
        </p:xfrm>
        <a:graphic>
          <a:graphicData uri="http://schemas.openxmlformats.org/presentationml/2006/ole">
            <mc:AlternateContent xmlns:mc="http://schemas.openxmlformats.org/markup-compatibility/2006">
              <mc:Choice xmlns:v="urn:schemas-microsoft-com:vml" Requires="v">
                <p:oleObj spid="_x0000_s13413" name="Лист" r:id="rId4" imgW="8534400" imgH="3495533" progId="Excel.Sheet.8">
                  <p:embed/>
                </p:oleObj>
              </mc:Choice>
              <mc:Fallback>
                <p:oleObj name="Лист" r:id="rId4" imgW="8534400" imgH="3495533" progId="Excel.Sheet.8">
                  <p:embed/>
                  <p:pic>
                    <p:nvPicPr>
                      <p:cNvPr id="0" name="Object 6"/>
                      <p:cNvPicPr>
                        <a:picLocks noChangeAspect="1" noChangeArrowheads="1"/>
                      </p:cNvPicPr>
                      <p:nvPr/>
                    </p:nvPicPr>
                    <p:blipFill>
                      <a:blip r:embed="rId5"/>
                      <a:srcRect/>
                      <a:stretch>
                        <a:fillRect/>
                      </a:stretch>
                    </p:blipFill>
                    <p:spPr bwMode="auto">
                      <a:xfrm>
                        <a:off x="477838" y="134938"/>
                        <a:ext cx="8261350" cy="2984500"/>
                      </a:xfrm>
                      <a:prstGeom prst="rect">
                        <a:avLst/>
                      </a:prstGeom>
                      <a:noFill/>
                      <a:ln>
                        <a:noFill/>
                      </a:ln>
                      <a:extLst/>
                    </p:spPr>
                  </p:pic>
                </p:oleObj>
              </mc:Fallback>
            </mc:AlternateContent>
          </a:graphicData>
        </a:graphic>
      </p:graphicFrame>
      <p:pic>
        <p:nvPicPr>
          <p:cNvPr id="13390" name="Диаграмма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186807"/>
            <a:ext cx="5372100" cy="358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3664" y="188640"/>
            <a:ext cx="8856984" cy="216024"/>
          </a:xfrm>
        </p:spPr>
        <p:txBody>
          <a:bodyPr/>
          <a:lstStyle/>
          <a:p>
            <a:pPr algn="ctr" eaLnBrk="1" hangingPunct="1"/>
            <a:r>
              <a:rPr lang="ru-RU" sz="1800" b="1" dirty="0" smtClean="0">
                <a:solidFill>
                  <a:schemeClr val="tx1"/>
                </a:solidFill>
                <a:latin typeface="Times New Roman" pitchFamily="18" charset="0"/>
                <a:cs typeface="Times New Roman" pitchFamily="18" charset="0"/>
              </a:rPr>
              <a:t>ДОХОДЫ ДОРОЖНОГО ФОНДА МУРОМСКОГО РАЙОНА В 2020-2021 ГОДАХ</a:t>
            </a:r>
            <a:r>
              <a:rPr lang="ru-RU" sz="4400" dirty="0" smtClean="0">
                <a:solidFill>
                  <a:schemeClr val="tx1"/>
                </a:solidFill>
                <a:latin typeface="Times New Roman" pitchFamily="18" charset="0"/>
                <a:cs typeface="Times New Roman" pitchFamily="18" charset="0"/>
              </a:rPr>
              <a:t> </a:t>
            </a:r>
          </a:p>
        </p:txBody>
      </p:sp>
      <p:sp>
        <p:nvSpPr>
          <p:cNvPr id="14339" name="Rectangle 4"/>
          <p:cNvSpPr>
            <a:spLocks noChangeArrowheads="1"/>
          </p:cNvSpPr>
          <p:nvPr/>
        </p:nvSpPr>
        <p:spPr bwMode="auto">
          <a:xfrm>
            <a:off x="500063" y="4786313"/>
            <a:ext cx="81041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ru-RU" sz="1400" dirty="0" smtClean="0">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a:t>
            </a:r>
          </a:p>
          <a:p>
            <a:pPr algn="just"/>
            <a:r>
              <a:rPr lang="ru-RU" sz="1400" dirty="0" smtClean="0">
                <a:latin typeface="Times New Roman" pitchFamily="18" charset="0"/>
              </a:rPr>
              <a:t>         </a:t>
            </a:r>
            <a:r>
              <a:rPr lang="ru-RU" sz="1400" dirty="0">
                <a:latin typeface="Times New Roman" pitchFamily="18" charset="0"/>
              </a:rPr>
              <a:t>Плановые показатели по дорожному фонду Муромского района за 2021 год в сумме 44887,4 тыс. рублей исполнены на 102,7 % и составили сумму 46090,89851 тыс. рублей, в том числе налоговые и неналоговые доходы исполнены на 106,4 </a:t>
            </a:r>
            <a:r>
              <a:rPr lang="ru-RU" sz="1400" dirty="0" smtClean="0">
                <a:latin typeface="Times New Roman" pitchFamily="18" charset="0"/>
              </a:rPr>
              <a:t>%.</a:t>
            </a:r>
          </a:p>
          <a:p>
            <a:pPr algn="just"/>
            <a:r>
              <a:rPr lang="ru-RU" sz="1400" dirty="0" smtClean="0">
                <a:latin typeface="Times New Roman" pitchFamily="18" charset="0"/>
              </a:rPr>
              <a:t>         В </a:t>
            </a:r>
            <a:r>
              <a:rPr lang="ru-RU" sz="1400" dirty="0">
                <a:latin typeface="Times New Roman" pitchFamily="18" charset="0"/>
              </a:rPr>
              <a:t>сравнении с показателями </a:t>
            </a:r>
            <a:r>
              <a:rPr lang="ru-RU" sz="1400" dirty="0" smtClean="0">
                <a:latin typeface="Times New Roman" pitchFamily="18" charset="0"/>
              </a:rPr>
              <a:t>2020 </a:t>
            </a:r>
            <a:r>
              <a:rPr lang="ru-RU" sz="1400" dirty="0">
                <a:latin typeface="Times New Roman" pitchFamily="18" charset="0"/>
              </a:rPr>
              <a:t>года увеличение поступлений дорожного фонда составило </a:t>
            </a:r>
            <a:r>
              <a:rPr lang="ru-RU" sz="1400" dirty="0" smtClean="0">
                <a:latin typeface="Times New Roman" pitchFamily="18" charset="0"/>
              </a:rPr>
              <a:t>47,8%, </a:t>
            </a:r>
            <a:r>
              <a:rPr lang="ru-RU" sz="1400" dirty="0">
                <a:latin typeface="Times New Roman" pitchFamily="18" charset="0"/>
              </a:rPr>
              <a:t>в том числе по налоговым и неналоговым доходам </a:t>
            </a:r>
            <a:r>
              <a:rPr lang="ru-RU" sz="1400" dirty="0" smtClean="0">
                <a:latin typeface="Times New Roman" pitchFamily="18" charset="0"/>
              </a:rPr>
              <a:t>9,4%.</a:t>
            </a:r>
            <a:endParaRPr lang="ru-RU" sz="1400" dirty="0">
              <a:latin typeface="Times New Roman" pitchFamily="18" charset="0"/>
            </a:endParaRPr>
          </a:p>
        </p:txBody>
      </p:sp>
      <p:graphicFrame>
        <p:nvGraphicFramePr>
          <p:cNvPr id="14340" name="Object 5"/>
          <p:cNvGraphicFramePr>
            <a:graphicFrameLocks noGrp="1" noChangeAspect="1"/>
          </p:cNvGraphicFramePr>
          <p:nvPr>
            <p:ph idx="1"/>
            <p:extLst>
              <p:ext uri="{D42A27DB-BD31-4B8C-83A1-F6EECF244321}">
                <p14:modId xmlns:p14="http://schemas.microsoft.com/office/powerpoint/2010/main" val="1907080945"/>
              </p:ext>
            </p:extLst>
          </p:nvPr>
        </p:nvGraphicFramePr>
        <p:xfrm>
          <a:off x="955675" y="993775"/>
          <a:ext cx="7158038" cy="3792538"/>
        </p:xfrm>
        <a:graphic>
          <a:graphicData uri="http://schemas.openxmlformats.org/presentationml/2006/ole">
            <mc:AlternateContent xmlns:mc="http://schemas.openxmlformats.org/markup-compatibility/2006">
              <mc:Choice xmlns:v="urn:schemas-microsoft-com:vml" Requires="v">
                <p:oleObj spid="_x0000_s14432" name="Лист" r:id="rId4" imgW="7658020" imgH="4057543" progId="Excel.Sheet.8">
                  <p:embed/>
                </p:oleObj>
              </mc:Choice>
              <mc:Fallback>
                <p:oleObj name="Лист" r:id="rId4" imgW="7658020" imgH="4057543" progId="Excel.Sheet.8">
                  <p:embed/>
                  <p:pic>
                    <p:nvPicPr>
                      <p:cNvPr id="0" name="Object 5"/>
                      <p:cNvPicPr>
                        <a:picLocks noGrp="1" noChangeAspect="1" noChangeArrowheads="1"/>
                      </p:cNvPicPr>
                      <p:nvPr/>
                    </p:nvPicPr>
                    <p:blipFill>
                      <a:blip r:embed="rId5"/>
                      <a:srcRect/>
                      <a:stretch>
                        <a:fillRect/>
                      </a:stretch>
                    </p:blipFill>
                    <p:spPr bwMode="auto">
                      <a:xfrm>
                        <a:off x="955675" y="993775"/>
                        <a:ext cx="7158038" cy="3792538"/>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Прямоугольник 3"/>
          <p:cNvSpPr>
            <a:spLocks noChangeArrowheads="1"/>
          </p:cNvSpPr>
          <p:nvPr/>
        </p:nvSpPr>
        <p:spPr bwMode="auto">
          <a:xfrm>
            <a:off x="5940152" y="1412776"/>
            <a:ext cx="2871490" cy="117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Расходная </a:t>
            </a:r>
            <a:r>
              <a:rPr lang="ru-RU" sz="1400" dirty="0">
                <a:latin typeface="Times New Roman" pitchFamily="18" charset="0"/>
                <a:cs typeface="Times New Roman" pitchFamily="18" charset="0"/>
              </a:rPr>
              <a:t>часть бюджета за </a:t>
            </a:r>
            <a:r>
              <a:rPr lang="ru-RU" sz="1400" dirty="0" smtClean="0">
                <a:latin typeface="Times New Roman" pitchFamily="18" charset="0"/>
                <a:cs typeface="Times New Roman" pitchFamily="18" charset="0"/>
              </a:rPr>
              <a:t>2021 </a:t>
            </a:r>
            <a:r>
              <a:rPr lang="ru-RU" sz="1400" dirty="0">
                <a:latin typeface="Times New Roman" pitchFamily="18" charset="0"/>
                <a:cs typeface="Times New Roman" pitchFamily="18" charset="0"/>
              </a:rPr>
              <a:t>год выполнена на </a:t>
            </a:r>
            <a:r>
              <a:rPr lang="ru-RU" sz="1400" dirty="0" smtClean="0">
                <a:latin typeface="Times New Roman" pitchFamily="18" charset="0"/>
                <a:cs typeface="Times New Roman" pitchFamily="18" charset="0"/>
              </a:rPr>
              <a:t>90,2 </a:t>
            </a:r>
            <a:r>
              <a:rPr lang="ru-RU" sz="1400" dirty="0">
                <a:latin typeface="Times New Roman" pitchFamily="18" charset="0"/>
                <a:cs typeface="Times New Roman" pitchFamily="18" charset="0"/>
              </a:rPr>
              <a:t>%, при плане на год </a:t>
            </a:r>
            <a:r>
              <a:rPr lang="ru-RU" sz="1400" dirty="0" smtClean="0">
                <a:latin typeface="Times New Roman" pitchFamily="18" charset="0"/>
                <a:cs typeface="Times New Roman" pitchFamily="18" charset="0"/>
              </a:rPr>
              <a:t>580 189,2 </a:t>
            </a:r>
            <a:r>
              <a:rPr lang="ru-RU" sz="1400" dirty="0">
                <a:latin typeface="Times New Roman" pitchFamily="18" charset="0"/>
                <a:cs typeface="Times New Roman" pitchFamily="18" charset="0"/>
              </a:rPr>
              <a:t>тыс. рублей исполнено в сумме </a:t>
            </a:r>
            <a:r>
              <a:rPr lang="ru-RU" sz="1400" dirty="0" smtClean="0">
                <a:latin typeface="Times New Roman" pitchFamily="18" charset="0"/>
                <a:cs typeface="Times New Roman" pitchFamily="18" charset="0"/>
              </a:rPr>
              <a:t>523 238,4 тыс</a:t>
            </a:r>
            <a:r>
              <a:rPr lang="ru-RU" sz="1400" dirty="0">
                <a:latin typeface="Times New Roman" pitchFamily="18" charset="0"/>
                <a:cs typeface="Times New Roman" pitchFamily="18" charset="0"/>
              </a:rPr>
              <a:t>. рублей.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8" y="980728"/>
            <a:ext cx="576064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116632"/>
            <a:ext cx="8784976" cy="769441"/>
          </a:xfrm>
          <a:prstGeom prst="rect">
            <a:avLst/>
          </a:prstGeom>
          <a:noFill/>
        </p:spPr>
        <p:txBody>
          <a:bodyPr wrap="square" rtlCol="0">
            <a:spAutoFit/>
          </a:bodyPr>
          <a:lstStyle/>
          <a:p>
            <a:pPr algn="ctr"/>
            <a:r>
              <a:rPr lang="ru-RU" sz="2200" b="1" u="sng" dirty="0" smtClean="0">
                <a:latin typeface="Times New Roman" pitchFamily="18" charset="0"/>
                <a:cs typeface="Times New Roman" pitchFamily="18" charset="0"/>
              </a:rPr>
              <a:t>ИСПОЛНЕНИЕ БЮДЖЕТА МУРОМСКОГО РАЙОНА ПО РАСХОДАМ</a:t>
            </a:r>
            <a:endParaRPr lang="ru-RU" sz="2200" b="1" u="sng"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157202"/>
            <a:ext cx="3375546" cy="251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Группа 6"/>
          <p:cNvGrpSpPr/>
          <p:nvPr/>
        </p:nvGrpSpPr>
        <p:grpSpPr>
          <a:xfrm>
            <a:off x="2102995" y="4995753"/>
            <a:ext cx="3360306" cy="1169551"/>
            <a:chOff x="1428612" y="4851737"/>
            <a:chExt cx="3528392" cy="1169551"/>
          </a:xfrm>
          <a:solidFill>
            <a:schemeClr val="accent1"/>
          </a:solidFill>
        </p:grpSpPr>
        <p:sp>
          <p:nvSpPr>
            <p:cNvPr id="6" name="Выноска со стрелкой вправо 5"/>
            <p:cNvSpPr/>
            <p:nvPr/>
          </p:nvSpPr>
          <p:spPr>
            <a:xfrm>
              <a:off x="1428612" y="4869160"/>
              <a:ext cx="3528392" cy="1152128"/>
            </a:xfrm>
            <a:prstGeom prst="rightArrowCallout">
              <a:avLst/>
            </a:prstGeom>
            <a:grp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450382" y="4851737"/>
              <a:ext cx="2257522" cy="1169551"/>
            </a:xfrm>
            <a:prstGeom prst="rect">
              <a:avLst/>
            </a:prstGeom>
            <a:grpFill/>
          </p:spPr>
          <p:txBody>
            <a:bodyPr wrap="square" rtlCol="0">
              <a:spAutoFit/>
            </a:bodyPr>
            <a:lstStyle/>
            <a:p>
              <a:pPr algn="ctr"/>
              <a:r>
                <a:rPr lang="ru-RU" sz="1400" i="1" dirty="0">
                  <a:latin typeface="Times New Roman" pitchFamily="18" charset="0"/>
                  <a:cs typeface="Times New Roman" pitchFamily="18" charset="0"/>
                </a:rPr>
                <a:t>Исполнение расходов бюджета Муромского района в 2021 году к исполнению по расходам 2020 года, тыс. рублей</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2"/>
          <p:cNvSpPr>
            <a:spLocks noChangeArrowheads="1"/>
          </p:cNvSpPr>
          <p:nvPr/>
        </p:nvSpPr>
        <p:spPr bwMode="auto">
          <a:xfrm>
            <a:off x="831775" y="116632"/>
            <a:ext cx="7612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b="1" dirty="0">
                <a:solidFill>
                  <a:schemeClr val="accent4"/>
                </a:solidFill>
                <a:latin typeface="Times New Roman" pitchFamily="18" charset="0"/>
                <a:cs typeface="Times New Roman" pitchFamily="18" charset="0"/>
              </a:rPr>
              <a:t>Динамика расходов бюджета Муромского района по разделам </a:t>
            </a:r>
          </a:p>
          <a:p>
            <a:pPr algn="ctr"/>
            <a:r>
              <a:rPr lang="ru-RU" b="1" dirty="0">
                <a:solidFill>
                  <a:schemeClr val="accent4"/>
                </a:solidFill>
                <a:latin typeface="Times New Roman" pitchFamily="18" charset="0"/>
                <a:cs typeface="Times New Roman" pitchFamily="18" charset="0"/>
              </a:rPr>
              <a:t>классификации расходов бюджетов РФ в </a:t>
            </a:r>
            <a:r>
              <a:rPr lang="ru-RU" b="1" dirty="0" smtClean="0">
                <a:solidFill>
                  <a:schemeClr val="accent4"/>
                </a:solidFill>
                <a:latin typeface="Times New Roman" pitchFamily="18" charset="0"/>
                <a:cs typeface="Times New Roman" pitchFamily="18" charset="0"/>
              </a:rPr>
              <a:t>2020 </a:t>
            </a:r>
            <a:r>
              <a:rPr lang="ru-RU" b="1" dirty="0">
                <a:solidFill>
                  <a:schemeClr val="accent4"/>
                </a:solidFill>
                <a:latin typeface="Times New Roman" pitchFamily="18" charset="0"/>
                <a:cs typeface="Times New Roman" pitchFamily="18" charset="0"/>
              </a:rPr>
              <a:t>– </a:t>
            </a:r>
            <a:r>
              <a:rPr lang="ru-RU" b="1" dirty="0" smtClean="0">
                <a:solidFill>
                  <a:schemeClr val="accent4"/>
                </a:solidFill>
                <a:latin typeface="Times New Roman" pitchFamily="18" charset="0"/>
                <a:cs typeface="Times New Roman" pitchFamily="18" charset="0"/>
              </a:rPr>
              <a:t>2021 </a:t>
            </a:r>
            <a:r>
              <a:rPr lang="ru-RU" b="1" dirty="0">
                <a:solidFill>
                  <a:schemeClr val="accent4"/>
                </a:solidFill>
                <a:latin typeface="Times New Roman" pitchFamily="18" charset="0"/>
                <a:cs typeface="Times New Roman" pitchFamily="18" charset="0"/>
              </a:rPr>
              <a:t>годах, тыс. рублей</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46195"/>
            <a:ext cx="8496944" cy="59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4"/>
          <p:cNvSpPr>
            <a:spLocks noChangeArrowheads="1"/>
          </p:cNvSpPr>
          <p:nvPr/>
        </p:nvSpPr>
        <p:spPr bwMode="auto">
          <a:xfrm>
            <a:off x="179512" y="0"/>
            <a:ext cx="87849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b="1" dirty="0" smtClean="0">
                <a:solidFill>
                  <a:schemeClr val="accent4"/>
                </a:solidFill>
                <a:latin typeface="Times New Roman" pitchFamily="18" charset="0"/>
                <a:cs typeface="Times New Roman" pitchFamily="18" charset="0"/>
              </a:rPr>
              <a:t>РАСХОДЫ БЮДЖЕТА МУРОМСКОГО РАЙОНА ПО РАЗДЕЛАМ И ПОДРАЗДЕЛАМ КЛАССИФИКАЦИИ РАСХОДОВ БЮДЖЕТА В РАЗРЕЗЕ МУНИЦИПАЛЬНЫХ ПРОГРАММ</a:t>
            </a:r>
            <a:endParaRPr lang="ru-RU" b="1" dirty="0">
              <a:solidFill>
                <a:schemeClr val="accent4"/>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14827037"/>
              </p:ext>
            </p:extLst>
          </p:nvPr>
        </p:nvGraphicFramePr>
        <p:xfrm>
          <a:off x="179512" y="1124744"/>
          <a:ext cx="8712967" cy="5241038"/>
        </p:xfrm>
        <a:graphic>
          <a:graphicData uri="http://schemas.openxmlformats.org/drawingml/2006/table">
            <a:tbl>
              <a:tblPr/>
              <a:tblGrid>
                <a:gridCol w="5125275"/>
                <a:gridCol w="585746"/>
                <a:gridCol w="1025055"/>
                <a:gridCol w="951837"/>
                <a:gridCol w="1025054"/>
              </a:tblGrid>
              <a:tr h="520796">
                <a:tc>
                  <a:txBody>
                    <a:bodyPr/>
                    <a:lstStyle/>
                    <a:p>
                      <a:pPr algn="ctr" fontAlgn="ctr"/>
                      <a:r>
                        <a:rPr lang="ru-RU" sz="1200" b="1" i="0" u="none" strike="noStrike" dirty="0">
                          <a:effectLst/>
                          <a:latin typeface="Times New Roman"/>
                        </a:rPr>
                        <a:t>НАИМЕНОВАНИЕ</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Раздел, подраздел</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Исполнено за 2020 год, тыс. рублей</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Уточненный план на 2021 год, тыс. рублей</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Исполнено за 2021 год, тыс. рублей</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1671">
                <a:tc>
                  <a:txBody>
                    <a:bodyPr/>
                    <a:lstStyle/>
                    <a:p>
                      <a:pPr algn="just" fontAlgn="ctr"/>
                      <a:r>
                        <a:rPr lang="ru-RU" sz="900" b="1" i="0" u="none" strike="noStrike" dirty="0">
                          <a:effectLst/>
                          <a:latin typeface="Times New Roman"/>
                        </a:rPr>
                        <a:t>ОБЩЕГОСУДАРСТВЕННЫЕ ВОПРОСЫ</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0100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39 569,1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80 265,1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46 707,3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97999">
                <a:tc>
                  <a:txBody>
                    <a:bodyPr/>
                    <a:lstStyle/>
                    <a:p>
                      <a:pPr algn="l" fontAlgn="t"/>
                      <a:r>
                        <a:rPr lang="ru-RU" sz="900" b="1" i="1" u="none" strike="noStrike" dirty="0">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0104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8 856,8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9 909,0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9 881,6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75687">
                <a:tc>
                  <a:txBody>
                    <a:bodyPr/>
                    <a:lstStyle/>
                    <a:p>
                      <a:pPr algn="l" fontAlgn="t"/>
                      <a:r>
                        <a:rPr lang="ru-RU" sz="900" b="0" i="0" u="none" strike="noStrike">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305,0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317,1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317,1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0" i="0" u="none" strike="noStrike">
                          <a:solidFill>
                            <a:srgbClr val="000000"/>
                          </a:solidFill>
                          <a:effectLst/>
                          <a:latin typeface="Times New Roman"/>
                        </a:rPr>
                        <a:t>Непрограммные расходы органов местного самоуправления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8 551,8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9 591,9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9 564,5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1" i="1" u="none" strike="noStrike" dirty="0">
                          <a:solidFill>
                            <a:srgbClr val="000000"/>
                          </a:solidFill>
                          <a:effectLst/>
                          <a:latin typeface="Times New Roman"/>
                        </a:rPr>
                        <a:t>  Судебная система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0105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14086">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38">
                <a:tc>
                  <a:txBody>
                    <a:bodyPr/>
                    <a:lstStyle/>
                    <a:p>
                      <a:pPr algn="l" fontAlgn="t"/>
                      <a:r>
                        <a:rPr lang="ru-RU" sz="900" b="1" i="1" u="none" strike="noStrike" dirty="0">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0106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8 137,7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8 749,0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8 749,0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3699">
                <a:tc>
                  <a:txBody>
                    <a:bodyPr/>
                    <a:lstStyle/>
                    <a:p>
                      <a:pPr algn="l" fontAlgn="t"/>
                      <a:r>
                        <a:rPr lang="ru-RU" sz="900" b="0"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8 137,7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8 749,0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8 749,0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1" i="1" u="none" strike="noStrike" dirty="0">
                          <a:solidFill>
                            <a:srgbClr val="000000"/>
                          </a:solidFill>
                          <a:effectLst/>
                          <a:latin typeface="Times New Roman"/>
                        </a:rPr>
                        <a:t>  Обеспечение проведения выборов и референдумов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0107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388,3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1671">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388,3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1" i="1" u="none" strike="noStrike" dirty="0">
                          <a:solidFill>
                            <a:srgbClr val="000000"/>
                          </a:solidFill>
                          <a:effectLst/>
                          <a:latin typeface="Times New Roman"/>
                        </a:rPr>
                        <a:t>  Резервные фонды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0111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110,0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1671">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110,0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1" i="1" u="none" strike="noStrike" dirty="0">
                          <a:solidFill>
                            <a:srgbClr val="000000"/>
                          </a:solidFill>
                          <a:effectLst/>
                          <a:latin typeface="Times New Roman"/>
                        </a:rPr>
                        <a:t>  Другие общегосударственные вопросы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0113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22 183,8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61 459,4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28 039,0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3851">
                <a:tc>
                  <a:txBody>
                    <a:bodyPr/>
                    <a:lstStyle/>
                    <a:p>
                      <a:pPr algn="l" fontAlgn="t"/>
                      <a:r>
                        <a:rPr lang="ru-RU" sz="900" b="0" i="0" u="none" strike="noStrike" dirty="0">
                          <a:solidFill>
                            <a:srgbClr val="000000"/>
                          </a:solidFill>
                          <a:effectLst/>
                          <a:latin typeface="Times New Roman"/>
                        </a:rPr>
                        <a:t>Муниципальная программа «Развитие муниципальной службы Муромского района»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48,5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20 310,3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25 999,2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25 225,3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0" i="0" u="none" strike="noStrike" dirty="0">
                          <a:solidFill>
                            <a:srgbClr val="000000"/>
                          </a:solidFill>
                          <a:effectLst/>
                          <a:latin typeface="Times New Roman"/>
                        </a:rPr>
                        <a:t>Муниципальная программа «Управление муниципальной собственностью Муромского района»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1 809,1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2 348,4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2 316,7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71">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33 047,8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433,0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38">
                <a:tc>
                  <a:txBody>
                    <a:bodyPr/>
                    <a:lstStyle/>
                    <a:p>
                      <a:pPr algn="just" fontAlgn="ctr"/>
                      <a:r>
                        <a:rPr lang="ru-RU" sz="900" b="1" i="0" u="none" strike="noStrike" dirty="0">
                          <a:effectLst/>
                          <a:latin typeface="Times New Roman"/>
                        </a:rPr>
                        <a:t>НАЦИОНАЛЬНАЯ БЕЗОПАСНОСТЬ И ПРАВООХРАНИТЕЛЬНАЯ ДЕЯТЕЛЬНОСТЬ</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0300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4 527,8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4 976,1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4 972,7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40138">
                <a:tc>
                  <a:txBody>
                    <a:bodyPr/>
                    <a:lstStyle/>
                    <a:p>
                      <a:pPr algn="l" fontAlgn="t"/>
                      <a:r>
                        <a:rPr lang="ru-RU" sz="900" b="1" i="1" u="none" strike="noStrike" dirty="0">
                          <a:solidFill>
                            <a:srgbClr val="000000"/>
                          </a:solidFill>
                          <a:effectLst/>
                          <a:latin typeface="Times New Roman"/>
                        </a:rPr>
                        <a:t>Защита населения и территории от чрезвычайных ситуаций природного и техногенного характера, гражданская оборона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0309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4 525,3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9552">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4 525,3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38">
                <a:tc>
                  <a:txBody>
                    <a:bodyPr/>
                    <a:lstStyle/>
                    <a:p>
                      <a:pPr algn="l" fontAlgn="t"/>
                      <a:r>
                        <a:rPr lang="ru-RU" sz="900" b="1" i="1" u="none" strike="noStrike" dirty="0">
                          <a:solidFill>
                            <a:srgbClr val="000000"/>
                          </a:solidFill>
                          <a:effectLst/>
                          <a:latin typeface="Times New Roman"/>
                        </a:rPr>
                        <a:t>  Защита населения и территории от чрезвычайных ситуаций природного и техногенного характера, пожарная безопасность</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0310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4 971,1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4 967,7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3699">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4 971,1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4 967,7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900" b="1" i="1" u="none" strike="noStrike" dirty="0">
                          <a:solidFill>
                            <a:srgbClr val="000000"/>
                          </a:solidFill>
                          <a:effectLst/>
                          <a:latin typeface="Times New Roman"/>
                        </a:rPr>
                        <a:t>  Другие вопросы в области национальной безопасности и правоохранительной деятельности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0314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4016">
                <a:tc>
                  <a:txBody>
                    <a:bodyPr/>
                    <a:lstStyle/>
                    <a:p>
                      <a:pPr algn="l" fontAlgn="t"/>
                      <a:r>
                        <a:rPr lang="ru-RU" sz="90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753969808"/>
              </p:ext>
            </p:extLst>
          </p:nvPr>
        </p:nvGraphicFramePr>
        <p:xfrm>
          <a:off x="323528" y="236928"/>
          <a:ext cx="8640960" cy="6365774"/>
        </p:xfrm>
        <a:graphic>
          <a:graphicData uri="http://schemas.openxmlformats.org/drawingml/2006/table">
            <a:tbl>
              <a:tblPr/>
              <a:tblGrid>
                <a:gridCol w="4896544"/>
                <a:gridCol w="792088"/>
                <a:gridCol w="936104"/>
                <a:gridCol w="1008112"/>
                <a:gridCol w="1008112"/>
              </a:tblGrid>
              <a:tr h="125549">
                <a:tc gridSpan="5">
                  <a:txBody>
                    <a:bodyPr/>
                    <a:lstStyle/>
                    <a:p>
                      <a:pPr algn="r" fontAlgn="t"/>
                      <a:r>
                        <a:rPr lang="ru-RU" sz="1000" b="0" i="0" u="none" strike="noStrike" dirty="0">
                          <a:solidFill>
                            <a:srgbClr val="000000"/>
                          </a:solidFill>
                          <a:effectLst/>
                          <a:latin typeface="Times New Roman"/>
                        </a:rPr>
                        <a:t>Продолжение </a:t>
                      </a:r>
                      <a:r>
                        <a:rPr lang="ru-RU" sz="1000" b="0" i="0" u="none" strike="noStrike" dirty="0" smtClean="0">
                          <a:solidFill>
                            <a:srgbClr val="000000"/>
                          </a:solidFill>
                          <a:effectLst/>
                          <a:latin typeface="Times New Roman"/>
                        </a:rPr>
                        <a:t>таблицы </a:t>
                      </a:r>
                    </a:p>
                  </a:txBody>
                  <a:tcPr marL="3894" marR="3894" marT="389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4369">
                <a:tc>
                  <a:txBody>
                    <a:bodyPr/>
                    <a:lstStyle/>
                    <a:p>
                      <a:pPr algn="ctr" fontAlgn="ctr"/>
                      <a:r>
                        <a:rPr lang="ru-RU" sz="1200" b="1" i="0" u="none" strike="noStrike" dirty="0">
                          <a:effectLst/>
                          <a:latin typeface="Times New Roman"/>
                        </a:rPr>
                        <a:t>НАИМЕНОВАНИЕ</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Раздел, подраздел</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Исполнено за 2020 год, тыс. рублей</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Уточненный план на 2021 год, тыс. рублей</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Исполнено за 2021 год, тыс. рублей</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5549">
                <a:tc>
                  <a:txBody>
                    <a:bodyPr/>
                    <a:lstStyle/>
                    <a:p>
                      <a:pPr algn="just" fontAlgn="ctr"/>
                      <a:r>
                        <a:rPr lang="ru-RU" sz="850" b="1" i="0" u="none" strike="noStrike" dirty="0">
                          <a:effectLst/>
                          <a:latin typeface="Times New Roman"/>
                        </a:rPr>
                        <a:t>НАЦИОНАЛЬНАЯ ЭКОНОМИКА</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0400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35 894,7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50 946,2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50 755,4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5549">
                <a:tc>
                  <a:txBody>
                    <a:bodyPr/>
                    <a:lstStyle/>
                    <a:p>
                      <a:pPr algn="l" fontAlgn="t"/>
                      <a:r>
                        <a:rPr lang="ru-RU" sz="850" b="1" i="1" u="none" strike="noStrike" dirty="0">
                          <a:solidFill>
                            <a:srgbClr val="000000"/>
                          </a:solidFill>
                          <a:effectLst/>
                          <a:latin typeface="Times New Roman"/>
                        </a:rPr>
                        <a:t>  Сельское хозяйство и рыболовство</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0405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1 706,8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1 402,9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1 402,9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02589">
                <a:tc>
                  <a:txBody>
                    <a:bodyPr/>
                    <a:lstStyle/>
                    <a:p>
                      <a:pPr algn="l" fontAlgn="t"/>
                      <a:r>
                        <a:rPr lang="ru-RU" sz="850" b="0"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164,1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099">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1 542,7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1 402,9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1 402,9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Транспорт</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0408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445,0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695,0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695,0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79656">
                <a:tc>
                  <a:txBody>
                    <a:bodyPr/>
                    <a:lstStyle/>
                    <a:p>
                      <a:pPr algn="l" fontAlgn="t"/>
                      <a:r>
                        <a:rPr lang="ru-RU" sz="850" b="0" i="0" u="none" strike="noStrike" dirty="0">
                          <a:solidFill>
                            <a:srgbClr val="000000"/>
                          </a:solidFill>
                          <a:effectLst/>
                          <a:latin typeface="Times New Roman"/>
                        </a:rPr>
                        <a:t>Муниципальная программа «Повышение безопасности дорожного движения в Муромском районе»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445,0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695,0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695,0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Дорожное хозяйство (дорожные фонды)</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0409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31 880,8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46 715,7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46 548,5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«Дорожное хозяйство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31 880,8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46 715,7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46 548,5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Связь и информатика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0410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1 862,0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2 132,6</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2 109,1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«Информационное общество в Муромском районе»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585,2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757,9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734,3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099">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1 276,9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1 374,8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1 374,7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just" fontAlgn="ctr"/>
                      <a:r>
                        <a:rPr lang="ru-RU" sz="850" b="1" i="0" u="none" strike="noStrike" dirty="0">
                          <a:effectLst/>
                          <a:latin typeface="Times New Roman"/>
                        </a:rPr>
                        <a:t>ЖИЛИЩНО-КОММУНАЛЬНОЕ ХОЗЯЙСТВО</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0500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120 972,2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99 277,4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81 404,1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5549">
                <a:tc>
                  <a:txBody>
                    <a:bodyPr/>
                    <a:lstStyle/>
                    <a:p>
                      <a:pPr algn="l" fontAlgn="t"/>
                      <a:r>
                        <a:rPr lang="ru-RU" sz="850" b="1" i="1" u="none" strike="noStrike" dirty="0">
                          <a:solidFill>
                            <a:srgbClr val="000000"/>
                          </a:solidFill>
                          <a:effectLst/>
                          <a:latin typeface="Times New Roman"/>
                        </a:rPr>
                        <a:t>  Жилищное хозяйство</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0501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18 604,0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18 451,8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18 451,5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0558">
                <a:tc>
                  <a:txBody>
                    <a:bodyPr/>
                    <a:lstStyle/>
                    <a:p>
                      <a:pPr algn="l" fontAlgn="t"/>
                      <a:r>
                        <a:rPr lang="ru-RU" sz="850" b="0"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18 479,0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17 564,8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17 564,7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муниципальной собственностью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125,0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887,0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886,7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a:solidFill>
                            <a:srgbClr val="000000"/>
                          </a:solidFill>
                          <a:effectLst/>
                          <a:latin typeface="Times New Roman"/>
                        </a:rPr>
                        <a:t>  Коммунальное хозяйство</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0502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99 690,3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78 150,3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60 369,2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4598">
                <a:tc>
                  <a:txBody>
                    <a:bodyPr/>
                    <a:lstStyle/>
                    <a:p>
                      <a:pPr algn="l" fontAlgn="t"/>
                      <a:r>
                        <a:rPr lang="ru-RU" sz="850" b="0"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44 605,1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63 704,6</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59 846,3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«Модернизация объектов коммунальной инфраструктуры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55 085,2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760,0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349,4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099">
                <a:tc>
                  <a:txBody>
                    <a:bodyPr/>
                    <a:lstStyle/>
                    <a:p>
                      <a:pPr algn="l" fontAlgn="t"/>
                      <a:r>
                        <a:rPr lang="ru-RU" sz="850" b="0" i="0" u="none" strike="noStrike" dirty="0">
                          <a:solidFill>
                            <a:srgbClr val="000000"/>
                          </a:solidFill>
                          <a:effectLst/>
                          <a:latin typeface="Times New Roman"/>
                        </a:rPr>
                        <a:t>Муниципальная программа «Энергосбережение и повышение энергетической эффективности в Муромском районе»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13 685,7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173,5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a:solidFill>
                            <a:srgbClr val="000000"/>
                          </a:solidFill>
                          <a:effectLst/>
                          <a:latin typeface="Times New Roman"/>
                        </a:rPr>
                        <a:t>  Другие вопросы в области жилищно-коммунального хозяйства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0505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2 677,9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2 675,2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2 583,5</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1099">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2 413,9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2 392,4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2 362,8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0" i="0" u="none" strike="noStrike">
                          <a:solidFill>
                            <a:srgbClr val="000000"/>
                          </a:solidFill>
                          <a:effectLst/>
                          <a:latin typeface="Times New Roman"/>
                        </a:rPr>
                        <a:t>Непрограммные расходы органов местного самоуправления</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264,0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282,8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220,6</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just" fontAlgn="ctr"/>
                      <a:r>
                        <a:rPr lang="ru-RU" sz="850" b="1" i="0" u="none" strike="noStrike" dirty="0">
                          <a:effectLst/>
                          <a:latin typeface="Times New Roman"/>
                        </a:rPr>
                        <a:t>ОХРАНА ОКРУЖАЮЩЕЙ СРЕДЫ</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0600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385,0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5549">
                <a:tc>
                  <a:txBody>
                    <a:bodyPr/>
                    <a:lstStyle/>
                    <a:p>
                      <a:pPr algn="l" fontAlgn="t"/>
                      <a:r>
                        <a:rPr lang="ru-RU" sz="850" b="1" i="1" u="none" strike="noStrike" dirty="0">
                          <a:solidFill>
                            <a:srgbClr val="000000"/>
                          </a:solidFill>
                          <a:effectLst/>
                          <a:latin typeface="Times New Roman"/>
                        </a:rPr>
                        <a:t>  Сбор, удаление отходов и очистка сточных вод</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0602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385,0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4452">
                <a:tc>
                  <a:txBody>
                    <a:bodyPr/>
                    <a:lstStyle/>
                    <a:p>
                      <a:pPr algn="l" fontAlgn="t"/>
                      <a:r>
                        <a:rPr lang="ru-RU" sz="850" b="0" i="0" u="none" strike="noStrike" dirty="0">
                          <a:solidFill>
                            <a:srgbClr val="000000"/>
                          </a:solidFill>
                          <a:effectLst/>
                          <a:latin typeface="Times New Roman"/>
                        </a:rPr>
                        <a:t>Муниципальная программа «Охрана окружающей среды в Муромском районе»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385,0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just" fontAlgn="ctr"/>
                      <a:r>
                        <a:rPr lang="ru-RU" sz="850" b="1" i="0" u="none" strike="noStrike" dirty="0">
                          <a:effectLst/>
                          <a:latin typeface="Times New Roman"/>
                        </a:rPr>
                        <a:t>ОБРАЗОВАНИЕ</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0700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212 960,3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229 800,1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226 997,6</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5549">
                <a:tc>
                  <a:txBody>
                    <a:bodyPr/>
                    <a:lstStyle/>
                    <a:p>
                      <a:pPr algn="l" fontAlgn="t"/>
                      <a:r>
                        <a:rPr lang="ru-RU" sz="850" b="1" i="1" u="none" strike="noStrike" dirty="0">
                          <a:solidFill>
                            <a:srgbClr val="000000"/>
                          </a:solidFill>
                          <a:effectLst/>
                          <a:latin typeface="Times New Roman"/>
                        </a:rPr>
                        <a:t>  Дошкольное образование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0701</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37 668,9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34 815,9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34 815,9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37 668,9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34 815,9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34 815,9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Общее образование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0702</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161 057,3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178 123,9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175 591,9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161 057,3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178 123,9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175 591,9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Молодежная политика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0707</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429,3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1 676,9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1 406,4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386,0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1 631,9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1 361,4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099">
                <a:tc>
                  <a:txBody>
                    <a:bodyPr/>
                    <a:lstStyle/>
                    <a:p>
                      <a:pPr algn="l" fontAlgn="t"/>
                      <a:r>
                        <a:rPr lang="ru-RU" sz="850" b="0" i="0" u="none" strike="noStrike" dirty="0">
                          <a:solidFill>
                            <a:srgbClr val="000000"/>
                          </a:solidFill>
                          <a:effectLst/>
                          <a:latin typeface="Times New Roman"/>
                        </a:rPr>
                        <a:t>Муниципальная программа «Создание благоприятных условий для развития молодого поколения в Муромском районе»</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43,3</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45,0</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9">
                <a:tc>
                  <a:txBody>
                    <a:bodyPr/>
                    <a:lstStyle/>
                    <a:p>
                      <a:pPr algn="l" fontAlgn="t"/>
                      <a:r>
                        <a:rPr lang="ru-RU" sz="850" b="1" i="1" u="none" strike="noStrike" dirty="0">
                          <a:solidFill>
                            <a:srgbClr val="000000"/>
                          </a:solidFill>
                          <a:effectLst/>
                          <a:latin typeface="Times New Roman"/>
                        </a:rPr>
                        <a:t>  Другие вопросы в области образования</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0709</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13 804,8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15 183,4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15 183,4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9">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3894" marR="3894" marT="38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13 804,8</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15 183,4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15 183,4</a:t>
                      </a:r>
                    </a:p>
                  </a:txBody>
                  <a:tcPr marL="3894" marR="3894" marT="38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15415080"/>
              </p:ext>
            </p:extLst>
          </p:nvPr>
        </p:nvGraphicFramePr>
        <p:xfrm>
          <a:off x="107504" y="279064"/>
          <a:ext cx="8928992" cy="5742224"/>
        </p:xfrm>
        <a:graphic>
          <a:graphicData uri="http://schemas.openxmlformats.org/drawingml/2006/table">
            <a:tbl>
              <a:tblPr/>
              <a:tblGrid>
                <a:gridCol w="5544616"/>
                <a:gridCol w="576064"/>
                <a:gridCol w="936104"/>
                <a:gridCol w="881424"/>
                <a:gridCol w="990784"/>
              </a:tblGrid>
              <a:tr h="120866">
                <a:tc gridSpan="5">
                  <a:txBody>
                    <a:bodyPr/>
                    <a:lstStyle/>
                    <a:p>
                      <a:pPr algn="r" fontAlgn="t"/>
                      <a:r>
                        <a:rPr lang="ru-RU" sz="800" b="0" i="0" u="none" strike="noStrike" dirty="0">
                          <a:solidFill>
                            <a:srgbClr val="000000"/>
                          </a:solidFill>
                          <a:effectLst/>
                          <a:latin typeface="Times New Roman"/>
                        </a:rPr>
                        <a:t>Продолжение таблицы</a:t>
                      </a:r>
                    </a:p>
                  </a:txBody>
                  <a:tcPr marL="3680" marR="3680" marT="3680" marB="0">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3204">
                <a:tc>
                  <a:txBody>
                    <a:bodyPr/>
                    <a:lstStyle/>
                    <a:p>
                      <a:pPr algn="ctr" fontAlgn="ctr"/>
                      <a:r>
                        <a:rPr lang="ru-RU" sz="1200" b="1" i="0" u="none" strike="noStrike" dirty="0">
                          <a:effectLst/>
                          <a:latin typeface="Times New Roman"/>
                        </a:rPr>
                        <a:t>НАИМЕНОВАНИЕ</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Раздел, подраздел</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Исполнено за 2020 год, тыс. рублей</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Уточненный план на 2021 год, тыс. рублей</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Исполнено за 2021 год, тыс. рублей</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0866">
                <a:tc>
                  <a:txBody>
                    <a:bodyPr/>
                    <a:lstStyle/>
                    <a:p>
                      <a:pPr algn="just" fontAlgn="ctr"/>
                      <a:r>
                        <a:rPr lang="ru-RU" sz="800" b="1" i="0" u="none" strike="noStrike">
                          <a:effectLst/>
                          <a:latin typeface="Times New Roman"/>
                        </a:rPr>
                        <a:t>КУЛЬТУРА, КИНЕМАТОГРАФИЯ</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0800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17 120,3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18 952,2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18 942,9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00" b="1" i="1" u="none" strike="noStrike">
                          <a:solidFill>
                            <a:srgbClr val="000000"/>
                          </a:solidFill>
                          <a:effectLst/>
                          <a:latin typeface="Times New Roman"/>
                        </a:rPr>
                        <a:t>  Культура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0801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15 630,2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17 614,1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17 604,8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00" b="0" i="0" u="none" strike="noStrike">
                          <a:solidFill>
                            <a:srgbClr val="000000"/>
                          </a:solidFill>
                          <a:effectLst/>
                          <a:latin typeface="Times New Roman"/>
                        </a:rPr>
                        <a:t>Муниципальная программа «Развитие культуры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15 377,2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17 325,8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17 325,8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516">
                <a:tc>
                  <a:txBody>
                    <a:bodyPr/>
                    <a:lstStyle/>
                    <a:p>
                      <a:pPr algn="l" fontAlgn="t"/>
                      <a:r>
                        <a:rPr lang="ru-RU" sz="800" b="0" i="0" u="none" strike="noStrike">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21,0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21,0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0" i="0" u="none" strike="noStrike" dirty="0">
                          <a:solidFill>
                            <a:srgbClr val="000000"/>
                          </a:solidFill>
                          <a:effectLst/>
                          <a:latin typeface="Times New Roman"/>
                        </a:rPr>
                        <a:t>Непрограммные расходы органов местного самоуправления</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253,0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267,3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258,0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1" i="1" u="none" strike="noStrike">
                          <a:solidFill>
                            <a:srgbClr val="000000"/>
                          </a:solidFill>
                          <a:effectLst/>
                          <a:latin typeface="Times New Roman"/>
                        </a:rPr>
                        <a:t>  Другие вопросы в области культуры, кинематографии</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0804</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1 490,1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1 338,1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1 338,1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0848">
                <a:tc>
                  <a:txBody>
                    <a:bodyPr/>
                    <a:lstStyle/>
                    <a:p>
                      <a:pPr algn="l" fontAlgn="t"/>
                      <a:r>
                        <a:rPr lang="ru-RU" sz="80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1 490,1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1 338,1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1 338,1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00" b="1" i="0" u="none" strike="noStrike">
                          <a:effectLst/>
                          <a:latin typeface="Times New Roman"/>
                        </a:rPr>
                        <a:t>СОЦИАЛЬНАЯ ПОЛИТИКА</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34 930,2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40 725,5</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40 221,0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00" b="1" i="1" u="none" strike="noStrike" dirty="0">
                          <a:solidFill>
                            <a:srgbClr val="000000"/>
                          </a:solidFill>
                          <a:effectLst/>
                          <a:latin typeface="Times New Roman"/>
                        </a:rPr>
                        <a:t>  Пенсионное обеспечение</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3 061,0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3 378,0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3 364,3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00" b="0" i="0" u="none" strike="noStrike" dirty="0">
                          <a:solidFill>
                            <a:srgbClr val="000000"/>
                          </a:solidFill>
                          <a:effectLst/>
                          <a:latin typeface="Times New Roman"/>
                        </a:rPr>
                        <a:t>Непрограммные расходы органов местного самоуправления</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3 061,0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3 378,0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3 364,3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1" i="1" u="none" strike="noStrike">
                          <a:solidFill>
                            <a:srgbClr val="000000"/>
                          </a:solidFill>
                          <a:effectLst/>
                          <a:latin typeface="Times New Roman"/>
                        </a:rPr>
                        <a:t>  Социальное обеспечение населения</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1 549,9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3 713,9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3 547,9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00" b="0" i="0" u="none" strike="noStrike">
                          <a:solidFill>
                            <a:srgbClr val="000000"/>
                          </a:solidFill>
                          <a:effectLst/>
                          <a:latin typeface="Times New Roman"/>
                        </a:rPr>
                        <a:t>Муниципальная программа "Развитие образования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158,7</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152,5</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88">
                <a:tc>
                  <a:txBody>
                    <a:bodyPr/>
                    <a:lstStyle/>
                    <a:p>
                      <a:pPr algn="l" fontAlgn="t"/>
                      <a:r>
                        <a:rPr lang="ru-RU" sz="800" b="0" i="0" u="none" strike="noStrike">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1 008,0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3 024,3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3 024,0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00" b="0" i="0" u="none" strike="noStrike">
                          <a:solidFill>
                            <a:srgbClr val="000000"/>
                          </a:solidFill>
                          <a:effectLst/>
                          <a:latin typeface="Times New Roman"/>
                        </a:rPr>
                        <a:t>Муниципальная программа «Повышение безопасности дорожного движения в Муромском районе»</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137,7</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294,8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135,3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00" b="0" i="0" u="none" strike="noStrike">
                          <a:solidFill>
                            <a:srgbClr val="000000"/>
                          </a:solidFill>
                          <a:effectLst/>
                          <a:latin typeface="Times New Roman"/>
                        </a:rPr>
                        <a:t>Муниципальная программа «Комплексное развитие  сельских территорий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96,6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96,1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96,1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0" i="0" u="none" strike="noStrike">
                          <a:solidFill>
                            <a:srgbClr val="000000"/>
                          </a:solidFill>
                          <a:effectLst/>
                          <a:latin typeface="Times New Roman"/>
                        </a:rPr>
                        <a:t>Непрограммные расходы органов местного самоуправления</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150,0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140,0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140,0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1" i="1" u="none" strike="noStrike">
                          <a:solidFill>
                            <a:srgbClr val="000000"/>
                          </a:solidFill>
                          <a:effectLst/>
                          <a:latin typeface="Times New Roman"/>
                        </a:rPr>
                        <a:t>  Охрана семьи и детства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1004</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29 396,8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32 676,0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32 351,2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00" b="0" i="0" u="none" strike="noStrike">
                          <a:solidFill>
                            <a:srgbClr val="000000"/>
                          </a:solidFill>
                          <a:effectLst/>
                          <a:latin typeface="Times New Roman"/>
                        </a:rPr>
                        <a:t>Муниципальная программа "Развитие образования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28 964,1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30 458,3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30 133,6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256">
                <a:tc>
                  <a:txBody>
                    <a:bodyPr/>
                    <a:lstStyle/>
                    <a:p>
                      <a:pPr algn="l" fontAlgn="t"/>
                      <a:r>
                        <a:rPr lang="ru-RU" sz="800" b="0" i="0" u="none" strike="noStrike">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432,7</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2 217,7</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2 217,6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1" i="1" u="none" strike="noStrike">
                          <a:solidFill>
                            <a:srgbClr val="000000"/>
                          </a:solidFill>
                          <a:effectLst/>
                          <a:latin typeface="Times New Roman"/>
                        </a:rPr>
                        <a:t>  Другие вопросы в области социальной политики</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1006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922,5</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957,6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957,6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00" b="0" i="0" u="none" strike="noStrike">
                          <a:solidFill>
                            <a:srgbClr val="000000"/>
                          </a:solidFill>
                          <a:effectLst/>
                          <a:latin typeface="Times New Roman"/>
                        </a:rPr>
                        <a:t>Муниципальная программа "Развитие образования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922,5</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957,6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957,6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00" b="1" i="0" u="none" strike="noStrike">
                          <a:effectLst/>
                          <a:latin typeface="Times New Roman"/>
                        </a:rPr>
                        <a:t>ФИЗИЧЕСКАЯ КУЛЬТУРА И СПОРТ</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1100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12 428,6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10 804,3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00" b="1" i="1" u="none" strike="noStrike">
                          <a:solidFill>
                            <a:srgbClr val="000000"/>
                          </a:solidFill>
                          <a:effectLst/>
                          <a:latin typeface="Times New Roman"/>
                        </a:rPr>
                        <a:t>  Массовый спорт</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1102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100,0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12 428,6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10 804,3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5672">
                <a:tc>
                  <a:txBody>
                    <a:bodyPr/>
                    <a:lstStyle/>
                    <a:p>
                      <a:pPr algn="l" fontAlgn="t"/>
                      <a:r>
                        <a:rPr lang="ru-RU" sz="800" b="0" i="0" u="none" strike="noStrike">
                          <a:solidFill>
                            <a:srgbClr val="000000"/>
                          </a:solidFill>
                          <a:effectLst/>
                          <a:latin typeface="Times New Roman"/>
                        </a:rPr>
                        <a:t>Муниципальная программа «Развитие физической культуры и спорта в Муромском районе»</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100,0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12 428,6</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10 804,3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00" b="1" i="0" u="none" strike="noStrike">
                          <a:effectLst/>
                          <a:latin typeface="Times New Roman"/>
                        </a:rPr>
                        <a:t>СРЕДСТВА МАССОВОЙ ИНФОРМАЦИИ</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1200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1 184,3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00" b="1" i="1" u="none" strike="noStrike">
                          <a:solidFill>
                            <a:srgbClr val="000000"/>
                          </a:solidFill>
                          <a:effectLst/>
                          <a:latin typeface="Times New Roman"/>
                        </a:rPr>
                        <a:t>  Периодическая печать и издательства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1202</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1 184,3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08840">
                <a:tc>
                  <a:txBody>
                    <a:bodyPr/>
                    <a:lstStyle/>
                    <a:p>
                      <a:pPr algn="l" fontAlgn="t"/>
                      <a:r>
                        <a:rPr lang="ru-RU" sz="800" b="0" i="0" u="none" strike="noStrike">
                          <a:solidFill>
                            <a:srgbClr val="000000"/>
                          </a:solidFill>
                          <a:effectLst/>
                          <a:latin typeface="Times New Roman"/>
                        </a:rPr>
                        <a:t>Муниципальная программа «Развитие муниципальной службы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1 184,3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1 519,0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165">
                <a:tc>
                  <a:txBody>
                    <a:bodyPr/>
                    <a:lstStyle/>
                    <a:p>
                      <a:pPr algn="just" fontAlgn="ctr"/>
                      <a:r>
                        <a:rPr lang="ru-RU" sz="800" b="1" i="0" u="none" strike="noStrike">
                          <a:effectLst/>
                          <a:latin typeface="Times New Roman"/>
                        </a:rPr>
                        <a:t>ОБСЛУЖИВАНИЕ ГОСУДАРСТВЕННОГО (МУНИЦИПАЛЬНОГО) ДОЛГА</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1300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9,4</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00" b="1" i="1" u="none" strike="noStrike">
                          <a:solidFill>
                            <a:srgbClr val="000000"/>
                          </a:solidFill>
                          <a:effectLst/>
                          <a:latin typeface="Times New Roman"/>
                        </a:rPr>
                        <a:t>  Обслуживание государственного (муниципального) внутреннего долга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1301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9,4</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31">
                <a:tc>
                  <a:txBody>
                    <a:bodyPr/>
                    <a:lstStyle/>
                    <a:p>
                      <a:pPr algn="l" fontAlgn="t"/>
                      <a:r>
                        <a:rPr lang="ru-RU" sz="80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9,4</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8,8</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463">
                <a:tc>
                  <a:txBody>
                    <a:bodyPr/>
                    <a:lstStyle/>
                    <a:p>
                      <a:pPr algn="just" fontAlgn="ctr"/>
                      <a:r>
                        <a:rPr lang="ru-RU" sz="800" b="1" i="0" u="none" strike="noStrike">
                          <a:effectLst/>
                          <a:latin typeface="Times New Roman"/>
                        </a:rPr>
                        <a:t>МЕЖБЮДЖЕТНЫЕ ТРАНСФЕРТЫ ОБЩЕГО ХАРАКТЕРА БЮДЖЕТАМ БЮДЖЕТНОЙ СИСТЕМЫ РОССИЙСКОЙ ФЕДЕРАЦИИ</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1400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38 746,9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40 905,3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00" b="1" i="0" u="none" strike="noStrike">
                          <a:effectLst/>
                          <a:latin typeface="Times New Roman"/>
                        </a:rPr>
                        <a:t>40 905,3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36165">
                <a:tc>
                  <a:txBody>
                    <a:bodyPr/>
                    <a:lstStyle/>
                    <a:p>
                      <a:pPr algn="l" fontAlgn="t"/>
                      <a:r>
                        <a:rPr lang="ru-RU" sz="800" b="1" i="1" u="none" strike="noStrike">
                          <a:solidFill>
                            <a:srgbClr val="000000"/>
                          </a:solidFill>
                          <a:effectLst/>
                          <a:latin typeface="Times New Roman"/>
                        </a:rPr>
                        <a:t>  Дотации на выравнивание бюджетной обеспеченности субъектов Российской Федерации и муниципальных образований</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1" u="none" strike="noStrike">
                          <a:solidFill>
                            <a:srgbClr val="000000"/>
                          </a:solidFill>
                          <a:effectLst/>
                          <a:latin typeface="Times New Roman"/>
                        </a:rPr>
                        <a:t>1401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1" u="none" strike="noStrike">
                          <a:effectLst/>
                          <a:latin typeface="Times New Roman"/>
                        </a:rPr>
                        <a:t>32 922,0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1" u="none" strike="noStrike">
                          <a:effectLst/>
                          <a:latin typeface="Times New Roman"/>
                        </a:rPr>
                        <a:t>33 652,0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1" u="none" strike="noStrike">
                          <a:effectLst/>
                          <a:latin typeface="Times New Roman"/>
                        </a:rPr>
                        <a:t>33 652,0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1028">
                <a:tc>
                  <a:txBody>
                    <a:bodyPr/>
                    <a:lstStyle/>
                    <a:p>
                      <a:pPr algn="l" fontAlgn="t"/>
                      <a:r>
                        <a:rPr lang="ru-RU" sz="80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32 922,0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33 652,0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33 652,0</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00" b="1" i="1" u="none" strike="noStrike">
                          <a:solidFill>
                            <a:srgbClr val="000000"/>
                          </a:solidFill>
                          <a:effectLst/>
                          <a:latin typeface="Times New Roman"/>
                        </a:rPr>
                        <a:t>  Прочие межбюджетные трансферты общего характера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solidFill>
                            <a:srgbClr val="000000"/>
                          </a:solidFill>
                          <a:effectLst/>
                          <a:latin typeface="Times New Roman"/>
                        </a:rPr>
                        <a:t>1403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5 824,9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7 253,3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0" i="1" u="none" strike="noStrike">
                          <a:effectLst/>
                          <a:latin typeface="Times New Roman"/>
                        </a:rPr>
                        <a:t>7 253,3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7860">
                <a:tc>
                  <a:txBody>
                    <a:bodyPr/>
                    <a:lstStyle/>
                    <a:p>
                      <a:pPr algn="l" fontAlgn="t"/>
                      <a:r>
                        <a:rPr lang="ru-RU" sz="80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3680" marR="3680" marT="36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5 824,9</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7 253,3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a:rPr>
                        <a:t>7 253,3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ctr"/>
                      <a:r>
                        <a:rPr lang="ru-RU" sz="800" b="1" i="0" u="none" strike="noStrike">
                          <a:effectLst/>
                          <a:latin typeface="Times New Roman"/>
                        </a:rPr>
                        <a:t>ИТОГО РАСХОДОВ:</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 </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506 015,1</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a:effectLst/>
                          <a:latin typeface="Times New Roman"/>
                        </a:rPr>
                        <a:t>580 189,3</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00" b="1" i="0" u="none" strike="noStrike" dirty="0">
                          <a:effectLst/>
                          <a:latin typeface="Times New Roman"/>
                        </a:rPr>
                        <a:t>523 238,5</a:t>
                      </a:r>
                    </a:p>
                  </a:txBody>
                  <a:tcPr marL="3680" marR="3680" marT="36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361070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4305435" y="710651"/>
            <a:ext cx="45354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200" dirty="0">
                <a:latin typeface="Times New Roman" pitchFamily="18" charset="0"/>
                <a:cs typeface="Times New Roman" pitchFamily="18" charset="0"/>
              </a:rPr>
              <a:t>По разделу «</a:t>
            </a:r>
            <a:r>
              <a:rPr lang="ru-RU" sz="1200" b="1" dirty="0">
                <a:latin typeface="Times New Roman" pitchFamily="18" charset="0"/>
                <a:cs typeface="Times New Roman" pitchFamily="18" charset="0"/>
              </a:rPr>
              <a:t>Национальная экономика»</a:t>
            </a:r>
            <a:r>
              <a:rPr lang="ru-RU" sz="1200" dirty="0">
                <a:latin typeface="Times New Roman" pitchFamily="18" charset="0"/>
                <a:cs typeface="Times New Roman" pitchFamily="18" charset="0"/>
              </a:rPr>
              <a:t> расходы освоены на 99,6%, уточненный план составил 50 946,2 тыс. рублей, исполнение – </a:t>
            </a:r>
            <a:r>
              <a:rPr lang="ru-RU" sz="1200" b="1" dirty="0">
                <a:latin typeface="Times New Roman" pitchFamily="18" charset="0"/>
                <a:cs typeface="Times New Roman" pitchFamily="18" charset="0"/>
              </a:rPr>
              <a:t>50 755,4 </a:t>
            </a:r>
            <a:r>
              <a:rPr lang="ru-RU" sz="1200" dirty="0">
                <a:latin typeface="Times New Roman" pitchFamily="18" charset="0"/>
                <a:cs typeface="Times New Roman" pitchFamily="18" charset="0"/>
              </a:rPr>
              <a:t>тыс. рублей</a:t>
            </a:r>
            <a:r>
              <a:rPr lang="ru-RU" sz="1200" dirty="0" smtClean="0">
                <a:latin typeface="Times New Roman" pitchFamily="18" charset="0"/>
                <a:cs typeface="Times New Roman" pitchFamily="18" charset="0"/>
              </a:rPr>
              <a:t>. </a:t>
            </a:r>
          </a:p>
          <a:p>
            <a:pPr indent="457200" algn="just"/>
            <a:r>
              <a:rPr lang="ru-RU" sz="1200" dirty="0" smtClean="0">
                <a:latin typeface="Times New Roman" pitchFamily="18" charset="0"/>
                <a:cs typeface="Times New Roman" pitchFamily="18" charset="0"/>
              </a:rPr>
              <a:t>По </a:t>
            </a:r>
            <a:r>
              <a:rPr lang="ru-RU" sz="1200" dirty="0">
                <a:latin typeface="Times New Roman" pitchFamily="18" charset="0"/>
                <a:cs typeface="Times New Roman" pitchFamily="18" charset="0"/>
              </a:rPr>
              <a:t>сравнению с первоначальным планом расходы увеличились на </a:t>
            </a:r>
            <a:r>
              <a:rPr lang="ru-RU" sz="1200" dirty="0" smtClean="0">
                <a:latin typeface="Times New Roman" pitchFamily="18" charset="0"/>
                <a:cs typeface="Times New Roman" pitchFamily="18" charset="0"/>
              </a:rPr>
              <a:t>28 </a:t>
            </a:r>
            <a:r>
              <a:rPr lang="ru-RU" sz="1200" dirty="0">
                <a:latin typeface="Times New Roman" pitchFamily="18" charset="0"/>
                <a:cs typeface="Times New Roman" pitchFamily="18" charset="0"/>
              </a:rPr>
              <a:t>644,0 тыс. рублей </a:t>
            </a:r>
            <a:r>
              <a:rPr lang="ru-RU" sz="1200" dirty="0" smtClean="0">
                <a:latin typeface="Times New Roman" pitchFamily="18" charset="0"/>
                <a:cs typeface="Times New Roman" pitchFamily="18" charset="0"/>
              </a:rPr>
              <a:t>или на </a:t>
            </a:r>
            <a:r>
              <a:rPr lang="ru-RU" sz="1200" dirty="0">
                <a:latin typeface="Times New Roman" pitchFamily="18" charset="0"/>
                <a:cs typeface="Times New Roman" pitchFamily="18" charset="0"/>
              </a:rPr>
              <a:t>128,4 %. </a:t>
            </a:r>
          </a:p>
          <a:p>
            <a:pPr indent="457200" algn="just"/>
            <a:r>
              <a:rPr lang="ru-RU" sz="1200" dirty="0" smtClean="0">
                <a:latin typeface="Times New Roman" pitchFamily="18" charset="0"/>
                <a:cs typeface="Times New Roman" pitchFamily="18" charset="0"/>
              </a:rPr>
              <a:t>Удельный </a:t>
            </a:r>
            <a:r>
              <a:rPr lang="ru-RU" sz="1200" dirty="0">
                <a:latin typeface="Times New Roman" pitchFamily="18" charset="0"/>
                <a:cs typeface="Times New Roman" pitchFamily="18" charset="0"/>
              </a:rPr>
              <a:t>вес расходов в рамках раздела в общей сумме расходов бюджета на </a:t>
            </a:r>
            <a:r>
              <a:rPr lang="ru-RU" sz="1200" dirty="0" smtClean="0">
                <a:latin typeface="Times New Roman" pitchFamily="18" charset="0"/>
                <a:cs typeface="Times New Roman" pitchFamily="18" charset="0"/>
              </a:rPr>
              <a:t>2021 </a:t>
            </a:r>
            <a:r>
              <a:rPr lang="ru-RU" sz="1200" dirty="0">
                <a:latin typeface="Times New Roman" pitchFamily="18" charset="0"/>
                <a:cs typeface="Times New Roman" pitchFamily="18" charset="0"/>
              </a:rPr>
              <a:t>год </a:t>
            </a:r>
            <a:r>
              <a:rPr lang="ru-RU" sz="1200" dirty="0" smtClean="0">
                <a:latin typeface="Times New Roman" pitchFamily="18" charset="0"/>
                <a:cs typeface="Times New Roman" pitchFamily="18" charset="0"/>
              </a:rPr>
              <a:t>составил 9,7%. </a:t>
            </a:r>
          </a:p>
          <a:p>
            <a:pPr indent="457200" algn="just"/>
            <a:r>
              <a:rPr lang="ru-RU" sz="1200" dirty="0">
                <a:latin typeface="Times New Roman" pitchFamily="18" charset="0"/>
                <a:cs typeface="Times New Roman" pitchFamily="18" charset="0"/>
              </a:rPr>
              <a:t>В рамках раздела «</a:t>
            </a:r>
            <a:r>
              <a:rPr lang="ru-RU" sz="1200" b="1" dirty="0">
                <a:latin typeface="Times New Roman" pitchFamily="18" charset="0"/>
                <a:cs typeface="Times New Roman" pitchFamily="18" charset="0"/>
              </a:rPr>
              <a:t>Национальная экономика»</a:t>
            </a:r>
            <a:r>
              <a:rPr lang="ru-RU" sz="1200" dirty="0">
                <a:latin typeface="Times New Roman" pitchFamily="18" charset="0"/>
                <a:cs typeface="Times New Roman" pitchFamily="18" charset="0"/>
              </a:rPr>
              <a:t> расходы направлены:</a:t>
            </a:r>
          </a:p>
          <a:p>
            <a:pPr indent="457200" algn="just"/>
            <a:endParaRPr lang="ru-RU" sz="1200" dirty="0">
              <a:latin typeface="Times New Roman" pitchFamily="18" charset="0"/>
              <a:cs typeface="Times New Roman" pitchFamily="18" charset="0"/>
            </a:endParaRPr>
          </a:p>
        </p:txBody>
      </p:sp>
      <p:sp>
        <p:nvSpPr>
          <p:cNvPr id="19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9460" name="Прямоугольник 12"/>
          <p:cNvSpPr>
            <a:spLocks noChangeArrowheads="1"/>
          </p:cNvSpPr>
          <p:nvPr/>
        </p:nvSpPr>
        <p:spPr bwMode="auto">
          <a:xfrm>
            <a:off x="251520" y="2385637"/>
            <a:ext cx="8712968"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Tx/>
              <a:buChar char="-"/>
            </a:pPr>
            <a:r>
              <a:rPr lang="ru-RU" sz="1200" dirty="0">
                <a:latin typeface="Times New Roman" pitchFamily="18" charset="0"/>
                <a:cs typeface="Times New Roman" pitchFamily="18" charset="0"/>
              </a:rPr>
              <a:t>на обеспечение деятельности МКУ «Управление жилищно-коммунального хозяйства, инфраструктуры и социальной политики Муромского района» в сумме </a:t>
            </a:r>
            <a:r>
              <a:rPr lang="ru-RU" sz="1200" b="1" dirty="0">
                <a:latin typeface="Times New Roman" pitchFamily="18" charset="0"/>
                <a:cs typeface="Times New Roman" pitchFamily="18" charset="0"/>
              </a:rPr>
              <a:t>2777,6</a:t>
            </a:r>
            <a:r>
              <a:rPr lang="ru-RU" sz="1200" dirty="0">
                <a:latin typeface="Times New Roman" pitchFamily="18" charset="0"/>
                <a:cs typeface="Times New Roman" pitchFamily="18" charset="0"/>
              </a:rPr>
              <a:t> тыс. рублей;</a:t>
            </a:r>
          </a:p>
          <a:p>
            <a:pPr marL="285750" indent="-285750" algn="just">
              <a:buFontTx/>
              <a:buChar char="-"/>
            </a:pPr>
            <a:r>
              <a:rPr lang="ru-RU" sz="1200" dirty="0">
                <a:latin typeface="Times New Roman" pitchFamily="18" charset="0"/>
                <a:cs typeface="Times New Roman" pitchFamily="18" charset="0"/>
              </a:rPr>
              <a:t>на развитие и осуществление пассажирских перевозок автотранспортом на </a:t>
            </a:r>
            <a:r>
              <a:rPr lang="ru-RU" sz="1200" dirty="0" err="1">
                <a:latin typeface="Times New Roman" pitchFamily="18" charset="0"/>
                <a:cs typeface="Times New Roman" pitchFamily="18" charset="0"/>
              </a:rPr>
              <a:t>внутримуниципальных</a:t>
            </a:r>
            <a:r>
              <a:rPr lang="ru-RU" sz="1200" dirty="0">
                <a:latin typeface="Times New Roman" pitchFamily="18" charset="0"/>
                <a:cs typeface="Times New Roman" pitchFamily="18" charset="0"/>
              </a:rPr>
              <a:t> маршрутах в сумме </a:t>
            </a:r>
            <a:r>
              <a:rPr lang="ru-RU" sz="1200" b="1" dirty="0">
                <a:latin typeface="Times New Roman" pitchFamily="18" charset="0"/>
                <a:cs typeface="Times New Roman" pitchFamily="18" charset="0"/>
              </a:rPr>
              <a:t>695,0</a:t>
            </a:r>
            <a:r>
              <a:rPr lang="ru-RU" sz="1200" dirty="0">
                <a:latin typeface="Times New Roman" pitchFamily="18" charset="0"/>
                <a:cs typeface="Times New Roman" pitchFamily="18" charset="0"/>
              </a:rPr>
              <a:t> тыс. рублей (перевозчик ИП </a:t>
            </a:r>
            <a:r>
              <a:rPr lang="ru-RU" sz="1200" dirty="0" err="1">
                <a:latin typeface="Times New Roman" pitchFamily="18" charset="0"/>
                <a:cs typeface="Times New Roman" pitchFamily="18" charset="0"/>
              </a:rPr>
              <a:t>Крайнов</a:t>
            </a:r>
            <a:r>
              <a:rPr lang="ru-RU" sz="1200" dirty="0">
                <a:latin typeface="Times New Roman" pitchFamily="18" charset="0"/>
                <a:cs typeface="Times New Roman" pitchFamily="18" charset="0"/>
              </a:rPr>
              <a:t> Е.М.; маршрут «Муром-</a:t>
            </a:r>
            <a:r>
              <a:rPr lang="ru-RU" sz="1200" dirty="0" err="1">
                <a:latin typeface="Times New Roman" pitchFamily="18" charset="0"/>
                <a:cs typeface="Times New Roman" pitchFamily="18" charset="0"/>
              </a:rPr>
              <a:t>Польцо</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Алешунино</a:t>
            </a:r>
            <a:r>
              <a:rPr lang="ru-RU" sz="1200" dirty="0">
                <a:latin typeface="Times New Roman" pitchFamily="18" charset="0"/>
                <a:cs typeface="Times New Roman" pitchFamily="18" charset="0"/>
              </a:rPr>
              <a:t>);</a:t>
            </a:r>
          </a:p>
          <a:p>
            <a:pPr marL="285750" indent="-285750" algn="just">
              <a:buFontTx/>
              <a:buChar char="-"/>
            </a:pPr>
            <a:r>
              <a:rPr lang="ru-RU" sz="1200" dirty="0">
                <a:latin typeface="Times New Roman" pitchFamily="18" charset="0"/>
                <a:cs typeface="Times New Roman" pitchFamily="18" charset="0"/>
              </a:rPr>
              <a:t>на мероприятия по капитальному и текущему ремонту автомобильных дорог общего пользования местного значения в сумме </a:t>
            </a:r>
            <a:r>
              <a:rPr lang="ru-RU" sz="1200" b="1" dirty="0">
                <a:latin typeface="Times New Roman" pitchFamily="18" charset="0"/>
                <a:cs typeface="Times New Roman" pitchFamily="18" charset="0"/>
              </a:rPr>
              <a:t>6 401,0 </a:t>
            </a:r>
            <a:r>
              <a:rPr lang="ru-RU" sz="1200" dirty="0">
                <a:latin typeface="Times New Roman" pitchFamily="18" charset="0"/>
                <a:cs typeface="Times New Roman" pitchFamily="18" charset="0"/>
              </a:rPr>
              <a:t>тыс. рублей;</a:t>
            </a:r>
          </a:p>
          <a:p>
            <a:pPr marL="285750" indent="-285750" algn="just">
              <a:buFontTx/>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мероприятия по осуществлению дорожной деятельности в отношении автомобильных дорог общего пользования местного значения в сумме </a:t>
            </a:r>
            <a:r>
              <a:rPr lang="ru-RU" sz="1200" b="1" dirty="0">
                <a:latin typeface="Times New Roman" pitchFamily="18" charset="0"/>
                <a:cs typeface="Times New Roman" pitchFamily="18" charset="0"/>
              </a:rPr>
              <a:t>33145,6</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a:t>
            </a:r>
          </a:p>
          <a:p>
            <a:pPr marL="285750" indent="-285750" algn="just">
              <a:buFontTx/>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прочие мероприятия в сфере дорожного хозяйства (оказание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 разработка сметной документации ремонта автомобильных дорог) в сумме </a:t>
            </a:r>
            <a:r>
              <a:rPr lang="ru-RU" sz="1200" b="1" dirty="0">
                <a:latin typeface="Times New Roman" pitchFamily="18" charset="0"/>
                <a:cs typeface="Times New Roman" pitchFamily="18" charset="0"/>
              </a:rPr>
              <a:t>1422,0</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  </a:t>
            </a:r>
          </a:p>
          <a:p>
            <a:pPr marL="285750" indent="-285750" algn="just">
              <a:buFontTx/>
              <a:buChar char="-"/>
            </a:pPr>
            <a:r>
              <a:rPr lang="ru-RU" sz="1200" dirty="0">
                <a:latin typeface="Times New Roman" pitchFamily="18" charset="0"/>
                <a:cs typeface="Times New Roman" pitchFamily="18" charset="0"/>
              </a:rPr>
              <a:t>на мероприятия по содержанию 350,028 км автомобильных дорог общего пользования местного значения (расчистка дорог от снега), которые осуществлялись сельскими поселениями Муромского района, в связи с передачей с 01.01.2019 осуществления части </a:t>
            </a:r>
            <a:r>
              <a:rPr lang="ru-RU" sz="1200" dirty="0" smtClean="0">
                <a:latin typeface="Times New Roman" pitchFamily="18" charset="0"/>
                <a:cs typeface="Times New Roman" pitchFamily="18" charset="0"/>
              </a:rPr>
              <a:t>полномочий, </a:t>
            </a:r>
            <a:r>
              <a:rPr lang="ru-RU" sz="1200" dirty="0">
                <a:latin typeface="Times New Roman" pitchFamily="18" charset="0"/>
                <a:cs typeface="Times New Roman" pitchFamily="18" charset="0"/>
              </a:rPr>
              <a:t>в сумме </a:t>
            </a:r>
            <a:r>
              <a:rPr lang="ru-RU" sz="1200" b="1" dirty="0">
                <a:latin typeface="Times New Roman" pitchFamily="18" charset="0"/>
                <a:cs typeface="Times New Roman" pitchFamily="18" charset="0"/>
              </a:rPr>
              <a:t>5440,0</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a:t>
            </a:r>
          </a:p>
          <a:p>
            <a:pPr marL="285750" indent="-285750" algn="just">
              <a:buFontTx/>
              <a:buChar char="-"/>
            </a:pPr>
            <a:r>
              <a:rPr lang="ru-RU" sz="1200" dirty="0" smtClean="0">
                <a:latin typeface="Times New Roman" pitchFamily="18" charset="0"/>
                <a:cs typeface="Times New Roman" pitchFamily="18" charset="0"/>
              </a:rPr>
              <a:t>на закупку </a:t>
            </a:r>
            <a:r>
              <a:rPr lang="ru-RU" sz="1200" dirty="0">
                <a:latin typeface="Times New Roman" pitchFamily="18" charset="0"/>
                <a:cs typeface="Times New Roman" pitchFamily="18" charset="0"/>
              </a:rPr>
              <a:t>и </a:t>
            </a:r>
            <a:r>
              <a:rPr lang="ru-RU" sz="1200" dirty="0" smtClean="0">
                <a:latin typeface="Times New Roman" pitchFamily="18" charset="0"/>
                <a:cs typeface="Times New Roman" pitchFamily="18" charset="0"/>
              </a:rPr>
              <a:t>установку </a:t>
            </a:r>
            <a:r>
              <a:rPr lang="ru-RU" sz="1200" dirty="0">
                <a:latin typeface="Times New Roman" pitchFamily="18" charset="0"/>
                <a:cs typeface="Times New Roman" pitchFamily="18" charset="0"/>
              </a:rPr>
              <a:t>остановочных павильонов в населенных пунктах Муромского района (</a:t>
            </a:r>
            <a:r>
              <a:rPr lang="ru-RU" sz="1200" dirty="0" err="1">
                <a:latin typeface="Times New Roman" pitchFamily="18" charset="0"/>
                <a:cs typeface="Times New Roman" pitchFamily="18" charset="0"/>
              </a:rPr>
              <a:t>д.Петраково</a:t>
            </a:r>
            <a:r>
              <a:rPr lang="ru-RU" sz="1200" dirty="0">
                <a:latin typeface="Times New Roman" pitchFamily="18" charset="0"/>
                <a:cs typeface="Times New Roman" pitchFamily="18" charset="0"/>
              </a:rPr>
              <a:t> и </a:t>
            </a:r>
            <a:r>
              <a:rPr lang="ru-RU" sz="1200" dirty="0" err="1">
                <a:latin typeface="Times New Roman" pitchFamily="18" charset="0"/>
                <a:cs typeface="Times New Roman" pitchFamily="18" charset="0"/>
              </a:rPr>
              <a:t>д.Лесниково</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в сумме </a:t>
            </a:r>
            <a:r>
              <a:rPr lang="ru-RU" sz="1200" b="1" dirty="0" smtClean="0">
                <a:latin typeface="Times New Roman" pitchFamily="18" charset="0"/>
                <a:cs typeface="Times New Roman" pitchFamily="18" charset="0"/>
              </a:rPr>
              <a:t>139,9</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a:p>
            <a:pPr marL="285750" indent="-285750" algn="just">
              <a:buFontTx/>
              <a:buChar char="-"/>
            </a:pPr>
            <a:r>
              <a:rPr lang="ru-RU" sz="1200" dirty="0" smtClean="0">
                <a:latin typeface="Times New Roman" pitchFamily="18" charset="0"/>
                <a:cs typeface="Times New Roman" pitchFamily="18" charset="0"/>
              </a:rPr>
              <a:t>приобретение </a:t>
            </a:r>
            <a:r>
              <a:rPr lang="ru-RU" sz="1200" dirty="0">
                <a:latin typeface="Times New Roman" pitchFamily="18" charset="0"/>
                <a:cs typeface="Times New Roman" pitchFamily="18" charset="0"/>
              </a:rPr>
              <a:t>программного обеспечения, материалов и запасных частей к вычислительной технике и оргтехнике </a:t>
            </a:r>
            <a:r>
              <a:rPr lang="ru-RU" sz="1200" dirty="0" smtClean="0">
                <a:latin typeface="Times New Roman" pitchFamily="18" charset="0"/>
                <a:cs typeface="Times New Roman" pitchFamily="18" charset="0"/>
              </a:rPr>
              <a:t>на сумму </a:t>
            </a:r>
            <a:r>
              <a:rPr lang="ru-RU" sz="1200" b="1" dirty="0">
                <a:latin typeface="Times New Roman" pitchFamily="18" charset="0"/>
                <a:cs typeface="Times New Roman" pitchFamily="18" charset="0"/>
              </a:rPr>
              <a:t>313,3</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a:t>
            </a:r>
          </a:p>
          <a:p>
            <a:pPr marL="285750" indent="-285750" algn="just">
              <a:buFontTx/>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создание, использование информационно-справочных систем </a:t>
            </a:r>
            <a:r>
              <a:rPr lang="ru-RU" sz="1200" dirty="0" smtClean="0">
                <a:latin typeface="Times New Roman" pitchFamily="18" charset="0"/>
                <a:cs typeface="Times New Roman" pitchFamily="18" charset="0"/>
              </a:rPr>
              <a:t>в сумме </a:t>
            </a:r>
            <a:r>
              <a:rPr lang="ru-RU" sz="1200" b="1" dirty="0">
                <a:latin typeface="Times New Roman" pitchFamily="18" charset="0"/>
                <a:cs typeface="Times New Roman" pitchFamily="18" charset="0"/>
              </a:rPr>
              <a:t>273,9</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 (расходы </a:t>
            </a:r>
            <a:r>
              <a:rPr lang="ru-RU" sz="1200" dirty="0">
                <a:latin typeface="Times New Roman" pitchFamily="18" charset="0"/>
                <a:cs typeface="Times New Roman" pitchFamily="18" charset="0"/>
              </a:rPr>
              <a:t>направлялись на комплекс услуг ООО "Консультант-Владимир",  генерацию ключевой пары; заправку </a:t>
            </a:r>
            <a:r>
              <a:rPr lang="ru-RU" sz="1200" dirty="0" smtClean="0">
                <a:latin typeface="Times New Roman" pitchFamily="18" charset="0"/>
                <a:cs typeface="Times New Roman" pitchFamily="18" charset="0"/>
              </a:rPr>
              <a:t>картриджей);</a:t>
            </a:r>
          </a:p>
          <a:p>
            <a:pPr marL="285750" indent="-285750" algn="just">
              <a:buFontTx/>
              <a:buChar char="-"/>
            </a:pP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создание, развитие и обеспечение функционирования средств обеспечения доступа к информационной деятельности с использованием информационных технологий «Интернет» </a:t>
            </a:r>
            <a:r>
              <a:rPr lang="ru-RU" sz="1200" b="1" dirty="0">
                <a:latin typeface="Times New Roman" pitchFamily="18" charset="0"/>
                <a:cs typeface="Times New Roman" pitchFamily="18" charset="0"/>
              </a:rPr>
              <a:t>147,1</a:t>
            </a:r>
            <a:r>
              <a:rPr lang="ru-RU" sz="1200" dirty="0">
                <a:latin typeface="Times New Roman" pitchFamily="18" charset="0"/>
                <a:cs typeface="Times New Roman" pitchFamily="18" charset="0"/>
              </a:rPr>
              <a:t> тыс. </a:t>
            </a:r>
            <a:r>
              <a:rPr lang="ru-RU" sz="1200" dirty="0" smtClean="0">
                <a:latin typeface="Times New Roman" pitchFamily="18" charset="0"/>
                <a:cs typeface="Times New Roman" pitchFamily="18" charset="0"/>
              </a:rPr>
              <a:t>рублей (создание</a:t>
            </a:r>
            <a:r>
              <a:rPr lang="ru-RU" sz="1200" dirty="0">
                <a:latin typeface="Times New Roman" pitchFamily="18" charset="0"/>
                <a:cs typeface="Times New Roman" pitchFamily="18" charset="0"/>
              </a:rPr>
              <a:t>, обновление и поддержка официального Интернет-сайта администрации Муромского района; услуги связи (АРМ </a:t>
            </a:r>
            <a:r>
              <a:rPr lang="ru-RU" sz="1200" dirty="0" smtClean="0">
                <a:latin typeface="Times New Roman" pitchFamily="18" charset="0"/>
                <a:cs typeface="Times New Roman" pitchFamily="18" charset="0"/>
              </a:rPr>
              <a:t>Платежи).</a:t>
            </a:r>
          </a:p>
        </p:txBody>
      </p:sp>
      <p:sp>
        <p:nvSpPr>
          <p:cNvPr id="2" name="TextBox 1"/>
          <p:cNvSpPr txBox="1"/>
          <p:nvPr/>
        </p:nvSpPr>
        <p:spPr>
          <a:xfrm>
            <a:off x="107504" y="23802"/>
            <a:ext cx="9036496"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НА НАЦИОНАЛЬНУЮ ЭКОНОМИКУ</a:t>
            </a:r>
          </a:p>
          <a:p>
            <a:endParaRPr lang="ru-RU" dirty="0"/>
          </a:p>
        </p:txBody>
      </p:sp>
      <p:graphicFrame>
        <p:nvGraphicFramePr>
          <p:cNvPr id="9" name="Диаграмма 8"/>
          <p:cNvGraphicFramePr>
            <a:graphicFrameLocks/>
          </p:cNvGraphicFramePr>
          <p:nvPr>
            <p:extLst>
              <p:ext uri="{D42A27DB-BD31-4B8C-83A1-F6EECF244321}">
                <p14:modId xmlns:p14="http://schemas.microsoft.com/office/powerpoint/2010/main" val="2902447377"/>
              </p:ext>
            </p:extLst>
          </p:nvPr>
        </p:nvGraphicFramePr>
        <p:xfrm>
          <a:off x="441474" y="346967"/>
          <a:ext cx="4184278" cy="200495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a:spLocks noChangeArrowheads="1"/>
          </p:cNvSpPr>
          <p:nvPr/>
        </p:nvSpPr>
        <p:spPr bwMode="auto">
          <a:xfrm>
            <a:off x="323850" y="741363"/>
            <a:ext cx="8575675"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30000"/>
              </a:spcBef>
            </a:pPr>
            <a:r>
              <a:rPr lang="ru-RU" altLang="ru-RU" sz="1500" dirty="0">
                <a:solidFill>
                  <a:srgbClr val="000000"/>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p>
          <a:p>
            <a:pPr algn="just" eaLnBrk="1" hangingPunct="1">
              <a:spcBef>
                <a:spcPct val="30000"/>
              </a:spcBef>
              <a:buFont typeface="Symbol" pitchFamily="18" charset="2"/>
              <a:buNone/>
            </a:pPr>
            <a:r>
              <a:rPr lang="ru-RU" altLang="ru-RU" sz="1500" dirty="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за </a:t>
            </a:r>
            <a:r>
              <a:rPr lang="ru-RU" altLang="ru-RU" sz="1500" dirty="0" smtClean="0">
                <a:solidFill>
                  <a:srgbClr val="000000"/>
                </a:solidFill>
                <a:latin typeface="Times New Roman" pitchFamily="18" charset="0"/>
              </a:rPr>
              <a:t>2021 </a:t>
            </a:r>
            <a:r>
              <a:rPr lang="ru-RU" altLang="ru-RU" sz="1500" dirty="0">
                <a:solidFill>
                  <a:srgbClr val="000000"/>
                </a:solidFill>
                <a:latin typeface="Times New Roman" pitchFamily="18" charset="0"/>
              </a:rPr>
              <a:t>год» назначаются публичные слушания.  Положение «О публичных слушаниях в Муромском районе» утверждено решением Совета народных депутатов Муромского района от 25.04.2018 г. № 25. </a:t>
            </a:r>
          </a:p>
          <a:p>
            <a:pPr algn="just" eaLnBrk="1" hangingPunct="1">
              <a:spcBef>
                <a:spcPct val="30000"/>
              </a:spcBef>
            </a:pPr>
            <a:r>
              <a:rPr lang="ru-RU" altLang="ru-RU" sz="1500" dirty="0">
                <a:latin typeface="Times New Roman" pitchFamily="18" charset="0"/>
              </a:rPr>
              <a:t>Решением Совета народных депутатов </a:t>
            </a:r>
            <a:r>
              <a:rPr lang="ru-RU" altLang="ru-RU" sz="1500" dirty="0" smtClean="0">
                <a:latin typeface="Times New Roman" pitchFamily="18" charset="0"/>
              </a:rPr>
              <a:t>от 20.04.2022 № 32 «О </a:t>
            </a:r>
            <a:r>
              <a:rPr lang="ru-RU" altLang="ru-RU" sz="1500" dirty="0">
                <a:latin typeface="Times New Roman" pitchFamily="18" charset="0"/>
              </a:rPr>
              <a:t>назначении публичных слушаний по проекту решения Совета народных депутатов «Об утверждении отчета об исполнении бюджета Муромского района за </a:t>
            </a:r>
            <a:r>
              <a:rPr lang="ru-RU" altLang="ru-RU" sz="1500" dirty="0" smtClean="0">
                <a:latin typeface="Times New Roman" pitchFamily="18" charset="0"/>
              </a:rPr>
              <a:t>2021 год»» </a:t>
            </a:r>
            <a:r>
              <a:rPr lang="ru-RU" altLang="ru-RU" sz="1500" dirty="0">
                <a:latin typeface="Times New Roman" pitchFamily="18" charset="0"/>
              </a:rPr>
              <a:t>определены: </a:t>
            </a:r>
          </a:p>
          <a:p>
            <a:pPr algn="just" eaLnBrk="1" hangingPunct="1">
              <a:lnSpc>
                <a:spcPct val="120000"/>
              </a:lnSpc>
              <a:buNone/>
            </a:pPr>
            <a:r>
              <a:rPr lang="ru-RU" altLang="ru-RU" sz="1500" dirty="0">
                <a:latin typeface="Times New Roman" pitchFamily="18" charset="0"/>
              </a:rPr>
              <a:t> -   дата и место проведения публичных слушаний – </a:t>
            </a:r>
            <a:r>
              <a:rPr lang="ru-RU" altLang="ru-RU" sz="1500" dirty="0" smtClean="0">
                <a:latin typeface="Times New Roman" pitchFamily="18" charset="0"/>
              </a:rPr>
              <a:t>19 мая 2022 </a:t>
            </a:r>
            <a:r>
              <a:rPr lang="ru-RU" altLang="ru-RU" sz="1500" dirty="0">
                <a:latin typeface="Times New Roman" pitchFamily="18" charset="0"/>
              </a:rPr>
              <a:t>года в </a:t>
            </a:r>
            <a:r>
              <a:rPr lang="ru-RU" altLang="ru-RU" sz="1500" dirty="0" smtClean="0">
                <a:latin typeface="Times New Roman" pitchFamily="18" charset="0"/>
              </a:rPr>
              <a:t>09 </a:t>
            </a:r>
            <a:r>
              <a:rPr lang="ru-RU" altLang="ru-RU" sz="1500" dirty="0">
                <a:latin typeface="Times New Roman" pitchFamily="18" charset="0"/>
              </a:rPr>
              <a:t>часов </a:t>
            </a:r>
            <a:r>
              <a:rPr lang="ru-RU" altLang="ru-RU" sz="1500" dirty="0" smtClean="0">
                <a:latin typeface="Times New Roman" pitchFamily="18" charset="0"/>
              </a:rPr>
              <a:t>45 </a:t>
            </a:r>
            <a:r>
              <a:rPr lang="ru-RU" altLang="ru-RU" sz="1500" dirty="0">
                <a:latin typeface="Times New Roman" pitchFamily="18" charset="0"/>
              </a:rPr>
              <a:t>мин. г. Муром</a:t>
            </a:r>
            <a:r>
              <a:rPr lang="ru-RU" altLang="ru-RU" sz="1500" dirty="0" smtClean="0">
                <a:latin typeface="Times New Roman" pitchFamily="18" charset="0"/>
              </a:rPr>
              <a:t>, </a:t>
            </a:r>
            <a:r>
              <a:rPr lang="ru-RU" altLang="ru-RU" sz="1500" dirty="0">
                <a:latin typeface="Times New Roman" pitchFamily="18" charset="0"/>
              </a:rPr>
              <a:t>пл. Крестьянина, д.6, </a:t>
            </a:r>
            <a:r>
              <a:rPr lang="ru-RU" altLang="ru-RU" sz="1500" dirty="0" err="1">
                <a:latin typeface="Times New Roman" pitchFamily="18" charset="0"/>
              </a:rPr>
              <a:t>каб</a:t>
            </a:r>
            <a:r>
              <a:rPr lang="ru-RU" altLang="ru-RU" sz="1500" dirty="0">
                <a:latin typeface="Times New Roman" pitchFamily="18" charset="0"/>
              </a:rPr>
              <a:t>. 1, зал заседаний;</a:t>
            </a:r>
            <a:endParaRPr lang="en-US" altLang="ru-RU" sz="1500" dirty="0">
              <a:latin typeface="Times New Roman" pitchFamily="18" charset="0"/>
            </a:endParaRPr>
          </a:p>
          <a:p>
            <a:pPr lvl="0" algn="just"/>
            <a:r>
              <a:rPr lang="ru-RU" altLang="ru-RU" sz="1500" dirty="0" smtClean="0">
                <a:latin typeface="Times New Roman" pitchFamily="18" charset="0"/>
              </a:rPr>
              <a:t> </a:t>
            </a:r>
            <a:r>
              <a:rPr lang="ru-RU" altLang="ru-RU" sz="1500" dirty="0">
                <a:latin typeface="Times New Roman" pitchFamily="18" charset="0"/>
              </a:rPr>
              <a:t>-   права граждан при проведении публичных слушаний – </a:t>
            </a:r>
            <a:r>
              <a:rPr lang="ru-RU" sz="1500" dirty="0">
                <a:latin typeface="Times New Roman" pitchFamily="18" charset="0"/>
              </a:rPr>
              <a:t>свои рекомендации по проекту решения Совета народных депутатов «Об утверждении отчета об исполнении бюджета Муромского района за 2021 год» жители Муромского района могут направлять в комиссию, расположенную по адресу: г. Муром, пл. Крестьянина, д.6, каб.2, письменно или посредством официального сайта Совета народных депутатов Муромского района телекоммуникационной сети Интернет </a:t>
            </a:r>
            <a:r>
              <a:rPr lang="en-US" sz="1500" dirty="0">
                <a:latin typeface="Times New Roman" pitchFamily="18" charset="0"/>
                <a:hlinkClick r:id="rId2"/>
              </a:rPr>
              <a:t>www</a:t>
            </a:r>
            <a:r>
              <a:rPr lang="ru-RU" sz="1500" dirty="0">
                <a:latin typeface="Times New Roman" pitchFamily="18" charset="0"/>
                <a:hlinkClick r:id="rId2"/>
              </a:rPr>
              <a:t>.</a:t>
            </a:r>
            <a:r>
              <a:rPr lang="en-US" sz="1500" dirty="0" err="1">
                <a:latin typeface="Times New Roman" pitchFamily="18" charset="0"/>
                <a:hlinkClick r:id="rId2"/>
              </a:rPr>
              <a:t>muromraion</a:t>
            </a:r>
            <a:r>
              <a:rPr lang="ru-RU" sz="1500" dirty="0">
                <a:latin typeface="Times New Roman" pitchFamily="18" charset="0"/>
                <a:hlinkClick r:id="rId2"/>
              </a:rPr>
              <a:t>.</a:t>
            </a:r>
            <a:r>
              <a:rPr lang="en-US" sz="1500" dirty="0" err="1">
                <a:latin typeface="Times New Roman" pitchFamily="18" charset="0"/>
                <a:hlinkClick r:id="rId2"/>
              </a:rPr>
              <a:t>ru</a:t>
            </a:r>
            <a:r>
              <a:rPr lang="ru-RU" sz="1500" dirty="0">
                <a:latin typeface="Times New Roman" pitchFamily="18" charset="0"/>
              </a:rPr>
              <a:t>,  до 18 мая 2022 года.</a:t>
            </a:r>
          </a:p>
        </p:txBody>
      </p:sp>
      <p:sp>
        <p:nvSpPr>
          <p:cNvPr id="3075" name="Прямоугольник 5"/>
          <p:cNvSpPr>
            <a:spLocks noChangeArrowheads="1"/>
          </p:cNvSpPr>
          <p:nvPr/>
        </p:nvSpPr>
        <p:spPr bwMode="auto">
          <a:xfrm>
            <a:off x="3170238" y="157163"/>
            <a:ext cx="26300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200" b="1" u="sng" dirty="0" smtClean="0">
                <a:latin typeface="Times New Roman" pitchFamily="18" charset="0"/>
                <a:cs typeface="Times New Roman" pitchFamily="18" charset="0"/>
              </a:rPr>
              <a:t>ВВОДНАЯ ЧАСТЬ</a:t>
            </a:r>
            <a:endParaRPr lang="ru-RU" sz="22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51521" y="4581128"/>
            <a:ext cx="8712968" cy="2276872"/>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a:lstStyle/>
          <a:p>
            <a:pPr algn="just"/>
            <a:r>
              <a:rPr lang="ru-RU" altLang="ru-RU" sz="1400" dirty="0" smtClean="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Расходы </a:t>
            </a:r>
            <a:r>
              <a:rPr lang="ru-RU" altLang="ru-RU" sz="1200" dirty="0">
                <a:latin typeface="Times New Roman" panose="02020603050405020304" pitchFamily="18" charset="0"/>
                <a:cs typeface="Times New Roman" panose="02020603050405020304" pitchFamily="18" charset="0"/>
              </a:rPr>
              <a:t>бюджета Муромского района на обеспечение дорожной деятельности в 20</a:t>
            </a:r>
            <a:r>
              <a:rPr lang="en-US" altLang="ru-RU" sz="1200" dirty="0" smtClean="0">
                <a:latin typeface="Times New Roman" panose="02020603050405020304" pitchFamily="18" charset="0"/>
                <a:cs typeface="Times New Roman" panose="02020603050405020304" pitchFamily="18" charset="0"/>
              </a:rPr>
              <a:t>2</a:t>
            </a:r>
            <a:r>
              <a:rPr lang="ru-RU" altLang="ru-RU" sz="1200" dirty="0" smtClean="0">
                <a:latin typeface="Times New Roman" panose="02020603050405020304" pitchFamily="18" charset="0"/>
                <a:cs typeface="Times New Roman" panose="02020603050405020304" pitchFamily="18" charset="0"/>
              </a:rPr>
              <a:t>1 </a:t>
            </a:r>
            <a:r>
              <a:rPr lang="ru-RU" altLang="ru-RU" sz="1200" dirty="0">
                <a:latin typeface="Times New Roman" panose="02020603050405020304" pitchFamily="18" charset="0"/>
                <a:cs typeface="Times New Roman" panose="02020603050405020304" pitchFamily="18" charset="0"/>
              </a:rPr>
              <a:t>году составили </a:t>
            </a:r>
            <a:r>
              <a:rPr lang="ru-RU" altLang="ru-RU" sz="1200" dirty="0" smtClean="0">
                <a:latin typeface="Times New Roman" panose="02020603050405020304" pitchFamily="18" charset="0"/>
                <a:cs typeface="Times New Roman" panose="02020603050405020304" pitchFamily="18" charset="0"/>
              </a:rPr>
              <a:t>46548,5 </a:t>
            </a:r>
            <a:r>
              <a:rPr lang="ru-RU" altLang="ru-RU" sz="1200" dirty="0">
                <a:latin typeface="Times New Roman" panose="02020603050405020304" pitchFamily="18" charset="0"/>
                <a:cs typeface="Times New Roman" panose="02020603050405020304" pitchFamily="18" charset="0"/>
              </a:rPr>
              <a:t>тыс. рублей или </a:t>
            </a:r>
            <a:r>
              <a:rPr lang="ru-RU" altLang="ru-RU" sz="1200" dirty="0" smtClean="0">
                <a:latin typeface="Times New Roman" panose="02020603050405020304" pitchFamily="18" charset="0"/>
                <a:cs typeface="Times New Roman" panose="02020603050405020304" pitchFamily="18" charset="0"/>
              </a:rPr>
              <a:t>99,6% </a:t>
            </a:r>
            <a:r>
              <a:rPr lang="ru-RU" altLang="ru-RU" sz="1200" dirty="0">
                <a:latin typeface="Times New Roman" panose="02020603050405020304" pitchFamily="18" charset="0"/>
                <a:cs typeface="Times New Roman" panose="02020603050405020304" pitchFamily="18" charset="0"/>
              </a:rPr>
              <a:t>к уточненному плану (уточненный план на 20</a:t>
            </a:r>
            <a:r>
              <a:rPr lang="en-US" altLang="ru-RU" sz="1200" dirty="0" smtClean="0">
                <a:latin typeface="Times New Roman" panose="02020603050405020304" pitchFamily="18" charset="0"/>
                <a:cs typeface="Times New Roman" panose="02020603050405020304" pitchFamily="18" charset="0"/>
              </a:rPr>
              <a:t>2</a:t>
            </a:r>
            <a:r>
              <a:rPr lang="ru-RU" altLang="ru-RU" sz="1200" dirty="0" smtClean="0">
                <a:latin typeface="Times New Roman" panose="02020603050405020304" pitchFamily="18" charset="0"/>
                <a:cs typeface="Times New Roman" panose="02020603050405020304" pitchFamily="18" charset="0"/>
              </a:rPr>
              <a:t>1 </a:t>
            </a:r>
            <a:r>
              <a:rPr lang="ru-RU" altLang="ru-RU" sz="1200" dirty="0">
                <a:latin typeface="Times New Roman" panose="02020603050405020304" pitchFamily="18" charset="0"/>
                <a:cs typeface="Times New Roman" panose="02020603050405020304" pitchFamily="18" charset="0"/>
              </a:rPr>
              <a:t>год составил </a:t>
            </a:r>
            <a:r>
              <a:rPr lang="ru-RU" altLang="ru-RU" sz="1200" dirty="0" smtClean="0">
                <a:latin typeface="Times New Roman" panose="02020603050405020304" pitchFamily="18" charset="0"/>
                <a:cs typeface="Times New Roman" panose="02020603050405020304" pitchFamily="18" charset="0"/>
              </a:rPr>
              <a:t>46715,7 </a:t>
            </a:r>
            <a:r>
              <a:rPr lang="ru-RU" altLang="ru-RU" sz="1200" dirty="0">
                <a:latin typeface="Times New Roman" panose="02020603050405020304" pitchFamily="18" charset="0"/>
                <a:cs typeface="Times New Roman" panose="02020603050405020304" pitchFamily="18" charset="0"/>
              </a:rPr>
              <a:t>тыс. рублей). </a:t>
            </a:r>
            <a:r>
              <a:rPr lang="ru-RU" sz="1200" dirty="0">
                <a:latin typeface="Times New Roman" pitchFamily="18" charset="0"/>
                <a:cs typeface="Times New Roman" pitchFamily="18" charset="0"/>
              </a:rPr>
              <a:t>), в том числе:</a:t>
            </a:r>
          </a:p>
          <a:p>
            <a:pPr lvl="0" algn="just"/>
            <a:r>
              <a:rPr lang="ru-RU" sz="1200" dirty="0" smtClean="0">
                <a:latin typeface="Times New Roman" pitchFamily="18" charset="0"/>
                <a:cs typeface="Times New Roman" pitchFamily="18" charset="0"/>
              </a:rPr>
              <a:t>         -  за </a:t>
            </a:r>
            <a:r>
              <a:rPr lang="ru-RU" sz="1200" dirty="0">
                <a:latin typeface="Times New Roman" pitchFamily="18" charset="0"/>
                <a:cs typeface="Times New Roman" pitchFamily="18" charset="0"/>
              </a:rPr>
              <a:t>счет средств областного бюджета в сумме </a:t>
            </a:r>
            <a:r>
              <a:rPr lang="ru-RU" sz="1200" dirty="0" smtClean="0">
                <a:latin typeface="Times New Roman" pitchFamily="18" charset="0"/>
                <a:cs typeface="Times New Roman" pitchFamily="18" charset="0"/>
              </a:rPr>
              <a:t>26057,4 </a:t>
            </a:r>
            <a:r>
              <a:rPr lang="ru-RU" sz="1200" dirty="0">
                <a:latin typeface="Times New Roman" pitchFamily="18" charset="0"/>
                <a:cs typeface="Times New Roman" pitchFamily="18" charset="0"/>
              </a:rPr>
              <a:t>тыс. рублей или 100,0% к уточненному плану;</a:t>
            </a:r>
          </a:p>
          <a:p>
            <a:pPr lvl="0" algn="just"/>
            <a:r>
              <a:rPr lang="ru-RU" sz="1200" dirty="0" smtClean="0">
                <a:latin typeface="Times New Roman" pitchFamily="18" charset="0"/>
                <a:cs typeface="Times New Roman" pitchFamily="18" charset="0"/>
              </a:rPr>
              <a:t>         -  за </a:t>
            </a:r>
            <a:r>
              <a:rPr lang="ru-RU" sz="1200" dirty="0">
                <a:latin typeface="Times New Roman" pitchFamily="18" charset="0"/>
                <a:cs typeface="Times New Roman" pitchFamily="18" charset="0"/>
              </a:rPr>
              <a:t>счет средств бюджета района 20491,1 тыс. рублей или 94,9 % к уточненному плану на 2021 год (</a:t>
            </a:r>
            <a:r>
              <a:rPr lang="ru-RU" sz="1200" dirty="0" smtClean="0">
                <a:latin typeface="Times New Roman" pitchFamily="18" charset="0"/>
                <a:cs typeface="Times New Roman" pitchFamily="18" charset="0"/>
              </a:rPr>
              <a:t>20658,3 </a:t>
            </a:r>
            <a:r>
              <a:rPr lang="ru-RU" sz="1200" dirty="0">
                <a:latin typeface="Times New Roman" pitchFamily="18" charset="0"/>
                <a:cs typeface="Times New Roman" pitchFamily="18" charset="0"/>
              </a:rPr>
              <a:t>тыс. рублей).</a:t>
            </a:r>
          </a:p>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сравнению с первоначальным планом расходы увеличились на 27718,5 тыс. рублей. Увеличение расходов произошло за счет субсидии из областного </a:t>
            </a:r>
            <a:r>
              <a:rPr lang="ru-RU" sz="1200" dirty="0" smtClean="0">
                <a:latin typeface="Times New Roman" pitchFamily="18" charset="0"/>
                <a:cs typeface="Times New Roman" pitchFamily="18" charset="0"/>
              </a:rPr>
              <a:t>бюджета.</a:t>
            </a:r>
          </a:p>
          <a:p>
            <a:pPr algn="just"/>
            <a:r>
              <a:rPr lang="ru-RU" altLang="ru-RU" sz="1200" dirty="0">
                <a:latin typeface="Times New Roman" pitchFamily="18" charset="0"/>
                <a:cs typeface="Times New Roman" pitchFamily="18" charset="0"/>
              </a:rPr>
              <a:t> </a:t>
            </a:r>
            <a:r>
              <a:rPr lang="ru-RU" altLang="ru-RU" sz="1200" dirty="0" smtClean="0">
                <a:latin typeface="Times New Roman" panose="02020603050405020304" pitchFamily="18" charset="0"/>
                <a:cs typeface="Times New Roman" panose="02020603050405020304" pitchFamily="18" charset="0"/>
              </a:rPr>
              <a:t>        В </a:t>
            </a:r>
            <a:r>
              <a:rPr lang="ru-RU" altLang="ru-RU" sz="1200" dirty="0">
                <a:latin typeface="Times New Roman" panose="02020603050405020304" pitchFamily="18" charset="0"/>
                <a:cs typeface="Times New Roman" panose="02020603050405020304" pitchFamily="18" charset="0"/>
              </a:rPr>
              <a:t>сопоставимых с </a:t>
            </a:r>
            <a:r>
              <a:rPr lang="ru-RU" altLang="ru-RU" sz="1200" dirty="0" smtClean="0">
                <a:latin typeface="Times New Roman" panose="02020603050405020304" pitchFamily="18" charset="0"/>
                <a:cs typeface="Times New Roman" panose="02020603050405020304" pitchFamily="18" charset="0"/>
              </a:rPr>
              <a:t>2020 </a:t>
            </a:r>
            <a:r>
              <a:rPr lang="ru-RU" altLang="ru-RU" sz="1200" dirty="0">
                <a:latin typeface="Times New Roman" panose="02020603050405020304" pitchFamily="18" charset="0"/>
                <a:cs typeface="Times New Roman" panose="02020603050405020304" pitchFamily="18" charset="0"/>
              </a:rPr>
              <a:t>годом условиях объем расходов увеличился на </a:t>
            </a:r>
            <a:r>
              <a:rPr lang="ru-RU" altLang="ru-RU" sz="1200" dirty="0" smtClean="0">
                <a:latin typeface="Times New Roman" panose="02020603050405020304" pitchFamily="18" charset="0"/>
                <a:cs typeface="Times New Roman" panose="02020603050405020304" pitchFamily="18" charset="0"/>
              </a:rPr>
              <a:t>14667,8 тыс</a:t>
            </a:r>
            <a:r>
              <a:rPr lang="ru-RU" altLang="ru-RU" sz="1200" dirty="0">
                <a:latin typeface="Times New Roman" panose="02020603050405020304" pitchFamily="18" charset="0"/>
                <a:cs typeface="Times New Roman" panose="02020603050405020304" pitchFamily="18" charset="0"/>
              </a:rPr>
              <a:t>. рублей или на </a:t>
            </a:r>
            <a:r>
              <a:rPr lang="ru-RU" altLang="ru-RU" sz="1200" dirty="0" smtClean="0">
                <a:latin typeface="Times New Roman" panose="02020603050405020304" pitchFamily="18" charset="0"/>
                <a:cs typeface="Times New Roman" panose="02020603050405020304" pitchFamily="18" charset="0"/>
              </a:rPr>
              <a:t>46,0% </a:t>
            </a:r>
            <a:r>
              <a:rPr lang="ru-RU" altLang="ru-RU" sz="1200" dirty="0">
                <a:latin typeface="Times New Roman" panose="02020603050405020304" pitchFamily="18" charset="0"/>
                <a:cs typeface="Times New Roman" panose="02020603050405020304" pitchFamily="18" charset="0"/>
              </a:rPr>
              <a:t>(исполнение за </a:t>
            </a:r>
            <a:r>
              <a:rPr lang="ru-RU" altLang="ru-RU" sz="1200" dirty="0" smtClean="0">
                <a:latin typeface="Times New Roman" panose="02020603050405020304" pitchFamily="18" charset="0"/>
                <a:cs typeface="Times New Roman" panose="02020603050405020304" pitchFamily="18" charset="0"/>
              </a:rPr>
              <a:t>2020 </a:t>
            </a:r>
            <a:r>
              <a:rPr lang="ru-RU" altLang="ru-RU" sz="1200" dirty="0">
                <a:latin typeface="Times New Roman" panose="02020603050405020304" pitchFamily="18" charset="0"/>
                <a:cs typeface="Times New Roman" panose="02020603050405020304" pitchFamily="18" charset="0"/>
              </a:rPr>
              <a:t>год составило </a:t>
            </a:r>
            <a:r>
              <a:rPr lang="ru-RU" altLang="ru-RU" sz="1200" dirty="0" smtClean="0">
                <a:latin typeface="Times New Roman" panose="02020603050405020304" pitchFamily="18" charset="0"/>
                <a:cs typeface="Times New Roman" panose="02020603050405020304" pitchFamily="18" charset="0"/>
              </a:rPr>
              <a:t>31880,8 </a:t>
            </a:r>
            <a:r>
              <a:rPr lang="ru-RU" altLang="ru-RU" sz="1200" dirty="0">
                <a:latin typeface="Times New Roman" panose="02020603050405020304" pitchFamily="18" charset="0"/>
                <a:cs typeface="Times New Roman" panose="02020603050405020304" pitchFamily="18" charset="0"/>
              </a:rPr>
              <a:t>тыс. рублей</a:t>
            </a:r>
            <a:r>
              <a:rPr lang="ru-RU" altLang="ru-RU" sz="1200" dirty="0" smtClean="0">
                <a:latin typeface="Times New Roman" panose="02020603050405020304" pitchFamily="18" charset="0"/>
                <a:cs typeface="Times New Roman" panose="02020603050405020304" pitchFamily="18" charset="0"/>
              </a:rPr>
              <a:t>).</a:t>
            </a:r>
          </a:p>
          <a:p>
            <a:pPr algn="just"/>
            <a:r>
              <a:rPr lang="ru-RU" altLang="ru-RU" sz="1200" dirty="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        В 2021 </a:t>
            </a:r>
            <a:r>
              <a:rPr lang="ru-RU" altLang="ru-RU" sz="1200" dirty="0">
                <a:latin typeface="Times New Roman" panose="02020603050405020304" pitchFamily="18" charset="0"/>
                <a:cs typeface="Times New Roman" panose="02020603050405020304" pitchFamily="18" charset="0"/>
              </a:rPr>
              <a:t>году за счет средств областного бюджета и муниципального дорожного фонда Муромского района отремонтировано </a:t>
            </a:r>
            <a:r>
              <a:rPr lang="ru-RU" sz="1200" dirty="0">
                <a:latin typeface="Times New Roman" panose="02020603050405020304" pitchFamily="18" charset="0"/>
                <a:cs typeface="Times New Roman" panose="02020603050405020304" pitchFamily="18" charset="0"/>
              </a:rPr>
              <a:t>17,921</a:t>
            </a:r>
            <a:r>
              <a:rPr lang="ru-RU" sz="1200" dirty="0"/>
              <a:t> </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км дорог общего пользования местного значения. </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474" y="-27384"/>
            <a:ext cx="6862000" cy="476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168052" y="764959"/>
            <a:ext cx="3887986"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algn="just"/>
            <a:r>
              <a:rPr lang="ru-RU" sz="1100" dirty="0">
                <a:latin typeface="Times New Roman" pitchFamily="18" charset="0"/>
                <a:cs typeface="Times New Roman" pitchFamily="18" charset="0"/>
              </a:rPr>
              <a:t>Расходы данной отрасли занимают в общей структуре расходов 15,6% и освоены в сумме 81 404,1 тыс. рублей или 82,0% к уточненному плану (99 277,4 тыс. рублей).</a:t>
            </a:r>
          </a:p>
          <a:p>
            <a:pPr indent="457200" algn="just"/>
            <a:r>
              <a:rPr lang="ru-RU" sz="1100" dirty="0">
                <a:latin typeface="Times New Roman" pitchFamily="18" charset="0"/>
                <a:cs typeface="Times New Roman" pitchFamily="18" charset="0"/>
              </a:rPr>
              <a:t>По сравнению с первоначальным планом расходы увеличились на 2 402,1 тыс. рублей или на 2,5% </a:t>
            </a:r>
            <a:r>
              <a:rPr lang="ru-RU" sz="1100" dirty="0" smtClean="0">
                <a:latin typeface="Times New Roman" pitchFamily="18" charset="0"/>
                <a:cs typeface="Times New Roman" pitchFamily="18" charset="0"/>
              </a:rPr>
              <a:t>(96 875,3 </a:t>
            </a:r>
            <a:r>
              <a:rPr lang="ru-RU" sz="1100" dirty="0">
                <a:latin typeface="Times New Roman" pitchFamily="18" charset="0"/>
                <a:cs typeface="Times New Roman" pitchFamily="18" charset="0"/>
              </a:rPr>
              <a:t>тыс. рублей). Увеличение расходов обусловлено экономией, образовавшейся в результате проведения конкурсных процедур по объекту «Наружные водопроводные сети с. </a:t>
            </a:r>
            <a:r>
              <a:rPr lang="ru-RU" sz="1100" dirty="0" err="1">
                <a:latin typeface="Times New Roman" pitchFamily="18" charset="0"/>
                <a:cs typeface="Times New Roman" pitchFamily="18" charset="0"/>
              </a:rPr>
              <a:t>Ковардицы</a:t>
            </a:r>
            <a:r>
              <a:rPr lang="ru-RU" sz="1100" dirty="0">
                <a:latin typeface="Times New Roman" pitchFamily="18" charset="0"/>
                <a:cs typeface="Times New Roman" pitchFamily="18" charset="0"/>
              </a:rPr>
              <a:t> Муромского района.(1 этап).». </a:t>
            </a:r>
          </a:p>
          <a:p>
            <a:pPr indent="457200" algn="just"/>
            <a:r>
              <a:rPr lang="ru-RU" sz="1100" dirty="0">
                <a:latin typeface="Times New Roman" pitchFamily="18" charset="0"/>
                <a:cs typeface="Times New Roman" pitchFamily="18" charset="0"/>
              </a:rPr>
              <a:t>По сравнению с 2020 годом расходы уменьшились на 39 568,1 тыс. рублей или </a:t>
            </a:r>
            <a:r>
              <a:rPr lang="ru-RU" sz="1100" dirty="0" smtClean="0">
                <a:latin typeface="Times New Roman" pitchFamily="18" charset="0"/>
                <a:cs typeface="Times New Roman" pitchFamily="18" charset="0"/>
              </a:rPr>
              <a:t>на 32,7%. Причиной </a:t>
            </a:r>
            <a:r>
              <a:rPr lang="ru-RU" sz="1100" dirty="0">
                <a:latin typeface="Times New Roman" pitchFamily="18" charset="0"/>
                <a:cs typeface="Times New Roman" pitchFamily="18" charset="0"/>
              </a:rPr>
              <a:t>уменьшения </a:t>
            </a:r>
            <a:r>
              <a:rPr lang="ru-RU" sz="1100" dirty="0" smtClean="0">
                <a:latin typeface="Times New Roman" pitchFamily="18" charset="0"/>
                <a:cs typeface="Times New Roman" pitchFamily="18" charset="0"/>
              </a:rPr>
              <a:t>является </a:t>
            </a:r>
            <a:r>
              <a:rPr lang="ru-RU" sz="1100" dirty="0">
                <a:latin typeface="Times New Roman" pitchFamily="18" charset="0"/>
                <a:cs typeface="Times New Roman" pitchFamily="18" charset="0"/>
              </a:rPr>
              <a:t>уменьшение объемов финансирования за счет средств областного бюджета и  средств бюджета района по объекту «Наружные водопроводные сети с</a:t>
            </a:r>
            <a:r>
              <a:rPr lang="ru-RU" sz="1100" dirty="0" smtClean="0">
                <a:latin typeface="Times New Roman" pitchFamily="18" charset="0"/>
                <a:cs typeface="Times New Roman" pitchFamily="18" charset="0"/>
              </a:rPr>
              <a:t>. </a:t>
            </a:r>
            <a:r>
              <a:rPr lang="ru-RU" sz="1100" dirty="0" err="1" smtClean="0">
                <a:latin typeface="Times New Roman" pitchFamily="18" charset="0"/>
                <a:cs typeface="Times New Roman" pitchFamily="18" charset="0"/>
              </a:rPr>
              <a:t>Ковардицы</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Муромского района.(2-5 этапы</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p:txBody>
      </p:sp>
      <p:sp>
        <p:nvSpPr>
          <p:cNvPr id="21507" name="Прямоугольник 4"/>
          <p:cNvSpPr>
            <a:spLocks noChangeArrowheads="1"/>
          </p:cNvSpPr>
          <p:nvPr/>
        </p:nvSpPr>
        <p:spPr bwMode="auto">
          <a:xfrm>
            <a:off x="171450" y="3356992"/>
            <a:ext cx="889158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100" dirty="0" smtClean="0">
                <a:latin typeface="Times New Roman" pitchFamily="18" charset="0"/>
                <a:cs typeface="Times New Roman" pitchFamily="18" charset="0"/>
              </a:rPr>
              <a:t>В рамках раздела «</a:t>
            </a:r>
            <a:r>
              <a:rPr lang="ru-RU" sz="1100" b="1" dirty="0" smtClean="0">
                <a:solidFill>
                  <a:srgbClr val="000000"/>
                </a:solidFill>
                <a:latin typeface="Times New Roman" pitchFamily="18" charset="0"/>
                <a:cs typeface="Times New Roman" pitchFamily="18" charset="0"/>
              </a:rPr>
              <a:t>Жилищно-коммунальное хозяйство</a:t>
            </a:r>
            <a:r>
              <a:rPr lang="ru-RU" sz="1100" b="1" dirty="0" smtClean="0">
                <a:latin typeface="Times New Roman" pitchFamily="18" charset="0"/>
                <a:cs typeface="Times New Roman" pitchFamily="18" charset="0"/>
              </a:rPr>
              <a:t>»</a:t>
            </a:r>
            <a:r>
              <a:rPr lang="ru-RU" sz="1100" dirty="0" smtClean="0">
                <a:latin typeface="Times New Roman" pitchFamily="18" charset="0"/>
                <a:cs typeface="Times New Roman" pitchFamily="18" charset="0"/>
              </a:rPr>
              <a:t> расходы направлены:</a:t>
            </a:r>
          </a:p>
          <a:p>
            <a:pPr indent="457200" algn="just">
              <a:buFont typeface="Wingdings" pitchFamily="2" charset="2"/>
              <a:buChar char="v"/>
            </a:pPr>
            <a:r>
              <a:rPr lang="ru-RU" sz="1100" dirty="0" smtClean="0">
                <a:latin typeface="Times New Roman" pitchFamily="18" charset="0"/>
                <a:cs typeface="Times New Roman" pitchFamily="18" charset="0"/>
              </a:rPr>
              <a:t> на строительство социального жилья и приобретение жилых помещений для граждан, нуждающихся в улучшении жилищных условий в сумме </a:t>
            </a:r>
            <a:r>
              <a:rPr lang="ru-RU" sz="1100" b="1" dirty="0" smtClean="0">
                <a:latin typeface="Times New Roman" pitchFamily="18" charset="0"/>
                <a:cs typeface="Times New Roman" pitchFamily="18" charset="0"/>
              </a:rPr>
              <a:t>17 564,7 </a:t>
            </a:r>
            <a:r>
              <a:rPr lang="ru-RU" sz="1100" dirty="0" smtClean="0">
                <a:latin typeface="Times New Roman" pitchFamily="18" charset="0"/>
                <a:cs typeface="Times New Roman" pitchFamily="18" charset="0"/>
              </a:rPr>
              <a:t>тыс. рублей, в том числе за счет субсидии из областного бюджета в сумме 15 281,3 тыс. рублей и средств бюджета района в сумме 2283,4 тыс. рублей (приобретено 9 квартир, общей площадью 492,5 кв. м.);</a:t>
            </a:r>
          </a:p>
          <a:p>
            <a:pPr indent="457200" algn="just">
              <a:buFont typeface="Wingdings" pitchFamily="2" charset="2"/>
              <a:buChar char="v"/>
            </a:pPr>
            <a:r>
              <a:rPr lang="ru-RU" sz="1100" dirty="0" smtClean="0">
                <a:latin typeface="Times New Roman" pitchFamily="18" charset="0"/>
                <a:cs typeface="Times New Roman" pitchFamily="18" charset="0"/>
              </a:rPr>
              <a:t>на содержание муниципального имущества в сумме </a:t>
            </a:r>
            <a:r>
              <a:rPr lang="ru-RU" sz="1100" b="1" dirty="0" smtClean="0">
                <a:latin typeface="Times New Roman" pitchFamily="18" charset="0"/>
                <a:cs typeface="Times New Roman" pitchFamily="18" charset="0"/>
              </a:rPr>
              <a:t>886,7</a:t>
            </a:r>
            <a:r>
              <a:rPr lang="ru-RU" sz="1100" dirty="0" smtClean="0">
                <a:latin typeface="Times New Roman" pitchFamily="18" charset="0"/>
                <a:cs typeface="Times New Roman" pitchFamily="18" charset="0"/>
              </a:rPr>
              <a:t> тыс. рублей;</a:t>
            </a:r>
          </a:p>
          <a:p>
            <a:pPr indent="457200" algn="just">
              <a:buFont typeface="Wingdings" pitchFamily="2" charset="2"/>
              <a:buChar char="v"/>
            </a:pPr>
            <a:r>
              <a:rPr lang="ru-RU" sz="1100" dirty="0" smtClean="0">
                <a:latin typeface="Times New Roman" pitchFamily="18" charset="0"/>
                <a:cs typeface="Times New Roman" pitchFamily="18" charset="0"/>
              </a:rPr>
              <a:t>в рамках «Федерального проекта «Чистая вода» национального проекта «Экология» на строительство объекта «Наружные водопроводные сети с. </a:t>
            </a:r>
            <a:r>
              <a:rPr lang="ru-RU" sz="1100" dirty="0" err="1" smtClean="0">
                <a:latin typeface="Times New Roman" pitchFamily="18" charset="0"/>
                <a:cs typeface="Times New Roman" pitchFamily="18" charset="0"/>
              </a:rPr>
              <a:t>Ковардицы</a:t>
            </a:r>
            <a:r>
              <a:rPr lang="ru-RU" sz="1100" dirty="0" smtClean="0">
                <a:latin typeface="Times New Roman" pitchFamily="18" charset="0"/>
                <a:cs typeface="Times New Roman" pitchFamily="18" charset="0"/>
              </a:rPr>
              <a:t> Муромского района» 2-5этапы в сумме </a:t>
            </a:r>
            <a:r>
              <a:rPr lang="ru-RU" sz="1100" b="1" dirty="0" smtClean="0">
                <a:latin typeface="Times New Roman" pitchFamily="18" charset="0"/>
                <a:cs typeface="Times New Roman" pitchFamily="18" charset="0"/>
              </a:rPr>
              <a:t>59 846,3</a:t>
            </a:r>
            <a:r>
              <a:rPr lang="ru-RU" sz="1100" dirty="0" smtClean="0">
                <a:latin typeface="Times New Roman" pitchFamily="18" charset="0"/>
                <a:cs typeface="Times New Roman" pitchFamily="18" charset="0"/>
              </a:rPr>
              <a:t> тыс. рублей, в том числе за счет субсидии из федерального бюджета в сумме 57 133,5 тыс. рублей, областного бюджета в сумме 1 166,0 тыс. рублей и бюджета района в сумме 1 189,8  тыс. рублей. В том числе проведены  строительный контроль в сумме 240,0 тыс. рублей и авторский надзор- 117,0 тыс. рублей;</a:t>
            </a:r>
          </a:p>
          <a:p>
            <a:pPr lvl="0" indent="457200" algn="just">
              <a:buFont typeface="Wingdings" pitchFamily="2" charset="2"/>
              <a:buChar char="v"/>
            </a:pPr>
            <a:r>
              <a:rPr lang="ru-RU" sz="1100" dirty="0" smtClean="0">
                <a:latin typeface="Times New Roman" pitchFamily="18" charset="0"/>
                <a:cs typeface="Times New Roman" pitchFamily="18" charset="0"/>
              </a:rPr>
              <a:t>на  проведение государственной экспертизы проектно-сметной документации объекта «Станция водоподготовки </a:t>
            </a:r>
            <a:r>
              <a:rPr lang="ru-RU" sz="1100" dirty="0" err="1" smtClean="0">
                <a:latin typeface="Times New Roman" pitchFamily="18" charset="0"/>
                <a:cs typeface="Times New Roman" pitchFamily="18" charset="0"/>
              </a:rPr>
              <a:t>с.Панфилово</a:t>
            </a:r>
            <a:r>
              <a:rPr lang="ru-RU" sz="1100" dirty="0" smtClean="0">
                <a:latin typeface="Times New Roman" pitchFamily="18" charset="0"/>
                <a:cs typeface="Times New Roman" pitchFamily="18" charset="0"/>
              </a:rPr>
              <a:t> Муромского района» в сумме  </a:t>
            </a:r>
            <a:r>
              <a:rPr lang="ru-RU" sz="1100" b="1" dirty="0" smtClean="0">
                <a:latin typeface="Times New Roman" pitchFamily="18" charset="0"/>
                <a:cs typeface="Times New Roman" pitchFamily="18" charset="0"/>
              </a:rPr>
              <a:t>349,4 </a:t>
            </a:r>
            <a:r>
              <a:rPr lang="ru-RU" sz="1100" dirty="0" smtClean="0">
                <a:latin typeface="Times New Roman" pitchFamily="18" charset="0"/>
                <a:cs typeface="Times New Roman" pitchFamily="18" charset="0"/>
              </a:rPr>
              <a:t>тыс. рублей;</a:t>
            </a:r>
          </a:p>
          <a:p>
            <a:pPr lvl="0" indent="457200" algn="just">
              <a:buFont typeface="Wingdings" pitchFamily="2" charset="2"/>
              <a:buChar char="v"/>
            </a:pPr>
            <a:r>
              <a:rPr lang="ru-RU" sz="1100" dirty="0" smtClean="0">
                <a:latin typeface="Times New Roman" pitchFamily="18" charset="0"/>
                <a:cs typeface="Times New Roman" pitchFamily="18" charset="0"/>
              </a:rPr>
              <a:t>корректировка сметной документации в сумме </a:t>
            </a:r>
            <a:r>
              <a:rPr lang="ru-RU" sz="1100" b="1" dirty="0" smtClean="0">
                <a:latin typeface="Times New Roman" pitchFamily="18" charset="0"/>
                <a:cs typeface="Times New Roman" pitchFamily="18" charset="0"/>
              </a:rPr>
              <a:t>120,0</a:t>
            </a:r>
            <a:r>
              <a:rPr lang="ru-RU" sz="1100" dirty="0" smtClean="0">
                <a:latin typeface="Times New Roman" pitchFamily="18" charset="0"/>
                <a:cs typeface="Times New Roman" pitchFamily="18" charset="0"/>
              </a:rPr>
              <a:t> тыс. рублей и проверка достоверности определения сметной документации в сумме </a:t>
            </a:r>
            <a:r>
              <a:rPr lang="ru-RU" sz="1100" b="1" dirty="0" smtClean="0">
                <a:latin typeface="Times New Roman" pitchFamily="18" charset="0"/>
                <a:cs typeface="Times New Roman" pitchFamily="18" charset="0"/>
              </a:rPr>
              <a:t>53,5</a:t>
            </a:r>
            <a:r>
              <a:rPr lang="ru-RU" sz="1100" dirty="0" smtClean="0">
                <a:latin typeface="Times New Roman" pitchFamily="18" charset="0"/>
                <a:cs typeface="Times New Roman" pitchFamily="18" charset="0"/>
              </a:rPr>
              <a:t> тыс. рублей по объекту «</a:t>
            </a:r>
            <a:r>
              <a:rPr lang="ru-RU" sz="1100" dirty="0" err="1" smtClean="0">
                <a:latin typeface="Times New Roman" pitchFamily="18" charset="0"/>
                <a:cs typeface="Times New Roman" pitchFamily="18" charset="0"/>
              </a:rPr>
              <a:t>Блочно</a:t>
            </a:r>
            <a:r>
              <a:rPr lang="ru-RU" sz="1100" dirty="0" smtClean="0">
                <a:latin typeface="Times New Roman" pitchFamily="18" charset="0"/>
                <a:cs typeface="Times New Roman" pitchFamily="18" charset="0"/>
              </a:rPr>
              <a:t>-модульная котельная для школы с. </a:t>
            </a:r>
            <a:r>
              <a:rPr lang="ru-RU" sz="1100" dirty="0" err="1" smtClean="0">
                <a:latin typeface="Times New Roman" pitchFamily="18" charset="0"/>
                <a:cs typeface="Times New Roman" pitchFamily="18" charset="0"/>
              </a:rPr>
              <a:t>Борисоглеб</a:t>
            </a:r>
            <a:r>
              <a:rPr lang="ru-RU" sz="1100" dirty="0" smtClean="0">
                <a:latin typeface="Times New Roman" pitchFamily="18" charset="0"/>
                <a:cs typeface="Times New Roman" pitchFamily="18" charset="0"/>
              </a:rPr>
              <a:t> Муромского района»;</a:t>
            </a:r>
          </a:p>
          <a:p>
            <a:pPr lvl="0" indent="457200" algn="just">
              <a:buFont typeface="Wingdings" pitchFamily="2" charset="2"/>
              <a:buChar char="v"/>
            </a:pPr>
            <a:r>
              <a:rPr lang="ru-RU" sz="1100" dirty="0" smtClean="0">
                <a:latin typeface="Times New Roman" pitchFamily="18" charset="0"/>
                <a:cs typeface="Times New Roman" pitchFamily="18" charset="0"/>
              </a:rPr>
              <a:t>на обеспечение деятельности МКУ «Управление жилищно-коммунального хозяйства и социальной политики Муромского района» в сумме </a:t>
            </a:r>
            <a:r>
              <a:rPr lang="ru-RU" sz="1100" b="1" dirty="0" smtClean="0">
                <a:latin typeface="Times New Roman" pitchFamily="18" charset="0"/>
                <a:cs typeface="Times New Roman" pitchFamily="18" charset="0"/>
              </a:rPr>
              <a:t>2362,8</a:t>
            </a:r>
            <a:r>
              <a:rPr lang="ru-RU" sz="1100" dirty="0" smtClean="0">
                <a:latin typeface="Times New Roman" pitchFamily="18" charset="0"/>
                <a:cs typeface="Times New Roman" pitchFamily="18" charset="0"/>
              </a:rPr>
              <a:t> тыс. рублей;</a:t>
            </a:r>
          </a:p>
          <a:p>
            <a:pPr indent="457200" algn="just">
              <a:buFont typeface="Wingdings" pitchFamily="2" charset="2"/>
              <a:buChar char="v"/>
            </a:pPr>
            <a:r>
              <a:rPr lang="ru-RU" sz="1100" dirty="0" smtClean="0">
                <a:latin typeface="Times New Roman" pitchFamily="18" charset="0"/>
                <a:cs typeface="Times New Roman" pitchFamily="18" charset="0"/>
              </a:rPr>
              <a:t>на расходы в рамках непрограммных расходов органов местного самоуправления за счет средств областного бюджета на 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100" b="1" dirty="0" smtClean="0">
                <a:latin typeface="Times New Roman" pitchFamily="18" charset="0"/>
                <a:cs typeface="Times New Roman" pitchFamily="18" charset="0"/>
              </a:rPr>
              <a:t>220,7 </a:t>
            </a:r>
            <a:r>
              <a:rPr lang="ru-RU" sz="1100" dirty="0" smtClean="0">
                <a:latin typeface="Times New Roman" pitchFamily="18" charset="0"/>
                <a:cs typeface="Times New Roman" pitchFamily="18" charset="0"/>
              </a:rPr>
              <a:t>тыс. рублей.</a:t>
            </a:r>
            <a:endParaRPr lang="ru-RU" sz="1100" dirty="0">
              <a:latin typeface="Times New Roman" pitchFamily="18" charset="0"/>
              <a:cs typeface="Times New Roman" pitchFamily="18" charset="0"/>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692696"/>
            <a:ext cx="4953543" cy="273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7504" y="23802"/>
            <a:ext cx="9036496" cy="92333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НА ЖИЛИЩНО-КОММУНАЛЬНОЕ ХОЗЯЙСТВО</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5219700" y="9525"/>
            <a:ext cx="38274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altLang="ru-RU" sz="1600" dirty="0">
                <a:solidFill>
                  <a:srgbClr val="000000"/>
                </a:solidFill>
                <a:latin typeface="Times New Roman" pitchFamily="18" charset="0"/>
                <a:cs typeface="Times New Roman" pitchFamily="18" charset="0"/>
              </a:rPr>
              <a:t>Расходные обязательства </a:t>
            </a:r>
            <a:r>
              <a:rPr lang="ru-RU" altLang="ru-RU" sz="1600" b="1" dirty="0">
                <a:solidFill>
                  <a:srgbClr val="000000"/>
                </a:solidFill>
                <a:latin typeface="Times New Roman" pitchFamily="18" charset="0"/>
                <a:cs typeface="Times New Roman" pitchFamily="18" charset="0"/>
              </a:rPr>
              <a:t>по социальной сфере</a:t>
            </a:r>
            <a:r>
              <a:rPr lang="ru-RU" altLang="ru-RU" sz="1600" dirty="0">
                <a:solidFill>
                  <a:srgbClr val="000000"/>
                </a:solidFill>
                <a:latin typeface="Times New Roman" pitchFamily="18" charset="0"/>
                <a:cs typeface="Times New Roman" pitchFamily="18" charset="0"/>
              </a:rPr>
              <a:t> выполнены в сумме </a:t>
            </a:r>
            <a:r>
              <a:rPr lang="ru-RU" altLang="ru-RU" sz="1600" dirty="0" smtClean="0">
                <a:solidFill>
                  <a:srgbClr val="000000"/>
                </a:solidFill>
                <a:latin typeface="Times New Roman" pitchFamily="18" charset="0"/>
                <a:cs typeface="Times New Roman" pitchFamily="18" charset="0"/>
              </a:rPr>
              <a:t>296965,8 </a:t>
            </a:r>
            <a:r>
              <a:rPr lang="ru-RU" altLang="ru-RU" sz="1600" dirty="0">
                <a:solidFill>
                  <a:srgbClr val="000000"/>
                </a:solidFill>
                <a:latin typeface="Times New Roman" pitchFamily="18" charset="0"/>
                <a:cs typeface="Times New Roman" pitchFamily="18" charset="0"/>
              </a:rPr>
              <a:t>тыс. рублей, что </a:t>
            </a:r>
            <a:r>
              <a:rPr lang="ru-RU" altLang="ru-RU" sz="1600" dirty="0" smtClean="0">
                <a:solidFill>
                  <a:srgbClr val="000000"/>
                </a:solidFill>
                <a:latin typeface="Times New Roman" pitchFamily="18" charset="0"/>
                <a:cs typeface="Times New Roman" pitchFamily="18" charset="0"/>
              </a:rPr>
              <a:t>больше </a:t>
            </a:r>
            <a:r>
              <a:rPr lang="ru-RU" altLang="ru-RU" sz="1600" dirty="0">
                <a:solidFill>
                  <a:srgbClr val="000000"/>
                </a:solidFill>
                <a:latin typeface="Times New Roman" pitchFamily="18" charset="0"/>
                <a:cs typeface="Times New Roman" pitchFamily="18" charset="0"/>
              </a:rPr>
              <a:t>уровня </a:t>
            </a:r>
            <a:r>
              <a:rPr lang="ru-RU" altLang="ru-RU" sz="1600" dirty="0" smtClean="0">
                <a:solidFill>
                  <a:srgbClr val="000000"/>
                </a:solidFill>
                <a:latin typeface="Times New Roman" pitchFamily="18" charset="0"/>
                <a:cs typeface="Times New Roman" pitchFamily="18" charset="0"/>
              </a:rPr>
              <a:t>2020 </a:t>
            </a:r>
            <a:r>
              <a:rPr lang="ru-RU" altLang="ru-RU" sz="1600" dirty="0">
                <a:solidFill>
                  <a:srgbClr val="000000"/>
                </a:solidFill>
                <a:latin typeface="Times New Roman" pitchFamily="18" charset="0"/>
                <a:cs typeface="Times New Roman" pitchFamily="18" charset="0"/>
              </a:rPr>
              <a:t>года на 15 120,6 тыс. рублей или на 5,4%. Удельный вес в общем объеме расходов бюджета района на 2020 год составляет 52,4%.</a:t>
            </a:r>
          </a:p>
        </p:txBody>
      </p:sp>
      <p:graphicFrame>
        <p:nvGraphicFramePr>
          <p:cNvPr id="8" name="Схема 7"/>
          <p:cNvGraphicFramePr/>
          <p:nvPr>
            <p:extLst>
              <p:ext uri="{D42A27DB-BD31-4B8C-83A1-F6EECF244321}">
                <p14:modId xmlns:p14="http://schemas.microsoft.com/office/powerpoint/2010/main" val="1129558764"/>
              </p:ext>
            </p:extLst>
          </p:nvPr>
        </p:nvGraphicFramePr>
        <p:xfrm>
          <a:off x="-175790" y="9524"/>
          <a:ext cx="6259958" cy="6848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4292600"/>
            <a:ext cx="4560887"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Диаграмма 11"/>
          <p:cNvGraphicFramePr>
            <a:graphicFrameLocks/>
          </p:cNvGraphicFramePr>
          <p:nvPr>
            <p:extLst>
              <p:ext uri="{D42A27DB-BD31-4B8C-83A1-F6EECF244321}">
                <p14:modId xmlns:p14="http://schemas.microsoft.com/office/powerpoint/2010/main" val="532011840"/>
              </p:ext>
            </p:extLst>
          </p:nvPr>
        </p:nvGraphicFramePr>
        <p:xfrm>
          <a:off x="4962487" y="1825625"/>
          <a:ext cx="4067944" cy="2323455"/>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2"/>
          <p:cNvSpPr txBox="1"/>
          <p:nvPr/>
        </p:nvSpPr>
        <p:spPr>
          <a:xfrm>
            <a:off x="107504" y="23802"/>
            <a:ext cx="5112196" cy="92333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a:t>
            </a:r>
          </a:p>
          <a:p>
            <a:pPr algn="ctr"/>
            <a:r>
              <a:rPr lang="ru-RU" b="1" dirty="0" smtClean="0">
                <a:latin typeface="Times New Roman" pitchFamily="18" charset="0"/>
                <a:cs typeface="Times New Roman" pitchFamily="18" charset="0"/>
              </a:rPr>
              <a:t>НА СОЦИАЛЬНУЮ СФЕРУ</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2"/>
          <p:cNvSpPr>
            <a:spLocks noChangeArrowheads="1"/>
          </p:cNvSpPr>
          <p:nvPr/>
        </p:nvSpPr>
        <p:spPr bwMode="auto">
          <a:xfrm>
            <a:off x="611188" y="44624"/>
            <a:ext cx="748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smtClean="0">
                <a:latin typeface="Times New Roman" pitchFamily="18" charset="0"/>
              </a:rPr>
              <a:t>РАСХОДЫ БЮДЖЕТА РАЙОНА НА ОБРАЗОВАНИЕ</a:t>
            </a:r>
            <a:endParaRPr lang="ru-RU" altLang="ru-RU" b="1" dirty="0">
              <a:latin typeface="Times New Roman" pitchFamily="18" charset="0"/>
            </a:endParaRP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dirty="0">
              <a:cs typeface="+mn-cs"/>
            </a:endParaRPr>
          </a:p>
        </p:txBody>
      </p:sp>
      <p:sp>
        <p:nvSpPr>
          <p:cNvPr id="23556" name="TextBox 5"/>
          <p:cNvSpPr txBox="1">
            <a:spLocks noChangeArrowheads="1"/>
          </p:cNvSpPr>
          <p:nvPr/>
        </p:nvSpPr>
        <p:spPr bwMode="auto">
          <a:xfrm>
            <a:off x="2124075" y="593725"/>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Times New Roman" pitchFamily="18" charset="0"/>
                <a:cs typeface="Times New Roman" pitchFamily="18" charset="0"/>
              </a:rPr>
              <a:t>3</a:t>
            </a:r>
            <a:r>
              <a:rPr lang="ru-RU" altLang="ru-RU" sz="1600" dirty="0" smtClean="0">
                <a:latin typeface="Times New Roman" pitchFamily="18" charset="0"/>
                <a:cs typeface="Times New Roman" pitchFamily="18" charset="0"/>
              </a:rPr>
              <a:t> </a:t>
            </a:r>
            <a:r>
              <a:rPr lang="ru-RU" altLang="ru-RU" sz="1600" dirty="0">
                <a:latin typeface="Times New Roman" pitchFamily="18" charset="0"/>
                <a:cs typeface="Times New Roman" pitchFamily="18" charset="0"/>
              </a:rPr>
              <a:t>детских дошкольных учреждения (</a:t>
            </a:r>
            <a:r>
              <a:rPr lang="ru-RU" altLang="ru-RU" sz="1600" dirty="0" smtClean="0">
                <a:latin typeface="Times New Roman" pitchFamily="18" charset="0"/>
                <a:cs typeface="Times New Roman" pitchFamily="18" charset="0"/>
              </a:rPr>
              <a:t>221 </a:t>
            </a:r>
            <a:r>
              <a:rPr lang="ru-RU" altLang="ru-RU" sz="1600" dirty="0">
                <a:latin typeface="Times New Roman" pitchFamily="18" charset="0"/>
                <a:cs typeface="Times New Roman" pitchFamily="18" charset="0"/>
              </a:rPr>
              <a:t>воспитанник)</a:t>
            </a:r>
          </a:p>
        </p:txBody>
      </p:sp>
      <p:sp>
        <p:nvSpPr>
          <p:cNvPr id="23557" name="TextBox 10"/>
          <p:cNvSpPr txBox="1">
            <a:spLocks noChangeArrowheads="1"/>
          </p:cNvSpPr>
          <p:nvPr/>
        </p:nvSpPr>
        <p:spPr bwMode="auto">
          <a:xfrm>
            <a:off x="2124075" y="901700"/>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Times New Roman" pitchFamily="18" charset="0"/>
                <a:cs typeface="Times New Roman" pitchFamily="18" charset="0"/>
              </a:rPr>
              <a:t>8 общеобразовательных школ (</a:t>
            </a:r>
            <a:r>
              <a:rPr lang="ru-RU" altLang="ru-RU" sz="1600" dirty="0" smtClean="0">
                <a:latin typeface="Times New Roman" pitchFamily="18" charset="0"/>
                <a:cs typeface="Times New Roman" pitchFamily="18" charset="0"/>
              </a:rPr>
              <a:t>992 </a:t>
            </a:r>
            <a:r>
              <a:rPr lang="ru-RU" altLang="ru-RU" sz="1600" dirty="0">
                <a:latin typeface="Times New Roman" pitchFamily="18" charset="0"/>
                <a:cs typeface="Times New Roman" pitchFamily="18" charset="0"/>
              </a:rPr>
              <a:t>учащихся, </a:t>
            </a:r>
            <a:r>
              <a:rPr lang="ru-RU" altLang="ru-RU" sz="1600" dirty="0" smtClean="0">
                <a:latin typeface="Times New Roman" pitchFamily="18" charset="0"/>
                <a:cs typeface="Times New Roman" pitchFamily="18" charset="0"/>
              </a:rPr>
              <a:t>148 </a:t>
            </a:r>
            <a:r>
              <a:rPr lang="ru-RU" altLang="ru-RU" sz="1600" dirty="0">
                <a:latin typeface="Times New Roman" pitchFamily="18" charset="0"/>
                <a:cs typeface="Times New Roman" pitchFamily="18" charset="0"/>
              </a:rPr>
              <a:t>воспитанников)</a:t>
            </a:r>
          </a:p>
        </p:txBody>
      </p:sp>
      <p:sp>
        <p:nvSpPr>
          <p:cNvPr id="23558" name="TextBox 14"/>
          <p:cNvSpPr txBox="1">
            <a:spLocks noChangeArrowheads="1"/>
          </p:cNvSpPr>
          <p:nvPr/>
        </p:nvSpPr>
        <p:spPr bwMode="auto">
          <a:xfrm>
            <a:off x="2124075" y="1165225"/>
            <a:ext cx="6264275"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7313" algn="l"/>
              </a:tabLst>
              <a:defRPr>
                <a:solidFill>
                  <a:schemeClr val="tx1"/>
                </a:solidFill>
                <a:latin typeface="Arial" charset="0"/>
                <a:cs typeface="Arial" charset="0"/>
              </a:defRPr>
            </a:lvl1pPr>
            <a:lvl2pPr marL="742950" indent="-285750" eaLnBrk="0" hangingPunct="0">
              <a:tabLst>
                <a:tab pos="87313" algn="l"/>
              </a:tabLst>
              <a:defRPr>
                <a:solidFill>
                  <a:schemeClr val="tx1"/>
                </a:solidFill>
                <a:latin typeface="Arial" charset="0"/>
                <a:cs typeface="Arial" charset="0"/>
              </a:defRPr>
            </a:lvl2pPr>
            <a:lvl3pPr marL="1143000" indent="-228600" eaLnBrk="0" hangingPunct="0">
              <a:tabLst>
                <a:tab pos="87313" algn="l"/>
              </a:tabLst>
              <a:defRPr>
                <a:solidFill>
                  <a:schemeClr val="tx1"/>
                </a:solidFill>
                <a:latin typeface="Arial" charset="0"/>
                <a:cs typeface="Arial" charset="0"/>
              </a:defRPr>
            </a:lvl3pPr>
            <a:lvl4pPr marL="1600200" indent="-228600" eaLnBrk="0" hangingPunct="0">
              <a:tabLst>
                <a:tab pos="87313" algn="l"/>
              </a:tabLst>
              <a:defRPr>
                <a:solidFill>
                  <a:schemeClr val="tx1"/>
                </a:solidFill>
                <a:latin typeface="Arial" charset="0"/>
                <a:cs typeface="Arial" charset="0"/>
              </a:defRPr>
            </a:lvl4pPr>
            <a:lvl5pPr marL="2057400" indent="-228600" eaLnBrk="0" hangingPunct="0">
              <a:tabLst>
                <a:tab pos="87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87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87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87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87313" algn="l"/>
              </a:tabLs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23559" name="TextBox 16"/>
          <p:cNvSpPr txBox="1">
            <a:spLocks noChangeArrowheads="1"/>
          </p:cNvSpPr>
          <p:nvPr/>
        </p:nvSpPr>
        <p:spPr bwMode="auto">
          <a:xfrm>
            <a:off x="2124075" y="1693863"/>
            <a:ext cx="6264275" cy="3381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Управление образования администрации Муромского района</a:t>
            </a:r>
          </a:p>
        </p:txBody>
      </p:sp>
      <p:sp>
        <p:nvSpPr>
          <p:cNvPr id="23560" name="TextBox 2"/>
          <p:cNvSpPr txBox="1">
            <a:spLocks noChangeArrowheads="1"/>
          </p:cNvSpPr>
          <p:nvPr/>
        </p:nvSpPr>
        <p:spPr bwMode="auto">
          <a:xfrm>
            <a:off x="249238" y="669925"/>
            <a:ext cx="1298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latin typeface="Times New Roman" pitchFamily="18" charset="0"/>
                <a:cs typeface="Times New Roman" pitchFamily="18" charset="0"/>
              </a:rPr>
              <a:t>Система образования Муромского района включает</a:t>
            </a:r>
          </a:p>
        </p:txBody>
      </p:sp>
      <p:sp>
        <p:nvSpPr>
          <p:cNvPr id="23561" name="Прямоугольник 4"/>
          <p:cNvSpPr>
            <a:spLocks noChangeArrowheads="1"/>
          </p:cNvSpPr>
          <p:nvPr/>
        </p:nvSpPr>
        <p:spPr bwMode="auto">
          <a:xfrm>
            <a:off x="182562" y="2132856"/>
            <a:ext cx="88804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r>
              <a:rPr lang="ru-RU" sz="1600" dirty="0">
                <a:latin typeface="Times New Roman" pitchFamily="18" charset="0"/>
                <a:cs typeface="Times New Roman" pitchFamily="18" charset="0"/>
              </a:rPr>
              <a:t>Расходы по отрасли </a:t>
            </a:r>
            <a:r>
              <a:rPr lang="ru-RU" sz="1600" b="1" dirty="0">
                <a:latin typeface="Times New Roman" pitchFamily="18" charset="0"/>
                <a:cs typeface="Times New Roman" pitchFamily="18" charset="0"/>
              </a:rPr>
              <a:t>«Образование»</a:t>
            </a:r>
            <a:r>
              <a:rPr lang="ru-RU" sz="1600" dirty="0">
                <a:latin typeface="Times New Roman" pitchFamily="18" charset="0"/>
                <a:cs typeface="Times New Roman" pitchFamily="18" charset="0"/>
              </a:rPr>
              <a:t> в общей сумме расходов составляют 43,4 %. При плане на год 229</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800,1 тыс. рублей средства освоены в сумме </a:t>
            </a:r>
            <a:r>
              <a:rPr lang="ru-RU" sz="1600" b="1" dirty="0">
                <a:latin typeface="Times New Roman" pitchFamily="18" charset="0"/>
                <a:cs typeface="Times New Roman" pitchFamily="18" charset="0"/>
              </a:rPr>
              <a:t>226 997,6 </a:t>
            </a:r>
            <a:r>
              <a:rPr lang="ru-RU" sz="1600" dirty="0">
                <a:latin typeface="Times New Roman" pitchFamily="18" charset="0"/>
                <a:cs typeface="Times New Roman" pitchFamily="18" charset="0"/>
              </a:rPr>
              <a:t>тыс. рублей или на 98,8 %. По сравнению с первоначальным планом расходы увеличились на 27 720,5 тыс. рублей или на 13,7%.</a:t>
            </a:r>
          </a:p>
          <a:p>
            <a:r>
              <a:rPr lang="ru-RU" sz="1600" dirty="0">
                <a:latin typeface="Times New Roman" pitchFamily="18" charset="0"/>
                <a:cs typeface="Times New Roman" pitchFamily="18" charset="0"/>
              </a:rPr>
              <a:t>По сравнению с 2020 </a:t>
            </a:r>
            <a:r>
              <a:rPr lang="ru-RU" sz="1600" dirty="0" smtClean="0">
                <a:latin typeface="Times New Roman" pitchFamily="18" charset="0"/>
                <a:cs typeface="Times New Roman" pitchFamily="18" charset="0"/>
              </a:rPr>
              <a:t>годом (212 960,3 тыс. рублей) </a:t>
            </a:r>
            <a:r>
              <a:rPr lang="ru-RU" sz="1600" dirty="0">
                <a:latin typeface="Times New Roman" pitchFamily="18" charset="0"/>
                <a:cs typeface="Times New Roman" pitchFamily="18" charset="0"/>
              </a:rPr>
              <a:t>расходы увеличились на 6,6% или на 14 </a:t>
            </a:r>
            <a:r>
              <a:rPr lang="ru-RU" sz="1600" dirty="0" smtClean="0">
                <a:latin typeface="Times New Roman" pitchFamily="18" charset="0"/>
                <a:cs typeface="Times New Roman" pitchFamily="18" charset="0"/>
              </a:rPr>
              <a:t>037,3 </a:t>
            </a:r>
            <a:r>
              <a:rPr lang="ru-RU" sz="1600" dirty="0">
                <a:latin typeface="Times New Roman" pitchFamily="18" charset="0"/>
                <a:cs typeface="Times New Roman" pitchFamily="18" charset="0"/>
              </a:rPr>
              <a:t>тыс. рублей.</a:t>
            </a:r>
          </a:p>
        </p:txBody>
      </p:sp>
      <p:graphicFrame>
        <p:nvGraphicFramePr>
          <p:cNvPr id="14" name="Диаграмма 13"/>
          <p:cNvGraphicFramePr>
            <a:graphicFrameLocks/>
          </p:cNvGraphicFramePr>
          <p:nvPr>
            <p:extLst>
              <p:ext uri="{D42A27DB-BD31-4B8C-83A1-F6EECF244321}">
                <p14:modId xmlns:p14="http://schemas.microsoft.com/office/powerpoint/2010/main" val="3375803696"/>
              </p:ext>
            </p:extLst>
          </p:nvPr>
        </p:nvGraphicFramePr>
        <p:xfrm>
          <a:off x="31651" y="3356992"/>
          <a:ext cx="4218359" cy="30904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a:graphicFrameLocks/>
          </p:cNvGraphicFramePr>
          <p:nvPr>
            <p:extLst>
              <p:ext uri="{D42A27DB-BD31-4B8C-83A1-F6EECF244321}">
                <p14:modId xmlns:p14="http://schemas.microsoft.com/office/powerpoint/2010/main" val="691590214"/>
              </p:ext>
            </p:extLst>
          </p:nvPr>
        </p:nvGraphicFramePr>
        <p:xfrm>
          <a:off x="4067944" y="3356992"/>
          <a:ext cx="5076056" cy="33695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179388" y="692150"/>
            <a:ext cx="8785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400" dirty="0">
                <a:latin typeface="Times New Roman" pitchFamily="18" charset="0"/>
                <a:cs typeface="Times New Roman" pitchFamily="18" charset="0"/>
              </a:rPr>
              <a:t>Расходы по отрасли </a:t>
            </a:r>
            <a:r>
              <a:rPr lang="ru-RU" sz="1400" b="1" dirty="0">
                <a:latin typeface="Times New Roman" pitchFamily="18" charset="0"/>
                <a:cs typeface="Times New Roman" pitchFamily="18" charset="0"/>
              </a:rPr>
              <a:t>«Культура, кинематография»</a:t>
            </a:r>
            <a:r>
              <a:rPr lang="ru-RU" sz="1400" dirty="0">
                <a:latin typeface="Times New Roman" pitchFamily="18" charset="0"/>
                <a:cs typeface="Times New Roman" pitchFamily="18" charset="0"/>
              </a:rPr>
              <a:t> в общей сумме расходов составляют 3,6 %. При плане на год 18952,2 тыс. рублей средства освоены в сумме 18942,9 тыс. рублей или на 99,9 %. </a:t>
            </a:r>
          </a:p>
          <a:p>
            <a:pPr indent="457200" algn="just"/>
            <a:r>
              <a:rPr lang="ru-RU" sz="1400" dirty="0">
                <a:latin typeface="Times New Roman" pitchFamily="18" charset="0"/>
                <a:cs typeface="Times New Roman" pitchFamily="18" charset="0"/>
              </a:rPr>
              <a:t>По сравнению с первоначальным планом расходы уменьшились на 787,8 тыс. рублей или на 4,3%.</a:t>
            </a:r>
          </a:p>
          <a:p>
            <a:pPr indent="457200" algn="just"/>
            <a:r>
              <a:rPr lang="ru-RU" sz="1400" dirty="0">
                <a:latin typeface="Times New Roman" pitchFamily="18" charset="0"/>
                <a:cs typeface="Times New Roman" pitchFamily="18" charset="0"/>
              </a:rPr>
              <a:t>По сравнению с 2020 годом расходы увеличились на 10,6 % или на 1822,6 тыс. рублей. </a:t>
            </a:r>
          </a:p>
        </p:txBody>
      </p:sp>
      <p:sp>
        <p:nvSpPr>
          <p:cNvPr id="24579" name="Rectangle 122"/>
          <p:cNvSpPr>
            <a:spLocks noChangeArrowheads="1"/>
          </p:cNvSpPr>
          <p:nvPr/>
        </p:nvSpPr>
        <p:spPr bwMode="auto">
          <a:xfrm>
            <a:off x="962025" y="193675"/>
            <a:ext cx="748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smtClean="0">
                <a:latin typeface="Times New Roman" pitchFamily="18" charset="0"/>
              </a:rPr>
              <a:t>РАСХОДЫ БЮДЖЕТА РАЙОНА НА КУЛЬТУРУ</a:t>
            </a:r>
            <a:endParaRPr lang="ru-RU" altLang="ru-RU" b="1" dirty="0">
              <a:latin typeface="Times New Roman" pitchFamily="18" charset="0"/>
            </a:endParaRPr>
          </a:p>
        </p:txBody>
      </p:sp>
      <p:sp>
        <p:nvSpPr>
          <p:cNvPr id="24580" name="TextBox 5"/>
          <p:cNvSpPr txBox="1">
            <a:spLocks noChangeArrowheads="1"/>
          </p:cNvSpPr>
          <p:nvPr/>
        </p:nvSpPr>
        <p:spPr bwMode="auto">
          <a:xfrm>
            <a:off x="4451350" y="1896170"/>
            <a:ext cx="4527550" cy="43088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«Центр культуры и досуга «Панфиловский»  - </a:t>
            </a:r>
            <a:r>
              <a:rPr lang="ru-RU" altLang="ru-RU" sz="1100" b="1" dirty="0" smtClean="0">
                <a:solidFill>
                  <a:srgbClr val="000000"/>
                </a:solidFill>
                <a:latin typeface="Times New Roman" pitchFamily="18" charset="0"/>
                <a:cs typeface="Times New Roman" pitchFamily="18" charset="0"/>
              </a:rPr>
              <a:t>4 313,3 </a:t>
            </a:r>
            <a:r>
              <a:rPr lang="ru-RU" altLang="ru-RU" sz="1100" b="1" dirty="0">
                <a:solidFill>
                  <a:srgbClr val="000000"/>
                </a:solidFill>
                <a:latin typeface="Times New Roman" pitchFamily="18" charset="0"/>
                <a:cs typeface="Times New Roman" pitchFamily="18" charset="0"/>
              </a:rPr>
              <a:t>тыс. рублей.</a:t>
            </a:r>
          </a:p>
        </p:txBody>
      </p:sp>
      <p:sp>
        <p:nvSpPr>
          <p:cNvPr id="24581" name="TextBox 5"/>
          <p:cNvSpPr txBox="1">
            <a:spLocks noChangeArrowheads="1"/>
          </p:cNvSpPr>
          <p:nvPr/>
        </p:nvSpPr>
        <p:spPr bwMode="auto">
          <a:xfrm>
            <a:off x="4427538" y="2420888"/>
            <a:ext cx="4537075" cy="261610"/>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«Музейно–выставочное объединение» - </a:t>
            </a:r>
            <a:r>
              <a:rPr lang="ru-RU" altLang="ru-RU" sz="1100" b="1" dirty="0" smtClean="0">
                <a:solidFill>
                  <a:srgbClr val="000000"/>
                </a:solidFill>
                <a:latin typeface="Times New Roman" pitchFamily="18" charset="0"/>
                <a:cs typeface="Times New Roman" pitchFamily="18" charset="0"/>
              </a:rPr>
              <a:t>599,3 </a:t>
            </a:r>
            <a:r>
              <a:rPr lang="ru-RU" sz="1100" b="1" dirty="0" smtClean="0">
                <a:solidFill>
                  <a:schemeClr val="tx2"/>
                </a:solidFill>
                <a:latin typeface="Times New Roman" pitchFamily="18" charset="0"/>
                <a:cs typeface="Times New Roman" pitchFamily="18" charset="0"/>
              </a:rPr>
              <a:t> </a:t>
            </a:r>
            <a:r>
              <a:rPr lang="ru-RU" altLang="ru-RU" sz="1100" b="1" dirty="0">
                <a:solidFill>
                  <a:srgbClr val="000000"/>
                </a:solidFill>
                <a:latin typeface="Times New Roman" pitchFamily="18" charset="0"/>
                <a:cs typeface="Times New Roman" pitchFamily="18" charset="0"/>
              </a:rPr>
              <a:t>тыс. рублей</a:t>
            </a:r>
          </a:p>
        </p:txBody>
      </p:sp>
      <p:sp>
        <p:nvSpPr>
          <p:cNvPr id="24582" name="TextBox 5"/>
          <p:cNvSpPr txBox="1">
            <a:spLocks noChangeArrowheads="1"/>
          </p:cNvSpPr>
          <p:nvPr/>
        </p:nvSpPr>
        <p:spPr bwMode="auto">
          <a:xfrm>
            <a:off x="4451350" y="2924944"/>
            <a:ext cx="4535488" cy="43088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«Централизованная библиотечная система» - </a:t>
            </a:r>
            <a:r>
              <a:rPr lang="ru-RU" sz="1100" b="1" dirty="0" smtClean="0">
                <a:solidFill>
                  <a:schemeClr val="tx2"/>
                </a:solidFill>
                <a:latin typeface="Times New Roman" pitchFamily="18" charset="0"/>
                <a:cs typeface="Times New Roman" pitchFamily="18" charset="0"/>
              </a:rPr>
              <a:t>12</a:t>
            </a:r>
            <a:r>
              <a:rPr lang="ru-RU" sz="1100" b="1" dirty="0">
                <a:solidFill>
                  <a:schemeClr val="tx2"/>
                </a:solidFill>
                <a:latin typeface="Times New Roman" pitchFamily="18" charset="0"/>
                <a:cs typeface="Times New Roman" pitchFamily="18" charset="0"/>
              </a:rPr>
              <a:t> </a:t>
            </a:r>
            <a:r>
              <a:rPr lang="ru-RU" sz="1100" b="1" dirty="0" smtClean="0">
                <a:solidFill>
                  <a:schemeClr val="tx2"/>
                </a:solidFill>
                <a:latin typeface="Times New Roman" pitchFamily="18" charset="0"/>
                <a:cs typeface="Times New Roman" pitchFamily="18" charset="0"/>
              </a:rPr>
              <a:t>692,2 </a:t>
            </a:r>
            <a:r>
              <a:rPr lang="ru-RU" altLang="ru-RU" sz="1100" b="1" dirty="0">
                <a:solidFill>
                  <a:srgbClr val="000000"/>
                </a:solidFill>
                <a:latin typeface="Times New Roman" pitchFamily="18" charset="0"/>
                <a:cs typeface="Times New Roman" pitchFamily="18" charset="0"/>
              </a:rPr>
              <a:t>тыс. рублей</a:t>
            </a:r>
          </a:p>
        </p:txBody>
      </p:sp>
      <p:sp>
        <p:nvSpPr>
          <p:cNvPr id="7" name="Левая фигурная скобка 6"/>
          <p:cNvSpPr/>
          <p:nvPr/>
        </p:nvSpPr>
        <p:spPr>
          <a:xfrm>
            <a:off x="3851920" y="1856482"/>
            <a:ext cx="369887" cy="1851025"/>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4587" name="TextBox 13"/>
          <p:cNvSpPr txBox="1">
            <a:spLocks noChangeArrowheads="1"/>
          </p:cNvSpPr>
          <p:nvPr/>
        </p:nvSpPr>
        <p:spPr bwMode="auto">
          <a:xfrm>
            <a:off x="4454525" y="3470970"/>
            <a:ext cx="4535488" cy="261610"/>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МКУ «УЖКХ и СП» - </a:t>
            </a:r>
            <a:r>
              <a:rPr lang="ru-RU" sz="1100" b="1" dirty="0">
                <a:solidFill>
                  <a:schemeClr val="tx2"/>
                </a:solidFill>
                <a:latin typeface="Times New Roman" pitchFamily="18" charset="0"/>
                <a:cs typeface="Times New Roman" pitchFamily="18" charset="0"/>
              </a:rPr>
              <a:t>1 </a:t>
            </a:r>
            <a:r>
              <a:rPr lang="ru-RU" sz="1100" b="1" dirty="0" smtClean="0">
                <a:solidFill>
                  <a:schemeClr val="tx2"/>
                </a:solidFill>
                <a:latin typeface="Times New Roman" pitchFamily="18" charset="0"/>
                <a:cs typeface="Times New Roman" pitchFamily="18" charset="0"/>
              </a:rPr>
              <a:t>338,1 </a:t>
            </a:r>
            <a:r>
              <a:rPr lang="ru-RU" altLang="ru-RU" sz="1100" b="1" dirty="0">
                <a:solidFill>
                  <a:srgbClr val="000000"/>
                </a:solidFill>
                <a:latin typeface="Times New Roman" pitchFamily="18" charset="0"/>
                <a:cs typeface="Times New Roman" pitchFamily="18" charset="0"/>
              </a:rPr>
              <a:t>тыс. рублей</a:t>
            </a:r>
          </a:p>
        </p:txBody>
      </p:sp>
      <p:pic>
        <p:nvPicPr>
          <p:cNvPr id="18436" name="Picture 4" descr="Новости культуры сп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634288"/>
            <a:ext cx="3541346" cy="2370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940240"/>
            <a:ext cx="4850061" cy="265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Диаграмма 16"/>
          <p:cNvGraphicFramePr>
            <a:graphicFrameLocks/>
          </p:cNvGraphicFramePr>
          <p:nvPr>
            <p:extLst>
              <p:ext uri="{D42A27DB-BD31-4B8C-83A1-F6EECF244321}">
                <p14:modId xmlns:p14="http://schemas.microsoft.com/office/powerpoint/2010/main" val="2428249179"/>
              </p:ext>
            </p:extLst>
          </p:nvPr>
        </p:nvGraphicFramePr>
        <p:xfrm>
          <a:off x="323528" y="3940240"/>
          <a:ext cx="3600400" cy="28740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2"/>
          <p:cNvSpPr>
            <a:spLocks noChangeArrowheads="1"/>
          </p:cNvSpPr>
          <p:nvPr/>
        </p:nvSpPr>
        <p:spPr bwMode="auto">
          <a:xfrm>
            <a:off x="179388" y="0"/>
            <a:ext cx="8853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a:t>
            </a:r>
            <a:r>
              <a:rPr lang="ru-RU" altLang="ru-RU" b="1" dirty="0" smtClean="0">
                <a:latin typeface="Times New Roman" pitchFamily="18" charset="0"/>
                <a:cs typeface="Times New Roman" pitchFamily="18" charset="0"/>
              </a:rPr>
              <a:t>2021 году </a:t>
            </a:r>
            <a:r>
              <a:rPr lang="ru-RU"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a:t>
            </a:r>
            <a:r>
              <a:rPr lang="ru-RU" b="1" dirty="0" smtClean="0">
                <a:latin typeface="Times New Roman" pitchFamily="18" charset="0"/>
                <a:cs typeface="Times New Roman" pitchFamily="18" charset="0"/>
              </a:rPr>
              <a:t>761.</a:t>
            </a:r>
            <a:endParaRPr lang="ru-RU" altLang="ru-RU" b="1" dirty="0">
              <a:solidFill>
                <a:schemeClr val="tx2"/>
              </a:solidFill>
              <a:latin typeface="Times New Roman" pitchFamily="18" charset="0"/>
            </a:endParaRPr>
          </a:p>
        </p:txBody>
      </p:sp>
      <p:sp>
        <p:nvSpPr>
          <p:cNvPr id="25603" name="Rectangle 122"/>
          <p:cNvSpPr>
            <a:spLocks noChangeArrowheads="1"/>
          </p:cNvSpPr>
          <p:nvPr/>
        </p:nvSpPr>
        <p:spPr bwMode="auto">
          <a:xfrm>
            <a:off x="184150" y="1104801"/>
            <a:ext cx="884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dirty="0">
                <a:latin typeface="Times New Roman" pitchFamily="18" charset="0"/>
              </a:rPr>
              <a:t>Показатели средней заработной платы педагогических работников системы образования</a:t>
            </a:r>
          </a:p>
        </p:txBody>
      </p:sp>
      <p:sp>
        <p:nvSpPr>
          <p:cNvPr id="25604" name="Rectangle 122"/>
          <p:cNvSpPr>
            <a:spLocks noChangeArrowheads="1"/>
          </p:cNvSpPr>
          <p:nvPr/>
        </p:nvSpPr>
        <p:spPr bwMode="auto">
          <a:xfrm>
            <a:off x="179388" y="3844280"/>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dirty="0">
                <a:latin typeface="Times New Roman" pitchFamily="18" charset="0"/>
              </a:rPr>
              <a:t>Показатели средней заработной платы работников культуры</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340421"/>
            <a:ext cx="4574728" cy="259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145" y="1399406"/>
            <a:ext cx="4358351"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3653" y="4146155"/>
            <a:ext cx="4952603" cy="288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2"/>
          <p:cNvSpPr>
            <a:spLocks noChangeArrowheads="1"/>
          </p:cNvSpPr>
          <p:nvPr/>
        </p:nvSpPr>
        <p:spPr bwMode="auto">
          <a:xfrm>
            <a:off x="99218" y="126326"/>
            <a:ext cx="898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СОЦИАЛЬНУЮ ПОЛИТИКУ</a:t>
            </a:r>
            <a:endParaRPr lang="ru-RU" altLang="ru-RU" b="1" dirty="0">
              <a:latin typeface="Times New Roman" pitchFamily="18" charset="0"/>
            </a:endParaRPr>
          </a:p>
        </p:txBody>
      </p:sp>
      <p:sp>
        <p:nvSpPr>
          <p:cNvPr id="26627" name="Прямоугольник 4"/>
          <p:cNvSpPr>
            <a:spLocks noChangeArrowheads="1"/>
          </p:cNvSpPr>
          <p:nvPr/>
        </p:nvSpPr>
        <p:spPr bwMode="auto">
          <a:xfrm>
            <a:off x="196850" y="557213"/>
            <a:ext cx="8785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400" dirty="0">
                <a:latin typeface="Times New Roman" pitchFamily="18" charset="0"/>
                <a:cs typeface="Times New Roman" pitchFamily="18" charset="0"/>
              </a:rPr>
              <a:t>Расходы по отрасли </a:t>
            </a:r>
            <a:r>
              <a:rPr lang="ru-RU" sz="1400" b="1" dirty="0">
                <a:latin typeface="Times New Roman" pitchFamily="18" charset="0"/>
                <a:cs typeface="Times New Roman" pitchFamily="18" charset="0"/>
              </a:rPr>
              <a:t>«Социальная политика»</a:t>
            </a:r>
            <a:r>
              <a:rPr lang="ru-RU" sz="1400" dirty="0">
                <a:latin typeface="Times New Roman" pitchFamily="18" charset="0"/>
                <a:cs typeface="Times New Roman" pitchFamily="18" charset="0"/>
              </a:rPr>
              <a:t> составляют 6,9% в общей сумме расходов бюджета. При плане 40 725,5 тыс. рублей средства освоены в сумме 40 221,0 тыс. рублей или 98,8 %.</a:t>
            </a:r>
          </a:p>
          <a:p>
            <a:pPr indent="457200" algn="just"/>
            <a:r>
              <a:rPr lang="ru-RU" sz="1400" dirty="0">
                <a:latin typeface="Times New Roman" pitchFamily="18" charset="0"/>
                <a:cs typeface="Times New Roman" pitchFamily="18" charset="0"/>
              </a:rPr>
              <a:t>По сравнению с первоначальным планом расходы увеличились на 2 948,2 тыс. рублей или на 7,8 %. </a:t>
            </a:r>
          </a:p>
          <a:p>
            <a:pPr indent="457200" algn="just"/>
            <a:r>
              <a:rPr lang="ru-RU" sz="1400" dirty="0">
                <a:latin typeface="Times New Roman" pitchFamily="18" charset="0"/>
                <a:cs typeface="Times New Roman" pitchFamily="18" charset="0"/>
              </a:rPr>
              <a:t>По сравнению с 2020 годом расходы увеличились  на 5 290,8 тыс. рублей или на 15,1%.</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31" y="1512461"/>
            <a:ext cx="8124662" cy="510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2"/>
          <p:cNvSpPr>
            <a:spLocks noChangeArrowheads="1"/>
          </p:cNvSpPr>
          <p:nvPr/>
        </p:nvSpPr>
        <p:spPr bwMode="auto">
          <a:xfrm>
            <a:off x="251520" y="44624"/>
            <a:ext cx="87129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СОЦИАЛЬНУЮ ПОЛИТИКУ В 2021 ГОДУ</a:t>
            </a:r>
            <a:endParaRPr lang="ru-RU" altLang="ru-RU" b="1" dirty="0">
              <a:latin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61501686"/>
              </p:ext>
            </p:extLst>
          </p:nvPr>
        </p:nvGraphicFramePr>
        <p:xfrm>
          <a:off x="251519" y="404664"/>
          <a:ext cx="8712969" cy="6379153"/>
        </p:xfrm>
        <a:graphic>
          <a:graphicData uri="http://schemas.openxmlformats.org/drawingml/2006/table">
            <a:tbl>
              <a:tblPr/>
              <a:tblGrid>
                <a:gridCol w="1463723"/>
                <a:gridCol w="1155571"/>
                <a:gridCol w="6093675"/>
              </a:tblGrid>
              <a:tr h="293270">
                <a:tc>
                  <a:txBody>
                    <a:bodyPr/>
                    <a:lstStyle/>
                    <a:p>
                      <a:pPr algn="ctr" fontAlgn="ctr"/>
                      <a:r>
                        <a:rPr lang="ru-RU" sz="1000" b="1" i="0" u="none" strike="noStrike" dirty="0">
                          <a:effectLst/>
                          <a:latin typeface="Times New Roman"/>
                        </a:rPr>
                        <a:t>Наименование</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effectLst/>
                          <a:latin typeface="Times New Roman"/>
                        </a:rPr>
                        <a:t>Сумма в 2021 году, тыс. рублей</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effectLst/>
                          <a:latin typeface="Times New Roman"/>
                        </a:rPr>
                        <a:t>Направление расходов</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8605">
                <a:tc rowSpan="5">
                  <a:txBody>
                    <a:bodyPr/>
                    <a:lstStyle/>
                    <a:p>
                      <a:pPr algn="ctr" fontAlgn="ctr"/>
                      <a:r>
                        <a:rPr lang="ru-RU" sz="1000" b="0" i="0" u="none" strike="noStrike" dirty="0">
                          <a:effectLst/>
                          <a:latin typeface="Times New Roman"/>
                        </a:rPr>
                        <a:t>Социальное обеспечение населения</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effectLst/>
                          <a:latin typeface="Times New Roman"/>
                        </a:rPr>
                        <a:t>152,500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Социальную поддержку получили дети-инвалиды дошкольного возраста на начало 2021 года – 11 человек, на конец 2021 года – 10 человек.</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6737">
                <a:tc vMerge="1">
                  <a:txBody>
                    <a:bodyPr/>
                    <a:lstStyle/>
                    <a:p>
                      <a:endParaRPr lang="ru-RU"/>
                    </a:p>
                  </a:txBody>
                  <a:tcPr/>
                </a:tc>
                <a:tc>
                  <a:txBody>
                    <a:bodyPr/>
                    <a:lstStyle/>
                    <a:p>
                      <a:pPr algn="ctr" fontAlgn="ctr"/>
                      <a:r>
                        <a:rPr lang="ru-RU" sz="1200" b="1" i="0" u="none" strike="noStrike" dirty="0">
                          <a:effectLst/>
                          <a:latin typeface="Times New Roman"/>
                        </a:rPr>
                        <a:t>3 024,000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Предоставление многодетным семьям Муромского района – участникам Подпрограммы социальных выплат на строительство индивидуального жилого дома. В 2021 году выплаты предоставлены 3 семьям из 5 человек на приобретение жилья из расчета 35 % от расчетной стоимости в пределах социальной нормы на индивидуальное строительство жилого дома.</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737">
                <a:tc vMerge="1">
                  <a:txBody>
                    <a:bodyPr/>
                    <a:lstStyle/>
                    <a:p>
                      <a:endParaRPr lang="ru-RU"/>
                    </a:p>
                  </a:txBody>
                  <a:tcPr/>
                </a:tc>
                <a:tc>
                  <a:txBody>
                    <a:bodyPr/>
                    <a:lstStyle/>
                    <a:p>
                      <a:pPr algn="ctr" fontAlgn="ctr"/>
                      <a:r>
                        <a:rPr lang="ru-RU" sz="1200" b="1" i="0" u="none" strike="noStrike" dirty="0">
                          <a:effectLst/>
                          <a:latin typeface="Times New Roman"/>
                        </a:rPr>
                        <a:t>96,100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Улучшение жилищных условий граждан проживающих в сельской  местности, в </a:t>
                      </a:r>
                      <a:r>
                        <a:rPr lang="ru-RU" sz="1000" b="0" i="0" u="none" strike="noStrike" dirty="0" err="1">
                          <a:effectLst/>
                          <a:latin typeface="Times New Roman"/>
                        </a:rPr>
                        <a:t>т.ч</a:t>
                      </a:r>
                      <a:r>
                        <a:rPr lang="ru-RU" sz="1000" b="0" i="0" u="none" strike="noStrike" dirty="0">
                          <a:effectLst/>
                          <a:latin typeface="Times New Roman"/>
                        </a:rPr>
                        <a:t>. молодых семей и  молодых специалистов. В 2021 году социальная выплата на приобретение жилья предоставлена трем семьям за счет средств местного бюджета (2 семьи из 4 человек, 1 семья из 3 человек, общая площадь жилья 180,1 кв. м)</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605">
                <a:tc vMerge="1">
                  <a:txBody>
                    <a:bodyPr/>
                    <a:lstStyle/>
                    <a:p>
                      <a:endParaRPr lang="ru-RU"/>
                    </a:p>
                  </a:txBody>
                  <a:tcPr/>
                </a:tc>
                <a:tc>
                  <a:txBody>
                    <a:bodyPr/>
                    <a:lstStyle/>
                    <a:p>
                      <a:pPr algn="ctr" fontAlgn="ctr"/>
                      <a:r>
                        <a:rPr lang="ru-RU" sz="1200" b="1" i="0" u="none" strike="noStrike" dirty="0">
                          <a:effectLst/>
                          <a:latin typeface="Times New Roman"/>
                        </a:rPr>
                        <a:t>135,300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Возмещение расходов за социальные проездные билеты жителям района. В 2021 году правом льготного проезда воспользовались 340 человек.</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6737">
                <a:tc vMerge="1">
                  <a:txBody>
                    <a:bodyPr/>
                    <a:lstStyle/>
                    <a:p>
                      <a:endParaRPr lang="ru-RU"/>
                    </a:p>
                  </a:txBody>
                  <a:tcPr/>
                </a:tc>
                <a:tc>
                  <a:txBody>
                    <a:bodyPr/>
                    <a:lstStyle/>
                    <a:p>
                      <a:pPr algn="ctr" fontAlgn="ctr"/>
                      <a:r>
                        <a:rPr lang="ru-RU" sz="1200" b="1" i="0" u="none" strike="noStrike" dirty="0">
                          <a:effectLst/>
                          <a:latin typeface="Times New Roman"/>
                        </a:rPr>
                        <a:t>140,000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Меры социальной поддержки населения. Оказание поддержки малоимущих граждан или граждан, попавших в сложную жизненную ситуацию. 24 человека получили социальную помощь за счет средств бюджета района и 5 семей, пострадавшие от пожара в  </a:t>
                      </a:r>
                      <a:r>
                        <a:rPr lang="ru-RU" sz="1000" b="0" i="0" u="none" strike="noStrike" dirty="0" err="1">
                          <a:effectLst/>
                          <a:latin typeface="Times New Roman"/>
                        </a:rPr>
                        <a:t>с.Ковардицы</a:t>
                      </a:r>
                      <a:r>
                        <a:rPr lang="ru-RU" sz="1000" b="0" i="0" u="none" strike="noStrike" dirty="0">
                          <a:effectLst/>
                          <a:latin typeface="Times New Roman"/>
                        </a:rPr>
                        <a:t>, ул. Дзержинского, д.31,  получили материальную помощь за счет резервного фонда администрации района.</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12671">
                <a:tc rowSpan="4">
                  <a:txBody>
                    <a:bodyPr/>
                    <a:lstStyle/>
                    <a:p>
                      <a:pPr algn="ctr" fontAlgn="ctr"/>
                      <a:r>
                        <a:rPr lang="ru-RU" sz="1000" b="0" i="0" u="none" strike="noStrike">
                          <a:effectLst/>
                          <a:latin typeface="Times New Roman"/>
                        </a:rPr>
                        <a:t>Охрана семьи и детства</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effectLst/>
                          <a:latin typeface="Times New Roman"/>
                        </a:rPr>
                        <a:t>2 153,700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Компенсация части родительской платы за присмотр и уход за детьми в образовательных организациях, реализующих образовательную программу дошкольного образования (выплачена компенсация части родительской платы 165 родителям).</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7068">
                <a:tc vMerge="1">
                  <a:txBody>
                    <a:bodyPr/>
                    <a:lstStyle/>
                    <a:p>
                      <a:endParaRPr lang="ru-RU"/>
                    </a:p>
                  </a:txBody>
                  <a:tcPr/>
                </a:tc>
                <a:tc>
                  <a:txBody>
                    <a:bodyPr/>
                    <a:lstStyle/>
                    <a:p>
                      <a:pPr algn="ctr" fontAlgn="ctr"/>
                      <a:r>
                        <a:rPr lang="ru-RU" sz="1200" b="1" i="0" u="none" strike="noStrike" dirty="0">
                          <a:effectLst/>
                          <a:latin typeface="Times New Roman"/>
                        </a:rPr>
                        <a:t>17 439,900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Содержание ребенка в семье опекуна и приемной семье, а также вознаграждение, причитающееся приемному родителю за счет субвенции из областного бюджета, в том числе:</a:t>
                      </a:r>
                      <a:br>
                        <a:rPr lang="ru-RU" sz="1000" b="0" i="0" u="none" strike="noStrike" dirty="0">
                          <a:effectLst/>
                          <a:latin typeface="Times New Roman"/>
                        </a:rPr>
                      </a:br>
                      <a:r>
                        <a:rPr lang="ru-RU" sz="1000" b="0" i="0" u="none" strike="noStrike" dirty="0">
                          <a:effectLst/>
                          <a:latin typeface="Times New Roman"/>
                        </a:rPr>
                        <a:t>а) на оздоровительные мероприятия детям-сиротам, находящихся в приемной семье и семье опекуна – 604,8 тыс. рублей (27 приемных детей, 6 опекаемых);</a:t>
                      </a:r>
                      <a:br>
                        <a:rPr lang="ru-RU" sz="1000" b="0" i="0" u="none" strike="noStrike" dirty="0">
                          <a:effectLst/>
                          <a:latin typeface="Times New Roman"/>
                        </a:rPr>
                      </a:br>
                      <a:r>
                        <a:rPr lang="ru-RU" sz="1000" b="0" i="0" u="none" strike="noStrike" dirty="0">
                          <a:effectLst/>
                          <a:latin typeface="Times New Roman"/>
                        </a:rPr>
                        <a:t>б) материальное обеспечение приемной семье – 6696,0 тыс. рублей (19 приемных семей, в которых находятся 51 ребенок);</a:t>
                      </a:r>
                      <a:br>
                        <a:rPr lang="ru-RU" sz="1000" b="0" i="0" u="none" strike="noStrike" dirty="0">
                          <a:effectLst/>
                          <a:latin typeface="Times New Roman"/>
                        </a:rPr>
                      </a:br>
                      <a:r>
                        <a:rPr lang="ru-RU" sz="1000" b="0" i="0" u="none" strike="noStrike" dirty="0">
                          <a:effectLst/>
                          <a:latin typeface="Times New Roman"/>
                        </a:rPr>
                        <a:t>в) вознаграждение, причитающееся приемному родителю за каждого воспитанника – 8430,6 тыс. рублей (вознаграждение приёмного родителя получили в 2021 году – 35 человек); </a:t>
                      </a:r>
                      <a:br>
                        <a:rPr lang="ru-RU" sz="1000" b="0" i="0" u="none" strike="noStrike" dirty="0">
                          <a:effectLst/>
                          <a:latin typeface="Times New Roman"/>
                        </a:rPr>
                      </a:br>
                      <a:r>
                        <a:rPr lang="ru-RU" sz="1000" b="0" i="0" u="none" strike="noStrike" dirty="0">
                          <a:effectLst/>
                          <a:latin typeface="Times New Roman"/>
                        </a:rPr>
                        <a:t>г) выплаты семьям опекунов на содержание подопечных детей – 1708,5 тыс. рублей (14 опекаемых детей).</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671">
                <a:tc vMerge="1">
                  <a:txBody>
                    <a:bodyPr/>
                    <a:lstStyle/>
                    <a:p>
                      <a:endParaRPr lang="ru-RU"/>
                    </a:p>
                  </a:txBody>
                  <a:tcPr/>
                </a:tc>
                <a:tc>
                  <a:txBody>
                    <a:bodyPr/>
                    <a:lstStyle/>
                    <a:p>
                      <a:pPr algn="ctr" fontAlgn="ctr"/>
                      <a:r>
                        <a:rPr lang="ru-RU" sz="1200" b="1" i="0" u="none" strike="noStrike" dirty="0">
                          <a:effectLst/>
                          <a:latin typeface="Times New Roman"/>
                        </a:rPr>
                        <a:t>10 540,300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 исходя из социальной нормы предоставления жилья 33 кв. метра. Приобретено 9 квартир общей площадью 380,9 кв. м.</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737">
                <a:tc vMerge="1">
                  <a:txBody>
                    <a:bodyPr/>
                    <a:lstStyle/>
                    <a:p>
                      <a:endParaRPr lang="ru-RU"/>
                    </a:p>
                  </a:txBody>
                  <a:tcPr/>
                </a:tc>
                <a:tc>
                  <a:txBody>
                    <a:bodyPr/>
                    <a:lstStyle/>
                    <a:p>
                      <a:pPr algn="ctr" fontAlgn="ctr"/>
                      <a:r>
                        <a:rPr lang="ru-RU" sz="1200" b="1" i="0" u="none" strike="noStrike" dirty="0">
                          <a:effectLst/>
                          <a:latin typeface="Times New Roman"/>
                        </a:rPr>
                        <a:t>2 217,600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Обеспечение жильем молодых семей в рамках муниципальной программы «Обеспечение доступным и комфортным жильем населения Муромского района». В 2021 году выплата в размере 35% от расчетной стоимости жилья в пределах социальной нормы для улучшения жилищных условий предоставлена трем семьям: 2 семьи из 4-х человек, и 1 семья из 3 человек.</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0803">
                <a:tc>
                  <a:txBody>
                    <a:bodyPr/>
                    <a:lstStyle/>
                    <a:p>
                      <a:pPr algn="ctr" fontAlgn="ctr"/>
                      <a:r>
                        <a:rPr lang="ru-RU" sz="1000" b="0" i="0" u="none" strike="noStrike" dirty="0">
                          <a:effectLst/>
                          <a:latin typeface="Times New Roman"/>
                        </a:rPr>
                        <a:t>Другие вопросы в области социальной </a:t>
                      </a:r>
                      <a:r>
                        <a:rPr lang="ru-RU" sz="1000" b="0" i="0" u="none" strike="noStrike" dirty="0" smtClean="0">
                          <a:effectLst/>
                          <a:latin typeface="Times New Roman"/>
                        </a:rPr>
                        <a:t>политике; </a:t>
                      </a:r>
                      <a:r>
                        <a:rPr lang="ru-RU" sz="1000" b="0" i="0" u="none" strike="noStrike" dirty="0">
                          <a:effectLst/>
                          <a:latin typeface="Times New Roman"/>
                        </a:rPr>
                        <a:t>пенсионное обеспечение</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effectLst/>
                          <a:latin typeface="Times New Roman"/>
                        </a:rPr>
                        <a:t>4 321,900</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smtClean="0">
                          <a:effectLst/>
                          <a:latin typeface="Times New Roman"/>
                        </a:rPr>
                        <a:t>Обеспечение полномочий по организации и осуществлению деятельности по опеке и попечительству в отношении несовершеннолетних граждан. </a:t>
                      </a:r>
                      <a:r>
                        <a:rPr lang="ru-RU" sz="1000" b="0" i="0" u="none" strike="noStrike" smtClean="0">
                          <a:effectLst/>
                          <a:latin typeface="Times New Roman"/>
                        </a:rPr>
                        <a:t>Пенсии за выслугу лет 39 бывшим муниципальным служащим и лицам, замещающим муниципальные должности.</a:t>
                      </a:r>
                      <a:endParaRPr lang="ru-RU" sz="10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2"/>
          <p:cNvSpPr>
            <a:spLocks noChangeArrowheads="1"/>
          </p:cNvSpPr>
          <p:nvPr/>
        </p:nvSpPr>
        <p:spPr bwMode="auto">
          <a:xfrm>
            <a:off x="146051" y="188640"/>
            <a:ext cx="8818562" cy="1077218"/>
          </a:xfrm>
          <a:prstGeom prst="rect">
            <a:avLst/>
          </a:prstGeom>
          <a:noFill/>
          <a:ln>
            <a:noFill/>
          </a:ln>
          <a:effectLst/>
          <a:extLst/>
        </p:spPr>
        <p:txBody>
          <a:bodyPr>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chemeClr val="tx2"/>
                </a:solidFill>
                <a:latin typeface="Times New Roman" pitchFamily="18" charset="0"/>
                <a:cs typeface="+mn-cs"/>
              </a:rPr>
              <a:t>РАСХОДЫ БЮДЖЕТА РАЙОНА НА СОДЕРЖАНИЕ ОРГАНОВ МЕСТНОГО САМОУПРАВЛЕНИЯ</a:t>
            </a:r>
          </a:p>
          <a:p>
            <a:pPr indent="444500" algn="just" eaLnBrk="1" hangingPunct="1">
              <a:defRPr/>
            </a:pPr>
            <a:r>
              <a:rPr lang="ru-RU" altLang="ru-RU" sz="1400" dirty="0" smtClean="0">
                <a:solidFill>
                  <a:prstClr val="black"/>
                </a:solidFill>
                <a:latin typeface="Times New Roman" pitchFamily="18" charset="0"/>
                <a:cs typeface="+mn-cs"/>
              </a:rPr>
              <a:t>Численность работников органов местного самоуправления (муниципальных служащих) в 2021 году составила 24 единицы. </a:t>
            </a:r>
          </a:p>
        </p:txBody>
      </p:sp>
      <p:grpSp>
        <p:nvGrpSpPr>
          <p:cNvPr id="2" name="Группа 1"/>
          <p:cNvGrpSpPr/>
          <p:nvPr/>
        </p:nvGrpSpPr>
        <p:grpSpPr>
          <a:xfrm>
            <a:off x="193675" y="5229200"/>
            <a:ext cx="4176713" cy="835025"/>
            <a:chOff x="193675" y="5984875"/>
            <a:chExt cx="4176713" cy="835025"/>
          </a:xfrm>
        </p:grpSpPr>
        <p:sp>
          <p:nvSpPr>
            <p:cNvPr id="12" name="Пятиугольник 11"/>
            <p:cNvSpPr/>
            <p:nvPr/>
          </p:nvSpPr>
          <p:spPr>
            <a:xfrm>
              <a:off x="193675" y="5984875"/>
              <a:ext cx="4176713"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6" name="Прямоугольник 1"/>
            <p:cNvSpPr>
              <a:spLocks noChangeArrowheads="1"/>
            </p:cNvSpPr>
            <p:nvPr/>
          </p:nvSpPr>
          <p:spPr bwMode="auto">
            <a:xfrm>
              <a:off x="193675" y="5989638"/>
              <a:ext cx="4167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200" i="1" dirty="0">
                  <a:solidFill>
                    <a:srgbClr val="000000"/>
                  </a:solidFill>
                  <a:latin typeface="Times New Roman" pitchFamily="18" charset="0"/>
                </a:rPr>
                <a:t>Норматив на содержание </a:t>
              </a:r>
            </a:p>
            <a:p>
              <a:pPr algn="ctr"/>
              <a:r>
                <a:rPr lang="ru-RU" altLang="ru-RU" sz="1200" i="1" dirty="0">
                  <a:solidFill>
                    <a:srgbClr val="000000"/>
                  </a:solidFill>
                  <a:latin typeface="Times New Roman" pitchFamily="18" charset="0"/>
                </a:rPr>
                <a:t>органов местного самоуправления, </a:t>
              </a:r>
            </a:p>
            <a:p>
              <a:pPr algn="ctr"/>
              <a:r>
                <a:rPr lang="ru-RU" altLang="ru-RU" sz="1200" i="1" dirty="0">
                  <a:solidFill>
                    <a:srgbClr val="000000"/>
                  </a:solidFill>
                  <a:latin typeface="Times New Roman" pitchFamily="18" charset="0"/>
                </a:rPr>
                <a:t>утвержденный постановлением Губернатора </a:t>
              </a:r>
            </a:p>
            <a:p>
              <a:pPr algn="ctr"/>
              <a:r>
                <a:rPr lang="ru-RU" altLang="ru-RU" sz="1200" i="1" dirty="0">
                  <a:solidFill>
                    <a:srgbClr val="000000"/>
                  </a:solidFill>
                  <a:latin typeface="Times New Roman" pitchFamily="18" charset="0"/>
                </a:rPr>
                <a:t>№ 662 от 01.07.2011 – 4,53%</a:t>
              </a:r>
            </a:p>
          </p:txBody>
        </p:sp>
      </p:grpSp>
      <p:grpSp>
        <p:nvGrpSpPr>
          <p:cNvPr id="4" name="Группа 3"/>
          <p:cNvGrpSpPr/>
          <p:nvPr/>
        </p:nvGrpSpPr>
        <p:grpSpPr>
          <a:xfrm>
            <a:off x="4716463" y="5229200"/>
            <a:ext cx="4248150" cy="819150"/>
            <a:chOff x="4716463" y="5995988"/>
            <a:chExt cx="4248150" cy="819150"/>
          </a:xfrm>
        </p:grpSpPr>
        <p:sp>
          <p:nvSpPr>
            <p:cNvPr id="13" name="Пятиугольник 12"/>
            <p:cNvSpPr/>
            <p:nvPr/>
          </p:nvSpPr>
          <p:spPr>
            <a:xfrm rot="10800000">
              <a:off x="4716463" y="5995988"/>
              <a:ext cx="4248150"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8" name="Rectangle 39"/>
            <p:cNvSpPr>
              <a:spLocks noChangeArrowheads="1"/>
            </p:cNvSpPr>
            <p:nvPr/>
          </p:nvSpPr>
          <p:spPr bwMode="auto">
            <a:xfrm>
              <a:off x="5292725" y="6081713"/>
              <a:ext cx="3473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altLang="ru-RU" sz="1200" i="1" dirty="0">
                  <a:solidFill>
                    <a:srgbClr val="000000"/>
                  </a:solidFill>
                  <a:latin typeface="Times New Roman" pitchFamily="18" charset="0"/>
                </a:rPr>
                <a:t>Утвержденный норматив на содержание органов местного самоуправления в </a:t>
              </a:r>
              <a:r>
                <a:rPr lang="ru-RU" altLang="ru-RU" sz="1200" i="1" dirty="0" smtClean="0">
                  <a:solidFill>
                    <a:srgbClr val="000000"/>
                  </a:solidFill>
                  <a:latin typeface="Times New Roman" pitchFamily="18" charset="0"/>
                </a:rPr>
                <a:t>2021 </a:t>
              </a:r>
              <a:r>
                <a:rPr lang="ru-RU" altLang="ru-RU" sz="1200" i="1" dirty="0">
                  <a:solidFill>
                    <a:srgbClr val="000000"/>
                  </a:solidFill>
                  <a:latin typeface="Times New Roman" pitchFamily="18" charset="0"/>
                </a:rPr>
                <a:t>году выполнен в объеме  </a:t>
              </a:r>
              <a:r>
                <a:rPr lang="ru-RU" altLang="ru-RU" sz="1200" i="1" dirty="0" smtClean="0">
                  <a:solidFill>
                    <a:srgbClr val="000000"/>
                  </a:solidFill>
                  <a:latin typeface="Times New Roman" pitchFamily="18" charset="0"/>
                </a:rPr>
                <a:t>3,10%</a:t>
              </a:r>
              <a:endParaRPr lang="ru-RU" altLang="ru-RU" sz="1200" i="1" dirty="0">
                <a:solidFill>
                  <a:srgbClr val="000000"/>
                </a:solidFill>
                <a:latin typeface="Times New Roman" pitchFamily="18" charset="0"/>
              </a:endParaRPr>
            </a:p>
          </p:txBody>
        </p:sp>
      </p:grpSp>
      <p:graphicFrame>
        <p:nvGraphicFramePr>
          <p:cNvPr id="14" name="Диаграмма 13"/>
          <p:cNvGraphicFramePr>
            <a:graphicFrameLocks/>
          </p:cNvGraphicFramePr>
          <p:nvPr>
            <p:extLst>
              <p:ext uri="{D42A27DB-BD31-4B8C-83A1-F6EECF244321}">
                <p14:modId xmlns:p14="http://schemas.microsoft.com/office/powerpoint/2010/main" val="3371003199"/>
              </p:ext>
            </p:extLst>
          </p:nvPr>
        </p:nvGraphicFramePr>
        <p:xfrm>
          <a:off x="323528" y="1412776"/>
          <a:ext cx="4131469"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a:graphicFrameLocks/>
          </p:cNvGraphicFramePr>
          <p:nvPr>
            <p:extLst>
              <p:ext uri="{D42A27DB-BD31-4B8C-83A1-F6EECF244321}">
                <p14:modId xmlns:p14="http://schemas.microsoft.com/office/powerpoint/2010/main" val="3393681110"/>
              </p:ext>
            </p:extLst>
          </p:nvPr>
        </p:nvGraphicFramePr>
        <p:xfrm>
          <a:off x="4716462" y="1412776"/>
          <a:ext cx="4107829" cy="32403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51520" y="118373"/>
            <a:ext cx="8640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buClr>
                <a:srgbClr val="009999"/>
              </a:buClr>
              <a:buSzPct val="120000"/>
            </a:pPr>
            <a:r>
              <a:rPr lang="ru-RU" altLang="ru-RU" b="1" dirty="0" smtClean="0">
                <a:latin typeface="Times New Roman" pitchFamily="18" charset="0"/>
              </a:rPr>
              <a:t>ОБЪЕМ РАСХОДОВ БЮДЖЕТА МУРОМСКОГО РАЙОНА НА ИСПОЛНЕНИЕ ПУБЛИЧНЫХ НОРМАТИВНЫХ ОБЯЗАТЕЛЬСТВ В 2021 ГОДУ. </a:t>
            </a:r>
            <a:endParaRPr lang="ru-RU" altLang="ru-RU" b="1" dirty="0">
              <a:latin typeface="Times New Roman" pitchFamily="18" charset="0"/>
            </a:endParaRPr>
          </a:p>
        </p:txBody>
      </p:sp>
      <p:sp>
        <p:nvSpPr>
          <p:cNvPr id="3" name="Text Box 7"/>
          <p:cNvSpPr txBox="1">
            <a:spLocks noChangeArrowheads="1"/>
          </p:cNvSpPr>
          <p:nvPr/>
        </p:nvSpPr>
        <p:spPr bwMode="auto">
          <a:xfrm>
            <a:off x="117475" y="858590"/>
            <a:ext cx="8853488" cy="2139047"/>
          </a:xfrm>
          <a:prstGeom prst="rect">
            <a:avLst/>
          </a:prstGeom>
          <a:noFill/>
          <a:ln>
            <a:noFill/>
          </a:ln>
          <a:effectLst/>
          <a:extLst/>
        </p:spPr>
        <p:txBody>
          <a:bodyPr>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None/>
              <a:defRPr/>
            </a:pPr>
            <a:r>
              <a:rPr lang="ru-RU" altLang="ru-RU" sz="1400" b="1" i="1" dirty="0" smtClean="0">
                <a:solidFill>
                  <a:srgbClr val="000000"/>
                </a:solidFill>
                <a:latin typeface="Times New Roman" pitchFamily="18" charset="0"/>
                <a:cs typeface="+mn-cs"/>
              </a:rPr>
              <a:t>Публичные нормативные обязательства</a:t>
            </a:r>
            <a:r>
              <a:rPr lang="ru-RU" altLang="ru-RU" sz="1400" dirty="0" smtClean="0">
                <a:solidFill>
                  <a:srgbClr val="000000"/>
                </a:solidFill>
                <a:latin typeface="Times New Roman" pitchFamily="18" charset="0"/>
                <a:cs typeface="+mn-cs"/>
              </a:rPr>
              <a:t> - </a:t>
            </a:r>
            <a:r>
              <a:rPr lang="ru-RU" sz="1400" dirty="0" smtClean="0">
                <a:solidFill>
                  <a:srgbClr val="000000"/>
                </a:solidFill>
                <a:latin typeface="Times New Roman" pitchFamily="18" charset="0"/>
                <a:cs typeface="+mn-cs"/>
              </a:rPr>
              <a:t>публичные </a:t>
            </a:r>
            <a:r>
              <a:rPr lang="ru-RU" sz="1400" dirty="0">
                <a:solidFill>
                  <a:srgbClr val="000000"/>
                </a:solidFill>
                <a:latin typeface="Times New Roman" pitchFamily="18" charset="0"/>
                <a:cs typeface="+mn-cs"/>
              </a:rPr>
              <a:t>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a:t>
            </a:r>
            <a:r>
              <a:rPr lang="ru-RU" sz="1400" dirty="0" smtClean="0">
                <a:solidFill>
                  <a:srgbClr val="000000"/>
                </a:solidFill>
                <a:latin typeface="Times New Roman" pitchFamily="18" charset="0"/>
                <a:cs typeface="+mn-cs"/>
              </a:rPr>
              <a:t>индексации, </a:t>
            </a:r>
            <a:r>
              <a:rPr lang="ru-RU" sz="1400" dirty="0">
                <a:solidFill>
                  <a:srgbClr val="000000"/>
                </a:solidFill>
                <a:latin typeface="Times New Roman" pitchFamily="18" charset="0"/>
                <a:cs typeface="+mn-cs"/>
              </a:rPr>
              <a:t>за исключением выплат физическому лицу, предусмотренных статусом </a:t>
            </a:r>
            <a:r>
              <a:rPr lang="ru-RU" sz="1400" dirty="0" smtClean="0">
                <a:solidFill>
                  <a:srgbClr val="000000"/>
                </a:solidFill>
                <a:latin typeface="Times New Roman" pitchFamily="18" charset="0"/>
                <a:cs typeface="+mn-cs"/>
              </a:rPr>
              <a:t>муниципальных </a:t>
            </a:r>
            <a:r>
              <a:rPr lang="ru-RU" sz="1400" dirty="0">
                <a:solidFill>
                  <a:srgbClr val="000000"/>
                </a:solidFill>
                <a:latin typeface="Times New Roman" pitchFamily="18" charset="0"/>
                <a:cs typeface="+mn-cs"/>
              </a:rPr>
              <a:t>служащих, а также лиц, </a:t>
            </a:r>
            <a:r>
              <a:rPr lang="ru-RU" sz="1400" dirty="0" smtClean="0">
                <a:solidFill>
                  <a:srgbClr val="000000"/>
                </a:solidFill>
                <a:latin typeface="Times New Roman" pitchFamily="18" charset="0"/>
                <a:cs typeface="+mn-cs"/>
              </a:rPr>
              <a:t>замещающих муниципальные </a:t>
            </a:r>
            <a:r>
              <a:rPr lang="ru-RU" sz="1400" dirty="0">
                <a:solidFill>
                  <a:srgbClr val="000000"/>
                </a:solidFill>
                <a:latin typeface="Times New Roman" pitchFamily="18" charset="0"/>
                <a:cs typeface="+mn-cs"/>
              </a:rPr>
              <a:t>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 государственных или муниципальных организациях, осуществляющих образовательную деятельность</a:t>
            </a:r>
          </a:p>
          <a:p>
            <a:pPr algn="just" eaLnBrk="1" hangingPunct="1">
              <a:spcBef>
                <a:spcPct val="50000"/>
              </a:spcBef>
              <a:buClrTx/>
              <a:buSzTx/>
              <a:buNone/>
              <a:defRPr/>
            </a:pPr>
            <a:endParaRPr lang="ru-RU" altLang="ru-RU" sz="1400" dirty="0">
              <a:solidFill>
                <a:srgbClr val="000000"/>
              </a:solidFill>
              <a:latin typeface="Times New Roman" pitchFamily="18" charset="0"/>
              <a:cs typeface="+mn-cs"/>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11748651"/>
              </p:ext>
            </p:extLst>
          </p:nvPr>
        </p:nvGraphicFramePr>
        <p:xfrm>
          <a:off x="223739" y="2636912"/>
          <a:ext cx="8640959" cy="3704621"/>
        </p:xfrm>
        <a:graphic>
          <a:graphicData uri="http://schemas.openxmlformats.org/drawingml/2006/table">
            <a:tbl>
              <a:tblPr/>
              <a:tblGrid>
                <a:gridCol w="5282180"/>
                <a:gridCol w="1138732"/>
                <a:gridCol w="1148301"/>
                <a:gridCol w="1071746"/>
              </a:tblGrid>
              <a:tr h="548210">
                <a:tc gridSpan="4">
                  <a:txBody>
                    <a:bodyPr/>
                    <a:lstStyle/>
                    <a:p>
                      <a:pPr algn="ctr" fontAlgn="ctr"/>
                      <a:r>
                        <a:rPr lang="ru-RU" sz="1300" b="1" i="0" u="none" strike="noStrike" dirty="0">
                          <a:effectLst/>
                          <a:latin typeface="Times New Roman"/>
                        </a:rPr>
                        <a:t>Перечень публичных нормативных обязательств бюджета Муромского района на 2021 год, тыс. </a:t>
                      </a:r>
                      <a:r>
                        <a:rPr lang="ru-RU" sz="1300" b="1" i="0" u="none" strike="noStrike" dirty="0" smtClean="0">
                          <a:effectLst/>
                          <a:latin typeface="Times New Roman"/>
                        </a:rPr>
                        <a:t>рублей</a:t>
                      </a:r>
                      <a:endParaRPr lang="ru-RU" sz="1300" b="1" i="0" u="none" strike="noStrike" dirty="0">
                        <a:effectLst/>
                        <a:latin typeface="Times New Roman"/>
                      </a:endParaRPr>
                    </a:p>
                  </a:txBody>
                  <a:tcPr marL="7089" marR="7089" marT="708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746498">
                <a:tc>
                  <a:txBody>
                    <a:bodyPr/>
                    <a:lstStyle/>
                    <a:p>
                      <a:pPr algn="ctr" fontAlgn="ctr"/>
                      <a:r>
                        <a:rPr lang="ru-RU" sz="1400" b="1" i="0" u="none" strike="noStrike" dirty="0">
                          <a:effectLst/>
                          <a:latin typeface="Times New Roman"/>
                        </a:rPr>
                        <a:t>Наименование</a:t>
                      </a: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dirty="0">
                          <a:effectLst/>
                          <a:latin typeface="Times New Roman"/>
                        </a:rPr>
                        <a:t>Уточненный план за 2021 год</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Исполнение за 2021 год</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1" i="0" u="none" strike="noStrike">
                          <a:effectLst/>
                          <a:latin typeface="Times New Roman"/>
                        </a:rPr>
                        <a:t>Процент исполнения</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4945">
                <a:tc>
                  <a:txBody>
                    <a:bodyPr/>
                    <a:lstStyle/>
                    <a:p>
                      <a:pPr algn="just" fontAlgn="ctr"/>
                      <a:r>
                        <a:rPr lang="ru-RU" sz="1400" b="1" i="0" u="none" strike="noStrike" dirty="0">
                          <a:effectLst/>
                          <a:latin typeface="Times New Roman"/>
                        </a:rPr>
                        <a:t>Администрация района</a:t>
                      </a: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1" i="0" u="none" strike="noStrike" dirty="0">
                          <a:effectLst/>
                          <a:latin typeface="Times New Roman"/>
                        </a:rPr>
                        <a:t>3 431,2</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1" i="0" u="none" strike="noStrike">
                          <a:effectLst/>
                          <a:latin typeface="Times New Roman"/>
                        </a:rPr>
                        <a:t>3 431,1</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1" i="0" u="none" strike="noStrike">
                          <a:effectLst/>
                          <a:latin typeface="Times New Roman"/>
                        </a:rPr>
                        <a:t>100,0</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244945">
                <a:tc>
                  <a:txBody>
                    <a:bodyPr/>
                    <a:lstStyle/>
                    <a:p>
                      <a:pPr algn="just" fontAlgn="ctr"/>
                      <a:r>
                        <a:rPr lang="ru-RU" sz="1200" b="0" i="0" u="none" strike="noStrike" dirty="0" smtClean="0">
                          <a:effectLst/>
                          <a:latin typeface="Times New Roman"/>
                        </a:rPr>
                        <a:t>Пенсии </a:t>
                      </a:r>
                      <a:r>
                        <a:rPr lang="ru-RU" sz="1200" b="0" i="0" u="none" strike="noStrike" dirty="0">
                          <a:effectLst/>
                          <a:latin typeface="Times New Roman"/>
                        </a:rPr>
                        <a:t>за выслугу лет муниципальным </a:t>
                      </a:r>
                      <a:r>
                        <a:rPr lang="ru-RU" sz="1200" b="0" i="0" u="none" strike="noStrike" dirty="0" smtClean="0">
                          <a:effectLst/>
                          <a:latin typeface="Times New Roman"/>
                        </a:rPr>
                        <a:t>служащим (39 чел.)</a:t>
                      </a:r>
                      <a:endParaRPr lang="ru-RU" sz="1200" b="0" i="0" u="none" strike="noStrike" dirty="0">
                        <a:effectLst/>
                        <a:latin typeface="Times New Roman"/>
                      </a:endParaRP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a:effectLst/>
                          <a:latin typeface="Times New Roman"/>
                        </a:rPr>
                        <a:t>3 331,2</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dirty="0">
                          <a:effectLst/>
                          <a:latin typeface="Times New Roman"/>
                        </a:rPr>
                        <a:t>3 331,1</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a:effectLst/>
                          <a:latin typeface="Times New Roman"/>
                        </a:rPr>
                        <a:t>100,0</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489891">
                <a:tc>
                  <a:txBody>
                    <a:bodyPr/>
                    <a:lstStyle/>
                    <a:p>
                      <a:pPr algn="just" fontAlgn="ctr"/>
                      <a:r>
                        <a:rPr lang="ru-RU" sz="1200" b="0" i="0" u="none" strike="noStrike" dirty="0">
                          <a:effectLst/>
                          <a:latin typeface="Times New Roman"/>
                        </a:rPr>
                        <a:t>Меры социальной поддержки населения в рамках непрограммных расходов органов местного </a:t>
                      </a:r>
                      <a:r>
                        <a:rPr lang="ru-RU" sz="1200" b="0" i="0" u="none" strike="noStrike" dirty="0" smtClean="0">
                          <a:effectLst/>
                          <a:latin typeface="Times New Roman"/>
                        </a:rPr>
                        <a:t>самоуправления (выплаты 24 чел.)</a:t>
                      </a:r>
                      <a:endParaRPr lang="ru-RU" sz="1200" b="0" i="0" u="none" strike="noStrike" dirty="0">
                        <a:effectLst/>
                        <a:latin typeface="Times New Roman"/>
                      </a:endParaRP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a:effectLst/>
                          <a:latin typeface="Times New Roman"/>
                        </a:rPr>
                        <a:t>100,0</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dirty="0">
                          <a:effectLst/>
                          <a:latin typeface="Times New Roman"/>
                        </a:rPr>
                        <a:t>100,0</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200" b="0" i="0" u="none" strike="noStrike">
                          <a:effectLst/>
                          <a:latin typeface="Times New Roman"/>
                        </a:rPr>
                        <a:t>100,0</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244945">
                <a:tc>
                  <a:txBody>
                    <a:bodyPr/>
                    <a:lstStyle/>
                    <a:p>
                      <a:pPr algn="just" fontAlgn="ctr"/>
                      <a:r>
                        <a:rPr lang="ru-RU" sz="1400" b="1" i="0" u="none" strike="noStrike" dirty="0">
                          <a:effectLst/>
                          <a:latin typeface="Times New Roman"/>
                        </a:rPr>
                        <a:t>Управление образования </a:t>
                      </a: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1" i="0" u="none" strike="noStrike">
                          <a:effectLst/>
                          <a:latin typeface="Times New Roman"/>
                        </a:rPr>
                        <a:t>8 481,0</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1" i="0" u="none" strike="noStrike" dirty="0">
                          <a:effectLst/>
                          <a:latin typeface="Times New Roman"/>
                        </a:rPr>
                        <a:t>8 475,0</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1" i="0" u="none" strike="noStrike">
                          <a:effectLst/>
                          <a:latin typeface="Times New Roman"/>
                        </a:rPr>
                        <a:t>196,2</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4945">
                <a:tc>
                  <a:txBody>
                    <a:bodyPr/>
                    <a:lstStyle/>
                    <a:p>
                      <a:pPr algn="just" fontAlgn="ctr"/>
                      <a:r>
                        <a:rPr lang="ru-RU" sz="1200" b="0" i="0" u="none" strike="noStrike" dirty="0">
                          <a:effectLst/>
                          <a:latin typeface="Times New Roman"/>
                        </a:rPr>
                        <a:t>Социальная поддержка детей-инвалидов дошкольного </a:t>
                      </a:r>
                      <a:r>
                        <a:rPr lang="ru-RU" sz="1200" b="0" i="0" u="none" strike="noStrike" dirty="0" smtClean="0">
                          <a:effectLst/>
                          <a:latin typeface="Times New Roman"/>
                        </a:rPr>
                        <a:t>возраста (на начало 2021 года – 11 человек, на конец 2021 года – 10 человек)</a:t>
                      </a:r>
                      <a:endParaRPr lang="ru-RU" sz="1200" b="0" i="0" u="none" strike="noStrike" dirty="0">
                        <a:effectLst/>
                        <a:latin typeface="Times New Roman"/>
                      </a:endParaRP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a:effectLst/>
                          <a:latin typeface="Times New Roman"/>
                        </a:rPr>
                        <a:t>157,0</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dirty="0">
                          <a:effectLst/>
                          <a:latin typeface="Times New Roman"/>
                        </a:rPr>
                        <a:t>151,0</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a:effectLst/>
                          <a:latin typeface="Times New Roman"/>
                        </a:rPr>
                        <a:t>96,2</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501554">
                <a:tc>
                  <a:txBody>
                    <a:bodyPr/>
                    <a:lstStyle/>
                    <a:p>
                      <a:pPr algn="just" fontAlgn="ctr"/>
                      <a:r>
                        <a:rPr lang="ru-RU" sz="1200" b="0" i="0" u="none" strike="noStrike" dirty="0">
                          <a:effectLst/>
                          <a:latin typeface="Times New Roman"/>
                        </a:rPr>
                        <a:t>Содержание ребенка в семье опекуна и приемной семье, а также вознаграждение, причитающееся приемному </a:t>
                      </a:r>
                      <a:r>
                        <a:rPr lang="ru-RU" sz="1200" b="0" i="0" u="none" strike="noStrike" dirty="0" smtClean="0">
                          <a:effectLst/>
                          <a:latin typeface="Times New Roman"/>
                        </a:rPr>
                        <a:t>родителю (14 опекаемых детей и 19 приемных семей, в которых находятся 51 ребенок)</a:t>
                      </a:r>
                      <a:endParaRPr lang="ru-RU" sz="1200" b="0" i="0" u="none" strike="noStrike" dirty="0">
                        <a:effectLst/>
                        <a:latin typeface="Times New Roman"/>
                      </a:endParaRP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a:effectLst/>
                          <a:latin typeface="Times New Roman"/>
                        </a:rPr>
                        <a:t>8 324,0</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a:effectLst/>
                          <a:latin typeface="Times New Roman"/>
                        </a:rPr>
                        <a:t>8 324,0</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200" b="0" i="0" u="none" strike="noStrike" dirty="0">
                          <a:effectLst/>
                          <a:latin typeface="Times New Roman"/>
                        </a:rPr>
                        <a:t>100,0</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256609">
                <a:tc>
                  <a:txBody>
                    <a:bodyPr/>
                    <a:lstStyle/>
                    <a:p>
                      <a:pPr algn="just" fontAlgn="ctr"/>
                      <a:r>
                        <a:rPr lang="ru-RU" sz="1400" b="1" i="0" u="none" strike="noStrike" dirty="0">
                          <a:effectLst/>
                          <a:latin typeface="Times New Roman"/>
                        </a:rPr>
                        <a:t>ИТОГО РАСХОДОВ:</a:t>
                      </a:r>
                    </a:p>
                  </a:txBody>
                  <a:tcPr marL="7089" marR="7089" marT="70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a:effectLst/>
                          <a:latin typeface="Times New Roman"/>
                        </a:rPr>
                        <a:t>11 912,2</a:t>
                      </a:r>
                    </a:p>
                  </a:txBody>
                  <a:tcPr marL="7089" marR="7089" marT="70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a:effectLst/>
                          <a:latin typeface="Times New Roman"/>
                        </a:rPr>
                        <a:t>11 906,1</a:t>
                      </a:r>
                    </a:p>
                  </a:txBody>
                  <a:tcPr marL="7089" marR="7089" marT="7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dirty="0">
                          <a:effectLst/>
                          <a:latin typeface="Times New Roman"/>
                        </a:rPr>
                        <a:t>99,9</a:t>
                      </a:r>
                    </a:p>
                  </a:txBody>
                  <a:tcPr marL="7089" marR="7089" marT="70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325" y="3934097"/>
            <a:ext cx="3024188" cy="2735263"/>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endParaRPr lang="ru-RU" altLang="ru-RU" sz="900" kern="0" smtClean="0">
              <a:solidFill>
                <a:prstClr val="black"/>
              </a:solidFill>
              <a:cs typeface="+mn-cs"/>
            </a:endParaRPr>
          </a:p>
        </p:txBody>
      </p:sp>
      <p:sp>
        <p:nvSpPr>
          <p:cNvPr id="4099" name="Прямоугольник 3"/>
          <p:cNvSpPr>
            <a:spLocks noChangeArrowheads="1"/>
          </p:cNvSpPr>
          <p:nvPr/>
        </p:nvSpPr>
        <p:spPr bwMode="auto">
          <a:xfrm>
            <a:off x="349250" y="260350"/>
            <a:ext cx="85439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b="1" i="1" dirty="0">
                <a:solidFill>
                  <a:srgbClr val="000000"/>
                </a:solidFill>
                <a:latin typeface="Times New Roman" pitchFamily="18" charset="0"/>
                <a:cs typeface="Times New Roman" pitchFamily="18" charset="0"/>
              </a:rPr>
              <a:t>Бюджетный процесс </a:t>
            </a:r>
            <a:r>
              <a:rPr lang="ru-RU" dirty="0">
                <a:solidFill>
                  <a:srgbClr val="00000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indent="457200" algn="just"/>
            <a:r>
              <a:rPr lang="ru-RU" b="1" i="1" dirty="0">
                <a:solidFill>
                  <a:srgbClr val="000000"/>
                </a:solidFill>
                <a:latin typeface="Times New Roman" pitchFamily="18" charset="0"/>
                <a:cs typeface="Times New Roman" pitchFamily="18" charset="0"/>
              </a:rPr>
              <a:t>Одним из этапов бюджетного процесса</a:t>
            </a:r>
            <a:r>
              <a:rPr lang="ru-RU" dirty="0">
                <a:solidFill>
                  <a:srgbClr val="000000"/>
                </a:solidFill>
                <a:latin typeface="Times New Roman" pitchFamily="18" charset="0"/>
                <a:cs typeface="Times New Roman" pitchFamily="18" charset="0"/>
              </a:rPr>
              <a:t> </a:t>
            </a:r>
            <a:r>
              <a:rPr lang="ru-RU" dirty="0">
                <a:latin typeface="Times New Roman" pitchFamily="18" charset="0"/>
                <a:cs typeface="Times New Roman" pitchFamily="18" charset="0"/>
              </a:rPr>
              <a:t>является </a:t>
            </a:r>
            <a:r>
              <a:rPr lang="ru-RU" dirty="0">
                <a:solidFill>
                  <a:srgbClr val="000000"/>
                </a:solidFill>
                <a:latin typeface="Times New Roman" pitchFamily="18" charset="0"/>
                <a:cs typeface="Times New Roman"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целью</a:t>
            </a:r>
            <a:r>
              <a:rPr lang="ru-RU" b="1"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выполнение 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dirty="0">
              <a:latin typeface="Times New Roman" pitchFamily="18" charset="0"/>
              <a:cs typeface="Times New Roman" pitchFamily="18" charset="0"/>
            </a:endParaRPr>
          </a:p>
        </p:txBody>
      </p:sp>
      <p:sp>
        <p:nvSpPr>
          <p:cNvPr id="5" name="Прямоугольник 4"/>
          <p:cNvSpPr/>
          <p:nvPr/>
        </p:nvSpPr>
        <p:spPr>
          <a:xfrm>
            <a:off x="349250" y="3933825"/>
            <a:ext cx="2592388" cy="2740025"/>
          </a:xfrm>
          <a:prstGeom prst="rect">
            <a:avLst/>
          </a:prstGeom>
          <a:ln w="25400">
            <a:solidFill>
              <a:schemeClr val="accent2"/>
            </a:solidFill>
          </a:ln>
        </p:spPr>
        <p:txBody>
          <a:bodyPr>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доходам.</a:t>
            </a:r>
          </a:p>
          <a:p>
            <a:pPr indent="457200" algn="ctr">
              <a:defRPr/>
            </a:pPr>
            <a:r>
              <a:rPr lang="ru-RU" sz="1400" dirty="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a:t>
            </a:r>
            <a:r>
              <a:rPr lang="ru-RU" sz="1400" dirty="0" smtClean="0">
                <a:latin typeface="Times New Roman" panose="02020603050405020304" pitchFamily="18" charset="0"/>
                <a:cs typeface="Times New Roman" panose="02020603050405020304" pitchFamily="18" charset="0"/>
              </a:rPr>
              <a:t>планом.</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03826" y="4359875"/>
            <a:ext cx="2760662" cy="1877437"/>
          </a:xfrm>
          <a:prstGeom prst="rect">
            <a:avLst/>
          </a:prstGeom>
          <a:ln w="25400">
            <a:solidFill>
              <a:schemeClr val="accent2"/>
            </a:solidFill>
          </a:ln>
        </p:spPr>
        <p:txBody>
          <a:bodyPr wrap="square">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расходам.</a:t>
            </a:r>
          </a:p>
          <a:p>
            <a:pPr indent="457200" algn="ctr">
              <a:defRPr/>
            </a:pPr>
            <a:r>
              <a:rPr lang="ru-RU" sz="1400" dirty="0">
                <a:latin typeface="Times New Roman" panose="02020603050405020304" pitchFamily="18" charset="0"/>
                <a:cs typeface="Times New Roman" panose="02020603050405020304" pitchFamily="18" charset="0"/>
              </a:rPr>
              <a:t>Исполнение бюджета по расходам – это последовательное финансирование мероприятий, предусмотренных законом о бюджете в пределах утвержденных </a:t>
            </a:r>
            <a:r>
              <a:rPr lang="ru-RU" sz="1400" dirty="0" smtClean="0">
                <a:latin typeface="Times New Roman" panose="02020603050405020304" pitchFamily="18" charset="0"/>
                <a:cs typeface="Times New Roman" panose="02020603050405020304" pitchFamily="18" charset="0"/>
              </a:rPr>
              <a:t>сумм.</a:t>
            </a:r>
            <a:endParaRPr lang="ru-RU" sz="1400" dirty="0">
              <a:latin typeface="Times New Roman" panose="02020603050405020304" pitchFamily="18" charset="0"/>
              <a:cs typeface="Times New Roman" panose="02020603050405020304" pitchFamily="18" charset="0"/>
            </a:endParaRPr>
          </a:p>
        </p:txBody>
      </p:sp>
      <p:pic>
        <p:nvPicPr>
          <p:cNvPr id="4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450" y="4922838"/>
            <a:ext cx="2590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16013" y="-27384"/>
            <a:ext cx="6985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09999"/>
              </a:buClr>
              <a:buSzPct val="120000"/>
            </a:pPr>
            <a:r>
              <a:rPr lang="ru-RU" altLang="ru-RU" sz="2200" b="1" dirty="0" smtClean="0">
                <a:latin typeface="Times New Roman" pitchFamily="18" charset="0"/>
              </a:rPr>
              <a:t>МЕЖБЮДЖЕТНЫЕ ОТНОШЕНИЯ</a:t>
            </a:r>
            <a:endParaRPr lang="ru-RU" altLang="ru-RU" sz="2200" b="1" dirty="0">
              <a:latin typeface="Times New Roman" pitchFamily="18" charset="0"/>
            </a:endParaRPr>
          </a:p>
        </p:txBody>
      </p:sp>
      <p:sp>
        <p:nvSpPr>
          <p:cNvPr id="4" name="AutoShape 7"/>
          <p:cNvSpPr>
            <a:spLocks noChangeArrowheads="1"/>
          </p:cNvSpPr>
          <p:nvPr/>
        </p:nvSpPr>
        <p:spPr bwMode="auto">
          <a:xfrm>
            <a:off x="210786" y="432000"/>
            <a:ext cx="3980213" cy="1101304"/>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ts val="0"/>
              </a:spcBef>
              <a:spcAft>
                <a:spcPts val="0"/>
              </a:spcAft>
              <a:defRPr/>
            </a:pPr>
            <a:endParaRPr lang="ru-RU" sz="1300" kern="0" dirty="0" smtClean="0">
              <a:solidFill>
                <a:prstClr val="black"/>
              </a:solidFill>
              <a:latin typeface="Times New Roman" pitchFamily="18" charset="0"/>
            </a:endParaRPr>
          </a:p>
        </p:txBody>
      </p:sp>
      <p:pic>
        <p:nvPicPr>
          <p:cNvPr id="4098" name="Picture 2"/>
          <p:cNvPicPr>
            <a:picLocks noChangeAspect="1" noChangeArrowheads="1"/>
          </p:cNvPicPr>
          <p:nvPr/>
        </p:nvPicPr>
        <p:blipFill>
          <a:blip r:embed="rId3">
            <a:extLst/>
          </a:blip>
          <a:srcRect/>
          <a:stretch>
            <a:fillRect/>
          </a:stretch>
        </p:blipFill>
        <p:spPr bwMode="auto">
          <a:xfrm>
            <a:off x="107505" y="1700808"/>
            <a:ext cx="4083495" cy="2092480"/>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4099" name="Picture 3"/>
          <p:cNvPicPr>
            <a:picLocks noChangeAspect="1" noChangeArrowheads="1"/>
          </p:cNvPicPr>
          <p:nvPr/>
        </p:nvPicPr>
        <p:blipFill>
          <a:blip r:embed="rId3">
            <a:extLst/>
          </a:blip>
          <a:srcRect/>
          <a:stretch>
            <a:fillRect/>
          </a:stretch>
        </p:blipFill>
        <p:spPr bwMode="auto">
          <a:xfrm>
            <a:off x="4728766" y="1340768"/>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8" name="Picture 3"/>
          <p:cNvPicPr>
            <a:picLocks noChangeAspect="1" noChangeArrowheads="1"/>
          </p:cNvPicPr>
          <p:nvPr/>
        </p:nvPicPr>
        <p:blipFill>
          <a:blip r:embed="rId3">
            <a:extLst/>
          </a:blip>
          <a:srcRect/>
          <a:stretch>
            <a:fillRect/>
          </a:stretch>
        </p:blipFill>
        <p:spPr bwMode="auto">
          <a:xfrm>
            <a:off x="4601350" y="2852937"/>
            <a:ext cx="3371850" cy="648072"/>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9" name="Picture 3"/>
          <p:cNvPicPr>
            <a:picLocks noChangeAspect="1" noChangeArrowheads="1"/>
          </p:cNvPicPr>
          <p:nvPr/>
        </p:nvPicPr>
        <p:blipFill>
          <a:blip r:embed="rId3">
            <a:extLst/>
          </a:blip>
          <a:srcRect/>
          <a:stretch>
            <a:fillRect/>
          </a:stretch>
        </p:blipFill>
        <p:spPr bwMode="auto">
          <a:xfrm>
            <a:off x="210787" y="3861048"/>
            <a:ext cx="8753701" cy="292494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sp>
        <p:nvSpPr>
          <p:cNvPr id="30730" name="Text Box 7"/>
          <p:cNvSpPr txBox="1">
            <a:spLocks noChangeArrowheads="1"/>
          </p:cNvSpPr>
          <p:nvPr/>
        </p:nvSpPr>
        <p:spPr bwMode="auto">
          <a:xfrm>
            <a:off x="200472" y="438344"/>
            <a:ext cx="408349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400" b="1" dirty="0">
                <a:solidFill>
                  <a:srgbClr val="000000"/>
                </a:solidFill>
                <a:latin typeface="Times New Roman" pitchFamily="18" charset="0"/>
              </a:rPr>
              <a:t>Из бюджета Владимирской области:</a:t>
            </a:r>
          </a:p>
          <a:p>
            <a:pPr eaLnBrk="1" hangingPunct="1">
              <a:buFont typeface="Symbol" pitchFamily="18" charset="2"/>
              <a:buNone/>
            </a:pPr>
            <a:r>
              <a:rPr lang="ru-RU" altLang="ru-RU" sz="1200" dirty="0">
                <a:solidFill>
                  <a:srgbClr val="000000"/>
                </a:solidFill>
                <a:latin typeface="Times New Roman" pitchFamily="18" charset="0"/>
              </a:rPr>
              <a:t>- дотации </a:t>
            </a:r>
            <a:r>
              <a:rPr lang="ru-RU" altLang="ru-RU" sz="1200" dirty="0" smtClean="0">
                <a:solidFill>
                  <a:srgbClr val="000000"/>
                </a:solidFill>
                <a:latin typeface="Times New Roman" pitchFamily="18" charset="0"/>
              </a:rPr>
              <a:t>144 115,9 </a:t>
            </a:r>
            <a:r>
              <a:rPr lang="ru-RU" altLang="ru-RU" sz="1200" dirty="0">
                <a:solidFill>
                  <a:srgbClr val="000000"/>
                </a:solidFill>
                <a:latin typeface="Times New Roman" pitchFamily="18" charset="0"/>
              </a:rPr>
              <a:t>тыс. рублей; </a:t>
            </a:r>
          </a:p>
          <a:p>
            <a:pPr eaLnBrk="1" hangingPunct="1">
              <a:buFontTx/>
              <a:buChar char="-"/>
            </a:pPr>
            <a:r>
              <a:rPr lang="ru-RU" altLang="ru-RU" sz="1200" dirty="0">
                <a:solidFill>
                  <a:srgbClr val="000000"/>
                </a:solidFill>
                <a:latin typeface="Times New Roman" pitchFamily="18" charset="0"/>
              </a:rPr>
              <a:t> субсидии </a:t>
            </a:r>
            <a:r>
              <a:rPr lang="ru-RU" altLang="ru-RU" sz="1200" dirty="0" smtClean="0">
                <a:solidFill>
                  <a:srgbClr val="000000"/>
                </a:solidFill>
                <a:latin typeface="Times New Roman" pitchFamily="18" charset="0"/>
              </a:rPr>
              <a:t>141 058,2 </a:t>
            </a:r>
            <a:r>
              <a:rPr lang="ru-RU" altLang="ru-RU" sz="1200" dirty="0">
                <a:solidFill>
                  <a:srgbClr val="000000"/>
                </a:solidFill>
                <a:latin typeface="Times New Roman" pitchFamily="18" charset="0"/>
              </a:rPr>
              <a:t>тыс. рублей;</a:t>
            </a:r>
          </a:p>
          <a:p>
            <a:pPr eaLnBrk="1" hangingPunct="1">
              <a:buFontTx/>
              <a:buChar char="-"/>
            </a:pPr>
            <a:r>
              <a:rPr lang="ru-RU" altLang="ru-RU" sz="1200" dirty="0">
                <a:solidFill>
                  <a:srgbClr val="000000"/>
                </a:solidFill>
                <a:latin typeface="Times New Roman" pitchFamily="18" charset="0"/>
              </a:rPr>
              <a:t> субвенции </a:t>
            </a:r>
            <a:r>
              <a:rPr lang="ru-RU" altLang="ru-RU" sz="1200" dirty="0" smtClean="0">
                <a:solidFill>
                  <a:srgbClr val="000000"/>
                </a:solidFill>
                <a:latin typeface="Times New Roman" pitchFamily="18" charset="0"/>
              </a:rPr>
              <a:t>160 394,6 </a:t>
            </a:r>
            <a:r>
              <a:rPr lang="ru-RU" altLang="ru-RU" sz="1200" dirty="0">
                <a:solidFill>
                  <a:srgbClr val="000000"/>
                </a:solidFill>
                <a:latin typeface="Times New Roman" pitchFamily="18" charset="0"/>
              </a:rPr>
              <a:t>тыс. рублей;</a:t>
            </a:r>
          </a:p>
          <a:p>
            <a:pPr eaLnBrk="1" hangingPunct="1">
              <a:buFontTx/>
              <a:buChar char="-"/>
            </a:pPr>
            <a:r>
              <a:rPr lang="ru-RU" altLang="ru-RU" sz="1200" dirty="0">
                <a:solidFill>
                  <a:srgbClr val="000000"/>
                </a:solidFill>
                <a:latin typeface="Times New Roman" pitchFamily="18" charset="0"/>
              </a:rPr>
              <a:t> иные межбюджетные трансферты </a:t>
            </a:r>
            <a:r>
              <a:rPr lang="ru-RU" altLang="ru-RU" sz="1200" dirty="0" smtClean="0">
                <a:solidFill>
                  <a:srgbClr val="000000"/>
                </a:solidFill>
                <a:latin typeface="Times New Roman" pitchFamily="18" charset="0"/>
              </a:rPr>
              <a:t>11 920,8 тыс</a:t>
            </a:r>
            <a:r>
              <a:rPr lang="ru-RU" altLang="ru-RU" sz="1200" dirty="0">
                <a:solidFill>
                  <a:srgbClr val="000000"/>
                </a:solidFill>
                <a:latin typeface="Times New Roman" pitchFamily="18" charset="0"/>
              </a:rPr>
              <a:t>. рублей;</a:t>
            </a:r>
          </a:p>
        </p:txBody>
      </p:sp>
      <p:sp>
        <p:nvSpPr>
          <p:cNvPr id="30731" name="Text Box 36"/>
          <p:cNvSpPr txBox="1">
            <a:spLocks noChangeArrowheads="1"/>
          </p:cNvSpPr>
          <p:nvPr/>
        </p:nvSpPr>
        <p:spPr bwMode="auto">
          <a:xfrm>
            <a:off x="107505" y="1700808"/>
            <a:ext cx="4083496"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400" b="1" dirty="0">
                <a:solidFill>
                  <a:srgbClr val="000000"/>
                </a:solidFill>
                <a:latin typeface="Times New Roman" pitchFamily="18" charset="0"/>
              </a:rPr>
              <a:t>Из бюджетов поселений:</a:t>
            </a:r>
          </a:p>
          <a:p>
            <a:pPr algn="just" eaLnBrk="1" hangingPunct="1"/>
            <a:r>
              <a:rPr lang="ru-RU" altLang="ru-RU" sz="1200" b="1" dirty="0">
                <a:solidFill>
                  <a:srgbClr val="000000"/>
                </a:solidFill>
                <a:latin typeface="Times New Roman" pitchFamily="18" charset="0"/>
              </a:rPr>
              <a:t> </a:t>
            </a:r>
            <a:r>
              <a:rPr lang="ru-RU" altLang="ru-RU" sz="1200" dirty="0" smtClean="0">
                <a:solidFill>
                  <a:srgbClr val="000000"/>
                </a:solidFill>
                <a:latin typeface="Times New Roman" pitchFamily="18" charset="0"/>
              </a:rPr>
              <a:t>- иные </a:t>
            </a:r>
            <a:r>
              <a:rPr lang="ru-RU" altLang="ru-RU" sz="1200" dirty="0">
                <a:solidFill>
                  <a:srgbClr val="000000"/>
                </a:solidFill>
                <a:latin typeface="Times New Roman" pitchFamily="18" charset="0"/>
              </a:rPr>
              <a:t>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a:t>
            </a:r>
            <a:r>
              <a:rPr lang="en-US" altLang="ru-RU" sz="1200" dirty="0" smtClean="0">
                <a:solidFill>
                  <a:srgbClr val="000000"/>
                </a:solidFill>
                <a:latin typeface="Times New Roman" pitchFamily="18" charset="0"/>
              </a:rPr>
              <a:t>3</a:t>
            </a:r>
            <a:r>
              <a:rPr lang="ru-RU" altLang="ru-RU" sz="1200" dirty="0" smtClean="0">
                <a:solidFill>
                  <a:srgbClr val="000000"/>
                </a:solidFill>
                <a:latin typeface="Times New Roman" pitchFamily="18" charset="0"/>
              </a:rPr>
              <a:t>994,64</a:t>
            </a:r>
            <a:r>
              <a:rPr lang="en-US" altLang="ru-RU" sz="1200" dirty="0" smtClean="0">
                <a:solidFill>
                  <a:srgbClr val="000000"/>
                </a:solidFill>
                <a:latin typeface="Times New Roman" pitchFamily="18" charset="0"/>
              </a:rPr>
              <a:t> </a:t>
            </a:r>
            <a:r>
              <a:rPr lang="ru-RU" altLang="ru-RU" sz="1200" dirty="0">
                <a:solidFill>
                  <a:srgbClr val="000000"/>
                </a:solidFill>
                <a:latin typeface="Times New Roman" pitchFamily="18" charset="0"/>
              </a:rPr>
              <a:t>тыс. </a:t>
            </a:r>
            <a:r>
              <a:rPr lang="ru-RU" altLang="ru-RU" sz="1200" dirty="0" smtClean="0">
                <a:solidFill>
                  <a:srgbClr val="000000"/>
                </a:solidFill>
                <a:latin typeface="Times New Roman" pitchFamily="18" charset="0"/>
              </a:rPr>
              <a:t>рублей, в том числе:</a:t>
            </a:r>
          </a:p>
          <a:p>
            <a:pPr marL="216000" indent="-171450" algn="just" eaLnBrk="1" hangingPunct="1">
              <a:buFont typeface="Arial" pitchFamily="34" charset="0"/>
              <a:buChar char="•"/>
              <a:defRPr/>
            </a:pPr>
            <a:r>
              <a:rPr lang="ru-RU" altLang="ru-RU" sz="1200" dirty="0">
                <a:latin typeface="Times New Roman" pitchFamily="18" charset="0"/>
              </a:rPr>
              <a:t>Муниципальное образование </a:t>
            </a:r>
            <a:r>
              <a:rPr lang="ru-RU" altLang="ru-RU" sz="1200" dirty="0" smtClean="0">
                <a:latin typeface="Times New Roman" pitchFamily="18" charset="0"/>
              </a:rPr>
              <a:t>Борисоглебское </a:t>
            </a:r>
            <a:r>
              <a:rPr lang="ru-RU" altLang="ru-RU" sz="1200" dirty="0">
                <a:latin typeface="Times New Roman" pitchFamily="18" charset="0"/>
              </a:rPr>
              <a:t>– </a:t>
            </a:r>
            <a:r>
              <a:rPr lang="ru-RU" altLang="ru-RU" sz="1200" dirty="0" smtClean="0">
                <a:latin typeface="Times New Roman" pitchFamily="18" charset="0"/>
              </a:rPr>
              <a:t>931,9 </a:t>
            </a:r>
            <a:r>
              <a:rPr lang="ru-RU" altLang="ru-RU" sz="1200" dirty="0">
                <a:latin typeface="Times New Roman" pitchFamily="18" charset="0"/>
              </a:rPr>
              <a:t>тыс. рублей;</a:t>
            </a:r>
          </a:p>
          <a:p>
            <a:pPr marL="216000" indent="-171450" algn="just" eaLnBrk="1" hangingPunct="1">
              <a:buFont typeface="Arial" pitchFamily="34" charset="0"/>
              <a:buChar char="•"/>
              <a:defRPr/>
            </a:pPr>
            <a:r>
              <a:rPr lang="ru-RU" altLang="ru-RU" sz="1200" dirty="0">
                <a:latin typeface="Times New Roman" pitchFamily="18" charset="0"/>
              </a:rPr>
              <a:t>Муниципальное </a:t>
            </a:r>
            <a:r>
              <a:rPr lang="ru-RU" altLang="ru-RU" sz="1200" dirty="0" smtClean="0">
                <a:latin typeface="Times New Roman" pitchFamily="18" charset="0"/>
              </a:rPr>
              <a:t>образование </a:t>
            </a:r>
            <a:r>
              <a:rPr lang="ru-RU" altLang="ru-RU" sz="1200" dirty="0" err="1" smtClean="0">
                <a:latin typeface="Times New Roman" pitchFamily="18" charset="0"/>
              </a:rPr>
              <a:t>Ковардицкое</a:t>
            </a:r>
            <a:r>
              <a:rPr lang="ru-RU" altLang="ru-RU" sz="1200" dirty="0" smtClean="0">
                <a:latin typeface="Times New Roman" pitchFamily="18" charset="0"/>
              </a:rPr>
              <a:t> </a:t>
            </a:r>
            <a:r>
              <a:rPr lang="ru-RU" altLang="ru-RU" sz="1200" dirty="0">
                <a:latin typeface="Times New Roman" pitchFamily="18" charset="0"/>
              </a:rPr>
              <a:t>– </a:t>
            </a:r>
            <a:r>
              <a:rPr lang="ru-RU" altLang="ru-RU" sz="1200" dirty="0" smtClean="0">
                <a:latin typeface="Times New Roman" pitchFamily="18" charset="0"/>
              </a:rPr>
              <a:t>3062,7 </a:t>
            </a:r>
            <a:r>
              <a:rPr lang="ru-RU" altLang="ru-RU" sz="1200" dirty="0">
                <a:latin typeface="Times New Roman" pitchFamily="18" charset="0"/>
              </a:rPr>
              <a:t>тыс. рублей</a:t>
            </a:r>
            <a:r>
              <a:rPr lang="ru-RU" altLang="ru-RU" sz="1200" dirty="0" smtClean="0">
                <a:latin typeface="Times New Roman" pitchFamily="18" charset="0"/>
              </a:rPr>
              <a:t>.</a:t>
            </a:r>
            <a:endParaRPr lang="ru-RU" altLang="ru-RU" sz="1200" dirty="0">
              <a:solidFill>
                <a:srgbClr val="000000"/>
              </a:solidFill>
              <a:latin typeface="Times New Roman" pitchFamily="18" charset="0"/>
            </a:endParaRPr>
          </a:p>
        </p:txBody>
      </p:sp>
      <p:sp>
        <p:nvSpPr>
          <p:cNvPr id="30732" name="Text Box 27"/>
          <p:cNvSpPr txBox="1">
            <a:spLocks noChangeArrowheads="1"/>
          </p:cNvSpPr>
          <p:nvPr/>
        </p:nvSpPr>
        <p:spPr bwMode="auto">
          <a:xfrm>
            <a:off x="5100638" y="1412776"/>
            <a:ext cx="27368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solidFill>
                  <a:srgbClr val="000000"/>
                </a:solidFill>
                <a:latin typeface="Times New Roman" pitchFamily="18" charset="0"/>
              </a:rPr>
              <a:t>БЮДЖЕТ МУНИЦИПАЛЬНОГО ОБРАЗОВАНИЯ МУРОМСКИЙ РАЙОН</a:t>
            </a:r>
          </a:p>
        </p:txBody>
      </p:sp>
      <p:sp>
        <p:nvSpPr>
          <p:cNvPr id="30733" name="Text Box 52"/>
          <p:cNvSpPr txBox="1">
            <a:spLocks noChangeArrowheads="1"/>
          </p:cNvSpPr>
          <p:nvPr/>
        </p:nvSpPr>
        <p:spPr bwMode="auto">
          <a:xfrm>
            <a:off x="4967288" y="2996952"/>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solidFill>
                  <a:srgbClr val="000000"/>
                </a:solidFill>
                <a:latin typeface="Times New Roman" pitchFamily="18" charset="0"/>
              </a:rPr>
              <a:t>БЮДЖЕТЫ ПОСЕЛЕНИЙ</a:t>
            </a:r>
          </a:p>
        </p:txBody>
      </p:sp>
      <p:sp>
        <p:nvSpPr>
          <p:cNvPr id="30734" name="Text Box 59"/>
          <p:cNvSpPr txBox="1">
            <a:spLocks noChangeArrowheads="1"/>
          </p:cNvSpPr>
          <p:nvPr/>
        </p:nvSpPr>
        <p:spPr bwMode="auto">
          <a:xfrm>
            <a:off x="539552" y="3933056"/>
            <a:ext cx="82089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ru-RU" altLang="ru-RU" sz="1200" b="1" dirty="0">
                <a:solidFill>
                  <a:srgbClr val="000000"/>
                </a:solidFill>
                <a:latin typeface="Times New Roman" pitchFamily="18" charset="0"/>
              </a:rPr>
              <a:t>Дотации на выравнивание бюджетной обеспеченности муниципальных образований из районного Фонда финансовой поддержки поселений:</a:t>
            </a:r>
          </a:p>
          <a:p>
            <a:pPr algn="just" eaLnBrk="1" hangingPunct="1">
              <a:buFontTx/>
              <a:buChar char="-"/>
            </a:pPr>
            <a:r>
              <a:rPr lang="ru-RU" altLang="ru-RU" sz="1200" dirty="0">
                <a:solidFill>
                  <a:srgbClr val="000000"/>
                </a:solidFill>
                <a:latin typeface="Times New Roman" pitchFamily="18" charset="0"/>
              </a:rPr>
              <a:t> </a:t>
            </a:r>
            <a:r>
              <a:rPr lang="ru-RU" altLang="ru-RU" sz="1200" dirty="0" smtClean="0">
                <a:solidFill>
                  <a:srgbClr val="000000"/>
                </a:solidFill>
                <a:latin typeface="Times New Roman" pitchFamily="18" charset="0"/>
              </a:rPr>
              <a:t>Муниципальному образованию </a:t>
            </a:r>
            <a:r>
              <a:rPr lang="ru-RU" altLang="ru-RU" sz="1200" dirty="0">
                <a:latin typeface="Times New Roman" pitchFamily="18" charset="0"/>
              </a:rPr>
              <a:t>Борисоглебское </a:t>
            </a:r>
            <a:r>
              <a:rPr lang="ru-RU" altLang="ru-RU" sz="1200" dirty="0" smtClean="0">
                <a:latin typeface="Times New Roman" pitchFamily="18" charset="0"/>
              </a:rPr>
              <a:t>в сумме 5975,0 </a:t>
            </a:r>
            <a:r>
              <a:rPr lang="ru-RU" altLang="ru-RU" sz="1200" dirty="0">
                <a:latin typeface="Times New Roman" pitchFamily="18" charset="0"/>
              </a:rPr>
              <a:t>тыс. рублей;</a:t>
            </a:r>
          </a:p>
          <a:p>
            <a:pPr algn="just" eaLnBrk="1" hangingPunct="1">
              <a:buFontTx/>
              <a:buChar char="-"/>
            </a:pPr>
            <a:r>
              <a:rPr lang="ru-RU" altLang="ru-RU" sz="1200" dirty="0">
                <a:latin typeface="Times New Roman" pitchFamily="18" charset="0"/>
              </a:rPr>
              <a:t> </a:t>
            </a:r>
            <a:r>
              <a:rPr lang="ru-RU" altLang="ru-RU" sz="1200" dirty="0" smtClean="0">
                <a:latin typeface="Times New Roman" pitchFamily="18" charset="0"/>
              </a:rPr>
              <a:t>Муниципальному образованию </a:t>
            </a:r>
            <a:r>
              <a:rPr lang="ru-RU" altLang="ru-RU" sz="1200" dirty="0" err="1">
                <a:latin typeface="Times New Roman" pitchFamily="18" charset="0"/>
              </a:rPr>
              <a:t>Ковардицкое</a:t>
            </a:r>
            <a:r>
              <a:rPr lang="ru-RU" altLang="ru-RU" sz="1200" dirty="0">
                <a:latin typeface="Times New Roman" pitchFamily="18" charset="0"/>
              </a:rPr>
              <a:t>  </a:t>
            </a:r>
            <a:r>
              <a:rPr lang="ru-RU" altLang="ru-RU" sz="1200" dirty="0" smtClean="0">
                <a:latin typeface="Times New Roman" pitchFamily="18" charset="0"/>
              </a:rPr>
              <a:t>в сумме 9250,0 </a:t>
            </a:r>
            <a:r>
              <a:rPr lang="ru-RU" altLang="ru-RU" sz="1200" dirty="0">
                <a:latin typeface="Times New Roman" pitchFamily="18" charset="0"/>
              </a:rPr>
              <a:t>тыс</a:t>
            </a:r>
            <a:r>
              <a:rPr lang="ru-RU" altLang="ru-RU" sz="1200" dirty="0">
                <a:solidFill>
                  <a:srgbClr val="000000"/>
                </a:solidFill>
                <a:latin typeface="Times New Roman" pitchFamily="18" charset="0"/>
              </a:rPr>
              <a:t>. рублей</a:t>
            </a:r>
            <a:r>
              <a:rPr lang="ru-RU" altLang="ru-RU" sz="1200" dirty="0" smtClean="0">
                <a:solidFill>
                  <a:srgbClr val="000000"/>
                </a:solidFill>
                <a:latin typeface="Times New Roman" pitchFamily="18" charset="0"/>
              </a:rPr>
              <a:t>.</a:t>
            </a:r>
          </a:p>
          <a:p>
            <a:pPr algn="just" eaLnBrk="1" hangingPunct="1"/>
            <a:r>
              <a:rPr lang="ru-RU" altLang="ru-RU" sz="1200" b="1" dirty="0" smtClean="0">
                <a:solidFill>
                  <a:srgbClr val="000000"/>
                </a:solidFill>
                <a:latin typeface="Times New Roman" pitchFamily="18" charset="0"/>
              </a:rPr>
              <a:t>Дотации на </a:t>
            </a:r>
            <a:r>
              <a:rPr lang="ru-RU" altLang="ru-RU" sz="1200" b="1" dirty="0">
                <a:solidFill>
                  <a:srgbClr val="000000"/>
                </a:solidFill>
                <a:latin typeface="Times New Roman" pitchFamily="18" charset="0"/>
              </a:rPr>
              <a:t>выравнивание бюджетной обеспеченности (за счет субвенции из областного </a:t>
            </a:r>
            <a:r>
              <a:rPr lang="ru-RU" altLang="ru-RU" sz="1200" b="1" dirty="0" smtClean="0">
                <a:solidFill>
                  <a:srgbClr val="000000"/>
                </a:solidFill>
                <a:latin typeface="Times New Roman" pitchFamily="18" charset="0"/>
              </a:rPr>
              <a:t>бюджета):</a:t>
            </a:r>
            <a:endParaRPr lang="ru-RU" altLang="ru-RU" sz="1200" b="1" dirty="0">
              <a:solidFill>
                <a:srgbClr val="000000"/>
              </a:solidFill>
              <a:latin typeface="Times New Roman" pitchFamily="18" charset="0"/>
            </a:endParaRPr>
          </a:p>
          <a:p>
            <a:pPr algn="just" eaLnBrk="1" hangingPunct="1">
              <a:buFontTx/>
              <a:buChar char="-"/>
            </a:pPr>
            <a:r>
              <a:rPr lang="ru-RU" altLang="ru-RU" sz="1200" dirty="0" smtClean="0">
                <a:solidFill>
                  <a:srgbClr val="000000"/>
                </a:solidFill>
                <a:latin typeface="Times New Roman" pitchFamily="18" charset="0"/>
              </a:rPr>
              <a:t> Муниципальному </a:t>
            </a:r>
            <a:r>
              <a:rPr lang="ru-RU" altLang="ru-RU" sz="1200" dirty="0">
                <a:solidFill>
                  <a:srgbClr val="000000"/>
                </a:solidFill>
                <a:latin typeface="Times New Roman" pitchFamily="18" charset="0"/>
              </a:rPr>
              <a:t>образованию </a:t>
            </a:r>
            <a:r>
              <a:rPr lang="ru-RU" altLang="ru-RU" sz="1200" dirty="0">
                <a:latin typeface="Times New Roman" pitchFamily="18" charset="0"/>
              </a:rPr>
              <a:t>Борисоглебское в сумме </a:t>
            </a:r>
            <a:r>
              <a:rPr lang="ru-RU" altLang="ru-RU" sz="1200" dirty="0" smtClean="0">
                <a:latin typeface="Times New Roman" pitchFamily="18" charset="0"/>
              </a:rPr>
              <a:t>7231,0 </a:t>
            </a:r>
            <a:r>
              <a:rPr lang="ru-RU" altLang="ru-RU" sz="1200" dirty="0">
                <a:latin typeface="Times New Roman" pitchFamily="18" charset="0"/>
              </a:rPr>
              <a:t>тыс. рублей;</a:t>
            </a:r>
          </a:p>
          <a:p>
            <a:pPr algn="just" eaLnBrk="1" hangingPunct="1">
              <a:buFontTx/>
              <a:buChar char="-"/>
            </a:pPr>
            <a:r>
              <a:rPr lang="ru-RU" altLang="ru-RU" sz="1200" dirty="0">
                <a:latin typeface="Times New Roman" pitchFamily="18" charset="0"/>
              </a:rPr>
              <a:t> Муниципальному образованию </a:t>
            </a:r>
            <a:r>
              <a:rPr lang="ru-RU" altLang="ru-RU" sz="1200" dirty="0" err="1">
                <a:latin typeface="Times New Roman" pitchFamily="18" charset="0"/>
              </a:rPr>
              <a:t>Ковардицкое</a:t>
            </a:r>
            <a:r>
              <a:rPr lang="ru-RU" altLang="ru-RU" sz="1200" dirty="0">
                <a:latin typeface="Times New Roman" pitchFamily="18" charset="0"/>
              </a:rPr>
              <a:t>  в сумме </a:t>
            </a:r>
            <a:r>
              <a:rPr lang="ru-RU" altLang="ru-RU" sz="1200" dirty="0" smtClean="0">
                <a:latin typeface="Times New Roman" pitchFamily="18" charset="0"/>
              </a:rPr>
              <a:t>11 196,0 </a:t>
            </a:r>
            <a:r>
              <a:rPr lang="ru-RU" altLang="ru-RU" sz="1200" dirty="0">
                <a:latin typeface="Times New Roman" pitchFamily="18" charset="0"/>
              </a:rPr>
              <a:t>тыс</a:t>
            </a:r>
            <a:r>
              <a:rPr lang="ru-RU" altLang="ru-RU" sz="1200" dirty="0">
                <a:solidFill>
                  <a:srgbClr val="000000"/>
                </a:solidFill>
                <a:latin typeface="Times New Roman" pitchFamily="18" charset="0"/>
              </a:rPr>
              <a:t>. рублей.</a:t>
            </a:r>
          </a:p>
          <a:p>
            <a:pPr algn="just" eaLnBrk="1" hangingPunct="1"/>
            <a:r>
              <a:rPr lang="ru-RU" altLang="ru-RU" sz="1200" b="1" dirty="0" smtClean="0">
                <a:solidFill>
                  <a:srgbClr val="000000"/>
                </a:solidFill>
                <a:latin typeface="Times New Roman" pitchFamily="18" charset="0"/>
              </a:rPr>
              <a:t>Иные </a:t>
            </a:r>
            <a:r>
              <a:rPr lang="ru-RU" altLang="ru-RU" sz="1200" b="1" dirty="0">
                <a:solidFill>
                  <a:srgbClr val="000000"/>
                </a:solidFill>
                <a:latin typeface="Times New Roman" pitchFamily="18" charset="0"/>
              </a:rPr>
              <a:t>межбюджетные трансферты на сбалансированность бюджетам муниципальных образований из бюджета Муромского района:</a:t>
            </a:r>
          </a:p>
          <a:p>
            <a:pPr algn="just" eaLnBrk="1" hangingPunct="1"/>
            <a:r>
              <a:rPr lang="ru-RU" altLang="ru-RU" sz="1200" dirty="0">
                <a:solidFill>
                  <a:srgbClr val="000000"/>
                </a:solidFill>
                <a:latin typeface="Times New Roman" pitchFamily="18" charset="0"/>
              </a:rPr>
              <a:t>- </a:t>
            </a:r>
            <a:r>
              <a:rPr lang="ru-RU" altLang="ru-RU" sz="1200" dirty="0" smtClean="0">
                <a:solidFill>
                  <a:srgbClr val="000000"/>
                </a:solidFill>
                <a:latin typeface="Times New Roman" pitchFamily="18" charset="0"/>
              </a:rPr>
              <a:t>Муниципальному образованию </a:t>
            </a:r>
            <a:r>
              <a:rPr lang="ru-RU" altLang="ru-RU" sz="1200" dirty="0">
                <a:solidFill>
                  <a:srgbClr val="000000"/>
                </a:solidFill>
                <a:latin typeface="Times New Roman" pitchFamily="18" charset="0"/>
              </a:rPr>
              <a:t>Борисоглебское </a:t>
            </a:r>
            <a:r>
              <a:rPr lang="ru-RU" altLang="ru-RU" sz="1200" dirty="0" smtClean="0">
                <a:solidFill>
                  <a:srgbClr val="000000"/>
                </a:solidFill>
                <a:latin typeface="Times New Roman" pitchFamily="18" charset="0"/>
              </a:rPr>
              <a:t>в сумме  7059,2 тыс</a:t>
            </a:r>
            <a:r>
              <a:rPr lang="ru-RU" altLang="ru-RU" sz="1200" dirty="0">
                <a:solidFill>
                  <a:srgbClr val="000000"/>
                </a:solidFill>
                <a:latin typeface="Times New Roman" pitchFamily="18" charset="0"/>
              </a:rPr>
              <a:t>. рублей;</a:t>
            </a:r>
          </a:p>
          <a:p>
            <a:pPr algn="just" eaLnBrk="1" hangingPunct="1">
              <a:buFont typeface="Symbol" pitchFamily="18" charset="2"/>
              <a:buNone/>
            </a:pPr>
            <a:r>
              <a:rPr lang="ru-RU" altLang="ru-RU" sz="1200" dirty="0">
                <a:solidFill>
                  <a:srgbClr val="000000"/>
                </a:solidFill>
                <a:latin typeface="Times New Roman" pitchFamily="18" charset="0"/>
              </a:rPr>
              <a:t>- </a:t>
            </a:r>
            <a:r>
              <a:rPr lang="ru-RU" altLang="ru-RU" sz="1200" dirty="0" smtClean="0">
                <a:solidFill>
                  <a:srgbClr val="000000"/>
                </a:solidFill>
                <a:latin typeface="Times New Roman" pitchFamily="18" charset="0"/>
              </a:rPr>
              <a:t>Муниципальному образованию </a:t>
            </a:r>
            <a:r>
              <a:rPr lang="ru-RU" altLang="ru-RU" sz="1200" dirty="0" err="1">
                <a:solidFill>
                  <a:srgbClr val="000000"/>
                </a:solidFill>
                <a:latin typeface="Times New Roman" pitchFamily="18" charset="0"/>
              </a:rPr>
              <a:t>Ковардицкое</a:t>
            </a:r>
            <a:r>
              <a:rPr lang="ru-RU" altLang="ru-RU" sz="1200" dirty="0">
                <a:solidFill>
                  <a:srgbClr val="000000"/>
                </a:solidFill>
                <a:latin typeface="Times New Roman" pitchFamily="18" charset="0"/>
              </a:rPr>
              <a:t> </a:t>
            </a:r>
            <a:r>
              <a:rPr lang="ru-RU" altLang="ru-RU" sz="1200" dirty="0" smtClean="0">
                <a:solidFill>
                  <a:srgbClr val="000000"/>
                </a:solidFill>
                <a:latin typeface="Times New Roman" pitchFamily="18" charset="0"/>
              </a:rPr>
              <a:t>в сумме 194,1 </a:t>
            </a:r>
            <a:r>
              <a:rPr lang="ru-RU" altLang="ru-RU" sz="1200" dirty="0">
                <a:solidFill>
                  <a:srgbClr val="000000"/>
                </a:solidFill>
                <a:latin typeface="Times New Roman" pitchFamily="18" charset="0"/>
              </a:rPr>
              <a:t>тыс. рублей.</a:t>
            </a:r>
          </a:p>
          <a:p>
            <a:pPr algn="just" eaLnBrk="1" hangingPunct="1">
              <a:buFont typeface="Symbol" pitchFamily="18" charset="2"/>
              <a:buNone/>
            </a:pPr>
            <a:r>
              <a:rPr lang="ru-RU" altLang="ru-RU" sz="1200" b="1" dirty="0">
                <a:solidFill>
                  <a:srgbClr val="000000"/>
                </a:solidFill>
                <a:latin typeface="Times New Roman" pitchFamily="18" charset="0"/>
              </a:rPr>
              <a:t>Иные межбюджетные трансферты, передаваемые бюджету муниципальных образований из бюджета Муромского района на мероприятия в части осуществления дорожной деятельности:</a:t>
            </a:r>
          </a:p>
          <a:p>
            <a:pPr algn="just" eaLnBrk="1" hangingPunct="1"/>
            <a:r>
              <a:rPr lang="ru-RU" altLang="ru-RU" sz="1200" b="1" dirty="0">
                <a:solidFill>
                  <a:srgbClr val="000000"/>
                </a:solidFill>
                <a:latin typeface="Times New Roman" pitchFamily="18" charset="0"/>
              </a:rPr>
              <a:t>-</a:t>
            </a:r>
            <a:r>
              <a:rPr lang="ru-RU" altLang="ru-RU" sz="1200" dirty="0">
                <a:solidFill>
                  <a:srgbClr val="000000"/>
                </a:solidFill>
                <a:latin typeface="Times New Roman" pitchFamily="18" charset="0"/>
              </a:rPr>
              <a:t> </a:t>
            </a:r>
            <a:r>
              <a:rPr lang="ru-RU" altLang="ru-RU" sz="1200" dirty="0" smtClean="0">
                <a:solidFill>
                  <a:srgbClr val="000000"/>
                </a:solidFill>
                <a:latin typeface="Times New Roman" pitchFamily="18" charset="0"/>
              </a:rPr>
              <a:t>Муниципальному образованию </a:t>
            </a:r>
            <a:r>
              <a:rPr lang="ru-RU" altLang="ru-RU" sz="1200" dirty="0">
                <a:latin typeface="Times New Roman" pitchFamily="18" charset="0"/>
              </a:rPr>
              <a:t>Борисоглебское </a:t>
            </a:r>
            <a:r>
              <a:rPr lang="ru-RU" altLang="ru-RU" sz="1200" dirty="0" smtClean="0">
                <a:latin typeface="Times New Roman" pitchFamily="18" charset="0"/>
              </a:rPr>
              <a:t>в сумме  2334,0 </a:t>
            </a:r>
            <a:r>
              <a:rPr lang="ru-RU" altLang="ru-RU" sz="1200" dirty="0">
                <a:latin typeface="Times New Roman" pitchFamily="18" charset="0"/>
              </a:rPr>
              <a:t>тыс. рублей;</a:t>
            </a:r>
          </a:p>
          <a:p>
            <a:pPr algn="just" eaLnBrk="1" hangingPunct="1">
              <a:buFont typeface="Symbol" pitchFamily="18" charset="2"/>
              <a:buNone/>
            </a:pPr>
            <a:r>
              <a:rPr lang="ru-RU" altLang="ru-RU" sz="1200" dirty="0">
                <a:latin typeface="Times New Roman" pitchFamily="18" charset="0"/>
              </a:rPr>
              <a:t>- </a:t>
            </a:r>
            <a:r>
              <a:rPr lang="ru-RU" altLang="ru-RU" sz="1200" dirty="0" smtClean="0">
                <a:latin typeface="Times New Roman" pitchFamily="18" charset="0"/>
              </a:rPr>
              <a:t>Муниципальному образованию </a:t>
            </a:r>
            <a:r>
              <a:rPr lang="ru-RU" altLang="ru-RU" sz="1200" dirty="0" err="1" smtClean="0">
                <a:latin typeface="Times New Roman" pitchFamily="18" charset="0"/>
              </a:rPr>
              <a:t>Ковардицкое</a:t>
            </a:r>
            <a:r>
              <a:rPr lang="ru-RU" altLang="ru-RU" sz="1200" dirty="0" smtClean="0">
                <a:latin typeface="Times New Roman" pitchFamily="18" charset="0"/>
              </a:rPr>
              <a:t>  в сумме 3106,0 </a:t>
            </a:r>
            <a:r>
              <a:rPr lang="ru-RU" altLang="ru-RU" sz="1200" dirty="0">
                <a:latin typeface="Times New Roman" pitchFamily="18" charset="0"/>
              </a:rPr>
              <a:t>тыс. </a:t>
            </a:r>
            <a:r>
              <a:rPr lang="ru-RU" altLang="ru-RU" sz="1200" dirty="0">
                <a:solidFill>
                  <a:srgbClr val="000000"/>
                </a:solidFill>
                <a:latin typeface="Times New Roman" pitchFamily="18" charset="0"/>
              </a:rPr>
              <a:t>рублей.</a:t>
            </a:r>
          </a:p>
          <a:p>
            <a:pPr algn="just" eaLnBrk="1" hangingPunct="1">
              <a:buFont typeface="Symbol" pitchFamily="18" charset="2"/>
              <a:buNone/>
            </a:pPr>
            <a:endParaRPr lang="ru-RU" altLang="ru-RU" sz="1200" b="1" dirty="0">
              <a:solidFill>
                <a:srgbClr val="000000"/>
              </a:solidFill>
              <a:latin typeface="Times New Roman" pitchFamily="18" charset="0"/>
            </a:endParaRPr>
          </a:p>
        </p:txBody>
      </p:sp>
      <p:pic>
        <p:nvPicPr>
          <p:cNvPr id="307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48680"/>
            <a:ext cx="304529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772816"/>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3501008"/>
            <a:ext cx="5794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2492896"/>
            <a:ext cx="5794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txBox="1">
            <a:spLocks noChangeArrowheads="1"/>
          </p:cNvSpPr>
          <p:nvPr/>
        </p:nvSpPr>
        <p:spPr bwMode="auto">
          <a:xfrm>
            <a:off x="250825" y="188888"/>
            <a:ext cx="8569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200" b="1" u="sng" dirty="0" smtClean="0">
                <a:latin typeface="Times New Roman" pitchFamily="18" charset="0"/>
                <a:cs typeface="Times New Roman" pitchFamily="18" charset="0"/>
              </a:rPr>
              <a:t>ИСТОЧНИКИ ФИНАНСИРОВАНИЯ ДЕФИЦИТА БЮДЖЕТА</a:t>
            </a:r>
            <a:endParaRPr lang="ru-RU" altLang="ru-RU" sz="2200" b="1" u="sng" dirty="0">
              <a:latin typeface="Times New Roman" pitchFamily="18" charset="0"/>
              <a:cs typeface="Times New Roman" pitchFamily="18" charset="0"/>
            </a:endParaRPr>
          </a:p>
        </p:txBody>
      </p:sp>
      <p:sp>
        <p:nvSpPr>
          <p:cNvPr id="31747" name="Text Box 656"/>
          <p:cNvSpPr txBox="1">
            <a:spLocks noChangeArrowheads="1"/>
          </p:cNvSpPr>
          <p:nvPr/>
        </p:nvSpPr>
        <p:spPr bwMode="auto">
          <a:xfrm>
            <a:off x="179388" y="620713"/>
            <a:ext cx="87137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457200" algn="just">
              <a:spcBef>
                <a:spcPts val="0"/>
              </a:spcBef>
              <a:buSzPct val="100000"/>
            </a:pPr>
            <a:r>
              <a:rPr lang="ru-RU" sz="1200" dirty="0">
                <a:latin typeface="Times New Roman" pitchFamily="18" charset="0"/>
                <a:cs typeface="Times New Roman" pitchFamily="18" charset="0"/>
              </a:rPr>
              <a:t>Муниципальный долг на </a:t>
            </a:r>
            <a:r>
              <a:rPr lang="ru-RU" sz="1200" dirty="0" smtClean="0">
                <a:latin typeface="Times New Roman" pitchFamily="18" charset="0"/>
                <a:cs typeface="Times New Roman" pitchFamily="18" charset="0"/>
              </a:rPr>
              <a:t>01.01.2022 </a:t>
            </a:r>
            <a:r>
              <a:rPr lang="ru-RU" sz="1200" dirty="0">
                <a:latin typeface="Times New Roman" pitchFamily="18" charset="0"/>
                <a:cs typeface="Times New Roman" pitchFamily="18" charset="0"/>
              </a:rPr>
              <a:t>года по бюджетным </a:t>
            </a:r>
            <a:r>
              <a:rPr lang="ru-RU" sz="1200" dirty="0" smtClean="0">
                <a:latin typeface="Times New Roman" pitchFamily="18" charset="0"/>
                <a:cs typeface="Times New Roman" pitchFamily="18" charset="0"/>
              </a:rPr>
              <a:t>кредитам </a:t>
            </a:r>
            <a:r>
              <a:rPr lang="ru-RU" sz="1200" dirty="0">
                <a:latin typeface="Times New Roman" pitchFamily="18" charset="0"/>
                <a:cs typeface="Times New Roman" pitchFamily="18" charset="0"/>
              </a:rPr>
              <a:t>из областного </a:t>
            </a:r>
            <a:r>
              <a:rPr lang="ru-RU" sz="1200" dirty="0" smtClean="0">
                <a:latin typeface="Times New Roman" pitchFamily="18" charset="0"/>
                <a:cs typeface="Times New Roman" pitchFamily="18" charset="0"/>
              </a:rPr>
              <a:t>бюджета </a:t>
            </a:r>
            <a:r>
              <a:rPr lang="ru-RU" sz="1200" dirty="0">
                <a:latin typeface="Times New Roman" pitchFamily="18" charset="0"/>
                <a:cs typeface="Times New Roman" pitchFamily="18" charset="0"/>
              </a:rPr>
              <a:t>составил </a:t>
            </a:r>
            <a:r>
              <a:rPr lang="ru-RU" sz="1200" dirty="0" smtClean="0">
                <a:latin typeface="Times New Roman" pitchFamily="18" charset="0"/>
                <a:cs typeface="Times New Roman" pitchFamily="18" charset="0"/>
              </a:rPr>
              <a:t>7000,0 </a:t>
            </a:r>
            <a:r>
              <a:rPr lang="ru-RU" sz="1200" dirty="0">
                <a:latin typeface="Times New Roman" pitchFamily="18" charset="0"/>
                <a:cs typeface="Times New Roman" pitchFamily="18" charset="0"/>
              </a:rPr>
              <a:t>тыс. рублей </a:t>
            </a:r>
            <a:r>
              <a:rPr lang="ru-RU" sz="1200" dirty="0" smtClean="0">
                <a:latin typeface="Times New Roman" pitchFamily="18" charset="0"/>
                <a:cs typeface="Times New Roman" pitchFamily="18" charset="0"/>
              </a:rPr>
              <a:t>(7,3% </a:t>
            </a:r>
            <a:r>
              <a:rPr lang="ru-RU" sz="1200" dirty="0">
                <a:latin typeface="Times New Roman" pitchFamily="18" charset="0"/>
                <a:cs typeface="Times New Roman" pitchFamily="18" charset="0"/>
              </a:rPr>
              <a:t>от собственных доходов бюджета района </a:t>
            </a:r>
            <a:r>
              <a:rPr lang="ru-RU" sz="1200" dirty="0" smtClean="0">
                <a:latin typeface="Times New Roman" pitchFamily="18" charset="0"/>
                <a:cs typeface="Times New Roman" pitchFamily="18" charset="0"/>
              </a:rPr>
              <a:t>95772,3 </a:t>
            </a:r>
            <a:r>
              <a:rPr lang="ru-RU" sz="1200" dirty="0">
                <a:latin typeface="Times New Roman" pitchFamily="18" charset="0"/>
                <a:cs typeface="Times New Roman" pitchFamily="18" charset="0"/>
              </a:rPr>
              <a:t>тыс. рублей). </a:t>
            </a:r>
          </a:p>
          <a:p>
            <a:pPr indent="180000" algn="just">
              <a:spcBef>
                <a:spcPts val="0"/>
              </a:spcBef>
              <a:buSzPct val="100000"/>
              <a:buFont typeface="Wingdings" pitchFamily="2" charset="2"/>
              <a:buChar char="Ø"/>
            </a:pPr>
            <a:r>
              <a:rPr lang="ru-RU" sz="1200" dirty="0">
                <a:latin typeface="Times New Roman" pitchFamily="18" charset="0"/>
                <a:cs typeface="Times New Roman" pitchFamily="18" charset="0"/>
              </a:rPr>
              <a:t>В 2018 Муромскому району из областного бюджета были предоставлены два кредита для частичного покрытия дефицита бюджета в целях погашения долговых обязательств Муромского района в виде обязательств по кредитам, полученным от кредитных организаций, в том </a:t>
            </a:r>
            <a:r>
              <a:rPr lang="ru-RU" sz="1200" dirty="0" smtClean="0">
                <a:latin typeface="Times New Roman" pitchFamily="18" charset="0"/>
                <a:cs typeface="Times New Roman" pitchFamily="18" charset="0"/>
              </a:rPr>
              <a:t>числе:</a:t>
            </a:r>
          </a:p>
          <a:p>
            <a:pPr marL="0" lvl="1" indent="457200"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кредит </a:t>
            </a:r>
            <a:r>
              <a:rPr lang="ru-RU" sz="1200" dirty="0">
                <a:latin typeface="Times New Roman" pitchFamily="18" charset="0"/>
                <a:cs typeface="Times New Roman" pitchFamily="18" charset="0"/>
              </a:rPr>
              <a:t>в сумме 5 000,0 тыс. рублей (договор от 20.04.2018 № 07/18). Погашение данного кредита произведено в сумме 2000,0 тыс. рублей 03.11.2020 и в сумме 3 000,0 тыс. рублей 12.04.2021. По данному кредиту были оплачены проценты в сумме 4,5 тыс. рублей в 2020 году и в сумме  0,8 тыс. рублей в 2021 году;</a:t>
            </a:r>
          </a:p>
          <a:p>
            <a:pPr marL="0" lvl="1" indent="457200"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кредит </a:t>
            </a:r>
            <a:r>
              <a:rPr lang="ru-RU" sz="1200" dirty="0">
                <a:latin typeface="Times New Roman" pitchFamily="18" charset="0"/>
                <a:cs typeface="Times New Roman" pitchFamily="18" charset="0"/>
              </a:rPr>
              <a:t>в сумме 4 900,0 тыс. рублей (договор от 05.12.2018 № 22/18). Погашение данного кредита произведено в сумме 1960,0 тыс. рублей погашен 12.10.2020 г. и в сумме 2940,0 тыс. рублей погашен 09.08.2021 года. По данному кредиту были оплачены проценты в сумме 4,7 тыс. рублей в 2020 году и 1,8 тыс. рублей в 2021 году.</a:t>
            </a:r>
          </a:p>
          <a:p>
            <a:pPr indent="180000" algn="just">
              <a:spcBef>
                <a:spcPts val="0"/>
              </a:spcBef>
              <a:buSzPct val="100000"/>
              <a:buFont typeface="Wingdings" pitchFamily="2" charset="2"/>
              <a:buChar char="Ø"/>
            </a:pPr>
            <a:r>
              <a:rPr lang="ru-RU" sz="1200" dirty="0">
                <a:latin typeface="Times New Roman" pitchFamily="18" charset="0"/>
                <a:cs typeface="Times New Roman" pitchFamily="18" charset="0"/>
              </a:rPr>
              <a:t>В 2020 году получен бюджетный кредит из областного бюджета для частичного покрытия дефицита бюджета муниципального образования в сумме 4000,0 тыс. рублей (договор от 14.12.2020 № 10/20). Погашение данного кредита планируется 01 декабря 2022 года в размере 1 600,0 тыс. рублей и 01 декабря 2023 года в размере 2 400,0 тыс. рублей. По данному кредиту были оплачены проценты в сумме 0,2 тыс. рублей в 2020 году и 4,0 тыс. рублей в 2021 году.</a:t>
            </a:r>
          </a:p>
          <a:p>
            <a:pPr indent="180000" algn="just">
              <a:spcBef>
                <a:spcPts val="0"/>
              </a:spcBef>
              <a:buSzPct val="100000"/>
              <a:buFont typeface="Wingdings" pitchFamily="2" charset="2"/>
              <a:buChar char="Ø"/>
            </a:pPr>
            <a:r>
              <a:rPr lang="ru-RU" sz="1200" dirty="0">
                <a:latin typeface="Times New Roman" pitchFamily="18" charset="0"/>
                <a:cs typeface="Times New Roman" pitchFamily="18" charset="0"/>
              </a:rPr>
              <a:t>В 2021 году получен бюджетный кредит из областного бюджета для частичного покрытия дефицита бюджета муниципального образования в сумме 3000,0 тыс. рублей </a:t>
            </a:r>
            <a:r>
              <a:rPr lang="ru-RU" sz="1200" dirty="0" smtClean="0">
                <a:latin typeface="Times New Roman" pitchFamily="18" charset="0"/>
                <a:cs typeface="Times New Roman" pitchFamily="18" charset="0"/>
              </a:rPr>
              <a:t>(договор от </a:t>
            </a:r>
            <a:r>
              <a:rPr lang="ru-RU" sz="1200" dirty="0">
                <a:latin typeface="Times New Roman" pitchFamily="18" charset="0"/>
                <a:cs typeface="Times New Roman" pitchFamily="18" charset="0"/>
              </a:rPr>
              <a:t>09.04.2021 № 10/21). Погашение данного кредита планируется в суммах по 600,0 тыс. рублей по следующим срокам: 14 апреля 2022 года, 14 апреля 2023 года, 15 апреля 2024 года, 14 апреля 2025 года, 03 апреля 2026 года. По данному кредиту были оплачены проценты в сумме 2,2 тыс. рублей в 2021 году.</a:t>
            </a:r>
          </a:p>
          <a:p>
            <a:r>
              <a:rPr lang="ru-RU" sz="1200" dirty="0">
                <a:solidFill>
                  <a:schemeClr val="tx2"/>
                </a:solidFill>
                <a:latin typeface="Times New Roman" pitchFamily="18" charset="0"/>
                <a:cs typeface="Times New Roman" pitchFamily="18" charset="0"/>
              </a:rPr>
              <a:t>В целом оплата процентов по всем кредитам в 2021 году составила 8,8 тыс. рублей.  </a:t>
            </a:r>
            <a:endParaRPr lang="ru-RU" sz="1400" dirty="0">
              <a:solidFill>
                <a:schemeClr val="tx2"/>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031885534"/>
              </p:ext>
            </p:extLst>
          </p:nvPr>
        </p:nvGraphicFramePr>
        <p:xfrm>
          <a:off x="250825" y="4581525"/>
          <a:ext cx="8569325" cy="2189642"/>
        </p:xfrm>
        <a:graphic>
          <a:graphicData uri="http://schemas.openxmlformats.org/drawingml/2006/table">
            <a:tbl>
              <a:tblPr/>
              <a:tblGrid>
                <a:gridCol w="5174353"/>
                <a:gridCol w="1697486"/>
                <a:gridCol w="1697486"/>
              </a:tblGrid>
              <a:tr h="646938">
                <a:tc>
                  <a:txBody>
                    <a:bodyPr/>
                    <a:lstStyle/>
                    <a:p>
                      <a:pPr algn="ctr" fontAlgn="ctr"/>
                      <a:r>
                        <a:rPr lang="ru-RU" sz="1200" b="1" i="0" u="none" strike="noStrike" dirty="0">
                          <a:effectLst/>
                          <a:latin typeface="Times New Roman"/>
                        </a:rPr>
                        <a:t>Наименование показателя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a:effectLst/>
                          <a:latin typeface="Times New Roman"/>
                        </a:rPr>
                        <a:t>Уточненный план на </a:t>
                      </a:r>
                      <a:r>
                        <a:rPr lang="ru-RU" sz="1200" b="1" i="0" u="none" strike="noStrike" dirty="0" smtClean="0">
                          <a:effectLst/>
                          <a:latin typeface="Times New Roman"/>
                        </a:rPr>
                        <a:t>2021 год </a:t>
                      </a:r>
                    </a:p>
                    <a:p>
                      <a:pPr marL="0" marR="0" indent="0" algn="ctr" defTabSz="914400" rtl="0" eaLnBrk="1" fontAlgn="ctr" latinLnBrk="0" hangingPunct="1">
                        <a:lnSpc>
                          <a:spcPct val="100000"/>
                        </a:lnSpc>
                        <a:spcBef>
                          <a:spcPts val="0"/>
                        </a:spcBef>
                        <a:spcAft>
                          <a:spcPts val="0"/>
                        </a:spcAft>
                        <a:buClrTx/>
                        <a:buSzTx/>
                        <a:buFontTx/>
                        <a:buNone/>
                        <a:tabLst/>
                        <a:defRPr/>
                      </a:pPr>
                      <a:r>
                        <a:rPr lang="ru-RU" sz="1150" b="1" i="0" u="none" strike="noStrike" dirty="0" smtClean="0">
                          <a:effectLst/>
                          <a:latin typeface="Times New Roman"/>
                        </a:rPr>
                        <a:t>(+ дефицит/ - профицит), </a:t>
                      </a:r>
                    </a:p>
                    <a:p>
                      <a:pPr marL="0" marR="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effectLst/>
                          <a:latin typeface="Times New Roman"/>
                        </a:rPr>
                        <a:t>тыс</a:t>
                      </a:r>
                      <a:r>
                        <a:rPr lang="ru-RU" sz="1200" b="1" i="0" u="none" strike="noStrike" dirty="0">
                          <a:effectLst/>
                          <a:latin typeface="Times New Roman"/>
                        </a:rPr>
                        <a:t>. рублей</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200" b="1" i="0" u="none" strike="noStrike" dirty="0">
                          <a:effectLst/>
                          <a:latin typeface="Times New Roman"/>
                        </a:rPr>
                        <a:t>Исполнено за </a:t>
                      </a:r>
                      <a:r>
                        <a:rPr lang="ru-RU" sz="1200" b="1" i="0" u="none" strike="noStrike" dirty="0" smtClean="0">
                          <a:effectLst/>
                          <a:latin typeface="Times New Roman"/>
                        </a:rPr>
                        <a:t>2021 </a:t>
                      </a:r>
                      <a:r>
                        <a:rPr lang="ru-RU" sz="1200" b="1" i="0" u="none" strike="noStrike" dirty="0">
                          <a:effectLst/>
                          <a:latin typeface="Times New Roman"/>
                        </a:rPr>
                        <a:t>год, </a:t>
                      </a:r>
                      <a:r>
                        <a:rPr lang="ru-RU" sz="1150" b="1" i="0" u="none" strike="noStrike" dirty="0" smtClean="0">
                          <a:effectLst/>
                          <a:latin typeface="Times New Roman"/>
                        </a:rPr>
                        <a:t>(+ дефицит/ - профицит)</a:t>
                      </a:r>
                      <a:r>
                        <a:rPr lang="ru-RU" sz="1200" b="1" i="0" u="none" strike="noStrike" dirty="0" smtClean="0">
                          <a:effectLst/>
                          <a:latin typeface="Times New Roman"/>
                        </a:rPr>
                        <a:t>, тыс</a:t>
                      </a:r>
                      <a:r>
                        <a:rPr lang="ru-RU" sz="1200" b="1" i="0" u="none" strike="noStrike" dirty="0">
                          <a:effectLst/>
                          <a:latin typeface="Times New Roman"/>
                        </a:rPr>
                        <a:t>. рублей</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97347">
                <a:tc>
                  <a:txBody>
                    <a:bodyPr/>
                    <a:lstStyle/>
                    <a:p>
                      <a:pPr algn="just" fontAlgn="ctr"/>
                      <a:r>
                        <a:rPr lang="ru-RU" sz="1200" b="1" i="0" u="none" strike="noStrike" dirty="0" smtClean="0">
                          <a:effectLst/>
                          <a:latin typeface="Times New Roman"/>
                        </a:rPr>
                        <a:t> Источники </a:t>
                      </a:r>
                      <a:r>
                        <a:rPr lang="ru-RU" sz="1200" b="1" i="0" u="none" strike="noStrike" dirty="0">
                          <a:effectLst/>
                          <a:latin typeface="Times New Roman"/>
                        </a:rPr>
                        <a:t>внутреннего финансирования дефицитов бюджетов </a:t>
                      </a:r>
                      <a:r>
                        <a:rPr lang="ru-RU" sz="1200" b="1" i="0" u="none" strike="noStrike" dirty="0" smtClean="0">
                          <a:effectLst/>
                          <a:latin typeface="Times New Roman"/>
                        </a:rPr>
                        <a:t>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200" b="1" i="0" u="none" strike="noStrike" dirty="0" smtClean="0">
                          <a:effectLst/>
                          <a:latin typeface="Times New Roman"/>
                        </a:rPr>
                        <a:t>29025,95492</a:t>
                      </a:r>
                      <a:endParaRPr lang="ru-RU" sz="1200" b="1" i="0" u="none" strike="noStrike" dirty="0">
                        <a:effectLst/>
                        <a:latin typeface="Times New Roman"/>
                      </a:endParaRP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200" b="1" i="0" u="none" strike="noStrike" dirty="0" smtClean="0">
                          <a:effectLst/>
                          <a:latin typeface="Times New Roman"/>
                        </a:rPr>
                        <a:t>-23777,50069</a:t>
                      </a:r>
                      <a:endParaRPr lang="ru-RU" sz="1200" b="1" i="0" u="none" strike="noStrike" dirty="0">
                        <a:effectLst/>
                        <a:latin typeface="Times New Roman"/>
                      </a:endParaRP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60740">
                <a:tc>
                  <a:txBody>
                    <a:bodyPr/>
                    <a:lstStyle/>
                    <a:p>
                      <a:pPr algn="just" fontAlgn="ctr"/>
                      <a:r>
                        <a:rPr lang="ru-RU" sz="1200" b="1" i="0" u="none" strike="noStrike" dirty="0" smtClean="0">
                          <a:effectLst/>
                          <a:latin typeface="Times New Roman"/>
                        </a:rPr>
                        <a:t> Изменение </a:t>
                      </a:r>
                      <a:r>
                        <a:rPr lang="ru-RU" sz="1200" b="1" i="0" u="none" strike="noStrike" dirty="0">
                          <a:effectLst/>
                          <a:latin typeface="Times New Roman"/>
                        </a:rPr>
                        <a:t>остатков средств на счетах по учету средств бюджета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200" b="1" i="0" u="none" strike="noStrike" dirty="0" smtClean="0">
                          <a:effectLst/>
                          <a:latin typeface="Times New Roman"/>
                        </a:rPr>
                        <a:t>31965,95492</a:t>
                      </a:r>
                      <a:endParaRPr lang="ru-RU" sz="1200" b="1" i="0" u="none" strike="noStrike" dirty="0">
                        <a:effectLst/>
                        <a:latin typeface="Times New Roman"/>
                      </a:endParaRP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200" b="1" i="0" u="none" strike="noStrike" dirty="0" smtClean="0">
                          <a:effectLst/>
                          <a:latin typeface="Times New Roman"/>
                        </a:rPr>
                        <a:t>-23777,50069</a:t>
                      </a:r>
                      <a:endParaRPr lang="ru-RU" sz="1200" b="1" i="0" u="none" strike="noStrike" dirty="0">
                        <a:effectLst/>
                        <a:latin typeface="Times New Roman"/>
                      </a:endParaRP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txBox="1">
            <a:spLocks noChangeArrowheads="1"/>
          </p:cNvSpPr>
          <p:nvPr/>
        </p:nvSpPr>
        <p:spPr bwMode="auto">
          <a:xfrm>
            <a:off x="539750" y="-1"/>
            <a:ext cx="81359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800" b="1" u="sng" dirty="0" smtClean="0">
                <a:latin typeface="Times New Roman" pitchFamily="18" charset="0"/>
                <a:cs typeface="Times New Roman" pitchFamily="18" charset="0"/>
              </a:rPr>
              <a:t>ИТОГИ РЕАЛИЗАЦИИ МУНИЦИПАЛЬНЫХ ПРОГРАММ МУРОМСКОГО РАЙОНА</a:t>
            </a:r>
            <a:endParaRPr lang="ru-RU" altLang="ru-RU" sz="2800" b="1" u="sng" dirty="0">
              <a:latin typeface="Times New Roman" pitchFamily="18" charset="0"/>
              <a:cs typeface="Times New Roman" pitchFamily="18" charset="0"/>
            </a:endParaRPr>
          </a:p>
        </p:txBody>
      </p:sp>
      <p:sp>
        <p:nvSpPr>
          <p:cNvPr id="32771" name="Прямоугольник 4"/>
          <p:cNvSpPr>
            <a:spLocks noChangeArrowheads="1"/>
          </p:cNvSpPr>
          <p:nvPr/>
        </p:nvSpPr>
        <p:spPr bwMode="auto">
          <a:xfrm>
            <a:off x="287338" y="981075"/>
            <a:ext cx="86423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sz="1600" dirty="0">
                <a:solidFill>
                  <a:schemeClr val="tx2"/>
                </a:solidFill>
                <a:latin typeface="Times New Roman" pitchFamily="18" charset="0"/>
                <a:cs typeface="Times New Roman" pitchFamily="18" charset="0"/>
              </a:rPr>
              <a:t>Всего </a:t>
            </a:r>
            <a:r>
              <a:rPr lang="ru-RU" sz="1600" dirty="0" smtClean="0">
                <a:solidFill>
                  <a:schemeClr val="tx2"/>
                </a:solidFill>
                <a:latin typeface="Times New Roman" pitchFamily="18" charset="0"/>
                <a:cs typeface="Times New Roman" pitchFamily="18" charset="0"/>
              </a:rPr>
              <a:t>в 2021 году в </a:t>
            </a:r>
            <a:r>
              <a:rPr lang="ru-RU" sz="1600" dirty="0">
                <a:solidFill>
                  <a:schemeClr val="tx2"/>
                </a:solidFill>
                <a:latin typeface="Times New Roman" pitchFamily="18" charset="0"/>
                <a:cs typeface="Times New Roman" pitchFamily="18" charset="0"/>
              </a:rPr>
              <a:t>Муромском районе утверждены 19 муниципальных программ. Расходы осуществлялись в рамках </a:t>
            </a:r>
            <a:r>
              <a:rPr lang="ru-RU" sz="1600" dirty="0" smtClean="0">
                <a:solidFill>
                  <a:schemeClr val="tx2"/>
                </a:solidFill>
                <a:latin typeface="Times New Roman" pitchFamily="18" charset="0"/>
                <a:cs typeface="Times New Roman" pitchFamily="18" charset="0"/>
              </a:rPr>
              <a:t>17 </a:t>
            </a:r>
            <a:r>
              <a:rPr lang="ru-RU" sz="1600" dirty="0">
                <a:solidFill>
                  <a:schemeClr val="tx2"/>
                </a:solidFill>
                <a:latin typeface="Times New Roman" pitchFamily="18" charset="0"/>
                <a:cs typeface="Times New Roman" pitchFamily="18" charset="0"/>
              </a:rPr>
              <a:t>муниципальных программ, что составляет  </a:t>
            </a:r>
            <a:r>
              <a:rPr lang="ru-RU" sz="1600" dirty="0" smtClean="0">
                <a:solidFill>
                  <a:schemeClr val="tx2"/>
                </a:solidFill>
                <a:latin typeface="Times New Roman" pitchFamily="18" charset="0"/>
                <a:cs typeface="Times New Roman" pitchFamily="18" charset="0"/>
              </a:rPr>
              <a:t>97,3% </a:t>
            </a:r>
            <a:r>
              <a:rPr lang="ru-RU" sz="1600" dirty="0">
                <a:solidFill>
                  <a:schemeClr val="tx2"/>
                </a:solidFill>
                <a:latin typeface="Times New Roman" pitchFamily="18" charset="0"/>
                <a:cs typeface="Times New Roman" pitchFamily="18" charset="0"/>
              </a:rPr>
              <a:t>в общей сумме расходов бюджета района. Средства освоены в сумме </a:t>
            </a:r>
            <a:r>
              <a:rPr lang="ru-RU" sz="1600" dirty="0" smtClean="0">
                <a:solidFill>
                  <a:schemeClr val="tx2"/>
                </a:solidFill>
                <a:latin typeface="Times New Roman" pitchFamily="18" charset="0"/>
                <a:cs typeface="Times New Roman" pitchFamily="18" charset="0"/>
              </a:rPr>
              <a:t>506015,2 </a:t>
            </a:r>
            <a:r>
              <a:rPr lang="ru-RU" sz="1600" dirty="0">
                <a:solidFill>
                  <a:schemeClr val="tx2"/>
                </a:solidFill>
                <a:latin typeface="Times New Roman" pitchFamily="18" charset="0"/>
                <a:cs typeface="Times New Roman" pitchFamily="18" charset="0"/>
              </a:rPr>
              <a:t>тыс. рублей при плане </a:t>
            </a:r>
            <a:r>
              <a:rPr lang="ru-RU" sz="1600" dirty="0" smtClean="0">
                <a:solidFill>
                  <a:schemeClr val="tx2"/>
                </a:solidFill>
                <a:latin typeface="Times New Roman" pitchFamily="18" charset="0"/>
                <a:cs typeface="Times New Roman" pitchFamily="18" charset="0"/>
              </a:rPr>
              <a:t>541166,4  </a:t>
            </a:r>
            <a:r>
              <a:rPr lang="ru-RU" sz="1600" dirty="0">
                <a:solidFill>
                  <a:schemeClr val="tx2"/>
                </a:solidFill>
                <a:latin typeface="Times New Roman" pitchFamily="18" charset="0"/>
                <a:cs typeface="Times New Roman" pitchFamily="18" charset="0"/>
              </a:rPr>
              <a:t>тыс. рублей. К уровню </a:t>
            </a:r>
            <a:r>
              <a:rPr lang="ru-RU" sz="1600" dirty="0" smtClean="0">
                <a:solidFill>
                  <a:schemeClr val="tx2"/>
                </a:solidFill>
                <a:latin typeface="Times New Roman" pitchFamily="18" charset="0"/>
                <a:cs typeface="Times New Roman" pitchFamily="18" charset="0"/>
              </a:rPr>
              <a:t>2020 </a:t>
            </a:r>
            <a:r>
              <a:rPr lang="ru-RU" sz="1600" dirty="0">
                <a:solidFill>
                  <a:schemeClr val="tx2"/>
                </a:solidFill>
                <a:latin typeface="Times New Roman" pitchFamily="18" charset="0"/>
                <a:cs typeface="Times New Roman" pitchFamily="18" charset="0"/>
              </a:rPr>
              <a:t>года объем финансирования программ увеличился на </a:t>
            </a:r>
            <a:r>
              <a:rPr lang="ru-RU" sz="1600" dirty="0" smtClean="0">
                <a:solidFill>
                  <a:schemeClr val="tx2"/>
                </a:solidFill>
                <a:latin typeface="Times New Roman" pitchFamily="18" charset="0"/>
                <a:cs typeface="Times New Roman" pitchFamily="18" charset="0"/>
              </a:rPr>
              <a:t>25,4% </a:t>
            </a:r>
            <a:r>
              <a:rPr lang="ru-RU" sz="1600" dirty="0">
                <a:solidFill>
                  <a:schemeClr val="tx2"/>
                </a:solidFill>
                <a:latin typeface="Times New Roman" pitchFamily="18" charset="0"/>
                <a:cs typeface="Times New Roman" pitchFamily="18" charset="0"/>
              </a:rPr>
              <a:t>или на </a:t>
            </a:r>
            <a:r>
              <a:rPr lang="ru-RU" sz="1600" dirty="0" smtClean="0">
                <a:solidFill>
                  <a:schemeClr val="tx2"/>
                </a:solidFill>
                <a:latin typeface="Times New Roman" pitchFamily="18" charset="0"/>
                <a:cs typeface="Times New Roman" pitchFamily="18" charset="0"/>
              </a:rPr>
              <a:t>102 699,2 </a:t>
            </a:r>
            <a:r>
              <a:rPr lang="ru-RU" sz="1600" dirty="0">
                <a:solidFill>
                  <a:schemeClr val="tx2"/>
                </a:solidFill>
                <a:latin typeface="Times New Roman" pitchFamily="18" charset="0"/>
                <a:cs typeface="Times New Roman" pitchFamily="18" charset="0"/>
              </a:rPr>
              <a:t>тыс. рублей.  </a:t>
            </a:r>
          </a:p>
          <a:p>
            <a:pPr indent="457200" algn="just">
              <a:spcBef>
                <a:spcPts val="600"/>
              </a:spcBef>
            </a:pPr>
            <a:endParaRPr lang="ru-RU" altLang="ru-RU" sz="1600" dirty="0">
              <a:solidFill>
                <a:srgbClr val="000000"/>
              </a:solidFill>
              <a:latin typeface="Times New Roman" pitchFamily="18" charset="0"/>
              <a:cs typeface="Times New Roman" pitchFamily="18" charset="0"/>
            </a:endParaRPr>
          </a:p>
        </p:txBody>
      </p:sp>
      <p:sp>
        <p:nvSpPr>
          <p:cNvPr id="4" name="Прямоугольник 3"/>
          <p:cNvSpPr/>
          <p:nvPr/>
        </p:nvSpPr>
        <p:spPr>
          <a:xfrm flipV="1">
            <a:off x="-112713" y="2451100"/>
            <a:ext cx="2484438" cy="401638"/>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4825" y="6453188"/>
            <a:ext cx="1584325" cy="546100"/>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975" y="2852738"/>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558" y="1827808"/>
            <a:ext cx="7655130" cy="492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406076313"/>
              </p:ext>
            </p:extLst>
          </p:nvPr>
        </p:nvGraphicFramePr>
        <p:xfrm>
          <a:off x="395537" y="476670"/>
          <a:ext cx="8424937" cy="6033914"/>
        </p:xfrm>
        <a:graphic>
          <a:graphicData uri="http://schemas.openxmlformats.org/drawingml/2006/table">
            <a:tbl>
              <a:tblPr/>
              <a:tblGrid>
                <a:gridCol w="3096343"/>
                <a:gridCol w="1080120"/>
                <a:gridCol w="1224136"/>
                <a:gridCol w="576064"/>
                <a:gridCol w="2448274"/>
              </a:tblGrid>
              <a:tr h="242518">
                <a:tc>
                  <a:txBody>
                    <a:bodyPr/>
                    <a:lstStyle/>
                    <a:p>
                      <a:pPr algn="ctr" fontAlgn="ctr"/>
                      <a:r>
                        <a:rPr lang="ru-RU" sz="1000" b="1" i="0" u="none" strike="noStrike" dirty="0">
                          <a:solidFill>
                            <a:srgbClr val="000000"/>
                          </a:solidFill>
                          <a:effectLst/>
                          <a:latin typeface="Times New Roman"/>
                        </a:rPr>
                        <a:t>Наименование</a:t>
                      </a:r>
                    </a:p>
                  </a:txBody>
                  <a:tcPr marL="3982" marR="3982" marT="39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000" b="1" i="0" u="none" strike="noStrike" dirty="0">
                          <a:solidFill>
                            <a:srgbClr val="000000"/>
                          </a:solidFill>
                          <a:effectLst/>
                          <a:latin typeface="Times New Roman"/>
                        </a:rPr>
                        <a:t>План на 2021 </a:t>
                      </a:r>
                      <a:r>
                        <a:rPr lang="ru-RU" sz="1000" b="1" i="0" u="none" strike="noStrike" dirty="0" smtClean="0">
                          <a:solidFill>
                            <a:srgbClr val="000000"/>
                          </a:solidFill>
                          <a:effectLst/>
                          <a:latin typeface="Times New Roman"/>
                        </a:rPr>
                        <a:t>год, тыс. рублей</a:t>
                      </a:r>
                      <a:endParaRPr lang="ru-RU" sz="1000" b="1" i="0" u="none" strike="noStrike" dirty="0">
                        <a:solidFill>
                          <a:srgbClr val="000000"/>
                        </a:solidFill>
                        <a:effectLst/>
                        <a:latin typeface="Times New Roman"/>
                      </a:endParaRP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000" b="1" i="0" u="none" strike="noStrike" dirty="0">
                          <a:solidFill>
                            <a:srgbClr val="000000"/>
                          </a:solidFill>
                          <a:effectLst/>
                          <a:latin typeface="Times New Roman"/>
                        </a:rPr>
                        <a:t>Исполнено за 2021 </a:t>
                      </a:r>
                      <a:r>
                        <a:rPr lang="ru-RU" sz="1000" b="1" i="0" u="none" strike="noStrike" dirty="0" smtClean="0">
                          <a:solidFill>
                            <a:srgbClr val="000000"/>
                          </a:solidFill>
                          <a:effectLst/>
                          <a:latin typeface="Times New Roman"/>
                        </a:rPr>
                        <a:t>год, тыс. рублей</a:t>
                      </a:r>
                      <a:endParaRPr lang="ru-RU" sz="1000" b="1" i="0" u="none" strike="noStrike" dirty="0">
                        <a:solidFill>
                          <a:srgbClr val="000000"/>
                        </a:solidFill>
                        <a:effectLst/>
                        <a:latin typeface="Times New Roman"/>
                      </a:endParaRP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000" b="1" i="0" u="none" strike="noStrike">
                          <a:solidFill>
                            <a:srgbClr val="000000"/>
                          </a:solidFill>
                          <a:effectLst/>
                          <a:latin typeface="Times New Roman"/>
                        </a:rPr>
                        <a:t>% исп. к году</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000" b="1" i="0" u="none" strike="noStrike">
                          <a:solidFill>
                            <a:srgbClr val="000000"/>
                          </a:solidFill>
                          <a:effectLst/>
                          <a:latin typeface="Times New Roman"/>
                        </a:rPr>
                        <a:t>Причина отклонений</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1259">
                <a:tc>
                  <a:txBody>
                    <a:bodyPr/>
                    <a:lstStyle/>
                    <a:p>
                      <a:pPr algn="ctr" fontAlgn="ctr"/>
                      <a:r>
                        <a:rPr lang="ru-RU" sz="1000" b="1" i="0" u="none" strike="noStrike" dirty="0">
                          <a:solidFill>
                            <a:srgbClr val="000000"/>
                          </a:solidFill>
                          <a:effectLst/>
                          <a:latin typeface="Times New Roman"/>
                        </a:rPr>
                        <a:t>ИТОГО</a:t>
                      </a:r>
                    </a:p>
                  </a:txBody>
                  <a:tcPr marL="3982" marR="3982" marT="39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000" b="1" i="0" u="none" strike="noStrike">
                          <a:solidFill>
                            <a:srgbClr val="000000"/>
                          </a:solidFill>
                          <a:effectLst/>
                          <a:latin typeface="Times New Roman"/>
                        </a:rPr>
                        <a:t>580 189,23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000" b="1" i="0" u="none" strike="noStrike">
                          <a:solidFill>
                            <a:srgbClr val="000000"/>
                          </a:solidFill>
                          <a:effectLst/>
                          <a:latin typeface="Times New Roman"/>
                        </a:rPr>
                        <a:t>523 238,43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000" b="1" i="0" u="none" strike="noStrike">
                          <a:solidFill>
                            <a:srgbClr val="000000"/>
                          </a:solidFill>
                          <a:effectLst/>
                          <a:latin typeface="Times New Roman"/>
                        </a:rPr>
                        <a:t>90,2</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000" b="1" i="0" u="none" strike="noStrike">
                          <a:solidFill>
                            <a:srgbClr val="000000"/>
                          </a:solidFill>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"Развитие образования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261 329,72</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258 196,33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98,8</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22 806,80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22 806,34</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«Создание благоприятных условий для развития молодого поколения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45,00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45,00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100,0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«Развитие культуры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17 325,80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17 325,80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87766">
                <a:tc>
                  <a:txBody>
                    <a:bodyPr/>
                    <a:lstStyle/>
                    <a:p>
                      <a:pPr algn="l" fontAlgn="ctr"/>
                      <a:r>
                        <a:rPr lang="ru-RU" sz="800" b="1" i="0" u="none" strike="noStrike" dirty="0">
                          <a:solidFill>
                            <a:srgbClr val="000000"/>
                          </a:solidFill>
                          <a:effectLst/>
                          <a:latin typeface="Times New Roman"/>
                        </a:rPr>
                        <a:t>Муниципальная программа «Развитие физической культуры и спорта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12 428,60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10 804,28</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86,9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Экономия при проведении торгов на строительство объекта «Универсальная спортивная площадка в </a:t>
                      </a:r>
                      <a:r>
                        <a:rPr lang="ru-RU" sz="800" b="1" i="0" u="none" strike="noStrike" dirty="0" err="1" smtClean="0">
                          <a:effectLst/>
                          <a:latin typeface="Times New Roman"/>
                        </a:rPr>
                        <a:t>с.Молотицы</a:t>
                      </a:r>
                      <a:r>
                        <a:rPr lang="ru-RU" sz="800" b="1" i="0" u="none" strike="noStrike" dirty="0" smtClean="0">
                          <a:effectLst/>
                          <a:latin typeface="Times New Roman"/>
                        </a:rPr>
                        <a:t>  </a:t>
                      </a:r>
                      <a:r>
                        <a:rPr lang="ru-RU" sz="800" b="1" i="0" u="none" strike="noStrike" dirty="0">
                          <a:effectLst/>
                          <a:latin typeface="Times New Roman"/>
                        </a:rPr>
                        <a:t>Муромского района Владимирской области».</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«Развитие муниципальной службы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1 569,00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1 568,97</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«Информационное общество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757,87</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734,33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96,9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effectLst/>
                          <a:latin typeface="Times New Roman"/>
                        </a:rPr>
                        <a:t>Оплата работ «по факту» на основании актов выполненных работ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63775">
                <a:tc>
                  <a:txBody>
                    <a:bodyPr/>
                    <a:lstStyle/>
                    <a:p>
                      <a:pPr algn="l" fontAlgn="ctr"/>
                      <a:r>
                        <a:rPr lang="ru-RU" sz="800" b="1" i="0" u="none" strike="noStrike" dirty="0">
                          <a:solidFill>
                            <a:srgbClr val="000000"/>
                          </a:solidFill>
                          <a:effectLst/>
                          <a:latin typeface="Times New Roman"/>
                        </a:rPr>
                        <a:t>Муниципальная программа «Повышение безопасности дорожного движения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989,80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830,29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83,9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Оплата произведена за фактически проданные месячные социально-проездные билеты</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90808">
                <a:tc>
                  <a:txBody>
                    <a:bodyPr/>
                    <a:lstStyle/>
                    <a:p>
                      <a:pPr algn="l" fontAlgn="ctr"/>
                      <a:r>
                        <a:rPr lang="ru-RU" sz="800" b="1"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63 800,70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59 942,35</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94,0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Несвоевременность представления исполнителями работ (поставщиками, подрядчиками) документов для </a:t>
                      </a:r>
                      <a:r>
                        <a:rPr lang="ru-RU" sz="800" b="1" i="0" u="none" strike="noStrike" dirty="0" smtClean="0">
                          <a:effectLst/>
                          <a:latin typeface="Times New Roman"/>
                        </a:rPr>
                        <a:t>расчетов (переходящий объект)</a:t>
                      </a:r>
                      <a:endParaRPr lang="ru-RU" sz="800" b="1" i="0" u="none" strike="noStrike" dirty="0">
                        <a:effectLst/>
                        <a:latin typeface="Times New Roman"/>
                      </a:endParaRP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32 507,44</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31 703,83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97,5</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8292">
                <a:tc>
                  <a:txBody>
                    <a:bodyPr/>
                    <a:lstStyle/>
                    <a:p>
                      <a:pPr algn="l" fontAlgn="ctr"/>
                      <a:r>
                        <a:rPr lang="ru-RU" sz="800" b="1" i="0" u="none" strike="noStrike" dirty="0">
                          <a:solidFill>
                            <a:srgbClr val="000000"/>
                          </a:solidFill>
                          <a:effectLst/>
                          <a:latin typeface="Times New Roman"/>
                        </a:rPr>
                        <a:t>Муниципальная программа «Управление муниципальной собственностью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3 235,40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3 203,41</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99,0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49 663,11</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49 663,11</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71389">
                <a:tc>
                  <a:txBody>
                    <a:bodyPr/>
                    <a:lstStyle/>
                    <a:p>
                      <a:pPr algn="l" fontAlgn="ctr"/>
                      <a:r>
                        <a:rPr lang="ru-RU" sz="800" b="1" i="0" u="none" strike="noStrike" dirty="0">
                          <a:solidFill>
                            <a:srgbClr val="000000"/>
                          </a:solidFill>
                          <a:effectLst/>
                          <a:latin typeface="Times New Roman"/>
                        </a:rPr>
                        <a:t>Муниципальная программа «Модернизация объектов коммунальной инфраструктуры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760,00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349,39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46,0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Оплата работ «по факту» на основании актов выполненных работ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85034">
                <a:tc>
                  <a:txBody>
                    <a:bodyPr/>
                    <a:lstStyle/>
                    <a:p>
                      <a:pPr algn="l" fontAlgn="ctr"/>
                      <a:r>
                        <a:rPr lang="ru-RU" sz="800" b="1" i="0" u="none" strike="noStrike" dirty="0">
                          <a:solidFill>
                            <a:srgbClr val="000000"/>
                          </a:solidFill>
                          <a:effectLst/>
                          <a:latin typeface="Times New Roman"/>
                        </a:rPr>
                        <a:t>Муниципальная программа «Охрана окружающей среды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385,00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0,00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0,0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Работы не выполнены подрядчиком в предусмотренный муниципальным контрактом срок. Контракт расторгнут 17.12.2021</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2518">
                <a:tc>
                  <a:txBody>
                    <a:bodyPr/>
                    <a:lstStyle/>
                    <a:p>
                      <a:pPr algn="l" fontAlgn="ctr"/>
                      <a:r>
                        <a:rPr lang="ru-RU" sz="800" b="1" i="0" u="none" strike="noStrike" dirty="0">
                          <a:solidFill>
                            <a:srgbClr val="000000"/>
                          </a:solidFill>
                          <a:effectLst/>
                          <a:latin typeface="Times New Roman"/>
                        </a:rPr>
                        <a:t>Муниципальная программа «Дорожное хозяйство Муромского района»</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46 715,67</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46 548,53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99,6</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8292">
                <a:tc>
                  <a:txBody>
                    <a:bodyPr/>
                    <a:lstStyle/>
                    <a:p>
                      <a:pPr algn="l" fontAlgn="ctr"/>
                      <a:r>
                        <a:rPr lang="ru-RU" sz="800" b="1"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dirty="0">
                          <a:solidFill>
                            <a:srgbClr val="000000"/>
                          </a:solidFill>
                          <a:effectLst/>
                          <a:latin typeface="Times New Roman"/>
                        </a:rPr>
                        <a:t>5 329,60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5 326,24</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99,9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 </a:t>
                      </a: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85034">
                <a:tc>
                  <a:txBody>
                    <a:bodyPr/>
                    <a:lstStyle/>
                    <a:p>
                      <a:pPr algn="l" fontAlgn="ctr"/>
                      <a:r>
                        <a:rPr lang="ru-RU" sz="800" b="1" i="0" u="none" strike="noStrike" dirty="0">
                          <a:solidFill>
                            <a:srgbClr val="000000"/>
                          </a:solidFill>
                          <a:effectLst/>
                          <a:latin typeface="Times New Roman"/>
                        </a:rPr>
                        <a:t>Муниципальная программа «Энергосбережение и повышение энергетической эффективности в Муромском районе»</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dirty="0">
                          <a:solidFill>
                            <a:srgbClr val="000000"/>
                          </a:solidFill>
                          <a:effectLst/>
                          <a:latin typeface="Times New Roman"/>
                        </a:rPr>
                        <a:t>13 685,70</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173,51</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1" i="0" u="none" strike="noStrike">
                          <a:solidFill>
                            <a:srgbClr val="000000"/>
                          </a:solidFill>
                          <a:effectLst/>
                          <a:latin typeface="Times New Roman"/>
                        </a:rPr>
                        <a:t>1,3</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effectLst/>
                          <a:latin typeface="Times New Roman"/>
                        </a:rPr>
                        <a:t>Несвоевременность представления исполнителями работ (поставщиками, подрядчиками) документов для </a:t>
                      </a:r>
                      <a:r>
                        <a:rPr lang="ru-RU" sz="800" b="1" i="0" u="none" strike="noStrike" dirty="0" smtClean="0">
                          <a:effectLst/>
                          <a:latin typeface="Times New Roman"/>
                        </a:rPr>
                        <a:t>расчетов  (переходящий объект)</a:t>
                      </a:r>
                      <a:endParaRPr lang="ru-RU" sz="800" b="1" i="0" u="none" strike="noStrike" dirty="0">
                        <a:effectLst/>
                        <a:latin typeface="Times New Roman"/>
                      </a:endParaRP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4066">
                <a:tc>
                  <a:txBody>
                    <a:bodyPr/>
                    <a:lstStyle/>
                    <a:p>
                      <a:pPr algn="l" fontAlgn="ctr"/>
                      <a:r>
                        <a:rPr lang="ru-RU" sz="800" b="1" i="0" u="none" strike="noStrike" dirty="0">
                          <a:solidFill>
                            <a:srgbClr val="000000"/>
                          </a:solidFill>
                          <a:effectLst/>
                          <a:latin typeface="Times New Roman"/>
                        </a:rPr>
                        <a:t>Непрограммные расходы органов местного самоуправления</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46 854,02</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14 016,71</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000" b="1" i="0" u="none" strike="noStrike">
                          <a:solidFill>
                            <a:srgbClr val="000000"/>
                          </a:solidFill>
                          <a:effectLst/>
                          <a:latin typeface="Times New Roman"/>
                        </a:rPr>
                        <a:t>29,9</a:t>
                      </a:r>
                    </a:p>
                  </a:txBody>
                  <a:tcPr marL="3982" marR="3982" marT="3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dirty="0">
                          <a:effectLst/>
                          <a:latin typeface="Times New Roman"/>
                        </a:rPr>
                        <a:t>Резерв на </a:t>
                      </a:r>
                      <a:r>
                        <a:rPr lang="ru-RU" sz="800" b="1" i="0" u="none" strike="noStrike" dirty="0" err="1">
                          <a:effectLst/>
                          <a:latin typeface="Times New Roman"/>
                        </a:rPr>
                        <a:t>софинансирование</a:t>
                      </a:r>
                      <a:r>
                        <a:rPr lang="ru-RU" sz="800" b="1" i="0" u="none" strike="noStrike" dirty="0">
                          <a:effectLst/>
                          <a:latin typeface="Times New Roman"/>
                        </a:rPr>
                        <a:t> муниципальных программ на 2022 </a:t>
                      </a:r>
                      <a:r>
                        <a:rPr lang="ru-RU" sz="800" b="1" i="0" u="none" strike="noStrike" dirty="0" smtClean="0">
                          <a:effectLst/>
                          <a:latin typeface="Times New Roman"/>
                        </a:rPr>
                        <a:t>год.</a:t>
                      </a:r>
                      <a:endParaRPr lang="ru-RU" sz="800" b="1" i="0" u="none" strike="noStrike" dirty="0">
                        <a:effectLst/>
                        <a:latin typeface="Times New Roman"/>
                      </a:endParaRPr>
                    </a:p>
                  </a:txBody>
                  <a:tcPr marL="3982" marR="3982" marT="39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287338" y="3284538"/>
            <a:ext cx="85693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u="sng">
                <a:solidFill>
                  <a:srgbClr val="000000"/>
                </a:solidFill>
                <a:latin typeface="Times New Roman" pitchFamily="18" charset="0"/>
              </a:rPr>
              <a:t>Информация для контактов</a:t>
            </a:r>
          </a:p>
          <a:p>
            <a:pPr algn="ctr" eaLnBrk="1" hangingPunct="1">
              <a:spcBef>
                <a:spcPct val="50000"/>
              </a:spcBef>
            </a:pPr>
            <a:endParaRPr lang="ru-RU" altLang="ru-RU" b="1" u="sng">
              <a:solidFill>
                <a:srgbClr val="000000"/>
              </a:solidFill>
              <a:latin typeface="Times New Roman" pitchFamily="18" charset="0"/>
            </a:endParaRPr>
          </a:p>
          <a:p>
            <a:pPr algn="ctr" eaLnBrk="1" hangingPunct="1">
              <a:spcBef>
                <a:spcPct val="50000"/>
              </a:spcBef>
            </a:pPr>
            <a:r>
              <a:rPr lang="ru-RU" altLang="ru-RU" sz="1400">
                <a:solidFill>
                  <a:srgbClr val="000000"/>
                </a:solidFill>
                <a:latin typeface="Times New Roman" pitchFamily="18" charset="0"/>
              </a:rPr>
              <a:t>Финансовое управление администрации Муромского района</a:t>
            </a:r>
          </a:p>
          <a:p>
            <a:pPr algn="ctr" eaLnBrk="1" hangingPunct="1"/>
            <a:r>
              <a:rPr lang="ru-RU" altLang="ru-RU" sz="1400">
                <a:solidFill>
                  <a:srgbClr val="000000"/>
                </a:solidFill>
                <a:latin typeface="Times New Roman" pitchFamily="18" charset="0"/>
              </a:rPr>
              <a:t>Адрес: пл. Крестьянина, 6</a:t>
            </a:r>
          </a:p>
          <a:p>
            <a:pPr algn="ctr" eaLnBrk="1" hangingPunct="1"/>
            <a:r>
              <a:rPr lang="ru-RU" altLang="ru-RU" sz="1400">
                <a:solidFill>
                  <a:srgbClr val="000000"/>
                </a:solidFill>
                <a:latin typeface="Times New Roman" pitchFamily="18" charset="0"/>
              </a:rPr>
              <a:t>г. Муром, Владимирская обл., 602267</a:t>
            </a:r>
          </a:p>
          <a:p>
            <a:pPr algn="ctr" eaLnBrk="1" hangingPunct="1"/>
            <a:r>
              <a:rPr lang="ru-RU" altLang="ru-RU" sz="1400">
                <a:solidFill>
                  <a:srgbClr val="000000"/>
                </a:solidFill>
                <a:latin typeface="Times New Roman" pitchFamily="18" charset="0"/>
              </a:rPr>
              <a:t>тел. (49234) 3-31-95, факс (49234) 2-69-95</a:t>
            </a:r>
          </a:p>
          <a:p>
            <a:pPr algn="ctr" eaLnBrk="1" hangingPunct="1"/>
            <a:r>
              <a:rPr lang="en-US" altLang="ru-RU" sz="1400">
                <a:solidFill>
                  <a:srgbClr val="000000"/>
                </a:solidFill>
                <a:latin typeface="Times New Roman" pitchFamily="18" charset="0"/>
              </a:rPr>
              <a:t>e-mail: </a:t>
            </a:r>
            <a:r>
              <a:rPr lang="ru-RU" altLang="ru-RU" sz="1400" u="sng">
                <a:solidFill>
                  <a:srgbClr val="000000"/>
                </a:solidFill>
                <a:latin typeface="Times New Roman" pitchFamily="18" charset="0"/>
              </a:rPr>
              <a:t>rayfu@mail.ru</a:t>
            </a:r>
          </a:p>
          <a:p>
            <a:pPr algn="ctr" eaLnBrk="1" hangingPunct="1"/>
            <a:r>
              <a:rPr lang="ru-RU" altLang="ru-RU" sz="1400">
                <a:solidFill>
                  <a:srgbClr val="000000"/>
                </a:solidFill>
                <a:latin typeface="Times New Roman" pitchFamily="18" charset="0"/>
              </a:rPr>
              <a:t>График работы финансового управления:</a:t>
            </a:r>
          </a:p>
          <a:p>
            <a:pPr algn="ctr" eaLnBrk="1" hangingPunct="1"/>
            <a:r>
              <a:rPr lang="ru-RU" altLang="ru-RU" sz="1400">
                <a:solidFill>
                  <a:srgbClr val="000000"/>
                </a:solidFill>
                <a:latin typeface="Times New Roman" pitchFamily="18" charset="0"/>
              </a:rPr>
              <a:t>с 8:00 до 17:00 перерыв на обед с 12:00 до 13:00</a:t>
            </a:r>
          </a:p>
        </p:txBody>
      </p:sp>
      <p:sp>
        <p:nvSpPr>
          <p:cNvPr id="34819" name="Text Box 5"/>
          <p:cNvSpPr txBox="1">
            <a:spLocks noChangeArrowheads="1"/>
          </p:cNvSpPr>
          <p:nvPr/>
        </p:nvSpPr>
        <p:spPr bwMode="auto">
          <a:xfrm>
            <a:off x="677789" y="333375"/>
            <a:ext cx="77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ru-RU" altLang="ru-RU" sz="1600" dirty="0">
                <a:solidFill>
                  <a:srgbClr val="000000"/>
                </a:solidFill>
                <a:latin typeface="Times New Roman" pitchFamily="18" charset="0"/>
              </a:rPr>
              <a:t>С решением Совета народных депутатов Муромского района от </a:t>
            </a:r>
            <a:r>
              <a:rPr lang="ru-RU" altLang="ru-RU" sz="1600" dirty="0" smtClean="0">
                <a:solidFill>
                  <a:srgbClr val="000000"/>
                </a:solidFill>
                <a:latin typeface="Times New Roman" pitchFamily="18" charset="0"/>
              </a:rPr>
              <a:t>25.05.2022 </a:t>
            </a:r>
            <a:r>
              <a:rPr lang="ru-RU" altLang="ru-RU" sz="1600" dirty="0">
                <a:solidFill>
                  <a:srgbClr val="000000"/>
                </a:solidFill>
                <a:latin typeface="Times New Roman" pitchFamily="18" charset="0"/>
              </a:rPr>
              <a:t>года </a:t>
            </a:r>
            <a:r>
              <a:rPr lang="ru-RU" altLang="ru-RU" sz="1600" dirty="0" smtClean="0">
                <a:solidFill>
                  <a:srgbClr val="000000"/>
                </a:solidFill>
                <a:latin typeface="Times New Roman" pitchFamily="18" charset="0"/>
              </a:rPr>
              <a:t>№41 </a:t>
            </a:r>
            <a:r>
              <a:rPr lang="ru-RU" altLang="ru-RU" sz="1600" dirty="0">
                <a:solidFill>
                  <a:srgbClr val="000000"/>
                </a:solidFill>
                <a:latin typeface="Times New Roman" pitchFamily="18" charset="0"/>
              </a:rPr>
              <a:t>«Об утверждении отчета об исполнении бюджета Муромского района за </a:t>
            </a:r>
            <a:r>
              <a:rPr lang="ru-RU" altLang="ru-RU" sz="1600" dirty="0" smtClean="0">
                <a:solidFill>
                  <a:srgbClr val="000000"/>
                </a:solidFill>
                <a:latin typeface="Times New Roman" pitchFamily="18" charset="0"/>
              </a:rPr>
              <a:t>2021 </a:t>
            </a:r>
            <a:r>
              <a:rPr lang="ru-RU" altLang="ru-RU" sz="1600" dirty="0">
                <a:solidFill>
                  <a:srgbClr val="000000"/>
                </a:solidFill>
                <a:latin typeface="Times New Roman" pitchFamily="18" charset="0"/>
              </a:rPr>
              <a:t>год» можно ознакомиться в газете «Муромский край. Документы» </a:t>
            </a:r>
            <a:r>
              <a:rPr lang="ru-RU" altLang="ru-RU" sz="1600" dirty="0" smtClean="0">
                <a:latin typeface="Times New Roman" pitchFamily="18" charset="0"/>
              </a:rPr>
              <a:t>№ </a:t>
            </a:r>
            <a:r>
              <a:rPr lang="ru-RU" altLang="ru-RU" sz="1600" dirty="0" smtClean="0">
                <a:latin typeface="Times New Roman" pitchFamily="18" charset="0"/>
              </a:rPr>
              <a:t>57(4826) </a:t>
            </a:r>
            <a:r>
              <a:rPr lang="ru-RU" altLang="ru-RU" sz="1600" dirty="0">
                <a:latin typeface="Times New Roman" pitchFamily="18" charset="0"/>
              </a:rPr>
              <a:t>от </a:t>
            </a:r>
            <a:r>
              <a:rPr lang="ru-RU" altLang="ru-RU" sz="1600" dirty="0" smtClean="0">
                <a:latin typeface="Times New Roman" pitchFamily="18" charset="0"/>
              </a:rPr>
              <a:t>31.05.2022 </a:t>
            </a:r>
            <a:r>
              <a:rPr lang="ru-RU" altLang="ru-RU" sz="1600" dirty="0" smtClean="0">
                <a:solidFill>
                  <a:srgbClr val="000000"/>
                </a:solidFill>
                <a:latin typeface="Times New Roman" pitchFamily="18" charset="0"/>
              </a:rPr>
              <a:t>года </a:t>
            </a:r>
            <a:r>
              <a:rPr lang="ru-RU" altLang="ru-RU" sz="1600" dirty="0">
                <a:solidFill>
                  <a:srgbClr val="000000"/>
                </a:solidFill>
                <a:latin typeface="Times New Roman" pitchFamily="18" charset="0"/>
              </a:rPr>
              <a:t>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solidFill>
                  <a:srgbClr val="000000"/>
                </a:solidFill>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descr="Голубая тисненая бумага"/>
          <p:cNvSpPr txBox="1">
            <a:spLocks noChangeArrowheads="1"/>
          </p:cNvSpPr>
          <p:nvPr/>
        </p:nvSpPr>
        <p:spPr bwMode="auto">
          <a:xfrm>
            <a:off x="107504" y="0"/>
            <a:ext cx="88569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2200" b="1" dirty="0" smtClean="0">
                <a:solidFill>
                  <a:schemeClr val="accent4"/>
                </a:solidFill>
                <a:latin typeface="Times New Roman" pitchFamily="18" charset="0"/>
              </a:rPr>
              <a:t>ОСНОВНЫЕ ЭКОНОМИЧЕСКИЕ ПОКАЗАТЕЛИ РАЗВИТИЯ ЭКОНОМИКИ МУНИЦИПАЛЬНОГО ОБРАЗОВАНИЯ МУРОМСКИЙ РАЙОН ЗА 2021 ГОД</a:t>
            </a:r>
            <a:endParaRPr lang="ru-RU" altLang="ru-RU" sz="2200" b="1" dirty="0">
              <a:solidFill>
                <a:schemeClr val="accent4"/>
              </a:solidFill>
              <a:latin typeface="Times New Roman" pitchFamily="18" charset="0"/>
            </a:endParaRPr>
          </a:p>
        </p:txBody>
      </p:sp>
      <p:sp>
        <p:nvSpPr>
          <p:cNvPr id="5123" name="Rectangle 6"/>
          <p:cNvSpPr>
            <a:spLocks noChangeArrowheads="1"/>
          </p:cNvSpPr>
          <p:nvPr/>
        </p:nvSpPr>
        <p:spPr bwMode="auto">
          <a:xfrm>
            <a:off x="1186631" y="1107996"/>
            <a:ext cx="74898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spcAft>
                <a:spcPts val="750"/>
              </a:spcAft>
            </a:pPr>
            <a:r>
              <a:rPr lang="ru-RU" altLang="ru-RU" sz="1400" b="1" dirty="0">
                <a:solidFill>
                  <a:srgbClr val="000000"/>
                </a:solidFill>
                <a:latin typeface="Times New Roman" pitchFamily="18" charset="0"/>
              </a:rPr>
              <a:t> Численность постоянного  населения за </a:t>
            </a:r>
            <a:r>
              <a:rPr lang="ru-RU" altLang="ru-RU" sz="1400" b="1" dirty="0" smtClean="0">
                <a:solidFill>
                  <a:srgbClr val="000000"/>
                </a:solidFill>
                <a:latin typeface="Times New Roman" pitchFamily="18" charset="0"/>
              </a:rPr>
              <a:t>2021 </a:t>
            </a:r>
            <a:r>
              <a:rPr lang="ru-RU" altLang="ru-RU" sz="1400" b="1" dirty="0">
                <a:solidFill>
                  <a:srgbClr val="000000"/>
                </a:solidFill>
                <a:latin typeface="Times New Roman" pitchFamily="18" charset="0"/>
              </a:rPr>
              <a:t>год  </a:t>
            </a:r>
            <a:r>
              <a:rPr lang="ru-RU" altLang="ru-RU" sz="1400" b="1" dirty="0" smtClean="0">
                <a:solidFill>
                  <a:srgbClr val="000000"/>
                </a:solidFill>
                <a:latin typeface="Times New Roman" pitchFamily="18" charset="0"/>
              </a:rPr>
              <a:t>15 223 </a:t>
            </a:r>
            <a:r>
              <a:rPr lang="ru-RU" altLang="ru-RU" sz="1400" b="1" dirty="0">
                <a:solidFill>
                  <a:srgbClr val="000000"/>
                </a:solidFill>
                <a:latin typeface="Times New Roman" pitchFamily="18" charset="0"/>
              </a:rPr>
              <a:t>человек, </a:t>
            </a:r>
            <a:r>
              <a:rPr lang="ru-RU" altLang="ru-RU" sz="1400" b="1" dirty="0" smtClean="0">
                <a:solidFill>
                  <a:srgbClr val="000000"/>
                </a:solidFill>
                <a:latin typeface="Times New Roman" pitchFamily="18" charset="0"/>
              </a:rPr>
              <a:t> в </a:t>
            </a:r>
            <a:r>
              <a:rPr lang="ru-RU" altLang="ru-RU" sz="1400" b="1" dirty="0">
                <a:solidFill>
                  <a:srgbClr val="000000"/>
                </a:solidFill>
                <a:latin typeface="Times New Roman" pitchFamily="18" charset="0"/>
              </a:rPr>
              <a:t>том числе:</a:t>
            </a:r>
          </a:p>
          <a:p>
            <a:pPr>
              <a:lnSpc>
                <a:spcPct val="80000"/>
              </a:lnSpc>
              <a:spcBef>
                <a:spcPts val="600"/>
              </a:spcBef>
              <a:spcAft>
                <a:spcPts val="600"/>
              </a:spcAft>
              <a:buFont typeface="Wingdings" pitchFamily="2" charset="2"/>
              <a:buChar char="v"/>
            </a:pPr>
            <a:r>
              <a:rPr lang="ru-RU" sz="1400" dirty="0">
                <a:latin typeface="Times New Roman" pitchFamily="18" charset="0"/>
                <a:cs typeface="Times New Roman" pitchFamily="18" charset="0"/>
              </a:rPr>
              <a:t>численность населения моложе трудоспособного возраста – </a:t>
            </a:r>
            <a:r>
              <a:rPr lang="ru-RU" sz="1400" dirty="0" smtClean="0">
                <a:latin typeface="Times New Roman" pitchFamily="18" charset="0"/>
                <a:cs typeface="Times New Roman" pitchFamily="18" charset="0"/>
              </a:rPr>
              <a:t>2249 </a:t>
            </a:r>
            <a:r>
              <a:rPr lang="ru-RU" sz="1400" dirty="0">
                <a:latin typeface="Times New Roman" pitchFamily="18" charset="0"/>
                <a:cs typeface="Times New Roman" pitchFamily="18" charset="0"/>
              </a:rPr>
              <a:t>человек;</a:t>
            </a:r>
          </a:p>
          <a:p>
            <a:pPr>
              <a:lnSpc>
                <a:spcPct val="80000"/>
              </a:lnSpc>
              <a:spcBef>
                <a:spcPts val="600"/>
              </a:spcBef>
              <a:spcAft>
                <a:spcPts val="600"/>
              </a:spcAft>
              <a:buFont typeface="Wingdings" pitchFamily="2" charset="2"/>
              <a:buChar char="v"/>
            </a:pPr>
            <a:r>
              <a:rPr lang="ru-RU" sz="1400" dirty="0">
                <a:latin typeface="Times New Roman" pitchFamily="18" charset="0"/>
                <a:cs typeface="Times New Roman" pitchFamily="18" charset="0"/>
              </a:rPr>
              <a:t>численность населения старше трудоспособного возраста – 5327 человек;</a:t>
            </a:r>
          </a:p>
          <a:p>
            <a:pPr>
              <a:lnSpc>
                <a:spcPct val="80000"/>
              </a:lnSpc>
              <a:spcBef>
                <a:spcPts val="600"/>
              </a:spcBef>
              <a:spcAft>
                <a:spcPts val="600"/>
              </a:spcAft>
              <a:buFont typeface="Wingdings" pitchFamily="2" charset="2"/>
              <a:buChar char="v"/>
            </a:pPr>
            <a:r>
              <a:rPr lang="ru-RU" sz="1400" dirty="0">
                <a:latin typeface="Times New Roman" pitchFamily="18" charset="0"/>
                <a:cs typeface="Times New Roman" pitchFamily="18" charset="0"/>
              </a:rPr>
              <a:t>численность населения трудоспособного возраста – </a:t>
            </a:r>
            <a:r>
              <a:rPr lang="ru-RU" sz="1400" dirty="0" smtClean="0">
                <a:latin typeface="Times New Roman" pitchFamily="18" charset="0"/>
                <a:cs typeface="Times New Roman" pitchFamily="18" charset="0"/>
              </a:rPr>
              <a:t>7647 </a:t>
            </a:r>
            <a:r>
              <a:rPr lang="ru-RU" sz="1400" dirty="0">
                <a:latin typeface="Times New Roman" pitchFamily="18" charset="0"/>
                <a:cs typeface="Times New Roman" pitchFamily="18" charset="0"/>
              </a:rPr>
              <a:t>человек.</a:t>
            </a:r>
            <a:endParaRPr lang="ru-RU" altLang="ru-RU" sz="1400" b="1" dirty="0">
              <a:latin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18899"/>
            <a:ext cx="3672408" cy="212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01829"/>
            <a:ext cx="3744416" cy="213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640094"/>
            <a:ext cx="3495668" cy="210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28" y="3501008"/>
            <a:ext cx="4233891" cy="275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3501008"/>
            <a:ext cx="4089375" cy="27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4" y="620688"/>
            <a:ext cx="408937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030" y="627038"/>
            <a:ext cx="4211790" cy="25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54"/>
          <p:cNvSpPr>
            <a:spLocks noChangeShapeType="1"/>
          </p:cNvSpPr>
          <p:nvPr/>
        </p:nvSpPr>
        <p:spPr bwMode="auto">
          <a:xfrm>
            <a:off x="5232400" y="12969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1" name="Line 562"/>
          <p:cNvSpPr>
            <a:spLocks noChangeShapeType="1"/>
          </p:cNvSpPr>
          <p:nvPr/>
        </p:nvSpPr>
        <p:spPr bwMode="auto">
          <a:xfrm>
            <a:off x="5473700" y="17383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2" name="Rectangle 46"/>
          <p:cNvSpPr>
            <a:spLocks noChangeArrowheads="1"/>
          </p:cNvSpPr>
          <p:nvPr/>
        </p:nvSpPr>
        <p:spPr bwMode="auto">
          <a:xfrm>
            <a:off x="250824" y="-4737"/>
            <a:ext cx="87060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200" b="1" dirty="0" smtClean="0">
                <a:solidFill>
                  <a:schemeClr val="accent2"/>
                </a:solidFill>
                <a:latin typeface="Times New Roman" pitchFamily="18" charset="0"/>
              </a:rPr>
              <a:t>ОСНОВНЫЕ ПАРАМЕТРЫ ИСПОЛНЕНИЯ БЮДЖЕТА МУРОМСКОГО РАЙОНА ЗА 2021 ГОД</a:t>
            </a:r>
            <a:endParaRPr lang="ru-RU" altLang="ru-RU" sz="2200" b="1" dirty="0">
              <a:solidFill>
                <a:schemeClr val="accent2"/>
              </a:solidFill>
              <a:latin typeface="Times New Roman" pitchFamily="18" charset="0"/>
            </a:endParaRPr>
          </a:p>
        </p:txBody>
      </p:sp>
      <p:sp>
        <p:nvSpPr>
          <p:cNvPr id="7174" name="AutoShape 4"/>
          <p:cNvSpPr>
            <a:spLocks noChangeArrowheads="1"/>
          </p:cNvSpPr>
          <p:nvPr/>
        </p:nvSpPr>
        <p:spPr bwMode="auto">
          <a:xfrm>
            <a:off x="431800" y="773584"/>
            <a:ext cx="2663825" cy="7112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5" name="AutoShape 5"/>
          <p:cNvSpPr>
            <a:spLocks noChangeArrowheads="1"/>
          </p:cNvSpPr>
          <p:nvPr/>
        </p:nvSpPr>
        <p:spPr bwMode="auto">
          <a:xfrm>
            <a:off x="6172200" y="713234"/>
            <a:ext cx="2735263" cy="719137"/>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6" name="Text Box 6"/>
          <p:cNvSpPr txBox="1">
            <a:spLocks noChangeArrowheads="1"/>
          </p:cNvSpPr>
          <p:nvPr/>
        </p:nvSpPr>
        <p:spPr bwMode="auto">
          <a:xfrm>
            <a:off x="584200" y="846708"/>
            <a:ext cx="24479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ДОХОДЫ БЮДЖЕТА </a:t>
            </a:r>
          </a:p>
          <a:p>
            <a:pPr algn="ctr" eaLnBrk="1" hangingPunct="1"/>
            <a:r>
              <a:rPr lang="ru-RU" altLang="ru-RU" sz="1600" b="1" dirty="0">
                <a:latin typeface="Times New Roman" pitchFamily="18" charset="0"/>
              </a:rPr>
              <a:t>       </a:t>
            </a:r>
            <a:r>
              <a:rPr lang="ru-RU" altLang="ru-RU" sz="1600" b="1" dirty="0" smtClean="0">
                <a:latin typeface="Times New Roman" pitchFamily="18" charset="0"/>
              </a:rPr>
              <a:t>549 955,9 </a:t>
            </a:r>
            <a:r>
              <a:rPr lang="ru-RU" altLang="ru-RU" sz="1600" b="1" dirty="0">
                <a:latin typeface="Times New Roman" pitchFamily="18" charset="0"/>
              </a:rPr>
              <a:t>тыс. руб.</a:t>
            </a:r>
          </a:p>
        </p:txBody>
      </p:sp>
      <p:sp>
        <p:nvSpPr>
          <p:cNvPr id="7177" name="Text Box 7"/>
          <p:cNvSpPr txBox="1">
            <a:spLocks noChangeArrowheads="1"/>
          </p:cNvSpPr>
          <p:nvPr/>
        </p:nvSpPr>
        <p:spPr bwMode="auto">
          <a:xfrm>
            <a:off x="6249988" y="764704"/>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РАСХОДЫ БЮДЖЕТА</a:t>
            </a:r>
          </a:p>
          <a:p>
            <a:pPr algn="ctr" eaLnBrk="1" hangingPunct="1"/>
            <a:r>
              <a:rPr lang="ru-RU" altLang="ru-RU" sz="1600" b="1" dirty="0" smtClean="0">
                <a:latin typeface="Times New Roman" pitchFamily="18" charset="0"/>
              </a:rPr>
              <a:t>523 238,4 </a:t>
            </a:r>
            <a:r>
              <a:rPr lang="ru-RU" altLang="ru-RU" sz="1600" b="1" dirty="0">
                <a:latin typeface="Times New Roman" pitchFamily="18" charset="0"/>
              </a:rPr>
              <a:t>тыс. руб.</a:t>
            </a:r>
          </a:p>
        </p:txBody>
      </p:sp>
      <p:sp>
        <p:nvSpPr>
          <p:cNvPr id="7178" name="AutoShape 8"/>
          <p:cNvSpPr>
            <a:spLocks noChangeArrowheads="1"/>
          </p:cNvSpPr>
          <p:nvPr/>
        </p:nvSpPr>
        <p:spPr bwMode="auto">
          <a:xfrm>
            <a:off x="250825" y="1772816"/>
            <a:ext cx="2349500" cy="1295400"/>
          </a:xfrm>
          <a:prstGeom prst="homePlate">
            <a:avLst>
              <a:gd name="adj" fmla="val 3891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79" name="AutoShape 9"/>
          <p:cNvSpPr>
            <a:spLocks noChangeArrowheads="1"/>
          </p:cNvSpPr>
          <p:nvPr/>
        </p:nvSpPr>
        <p:spPr bwMode="auto">
          <a:xfrm>
            <a:off x="250825" y="3263478"/>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0" name="AutoShape 10"/>
          <p:cNvSpPr>
            <a:spLocks noChangeArrowheads="1"/>
          </p:cNvSpPr>
          <p:nvPr/>
        </p:nvSpPr>
        <p:spPr bwMode="auto">
          <a:xfrm>
            <a:off x="250825" y="4774778"/>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2" name="Text Box 14"/>
          <p:cNvSpPr txBox="1">
            <a:spLocks noChangeArrowheads="1"/>
          </p:cNvSpPr>
          <p:nvPr/>
        </p:nvSpPr>
        <p:spPr bwMode="auto">
          <a:xfrm>
            <a:off x="431800" y="1988840"/>
            <a:ext cx="1728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Налоговые</a:t>
            </a:r>
          </a:p>
          <a:p>
            <a:pPr algn="ctr" eaLnBrk="1" hangingPunct="1"/>
            <a:r>
              <a:rPr lang="ru-RU" altLang="ru-RU" sz="1600" dirty="0">
                <a:latin typeface="Times New Roman" pitchFamily="18" charset="0"/>
              </a:rPr>
              <a:t> доходы</a:t>
            </a:r>
          </a:p>
          <a:p>
            <a:pPr algn="ctr" eaLnBrk="1" hangingPunct="1"/>
            <a:r>
              <a:rPr lang="ru-RU" altLang="ru-RU" sz="1600" dirty="0" smtClean="0">
                <a:latin typeface="Times New Roman" pitchFamily="18" charset="0"/>
              </a:rPr>
              <a:t>77 310,5 </a:t>
            </a:r>
            <a:r>
              <a:rPr lang="ru-RU" altLang="ru-RU" sz="1600" dirty="0">
                <a:latin typeface="Times New Roman" pitchFamily="18" charset="0"/>
              </a:rPr>
              <a:t>тыс. руб.</a:t>
            </a:r>
          </a:p>
        </p:txBody>
      </p:sp>
      <p:sp>
        <p:nvSpPr>
          <p:cNvPr id="7183" name="Text Box 15"/>
          <p:cNvSpPr txBox="1">
            <a:spLocks noChangeArrowheads="1"/>
          </p:cNvSpPr>
          <p:nvPr/>
        </p:nvSpPr>
        <p:spPr bwMode="auto">
          <a:xfrm>
            <a:off x="442913" y="3493790"/>
            <a:ext cx="1728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600" dirty="0">
                <a:latin typeface="Times New Roman" pitchFamily="18" charset="0"/>
              </a:rPr>
              <a:t>Неналоговые доходы  </a:t>
            </a:r>
            <a:endParaRPr lang="ru-RU" altLang="ru-RU" sz="1600" dirty="0" smtClean="0">
              <a:latin typeface="Times New Roman" pitchFamily="18" charset="0"/>
            </a:endParaRPr>
          </a:p>
          <a:p>
            <a:pPr algn="ctr" eaLnBrk="1" hangingPunct="1">
              <a:spcBef>
                <a:spcPts val="0"/>
              </a:spcBef>
            </a:pPr>
            <a:r>
              <a:rPr lang="ru-RU" altLang="ru-RU" sz="1600" dirty="0" smtClean="0">
                <a:latin typeface="Times New Roman" pitchFamily="18" charset="0"/>
              </a:rPr>
              <a:t>18 461,9 тыс</a:t>
            </a:r>
            <a:r>
              <a:rPr lang="ru-RU" altLang="ru-RU" sz="1600" dirty="0">
                <a:latin typeface="Times New Roman" pitchFamily="18" charset="0"/>
              </a:rPr>
              <a:t>. руб.</a:t>
            </a:r>
          </a:p>
        </p:txBody>
      </p:sp>
      <p:sp>
        <p:nvSpPr>
          <p:cNvPr id="7184" name="Text Box 16"/>
          <p:cNvSpPr txBox="1">
            <a:spLocks noChangeArrowheads="1"/>
          </p:cNvSpPr>
          <p:nvPr/>
        </p:nvSpPr>
        <p:spPr bwMode="auto">
          <a:xfrm>
            <a:off x="442913" y="4974267"/>
            <a:ext cx="1873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Безвозмездные поступления </a:t>
            </a:r>
            <a:endParaRPr lang="ru-RU" altLang="ru-RU" sz="1600" dirty="0" smtClean="0">
              <a:latin typeface="Times New Roman" pitchFamily="18" charset="0"/>
            </a:endParaRPr>
          </a:p>
          <a:p>
            <a:pPr algn="ctr" eaLnBrk="1" hangingPunct="1">
              <a:spcBef>
                <a:spcPts val="0"/>
              </a:spcBef>
            </a:pPr>
            <a:r>
              <a:rPr lang="ru-RU" altLang="ru-RU" sz="1600" dirty="0" smtClean="0">
                <a:latin typeface="Times New Roman" pitchFamily="18" charset="0"/>
              </a:rPr>
              <a:t>454 183,5 </a:t>
            </a:r>
            <a:r>
              <a:rPr lang="ru-RU" altLang="ru-RU" sz="1600" dirty="0">
                <a:latin typeface="Times New Roman" pitchFamily="18" charset="0"/>
              </a:rPr>
              <a:t>тыс. руб.</a:t>
            </a:r>
          </a:p>
        </p:txBody>
      </p:sp>
      <p:grpSp>
        <p:nvGrpSpPr>
          <p:cNvPr id="2" name="Группа 1"/>
          <p:cNvGrpSpPr/>
          <p:nvPr/>
        </p:nvGrpSpPr>
        <p:grpSpPr>
          <a:xfrm>
            <a:off x="5846588" y="1446909"/>
            <a:ext cx="3148187" cy="461963"/>
            <a:chOff x="5846588" y="1446909"/>
            <a:chExt cx="3148187" cy="461963"/>
          </a:xfrm>
        </p:grpSpPr>
        <p:sp>
          <p:nvSpPr>
            <p:cNvPr id="53" name="AutoShape 17"/>
            <p:cNvSpPr>
              <a:spLocks noChangeArrowheads="1"/>
            </p:cNvSpPr>
            <p:nvPr/>
          </p:nvSpPr>
          <p:spPr bwMode="auto">
            <a:xfrm rot="10800000">
              <a:off x="5846588" y="1477072"/>
              <a:ext cx="3116263"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1" name="Text Box 23"/>
            <p:cNvSpPr txBox="1">
              <a:spLocks noChangeArrowheads="1"/>
            </p:cNvSpPr>
            <p:nvPr/>
          </p:nvSpPr>
          <p:spPr bwMode="auto">
            <a:xfrm>
              <a:off x="6372200" y="1446909"/>
              <a:ext cx="262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Общегосударственные вопросы </a:t>
              </a:r>
            </a:p>
            <a:p>
              <a:pPr algn="ctr" eaLnBrk="1" hangingPunct="1"/>
              <a:r>
                <a:rPr lang="ru-RU" altLang="ru-RU" sz="1200" dirty="0" smtClean="0">
                  <a:latin typeface="Times New Roman" pitchFamily="18" charset="0"/>
                </a:rPr>
                <a:t>46 707,3 </a:t>
              </a:r>
              <a:r>
                <a:rPr lang="ru-RU" altLang="ru-RU" sz="1200" dirty="0">
                  <a:latin typeface="Times New Roman" pitchFamily="18" charset="0"/>
                </a:rPr>
                <a:t>тыс. руб.</a:t>
              </a:r>
            </a:p>
          </p:txBody>
        </p:sp>
      </p:grpSp>
      <p:grpSp>
        <p:nvGrpSpPr>
          <p:cNvPr id="12" name="Группа 11"/>
          <p:cNvGrpSpPr/>
          <p:nvPr/>
        </p:nvGrpSpPr>
        <p:grpSpPr>
          <a:xfrm>
            <a:off x="5848224" y="2429869"/>
            <a:ext cx="3116263" cy="457200"/>
            <a:chOff x="5848224" y="2323728"/>
            <a:chExt cx="3116263" cy="457200"/>
          </a:xfrm>
        </p:grpSpPr>
        <p:sp>
          <p:nvSpPr>
            <p:cNvPr id="7185" name="AutoShape 17"/>
            <p:cNvSpPr>
              <a:spLocks noChangeArrowheads="1"/>
            </p:cNvSpPr>
            <p:nvPr/>
          </p:nvSpPr>
          <p:spPr bwMode="auto">
            <a:xfrm rot="10800000">
              <a:off x="5848224" y="2349128"/>
              <a:ext cx="3116263" cy="397915"/>
            </a:xfrm>
            <a:prstGeom prst="homePlate">
              <a:avLst>
                <a:gd name="adj" fmla="val 111632"/>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2" name="Text Box 26"/>
            <p:cNvSpPr txBox="1">
              <a:spLocks noChangeArrowheads="1"/>
            </p:cNvSpPr>
            <p:nvPr/>
          </p:nvSpPr>
          <p:spPr bwMode="auto">
            <a:xfrm>
              <a:off x="6372201" y="2323728"/>
              <a:ext cx="25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Национальная экономика </a:t>
              </a:r>
            </a:p>
            <a:p>
              <a:pPr algn="ctr" eaLnBrk="1" hangingPunct="1"/>
              <a:r>
                <a:rPr lang="ru-RU" altLang="ru-RU" sz="1200" dirty="0" smtClean="0">
                  <a:latin typeface="Times New Roman" pitchFamily="18" charset="0"/>
                </a:rPr>
                <a:t>50 755,4 тыс</a:t>
              </a:r>
              <a:r>
                <a:rPr lang="ru-RU" altLang="ru-RU" sz="1200" dirty="0">
                  <a:latin typeface="Times New Roman" pitchFamily="18" charset="0"/>
                </a:rPr>
                <a:t>. руб.</a:t>
              </a:r>
            </a:p>
          </p:txBody>
        </p:sp>
      </p:grpSp>
      <p:grpSp>
        <p:nvGrpSpPr>
          <p:cNvPr id="13" name="Группа 12"/>
          <p:cNvGrpSpPr/>
          <p:nvPr/>
        </p:nvGrpSpPr>
        <p:grpSpPr>
          <a:xfrm>
            <a:off x="5868143" y="2827784"/>
            <a:ext cx="3096343" cy="457200"/>
            <a:chOff x="5868143" y="2827784"/>
            <a:chExt cx="3096343" cy="457200"/>
          </a:xfrm>
        </p:grpSpPr>
        <p:sp>
          <p:nvSpPr>
            <p:cNvPr id="44" name="AutoShape 17"/>
            <p:cNvSpPr>
              <a:spLocks noChangeArrowheads="1"/>
            </p:cNvSpPr>
            <p:nvPr/>
          </p:nvSpPr>
          <p:spPr bwMode="auto">
            <a:xfrm rot="10800000">
              <a:off x="5868143" y="2853184"/>
              <a:ext cx="3096343"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3" name="Text Box 27"/>
            <p:cNvSpPr txBox="1">
              <a:spLocks noChangeArrowheads="1"/>
            </p:cNvSpPr>
            <p:nvPr/>
          </p:nvSpPr>
          <p:spPr bwMode="auto">
            <a:xfrm>
              <a:off x="6300192" y="2827784"/>
              <a:ext cx="258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Жилищно-коммунальное </a:t>
              </a:r>
              <a:r>
                <a:rPr lang="ru-RU" altLang="ru-RU" sz="1200" dirty="0">
                  <a:latin typeface="Times New Roman" pitchFamily="18" charset="0"/>
                </a:rPr>
                <a:t>хозяйство </a:t>
              </a:r>
              <a:r>
                <a:rPr lang="ru-RU" altLang="ru-RU" sz="1200" dirty="0" smtClean="0">
                  <a:latin typeface="Times New Roman" pitchFamily="18" charset="0"/>
                </a:rPr>
                <a:t>81 404,1 тыс</a:t>
              </a:r>
              <a:r>
                <a:rPr lang="ru-RU" altLang="ru-RU" sz="1200" dirty="0">
                  <a:latin typeface="Times New Roman" pitchFamily="18" charset="0"/>
                </a:rPr>
                <a:t>. руб.</a:t>
              </a:r>
            </a:p>
          </p:txBody>
        </p:sp>
      </p:grpSp>
      <p:grpSp>
        <p:nvGrpSpPr>
          <p:cNvPr id="10" name="Группа 9"/>
          <p:cNvGrpSpPr/>
          <p:nvPr/>
        </p:nvGrpSpPr>
        <p:grpSpPr>
          <a:xfrm>
            <a:off x="5878512" y="3284984"/>
            <a:ext cx="3085975" cy="431800"/>
            <a:chOff x="5878512" y="3645272"/>
            <a:chExt cx="3085975" cy="431800"/>
          </a:xfrm>
        </p:grpSpPr>
        <p:sp>
          <p:nvSpPr>
            <p:cNvPr id="46" name="AutoShape 17"/>
            <p:cNvSpPr>
              <a:spLocks noChangeArrowheads="1"/>
            </p:cNvSpPr>
            <p:nvPr/>
          </p:nvSpPr>
          <p:spPr bwMode="auto">
            <a:xfrm rot="10800000">
              <a:off x="5878512" y="3645272"/>
              <a:ext cx="30859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4" name="Text Box 28"/>
            <p:cNvSpPr txBox="1">
              <a:spLocks noChangeArrowheads="1"/>
            </p:cNvSpPr>
            <p:nvPr/>
          </p:nvSpPr>
          <p:spPr bwMode="auto">
            <a:xfrm>
              <a:off x="6444208" y="3717032"/>
              <a:ext cx="236417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Образование </a:t>
              </a:r>
              <a:r>
                <a:rPr lang="ru-RU" altLang="ru-RU" sz="1200" dirty="0" smtClean="0">
                  <a:latin typeface="Times New Roman" pitchFamily="18" charset="0"/>
                </a:rPr>
                <a:t>226 997,6 </a:t>
              </a:r>
              <a:r>
                <a:rPr lang="ru-RU" altLang="ru-RU" sz="1200" dirty="0">
                  <a:latin typeface="Times New Roman" pitchFamily="18" charset="0"/>
                </a:rPr>
                <a:t>тыс. руб.</a:t>
              </a:r>
            </a:p>
          </p:txBody>
        </p:sp>
      </p:grpSp>
      <p:grpSp>
        <p:nvGrpSpPr>
          <p:cNvPr id="9" name="Группа 8"/>
          <p:cNvGrpSpPr/>
          <p:nvPr/>
        </p:nvGrpSpPr>
        <p:grpSpPr>
          <a:xfrm>
            <a:off x="5898775" y="3709291"/>
            <a:ext cx="3058145" cy="457200"/>
            <a:chOff x="5906342" y="4051920"/>
            <a:chExt cx="3058145" cy="457200"/>
          </a:xfrm>
        </p:grpSpPr>
        <p:sp>
          <p:nvSpPr>
            <p:cNvPr id="47" name="AutoShape 17"/>
            <p:cNvSpPr>
              <a:spLocks noChangeArrowheads="1"/>
            </p:cNvSpPr>
            <p:nvPr/>
          </p:nvSpPr>
          <p:spPr bwMode="auto">
            <a:xfrm rot="10800000">
              <a:off x="5906342" y="4069579"/>
              <a:ext cx="305814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5" name="Text Box 29"/>
            <p:cNvSpPr txBox="1">
              <a:spLocks noChangeArrowheads="1"/>
            </p:cNvSpPr>
            <p:nvPr/>
          </p:nvSpPr>
          <p:spPr bwMode="auto">
            <a:xfrm>
              <a:off x="6444208" y="4051920"/>
              <a:ext cx="232917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Культура, кинематография        </a:t>
              </a:r>
              <a:r>
                <a:rPr lang="ru-RU" altLang="ru-RU" sz="1200" dirty="0" smtClean="0">
                  <a:latin typeface="Times New Roman" pitchFamily="18" charset="0"/>
                </a:rPr>
                <a:t>18 942,9 </a:t>
              </a:r>
              <a:r>
                <a:rPr lang="ru-RU" altLang="ru-RU" sz="1200" dirty="0">
                  <a:latin typeface="Times New Roman" pitchFamily="18" charset="0"/>
                </a:rPr>
                <a:t>тыс. руб.</a:t>
              </a:r>
            </a:p>
          </p:txBody>
        </p:sp>
      </p:grpSp>
      <p:grpSp>
        <p:nvGrpSpPr>
          <p:cNvPr id="8" name="Группа 7"/>
          <p:cNvGrpSpPr/>
          <p:nvPr/>
        </p:nvGrpSpPr>
        <p:grpSpPr>
          <a:xfrm>
            <a:off x="5905499" y="4144070"/>
            <a:ext cx="3058987" cy="461665"/>
            <a:chOff x="5905499" y="4479206"/>
            <a:chExt cx="3058987" cy="461665"/>
          </a:xfrm>
        </p:grpSpPr>
        <p:sp>
          <p:nvSpPr>
            <p:cNvPr id="48" name="AutoShape 17"/>
            <p:cNvSpPr>
              <a:spLocks noChangeArrowheads="1"/>
            </p:cNvSpPr>
            <p:nvPr/>
          </p:nvSpPr>
          <p:spPr bwMode="auto">
            <a:xfrm rot="10800000">
              <a:off x="5905499" y="4501627"/>
              <a:ext cx="3058987"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6" name="Text Box 30"/>
            <p:cNvSpPr txBox="1">
              <a:spLocks noChangeArrowheads="1"/>
            </p:cNvSpPr>
            <p:nvPr/>
          </p:nvSpPr>
          <p:spPr bwMode="auto">
            <a:xfrm>
              <a:off x="6444208" y="4479206"/>
              <a:ext cx="237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a:latin typeface="Times New Roman" pitchFamily="18" charset="0"/>
                </a:rPr>
                <a:t>Социальная политика </a:t>
              </a:r>
              <a:endParaRPr lang="ru-RU" altLang="ru-RU" sz="1200" dirty="0" smtClean="0">
                <a:latin typeface="Times New Roman" pitchFamily="18" charset="0"/>
              </a:endParaRPr>
            </a:p>
            <a:p>
              <a:pPr algn="ctr" eaLnBrk="1" hangingPunct="1">
                <a:spcBef>
                  <a:spcPts val="0"/>
                </a:spcBef>
              </a:pPr>
              <a:r>
                <a:rPr lang="ru-RU" altLang="ru-RU" sz="1200" dirty="0" smtClean="0">
                  <a:latin typeface="Times New Roman" pitchFamily="18" charset="0"/>
                </a:rPr>
                <a:t>40 221,0 </a:t>
              </a:r>
              <a:r>
                <a:rPr lang="ru-RU" altLang="ru-RU" sz="1200" dirty="0">
                  <a:latin typeface="Times New Roman" pitchFamily="18" charset="0"/>
                </a:rPr>
                <a:t>тыс. руб.</a:t>
              </a:r>
            </a:p>
          </p:txBody>
        </p:sp>
      </p:grpSp>
      <p:grpSp>
        <p:nvGrpSpPr>
          <p:cNvPr id="7" name="Группа 6"/>
          <p:cNvGrpSpPr/>
          <p:nvPr/>
        </p:nvGrpSpPr>
        <p:grpSpPr>
          <a:xfrm>
            <a:off x="5920233" y="4596045"/>
            <a:ext cx="3044254" cy="442035"/>
            <a:chOff x="5920233" y="4931181"/>
            <a:chExt cx="3044254" cy="442035"/>
          </a:xfrm>
        </p:grpSpPr>
        <p:sp>
          <p:nvSpPr>
            <p:cNvPr id="49" name="AutoShape 17"/>
            <p:cNvSpPr>
              <a:spLocks noChangeArrowheads="1"/>
            </p:cNvSpPr>
            <p:nvPr/>
          </p:nvSpPr>
          <p:spPr bwMode="auto">
            <a:xfrm rot="10800000">
              <a:off x="5920233" y="4935312"/>
              <a:ext cx="3044254"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9" name="Text Box 33"/>
            <p:cNvSpPr txBox="1">
              <a:spLocks noChangeArrowheads="1"/>
            </p:cNvSpPr>
            <p:nvPr/>
          </p:nvSpPr>
          <p:spPr bwMode="auto">
            <a:xfrm>
              <a:off x="6300192" y="4931181"/>
              <a:ext cx="2582887"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smtClean="0">
                  <a:latin typeface="Times New Roman" pitchFamily="18" charset="0"/>
                </a:rPr>
                <a:t>Физическая </a:t>
              </a:r>
              <a:r>
                <a:rPr lang="ru-RU" altLang="ru-RU" sz="1200" dirty="0">
                  <a:latin typeface="Times New Roman" pitchFamily="18" charset="0"/>
                </a:rPr>
                <a:t>культура и спорт </a:t>
              </a:r>
              <a:endParaRPr lang="ru-RU" altLang="ru-RU" sz="1200" dirty="0" smtClean="0">
                <a:latin typeface="Times New Roman" pitchFamily="18" charset="0"/>
              </a:endParaRPr>
            </a:p>
            <a:p>
              <a:pPr algn="ctr" eaLnBrk="1" hangingPunct="1">
                <a:spcBef>
                  <a:spcPts val="0"/>
                </a:spcBef>
              </a:pPr>
              <a:r>
                <a:rPr lang="ru-RU" altLang="ru-RU" sz="1200" dirty="0" smtClean="0">
                  <a:latin typeface="Times New Roman" pitchFamily="18" charset="0"/>
                </a:rPr>
                <a:t>10 804,3 </a:t>
              </a:r>
              <a:r>
                <a:rPr lang="ru-RU" altLang="ru-RU" sz="1200" dirty="0">
                  <a:latin typeface="Times New Roman" pitchFamily="18" charset="0"/>
                </a:rPr>
                <a:t>тыс. руб.</a:t>
              </a:r>
            </a:p>
          </p:txBody>
        </p:sp>
      </p:grpSp>
      <p:grpSp>
        <p:nvGrpSpPr>
          <p:cNvPr id="6" name="Группа 5"/>
          <p:cNvGrpSpPr/>
          <p:nvPr/>
        </p:nvGrpSpPr>
        <p:grpSpPr>
          <a:xfrm>
            <a:off x="5906341" y="5008463"/>
            <a:ext cx="3058146" cy="461665"/>
            <a:chOff x="5906341" y="5343599"/>
            <a:chExt cx="3058146" cy="461665"/>
          </a:xfrm>
        </p:grpSpPr>
        <p:sp>
          <p:nvSpPr>
            <p:cNvPr id="50" name="AutoShape 17"/>
            <p:cNvSpPr>
              <a:spLocks noChangeArrowheads="1"/>
            </p:cNvSpPr>
            <p:nvPr/>
          </p:nvSpPr>
          <p:spPr bwMode="auto">
            <a:xfrm rot="10800000">
              <a:off x="5906341" y="5367360"/>
              <a:ext cx="3058146"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0" name="Text Box 34"/>
            <p:cNvSpPr txBox="1">
              <a:spLocks noChangeArrowheads="1"/>
            </p:cNvSpPr>
            <p:nvPr/>
          </p:nvSpPr>
          <p:spPr bwMode="auto">
            <a:xfrm>
              <a:off x="6516216" y="5343599"/>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Средства </a:t>
              </a:r>
              <a:r>
                <a:rPr lang="ru-RU" altLang="ru-RU" sz="1200" dirty="0">
                  <a:latin typeface="Times New Roman" pitchFamily="18" charset="0"/>
                </a:rPr>
                <a:t>массовой информации         1 </a:t>
              </a:r>
              <a:r>
                <a:rPr lang="ru-RU" altLang="ru-RU" sz="1200" dirty="0" smtClean="0">
                  <a:latin typeface="Times New Roman" pitchFamily="18" charset="0"/>
                </a:rPr>
                <a:t>519,0 </a:t>
              </a:r>
              <a:r>
                <a:rPr lang="ru-RU" altLang="ru-RU" sz="1200" dirty="0">
                  <a:latin typeface="Times New Roman" pitchFamily="18" charset="0"/>
                </a:rPr>
                <a:t>тыс. руб. </a:t>
              </a:r>
            </a:p>
          </p:txBody>
        </p:sp>
      </p:grpSp>
      <p:pic>
        <p:nvPicPr>
          <p:cNvPr id="7202"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78163"/>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AutoShape 41"/>
          <p:cNvSpPr>
            <a:spLocks noChangeArrowheads="1"/>
          </p:cNvSpPr>
          <p:nvPr/>
        </p:nvSpPr>
        <p:spPr bwMode="auto">
          <a:xfrm>
            <a:off x="3311525" y="1581150"/>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4" name="AutoShape 42"/>
          <p:cNvSpPr>
            <a:spLocks noChangeArrowheads="1"/>
          </p:cNvSpPr>
          <p:nvPr/>
        </p:nvSpPr>
        <p:spPr bwMode="auto">
          <a:xfrm>
            <a:off x="3311525" y="5100638"/>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5" name="Text Box 43"/>
          <p:cNvSpPr txBox="1">
            <a:spLocks noChangeArrowheads="1"/>
          </p:cNvSpPr>
          <p:nvPr/>
        </p:nvSpPr>
        <p:spPr bwMode="auto">
          <a:xfrm>
            <a:off x="3492500" y="1741488"/>
            <a:ext cx="2087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Доходы в расчете на 1 жителя                    </a:t>
            </a:r>
            <a:r>
              <a:rPr lang="ru-RU" altLang="ru-RU" sz="1600" dirty="0" smtClean="0">
                <a:solidFill>
                  <a:srgbClr val="FF0000"/>
                </a:solidFill>
                <a:latin typeface="Times New Roman" pitchFamily="18" charset="0"/>
              </a:rPr>
              <a:t>36 126,6 </a:t>
            </a:r>
            <a:r>
              <a:rPr lang="ru-RU" altLang="ru-RU" sz="1600" dirty="0">
                <a:solidFill>
                  <a:srgbClr val="FF0000"/>
                </a:solidFill>
                <a:latin typeface="Times New Roman" pitchFamily="18" charset="0"/>
              </a:rPr>
              <a:t>руб</a:t>
            </a:r>
            <a:r>
              <a:rPr lang="ru-RU" altLang="ru-RU" sz="1600" dirty="0">
                <a:latin typeface="Times New Roman" pitchFamily="18" charset="0"/>
              </a:rPr>
              <a:t>.</a:t>
            </a:r>
          </a:p>
        </p:txBody>
      </p:sp>
      <p:sp>
        <p:nvSpPr>
          <p:cNvPr id="7206" name="Text Box 45"/>
          <p:cNvSpPr txBox="1">
            <a:spLocks noChangeArrowheads="1"/>
          </p:cNvSpPr>
          <p:nvPr/>
        </p:nvSpPr>
        <p:spPr bwMode="auto">
          <a:xfrm>
            <a:off x="3563938" y="5245100"/>
            <a:ext cx="2087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Расходы в расчете на 1 жителя </a:t>
            </a:r>
          </a:p>
          <a:p>
            <a:pPr algn="ctr" eaLnBrk="1" hangingPunct="1">
              <a:spcBef>
                <a:spcPct val="50000"/>
              </a:spcBef>
            </a:pPr>
            <a:r>
              <a:rPr lang="ru-RU" altLang="ru-RU" sz="1600" dirty="0" smtClean="0">
                <a:solidFill>
                  <a:srgbClr val="FF0000"/>
                </a:solidFill>
                <a:latin typeface="Times New Roman" pitchFamily="18" charset="0"/>
              </a:rPr>
              <a:t>34 371,6 </a:t>
            </a:r>
            <a:r>
              <a:rPr lang="ru-RU" altLang="ru-RU" sz="1600" dirty="0">
                <a:solidFill>
                  <a:srgbClr val="FF0000"/>
                </a:solidFill>
                <a:latin typeface="Times New Roman" pitchFamily="18" charset="0"/>
              </a:rPr>
              <a:t>руб.</a:t>
            </a:r>
          </a:p>
        </p:txBody>
      </p:sp>
      <p:grpSp>
        <p:nvGrpSpPr>
          <p:cNvPr id="3" name="Группа 2"/>
          <p:cNvGrpSpPr/>
          <p:nvPr/>
        </p:nvGrpSpPr>
        <p:grpSpPr>
          <a:xfrm>
            <a:off x="5845744" y="1846565"/>
            <a:ext cx="3190306" cy="646331"/>
            <a:chOff x="5845744" y="1846565"/>
            <a:chExt cx="3190306" cy="646331"/>
          </a:xfrm>
        </p:grpSpPr>
        <p:sp>
          <p:nvSpPr>
            <p:cNvPr id="54" name="AutoShape 17"/>
            <p:cNvSpPr>
              <a:spLocks noChangeArrowheads="1"/>
            </p:cNvSpPr>
            <p:nvPr/>
          </p:nvSpPr>
          <p:spPr bwMode="auto">
            <a:xfrm rot="10800000">
              <a:off x="5845744" y="1909118"/>
              <a:ext cx="3116263" cy="546150"/>
            </a:xfrm>
            <a:prstGeom prst="homePlate">
              <a:avLst>
                <a:gd name="adj" fmla="val 8005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7" name="Text Box 24"/>
            <p:cNvSpPr txBox="1">
              <a:spLocks noChangeArrowheads="1"/>
            </p:cNvSpPr>
            <p:nvPr/>
          </p:nvSpPr>
          <p:spPr bwMode="auto">
            <a:xfrm>
              <a:off x="6172200" y="1846565"/>
              <a:ext cx="2863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a:latin typeface="Times New Roman" pitchFamily="18" charset="0"/>
                </a:rPr>
                <a:t>Национальная безопасность и правоохранительная </a:t>
              </a:r>
              <a:r>
                <a:rPr lang="ru-RU" altLang="ru-RU" sz="1200" dirty="0" smtClean="0">
                  <a:latin typeface="Times New Roman" pitchFamily="18" charset="0"/>
                </a:rPr>
                <a:t>деятельность</a:t>
              </a:r>
            </a:p>
            <a:p>
              <a:pPr algn="ctr" eaLnBrk="1" hangingPunct="1">
                <a:spcBef>
                  <a:spcPts val="0"/>
                </a:spcBef>
              </a:pPr>
              <a:r>
                <a:rPr lang="ru-RU" altLang="ru-RU" sz="1200" dirty="0" smtClean="0">
                  <a:latin typeface="Times New Roman" pitchFamily="18" charset="0"/>
                </a:rPr>
                <a:t>4 972,7 </a:t>
              </a:r>
              <a:r>
                <a:rPr lang="ru-RU" altLang="ru-RU" sz="1200" dirty="0">
                  <a:latin typeface="Times New Roman" pitchFamily="18" charset="0"/>
                </a:rPr>
                <a:t>тыс. руб.</a:t>
              </a:r>
            </a:p>
          </p:txBody>
        </p:sp>
      </p:grpSp>
      <p:grpSp>
        <p:nvGrpSpPr>
          <p:cNvPr id="5" name="Группа 4"/>
          <p:cNvGrpSpPr/>
          <p:nvPr/>
        </p:nvGrpSpPr>
        <p:grpSpPr>
          <a:xfrm>
            <a:off x="5891211" y="5440511"/>
            <a:ext cx="3073276" cy="461665"/>
            <a:chOff x="5891211" y="5775647"/>
            <a:chExt cx="3073276" cy="461665"/>
          </a:xfrm>
        </p:grpSpPr>
        <p:sp>
          <p:nvSpPr>
            <p:cNvPr id="51" name="AutoShape 17"/>
            <p:cNvSpPr>
              <a:spLocks noChangeArrowheads="1"/>
            </p:cNvSpPr>
            <p:nvPr/>
          </p:nvSpPr>
          <p:spPr bwMode="auto">
            <a:xfrm rot="10800000">
              <a:off x="5891211" y="5805511"/>
              <a:ext cx="30732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8" name="Text Box 35"/>
            <p:cNvSpPr txBox="1">
              <a:spLocks noChangeArrowheads="1"/>
            </p:cNvSpPr>
            <p:nvPr/>
          </p:nvSpPr>
          <p:spPr bwMode="auto">
            <a:xfrm>
              <a:off x="6166296" y="5775647"/>
              <a:ext cx="2798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Обслуживание </a:t>
              </a:r>
              <a:r>
                <a:rPr lang="ru-RU" altLang="ru-RU" sz="1200" dirty="0">
                  <a:latin typeface="Times New Roman" pitchFamily="18" charset="0"/>
                </a:rPr>
                <a:t>государственного и муниципального долга </a:t>
              </a:r>
              <a:r>
                <a:rPr lang="ru-RU" altLang="ru-RU" sz="1200" dirty="0" smtClean="0">
                  <a:latin typeface="Times New Roman" pitchFamily="18" charset="0"/>
                </a:rPr>
                <a:t>8,8 </a:t>
              </a:r>
              <a:r>
                <a:rPr lang="ru-RU" altLang="ru-RU" sz="1200" dirty="0">
                  <a:latin typeface="Times New Roman" pitchFamily="18" charset="0"/>
                </a:rPr>
                <a:t>тыс.</a:t>
              </a:r>
              <a:r>
                <a:rPr lang="en-US" altLang="ru-RU" sz="1200" dirty="0">
                  <a:latin typeface="Times New Roman" pitchFamily="18" charset="0"/>
                </a:rPr>
                <a:t> </a:t>
              </a:r>
              <a:r>
                <a:rPr lang="ru-RU" altLang="ru-RU" sz="1200" dirty="0">
                  <a:latin typeface="Times New Roman" pitchFamily="18" charset="0"/>
                </a:rPr>
                <a:t>руб.</a:t>
              </a:r>
            </a:p>
          </p:txBody>
        </p:sp>
      </p:grpSp>
      <p:grpSp>
        <p:nvGrpSpPr>
          <p:cNvPr id="4" name="Группа 3"/>
          <p:cNvGrpSpPr/>
          <p:nvPr/>
        </p:nvGrpSpPr>
        <p:grpSpPr>
          <a:xfrm>
            <a:off x="5890368" y="5872261"/>
            <a:ext cx="3074118" cy="461963"/>
            <a:chOff x="5890368" y="6207397"/>
            <a:chExt cx="3074118" cy="461963"/>
          </a:xfrm>
        </p:grpSpPr>
        <p:sp>
          <p:nvSpPr>
            <p:cNvPr id="52" name="AutoShape 17"/>
            <p:cNvSpPr>
              <a:spLocks noChangeArrowheads="1"/>
            </p:cNvSpPr>
            <p:nvPr/>
          </p:nvSpPr>
          <p:spPr bwMode="auto">
            <a:xfrm rot="10800000">
              <a:off x="5890368" y="6237312"/>
              <a:ext cx="3074118"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9" name="Text Box 39"/>
            <p:cNvSpPr txBox="1">
              <a:spLocks noChangeArrowheads="1"/>
            </p:cNvSpPr>
            <p:nvPr/>
          </p:nvSpPr>
          <p:spPr bwMode="auto">
            <a:xfrm>
              <a:off x="6372200" y="6207397"/>
              <a:ext cx="241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Межбюджетные трансферты                        </a:t>
              </a:r>
              <a:r>
                <a:rPr lang="ru-RU" altLang="ru-RU" sz="1200" dirty="0" smtClean="0">
                  <a:latin typeface="Times New Roman" pitchFamily="18" charset="0"/>
                </a:rPr>
                <a:t>40 905,3 </a:t>
              </a:r>
              <a:r>
                <a:rPr lang="ru-RU" altLang="ru-RU" sz="1200" dirty="0">
                  <a:latin typeface="Times New Roman" pitchFamily="18" charset="0"/>
                </a:rPr>
                <a:t>тыс. руб.</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96863" y="236538"/>
            <a:ext cx="2393950"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a:solidFill>
                  <a:schemeClr val="tx1"/>
                </a:solidFill>
                <a:latin typeface="Times New Roman" panose="02020603050405020304" pitchFamily="18" charset="0"/>
                <a:cs typeface="Times New Roman" panose="02020603050405020304" pitchFamily="18" charset="0"/>
              </a:rPr>
              <a:t>Доходы бюджета</a:t>
            </a:r>
          </a:p>
          <a:p>
            <a:pPr algn="ctr" eaLnBrk="1" fontAlgn="auto" hangingPunct="1">
              <a:spcBef>
                <a:spcPct val="0"/>
              </a:spcBef>
              <a:spcAft>
                <a:spcPts val="0"/>
              </a:spcAft>
              <a:buClrTx/>
              <a:buSzTx/>
              <a:buFontTx/>
              <a:buNone/>
              <a:defRPr/>
            </a:pPr>
            <a:r>
              <a:rPr lang="ru-RU" altLang="ru-RU" sz="1600" b="1" dirty="0">
                <a:latin typeface="Times New Roman" pitchFamily="18" charset="0"/>
              </a:rPr>
              <a:t>549 955,9 </a:t>
            </a:r>
            <a:r>
              <a:rPr lang="ru-RU" altLang="ru-RU" sz="1600" b="1" kern="0" dirty="0" smtClean="0">
                <a:solidFill>
                  <a:schemeClr val="tx1"/>
                </a:solidFill>
                <a:latin typeface="Times New Roman" panose="02020603050405020304" pitchFamily="18" charset="0"/>
                <a:cs typeface="Times New Roman" panose="02020603050405020304" pitchFamily="18" charset="0"/>
              </a:rPr>
              <a:t>тыс</a:t>
            </a:r>
            <a:r>
              <a:rPr lang="ru-RU" altLang="ru-RU" sz="1600" b="1" kern="0" dirty="0">
                <a:solidFill>
                  <a:schemeClr val="tx1"/>
                </a:solidFill>
                <a:latin typeface="Times New Roman" panose="02020603050405020304" pitchFamily="18" charset="0"/>
                <a:cs typeface="Times New Roman" panose="02020603050405020304" pitchFamily="18" charset="0"/>
              </a:rPr>
              <a:t>. рублей</a:t>
            </a:r>
          </a:p>
        </p:txBody>
      </p:sp>
      <p:sp>
        <p:nvSpPr>
          <p:cNvPr id="7" name="AutoShape 4"/>
          <p:cNvSpPr>
            <a:spLocks noChangeArrowheads="1"/>
          </p:cNvSpPr>
          <p:nvPr/>
        </p:nvSpPr>
        <p:spPr bwMode="auto">
          <a:xfrm>
            <a:off x="3492500" y="239713"/>
            <a:ext cx="2360613"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prstClr val="black"/>
                </a:solidFill>
                <a:latin typeface="Times New Roman" panose="02020603050405020304" pitchFamily="18" charset="0"/>
                <a:cs typeface="Times New Roman" panose="02020603050405020304" pitchFamily="18" charset="0"/>
              </a:rPr>
              <a:t>Расходы бюджета</a:t>
            </a:r>
          </a:p>
          <a:p>
            <a:pPr algn="ctr" eaLnBrk="1" fontAlgn="auto" hangingPunct="1">
              <a:spcBef>
                <a:spcPct val="0"/>
              </a:spcBef>
              <a:spcAft>
                <a:spcPts val="0"/>
              </a:spcAft>
              <a:buClrTx/>
              <a:buSzTx/>
              <a:buFontTx/>
              <a:buNone/>
              <a:defRPr/>
            </a:pPr>
            <a:r>
              <a:rPr lang="ru-RU" altLang="ru-RU" sz="1600" b="1" dirty="0">
                <a:latin typeface="Times New Roman" pitchFamily="18" charset="0"/>
              </a:rPr>
              <a:t>523 238,4</a:t>
            </a:r>
            <a:r>
              <a:rPr lang="ru-RU" altLang="ru-RU" sz="1600" b="1" dirty="0" smtClean="0">
                <a:latin typeface="Times New Roman" pitchFamily="18" charset="0"/>
              </a:rPr>
              <a:t> </a:t>
            </a:r>
            <a:r>
              <a:rPr lang="ru-RU" altLang="ru-RU" sz="1600" b="1" kern="0" dirty="0" smtClean="0">
                <a:solidFill>
                  <a:prstClr val="black"/>
                </a:solidFill>
                <a:latin typeface="Times New Roman" panose="02020603050405020304" pitchFamily="18" charset="0"/>
                <a:cs typeface="Times New Roman" panose="02020603050405020304" pitchFamily="18" charset="0"/>
              </a:rPr>
              <a:t>тыс. рублей</a:t>
            </a:r>
            <a:endParaRPr lang="ru-RU" altLang="ru-RU" sz="1600" b="1" kern="0" dirty="0">
              <a:solidFill>
                <a:prstClr val="black"/>
              </a:solidFill>
              <a:latin typeface="Times New Roman" panose="02020603050405020304" pitchFamily="18" charset="0"/>
              <a:cs typeface="Times New Roman" panose="02020603050405020304" pitchFamily="18" charset="0"/>
            </a:endParaRPr>
          </a:p>
        </p:txBody>
      </p:sp>
      <p:sp>
        <p:nvSpPr>
          <p:cNvPr id="8" name="AutoShape 4"/>
          <p:cNvSpPr>
            <a:spLocks noChangeArrowheads="1"/>
          </p:cNvSpPr>
          <p:nvPr/>
        </p:nvSpPr>
        <p:spPr bwMode="auto">
          <a:xfrm>
            <a:off x="6696075" y="239713"/>
            <a:ext cx="2289175"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Профицит бюджета</a:t>
            </a:r>
          </a:p>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   </a:t>
            </a:r>
            <a:r>
              <a:rPr lang="ru-RU" altLang="ru-RU" sz="1600" b="1" kern="0" dirty="0" smtClean="0">
                <a:solidFill>
                  <a:srgbClr val="FF0000"/>
                </a:solidFill>
                <a:latin typeface="Times New Roman" panose="02020603050405020304" pitchFamily="18" charset="0"/>
                <a:cs typeface="Times New Roman" panose="02020603050405020304" pitchFamily="18" charset="0"/>
              </a:rPr>
              <a:t>26 717,5 тыс. рублей</a:t>
            </a:r>
          </a:p>
        </p:txBody>
      </p:sp>
      <p:sp>
        <p:nvSpPr>
          <p:cNvPr id="5" name="Равно 4"/>
          <p:cNvSpPr/>
          <p:nvPr/>
        </p:nvSpPr>
        <p:spPr>
          <a:xfrm>
            <a:off x="5853113" y="765175"/>
            <a:ext cx="806450" cy="400050"/>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4" name="Минус 23"/>
          <p:cNvSpPr/>
          <p:nvPr/>
        </p:nvSpPr>
        <p:spPr>
          <a:xfrm>
            <a:off x="2646363" y="684213"/>
            <a:ext cx="863600" cy="504825"/>
          </a:xfrm>
          <a:prstGeom prst="mathMinus">
            <a:avLst>
              <a:gd name="adj1" fmla="val 180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42" y="1652588"/>
            <a:ext cx="8626408" cy="504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0" y="1933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1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20" name="Прямоугольник 4"/>
          <p:cNvSpPr>
            <a:spLocks noChangeArrowheads="1"/>
          </p:cNvSpPr>
          <p:nvPr/>
        </p:nvSpPr>
        <p:spPr bwMode="auto">
          <a:xfrm>
            <a:off x="247650" y="647700"/>
            <a:ext cx="86455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0215" algn="just">
              <a:spcAft>
                <a:spcPts val="0"/>
              </a:spcAft>
            </a:pPr>
            <a:r>
              <a:rPr lang="ru-RU" sz="1400" dirty="0" smtClean="0">
                <a:latin typeface="Times New Roman" pitchFamily="18" charset="0"/>
                <a:cs typeface="Times New Roman" pitchFamily="18" charset="0"/>
              </a:rPr>
              <a:t>З</a:t>
            </a:r>
            <a:r>
              <a:rPr lang="ru-RU" sz="1400" dirty="0" smtClean="0">
                <a:latin typeface="Times New Roman"/>
                <a:ea typeface="Times New Roman"/>
                <a:cs typeface="Times New Roman"/>
              </a:rPr>
              <a:t>а </a:t>
            </a:r>
            <a:r>
              <a:rPr lang="ru-RU" sz="1400" dirty="0">
                <a:latin typeface="Times New Roman"/>
                <a:ea typeface="Times New Roman"/>
                <a:cs typeface="Times New Roman"/>
              </a:rPr>
              <a:t>2021 год доходная часть бюджета Муромского района исполнена на 100,5%. При плане в сумме 547320,0 тыс. рублей поступило доходных источников в сумме 549955,9 тыс. рублей. К уровню 2020 года рост доходной части составил 103,7  %, в том числе:</a:t>
            </a:r>
            <a:endParaRPr lang="ru-RU" sz="1100" dirty="0">
              <a:latin typeface="Calibri"/>
              <a:ea typeface="Times New Roman"/>
              <a:cs typeface="Times New Roman"/>
            </a:endParaRPr>
          </a:p>
          <a:p>
            <a:pPr indent="457200" algn="just">
              <a:spcAft>
                <a:spcPts val="0"/>
              </a:spcAft>
            </a:pPr>
            <a:r>
              <a:rPr lang="ru-RU" sz="1400" dirty="0">
                <a:latin typeface="Times New Roman"/>
                <a:ea typeface="Times New Roman"/>
                <a:cs typeface="Times New Roman"/>
              </a:rPr>
              <a:t>- налоговые и неналоговые доходы в бюджете Муромского района выполнены на 106,8 % при плане в сумме 89678,9 тыс. рублей, исполнение составило сумму 95772,4 тыс. рублей. По сравнению с показателями 2020 года получен рост доходов на 14,7 % (+12256,2 тыс. рублей);</a:t>
            </a:r>
            <a:endParaRPr lang="ru-RU" sz="1100" dirty="0">
              <a:latin typeface="Calibri"/>
              <a:ea typeface="Times New Roman"/>
              <a:cs typeface="Times New Roman"/>
            </a:endParaRPr>
          </a:p>
          <a:p>
            <a:pPr indent="457200" algn="just">
              <a:spcBef>
                <a:spcPts val="600"/>
              </a:spcBef>
              <a:spcAft>
                <a:spcPts val="0"/>
              </a:spcAft>
            </a:pPr>
            <a:r>
              <a:rPr lang="ru-RU" sz="1400" dirty="0">
                <a:latin typeface="Times New Roman"/>
                <a:ea typeface="Times New Roman"/>
                <a:cs typeface="Times New Roman"/>
              </a:rPr>
              <a:t>- годовые назначения по безвозмездным поступлениям исполнены на 99,2% при плане в сумме 457641,1 тыс. рублей поступление составило сумму 454183,5 тыс. рублей. По отношению к 2020 году рост составил 1,7 %  (+7411,8 тыс. рублей). </a:t>
            </a:r>
            <a:endParaRPr lang="ru-RU" sz="1100" dirty="0">
              <a:latin typeface="Calibri"/>
              <a:ea typeface="Times New Roman"/>
              <a:cs typeface="Times New Roman"/>
            </a:endParaRPr>
          </a:p>
          <a:p>
            <a:pPr indent="457200" algn="just">
              <a:spcBef>
                <a:spcPts val="600"/>
              </a:spcBef>
              <a:spcAft>
                <a:spcPts val="0"/>
              </a:spcAft>
            </a:pPr>
            <a:r>
              <a:rPr lang="ru-RU" sz="1400" dirty="0">
                <a:latin typeface="Times New Roman"/>
                <a:ea typeface="Times New Roman"/>
                <a:cs typeface="Times New Roman"/>
              </a:rPr>
              <a:t>Из общих безвозмездных средств годовые</a:t>
            </a:r>
            <a:r>
              <a:rPr lang="ru-RU" sz="1200" dirty="0">
                <a:latin typeface="Times New Roman"/>
                <a:ea typeface="Times New Roman"/>
                <a:cs typeface="Times New Roman"/>
              </a:rPr>
              <a:t> </a:t>
            </a:r>
            <a:r>
              <a:rPr lang="ru-RU" sz="1400" dirty="0">
                <a:latin typeface="Times New Roman"/>
                <a:ea typeface="Times New Roman"/>
                <a:cs typeface="Times New Roman"/>
              </a:rPr>
              <a:t>назначения по безвозмездным поступлениям от бюджетов бюджетной системы РФ исполнены на 99,2 % при плане в сумме 457641,1 тыс. рублей поступило средств в сумме 454196,0 тыс. рублей. По отношению к 2020 году рост составил 1,5 %  (+6919,9 тыс. рублей).</a:t>
            </a:r>
            <a:endParaRPr lang="ru-RU" sz="1100" dirty="0">
              <a:effectLst/>
              <a:latin typeface="Calibri"/>
              <a:ea typeface="Times New Roman"/>
              <a:cs typeface="Times New Roman"/>
            </a:endParaRPr>
          </a:p>
        </p:txBody>
      </p:sp>
      <p:sp>
        <p:nvSpPr>
          <p:cNvPr id="19" name="Rectangle 6"/>
          <p:cNvSpPr>
            <a:spLocks noGrp="1" noChangeArrowheads="1"/>
          </p:cNvSpPr>
          <p:nvPr>
            <p:ph type="title"/>
          </p:nvPr>
        </p:nvSpPr>
        <p:spPr>
          <a:xfrm>
            <a:off x="538956" y="193675"/>
            <a:ext cx="8066087" cy="454025"/>
          </a:xfrm>
        </p:spPr>
        <p:txBody>
          <a:bodyPr rtlCol="0">
            <a:noAutofit/>
          </a:bodyPr>
          <a:lstStyle/>
          <a:p>
            <a:pPr algn="ctr" eaLnBrk="1" fontAlgn="auto" hangingPunct="1">
              <a:spcAft>
                <a:spcPts val="0"/>
              </a:spcAft>
              <a:defRPr/>
            </a:pPr>
            <a:r>
              <a:rPr lang="ru-RU" altLang="ru-RU" sz="2200" b="1" u="sng" dirty="0" smtClean="0">
                <a:solidFill>
                  <a:schemeClr val="tx2">
                    <a:lumMod val="75000"/>
                  </a:schemeClr>
                </a:solidFill>
                <a:latin typeface="Times New Roman" pitchFamily="18" charset="0"/>
                <a:cs typeface="Times New Roman" pitchFamily="18" charset="0"/>
              </a:rPr>
              <a:t>ИСПОЛНЕНИЕ БЮДЖЕТА РАЙОНА ПО ДОХОДАМ</a:t>
            </a:r>
          </a:p>
        </p:txBody>
      </p:sp>
      <p:sp>
        <p:nvSpPr>
          <p:cNvPr id="1031" name="Номер слайда 1"/>
          <p:cNvSpPr>
            <a:spLocks noGrp="1"/>
          </p:cNvSpPr>
          <p:nvPr>
            <p:ph type="sldNum" sz="quarter" idx="12"/>
          </p:nvPr>
        </p:nvSpPr>
        <p:spPr>
          <a:xfrm>
            <a:off x="3990975" y="6484938"/>
            <a:ext cx="1162050" cy="365125"/>
          </a:xfrm>
          <a:ln>
            <a:miter lim="800000"/>
            <a:headEnd/>
            <a:tailEnd/>
          </a:ln>
        </p:spPr>
        <p:txBody>
          <a:bodyPr/>
          <a:lstStyle/>
          <a:p>
            <a:pPr>
              <a:defRPr/>
            </a:pPr>
            <a:fld id="{68FAB395-B5E1-4283-B24E-0029508D1C8A}" type="slidenum">
              <a:rPr lang="ru-RU" altLang="ru-RU" smtClean="0"/>
              <a:pPr>
                <a:defRPr/>
              </a:pPr>
              <a:t>8</a:t>
            </a:fld>
            <a:endParaRPr lang="ru-RU" altLang="ru-RU" smtClean="0"/>
          </a:p>
        </p:txBody>
      </p:sp>
      <p:graphicFrame>
        <p:nvGraphicFramePr>
          <p:cNvPr id="9223" name="Object 8"/>
          <p:cNvGraphicFramePr>
            <a:graphicFrameLocks noChangeAspect="1"/>
          </p:cNvGraphicFramePr>
          <p:nvPr>
            <p:extLst>
              <p:ext uri="{D42A27DB-BD31-4B8C-83A1-F6EECF244321}">
                <p14:modId xmlns:p14="http://schemas.microsoft.com/office/powerpoint/2010/main" val="3756655752"/>
              </p:ext>
            </p:extLst>
          </p:nvPr>
        </p:nvGraphicFramePr>
        <p:xfrm>
          <a:off x="611560" y="3429000"/>
          <a:ext cx="7319963" cy="3248025"/>
        </p:xfrm>
        <a:graphic>
          <a:graphicData uri="http://schemas.openxmlformats.org/presentationml/2006/ole">
            <mc:AlternateContent xmlns:mc="http://schemas.openxmlformats.org/markup-compatibility/2006">
              <mc:Choice xmlns:v="urn:schemas-microsoft-com:vml" Requires="v">
                <p:oleObj spid="_x0000_s9318" name="Лист" r:id="rId4" imgW="7324785" imgH="3247954" progId="Excel.Sheet.8">
                  <p:embed/>
                </p:oleObj>
              </mc:Choice>
              <mc:Fallback>
                <p:oleObj name="Лист" r:id="rId4" imgW="7324785" imgH="3247954" progId="Excel.Sheet.8">
                  <p:embed/>
                  <p:pic>
                    <p:nvPicPr>
                      <p:cNvPr id="0" name="Object 8"/>
                      <p:cNvPicPr>
                        <a:picLocks noChangeAspect="1" noChangeArrowheads="1"/>
                      </p:cNvPicPr>
                      <p:nvPr/>
                    </p:nvPicPr>
                    <p:blipFill>
                      <a:blip r:embed="rId5"/>
                      <a:srcRect/>
                      <a:stretch>
                        <a:fillRect/>
                      </a:stretch>
                    </p:blipFill>
                    <p:spPr bwMode="auto">
                      <a:xfrm>
                        <a:off x="611560" y="3429000"/>
                        <a:ext cx="7319963"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a:ln>
            <a:miter lim="800000"/>
            <a:headEnd/>
            <a:tailEnd/>
          </a:ln>
        </p:spPr>
        <p:txBody>
          <a:bodyPr/>
          <a:lstStyle/>
          <a:p>
            <a:pPr>
              <a:defRPr/>
            </a:pPr>
            <a:endParaRPr lang="ru-RU" altLang="ru-RU" dirty="0"/>
          </a:p>
          <a:p>
            <a:pPr>
              <a:defRPr/>
            </a:pPr>
            <a:endParaRPr lang="ru-RU" altLang="ru-RU" dirty="0" smtClean="0"/>
          </a:p>
        </p:txBody>
      </p:sp>
      <p:sp>
        <p:nvSpPr>
          <p:cNvPr id="10243" name="Прямоугольник 4"/>
          <p:cNvSpPr>
            <a:spLocks noChangeArrowheads="1"/>
          </p:cNvSpPr>
          <p:nvPr/>
        </p:nvSpPr>
        <p:spPr bwMode="auto">
          <a:xfrm>
            <a:off x="250825" y="333375"/>
            <a:ext cx="86423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smtClean="0">
                <a:latin typeface="Times New Roman" pitchFamily="18" charset="0"/>
                <a:cs typeface="Times New Roman" pitchFamily="18" charset="0"/>
              </a:rPr>
              <a:t>          В </a:t>
            </a:r>
            <a:r>
              <a:rPr lang="ru-RU" altLang="ru-RU" sz="1400" dirty="0">
                <a:latin typeface="Times New Roman" pitchFamily="18" charset="0"/>
                <a:cs typeface="Times New Roman" pitchFamily="18" charset="0"/>
              </a:rPr>
              <a:t>бюджете Муромского района налоговые доходы исполнены в отчетном периоде на 107,2 % или в сумме 77310,5 тыс. рублей при плановых назначениях в сумме 72122,0 тыс. рублей и поступили выше уровня 2020 года на 26,4 % (+16149,2 тыс. рублей), неналоговых доходов мобилизовано на сумму 18461,9 тыс. рублей или плановые назначения отчетного периода исполнены на 105,2 %, по отношению к уровню 2020 года доходы уменьшились на 17,4% (-3893,0 тыс. рублей).</a:t>
            </a:r>
          </a:p>
        </p:txBody>
      </p:sp>
      <p:sp>
        <p:nvSpPr>
          <p:cNvPr id="102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02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graphicFrame>
        <p:nvGraphicFramePr>
          <p:cNvPr id="10246" name="Object 6"/>
          <p:cNvGraphicFramePr>
            <a:graphicFrameLocks noChangeAspect="1"/>
          </p:cNvGraphicFramePr>
          <p:nvPr>
            <p:extLst>
              <p:ext uri="{D42A27DB-BD31-4B8C-83A1-F6EECF244321}">
                <p14:modId xmlns:p14="http://schemas.microsoft.com/office/powerpoint/2010/main" val="1642666532"/>
              </p:ext>
            </p:extLst>
          </p:nvPr>
        </p:nvGraphicFramePr>
        <p:xfrm>
          <a:off x="306388" y="1735138"/>
          <a:ext cx="6102350" cy="4276725"/>
        </p:xfrm>
        <a:graphic>
          <a:graphicData uri="http://schemas.openxmlformats.org/presentationml/2006/ole">
            <mc:AlternateContent xmlns:mc="http://schemas.openxmlformats.org/markup-compatibility/2006">
              <mc:Choice xmlns:v="urn:schemas-microsoft-com:vml" Requires="v">
                <p:oleObj spid="_x0000_s10351" name="Лист" r:id="rId4" imgW="6105585" imgH="4276654" progId="Excel.Sheet.8">
                  <p:embed/>
                </p:oleObj>
              </mc:Choice>
              <mc:Fallback>
                <p:oleObj name="Лист" r:id="rId4" imgW="6105585" imgH="4276654" progId="Excel.Sheet.8">
                  <p:embed/>
                  <p:pic>
                    <p:nvPicPr>
                      <p:cNvPr id="0" name="Object 6"/>
                      <p:cNvPicPr>
                        <a:picLocks noChangeAspect="1" noChangeArrowheads="1"/>
                      </p:cNvPicPr>
                      <p:nvPr/>
                    </p:nvPicPr>
                    <p:blipFill>
                      <a:blip r:embed="rId5"/>
                      <a:srcRect/>
                      <a:stretch>
                        <a:fillRect/>
                      </a:stretch>
                    </p:blipFill>
                    <p:spPr bwMode="auto">
                      <a:xfrm>
                        <a:off x="306388" y="1735138"/>
                        <a:ext cx="61023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Стрелка влево 11"/>
          <p:cNvSpPr/>
          <p:nvPr/>
        </p:nvSpPr>
        <p:spPr>
          <a:xfrm rot="10800000">
            <a:off x="1643063" y="3286125"/>
            <a:ext cx="1857375" cy="142875"/>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3" name="Стрелка вправо 12"/>
          <p:cNvSpPr/>
          <p:nvPr/>
        </p:nvSpPr>
        <p:spPr>
          <a:xfrm>
            <a:off x="2743200" y="2998788"/>
            <a:ext cx="714375" cy="14287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0249" name="TextBox 13"/>
          <p:cNvSpPr txBox="1">
            <a:spLocks noChangeArrowheads="1"/>
          </p:cNvSpPr>
          <p:nvPr/>
        </p:nvSpPr>
        <p:spPr bwMode="auto">
          <a:xfrm>
            <a:off x="1714500" y="3143250"/>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+26,4%</a:t>
            </a:r>
            <a:endParaRPr lang="ru-RU" sz="900" dirty="0">
              <a:latin typeface="Times New Roman" pitchFamily="18" charset="0"/>
              <a:cs typeface="Times New Roman" pitchFamily="18" charset="0"/>
            </a:endParaRPr>
          </a:p>
        </p:txBody>
      </p:sp>
      <p:sp>
        <p:nvSpPr>
          <p:cNvPr id="10250" name="TextBox 14"/>
          <p:cNvSpPr txBox="1">
            <a:spLocks noChangeArrowheads="1"/>
          </p:cNvSpPr>
          <p:nvPr/>
        </p:nvSpPr>
        <p:spPr bwMode="auto">
          <a:xfrm>
            <a:off x="3150243" y="4259857"/>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+5,2</a:t>
            </a:r>
            <a:r>
              <a:rPr lang="ru-RU" sz="900" dirty="0">
                <a:latin typeface="Times New Roman" pitchFamily="18" charset="0"/>
                <a:cs typeface="Times New Roman" pitchFamily="18" charset="0"/>
              </a:rPr>
              <a:t>%</a:t>
            </a:r>
          </a:p>
        </p:txBody>
      </p:sp>
      <p:sp>
        <p:nvSpPr>
          <p:cNvPr id="16" name="Стрелка влево 15"/>
          <p:cNvSpPr/>
          <p:nvPr/>
        </p:nvSpPr>
        <p:spPr>
          <a:xfrm rot="10800000">
            <a:off x="1920875" y="4592638"/>
            <a:ext cx="1865313" cy="12223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7" name="Стрелка вправо 16"/>
          <p:cNvSpPr/>
          <p:nvPr/>
        </p:nvSpPr>
        <p:spPr>
          <a:xfrm>
            <a:off x="2967038" y="4408636"/>
            <a:ext cx="857250" cy="14287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0253" name="TextBox 17"/>
          <p:cNvSpPr txBox="1">
            <a:spLocks noChangeArrowheads="1"/>
          </p:cNvSpPr>
          <p:nvPr/>
        </p:nvSpPr>
        <p:spPr bwMode="auto">
          <a:xfrm>
            <a:off x="2011981" y="4413399"/>
            <a:ext cx="5212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-17,4%</a:t>
            </a:r>
            <a:endParaRPr lang="ru-RU" sz="900" dirty="0">
              <a:latin typeface="Times New Roman" pitchFamily="18" charset="0"/>
              <a:cs typeface="Times New Roman" pitchFamily="18" charset="0"/>
            </a:endParaRPr>
          </a:p>
        </p:txBody>
      </p:sp>
      <p:sp>
        <p:nvSpPr>
          <p:cNvPr id="10254" name="TextBox 18"/>
          <p:cNvSpPr txBox="1">
            <a:spLocks noChangeArrowheads="1"/>
          </p:cNvSpPr>
          <p:nvPr/>
        </p:nvSpPr>
        <p:spPr bwMode="auto">
          <a:xfrm>
            <a:off x="2807645" y="2840037"/>
            <a:ext cx="642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+7,2%</a:t>
            </a:r>
            <a:endParaRPr lang="ru-RU" sz="900" dirty="0">
              <a:latin typeface="Times New Roman" pitchFamily="18" charset="0"/>
              <a:cs typeface="Times New Roman" pitchFamily="18" charset="0"/>
            </a:endParaRPr>
          </a:p>
        </p:txBody>
      </p:sp>
      <p:sp>
        <p:nvSpPr>
          <p:cNvPr id="10255" name="TextBox 19"/>
          <p:cNvSpPr txBox="1">
            <a:spLocks noChangeArrowheads="1"/>
          </p:cNvSpPr>
          <p:nvPr/>
        </p:nvSpPr>
        <p:spPr bwMode="auto">
          <a:xfrm>
            <a:off x="2023202" y="5613574"/>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+14,7%</a:t>
            </a:r>
            <a:endParaRPr lang="ru-RU" sz="900" dirty="0">
              <a:latin typeface="Times New Roman" pitchFamily="18" charset="0"/>
              <a:cs typeface="Times New Roman" pitchFamily="18" charset="0"/>
            </a:endParaRPr>
          </a:p>
        </p:txBody>
      </p:sp>
      <p:sp>
        <p:nvSpPr>
          <p:cNvPr id="10256" name="TextBox 20"/>
          <p:cNvSpPr txBox="1">
            <a:spLocks noChangeArrowheads="1"/>
          </p:cNvSpPr>
          <p:nvPr/>
        </p:nvSpPr>
        <p:spPr bwMode="auto">
          <a:xfrm>
            <a:off x="3100387" y="5429250"/>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+6,8%</a:t>
            </a:r>
            <a:endParaRPr lang="ru-RU" sz="900" dirty="0">
              <a:latin typeface="Times New Roman" pitchFamily="18" charset="0"/>
              <a:cs typeface="Times New Roman" pitchFamily="18" charset="0"/>
            </a:endParaRPr>
          </a:p>
        </p:txBody>
      </p:sp>
      <p:sp>
        <p:nvSpPr>
          <p:cNvPr id="18" name="Прямоугольник 4"/>
          <p:cNvSpPr>
            <a:spLocks noChangeArrowheads="1"/>
          </p:cNvSpPr>
          <p:nvPr/>
        </p:nvSpPr>
        <p:spPr bwMode="auto">
          <a:xfrm>
            <a:off x="6372200" y="1341438"/>
            <a:ext cx="2473350" cy="5046662"/>
          </a:xfrm>
          <a:prstGeom prst="rect">
            <a:avLst/>
          </a:prstGeom>
          <a:noFill/>
          <a:ln w="9525">
            <a:noFill/>
            <a:miter lim="800000"/>
            <a:headEnd/>
            <a:tailEnd/>
          </a:ln>
        </p:spPr>
        <p:txBody>
          <a:bodyPr wrap="square">
            <a:spAutoFit/>
          </a:bodyPr>
          <a:lstStyle/>
          <a:p>
            <a:pPr algn="just">
              <a:defRPr/>
            </a:pPr>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Рост доходов бюджета Муромского района в </a:t>
            </a:r>
            <a:r>
              <a:rPr lang="ru-RU" sz="1400" dirty="0" smtClean="0">
                <a:latin typeface="Times New Roman" panose="02020603050405020304" pitchFamily="18" charset="0"/>
                <a:cs typeface="Times New Roman" panose="02020603050405020304" pitchFamily="18" charset="0"/>
              </a:rPr>
              <a:t>2021 </a:t>
            </a:r>
            <a:r>
              <a:rPr lang="ru-RU" sz="1400" dirty="0">
                <a:latin typeface="Times New Roman" panose="02020603050405020304" pitchFamily="18" charset="0"/>
                <a:cs typeface="Times New Roman" panose="02020603050405020304" pitchFamily="18" charset="0"/>
              </a:rPr>
              <a:t>году обеспечен за счет:</a:t>
            </a:r>
          </a:p>
          <a:p>
            <a:pPr marL="285750" indent="-285750" algn="just">
              <a:buFontTx/>
              <a:buChar char="-"/>
              <a:defRPr/>
            </a:pPr>
            <a:r>
              <a:rPr lang="ru-RU" sz="1400" dirty="0">
                <a:latin typeface="Times New Roman" panose="02020603050405020304" pitchFamily="18" charset="0"/>
                <a:cs typeface="Times New Roman" panose="02020603050405020304" pitchFamily="18" charset="0"/>
              </a:rPr>
              <a:t>увеличения количества налогоплательщиков;</a:t>
            </a:r>
          </a:p>
          <a:p>
            <a:pPr marL="285750" indent="-285750" algn="just">
              <a:buFontTx/>
              <a:buChar char="-"/>
              <a:defRPr/>
            </a:pPr>
            <a:r>
              <a:rPr lang="ru-RU" altLang="ru-RU" sz="1400" dirty="0">
                <a:latin typeface="Times New Roman" panose="02020603050405020304" pitchFamily="18" charset="0"/>
                <a:cs typeface="Times New Roman" panose="02020603050405020304" pitchFamily="18" charset="0"/>
              </a:rPr>
              <a:t>роста налогооблагаемой базы;</a:t>
            </a:r>
          </a:p>
          <a:p>
            <a:pPr marL="285750" indent="-285750" algn="just">
              <a:buFontTx/>
              <a:buChar char="-"/>
              <a:defRPr/>
            </a:pPr>
            <a:r>
              <a:rPr lang="ru-RU" altLang="ru-RU" sz="1400" dirty="0">
                <a:latin typeface="Times New Roman" panose="02020603050405020304" pitchFamily="18" charset="0"/>
                <a:cs typeface="Times New Roman" panose="02020603050405020304" pitchFamily="18" charset="0"/>
              </a:rPr>
              <a:t>улучшения администрирования доходов (проведение работы по  вопросам               увеличения поступления налоговых и неналоговых доходов в консолидированный бюджет Муромского района, по легализации "теневой" заработной платы и реализации плана мероприятий "дорожных карт" по мобилизации налогов).</a:t>
            </a:r>
          </a:p>
          <a:p>
            <a:pPr algn="just">
              <a:defRPr/>
            </a:pPr>
            <a:r>
              <a:rPr lang="ru-RU" altLang="ru-RU" sz="1400" dirty="0">
                <a:latin typeface="Times New Roman" panose="02020603050405020304" pitchFamily="18" charset="0"/>
                <a:cs typeface="Times New Roman" panose="02020603050405020304" pitchFamily="18" charset="0"/>
              </a:rPr>
              <a:t>           </a:t>
            </a:r>
            <a:endParaRPr lang="ru-RU" alt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24280</TotalTime>
  <Words>5932</Words>
  <Application>Microsoft Office PowerPoint</Application>
  <PresentationFormat>Экран (4:3)</PresentationFormat>
  <Paragraphs>1096</Paragraphs>
  <Slides>34</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Ticking clock design template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РАЙОНА ПО ДОХОДАМ</vt:lpstr>
      <vt:lpstr>Презентация PowerPoint</vt:lpstr>
      <vt:lpstr>Презентация PowerPoint</vt:lpstr>
      <vt:lpstr>Презентация PowerPoint</vt:lpstr>
      <vt:lpstr>Презентация PowerPoint</vt:lpstr>
      <vt:lpstr>ДОХОДЫ ДОРОЖНОГО ФОНДА МУРОМСКОГО РАЙОНА В 2020-2021 ГОДАХ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Колпакова Елена</cp:lastModifiedBy>
  <cp:revision>1092</cp:revision>
  <cp:lastPrinted>2022-06-01T11:02:13Z</cp:lastPrinted>
  <dcterms:created xsi:type="dcterms:W3CDTF">2016-03-21T06:32:04Z</dcterms:created>
  <dcterms:modified xsi:type="dcterms:W3CDTF">2022-06-01T11:02:27Z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