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4.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5"/>
  </p:notesMasterIdLst>
  <p:sldIdLst>
    <p:sldId id="256" r:id="rId2"/>
    <p:sldId id="320" r:id="rId3"/>
    <p:sldId id="328" r:id="rId4"/>
    <p:sldId id="339" r:id="rId5"/>
    <p:sldId id="351" r:id="rId6"/>
    <p:sldId id="313" r:id="rId7"/>
    <p:sldId id="358" r:id="rId8"/>
    <p:sldId id="359" r:id="rId9"/>
    <p:sldId id="360" r:id="rId10"/>
    <p:sldId id="361" r:id="rId11"/>
    <p:sldId id="364" r:id="rId12"/>
    <p:sldId id="363" r:id="rId13"/>
    <p:sldId id="269" r:id="rId14"/>
    <p:sldId id="366" r:id="rId15"/>
    <p:sldId id="309" r:id="rId16"/>
    <p:sldId id="365" r:id="rId17"/>
    <p:sldId id="338" r:id="rId18"/>
    <p:sldId id="344" r:id="rId19"/>
    <p:sldId id="350" r:id="rId20"/>
    <p:sldId id="357" r:id="rId21"/>
    <p:sldId id="321" r:id="rId22"/>
    <p:sldId id="367" r:id="rId23"/>
    <p:sldId id="289" r:id="rId24"/>
  </p:sldIdLst>
  <p:sldSz cx="9180513" cy="6858000"/>
  <p:notesSz cx="6735763" cy="9866313"/>
  <p:defaultTextStyle>
    <a:defPPr>
      <a:defRPr lang="ru-RU"/>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0000FF"/>
    <a:srgbClr val="CCFFCC"/>
    <a:srgbClr val="FFCCCC"/>
    <a:srgbClr val="CCFF99"/>
    <a:srgbClr val="FFFF99"/>
    <a:srgbClr val="00FF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78" autoAdjust="0"/>
    <p:restoredTop sz="94643" autoAdjust="0"/>
  </p:normalViewPr>
  <p:slideViewPr>
    <p:cSldViewPr>
      <p:cViewPr>
        <p:scale>
          <a:sx n="90" d="100"/>
          <a:sy n="90" d="100"/>
        </p:scale>
        <p:origin x="-2262" y="-690"/>
      </p:cViewPr>
      <p:guideLst>
        <p:guide orient="horz" pos="2160"/>
        <p:guide pos="28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1914" y="-10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1050;&#1086;&#1083;&#1087;&#1072;&#1082;&#1086;&#1074;&#1072;%20&#1045;.&#1045;\&#1041;&#1056;&#1054;&#1064;&#1070;&#1056;&#1040;%20&#1073;&#1102;&#1076;&#1078;&#1077;&#1090;%20&#1076;&#1083;&#1103;%20&#1075;&#1088;&#1072;&#1078;&#1076;&#1072;&#1085;\2022\&#1043;&#1086;&#1076;&#1086;&#1074;&#1086;&#1081;%20&#1041;&#1043;%202021\&#1055;&#1086;&#1076;&#1089;&#1086;&#1073;&#1082;&#1072;%20&#1073;&#1102;&#1076;&#1078;&#1077;&#1090;%20&#1076;&#1083;&#1103;%20&#1075;&#1088;&#1072;&#1078;&#1076;&#1072;&#1085;%20&#1085;&#1072;%202021.xls"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1050;&#1086;&#1083;&#1087;&#1072;&#1082;&#1086;&#1074;&#1072;%20&#1045;.&#1045;\&#1041;&#1056;&#1054;&#1064;&#1070;&#1056;&#1040;%20&#1073;&#1102;&#1076;&#1078;&#1077;&#1090;%20&#1076;&#1083;&#1103;%20&#1075;&#1088;&#1072;&#1078;&#1076;&#1072;&#1085;\2022\&#1043;&#1086;&#1076;&#1086;&#1074;&#1086;&#1081;%20&#1041;&#1043;%202021\&#1055;&#1086;&#1076;&#1089;&#1086;&#1073;&#1082;&#1072;%20&#1073;&#1102;&#1076;&#1078;&#1077;&#1090;%20&#1076;&#1083;&#1103;%20&#1075;&#1088;&#1072;&#1078;&#1076;&#1072;&#1085;%20&#1085;&#1072;%202021.xls"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192.168.1.1\&#1092;&#1080;&#1085;_&#1091;&#1087;&#1088;&#1072;&#1074;&#1083;&#1077;&#1085;&#1080;&#1077;_&#1086;&#1073;&#1097;&#1072;&#1103;\(q)%20&#1041;&#1102;&#1076;&#1078;&#1077;&#1090;&#1085;&#1099;&#1081;%20&#1086;&#1090;&#1076;&#1077;&#1083;\&#1075;&#1086;&#1076;&#1086;&#1074;&#1086;&#1081;%20&#1086;&#1090;&#1095;&#1077;&#1090;%20&#1079;&#1072;%202021%20&#1075;&#1086;&#1076;\&#1052;&#1054;%20&#1041;&#1086;&#1088;&#1080;&#1089;&#1086;&#1075;&#1083;&#1077;&#1073;&#1089;&#1082;&#1086;&#1077;\&#1073;&#1102;&#1076;&#1078;&#1077;&#1090;%20&#1076;&#1083;&#1103;%20&#1075;&#1088;&#1072;&#1078;&#1076;&#1072;&#1085;\&#1050;%20&#1087;&#1088;&#1086;&#1077;&#1082;&#1090;&#1091;\&#1055;&#1086;&#1076;&#1089;&#1086;&#1073;&#1082;&#1072;%20&#1073;&#1102;&#1076;&#1078;&#1077;&#1090;%20&#1076;&#1083;&#1103;%20&#1075;&#1088;&#1072;&#1078;&#1076;&#1072;&#1085;%20&#1041;&#1043;%20&#1085;&#1072;%202021.xls"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_____Microsoft_Excel1.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50"/>
      <c:rAngAx val="0"/>
      <c:perspective val="50"/>
    </c:view3D>
    <c:floor>
      <c:thickness val="0"/>
    </c:floor>
    <c:sideWall>
      <c:thickness val="0"/>
    </c:sideWall>
    <c:backWall>
      <c:thickness val="0"/>
    </c:backWall>
    <c:plotArea>
      <c:layout>
        <c:manualLayout>
          <c:layoutTarget val="inner"/>
          <c:xMode val="edge"/>
          <c:yMode val="edge"/>
          <c:x val="6.3456911636045497E-3"/>
          <c:y val="1.20167121966897E-2"/>
          <c:w val="0.9924947209294408"/>
          <c:h val="0.98798322304382746"/>
        </c:manualLayout>
      </c:layout>
      <c:pie3DChart>
        <c:varyColors val="1"/>
        <c:ser>
          <c:idx val="0"/>
          <c:order val="0"/>
          <c:tx>
            <c:strRef>
              <c:f>Переданные!$B$1</c:f>
              <c:strCache>
                <c:ptCount val="1"/>
                <c:pt idx="0">
                  <c:v>2021 год</c:v>
                </c:pt>
              </c:strCache>
            </c:strRef>
          </c:tx>
          <c:spPr>
            <a:solidFill>
              <a:srgbClr val="92D050"/>
            </a:solidFill>
            <a:ln>
              <a:solidFill>
                <a:schemeClr val="tx1"/>
              </a:solidFill>
            </a:ln>
          </c:spPr>
          <c:explosion val="25"/>
          <c:dPt>
            <c:idx val="0"/>
            <c:bubble3D val="0"/>
          </c:dPt>
          <c:dPt>
            <c:idx val="1"/>
            <c:bubble3D val="0"/>
            <c:spPr>
              <a:solidFill>
                <a:srgbClr val="FF66FF"/>
              </a:solidFill>
              <a:ln>
                <a:solidFill>
                  <a:schemeClr val="tx1"/>
                </a:solidFill>
              </a:ln>
            </c:spPr>
          </c:dPt>
          <c:dLbls>
            <c:dLbl>
              <c:idx val="0"/>
              <c:layout>
                <c:manualLayout>
                  <c:x val="8.1990011665208515E-2"/>
                  <c:y val="0.17233560090702948"/>
                </c:manualLayout>
              </c:layout>
              <c:spPr/>
              <c:txPr>
                <a:bodyPr/>
                <a:lstStyle/>
                <a:p>
                  <a:pPr>
                    <a:defRPr sz="1400" b="1" i="0" u="none" strike="noStrike" baseline="0">
                      <a:solidFill>
                        <a:srgbClr val="000000"/>
                      </a:solidFill>
                      <a:latin typeface="Times New Roman"/>
                      <a:ea typeface="Times New Roman"/>
                      <a:cs typeface="Times New Roman"/>
                    </a:defRPr>
                  </a:pPr>
                  <a:endParaRPr lang="ru-RU"/>
                </a:p>
              </c:txPr>
              <c:dLblPos val="bestFit"/>
              <c:showLegendKey val="0"/>
              <c:showVal val="1"/>
              <c:showCatName val="1"/>
              <c:showSerName val="0"/>
              <c:showPercent val="1"/>
              <c:showBubbleSize val="0"/>
            </c:dLbl>
            <c:dLbl>
              <c:idx val="1"/>
              <c:layout>
                <c:manualLayout>
                  <c:x val="-0.28009259259259262"/>
                  <c:y val="0"/>
                </c:manualLayout>
              </c:layout>
              <c:spPr/>
              <c:txPr>
                <a:bodyPr/>
                <a:lstStyle/>
                <a:p>
                  <a:pPr>
                    <a:defRPr sz="1100" b="1" i="0" u="none" strike="noStrike" baseline="0">
                      <a:solidFill>
                        <a:srgbClr val="000000"/>
                      </a:solidFill>
                      <a:latin typeface="Times New Roman"/>
                      <a:ea typeface="Times New Roman"/>
                      <a:cs typeface="Times New Roman"/>
                    </a:defRPr>
                  </a:pPr>
                  <a:endParaRPr lang="ru-RU"/>
                </a:p>
              </c:txPr>
              <c:dLblPos val="bestFit"/>
              <c:showLegendKey val="0"/>
              <c:showVal val="1"/>
              <c:showCatName val="1"/>
              <c:showSerName val="0"/>
              <c:showPercent val="1"/>
              <c:showBubbleSize val="0"/>
            </c:dLbl>
            <c:spPr>
              <a:noFill/>
              <a:ln w="25400">
                <a:noFill/>
              </a:ln>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1"/>
            <c:showSerName val="0"/>
            <c:showPercent val="1"/>
            <c:showBubbleSize val="0"/>
            <c:showLeaderLines val="1"/>
          </c:dLbls>
          <c:cat>
            <c:strRef>
              <c:f>Переданные!$A$2:$A$3</c:f>
              <c:strCache>
                <c:ptCount val="2"/>
                <c:pt idx="0">
                  <c:v>Расходы</c:v>
                </c:pt>
                <c:pt idx="1">
                  <c:v>Переданные полномочия в бюджет района</c:v>
                </c:pt>
              </c:strCache>
            </c:strRef>
          </c:cat>
          <c:val>
            <c:numRef>
              <c:f>Переданные!$B$2:$B$3</c:f>
              <c:numCache>
                <c:formatCode>#,##0.0</c:formatCode>
                <c:ptCount val="2"/>
                <c:pt idx="0">
                  <c:v>35308.06781</c:v>
                </c:pt>
                <c:pt idx="1">
                  <c:v>931.9</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gap"/>
    <c:showDLblsOverMax val="0"/>
  </c:chart>
  <c:spPr>
    <a:noFill/>
    <a:ln>
      <a:noFill/>
    </a:ln>
  </c:spPr>
  <c:txPr>
    <a:bodyPr/>
    <a:lstStyle/>
    <a:p>
      <a:pPr>
        <a:defRPr sz="1000" b="0" i="0" u="none" strike="noStrike" baseline="0">
          <a:solidFill>
            <a:srgbClr val="000000"/>
          </a:solidFill>
          <a:latin typeface="Times New Roman"/>
          <a:ea typeface="Times New Roman"/>
          <a:cs typeface="Times New Roman"/>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932581572756759"/>
          <c:y val="5.314012795571027E-2"/>
          <c:w val="0.8495479271908345"/>
          <c:h val="0.821256522951886"/>
        </c:manualLayout>
      </c:layout>
      <c:barChart>
        <c:barDir val="col"/>
        <c:grouping val="clustered"/>
        <c:varyColors val="0"/>
        <c:ser>
          <c:idx val="0"/>
          <c:order val="0"/>
          <c:invertIfNegative val="0"/>
          <c:dPt>
            <c:idx val="0"/>
            <c:invertIfNegative val="0"/>
            <c:bubble3D val="0"/>
            <c:spPr>
              <a:solidFill>
                <a:srgbClr val="FF66CC"/>
              </a:solidFill>
            </c:spPr>
          </c:dPt>
          <c:dPt>
            <c:idx val="1"/>
            <c:invertIfNegative val="0"/>
            <c:bubble3D val="0"/>
            <c:spPr>
              <a:solidFill>
                <a:srgbClr val="FFFF00"/>
              </a:solidFill>
            </c:spPr>
          </c:dPt>
          <c:dLbls>
            <c:dLbl>
              <c:idx val="0"/>
              <c:layout>
                <c:manualLayout>
                  <c:x val="0"/>
                  <c:y val="0.10185185185185185"/>
                </c:manualLayout>
              </c:layout>
              <c:dLblPos val="outEnd"/>
              <c:showLegendKey val="0"/>
              <c:showVal val="1"/>
              <c:showCatName val="0"/>
              <c:showSerName val="0"/>
              <c:showPercent val="0"/>
              <c:showBubbleSize val="0"/>
            </c:dLbl>
            <c:dLbl>
              <c:idx val="1"/>
              <c:layout>
                <c:manualLayout>
                  <c:x val="0"/>
                  <c:y val="0.11111111111111116"/>
                </c:manualLayout>
              </c:layout>
              <c:dLblPos val="outEnd"/>
              <c:showLegendKey val="0"/>
              <c:showVal val="1"/>
              <c:showCatName val="0"/>
              <c:showSerName val="0"/>
              <c:showPercent val="0"/>
              <c:showBubbleSize val="0"/>
            </c:dLbl>
            <c:dLbl>
              <c:idx val="2"/>
              <c:layout>
                <c:manualLayout>
                  <c:x val="1.0185067526415994E-16"/>
                  <c:y val="0.10185185185185185"/>
                </c:manualLayout>
              </c:layout>
              <c:dLblPos val="outEnd"/>
              <c:showLegendKey val="0"/>
              <c:showVal val="1"/>
              <c:showCatName val="0"/>
              <c:showSerName val="0"/>
              <c:showPercent val="0"/>
              <c:showBubbleSize val="0"/>
            </c:dLbl>
            <c:spPr>
              <a:noFill/>
              <a:ln w="25400">
                <a:noFill/>
              </a:ln>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Соцсфера!$A$19:$B$19</c:f>
              <c:strCache>
                <c:ptCount val="2"/>
                <c:pt idx="0">
                  <c:v>Исполнено за 2020 год</c:v>
                </c:pt>
                <c:pt idx="1">
                  <c:v>Исполнено за 2021 год</c:v>
                </c:pt>
              </c:strCache>
            </c:strRef>
          </c:cat>
          <c:val>
            <c:numRef>
              <c:f>Соцсфера!$A$20:$B$20</c:f>
              <c:numCache>
                <c:formatCode>0.0</c:formatCode>
                <c:ptCount val="2"/>
                <c:pt idx="0">
                  <c:v>10938.4</c:v>
                </c:pt>
                <c:pt idx="1">
                  <c:v>12430.666169999999</c:v>
                </c:pt>
              </c:numCache>
            </c:numRef>
          </c:val>
        </c:ser>
        <c:dLbls>
          <c:showLegendKey val="0"/>
          <c:showVal val="0"/>
          <c:showCatName val="0"/>
          <c:showSerName val="0"/>
          <c:showPercent val="0"/>
          <c:showBubbleSize val="0"/>
        </c:dLbls>
        <c:gapWidth val="150"/>
        <c:axId val="133773568"/>
        <c:axId val="133797760"/>
      </c:barChart>
      <c:catAx>
        <c:axId val="133773568"/>
        <c:scaling>
          <c:orientation val="minMax"/>
        </c:scaling>
        <c:delete val="0"/>
        <c:axPos val="b"/>
        <c:numFmt formatCode="General" sourceLinked="1"/>
        <c:majorTickMark val="out"/>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33797760"/>
        <c:crosses val="autoZero"/>
        <c:auto val="1"/>
        <c:lblAlgn val="ctr"/>
        <c:lblOffset val="100"/>
        <c:noMultiLvlLbl val="0"/>
      </c:catAx>
      <c:valAx>
        <c:axId val="133797760"/>
        <c:scaling>
          <c:orientation val="minMax"/>
        </c:scaling>
        <c:delete val="0"/>
        <c:axPos val="l"/>
        <c:majorGridlines/>
        <c:numFmt formatCode="0.0" sourceLinked="1"/>
        <c:majorTickMark val="out"/>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33773568"/>
        <c:crosses val="autoZero"/>
        <c:crossBetween val="between"/>
      </c:valAx>
      <c:spPr>
        <a:noFill/>
        <a:ln w="25400">
          <a:noFill/>
        </a:ln>
      </c:spPr>
    </c:plotArea>
    <c:plotVisOnly val="1"/>
    <c:dispBlanksAs val="gap"/>
    <c:showDLblsOverMax val="0"/>
  </c:chart>
  <c:spPr>
    <a:solidFill>
      <a:srgbClr val="CCFFFF"/>
    </a:solidFill>
  </c:spPr>
  <c:txPr>
    <a:bodyPr/>
    <a:lstStyle/>
    <a:p>
      <a:pPr>
        <a:defRPr sz="1000" b="1" i="0" u="none" strike="noStrike" baseline="0">
          <a:solidFill>
            <a:srgbClr val="000000"/>
          </a:solidFill>
          <a:latin typeface="Times New Roman"/>
          <a:ea typeface="Times New Roman"/>
          <a:cs typeface="Times New Roman"/>
        </a:defRPr>
      </a:pPr>
      <a:endParaRPr lang="ru-RU"/>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7.6918674639354312E-2"/>
          <c:y val="0.13388536110405558"/>
          <c:w val="0.92308132536064569"/>
          <c:h val="0.57511359467163392"/>
        </c:manualLayout>
      </c:layout>
      <c:bar3DChart>
        <c:barDir val="col"/>
        <c:grouping val="clustered"/>
        <c:varyColors val="0"/>
        <c:ser>
          <c:idx val="0"/>
          <c:order val="0"/>
          <c:spPr>
            <a:solidFill>
              <a:srgbClr val="8064A2">
                <a:lumMod val="60000"/>
                <a:lumOff val="40000"/>
              </a:srgbClr>
            </a:solidFill>
          </c:spPr>
          <c:invertIfNegative val="0"/>
          <c:dPt>
            <c:idx val="0"/>
            <c:invertIfNegative val="0"/>
            <c:bubble3D val="0"/>
            <c:spPr>
              <a:solidFill>
                <a:srgbClr val="FFC000"/>
              </a:solidFill>
            </c:spPr>
          </c:dPt>
          <c:dPt>
            <c:idx val="1"/>
            <c:invertIfNegative val="0"/>
            <c:bubble3D val="0"/>
            <c:spPr>
              <a:solidFill>
                <a:srgbClr val="92D050"/>
              </a:solidFill>
            </c:spPr>
          </c:dPt>
          <c:dPt>
            <c:idx val="2"/>
            <c:invertIfNegative val="0"/>
            <c:bubble3D val="0"/>
          </c:dPt>
          <c:dLbls>
            <c:dLbl>
              <c:idx val="0"/>
              <c:layout>
                <c:manualLayout>
                  <c:x val="8.3542188805346695E-3"/>
                  <c:y val="9.3164225439561987E-2"/>
                </c:manualLayout>
              </c:layout>
              <c:showLegendKey val="0"/>
              <c:showVal val="1"/>
              <c:showCatName val="0"/>
              <c:showSerName val="0"/>
              <c:showPercent val="0"/>
              <c:showBubbleSize val="0"/>
            </c:dLbl>
            <c:dLbl>
              <c:idx val="1"/>
              <c:layout>
                <c:manualLayout>
                  <c:x val="1.1891671435807365E-2"/>
                  <c:y val="0.23702198515508141"/>
                </c:manualLayout>
              </c:layout>
              <c:showLegendKey val="0"/>
              <c:showVal val="1"/>
              <c:showCatName val="0"/>
              <c:showSerName val="0"/>
              <c:showPercent val="0"/>
              <c:showBubbleSize val="0"/>
            </c:dLbl>
            <c:dLbl>
              <c:idx val="2"/>
              <c:layout>
                <c:manualLayout>
                  <c:x val="-3.3416875522138678E-3"/>
                  <c:y val="0.22646549826432982"/>
                </c:manualLayout>
              </c:layout>
              <c:showLegendKey val="0"/>
              <c:showVal val="1"/>
              <c:showCatName val="0"/>
              <c:showSerName val="0"/>
              <c:showPercent val="0"/>
              <c:showBubbleSize val="0"/>
            </c:dLbl>
            <c:spPr>
              <a:noFill/>
              <a:ln w="25400">
                <a:noFill/>
              </a:ln>
            </c:spPr>
            <c:txPr>
              <a:bodyPr/>
              <a:lstStyle/>
              <a:p>
                <a:pPr>
                  <a:defRPr sz="12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бюджет для граждан БГ на 2021.xls]ср.зп по указам'!$A$5:$A$7</c:f>
              <c:strCache>
                <c:ptCount val="3"/>
                <c:pt idx="0">
                  <c:v>Средняя заработная плата работников учреждений культуры по муниципальному образованию Борисоглебское за 2020 год</c:v>
                </c:pt>
                <c:pt idx="1">
                  <c:v>Среднемесячный доход от трудовой деятельности  во Владимирской области в 2021 году</c:v>
                </c:pt>
                <c:pt idx="2">
                  <c:v>Средняя заработная плата работников учреждений культуры по муниципальному образованию Борисоглебское за 2021 год</c:v>
                </c:pt>
              </c:strCache>
            </c:strRef>
          </c:cat>
          <c:val>
            <c:numRef>
              <c:f>'[Подсобка бюджет для граждан БГ на 2021.xls]ср.зп по указам'!$B$5:$B$7</c:f>
              <c:numCache>
                <c:formatCode>#,##0.0</c:formatCode>
                <c:ptCount val="3"/>
                <c:pt idx="0">
                  <c:v>28756.2</c:v>
                </c:pt>
                <c:pt idx="1">
                  <c:v>31377</c:v>
                </c:pt>
                <c:pt idx="2">
                  <c:v>31523.200000000001</c:v>
                </c:pt>
              </c:numCache>
            </c:numRef>
          </c:val>
        </c:ser>
        <c:dLbls>
          <c:showLegendKey val="0"/>
          <c:showVal val="0"/>
          <c:showCatName val="0"/>
          <c:showSerName val="0"/>
          <c:showPercent val="0"/>
          <c:showBubbleSize val="0"/>
        </c:dLbls>
        <c:gapWidth val="75"/>
        <c:shape val="box"/>
        <c:axId val="91923200"/>
        <c:axId val="104333696"/>
        <c:axId val="0"/>
      </c:bar3DChart>
      <c:catAx>
        <c:axId val="91923200"/>
        <c:scaling>
          <c:orientation val="minMax"/>
        </c:scaling>
        <c:delete val="0"/>
        <c:axPos val="b"/>
        <c:numFmt formatCode="General" sourceLinked="1"/>
        <c:majorTickMark val="none"/>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04333696"/>
        <c:crosses val="autoZero"/>
        <c:auto val="1"/>
        <c:lblAlgn val="ctr"/>
        <c:lblOffset val="100"/>
        <c:noMultiLvlLbl val="0"/>
      </c:catAx>
      <c:valAx>
        <c:axId val="104333696"/>
        <c:scaling>
          <c:orientation val="minMax"/>
        </c:scaling>
        <c:delete val="0"/>
        <c:axPos val="l"/>
        <c:majorGridlines/>
        <c:numFmt formatCode="#,##0.0" sourceLinked="1"/>
        <c:majorTickMark val="none"/>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91923200"/>
        <c:crosses val="autoZero"/>
        <c:crossBetween val="between"/>
      </c:valAx>
      <c:spPr>
        <a:noFill/>
        <a:ln w="25400">
          <a:noFill/>
        </a:ln>
      </c:spPr>
    </c:plotArea>
    <c:plotVisOnly val="1"/>
    <c:dispBlanksAs val="gap"/>
    <c:showDLblsOverMax val="0"/>
  </c:chart>
  <c:spPr>
    <a:solidFill>
      <a:schemeClr val="lt1">
        <a:alpha val="0"/>
      </a:schemeClr>
    </a:solidFill>
    <a:ln>
      <a:noFill/>
    </a:ln>
  </c:spPr>
  <c:txPr>
    <a:bodyPr/>
    <a:lstStyle/>
    <a:p>
      <a:pPr>
        <a:defRPr sz="1000" b="0" i="0" u="none" strike="noStrike" baseline="0">
          <a:solidFill>
            <a:srgbClr val="000000"/>
          </a:solidFill>
          <a:latin typeface="Calibri"/>
          <a:ea typeface="Calibri"/>
          <a:cs typeface="Calibri"/>
        </a:defRPr>
      </a:pPr>
      <a:endParaRPr lang="ru-RU"/>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spPr>
        <a:solidFill>
          <a:schemeClr val="accent3">
            <a:lumMod val="40000"/>
            <a:lumOff val="60000"/>
          </a:schemeClr>
        </a:solidFill>
      </c:spPr>
    </c:floor>
    <c:sideWall>
      <c:thickness val="0"/>
      <c:spPr>
        <a:noFill/>
      </c:spPr>
    </c:sideWall>
    <c:backWall>
      <c:thickness val="0"/>
      <c:spPr>
        <a:noFill/>
      </c:spPr>
    </c:backWall>
    <c:plotArea>
      <c:layout>
        <c:manualLayout>
          <c:layoutTarget val="inner"/>
          <c:xMode val="edge"/>
          <c:yMode val="edge"/>
          <c:x val="5.786150842097796E-2"/>
          <c:y val="0.15723550042970291"/>
          <c:w val="0.9023091885918243"/>
          <c:h val="0.63795414953661767"/>
        </c:manualLayout>
      </c:layout>
      <c:bar3DChart>
        <c:barDir val="col"/>
        <c:grouping val="stacked"/>
        <c:varyColors val="0"/>
        <c:ser>
          <c:idx val="0"/>
          <c:order val="0"/>
          <c:tx>
            <c:strRef>
              <c:f>МП!$A$2</c:f>
              <c:strCache>
                <c:ptCount val="1"/>
                <c:pt idx="0">
                  <c:v>Расходы в рамках муниципальных программ</c:v>
                </c:pt>
              </c:strCache>
            </c:strRef>
          </c:tx>
          <c:spPr>
            <a:pattFill prst="sphere">
              <a:fgClr>
                <a:srgbClr val="7030A0"/>
              </a:fgClr>
              <a:bgClr>
                <a:schemeClr val="bg1"/>
              </a:bgClr>
            </a:pattFill>
          </c:spPr>
          <c:invertIfNegative val="0"/>
          <c:dLbls>
            <c:dLbl>
              <c:idx val="0"/>
              <c:layout>
                <c:manualLayout>
                  <c:x val="-0.10431484115694642"/>
                  <c:y val="3.3052284393654333E-3"/>
                </c:manualLayout>
              </c:layout>
              <c:tx>
                <c:rich>
                  <a:bodyPr/>
                  <a:lstStyle/>
                  <a:p>
                    <a:pPr>
                      <a:defRPr sz="1000" b="0" i="0" u="none" strike="noStrike" baseline="0">
                        <a:solidFill>
                          <a:srgbClr val="000000"/>
                        </a:solidFill>
                        <a:latin typeface="Times New Roman"/>
                        <a:ea typeface="Times New Roman"/>
                        <a:cs typeface="Times New Roman"/>
                      </a:defRPr>
                    </a:pPr>
                    <a:r>
                      <a:rPr lang="en-US" sz="1000" b="1" i="0" u="none" strike="noStrike" baseline="0">
                        <a:solidFill>
                          <a:srgbClr val="000000"/>
                        </a:solidFill>
                        <a:latin typeface="Times New Roman"/>
                        <a:cs typeface="Times New Roman"/>
                      </a:rPr>
                      <a:t>29253,8</a:t>
                    </a:r>
                    <a:r>
                      <a:rPr lang="ru-RU" sz="1000" b="1" i="0" u="none" strike="noStrike" baseline="0">
                        <a:solidFill>
                          <a:srgbClr val="000000"/>
                        </a:solidFill>
                        <a:latin typeface="Times New Roman"/>
                        <a:cs typeface="Times New Roman"/>
                      </a:rPr>
                      <a:t>; </a:t>
                    </a:r>
                  </a:p>
                  <a:p>
                    <a:pPr>
                      <a:defRPr sz="1000" b="0" i="0" u="none" strike="noStrike" baseline="0">
                        <a:solidFill>
                          <a:srgbClr val="000000"/>
                        </a:solidFill>
                        <a:latin typeface="Times New Roman"/>
                        <a:ea typeface="Times New Roman"/>
                        <a:cs typeface="Times New Roman"/>
                      </a:defRPr>
                    </a:pPr>
                    <a:r>
                      <a:rPr lang="ru-RU" sz="1000" b="1" i="0" u="none" strike="noStrike" baseline="0">
                        <a:solidFill>
                          <a:srgbClr val="000000"/>
                        </a:solidFill>
                        <a:latin typeface="Times New Roman"/>
                        <a:cs typeface="Times New Roman"/>
                      </a:rPr>
                      <a:t>90,7%</a:t>
                    </a:r>
                    <a:endParaRPr lang="en-US" sz="1000" b="1" i="0" u="none" strike="noStrike" baseline="0">
                      <a:solidFill>
                        <a:srgbClr val="000000"/>
                      </a:solidFill>
                      <a:latin typeface="Times New Roman"/>
                      <a:cs typeface="Times New Roman"/>
                    </a:endParaRPr>
                  </a:p>
                </c:rich>
              </c:tx>
              <c:spPr/>
              <c:showLegendKey val="0"/>
              <c:showVal val="1"/>
              <c:showCatName val="0"/>
              <c:showSerName val="0"/>
              <c:showPercent val="0"/>
              <c:showBubbleSize val="0"/>
            </c:dLbl>
            <c:dLbl>
              <c:idx val="1"/>
              <c:layout>
                <c:manualLayout>
                  <c:x val="-8.5348506401137975E-2"/>
                  <c:y val="0"/>
                </c:manualLayout>
              </c:layout>
              <c:tx>
                <c:rich>
                  <a:bodyPr/>
                  <a:lstStyle/>
                  <a:p>
                    <a:pPr>
                      <a:defRPr sz="1000" b="0" i="0" u="none" strike="noStrike" baseline="0">
                        <a:solidFill>
                          <a:srgbClr val="000000"/>
                        </a:solidFill>
                        <a:latin typeface="Times New Roman"/>
                        <a:ea typeface="Times New Roman"/>
                        <a:cs typeface="Times New Roman"/>
                      </a:defRPr>
                    </a:pPr>
                    <a:r>
                      <a:rPr lang="en-US" sz="1000" b="1" i="0" u="none" strike="noStrike" baseline="0">
                        <a:solidFill>
                          <a:srgbClr val="000000"/>
                        </a:solidFill>
                        <a:latin typeface="Times New Roman"/>
                        <a:cs typeface="Times New Roman"/>
                      </a:rPr>
                      <a:t>33711,6</a:t>
                    </a:r>
                    <a:r>
                      <a:rPr lang="ru-RU" sz="1000" b="1" i="0" u="none" strike="noStrike" baseline="0">
                        <a:solidFill>
                          <a:srgbClr val="000000"/>
                        </a:solidFill>
                        <a:latin typeface="Times New Roman"/>
                        <a:cs typeface="Times New Roman"/>
                      </a:rPr>
                      <a:t>;</a:t>
                    </a:r>
                  </a:p>
                  <a:p>
                    <a:pPr>
                      <a:defRPr sz="1000" b="0" i="0" u="none" strike="noStrike" baseline="0">
                        <a:solidFill>
                          <a:srgbClr val="000000"/>
                        </a:solidFill>
                        <a:latin typeface="Times New Roman"/>
                        <a:ea typeface="Times New Roman"/>
                        <a:cs typeface="Times New Roman"/>
                      </a:defRPr>
                    </a:pPr>
                    <a:r>
                      <a:rPr lang="ru-RU" sz="1000" b="1" i="0" u="none" strike="noStrike" baseline="0">
                        <a:solidFill>
                          <a:srgbClr val="000000"/>
                        </a:solidFill>
                        <a:latin typeface="Times New Roman"/>
                        <a:cs typeface="Times New Roman"/>
                      </a:rPr>
                      <a:t>90,7%</a:t>
                    </a:r>
                    <a:endParaRPr lang="en-US" sz="1000" b="1" i="0" u="none" strike="noStrike" baseline="0">
                      <a:solidFill>
                        <a:srgbClr val="000000"/>
                      </a:solidFill>
                      <a:latin typeface="Times New Roman"/>
                      <a:cs typeface="Times New Roman"/>
                    </a:endParaRPr>
                  </a:p>
                </c:rich>
              </c:tx>
              <c:spPr/>
              <c:showLegendKey val="0"/>
              <c:showVal val="1"/>
              <c:showCatName val="0"/>
              <c:showSerName val="0"/>
              <c:showPercent val="0"/>
              <c:showBubbleSize val="0"/>
            </c:dLbl>
            <c:dLbl>
              <c:idx val="2"/>
              <c:layout>
                <c:manualLayout>
                  <c:x val="-8.7245139876718822E-2"/>
                  <c:y val="0"/>
                </c:manualLayout>
              </c:layout>
              <c:tx>
                <c:rich>
                  <a:bodyPr/>
                  <a:lstStyle/>
                  <a:p>
                    <a:pPr>
                      <a:defRPr sz="1000" b="0" i="0" u="none" strike="noStrike" baseline="0">
                        <a:solidFill>
                          <a:srgbClr val="000000"/>
                        </a:solidFill>
                        <a:latin typeface="Times New Roman"/>
                        <a:ea typeface="Times New Roman"/>
                        <a:cs typeface="Times New Roman"/>
                      </a:defRPr>
                    </a:pPr>
                    <a:r>
                      <a:rPr lang="en-US" sz="1000" b="1" i="0" u="none" strike="noStrike" baseline="0">
                        <a:solidFill>
                          <a:srgbClr val="000000"/>
                        </a:solidFill>
                        <a:latin typeface="Times New Roman"/>
                        <a:cs typeface="Times New Roman"/>
                      </a:rPr>
                      <a:t>32014,3</a:t>
                    </a:r>
                    <a:r>
                      <a:rPr lang="ru-RU" sz="1000" b="1" i="0" u="none" strike="noStrike" baseline="0">
                        <a:solidFill>
                          <a:srgbClr val="000000"/>
                        </a:solidFill>
                        <a:latin typeface="Times New Roman"/>
                        <a:cs typeface="Times New Roman"/>
                      </a:rPr>
                      <a:t>;</a:t>
                    </a:r>
                  </a:p>
                  <a:p>
                    <a:pPr>
                      <a:defRPr sz="1000" b="0" i="0" u="none" strike="noStrike" baseline="0">
                        <a:solidFill>
                          <a:srgbClr val="000000"/>
                        </a:solidFill>
                        <a:latin typeface="Times New Roman"/>
                        <a:ea typeface="Times New Roman"/>
                        <a:cs typeface="Times New Roman"/>
                      </a:defRPr>
                    </a:pPr>
                    <a:r>
                      <a:rPr lang="ru-RU" sz="1000" b="1" i="0" u="none" strike="noStrike" baseline="0">
                        <a:solidFill>
                          <a:srgbClr val="000000"/>
                        </a:solidFill>
                        <a:latin typeface="Times New Roman"/>
                        <a:cs typeface="Times New Roman"/>
                      </a:rPr>
                      <a:t>90,7%</a:t>
                    </a:r>
                    <a:endParaRPr lang="en-US" sz="1000" b="1" i="0" u="none" strike="noStrike" baseline="0">
                      <a:solidFill>
                        <a:srgbClr val="000000"/>
                      </a:solidFill>
                      <a:latin typeface="Times New Roman"/>
                      <a:cs typeface="Times New Roman"/>
                    </a:endParaRPr>
                  </a:p>
                </c:rich>
              </c:tx>
              <c:spPr/>
              <c:showLegendKey val="0"/>
              <c:showVal val="1"/>
              <c:showCatName val="0"/>
              <c:showSerName val="0"/>
              <c:showPercent val="0"/>
              <c:showBubbleSize val="0"/>
            </c:dLbl>
            <c:spPr>
              <a:noFill/>
              <a:ln w="25400">
                <a:noFill/>
              </a:ln>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МП!$B$1:$D$1</c:f>
              <c:strCache>
                <c:ptCount val="3"/>
                <c:pt idx="0">
                  <c:v>Исполнено за 2020 год, тыс. рублей</c:v>
                </c:pt>
                <c:pt idx="1">
                  <c:v>Уточненный план на 2021 год, тыс. рублей</c:v>
                </c:pt>
                <c:pt idx="2">
                  <c:v>Исполнено за 2021 год, тыс. рублей</c:v>
                </c:pt>
              </c:strCache>
            </c:strRef>
          </c:cat>
          <c:val>
            <c:numRef>
              <c:f>МП!$B$2:$D$2</c:f>
              <c:numCache>
                <c:formatCode>0.0</c:formatCode>
                <c:ptCount val="3"/>
                <c:pt idx="0">
                  <c:v>29253.8</c:v>
                </c:pt>
                <c:pt idx="1">
                  <c:v>33711.644010000004</c:v>
                </c:pt>
                <c:pt idx="2">
                  <c:v>32014.269830000008</c:v>
                </c:pt>
              </c:numCache>
            </c:numRef>
          </c:val>
        </c:ser>
        <c:ser>
          <c:idx val="1"/>
          <c:order val="1"/>
          <c:tx>
            <c:strRef>
              <c:f>МП!$A$3</c:f>
              <c:strCache>
                <c:ptCount val="1"/>
                <c:pt idx="0">
                  <c:v>Непрограммные расходы органов местного самоуправления </c:v>
                </c:pt>
              </c:strCache>
            </c:strRef>
          </c:tx>
          <c:spPr>
            <a:solidFill>
              <a:srgbClr val="FFFF00"/>
            </a:solidFill>
            <a:ln>
              <a:solidFill>
                <a:schemeClr val="tx1"/>
              </a:solidFill>
            </a:ln>
          </c:spPr>
          <c:invertIfNegative val="0"/>
          <c:dPt>
            <c:idx val="0"/>
            <c:invertIfNegative val="0"/>
            <c:bubble3D val="0"/>
          </c:dPt>
          <c:dPt>
            <c:idx val="1"/>
            <c:invertIfNegative val="0"/>
            <c:bubble3D val="0"/>
          </c:dPt>
          <c:dPt>
            <c:idx val="2"/>
            <c:invertIfNegative val="0"/>
            <c:bubble3D val="0"/>
          </c:dPt>
          <c:dLbls>
            <c:dLbl>
              <c:idx val="0"/>
              <c:layout>
                <c:manualLayout>
                  <c:x val="-0.10365475297095687"/>
                  <c:y val="-2.0435974264278886E-2"/>
                </c:manualLayout>
              </c:layout>
              <c:tx>
                <c:rich>
                  <a:bodyPr/>
                  <a:lstStyle/>
                  <a:p>
                    <a:pPr>
                      <a:defRPr sz="1000" b="0" i="0" u="none" strike="noStrike" baseline="0">
                        <a:solidFill>
                          <a:srgbClr val="000000"/>
                        </a:solidFill>
                        <a:latin typeface="Times New Roman"/>
                        <a:ea typeface="Times New Roman"/>
                        <a:cs typeface="Times New Roman"/>
                      </a:defRPr>
                    </a:pPr>
                    <a:r>
                      <a:rPr lang="en-US" sz="1000" b="1" i="0" u="none" strike="noStrike" baseline="0">
                        <a:solidFill>
                          <a:srgbClr val="000000"/>
                        </a:solidFill>
                        <a:latin typeface="Times New Roman"/>
                        <a:cs typeface="Times New Roman"/>
                      </a:rPr>
                      <a:t>2 986,10</a:t>
                    </a:r>
                    <a:r>
                      <a:rPr lang="ru-RU" sz="1000" b="1" i="0" u="none" strike="noStrike" baseline="0">
                        <a:solidFill>
                          <a:srgbClr val="000000"/>
                        </a:solidFill>
                        <a:latin typeface="Times New Roman"/>
                        <a:cs typeface="Times New Roman"/>
                      </a:rPr>
                      <a:t>;</a:t>
                    </a:r>
                  </a:p>
                  <a:p>
                    <a:pPr>
                      <a:defRPr sz="1000" b="0" i="0" u="none" strike="noStrike" baseline="0">
                        <a:solidFill>
                          <a:srgbClr val="000000"/>
                        </a:solidFill>
                        <a:latin typeface="Times New Roman"/>
                        <a:ea typeface="Times New Roman"/>
                        <a:cs typeface="Times New Roman"/>
                      </a:defRPr>
                    </a:pPr>
                    <a:r>
                      <a:rPr lang="ru-RU" sz="1000" b="1" i="0" u="none" strike="noStrike" baseline="0">
                        <a:solidFill>
                          <a:srgbClr val="000000"/>
                        </a:solidFill>
                        <a:latin typeface="Times New Roman"/>
                        <a:cs typeface="Times New Roman"/>
                      </a:rPr>
                      <a:t> 9,3%</a:t>
                    </a:r>
                    <a:endParaRPr lang="en-US" sz="1000" b="1" i="0" u="none" strike="noStrike" baseline="0">
                      <a:solidFill>
                        <a:srgbClr val="000000"/>
                      </a:solidFill>
                      <a:latin typeface="Times New Roman"/>
                      <a:cs typeface="Times New Roman"/>
                    </a:endParaRPr>
                  </a:p>
                </c:rich>
              </c:tx>
              <c:numFmt formatCode="#,##0.00" sourceLinked="0"/>
              <c:spPr/>
              <c:showLegendKey val="0"/>
              <c:showVal val="1"/>
              <c:showCatName val="0"/>
              <c:showSerName val="0"/>
              <c:showPercent val="0"/>
              <c:showBubbleSize val="0"/>
            </c:dLbl>
            <c:dLbl>
              <c:idx val="1"/>
              <c:layout>
                <c:manualLayout>
                  <c:x val="-8.9141773352299669E-2"/>
                  <c:y val="-2.0471047313776043E-2"/>
                </c:manualLayout>
              </c:layout>
              <c:tx>
                <c:rich>
                  <a:bodyPr/>
                  <a:lstStyle/>
                  <a:p>
                    <a:pPr>
                      <a:defRPr sz="1000" b="0" i="0" u="none" strike="noStrike" baseline="0">
                        <a:solidFill>
                          <a:srgbClr val="000000"/>
                        </a:solidFill>
                        <a:latin typeface="Times New Roman"/>
                        <a:ea typeface="Times New Roman"/>
                        <a:cs typeface="Times New Roman"/>
                      </a:defRPr>
                    </a:pPr>
                    <a:r>
                      <a:rPr lang="en-US" sz="1000" b="1" i="0" u="none" strike="noStrike" baseline="0">
                        <a:solidFill>
                          <a:srgbClr val="000000"/>
                        </a:solidFill>
                        <a:latin typeface="Times New Roman"/>
                        <a:cs typeface="Times New Roman"/>
                      </a:rPr>
                      <a:t>3 380,02</a:t>
                    </a:r>
                    <a:r>
                      <a:rPr lang="ru-RU" sz="1000" b="1" i="0" u="none" strike="noStrike" baseline="0">
                        <a:solidFill>
                          <a:srgbClr val="000000"/>
                        </a:solidFill>
                        <a:latin typeface="Times New Roman"/>
                        <a:cs typeface="Times New Roman"/>
                      </a:rPr>
                      <a:t>;</a:t>
                    </a:r>
                  </a:p>
                  <a:p>
                    <a:pPr>
                      <a:defRPr sz="1000" b="0" i="0" u="none" strike="noStrike" baseline="0">
                        <a:solidFill>
                          <a:srgbClr val="000000"/>
                        </a:solidFill>
                        <a:latin typeface="Times New Roman"/>
                        <a:ea typeface="Times New Roman"/>
                        <a:cs typeface="Times New Roman"/>
                      </a:defRPr>
                    </a:pPr>
                    <a:r>
                      <a:rPr lang="ru-RU" sz="1000" b="1" i="0" u="none" strike="noStrike" baseline="0">
                        <a:solidFill>
                          <a:srgbClr val="000000"/>
                        </a:solidFill>
                        <a:latin typeface="Times New Roman"/>
                        <a:cs typeface="Times New Roman"/>
                      </a:rPr>
                      <a:t>9,3%</a:t>
                    </a:r>
                    <a:endParaRPr lang="en-US" sz="1000" b="1" i="0" u="none" strike="noStrike" baseline="0">
                      <a:solidFill>
                        <a:srgbClr val="000000"/>
                      </a:solidFill>
                      <a:latin typeface="Times New Roman"/>
                      <a:cs typeface="Times New Roman"/>
                    </a:endParaRPr>
                  </a:p>
                </c:rich>
              </c:tx>
              <c:numFmt formatCode="#,##0.00" sourceLinked="0"/>
              <c:spPr/>
              <c:showLegendKey val="0"/>
              <c:showVal val="1"/>
              <c:showCatName val="0"/>
              <c:showSerName val="0"/>
              <c:showPercent val="0"/>
              <c:showBubbleSize val="0"/>
            </c:dLbl>
            <c:dLbl>
              <c:idx val="2"/>
              <c:layout>
                <c:manualLayout>
                  <c:x val="-8.5348655742356533E-2"/>
                  <c:y val="-2.9320604835899936E-2"/>
                </c:manualLayout>
              </c:layout>
              <c:tx>
                <c:rich>
                  <a:bodyPr/>
                  <a:lstStyle/>
                  <a:p>
                    <a:pPr>
                      <a:defRPr sz="1000" b="0" i="0" u="none" strike="noStrike" baseline="0">
                        <a:solidFill>
                          <a:srgbClr val="000000"/>
                        </a:solidFill>
                        <a:latin typeface="Times New Roman"/>
                        <a:ea typeface="Times New Roman"/>
                        <a:cs typeface="Times New Roman"/>
                      </a:defRPr>
                    </a:pPr>
                    <a:r>
                      <a:rPr lang="en-US" sz="1000" b="1" i="0" u="none" strike="noStrike" baseline="0">
                        <a:solidFill>
                          <a:srgbClr val="000000"/>
                        </a:solidFill>
                        <a:latin typeface="Times New Roman"/>
                        <a:cs typeface="Times New Roman"/>
                      </a:rPr>
                      <a:t>3 293,80</a:t>
                    </a:r>
                    <a:r>
                      <a:rPr lang="ru-RU" sz="1000" b="1" i="0" u="none" strike="noStrike" baseline="0">
                        <a:solidFill>
                          <a:srgbClr val="000000"/>
                        </a:solidFill>
                        <a:latin typeface="Times New Roman"/>
                        <a:cs typeface="Times New Roman"/>
                      </a:rPr>
                      <a:t>;</a:t>
                    </a:r>
                  </a:p>
                  <a:p>
                    <a:pPr>
                      <a:defRPr sz="1000" b="0" i="0" u="none" strike="noStrike" baseline="0">
                        <a:solidFill>
                          <a:srgbClr val="000000"/>
                        </a:solidFill>
                        <a:latin typeface="Times New Roman"/>
                        <a:ea typeface="Times New Roman"/>
                        <a:cs typeface="Times New Roman"/>
                      </a:defRPr>
                    </a:pPr>
                    <a:r>
                      <a:rPr lang="ru-RU" sz="1000" b="1" i="0" u="none" strike="noStrike" baseline="0">
                        <a:solidFill>
                          <a:srgbClr val="000000"/>
                        </a:solidFill>
                        <a:latin typeface="Times New Roman"/>
                        <a:cs typeface="Times New Roman"/>
                      </a:rPr>
                      <a:t>9,3%</a:t>
                    </a:r>
                    <a:endParaRPr lang="en-US" sz="1000" b="1" i="0" u="none" strike="noStrike" baseline="0">
                      <a:solidFill>
                        <a:srgbClr val="000000"/>
                      </a:solidFill>
                      <a:latin typeface="Times New Roman"/>
                      <a:cs typeface="Times New Roman"/>
                    </a:endParaRPr>
                  </a:p>
                </c:rich>
              </c:tx>
              <c:numFmt formatCode="#,##0.00" sourceLinked="0"/>
              <c:spPr/>
              <c:showLegendKey val="0"/>
              <c:showVal val="1"/>
              <c:showCatName val="0"/>
              <c:showSerName val="0"/>
              <c:showPercent val="0"/>
              <c:showBubbleSize val="0"/>
            </c:dLbl>
            <c:numFmt formatCode="#,##0.00" sourceLinked="0"/>
            <c:spPr>
              <a:noFill/>
              <a:ln w="25400">
                <a:noFill/>
              </a:ln>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МП!$B$1:$D$1</c:f>
              <c:strCache>
                <c:ptCount val="3"/>
                <c:pt idx="0">
                  <c:v>Исполнено за 2020 год, тыс. рублей</c:v>
                </c:pt>
                <c:pt idx="1">
                  <c:v>Уточненный план на 2021 год, тыс. рублей</c:v>
                </c:pt>
                <c:pt idx="2">
                  <c:v>Исполнено за 2021 год, тыс. рублей</c:v>
                </c:pt>
              </c:strCache>
            </c:strRef>
          </c:cat>
          <c:val>
            <c:numRef>
              <c:f>МП!$B$3:$D$3</c:f>
              <c:numCache>
                <c:formatCode>0.0</c:formatCode>
                <c:ptCount val="3"/>
                <c:pt idx="0">
                  <c:v>2986.1</c:v>
                </c:pt>
                <c:pt idx="1">
                  <c:v>3380.018</c:v>
                </c:pt>
                <c:pt idx="2">
                  <c:v>3293.7979799999998</c:v>
                </c:pt>
              </c:numCache>
            </c:numRef>
          </c:val>
        </c:ser>
        <c:dLbls>
          <c:showLegendKey val="0"/>
          <c:showVal val="0"/>
          <c:showCatName val="0"/>
          <c:showSerName val="0"/>
          <c:showPercent val="0"/>
          <c:showBubbleSize val="0"/>
        </c:dLbls>
        <c:gapWidth val="75"/>
        <c:shape val="cylinder"/>
        <c:axId val="91602304"/>
        <c:axId val="91612288"/>
        <c:axId val="0"/>
      </c:bar3DChart>
      <c:catAx>
        <c:axId val="91602304"/>
        <c:scaling>
          <c:orientation val="minMax"/>
        </c:scaling>
        <c:delete val="0"/>
        <c:axPos val="b"/>
        <c:numFmt formatCode="General" sourceLinked="1"/>
        <c:majorTickMark val="none"/>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91612288"/>
        <c:crossesAt val="0"/>
        <c:auto val="1"/>
        <c:lblAlgn val="ctr"/>
        <c:lblOffset val="100"/>
        <c:noMultiLvlLbl val="0"/>
      </c:catAx>
      <c:valAx>
        <c:axId val="91612288"/>
        <c:scaling>
          <c:orientation val="minMax"/>
          <c:max val="110"/>
          <c:min val="50"/>
        </c:scaling>
        <c:delete val="0"/>
        <c:axPos val="l"/>
        <c:numFmt formatCode="0" sourceLinked="0"/>
        <c:majorTickMark val="none"/>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91602304"/>
        <c:crosses val="autoZero"/>
        <c:crossBetween val="between"/>
        <c:minorUnit val="2"/>
      </c:valAx>
      <c:spPr>
        <a:noFill/>
        <a:ln w="25400">
          <a:noFill/>
        </a:ln>
      </c:spPr>
    </c:plotArea>
    <c:legend>
      <c:legendPos val="r"/>
      <c:legendEntry>
        <c:idx val="0"/>
        <c:txPr>
          <a:bodyPr/>
          <a:lstStyle/>
          <a:p>
            <a:pPr>
              <a:defRPr sz="1200" b="1" i="0" u="none" strike="noStrike" baseline="0">
                <a:solidFill>
                  <a:srgbClr val="000000"/>
                </a:solidFill>
                <a:latin typeface="Times New Roman"/>
                <a:ea typeface="Times New Roman"/>
                <a:cs typeface="Times New Roman"/>
              </a:defRPr>
            </a:pPr>
            <a:endParaRPr lang="ru-RU"/>
          </a:p>
        </c:txPr>
      </c:legendEntry>
      <c:legendEntry>
        <c:idx val="1"/>
        <c:txPr>
          <a:bodyPr/>
          <a:lstStyle/>
          <a:p>
            <a:pPr>
              <a:defRPr sz="1200" b="1" i="0" u="none" strike="noStrike" baseline="0">
                <a:solidFill>
                  <a:srgbClr val="000000"/>
                </a:solidFill>
                <a:latin typeface="Times New Roman"/>
                <a:ea typeface="Times New Roman"/>
                <a:cs typeface="Times New Roman"/>
              </a:defRPr>
            </a:pPr>
            <a:endParaRPr lang="ru-RU"/>
          </a:p>
        </c:txPr>
      </c:legendEntry>
      <c:layout>
        <c:manualLayout>
          <c:xMode val="edge"/>
          <c:yMode val="edge"/>
          <c:x val="3.5087719298245612E-2"/>
          <c:y val="0.88495575221238942"/>
          <c:w val="0.90801387379920329"/>
          <c:h val="0.11209439528023601"/>
        </c:manualLayout>
      </c:layout>
      <c:overlay val="0"/>
      <c:txPr>
        <a:bodyPr/>
        <a:lstStyle/>
        <a:p>
          <a:pPr>
            <a:defRPr sz="1000" b="1" i="0" u="none" strike="noStrike" baseline="0">
              <a:solidFill>
                <a:srgbClr val="000000"/>
              </a:solidFill>
              <a:latin typeface="Times New Roman"/>
              <a:ea typeface="Times New Roman"/>
              <a:cs typeface="Times New Roman"/>
            </a:defRPr>
          </a:pPr>
          <a:endParaRPr lang="ru-RU"/>
        </a:p>
      </c:txPr>
    </c:legend>
    <c:plotVisOnly val="1"/>
    <c:dispBlanksAs val="gap"/>
    <c:showDLblsOverMax val="0"/>
  </c:chart>
  <c:spPr>
    <a:noFill/>
    <a:ln>
      <a:noFill/>
    </a:ln>
  </c:spPr>
  <c:txPr>
    <a:bodyPr/>
    <a:lstStyle/>
    <a:p>
      <a:pPr>
        <a:defRPr sz="1000" b="0" i="0" u="none" strike="noStrike" baseline="0">
          <a:solidFill>
            <a:srgbClr val="000000"/>
          </a:solidFill>
          <a:latin typeface="Times New Roman"/>
          <a:ea typeface="Times New Roman"/>
          <a:cs typeface="Times New Roman"/>
        </a:defRPr>
      </a:pPr>
      <a:endParaRPr lang="ru-RU"/>
    </a:p>
  </c:tx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0.40693</cdr:x>
      <cdr:y>0.40113</cdr:y>
    </cdr:from>
    <cdr:to>
      <cdr:x>0.65753</cdr:x>
      <cdr:y>0.49755</cdr:y>
    </cdr:to>
    <cdr:sp macro="" textlink="">
      <cdr:nvSpPr>
        <cdr:cNvPr id="2" name="Стрелка вправо 1"/>
        <cdr:cNvSpPr/>
      </cdr:nvSpPr>
      <cdr:spPr>
        <a:xfrm xmlns:a="http://schemas.openxmlformats.org/drawingml/2006/main" rot="19868048">
          <a:off x="1887594" y="1146215"/>
          <a:ext cx="1162491" cy="275537"/>
        </a:xfrm>
        <a:prstGeom xmlns:a="http://schemas.openxmlformats.org/drawingml/2006/main" prst="rightArrow">
          <a:avLst/>
        </a:prstGeom>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0.29826</cdr:x>
      <cdr:y>0.18517</cdr:y>
    </cdr:from>
    <cdr:to>
      <cdr:x>0.64115</cdr:x>
      <cdr:y>0.30408</cdr:y>
    </cdr:to>
    <cdr:sp macro="" textlink="">
      <cdr:nvSpPr>
        <cdr:cNvPr id="3" name="Прямоугольник 2"/>
        <cdr:cNvSpPr/>
      </cdr:nvSpPr>
      <cdr:spPr>
        <a:xfrm xmlns:a="http://schemas.openxmlformats.org/drawingml/2006/main">
          <a:off x="1383526" y="529114"/>
          <a:ext cx="1590555" cy="33978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ru-RU" sz="1100" b="1" baseline="0">
              <a:solidFill>
                <a:sysClr val="windowText" lastClr="000000"/>
              </a:solidFill>
              <a:latin typeface="Times New Roman" panose="02020603050405020304" pitchFamily="18" charset="0"/>
              <a:cs typeface="Times New Roman" panose="02020603050405020304" pitchFamily="18" charset="0"/>
            </a:rPr>
            <a:t>Рост на 1492,3 тыс. рублей</a:t>
          </a:r>
          <a:endParaRPr lang="ru-RU" sz="1100" b="1">
            <a:solidFill>
              <a:sysClr val="windowText" lastClr="000000"/>
            </a:solidFill>
            <a:latin typeface="Times New Roman" panose="02020603050405020304" pitchFamily="18" charset="0"/>
            <a:cs typeface="Times New Roman" panose="020206030504050203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0.28574</cdr:x>
      <cdr:y>0.23535</cdr:y>
    </cdr:from>
    <cdr:to>
      <cdr:x>0.47731</cdr:x>
      <cdr:y>0.33591</cdr:y>
    </cdr:to>
    <cdr:sp macro="" textlink="">
      <cdr:nvSpPr>
        <cdr:cNvPr id="3" name="Выгнутая влево стрелка 2"/>
        <cdr:cNvSpPr/>
      </cdr:nvSpPr>
      <cdr:spPr>
        <a:xfrm xmlns:a="http://schemas.openxmlformats.org/drawingml/2006/main" rot="3303529">
          <a:off x="2677244" y="537070"/>
          <a:ext cx="445409" cy="1456067"/>
        </a:xfrm>
        <a:prstGeom xmlns:a="http://schemas.openxmlformats.org/drawingml/2006/main" prst="curved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0.63776</cdr:x>
      <cdr:y>0.00717</cdr:y>
    </cdr:from>
    <cdr:to>
      <cdr:x>0.79139</cdr:x>
      <cdr:y>0.09006</cdr:y>
    </cdr:to>
    <cdr:sp macro="" textlink="">
      <cdr:nvSpPr>
        <cdr:cNvPr id="7" name="Прямоугольник 6"/>
        <cdr:cNvSpPr/>
      </cdr:nvSpPr>
      <cdr:spPr>
        <a:xfrm xmlns:a="http://schemas.openxmlformats.org/drawingml/2006/main">
          <a:off x="4851400" y="31750"/>
          <a:ext cx="1162050" cy="37147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endParaRPr lang="ru-RU"/>
        </a:p>
      </cdr:txBody>
    </cdr:sp>
  </cdr:relSizeAnchor>
  <cdr:relSizeAnchor xmlns:cdr="http://schemas.openxmlformats.org/drawingml/2006/chartDrawing">
    <cdr:from>
      <cdr:x>0.29038</cdr:x>
      <cdr:y>0.00048</cdr:y>
    </cdr:from>
    <cdr:to>
      <cdr:x>0.44252</cdr:x>
      <cdr:y>0.08045</cdr:y>
    </cdr:to>
    <cdr:sp macro="" textlink="">
      <cdr:nvSpPr>
        <cdr:cNvPr id="8" name="Прямоугольник 7"/>
        <cdr:cNvSpPr/>
      </cdr:nvSpPr>
      <cdr:spPr>
        <a:xfrm xmlns:a="http://schemas.openxmlformats.org/drawingml/2006/main">
          <a:off x="2203450" y="0"/>
          <a:ext cx="1162050" cy="37147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endParaRPr lang="ru-RU"/>
        </a:p>
      </cdr:txBody>
    </cdr:sp>
  </cdr:relSizeAnchor>
  <cdr:relSizeAnchor xmlns:cdr="http://schemas.openxmlformats.org/drawingml/2006/chartDrawing">
    <cdr:from>
      <cdr:x>0.60177</cdr:x>
      <cdr:y>0.1492</cdr:y>
    </cdr:from>
    <cdr:to>
      <cdr:x>0.76316</cdr:x>
      <cdr:y>0.20215</cdr:y>
    </cdr:to>
    <cdr:sp macro="" textlink="">
      <cdr:nvSpPr>
        <cdr:cNvPr id="2" name="Прямоугольник 1"/>
        <cdr:cNvSpPr/>
      </cdr:nvSpPr>
      <cdr:spPr>
        <a:xfrm xmlns:a="http://schemas.openxmlformats.org/drawingml/2006/main">
          <a:off x="4574060" y="660846"/>
          <a:ext cx="1226665" cy="23450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b="1">
              <a:latin typeface="Times New Roman" panose="02020603050405020304" pitchFamily="18" charset="0"/>
              <a:cs typeface="Times New Roman" panose="02020603050405020304" pitchFamily="18" charset="0"/>
            </a:rPr>
            <a:t>рост на 0,5%</a:t>
          </a:r>
        </a:p>
      </cdr:txBody>
    </cdr:sp>
  </cdr:relSizeAnchor>
  <cdr:relSizeAnchor xmlns:cdr="http://schemas.openxmlformats.org/drawingml/2006/chartDrawing">
    <cdr:from>
      <cdr:x>0.32426</cdr:x>
      <cdr:y>0.26774</cdr:y>
    </cdr:from>
    <cdr:to>
      <cdr:x>0.47995</cdr:x>
      <cdr:y>0.33343</cdr:y>
    </cdr:to>
    <cdr:sp macro="" textlink="">
      <cdr:nvSpPr>
        <cdr:cNvPr id="5" name="Прямоугольник 4"/>
        <cdr:cNvSpPr/>
      </cdr:nvSpPr>
      <cdr:spPr>
        <a:xfrm xmlns:a="http://schemas.openxmlformats.org/drawingml/2006/main" rot="19788591">
          <a:off x="2464667" y="1185839"/>
          <a:ext cx="1183407" cy="29094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b="1" baseline="0">
              <a:latin typeface="Times New Roman" panose="02020603050405020304" pitchFamily="18" charset="0"/>
              <a:cs typeface="Times New Roman" panose="02020603050405020304" pitchFamily="18" charset="0"/>
            </a:rPr>
            <a:t>ниже на 8,4%</a:t>
          </a:r>
          <a:endParaRPr lang="ru-RU" b="1">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0.55657</cdr:x>
      <cdr:y>0.11536</cdr:y>
    </cdr:from>
    <cdr:to>
      <cdr:x>0.77665</cdr:x>
      <cdr:y>0.19522</cdr:y>
    </cdr:to>
    <cdr:sp macro="" textlink="">
      <cdr:nvSpPr>
        <cdr:cNvPr id="9" name="Выгнутая вверх стрелка 8"/>
        <cdr:cNvSpPr/>
      </cdr:nvSpPr>
      <cdr:spPr>
        <a:xfrm xmlns:a="http://schemas.openxmlformats.org/drawingml/2006/main" rot="21247069">
          <a:off x="4230460" y="510956"/>
          <a:ext cx="1672783" cy="353701"/>
        </a:xfrm>
        <a:prstGeom xmlns:a="http://schemas.openxmlformats.org/drawingml/2006/main" prst="curved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0.25141</cdr:x>
      <cdr:y>0.06094</cdr:y>
    </cdr:from>
    <cdr:to>
      <cdr:x>0.75824</cdr:x>
      <cdr:y>0.22462</cdr:y>
    </cdr:to>
    <cdr:sp macro="" textlink="">
      <cdr:nvSpPr>
        <cdr:cNvPr id="10" name="Выгнутая вверх стрелка 9"/>
        <cdr:cNvSpPr/>
      </cdr:nvSpPr>
      <cdr:spPr>
        <a:xfrm xmlns:a="http://schemas.openxmlformats.org/drawingml/2006/main" rot="20423473">
          <a:off x="1910983" y="269923"/>
          <a:ext cx="3852343" cy="724931"/>
        </a:xfrm>
        <a:prstGeom xmlns:a="http://schemas.openxmlformats.org/drawingml/2006/main" prst="curved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ru-RU"/>
        </a:p>
      </cdr:txBody>
    </cdr:sp>
  </cdr:relSizeAnchor>
  <cdr:relSizeAnchor xmlns:cdr="http://schemas.openxmlformats.org/drawingml/2006/chartDrawing">
    <cdr:from>
      <cdr:x>0.45405</cdr:x>
      <cdr:y>0.07814</cdr:y>
    </cdr:from>
    <cdr:to>
      <cdr:x>0.60974</cdr:x>
      <cdr:y>0.14383</cdr:y>
    </cdr:to>
    <cdr:sp macro="" textlink="">
      <cdr:nvSpPr>
        <cdr:cNvPr id="11" name="Прямоугольник 10"/>
        <cdr:cNvSpPr/>
      </cdr:nvSpPr>
      <cdr:spPr>
        <a:xfrm xmlns:a="http://schemas.openxmlformats.org/drawingml/2006/main" rot="20315049">
          <a:off x="3451225" y="346074"/>
          <a:ext cx="1183407" cy="29094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ru-RU" b="1" baseline="0">
              <a:latin typeface="Times New Roman" panose="02020603050405020304" pitchFamily="18" charset="0"/>
              <a:cs typeface="Times New Roman" panose="02020603050405020304" pitchFamily="18" charset="0"/>
            </a:rPr>
            <a:t>рост на 9,6%</a:t>
          </a:r>
          <a:endParaRPr lang="ru-RU" b="1">
            <a:latin typeface="Times New Roman" panose="02020603050405020304" pitchFamily="18" charset="0"/>
            <a:cs typeface="Times New Roman" panose="020206030504050203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0.41626</cdr:x>
      <cdr:y>0.06258</cdr:y>
    </cdr:from>
    <cdr:to>
      <cdr:x>0.6517</cdr:x>
      <cdr:y>0.25009</cdr:y>
    </cdr:to>
    <cdr:sp macro="" textlink="">
      <cdr:nvSpPr>
        <cdr:cNvPr id="2" name="Прямоугольник 1"/>
        <cdr:cNvSpPr/>
      </cdr:nvSpPr>
      <cdr:spPr>
        <a:xfrm xmlns:a="http://schemas.openxmlformats.org/drawingml/2006/main">
          <a:off x="2874019" y="266700"/>
          <a:ext cx="1623617" cy="80338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endParaRPr lang="ru-RU"/>
        </a:p>
      </cdr:txBody>
    </cdr:sp>
  </cdr:relSizeAnchor>
  <cdr:relSizeAnchor xmlns:cdr="http://schemas.openxmlformats.org/drawingml/2006/chartDrawing">
    <cdr:from>
      <cdr:x>0.41626</cdr:x>
      <cdr:y>0.14964</cdr:y>
    </cdr:from>
    <cdr:to>
      <cdr:x>0.6517</cdr:x>
      <cdr:y>0.25009</cdr:y>
    </cdr:to>
    <cdr:sp macro="" textlink="">
      <cdr:nvSpPr>
        <cdr:cNvPr id="3" name="Прямоугольник 1"/>
        <cdr:cNvSpPr/>
      </cdr:nvSpPr>
      <cdr:spPr>
        <a:xfrm xmlns:a="http://schemas.openxmlformats.org/drawingml/2006/main">
          <a:off x="2269383" y="688970"/>
          <a:ext cx="1276535" cy="46355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endParaRPr lang="ru-RU"/>
        </a:p>
      </cdr:txBody>
    </cdr:sp>
  </cdr:relSizeAnchor>
  <cdr:relSizeAnchor xmlns:cdr="http://schemas.openxmlformats.org/drawingml/2006/chartDrawing">
    <cdr:from>
      <cdr:x>0.41676</cdr:x>
      <cdr:y>0.1516</cdr:y>
    </cdr:from>
    <cdr:to>
      <cdr:x>0.6522</cdr:x>
      <cdr:y>0.25303</cdr:y>
    </cdr:to>
    <cdr:sp macro="" textlink="">
      <cdr:nvSpPr>
        <cdr:cNvPr id="4" name="Прямоугольник 1"/>
        <cdr:cNvSpPr/>
      </cdr:nvSpPr>
      <cdr:spPr>
        <a:xfrm xmlns:a="http://schemas.openxmlformats.org/drawingml/2006/main">
          <a:off x="2784094" y="614487"/>
          <a:ext cx="1571569" cy="41246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endParaRPr lang="ru-RU"/>
        </a:p>
      </cdr:txBody>
    </cdr:sp>
  </cdr:relSizeAnchor>
  <cdr:relSizeAnchor xmlns:cdr="http://schemas.openxmlformats.org/drawingml/2006/chartDrawing">
    <cdr:from>
      <cdr:x>0.41626</cdr:x>
      <cdr:y>0.14964</cdr:y>
    </cdr:from>
    <cdr:to>
      <cdr:x>0.6517</cdr:x>
      <cdr:y>0.25009</cdr:y>
    </cdr:to>
    <cdr:sp macro="" textlink="">
      <cdr:nvSpPr>
        <cdr:cNvPr id="5" name="Прямоугольник 1"/>
        <cdr:cNvSpPr/>
      </cdr:nvSpPr>
      <cdr:spPr>
        <a:xfrm xmlns:a="http://schemas.openxmlformats.org/drawingml/2006/main">
          <a:off x="2269383" y="688970"/>
          <a:ext cx="1276535" cy="46355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endParaRPr lang="ru-RU"/>
        </a:p>
      </cdr:txBody>
    </cdr:sp>
  </cdr:relSizeAnchor>
  <cdr:relSizeAnchor xmlns:cdr="http://schemas.openxmlformats.org/drawingml/2006/chartDrawing">
    <cdr:from>
      <cdr:x>0.09678</cdr:x>
      <cdr:y>0.11708</cdr:y>
    </cdr:from>
    <cdr:to>
      <cdr:x>0.39124</cdr:x>
      <cdr:y>0.15631</cdr:y>
    </cdr:to>
    <cdr:sp macro="" textlink="">
      <cdr:nvSpPr>
        <cdr:cNvPr id="7" name="Прямоугольник 6"/>
        <cdr:cNvSpPr/>
      </cdr:nvSpPr>
      <cdr:spPr>
        <a:xfrm xmlns:a="http://schemas.openxmlformats.org/drawingml/2006/main">
          <a:off x="648072" y="504056"/>
          <a:ext cx="1971700" cy="16891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lnSpc>
              <a:spcPts val="700"/>
            </a:lnSpc>
          </a:pPr>
          <a:r>
            <a:rPr lang="ru-RU" sz="1000" b="1" dirty="0">
              <a:solidFill>
                <a:sysClr val="windowText" lastClr="000000"/>
              </a:solidFill>
              <a:latin typeface="Times New Roman" panose="02020603050405020304" pitchFamily="18" charset="0"/>
              <a:cs typeface="Times New Roman" panose="02020603050405020304" pitchFamily="18" charset="0"/>
            </a:rPr>
            <a:t>ВСЕГО 32 239,9  тыс. рублей</a:t>
          </a:r>
        </a:p>
      </cdr:txBody>
    </cdr:sp>
  </cdr:relSizeAnchor>
  <cdr:relSizeAnchor xmlns:cdr="http://schemas.openxmlformats.org/drawingml/2006/chartDrawing">
    <cdr:from>
      <cdr:x>0.61296</cdr:x>
      <cdr:y>0.06699</cdr:y>
    </cdr:from>
    <cdr:to>
      <cdr:x>0.93299</cdr:x>
      <cdr:y>0.12015</cdr:y>
    </cdr:to>
    <cdr:sp macro="" textlink="">
      <cdr:nvSpPr>
        <cdr:cNvPr id="9" name="Прямоугольник 8"/>
        <cdr:cNvSpPr/>
      </cdr:nvSpPr>
      <cdr:spPr>
        <a:xfrm xmlns:a="http://schemas.openxmlformats.org/drawingml/2006/main">
          <a:off x="4104456" y="288399"/>
          <a:ext cx="2142926" cy="22887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lnSpc>
              <a:spcPts val="900"/>
            </a:lnSpc>
          </a:pPr>
          <a:r>
            <a:rPr lang="ru-RU" sz="1000" b="1">
              <a:solidFill>
                <a:sysClr val="windowText" lastClr="000000"/>
              </a:solidFill>
              <a:latin typeface="Times New Roman" panose="02020603050405020304" pitchFamily="18" charset="0"/>
              <a:cs typeface="Times New Roman" panose="02020603050405020304" pitchFamily="18" charset="0"/>
            </a:rPr>
            <a:t>ВСЕГО  35 308,1 тыс. рублей</a:t>
          </a:r>
        </a:p>
      </cdr:txBody>
    </cdr:sp>
  </cdr:relSizeAnchor>
  <cdr:relSizeAnchor xmlns:cdr="http://schemas.openxmlformats.org/drawingml/2006/chartDrawing">
    <cdr:from>
      <cdr:x>0.44729</cdr:x>
      <cdr:y>0.38461</cdr:y>
    </cdr:from>
    <cdr:to>
      <cdr:x>0.58346</cdr:x>
      <cdr:y>0.51076</cdr:y>
    </cdr:to>
    <cdr:sp macro="" textlink="">
      <cdr:nvSpPr>
        <cdr:cNvPr id="6" name="Прямоугольник 1"/>
        <cdr:cNvSpPr/>
      </cdr:nvSpPr>
      <cdr:spPr>
        <a:xfrm xmlns:a="http://schemas.openxmlformats.org/drawingml/2006/main">
          <a:off x="2546350" y="1355725"/>
          <a:ext cx="771525" cy="43815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p xmlns:a="http://schemas.openxmlformats.org/drawingml/2006/main">
          <a:endParaRPr lang="ru-RU"/>
        </a:p>
      </cdr:txBody>
    </cdr:sp>
  </cdr:relSizeAnchor>
  <cdr:relSizeAnchor xmlns:cdr="http://schemas.openxmlformats.org/drawingml/2006/chartDrawing">
    <cdr:from>
      <cdr:x>0.35523</cdr:x>
      <cdr:y>0.09607</cdr:y>
    </cdr:from>
    <cdr:to>
      <cdr:x>0.65312</cdr:x>
      <cdr:y>0.13939</cdr:y>
    </cdr:to>
    <cdr:sp macro="" textlink="">
      <cdr:nvSpPr>
        <cdr:cNvPr id="11" name="Прямоугольник 1"/>
        <cdr:cNvSpPr/>
      </cdr:nvSpPr>
      <cdr:spPr>
        <a:xfrm xmlns:a="http://schemas.openxmlformats.org/drawingml/2006/main">
          <a:off x="2378620" y="413611"/>
          <a:ext cx="1994722" cy="18651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lnSpc>
              <a:spcPts val="900"/>
            </a:lnSpc>
          </a:pPr>
          <a:r>
            <a:rPr lang="ru-RU" sz="1000" b="1" dirty="0">
              <a:solidFill>
                <a:sysClr val="windowText" lastClr="000000"/>
              </a:solidFill>
              <a:latin typeface="Times New Roman" panose="02020603050405020304" pitchFamily="18" charset="0"/>
              <a:cs typeface="Times New Roman" panose="02020603050405020304" pitchFamily="18" charset="0"/>
            </a:rPr>
            <a:t>ВСЕГО  37 091,7 тыс. рублей</a:t>
          </a:r>
        </a:p>
      </cdr:txBody>
    </cdr:sp>
  </cdr:relSizeAnchor>
  <cdr:relSizeAnchor xmlns:cdr="http://schemas.openxmlformats.org/drawingml/2006/chartDrawing">
    <cdr:from>
      <cdr:x>0.41249</cdr:x>
      <cdr:y>0.02328</cdr:y>
    </cdr:from>
    <cdr:to>
      <cdr:x>0.64793</cdr:x>
      <cdr:y>0.12471</cdr:y>
    </cdr:to>
    <cdr:sp macro="" textlink="">
      <cdr:nvSpPr>
        <cdr:cNvPr id="13" name="Прямоугольник 1"/>
        <cdr:cNvSpPr/>
      </cdr:nvSpPr>
      <cdr:spPr>
        <a:xfrm xmlns:a="http://schemas.openxmlformats.org/drawingml/2006/main">
          <a:off x="2762081" y="100233"/>
          <a:ext cx="1576524" cy="43668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endParaRPr lang="ru-RU"/>
        </a:p>
      </cdr:txBody>
    </cdr:sp>
  </cdr:relSizeAnchor>
  <cdr:relSizeAnchor xmlns:cdr="http://schemas.openxmlformats.org/drawingml/2006/chartDrawing">
    <cdr:from>
      <cdr:x>0.21761</cdr:x>
      <cdr:y>0.04483</cdr:y>
    </cdr:from>
    <cdr:to>
      <cdr:x>0.45306</cdr:x>
      <cdr:y>0.18198</cdr:y>
    </cdr:to>
    <cdr:sp macro="" textlink="">
      <cdr:nvSpPr>
        <cdr:cNvPr id="15" name="Прямоугольник 6"/>
        <cdr:cNvSpPr/>
      </cdr:nvSpPr>
      <cdr:spPr>
        <a:xfrm xmlns:a="http://schemas.openxmlformats.org/drawingml/2006/main">
          <a:off x="1500660" y="189590"/>
          <a:ext cx="1623687" cy="58002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endParaRPr lang="ru-RU"/>
        </a:p>
      </cdr:txBody>
    </cdr:sp>
  </cdr:relSizeAnchor>
  <cdr:relSizeAnchor xmlns:cdr="http://schemas.openxmlformats.org/drawingml/2006/chartDrawing">
    <cdr:from>
      <cdr:x>0.44729</cdr:x>
      <cdr:y>0.38461</cdr:y>
    </cdr:from>
    <cdr:to>
      <cdr:x>0.58346</cdr:x>
      <cdr:y>0.51076</cdr:y>
    </cdr:to>
    <cdr:sp macro="" textlink="">
      <cdr:nvSpPr>
        <cdr:cNvPr id="17" name="Прямоугольник 1"/>
        <cdr:cNvSpPr/>
      </cdr:nvSpPr>
      <cdr:spPr>
        <a:xfrm xmlns:a="http://schemas.openxmlformats.org/drawingml/2006/main">
          <a:off x="2546350" y="1355725"/>
          <a:ext cx="771525" cy="43815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p xmlns:a="http://schemas.openxmlformats.org/drawingml/2006/main">
          <a:endParaRPr lang="ru-RU"/>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19413" cy="493713"/>
          </a:xfrm>
          <a:prstGeom prst="rect">
            <a:avLst/>
          </a:prstGeom>
          <a:noFill/>
          <a:ln>
            <a:noFill/>
          </a:ln>
          <a:effectLst/>
          <a:extLst/>
        </p:spPr>
        <p:txBody>
          <a:bodyPr vert="horz" wrap="square" lIns="90754" tIns="45377" rIns="90754" bIns="45377" numCol="1" anchor="t" anchorCtr="0" compatLnSpc="1">
            <a:prstTxWarp prst="textNoShape">
              <a:avLst/>
            </a:prstTxWarp>
          </a:bodyPr>
          <a:lstStyle>
            <a:lvl1pPr algn="l">
              <a:defRPr sz="1200">
                <a:latin typeface="Arial" pitchFamily="34" charset="0"/>
                <a:cs typeface="+mn-cs"/>
              </a:defRPr>
            </a:lvl1pPr>
          </a:lstStyle>
          <a:p>
            <a:pPr>
              <a:defRPr/>
            </a:pPr>
            <a:endParaRPr lang="ru-RU" altLang="ru-RU"/>
          </a:p>
        </p:txBody>
      </p:sp>
      <p:sp>
        <p:nvSpPr>
          <p:cNvPr id="3075" name="Rectangle 3"/>
          <p:cNvSpPr>
            <a:spLocks noGrp="1" noChangeArrowheads="1"/>
          </p:cNvSpPr>
          <p:nvPr>
            <p:ph type="dt" idx="1"/>
          </p:nvPr>
        </p:nvSpPr>
        <p:spPr bwMode="auto">
          <a:xfrm>
            <a:off x="3814763" y="0"/>
            <a:ext cx="2919412" cy="493713"/>
          </a:xfrm>
          <a:prstGeom prst="rect">
            <a:avLst/>
          </a:prstGeom>
          <a:noFill/>
          <a:ln>
            <a:noFill/>
          </a:ln>
          <a:effectLst/>
          <a:extLst/>
        </p:spPr>
        <p:txBody>
          <a:bodyPr vert="horz" wrap="square" lIns="90754" tIns="45377" rIns="90754" bIns="45377" numCol="1" anchor="t" anchorCtr="0" compatLnSpc="1">
            <a:prstTxWarp prst="textNoShape">
              <a:avLst/>
            </a:prstTxWarp>
          </a:bodyPr>
          <a:lstStyle>
            <a:lvl1pPr algn="r">
              <a:defRPr sz="1200">
                <a:latin typeface="Arial" pitchFamily="34" charset="0"/>
                <a:cs typeface="+mn-cs"/>
              </a:defRPr>
            </a:lvl1pPr>
          </a:lstStyle>
          <a:p>
            <a:pPr>
              <a:defRPr/>
            </a:pPr>
            <a:endParaRPr lang="ru-RU" altLang="ru-RU"/>
          </a:p>
        </p:txBody>
      </p:sp>
      <p:sp>
        <p:nvSpPr>
          <p:cNvPr id="22532" name="Rectangle 4"/>
          <p:cNvSpPr>
            <a:spLocks noGrp="1" noRot="1" noChangeAspect="1" noChangeArrowheads="1" noTextEdit="1"/>
          </p:cNvSpPr>
          <p:nvPr>
            <p:ph type="sldImg" idx="2"/>
          </p:nvPr>
        </p:nvSpPr>
        <p:spPr bwMode="auto">
          <a:xfrm>
            <a:off x="892175" y="739775"/>
            <a:ext cx="4951413"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73100" y="4686300"/>
            <a:ext cx="5389563" cy="4440238"/>
          </a:xfrm>
          <a:prstGeom prst="rect">
            <a:avLst/>
          </a:prstGeom>
          <a:noFill/>
          <a:ln>
            <a:noFill/>
          </a:ln>
          <a:effectLst/>
          <a:extLst/>
        </p:spPr>
        <p:txBody>
          <a:bodyPr vert="horz" wrap="square" lIns="90754" tIns="45377" rIns="90754" bIns="45377" numCol="1" anchor="t" anchorCtr="0" compatLnSpc="1">
            <a:prstTxWarp prst="textNoShape">
              <a:avLst/>
            </a:prstTxWarp>
          </a:bodyPr>
          <a:lstStyle/>
          <a:p>
            <a:pPr lvl="0"/>
            <a:r>
              <a:rPr lang="ru-RU" altLang="ru-RU" noProof="0" smtClean="0"/>
              <a:t>Образец текста</a:t>
            </a:r>
          </a:p>
          <a:p>
            <a:pPr lvl="1"/>
            <a:r>
              <a:rPr lang="ru-RU" altLang="ru-RU" noProof="0" smtClean="0"/>
              <a:t>Второй уровень</a:t>
            </a:r>
          </a:p>
          <a:p>
            <a:pPr lvl="2"/>
            <a:r>
              <a:rPr lang="ru-RU" altLang="ru-RU" noProof="0" smtClean="0"/>
              <a:t>Третий уровень</a:t>
            </a:r>
          </a:p>
          <a:p>
            <a:pPr lvl="3"/>
            <a:r>
              <a:rPr lang="ru-RU" altLang="ru-RU" noProof="0" smtClean="0"/>
              <a:t>Четвертый уровень</a:t>
            </a:r>
          </a:p>
          <a:p>
            <a:pPr lvl="4"/>
            <a:r>
              <a:rPr lang="ru-RU" altLang="ru-RU" noProof="0" smtClean="0"/>
              <a:t>Пятый уровень</a:t>
            </a:r>
          </a:p>
        </p:txBody>
      </p:sp>
      <p:sp>
        <p:nvSpPr>
          <p:cNvPr id="3078" name="Rectangle 6"/>
          <p:cNvSpPr>
            <a:spLocks noGrp="1" noChangeArrowheads="1"/>
          </p:cNvSpPr>
          <p:nvPr>
            <p:ph type="ftr" sz="quarter" idx="4"/>
          </p:nvPr>
        </p:nvSpPr>
        <p:spPr bwMode="auto">
          <a:xfrm>
            <a:off x="0" y="9371013"/>
            <a:ext cx="2919413" cy="493712"/>
          </a:xfrm>
          <a:prstGeom prst="rect">
            <a:avLst/>
          </a:prstGeom>
          <a:noFill/>
          <a:ln>
            <a:noFill/>
          </a:ln>
          <a:effectLst/>
          <a:extLst/>
        </p:spPr>
        <p:txBody>
          <a:bodyPr vert="horz" wrap="square" lIns="90754" tIns="45377" rIns="90754" bIns="45377" numCol="1" anchor="b" anchorCtr="0" compatLnSpc="1">
            <a:prstTxWarp prst="textNoShape">
              <a:avLst/>
            </a:prstTxWarp>
          </a:bodyPr>
          <a:lstStyle>
            <a:lvl1pPr algn="l">
              <a:defRPr sz="1200">
                <a:latin typeface="Arial" pitchFamily="34" charset="0"/>
                <a:cs typeface="+mn-cs"/>
              </a:defRPr>
            </a:lvl1pPr>
          </a:lstStyle>
          <a:p>
            <a:pPr>
              <a:defRPr/>
            </a:pPr>
            <a:endParaRPr lang="ru-RU" altLang="ru-RU"/>
          </a:p>
        </p:txBody>
      </p:sp>
      <p:sp>
        <p:nvSpPr>
          <p:cNvPr id="3079" name="Rectangle 7"/>
          <p:cNvSpPr>
            <a:spLocks noGrp="1" noChangeArrowheads="1"/>
          </p:cNvSpPr>
          <p:nvPr>
            <p:ph type="sldNum" sz="quarter" idx="5"/>
          </p:nvPr>
        </p:nvSpPr>
        <p:spPr bwMode="auto">
          <a:xfrm>
            <a:off x="3814763" y="9371013"/>
            <a:ext cx="2919412" cy="493712"/>
          </a:xfrm>
          <a:prstGeom prst="rect">
            <a:avLst/>
          </a:prstGeom>
          <a:noFill/>
          <a:ln>
            <a:noFill/>
          </a:ln>
          <a:effectLst/>
          <a:extLst/>
        </p:spPr>
        <p:txBody>
          <a:bodyPr vert="horz" wrap="square" lIns="90754" tIns="45377" rIns="90754" bIns="45377" numCol="1" anchor="b" anchorCtr="0" compatLnSpc="1">
            <a:prstTxWarp prst="textNoShape">
              <a:avLst/>
            </a:prstTxWarp>
          </a:bodyPr>
          <a:lstStyle>
            <a:lvl1pPr algn="r">
              <a:defRPr sz="1200">
                <a:latin typeface="Arial" pitchFamily="34" charset="0"/>
                <a:cs typeface="+mn-cs"/>
              </a:defRPr>
            </a:lvl1pPr>
          </a:lstStyle>
          <a:p>
            <a:pPr>
              <a:defRPr/>
            </a:pPr>
            <a:fld id="{A056BF28-8A12-498F-B57F-70331F484679}" type="slidenum">
              <a:rPr lang="ru-RU" altLang="ru-RU"/>
              <a:pPr>
                <a:defRPr/>
              </a:pPr>
              <a:t>‹#›</a:t>
            </a:fld>
            <a:endParaRPr lang="ru-RU" altLang="ru-RU"/>
          </a:p>
        </p:txBody>
      </p:sp>
    </p:spTree>
    <p:extLst>
      <p:ext uri="{BB962C8B-B14F-4D97-AF65-F5344CB8AC3E}">
        <p14:creationId xmlns:p14="http://schemas.microsoft.com/office/powerpoint/2010/main" val="8089903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a:ln/>
        </p:spPr>
      </p:sp>
      <p:sp>
        <p:nvSpPr>
          <p:cNvPr id="23555"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latin typeface="Arial" charset="0"/>
            </a:endParaRPr>
          </a:p>
        </p:txBody>
      </p:sp>
      <p:sp>
        <p:nvSpPr>
          <p:cNvPr id="22532" name="Номер слайда 3"/>
          <p:cNvSpPr>
            <a:spLocks noGrp="1"/>
          </p:cNvSpPr>
          <p:nvPr>
            <p:ph type="sldNum" sz="quarter" idx="5"/>
          </p:nvPr>
        </p:nvSpPr>
        <p:spPr/>
        <p:txBody>
          <a:bodyPr/>
          <a:lstStyle>
            <a:lvl1pPr algn="ctr" eaLnBrk="0" hangingPunct="0">
              <a:defRPr sz="900">
                <a:solidFill>
                  <a:schemeClr val="tx1"/>
                </a:solidFill>
                <a:latin typeface="Arial" charset="0"/>
              </a:defRPr>
            </a:lvl1pPr>
            <a:lvl2pPr marL="737378" indent="-283607" algn="ctr" eaLnBrk="0" hangingPunct="0">
              <a:defRPr sz="900">
                <a:solidFill>
                  <a:schemeClr val="tx1"/>
                </a:solidFill>
                <a:latin typeface="Arial" charset="0"/>
              </a:defRPr>
            </a:lvl2pPr>
            <a:lvl3pPr marL="1134428" indent="-226886" algn="ctr" eaLnBrk="0" hangingPunct="0">
              <a:defRPr sz="900">
                <a:solidFill>
                  <a:schemeClr val="tx1"/>
                </a:solidFill>
                <a:latin typeface="Arial" charset="0"/>
              </a:defRPr>
            </a:lvl3pPr>
            <a:lvl4pPr marL="1588199" indent="-226886" algn="ctr" eaLnBrk="0" hangingPunct="0">
              <a:defRPr sz="900">
                <a:solidFill>
                  <a:schemeClr val="tx1"/>
                </a:solidFill>
                <a:latin typeface="Arial" charset="0"/>
              </a:defRPr>
            </a:lvl4pPr>
            <a:lvl5pPr marL="2041970" indent="-226886" algn="ctr" eaLnBrk="0" hangingPunct="0">
              <a:defRPr sz="900">
                <a:solidFill>
                  <a:schemeClr val="tx1"/>
                </a:solidFill>
                <a:latin typeface="Arial" charset="0"/>
              </a:defRPr>
            </a:lvl5pPr>
            <a:lvl6pPr marL="2495741" indent="-226886" algn="ctr" eaLnBrk="0" fontAlgn="base" hangingPunct="0">
              <a:spcBef>
                <a:spcPct val="0"/>
              </a:spcBef>
              <a:spcAft>
                <a:spcPct val="0"/>
              </a:spcAft>
              <a:defRPr sz="900">
                <a:solidFill>
                  <a:schemeClr val="tx1"/>
                </a:solidFill>
                <a:latin typeface="Arial" charset="0"/>
              </a:defRPr>
            </a:lvl6pPr>
            <a:lvl7pPr marL="2949512" indent="-226886" algn="ctr" eaLnBrk="0" fontAlgn="base" hangingPunct="0">
              <a:spcBef>
                <a:spcPct val="0"/>
              </a:spcBef>
              <a:spcAft>
                <a:spcPct val="0"/>
              </a:spcAft>
              <a:defRPr sz="900">
                <a:solidFill>
                  <a:schemeClr val="tx1"/>
                </a:solidFill>
                <a:latin typeface="Arial" charset="0"/>
              </a:defRPr>
            </a:lvl7pPr>
            <a:lvl8pPr marL="3403283" indent="-226886" algn="ctr" eaLnBrk="0" fontAlgn="base" hangingPunct="0">
              <a:spcBef>
                <a:spcPct val="0"/>
              </a:spcBef>
              <a:spcAft>
                <a:spcPct val="0"/>
              </a:spcAft>
              <a:defRPr sz="900">
                <a:solidFill>
                  <a:schemeClr val="tx1"/>
                </a:solidFill>
                <a:latin typeface="Arial" charset="0"/>
              </a:defRPr>
            </a:lvl8pPr>
            <a:lvl9pPr marL="3857054" indent="-226886" algn="ctr" eaLnBrk="0" fontAlgn="base" hangingPunct="0">
              <a:spcBef>
                <a:spcPct val="0"/>
              </a:spcBef>
              <a:spcAft>
                <a:spcPct val="0"/>
              </a:spcAft>
              <a:defRPr sz="900">
                <a:solidFill>
                  <a:schemeClr val="tx1"/>
                </a:solidFill>
                <a:latin typeface="Arial" charset="0"/>
              </a:defRPr>
            </a:lvl9pPr>
          </a:lstStyle>
          <a:p>
            <a:pPr algn="r" eaLnBrk="1" hangingPunct="1">
              <a:defRPr/>
            </a:pPr>
            <a:fld id="{A94E57E5-B23A-46A8-8B0C-0D28088DFFC0}" type="slidenum">
              <a:rPr lang="ru-RU" altLang="ru-RU" sz="1200"/>
              <a:pPr algn="r" eaLnBrk="1" hangingPunct="1">
                <a:defRPr/>
              </a:pPr>
              <a:t>1</a:t>
            </a:fld>
            <a:endParaRPr lang="ru-RU" altLang="ru-RU"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a:xfrm>
            <a:off x="-2740025" y="739775"/>
            <a:ext cx="12215813" cy="9126538"/>
          </a:xfrm>
          <a:ln/>
        </p:spPr>
      </p:sp>
      <p:sp>
        <p:nvSpPr>
          <p:cNvPr id="23555" name="Номер слайда 3"/>
          <p:cNvSpPr>
            <a:spLocks noGrp="1"/>
          </p:cNvSpPr>
          <p:nvPr>
            <p:ph type="sldNum" sz="quarter" idx="5"/>
          </p:nvPr>
        </p:nvSpPr>
        <p:spPr/>
        <p:txBody>
          <a:bodyPr/>
          <a:lstStyle>
            <a:lvl1pPr algn="ctr" eaLnBrk="0" hangingPunct="0">
              <a:defRPr sz="900">
                <a:solidFill>
                  <a:schemeClr val="tx1"/>
                </a:solidFill>
                <a:latin typeface="Arial" charset="0"/>
              </a:defRPr>
            </a:lvl1pPr>
            <a:lvl2pPr marL="737378" indent="-283607" algn="ctr" eaLnBrk="0" hangingPunct="0">
              <a:defRPr sz="900">
                <a:solidFill>
                  <a:schemeClr val="tx1"/>
                </a:solidFill>
                <a:latin typeface="Arial" charset="0"/>
              </a:defRPr>
            </a:lvl2pPr>
            <a:lvl3pPr marL="1134428" indent="-226886" algn="ctr" eaLnBrk="0" hangingPunct="0">
              <a:defRPr sz="900">
                <a:solidFill>
                  <a:schemeClr val="tx1"/>
                </a:solidFill>
                <a:latin typeface="Arial" charset="0"/>
              </a:defRPr>
            </a:lvl3pPr>
            <a:lvl4pPr marL="1588199" indent="-226886" algn="ctr" eaLnBrk="0" hangingPunct="0">
              <a:defRPr sz="900">
                <a:solidFill>
                  <a:schemeClr val="tx1"/>
                </a:solidFill>
                <a:latin typeface="Arial" charset="0"/>
              </a:defRPr>
            </a:lvl4pPr>
            <a:lvl5pPr marL="2041970" indent="-226886" algn="ctr" eaLnBrk="0" hangingPunct="0">
              <a:defRPr sz="900">
                <a:solidFill>
                  <a:schemeClr val="tx1"/>
                </a:solidFill>
                <a:latin typeface="Arial" charset="0"/>
              </a:defRPr>
            </a:lvl5pPr>
            <a:lvl6pPr marL="2495741" indent="-226886" algn="ctr" eaLnBrk="0" fontAlgn="base" hangingPunct="0">
              <a:spcBef>
                <a:spcPct val="0"/>
              </a:spcBef>
              <a:spcAft>
                <a:spcPct val="0"/>
              </a:spcAft>
              <a:defRPr sz="900">
                <a:solidFill>
                  <a:schemeClr val="tx1"/>
                </a:solidFill>
                <a:latin typeface="Arial" charset="0"/>
              </a:defRPr>
            </a:lvl6pPr>
            <a:lvl7pPr marL="2949512" indent="-226886" algn="ctr" eaLnBrk="0" fontAlgn="base" hangingPunct="0">
              <a:spcBef>
                <a:spcPct val="0"/>
              </a:spcBef>
              <a:spcAft>
                <a:spcPct val="0"/>
              </a:spcAft>
              <a:defRPr sz="900">
                <a:solidFill>
                  <a:schemeClr val="tx1"/>
                </a:solidFill>
                <a:latin typeface="Arial" charset="0"/>
              </a:defRPr>
            </a:lvl7pPr>
            <a:lvl8pPr marL="3403283" indent="-226886" algn="ctr" eaLnBrk="0" fontAlgn="base" hangingPunct="0">
              <a:spcBef>
                <a:spcPct val="0"/>
              </a:spcBef>
              <a:spcAft>
                <a:spcPct val="0"/>
              </a:spcAft>
              <a:defRPr sz="900">
                <a:solidFill>
                  <a:schemeClr val="tx1"/>
                </a:solidFill>
                <a:latin typeface="Arial" charset="0"/>
              </a:defRPr>
            </a:lvl8pPr>
            <a:lvl9pPr marL="3857054" indent="-226886" algn="ctr" eaLnBrk="0" fontAlgn="base" hangingPunct="0">
              <a:spcBef>
                <a:spcPct val="0"/>
              </a:spcBef>
              <a:spcAft>
                <a:spcPct val="0"/>
              </a:spcAft>
              <a:defRPr sz="900">
                <a:solidFill>
                  <a:schemeClr val="tx1"/>
                </a:solidFill>
                <a:latin typeface="Arial" charset="0"/>
              </a:defRPr>
            </a:lvl9pPr>
          </a:lstStyle>
          <a:p>
            <a:pPr algn="r" eaLnBrk="1" hangingPunct="1">
              <a:defRPr/>
            </a:pPr>
            <a:fld id="{FAB4D14B-E9FB-46F0-B7DC-904061129BB4}" type="slidenum">
              <a:rPr lang="ru-RU" altLang="ru-RU" sz="1200"/>
              <a:pPr algn="r" eaLnBrk="1" hangingPunct="1">
                <a:defRPr/>
              </a:pPr>
              <a:t>2</a:t>
            </a:fld>
            <a:endParaRPr lang="ru-RU" altLang="ru-RU"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lvl1pPr algn="ctr" eaLnBrk="0" hangingPunct="0">
              <a:defRPr sz="900">
                <a:solidFill>
                  <a:schemeClr val="tx1"/>
                </a:solidFill>
                <a:latin typeface="Arial" charset="0"/>
              </a:defRPr>
            </a:lvl1pPr>
            <a:lvl2pPr marL="737378" indent="-283607" algn="ctr" eaLnBrk="0" hangingPunct="0">
              <a:defRPr sz="900">
                <a:solidFill>
                  <a:schemeClr val="tx1"/>
                </a:solidFill>
                <a:latin typeface="Arial" charset="0"/>
              </a:defRPr>
            </a:lvl2pPr>
            <a:lvl3pPr marL="1134428" indent="-226886" algn="ctr" eaLnBrk="0" hangingPunct="0">
              <a:defRPr sz="900">
                <a:solidFill>
                  <a:schemeClr val="tx1"/>
                </a:solidFill>
                <a:latin typeface="Arial" charset="0"/>
              </a:defRPr>
            </a:lvl3pPr>
            <a:lvl4pPr marL="1588199" indent="-226886" algn="ctr" eaLnBrk="0" hangingPunct="0">
              <a:defRPr sz="900">
                <a:solidFill>
                  <a:schemeClr val="tx1"/>
                </a:solidFill>
                <a:latin typeface="Arial" charset="0"/>
              </a:defRPr>
            </a:lvl4pPr>
            <a:lvl5pPr marL="2041970" indent="-226886" algn="ctr" eaLnBrk="0" hangingPunct="0">
              <a:defRPr sz="900">
                <a:solidFill>
                  <a:schemeClr val="tx1"/>
                </a:solidFill>
                <a:latin typeface="Arial" charset="0"/>
              </a:defRPr>
            </a:lvl5pPr>
            <a:lvl6pPr marL="2495741" indent="-226886" algn="ctr" eaLnBrk="0" fontAlgn="base" hangingPunct="0">
              <a:spcBef>
                <a:spcPct val="0"/>
              </a:spcBef>
              <a:spcAft>
                <a:spcPct val="0"/>
              </a:spcAft>
              <a:defRPr sz="900">
                <a:solidFill>
                  <a:schemeClr val="tx1"/>
                </a:solidFill>
                <a:latin typeface="Arial" charset="0"/>
              </a:defRPr>
            </a:lvl6pPr>
            <a:lvl7pPr marL="2949512" indent="-226886" algn="ctr" eaLnBrk="0" fontAlgn="base" hangingPunct="0">
              <a:spcBef>
                <a:spcPct val="0"/>
              </a:spcBef>
              <a:spcAft>
                <a:spcPct val="0"/>
              </a:spcAft>
              <a:defRPr sz="900">
                <a:solidFill>
                  <a:schemeClr val="tx1"/>
                </a:solidFill>
                <a:latin typeface="Arial" charset="0"/>
              </a:defRPr>
            </a:lvl7pPr>
            <a:lvl8pPr marL="3403283" indent="-226886" algn="ctr" eaLnBrk="0" fontAlgn="base" hangingPunct="0">
              <a:spcBef>
                <a:spcPct val="0"/>
              </a:spcBef>
              <a:spcAft>
                <a:spcPct val="0"/>
              </a:spcAft>
              <a:defRPr sz="900">
                <a:solidFill>
                  <a:schemeClr val="tx1"/>
                </a:solidFill>
                <a:latin typeface="Arial" charset="0"/>
              </a:defRPr>
            </a:lvl8pPr>
            <a:lvl9pPr marL="3857054" indent="-226886" algn="ctr" eaLnBrk="0" fontAlgn="base" hangingPunct="0">
              <a:spcBef>
                <a:spcPct val="0"/>
              </a:spcBef>
              <a:spcAft>
                <a:spcPct val="0"/>
              </a:spcAft>
              <a:defRPr sz="900">
                <a:solidFill>
                  <a:schemeClr val="tx1"/>
                </a:solidFill>
                <a:latin typeface="Arial" charset="0"/>
              </a:defRPr>
            </a:lvl9pPr>
          </a:lstStyle>
          <a:p>
            <a:pPr algn="r" eaLnBrk="1" hangingPunct="1">
              <a:defRPr/>
            </a:pPr>
            <a:fld id="{53F8A2EF-6966-4492-A6D7-B0A631E59CD4}" type="slidenum">
              <a:rPr lang="ru-RU" altLang="ru-RU" sz="1200"/>
              <a:pPr algn="r" eaLnBrk="1" hangingPunct="1">
                <a:defRPr/>
              </a:pPr>
              <a:t>13</a:t>
            </a:fld>
            <a:endParaRPr lang="ru-RU" altLang="ru-RU"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2295130" y="3429000"/>
            <a:ext cx="6424766" cy="1219200"/>
          </a:xfrm>
        </p:spPr>
        <p:txBody>
          <a:bodyPr/>
          <a:lstStyle>
            <a:lvl1pPr>
              <a:defRPr sz="4000"/>
            </a:lvl1pPr>
          </a:lstStyle>
          <a:p>
            <a:pPr lvl="0"/>
            <a:r>
              <a:rPr lang="ru-RU" altLang="ru-RU" noProof="0" smtClean="0"/>
              <a:t>Образец заголовка</a:t>
            </a:r>
          </a:p>
        </p:txBody>
      </p:sp>
      <p:sp>
        <p:nvSpPr>
          <p:cNvPr id="3076" name="Rectangle 4"/>
          <p:cNvSpPr>
            <a:spLocks noGrp="1" noChangeArrowheads="1"/>
          </p:cNvSpPr>
          <p:nvPr>
            <p:ph type="subTitle" idx="1"/>
          </p:nvPr>
        </p:nvSpPr>
        <p:spPr>
          <a:xfrm>
            <a:off x="2295130" y="4800600"/>
            <a:ext cx="6424766" cy="838200"/>
          </a:xfrm>
        </p:spPr>
        <p:txBody>
          <a:bodyPr/>
          <a:lstStyle>
            <a:lvl1pPr marL="0" indent="0">
              <a:buFontTx/>
              <a:buNone/>
              <a:defRPr sz="2400"/>
            </a:lvl1pPr>
          </a:lstStyle>
          <a:p>
            <a:pPr lvl="0"/>
            <a:r>
              <a:rPr lang="ru-RU" altLang="ru-RU" noProof="0" smtClean="0"/>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BA1F31C5-F801-4AC5-92C8-36EE630239E3}" type="slidenum">
              <a:rPr lang="ru-RU" altLang="ru-RU"/>
              <a:pPr>
                <a:defRPr/>
              </a:pPr>
              <a:t>‹#›</a:t>
            </a:fld>
            <a:endParaRPr lang="ru-RU" altLang="ru-RU"/>
          </a:p>
        </p:txBody>
      </p:sp>
    </p:spTree>
    <p:extLst>
      <p:ext uri="{BB962C8B-B14F-4D97-AF65-F5344CB8AC3E}">
        <p14:creationId xmlns:p14="http://schemas.microsoft.com/office/powerpoint/2010/main" val="981292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290CF6CB-38B1-4030-A20A-59B869009996}" type="slidenum">
              <a:rPr lang="ru-RU" altLang="ru-RU"/>
              <a:pPr>
                <a:defRPr/>
              </a:pPr>
              <a:t>‹#›</a:t>
            </a:fld>
            <a:endParaRPr lang="ru-RU" altLang="ru-RU"/>
          </a:p>
        </p:txBody>
      </p:sp>
    </p:spTree>
    <p:extLst>
      <p:ext uri="{BB962C8B-B14F-4D97-AF65-F5344CB8AC3E}">
        <p14:creationId xmlns:p14="http://schemas.microsoft.com/office/powerpoint/2010/main" val="2106320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13304" y="533403"/>
            <a:ext cx="1604995" cy="55927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293536" y="533403"/>
            <a:ext cx="4666761" cy="5592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BD2B5CB0-1FB8-4087-8D99-EC065AC22380}" type="slidenum">
              <a:rPr lang="ru-RU" altLang="ru-RU"/>
              <a:pPr>
                <a:defRPr/>
              </a:pPr>
              <a:t>‹#›</a:t>
            </a:fld>
            <a:endParaRPr lang="ru-RU" altLang="ru-RU"/>
          </a:p>
        </p:txBody>
      </p:sp>
    </p:spTree>
    <p:extLst>
      <p:ext uri="{BB962C8B-B14F-4D97-AF65-F5344CB8AC3E}">
        <p14:creationId xmlns:p14="http://schemas.microsoft.com/office/powerpoint/2010/main" val="534068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8789" y="274638"/>
            <a:ext cx="8262937" cy="11430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8789" y="1600200"/>
            <a:ext cx="4054475"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65663" y="1600200"/>
            <a:ext cx="4056062"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58789" y="3938590"/>
            <a:ext cx="4054475"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65663" y="3938590"/>
            <a:ext cx="4056062"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EAD5361A-ECF8-487A-934E-4961662F0393}" type="slidenum">
              <a:rPr lang="ru-RU" altLang="ru-RU"/>
              <a:pPr>
                <a:defRPr/>
              </a:pPr>
              <a:t>‹#›</a:t>
            </a:fld>
            <a:endParaRPr lang="ru-RU" altLang="ru-RU"/>
          </a:p>
        </p:txBody>
      </p:sp>
    </p:spTree>
    <p:extLst>
      <p:ext uri="{BB962C8B-B14F-4D97-AF65-F5344CB8AC3E}">
        <p14:creationId xmlns:p14="http://schemas.microsoft.com/office/powerpoint/2010/main" val="1366422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F58532B3-8754-43B6-A17F-23B108EFE1A8}" type="slidenum">
              <a:rPr lang="ru-RU" altLang="ru-RU"/>
              <a:pPr>
                <a:defRPr/>
              </a:pPr>
              <a:t>‹#›</a:t>
            </a:fld>
            <a:endParaRPr lang="ru-RU" altLang="ru-RU"/>
          </a:p>
        </p:txBody>
      </p:sp>
    </p:spTree>
    <p:extLst>
      <p:ext uri="{BB962C8B-B14F-4D97-AF65-F5344CB8AC3E}">
        <p14:creationId xmlns:p14="http://schemas.microsoft.com/office/powerpoint/2010/main" val="3263476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5197" y="4406903"/>
            <a:ext cx="7803436"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5197" y="2906713"/>
            <a:ext cx="7803436"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9E7976DE-338D-4010-B2F8-B610F52DEF29}" type="slidenum">
              <a:rPr lang="ru-RU" altLang="ru-RU"/>
              <a:pPr>
                <a:defRPr/>
              </a:pPr>
              <a:t>‹#›</a:t>
            </a:fld>
            <a:endParaRPr lang="ru-RU" altLang="ru-RU"/>
          </a:p>
        </p:txBody>
      </p:sp>
    </p:spTree>
    <p:extLst>
      <p:ext uri="{BB962C8B-B14F-4D97-AF65-F5344CB8AC3E}">
        <p14:creationId xmlns:p14="http://schemas.microsoft.com/office/powerpoint/2010/main" val="3073550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293536" y="1905000"/>
            <a:ext cx="3135081"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581626" y="1905000"/>
            <a:ext cx="3136675"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A51B6F54-6B2E-47CC-86E1-5B5CE4A6BE56}" type="slidenum">
              <a:rPr lang="ru-RU" altLang="ru-RU"/>
              <a:pPr>
                <a:defRPr/>
              </a:pPr>
              <a:t>‹#›</a:t>
            </a:fld>
            <a:endParaRPr lang="ru-RU" altLang="ru-RU"/>
          </a:p>
        </p:txBody>
      </p:sp>
    </p:spTree>
    <p:extLst>
      <p:ext uri="{BB962C8B-B14F-4D97-AF65-F5344CB8AC3E}">
        <p14:creationId xmlns:p14="http://schemas.microsoft.com/office/powerpoint/2010/main" val="1151855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9026" y="274638"/>
            <a:ext cx="8262462"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9027" y="1535113"/>
            <a:ext cx="405632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9027" y="2174875"/>
            <a:ext cx="405632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63575" y="1535113"/>
            <a:ext cx="40579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63575" y="2174875"/>
            <a:ext cx="40579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6EA486F0-187D-4CFD-B0EC-7C498E75FD4D}" type="slidenum">
              <a:rPr lang="ru-RU" altLang="ru-RU"/>
              <a:pPr>
                <a:defRPr/>
              </a:pPr>
              <a:t>‹#›</a:t>
            </a:fld>
            <a:endParaRPr lang="ru-RU" altLang="ru-RU"/>
          </a:p>
        </p:txBody>
      </p:sp>
    </p:spTree>
    <p:extLst>
      <p:ext uri="{BB962C8B-B14F-4D97-AF65-F5344CB8AC3E}">
        <p14:creationId xmlns:p14="http://schemas.microsoft.com/office/powerpoint/2010/main" val="2493702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pPr>
              <a:defRPr/>
            </a:pPr>
            <a:fld id="{0BA4774B-DF21-43D9-ADE5-F152E8C6DA27}" type="slidenum">
              <a:rPr lang="ru-RU" altLang="ru-RU"/>
              <a:pPr>
                <a:defRPr/>
              </a:pPr>
              <a:t>‹#›</a:t>
            </a:fld>
            <a:endParaRPr lang="ru-RU" altLang="ru-RU"/>
          </a:p>
        </p:txBody>
      </p:sp>
    </p:spTree>
    <p:extLst>
      <p:ext uri="{BB962C8B-B14F-4D97-AF65-F5344CB8AC3E}">
        <p14:creationId xmlns:p14="http://schemas.microsoft.com/office/powerpoint/2010/main" val="3959901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p:cNvSpPr>
            <a:spLocks noGrp="1" noChangeArrowheads="1"/>
          </p:cNvSpPr>
          <p:nvPr>
            <p:ph type="sldNum" sz="quarter" idx="12"/>
          </p:nvPr>
        </p:nvSpPr>
        <p:spPr>
          <a:ln/>
        </p:spPr>
        <p:txBody>
          <a:bodyPr/>
          <a:lstStyle>
            <a:lvl1pPr>
              <a:defRPr/>
            </a:lvl1pPr>
          </a:lstStyle>
          <a:p>
            <a:pPr>
              <a:defRPr/>
            </a:pPr>
            <a:fld id="{0F931DFE-F6EC-4BF9-A791-64C1D4556F87}" type="slidenum">
              <a:rPr lang="ru-RU" altLang="ru-RU"/>
              <a:pPr>
                <a:defRPr/>
              </a:pPr>
              <a:t>‹#›</a:t>
            </a:fld>
            <a:endParaRPr lang="ru-RU" altLang="ru-RU"/>
          </a:p>
        </p:txBody>
      </p:sp>
    </p:spTree>
    <p:extLst>
      <p:ext uri="{BB962C8B-B14F-4D97-AF65-F5344CB8AC3E}">
        <p14:creationId xmlns:p14="http://schemas.microsoft.com/office/powerpoint/2010/main" val="1021360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9027" y="273050"/>
            <a:ext cx="3020326"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89325" y="273053"/>
            <a:ext cx="51321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9027" y="1435103"/>
            <a:ext cx="302032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A09BD9C8-4CAF-43FB-A7FC-365C95C3B6E4}" type="slidenum">
              <a:rPr lang="ru-RU" altLang="ru-RU"/>
              <a:pPr>
                <a:defRPr/>
              </a:pPr>
              <a:t>‹#›</a:t>
            </a:fld>
            <a:endParaRPr lang="ru-RU" altLang="ru-RU"/>
          </a:p>
        </p:txBody>
      </p:sp>
    </p:spTree>
    <p:extLst>
      <p:ext uri="{BB962C8B-B14F-4D97-AF65-F5344CB8AC3E}">
        <p14:creationId xmlns:p14="http://schemas.microsoft.com/office/powerpoint/2010/main" val="3702643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9445" y="4800600"/>
            <a:ext cx="5508308"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9445" y="612775"/>
            <a:ext cx="550830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9445" y="5367338"/>
            <a:ext cx="550830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D7C2A2B0-ACAD-4452-94D1-CCB0E71C0751}" type="slidenum">
              <a:rPr lang="ru-RU" altLang="ru-RU"/>
              <a:pPr>
                <a:defRPr/>
              </a:pPr>
              <a:t>‹#›</a:t>
            </a:fld>
            <a:endParaRPr lang="ru-RU" altLang="ru-RU"/>
          </a:p>
        </p:txBody>
      </p:sp>
    </p:spTree>
    <p:extLst>
      <p:ext uri="{BB962C8B-B14F-4D97-AF65-F5344CB8AC3E}">
        <p14:creationId xmlns:p14="http://schemas.microsoft.com/office/powerpoint/2010/main" val="3972998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0" r="-10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93938" y="533400"/>
            <a:ext cx="64246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2293938" y="1905000"/>
            <a:ext cx="6424612"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8788" y="6245225"/>
            <a:ext cx="2143125"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200">
                <a:latin typeface="+mn-lt"/>
                <a:cs typeface="+mn-cs"/>
              </a:defRPr>
            </a:lvl1pPr>
          </a:lstStyle>
          <a:p>
            <a:pPr>
              <a:defRPr/>
            </a:pPr>
            <a:endParaRPr lang="ru-RU" altLang="ru-RU"/>
          </a:p>
        </p:txBody>
      </p:sp>
      <p:sp>
        <p:nvSpPr>
          <p:cNvPr id="1029" name="Rectangle 5"/>
          <p:cNvSpPr>
            <a:spLocks noGrp="1" noChangeArrowheads="1"/>
          </p:cNvSpPr>
          <p:nvPr>
            <p:ph type="ftr" sz="quarter" idx="3"/>
          </p:nvPr>
        </p:nvSpPr>
        <p:spPr bwMode="auto">
          <a:xfrm>
            <a:off x="3136900" y="6245225"/>
            <a:ext cx="2906713"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200">
                <a:latin typeface="+mn-lt"/>
                <a:cs typeface="+mn-cs"/>
              </a:defRPr>
            </a:lvl1pPr>
          </a:lstStyle>
          <a:p>
            <a:pPr>
              <a:defRPr/>
            </a:pPr>
            <a:endParaRPr lang="ru-RU" altLang="ru-RU"/>
          </a:p>
        </p:txBody>
      </p:sp>
      <p:sp>
        <p:nvSpPr>
          <p:cNvPr id="1030" name="Rectangle 6"/>
          <p:cNvSpPr>
            <a:spLocks noGrp="1" noChangeArrowheads="1"/>
          </p:cNvSpPr>
          <p:nvPr>
            <p:ph type="sldNum" sz="quarter" idx="4"/>
          </p:nvPr>
        </p:nvSpPr>
        <p:spPr bwMode="auto">
          <a:xfrm>
            <a:off x="6578600" y="6245225"/>
            <a:ext cx="2143125"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mn-lt"/>
                <a:cs typeface="+mn-cs"/>
              </a:defRPr>
            </a:lvl1pPr>
          </a:lstStyle>
          <a:p>
            <a:pPr>
              <a:defRPr/>
            </a:pPr>
            <a:fld id="{06BA26F6-55BF-4862-AEB3-7261D6C7720F}"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Verdana" pitchFamily="34" charset="0"/>
        </a:defRPr>
      </a:lvl2pPr>
      <a:lvl3pPr algn="l" rtl="0" eaLnBrk="0" fontAlgn="base" hangingPunct="0">
        <a:spcBef>
          <a:spcPct val="0"/>
        </a:spcBef>
        <a:spcAft>
          <a:spcPct val="0"/>
        </a:spcAft>
        <a:defRPr sz="3600">
          <a:solidFill>
            <a:schemeClr val="tx2"/>
          </a:solidFill>
          <a:latin typeface="Verdana" pitchFamily="34" charset="0"/>
        </a:defRPr>
      </a:lvl3pPr>
      <a:lvl4pPr algn="l" rtl="0" eaLnBrk="0" fontAlgn="base" hangingPunct="0">
        <a:spcBef>
          <a:spcPct val="0"/>
        </a:spcBef>
        <a:spcAft>
          <a:spcPct val="0"/>
        </a:spcAft>
        <a:defRPr sz="3600">
          <a:solidFill>
            <a:schemeClr val="tx2"/>
          </a:solidFill>
          <a:latin typeface="Verdana" pitchFamily="34" charset="0"/>
        </a:defRPr>
      </a:lvl4pPr>
      <a:lvl5pPr algn="l" rtl="0" eaLnBrk="0" fontAlgn="base" hangingPunct="0">
        <a:spcBef>
          <a:spcPct val="0"/>
        </a:spcBef>
        <a:spcAft>
          <a:spcPct val="0"/>
        </a:spcAft>
        <a:defRPr sz="3600">
          <a:solidFill>
            <a:schemeClr val="tx2"/>
          </a:solidFill>
          <a:latin typeface="Verdana" pitchFamily="34"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_____Microsoft_Excel_97-20033.xls"/><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borisogleb33.r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_____Microsoft_Excel_97-20031.xls"/><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oleObject" Target="../embeddings/_____Microsoft_Excel_97-20032.xls"/><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15"/>
          <p:cNvSpPr txBox="1">
            <a:spLocks noChangeArrowheads="1"/>
          </p:cNvSpPr>
          <p:nvPr/>
        </p:nvSpPr>
        <p:spPr bwMode="auto">
          <a:xfrm>
            <a:off x="1421904" y="317401"/>
            <a:ext cx="6697663" cy="830997"/>
          </a:xfrm>
          <a:prstGeom prst="rect">
            <a:avLst/>
          </a:prstGeom>
          <a:noFill/>
          <a:ln>
            <a:noFill/>
          </a:ln>
          <a:ex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2800">
                <a:solidFill>
                  <a:schemeClr val="tx1"/>
                </a:solidFill>
                <a:latin typeface="Verdana" pitchFamily="34" charset="0"/>
              </a:defRPr>
            </a:lvl1pPr>
            <a:lvl2pPr marL="742950" indent="-285750" algn="l" eaLnBrk="0" hangingPunct="0">
              <a:spcBef>
                <a:spcPct val="20000"/>
              </a:spcBef>
              <a:buChar char="–"/>
              <a:defRPr sz="2400">
                <a:solidFill>
                  <a:schemeClr val="tx1"/>
                </a:solidFill>
                <a:latin typeface="Verdana" pitchFamily="34" charset="0"/>
              </a:defRPr>
            </a:lvl2pPr>
            <a:lvl3pPr marL="1143000" indent="-228600" algn="l" eaLnBrk="0" hangingPunct="0">
              <a:spcBef>
                <a:spcPct val="20000"/>
              </a:spcBef>
              <a:buChar char="•"/>
              <a:defRPr sz="2000">
                <a:solidFill>
                  <a:schemeClr val="tx1"/>
                </a:solidFill>
                <a:latin typeface="Verdana" pitchFamily="34" charset="0"/>
              </a:defRPr>
            </a:lvl3pPr>
            <a:lvl4pPr marL="1600200" indent="-228600" algn="l" eaLnBrk="0" hangingPunct="0">
              <a:spcBef>
                <a:spcPct val="20000"/>
              </a:spcBef>
              <a:buChar char="–"/>
              <a:defRPr sz="2000">
                <a:solidFill>
                  <a:schemeClr val="tx1"/>
                </a:solidFill>
                <a:latin typeface="Verdana" pitchFamily="34" charset="0"/>
              </a:defRPr>
            </a:lvl4pPr>
            <a:lvl5pPr marL="2057400" indent="-228600" algn="l"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eaLnBrk="1" hangingPunct="1">
              <a:spcBef>
                <a:spcPct val="50000"/>
              </a:spcBef>
              <a:buFontTx/>
              <a:buNone/>
              <a:defRPr/>
            </a:pPr>
            <a:r>
              <a:rPr lang="ru-RU" altLang="ru-RU" sz="2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mn-cs"/>
              </a:rPr>
              <a:t>Муниципальное образование </a:t>
            </a:r>
          </a:p>
          <a:p>
            <a:pPr algn="ctr" eaLnBrk="1" hangingPunct="1">
              <a:spcBef>
                <a:spcPct val="0"/>
              </a:spcBef>
              <a:buFontTx/>
              <a:buNone/>
              <a:defRPr/>
            </a:pPr>
            <a:r>
              <a:rPr lang="ru-RU" altLang="ru-RU" sz="2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mn-cs"/>
              </a:rPr>
              <a:t>Борисоглебское</a:t>
            </a:r>
          </a:p>
        </p:txBody>
      </p:sp>
      <p:sp>
        <p:nvSpPr>
          <p:cNvPr id="5" name="Text Box 15"/>
          <p:cNvSpPr txBox="1">
            <a:spLocks noChangeArrowheads="1"/>
          </p:cNvSpPr>
          <p:nvPr/>
        </p:nvSpPr>
        <p:spPr bwMode="auto">
          <a:xfrm>
            <a:off x="1421903" y="1628800"/>
            <a:ext cx="6697663" cy="1107996"/>
          </a:xfrm>
          <a:prstGeom prst="rect">
            <a:avLst/>
          </a:prstGeom>
          <a:noFill/>
          <a:ln>
            <a:noFill/>
          </a:ln>
          <a:ex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2800">
                <a:solidFill>
                  <a:schemeClr val="tx1"/>
                </a:solidFill>
                <a:latin typeface="Verdana" pitchFamily="34" charset="0"/>
              </a:defRPr>
            </a:lvl1pPr>
            <a:lvl2pPr marL="742950" indent="-285750" algn="l" eaLnBrk="0" hangingPunct="0">
              <a:spcBef>
                <a:spcPct val="20000"/>
              </a:spcBef>
              <a:buChar char="–"/>
              <a:defRPr sz="2400">
                <a:solidFill>
                  <a:schemeClr val="tx1"/>
                </a:solidFill>
                <a:latin typeface="Verdana" pitchFamily="34" charset="0"/>
              </a:defRPr>
            </a:lvl2pPr>
            <a:lvl3pPr marL="1143000" indent="-228600" algn="l" eaLnBrk="0" hangingPunct="0">
              <a:spcBef>
                <a:spcPct val="20000"/>
              </a:spcBef>
              <a:buChar char="•"/>
              <a:defRPr sz="2000">
                <a:solidFill>
                  <a:schemeClr val="tx1"/>
                </a:solidFill>
                <a:latin typeface="Verdana" pitchFamily="34" charset="0"/>
              </a:defRPr>
            </a:lvl3pPr>
            <a:lvl4pPr marL="1600200" indent="-228600" algn="l" eaLnBrk="0" hangingPunct="0">
              <a:spcBef>
                <a:spcPct val="20000"/>
              </a:spcBef>
              <a:buChar char="–"/>
              <a:defRPr sz="2000">
                <a:solidFill>
                  <a:schemeClr val="tx1"/>
                </a:solidFill>
                <a:latin typeface="Verdana" pitchFamily="34" charset="0"/>
              </a:defRPr>
            </a:lvl4pPr>
            <a:lvl5pPr marL="2057400" indent="-228600" algn="l"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eaLnBrk="1" hangingPunct="1">
              <a:spcBef>
                <a:spcPct val="50000"/>
              </a:spcBef>
              <a:buFontTx/>
              <a:buNone/>
              <a:defRPr/>
            </a:pPr>
            <a:r>
              <a:rPr lang="ru-RU" altLang="ru-RU" sz="2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mn-cs"/>
              </a:rPr>
              <a:t>Брошюра </a:t>
            </a:r>
          </a:p>
          <a:p>
            <a:pPr algn="ctr" eaLnBrk="1" hangingPunct="1">
              <a:spcBef>
                <a:spcPct val="50000"/>
              </a:spcBef>
              <a:buFontTx/>
              <a:buNone/>
              <a:defRPr/>
            </a:pPr>
            <a:r>
              <a:rPr lang="ru-RU" altLang="ru-RU"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mn-cs"/>
              </a:rPr>
              <a:t>«БЮДЖЕТ ДЛЯ ГРАЖДАН»</a:t>
            </a:r>
          </a:p>
        </p:txBody>
      </p:sp>
      <p:sp>
        <p:nvSpPr>
          <p:cNvPr id="8" name="Text Box 15"/>
          <p:cNvSpPr txBox="1">
            <a:spLocks noChangeArrowheads="1"/>
          </p:cNvSpPr>
          <p:nvPr/>
        </p:nvSpPr>
        <p:spPr bwMode="auto">
          <a:xfrm>
            <a:off x="413792" y="2852936"/>
            <a:ext cx="8568952" cy="2554545"/>
          </a:xfrm>
          <a:prstGeom prst="rect">
            <a:avLst/>
          </a:prstGeom>
          <a:noFill/>
          <a:ln>
            <a:noFill/>
          </a:ln>
          <a:ex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2800">
                <a:solidFill>
                  <a:schemeClr val="tx1"/>
                </a:solidFill>
                <a:latin typeface="Verdana" pitchFamily="34" charset="0"/>
              </a:defRPr>
            </a:lvl1pPr>
            <a:lvl2pPr marL="742950" indent="-285750" algn="l" eaLnBrk="0" hangingPunct="0">
              <a:spcBef>
                <a:spcPct val="20000"/>
              </a:spcBef>
              <a:buChar char="–"/>
              <a:defRPr sz="2400">
                <a:solidFill>
                  <a:schemeClr val="tx1"/>
                </a:solidFill>
                <a:latin typeface="Verdana" pitchFamily="34" charset="0"/>
              </a:defRPr>
            </a:lvl2pPr>
            <a:lvl3pPr marL="1143000" indent="-228600" algn="l" eaLnBrk="0" hangingPunct="0">
              <a:spcBef>
                <a:spcPct val="20000"/>
              </a:spcBef>
              <a:buChar char="•"/>
              <a:defRPr sz="2000">
                <a:solidFill>
                  <a:schemeClr val="tx1"/>
                </a:solidFill>
                <a:latin typeface="Verdana" pitchFamily="34" charset="0"/>
              </a:defRPr>
            </a:lvl3pPr>
            <a:lvl4pPr marL="1600200" indent="-228600" algn="l" eaLnBrk="0" hangingPunct="0">
              <a:spcBef>
                <a:spcPct val="20000"/>
              </a:spcBef>
              <a:buChar char="–"/>
              <a:defRPr sz="2000">
                <a:solidFill>
                  <a:schemeClr val="tx1"/>
                </a:solidFill>
                <a:latin typeface="Verdana" pitchFamily="34" charset="0"/>
              </a:defRPr>
            </a:lvl4pPr>
            <a:lvl5pPr marL="2057400" indent="-228600" algn="l"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eaLnBrk="1" hangingPunct="1">
              <a:spcBef>
                <a:spcPct val="50000"/>
              </a:spcBef>
              <a:buFontTx/>
              <a:buNone/>
              <a:defRPr/>
            </a:pPr>
            <a:r>
              <a:rPr lang="ru-RU" altLang="ru-RU" sz="32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mn-cs"/>
              </a:rPr>
              <a:t>к</a:t>
            </a:r>
            <a:r>
              <a:rPr lang="ru-RU" altLang="ru-RU" sz="32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mn-cs"/>
              </a:rPr>
              <a:t> проекту решения Совета народных депутатов муниципального образования  Борисоглебское «Об утверждении отчета об исполнении бюджета муниципального образования Борисоглебское за 2021 год»</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745992712"/>
              </p:ext>
            </p:extLst>
          </p:nvPr>
        </p:nvGraphicFramePr>
        <p:xfrm>
          <a:off x="269776" y="260648"/>
          <a:ext cx="8609010" cy="5880350"/>
        </p:xfrm>
        <a:graphic>
          <a:graphicData uri="http://schemas.openxmlformats.org/drawingml/2006/table">
            <a:tbl>
              <a:tblPr/>
              <a:tblGrid>
                <a:gridCol w="2103875"/>
                <a:gridCol w="1232117"/>
                <a:gridCol w="1120973"/>
                <a:gridCol w="901859"/>
                <a:gridCol w="1009828"/>
                <a:gridCol w="1119385"/>
                <a:gridCol w="1120973"/>
              </a:tblGrid>
              <a:tr h="182999">
                <a:tc rowSpan="2">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доходов</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2020 год, тыс. руб.</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План на 2021 год, тыс. руб.</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indent="76200"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7620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2021 год</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60271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тыс. руб.</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 к плану</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 к 2020 году</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структура, %</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996">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Штрафы, санкции, возмещение ущерба</a:t>
                      </a:r>
                    </a:p>
                  </a:txBody>
                  <a:tcPr marL="20672" marR="206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59,9</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20,5</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102,3</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34,2</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79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Прочие неналоговые доходы</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996">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23356,9</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26103,6</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26081,3</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99,9</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111,7</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73,0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994">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бюджетам субъектов Российской Федерации и муниципальных образований</a:t>
                      </a:r>
                    </a:p>
                  </a:txBody>
                  <a:tcPr marL="20672" marR="206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14221,0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13485,0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13485,0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94,8</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tabLst>
                          <a:tab pos="209550" algn="l"/>
                          <a:tab pos="311150" algn="ctr"/>
                        </a:tabLst>
                        <a:defRPr sz="2800">
                          <a:solidFill>
                            <a:schemeClr val="tx1"/>
                          </a:solidFill>
                          <a:latin typeface="Arial" pitchFamily="34" charset="0"/>
                        </a:defRPr>
                      </a:lvl1pPr>
                      <a:lvl2pPr marL="742950" indent="-285750" algn="l" eaLnBrk="0" hangingPunct="0">
                        <a:spcBef>
                          <a:spcPct val="20000"/>
                        </a:spcBef>
                        <a:tabLst>
                          <a:tab pos="209550" algn="l"/>
                          <a:tab pos="311150" algn="ctr"/>
                        </a:tabLst>
                        <a:defRPr sz="2400">
                          <a:solidFill>
                            <a:schemeClr val="tx1"/>
                          </a:solidFill>
                          <a:latin typeface="Arial" pitchFamily="34" charset="0"/>
                        </a:defRPr>
                      </a:lvl2pPr>
                      <a:lvl3pPr marL="1143000" indent="-228600" algn="l" eaLnBrk="0" hangingPunct="0">
                        <a:spcBef>
                          <a:spcPct val="20000"/>
                        </a:spcBef>
                        <a:tabLst>
                          <a:tab pos="209550" algn="l"/>
                          <a:tab pos="311150" algn="ctr"/>
                        </a:tabLst>
                        <a:defRPr sz="2000">
                          <a:solidFill>
                            <a:schemeClr val="tx1"/>
                          </a:solidFill>
                          <a:latin typeface="Arial" pitchFamily="34" charset="0"/>
                        </a:defRPr>
                      </a:lvl3pPr>
                      <a:lvl4pPr marL="1600200" indent="-228600" algn="l" eaLnBrk="0" hangingPunct="0">
                        <a:spcBef>
                          <a:spcPct val="20000"/>
                        </a:spcBef>
                        <a:tabLst>
                          <a:tab pos="209550" algn="l"/>
                          <a:tab pos="311150" algn="ctr"/>
                        </a:tabLst>
                        <a:defRPr>
                          <a:solidFill>
                            <a:schemeClr val="tx1"/>
                          </a:solidFill>
                          <a:latin typeface="Arial" pitchFamily="34" charset="0"/>
                        </a:defRPr>
                      </a:lvl4pPr>
                      <a:lvl5pPr marL="2057400" indent="-228600" algn="l" eaLnBrk="0" hangingPunct="0">
                        <a:spcBef>
                          <a:spcPct val="20000"/>
                        </a:spcBef>
                        <a:tabLst>
                          <a:tab pos="209550" algn="l"/>
                          <a:tab pos="311150" algn="ctr"/>
                        </a:tabLst>
                        <a:defRPr>
                          <a:solidFill>
                            <a:schemeClr val="tx1"/>
                          </a:solidFill>
                          <a:latin typeface="Arial" pitchFamily="34" charset="0"/>
                        </a:defRPr>
                      </a:lvl5pPr>
                      <a:lvl6pPr marL="2514600" indent="-228600" eaLnBrk="0" fontAlgn="base" hangingPunct="0">
                        <a:spcBef>
                          <a:spcPct val="20000"/>
                        </a:spcBef>
                        <a:spcAft>
                          <a:spcPct val="0"/>
                        </a:spcAft>
                        <a:tabLst>
                          <a:tab pos="209550" algn="l"/>
                          <a:tab pos="311150" algn="ctr"/>
                        </a:tabLst>
                        <a:defRPr>
                          <a:solidFill>
                            <a:schemeClr val="tx1"/>
                          </a:solidFill>
                          <a:latin typeface="Arial" pitchFamily="34" charset="0"/>
                        </a:defRPr>
                      </a:lvl6pPr>
                      <a:lvl7pPr marL="2971800" indent="-228600" eaLnBrk="0" fontAlgn="base" hangingPunct="0">
                        <a:spcBef>
                          <a:spcPct val="20000"/>
                        </a:spcBef>
                        <a:spcAft>
                          <a:spcPct val="0"/>
                        </a:spcAft>
                        <a:tabLst>
                          <a:tab pos="209550" algn="l"/>
                          <a:tab pos="311150" algn="ctr"/>
                        </a:tabLst>
                        <a:defRPr>
                          <a:solidFill>
                            <a:schemeClr val="tx1"/>
                          </a:solidFill>
                          <a:latin typeface="Arial" pitchFamily="34" charset="0"/>
                        </a:defRPr>
                      </a:lvl7pPr>
                      <a:lvl8pPr marL="3429000" indent="-228600" eaLnBrk="0" fontAlgn="base" hangingPunct="0">
                        <a:spcBef>
                          <a:spcPct val="20000"/>
                        </a:spcBef>
                        <a:spcAft>
                          <a:spcPct val="0"/>
                        </a:spcAft>
                        <a:tabLst>
                          <a:tab pos="209550" algn="l"/>
                          <a:tab pos="311150" algn="ctr"/>
                        </a:tabLst>
                        <a:defRPr>
                          <a:solidFill>
                            <a:schemeClr val="tx1"/>
                          </a:solidFill>
                          <a:latin typeface="Arial" pitchFamily="34" charset="0"/>
                        </a:defRPr>
                      </a:lvl8pPr>
                      <a:lvl9pPr marL="3886200" indent="-228600" eaLnBrk="0" fontAlgn="base" hangingPunct="0">
                        <a:spcBef>
                          <a:spcPct val="20000"/>
                        </a:spcBef>
                        <a:spcAft>
                          <a:spcPct val="0"/>
                        </a:spcAft>
                        <a:tabLst>
                          <a:tab pos="209550" algn="l"/>
                          <a:tab pos="311150" algn="ctr"/>
                        </a:tabLs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09550" algn="l"/>
                          <a:tab pos="311150" algn="ctr"/>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37,7</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3202">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Субсидии бюджетам бюджетной системы Российской Федерации (межбюджетные субсидии)</a:t>
                      </a:r>
                    </a:p>
                  </a:txBody>
                  <a:tcPr marL="20672" marR="206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2860,3</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2907,7</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2907,7</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101,7</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8,1</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бюджетной системы</a:t>
                      </a:r>
                    </a:p>
                  </a:txBody>
                  <a:tcPr marL="20672" marR="206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313,0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317,7</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295,4</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93,0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94,4</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0,8</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951">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Иные межбюджетные трансферты</a:t>
                      </a:r>
                    </a:p>
                  </a:txBody>
                  <a:tcPr marL="20672" marR="206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5924,6</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9393,2</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9393,2</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158,5</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26,3</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Прочие безвозмездные поступления</a:t>
                      </a:r>
                    </a:p>
                  </a:txBody>
                  <a:tcPr marL="20672" marR="206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081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200" kern="1200" dirty="0" smtClean="0">
                          <a:solidFill>
                            <a:schemeClr val="tx1"/>
                          </a:solidFill>
                          <a:latin typeface="Times New Roman" pitchFamily="18" charset="0"/>
                          <a:ea typeface="+mn-ea"/>
                          <a:cs typeface="Times New Roman" pitchFamily="18" charset="0"/>
                        </a:rPr>
                        <a:t>Возврат остатков субсидий, субвенций и иных межбюджетных трансфертов, имеющих целевое назначение, прошлых лет из бюджетов сельских поселений</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-12,0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032">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ВСЕГО ДОХОДОВ</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32194,5</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35429,6</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35730,9</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100,9</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111,0</a:t>
                      </a: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100,0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2" marR="206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6"/>
          <p:cNvGraphicFramePr>
            <a:graphicFrameLocks noChangeAspect="1"/>
          </p:cNvGraphicFramePr>
          <p:nvPr>
            <p:extLst>
              <p:ext uri="{D42A27DB-BD31-4B8C-83A1-F6EECF244321}">
                <p14:modId xmlns:p14="http://schemas.microsoft.com/office/powerpoint/2010/main" val="2861157829"/>
              </p:ext>
            </p:extLst>
          </p:nvPr>
        </p:nvGraphicFramePr>
        <p:xfrm>
          <a:off x="-457200" y="266700"/>
          <a:ext cx="10083800" cy="3876675"/>
        </p:xfrm>
        <a:graphic>
          <a:graphicData uri="http://schemas.openxmlformats.org/presentationml/2006/ole">
            <mc:AlternateContent xmlns:mc="http://schemas.openxmlformats.org/markup-compatibility/2006">
              <mc:Choice xmlns:v="urn:schemas-microsoft-com:vml" Requires="v">
                <p:oleObj spid="_x0000_s12324" name="Диаграмма" r:id="rId3" imgW="8496380" imgH="3724239" progId="Excel.Chart.8">
                  <p:embed/>
                </p:oleObj>
              </mc:Choice>
              <mc:Fallback>
                <p:oleObj name="Диаграмма" r:id="rId3" imgW="8496380" imgH="3724239" progId="Excel.Chart.8">
                  <p:embed/>
                  <p:pic>
                    <p:nvPicPr>
                      <p:cNvPr id="0" name="Object 6"/>
                      <p:cNvPicPr>
                        <a:picLocks noChangeAspect="1" noChangeArrowheads="1"/>
                      </p:cNvPicPr>
                      <p:nvPr/>
                    </p:nvPicPr>
                    <p:blipFill>
                      <a:blip r:embed="rId4"/>
                      <a:srcRect/>
                      <a:stretch>
                        <a:fillRect/>
                      </a:stretch>
                    </p:blipFill>
                    <p:spPr bwMode="auto">
                      <a:xfrm>
                        <a:off x="-457200" y="266700"/>
                        <a:ext cx="10083800" cy="3876675"/>
                      </a:xfrm>
                      <a:prstGeom prst="rect">
                        <a:avLst/>
                      </a:prstGeom>
                      <a:noFill/>
                      <a:ln>
                        <a:noFill/>
                      </a:ln>
                      <a:extLst/>
                    </p:spPr>
                  </p:pic>
                </p:oleObj>
              </mc:Fallback>
            </mc:AlternateContent>
          </a:graphicData>
        </a:graphic>
      </p:graphicFrame>
      <p:sp>
        <p:nvSpPr>
          <p:cNvPr id="3" name="Прямоугольник 1"/>
          <p:cNvSpPr>
            <a:spLocks noChangeArrowheads="1"/>
          </p:cNvSpPr>
          <p:nvPr/>
        </p:nvSpPr>
        <p:spPr bwMode="auto">
          <a:xfrm>
            <a:off x="517524" y="4143375"/>
            <a:ext cx="8249195" cy="2246769"/>
          </a:xfrm>
          <a:prstGeom prst="rect">
            <a:avLst/>
          </a:prstGeom>
          <a:noFill/>
          <a:ln>
            <a:noFill/>
          </a:ln>
          <a:extLst/>
        </p:spPr>
        <p:txBody>
          <a:bodyPr wrap="square">
            <a:spAutoFit/>
          </a:bodyPr>
          <a:lstStyle/>
          <a:p>
            <a:pPr indent="457200" algn="just">
              <a:defRPr/>
            </a:pPr>
            <a:r>
              <a:rPr lang="ru-RU" altLang="ru-RU" sz="1400" dirty="0">
                <a:latin typeface="Times New Roman" pitchFamily="18" charset="0"/>
                <a:cs typeface="Times New Roman" pitchFamily="18" charset="0"/>
              </a:rPr>
              <a:t>Рост налоговых и неналоговых поступлений за </a:t>
            </a:r>
            <a:r>
              <a:rPr lang="ru-RU" altLang="ru-RU" sz="1400" dirty="0" smtClean="0">
                <a:latin typeface="Times New Roman" pitchFamily="18" charset="0"/>
                <a:cs typeface="Times New Roman" pitchFamily="18" charset="0"/>
              </a:rPr>
              <a:t>2021 </a:t>
            </a:r>
            <a:r>
              <a:rPr lang="ru-RU" altLang="ru-RU" sz="1400" dirty="0">
                <a:latin typeface="Times New Roman" pitchFamily="18" charset="0"/>
                <a:cs typeface="Times New Roman" pitchFamily="18" charset="0"/>
              </a:rPr>
              <a:t>год по сравнению с аналогичным периодом </a:t>
            </a:r>
            <a:r>
              <a:rPr lang="ru-RU" altLang="ru-RU" sz="1400" dirty="0" smtClean="0">
                <a:latin typeface="Times New Roman" pitchFamily="18" charset="0"/>
                <a:cs typeface="Times New Roman" pitchFamily="18" charset="0"/>
              </a:rPr>
              <a:t>2020 </a:t>
            </a:r>
            <a:r>
              <a:rPr lang="ru-RU" altLang="ru-RU" sz="1400" dirty="0">
                <a:latin typeface="Times New Roman" pitchFamily="18" charset="0"/>
                <a:cs typeface="Times New Roman" pitchFamily="18" charset="0"/>
              </a:rPr>
              <a:t>года получен по </a:t>
            </a:r>
            <a:r>
              <a:rPr lang="ru-RU" altLang="ru-RU" sz="1400" dirty="0" smtClean="0">
                <a:latin typeface="Times New Roman" pitchFamily="18" charset="0"/>
                <a:cs typeface="Times New Roman" pitchFamily="18" charset="0"/>
              </a:rPr>
              <a:t>налогу на доходы физических лиц на 18,7% (268,9 тыс. рублей), земельному налогу с организаций на 19,0% (684,4 </a:t>
            </a:r>
            <a:r>
              <a:rPr lang="ru-RU" altLang="ru-RU" sz="1400" dirty="0">
                <a:latin typeface="Times New Roman" pitchFamily="18" charset="0"/>
                <a:cs typeface="Times New Roman" pitchFamily="18" charset="0"/>
              </a:rPr>
              <a:t>тыс. рублей</a:t>
            </a:r>
            <a:r>
              <a:rPr lang="ru-RU" altLang="ru-RU" sz="1400" dirty="0" smtClean="0">
                <a:latin typeface="Times New Roman" pitchFamily="18" charset="0"/>
                <a:cs typeface="Times New Roman" pitchFamily="18" charset="0"/>
              </a:rPr>
              <a:t>), </a:t>
            </a:r>
            <a:r>
              <a:rPr lang="ru-RU" altLang="ru-RU" sz="1400" dirty="0">
                <a:latin typeface="Times New Roman" pitchFamily="18" charset="0"/>
                <a:cs typeface="Times New Roman" pitchFamily="18" charset="0"/>
              </a:rPr>
              <a:t>земельному налогу с физических лиц на </a:t>
            </a:r>
            <a:r>
              <a:rPr lang="ru-RU" altLang="ru-RU" sz="1400" dirty="0" smtClean="0">
                <a:latin typeface="Times New Roman" pitchFamily="18" charset="0"/>
                <a:cs typeface="Times New Roman" pitchFamily="18" charset="0"/>
              </a:rPr>
              <a:t>0,5 </a:t>
            </a:r>
            <a:r>
              <a:rPr lang="ru-RU" altLang="ru-RU" sz="1400" dirty="0">
                <a:latin typeface="Times New Roman" pitchFamily="18" charset="0"/>
                <a:cs typeface="Times New Roman" pitchFamily="18" charset="0"/>
              </a:rPr>
              <a:t>% </a:t>
            </a:r>
            <a:r>
              <a:rPr lang="ru-RU" altLang="ru-RU" sz="1400" dirty="0" smtClean="0">
                <a:latin typeface="Times New Roman" pitchFamily="18" charset="0"/>
                <a:cs typeface="Times New Roman" pitchFamily="18" charset="0"/>
              </a:rPr>
              <a:t>(14,4 </a:t>
            </a:r>
            <a:r>
              <a:rPr lang="ru-RU" altLang="ru-RU" sz="1400" dirty="0">
                <a:latin typeface="Times New Roman" pitchFamily="18" charset="0"/>
                <a:cs typeface="Times New Roman" pitchFamily="18" charset="0"/>
              </a:rPr>
              <a:t>тыс. рублей</a:t>
            </a:r>
            <a:r>
              <a:rPr lang="ru-RU" altLang="ru-RU" sz="1400" dirty="0" smtClean="0">
                <a:latin typeface="Times New Roman" pitchFamily="18" charset="0"/>
                <a:cs typeface="Times New Roman" pitchFamily="18" charset="0"/>
              </a:rPr>
              <a:t>), </a:t>
            </a:r>
            <a:r>
              <a:rPr lang="ru-RU" altLang="ru-RU" sz="1400" dirty="0">
                <a:latin typeface="Times New Roman" pitchFamily="18" charset="0"/>
                <a:cs typeface="Times New Roman" pitchFamily="18" charset="0"/>
              </a:rPr>
              <a:t>доходам от использования имущества </a:t>
            </a:r>
            <a:r>
              <a:rPr lang="ru-RU" altLang="ru-RU" sz="1400" dirty="0" smtClean="0">
                <a:latin typeface="Times New Roman" pitchFamily="18" charset="0"/>
                <a:cs typeface="Times New Roman" pitchFamily="18" charset="0"/>
              </a:rPr>
              <a:t>в 2,6 раза (130,2 </a:t>
            </a:r>
            <a:r>
              <a:rPr lang="ru-RU" altLang="ru-RU" sz="1400" dirty="0">
                <a:latin typeface="Times New Roman" pitchFamily="18" charset="0"/>
                <a:cs typeface="Times New Roman" pitchFamily="18" charset="0"/>
              </a:rPr>
              <a:t>тыс. рублей</a:t>
            </a:r>
            <a:r>
              <a:rPr lang="ru-RU" altLang="ru-RU" sz="1400" dirty="0" smtClean="0">
                <a:latin typeface="Times New Roman" pitchFamily="18" charset="0"/>
                <a:cs typeface="Times New Roman" pitchFamily="18" charset="0"/>
              </a:rPr>
              <a:t>). Доходы от продажи материальных и нематериальных активов исполнены на сумму 127,9 тыс. рублей, в 2020 году данных поступлений не было. </a:t>
            </a:r>
            <a:endParaRPr lang="ru-RU" altLang="ru-RU" sz="1400" dirty="0">
              <a:latin typeface="Times New Roman" pitchFamily="18" charset="0"/>
              <a:cs typeface="Times New Roman" pitchFamily="18" charset="0"/>
            </a:endParaRPr>
          </a:p>
          <a:p>
            <a:pPr indent="457200" algn="just">
              <a:defRPr/>
            </a:pPr>
            <a:r>
              <a:rPr lang="ru-RU" altLang="ru-RU" sz="1400" dirty="0">
                <a:latin typeface="Times New Roman" pitchFamily="18" charset="0"/>
                <a:cs typeface="Times New Roman" pitchFamily="18" charset="0"/>
              </a:rPr>
              <a:t>По отношению к </a:t>
            </a:r>
            <a:r>
              <a:rPr lang="ru-RU" altLang="ru-RU" sz="1400" dirty="0" smtClean="0">
                <a:latin typeface="Times New Roman" pitchFamily="18" charset="0"/>
                <a:cs typeface="Times New Roman" pitchFamily="18" charset="0"/>
              </a:rPr>
              <a:t>2020 </a:t>
            </a:r>
            <a:r>
              <a:rPr lang="ru-RU" altLang="ru-RU" sz="1400" dirty="0">
                <a:latin typeface="Times New Roman" pitchFamily="18" charset="0"/>
                <a:cs typeface="Times New Roman" pitchFamily="18" charset="0"/>
              </a:rPr>
              <a:t>году объем налоговые и неналоговые доходов уменьшился по единому сельскохозяйственному налогу на </a:t>
            </a:r>
            <a:r>
              <a:rPr lang="ru-RU" altLang="ru-RU" sz="1400" dirty="0" smtClean="0">
                <a:latin typeface="Times New Roman" pitchFamily="18" charset="0"/>
                <a:cs typeface="Times New Roman" pitchFamily="18" charset="0"/>
              </a:rPr>
              <a:t>62,8 </a:t>
            </a:r>
            <a:r>
              <a:rPr lang="ru-RU" altLang="ru-RU" sz="1400" dirty="0">
                <a:latin typeface="Times New Roman" pitchFamily="18" charset="0"/>
                <a:cs typeface="Times New Roman" pitchFamily="18" charset="0"/>
              </a:rPr>
              <a:t>% </a:t>
            </a:r>
            <a:r>
              <a:rPr lang="ru-RU" altLang="ru-RU" sz="1400" dirty="0" smtClean="0">
                <a:latin typeface="Times New Roman" pitchFamily="18" charset="0"/>
                <a:cs typeface="Times New Roman" pitchFamily="18" charset="0"/>
              </a:rPr>
              <a:t>(-36,8 </a:t>
            </a:r>
            <a:r>
              <a:rPr lang="ru-RU" altLang="ru-RU" sz="1400" dirty="0">
                <a:latin typeface="Times New Roman" pitchFamily="18" charset="0"/>
                <a:cs typeface="Times New Roman" pitchFamily="18" charset="0"/>
              </a:rPr>
              <a:t>тыс. рублей), </a:t>
            </a:r>
            <a:r>
              <a:rPr lang="ru-RU" altLang="ru-RU" sz="1400" dirty="0" smtClean="0">
                <a:latin typeface="Times New Roman" pitchFamily="18" charset="0"/>
                <a:cs typeface="Times New Roman" pitchFamily="18" charset="0"/>
              </a:rPr>
              <a:t>налогу на имущество физических лиц на 42,8% (-330,6 тыс. рублей), государственной	 пошлине на 57,6% (-6,9 тыс. рублей), штрафным санкциям на 65,8 </a:t>
            </a:r>
            <a:r>
              <a:rPr lang="ru-RU" altLang="ru-RU" sz="1400" dirty="0">
                <a:latin typeface="Times New Roman" pitchFamily="18" charset="0"/>
                <a:cs typeface="Times New Roman" pitchFamily="18" charset="0"/>
              </a:rPr>
              <a:t>% </a:t>
            </a:r>
            <a:r>
              <a:rPr lang="ru-RU" altLang="ru-RU" sz="1400" dirty="0" smtClean="0">
                <a:latin typeface="Times New Roman" pitchFamily="18" charset="0"/>
                <a:cs typeface="Times New Roman" pitchFamily="18" charset="0"/>
              </a:rPr>
              <a:t>(-39,4 </a:t>
            </a:r>
            <a:r>
              <a:rPr lang="ru-RU" altLang="ru-RU" sz="1400" dirty="0">
                <a:latin typeface="Times New Roman" pitchFamily="18" charset="0"/>
                <a:cs typeface="Times New Roman" pitchFamily="18" charset="0"/>
              </a:rPr>
              <a:t>тыс. рублей).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Прямоугольник 1"/>
          <p:cNvSpPr>
            <a:spLocks noChangeArrowheads="1"/>
          </p:cNvSpPr>
          <p:nvPr/>
        </p:nvSpPr>
        <p:spPr bwMode="auto">
          <a:xfrm>
            <a:off x="803275" y="5302825"/>
            <a:ext cx="762476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dirty="0">
                <a:latin typeface="Times New Roman" pitchFamily="18" charset="0"/>
                <a:cs typeface="Times New Roman" pitchFamily="18" charset="0"/>
              </a:rPr>
              <a:t>Безвозмездные поступления в 2021 году составили сумму 26081,3 тыс. рублей или выполнены на 99,9% и увеличились по сравнению с 2020 годом на 11,7 % или на сумму 2724,4 тыс. рублей. Из общей суммы безвозмездных поступлений дотации занимают 51,7 % (13485,0 тыс. рублей), субсидии – 11,2 % (2907,7 тыс. рублей), субвенции – 1,1 % (295,4 тыс. рублей), иные межбюджетные трансферты – 36,0 % (9393,2 тыс. рублей).</a:t>
            </a:r>
          </a:p>
        </p:txBody>
      </p:sp>
      <p:pic>
        <p:nvPicPr>
          <p:cNvPr id="14338" name="Диаграмма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856" y="332656"/>
            <a:ext cx="7438182"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ChangeArrowheads="1"/>
          </p:cNvSpPr>
          <p:nvPr/>
        </p:nvSpPr>
        <p:spPr bwMode="auto">
          <a:xfrm>
            <a:off x="141436" y="620688"/>
            <a:ext cx="8928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47675" algn="just">
              <a:spcBef>
                <a:spcPct val="20000"/>
              </a:spcBef>
              <a:buClr>
                <a:schemeClr val="hlink"/>
              </a:buClr>
              <a:buSzPct val="120000"/>
            </a:pPr>
            <a:r>
              <a:rPr lang="ru-RU" altLang="ru-RU" sz="1600" dirty="0">
                <a:solidFill>
                  <a:srgbClr val="000000"/>
                </a:solidFill>
                <a:latin typeface="Times New Roman" pitchFamily="18" charset="0"/>
              </a:rPr>
              <a:t>Расходная часть бюджета за </a:t>
            </a:r>
            <a:r>
              <a:rPr lang="ru-RU" altLang="ru-RU" sz="1600" dirty="0" smtClean="0">
                <a:solidFill>
                  <a:srgbClr val="000000"/>
                </a:solidFill>
                <a:latin typeface="Times New Roman" pitchFamily="18" charset="0"/>
              </a:rPr>
              <a:t>2021 </a:t>
            </a:r>
            <a:r>
              <a:rPr lang="ru-RU" altLang="ru-RU" sz="1600" dirty="0">
                <a:solidFill>
                  <a:srgbClr val="000000"/>
                </a:solidFill>
                <a:latin typeface="Times New Roman" pitchFamily="18" charset="0"/>
              </a:rPr>
              <a:t>год выполнена на </a:t>
            </a:r>
            <a:r>
              <a:rPr lang="ru-RU" altLang="ru-RU" sz="1600" b="1" dirty="0" smtClean="0">
                <a:solidFill>
                  <a:srgbClr val="000000"/>
                </a:solidFill>
                <a:latin typeface="Times New Roman" pitchFamily="18" charset="0"/>
              </a:rPr>
              <a:t>95,2</a:t>
            </a:r>
            <a:r>
              <a:rPr lang="ru-RU" altLang="ru-RU" sz="1600" dirty="0" smtClean="0">
                <a:solidFill>
                  <a:srgbClr val="000000"/>
                </a:solidFill>
                <a:latin typeface="Times New Roman" pitchFamily="18" charset="0"/>
              </a:rPr>
              <a:t> </a:t>
            </a:r>
            <a:r>
              <a:rPr lang="ru-RU" altLang="ru-RU" sz="1600" dirty="0">
                <a:solidFill>
                  <a:srgbClr val="000000"/>
                </a:solidFill>
                <a:latin typeface="Times New Roman" pitchFamily="18" charset="0"/>
              </a:rPr>
              <a:t>%, при плане на год </a:t>
            </a:r>
            <a:r>
              <a:rPr lang="ru-RU" altLang="ru-RU" sz="1600" b="1" dirty="0" smtClean="0">
                <a:solidFill>
                  <a:srgbClr val="000000"/>
                </a:solidFill>
                <a:latin typeface="Times New Roman" pitchFamily="18" charset="0"/>
              </a:rPr>
              <a:t>37091,7 </a:t>
            </a:r>
            <a:r>
              <a:rPr lang="ru-RU" altLang="ru-RU" sz="1600" dirty="0">
                <a:solidFill>
                  <a:srgbClr val="000000"/>
                </a:solidFill>
                <a:latin typeface="Times New Roman" pitchFamily="18" charset="0"/>
              </a:rPr>
              <a:t>тыс. рублей исполнено в сумме</a:t>
            </a:r>
            <a:r>
              <a:rPr lang="ru-RU" altLang="ru-RU" sz="1600" b="1" dirty="0">
                <a:solidFill>
                  <a:srgbClr val="000000"/>
                </a:solidFill>
                <a:latin typeface="Times New Roman" pitchFamily="18" charset="0"/>
              </a:rPr>
              <a:t> </a:t>
            </a:r>
            <a:r>
              <a:rPr lang="ru-RU" altLang="ru-RU" sz="1600" b="1" dirty="0" smtClean="0">
                <a:solidFill>
                  <a:srgbClr val="000000"/>
                </a:solidFill>
                <a:latin typeface="Times New Roman" pitchFamily="18" charset="0"/>
              </a:rPr>
              <a:t>35308,1 </a:t>
            </a:r>
            <a:r>
              <a:rPr lang="ru-RU" altLang="ru-RU" sz="1600" dirty="0" smtClean="0">
                <a:solidFill>
                  <a:srgbClr val="000000"/>
                </a:solidFill>
                <a:latin typeface="Times New Roman" pitchFamily="18" charset="0"/>
              </a:rPr>
              <a:t>тыс</a:t>
            </a:r>
            <a:r>
              <a:rPr lang="ru-RU" altLang="ru-RU" sz="1600" dirty="0">
                <a:solidFill>
                  <a:srgbClr val="000000"/>
                </a:solidFill>
                <a:latin typeface="Times New Roman" pitchFamily="18" charset="0"/>
              </a:rPr>
              <a:t>. рублей. </a:t>
            </a:r>
            <a:endParaRPr lang="ru-RU" altLang="ru-RU" sz="1600" dirty="0">
              <a:latin typeface="Times New Roman" pitchFamily="18" charset="0"/>
            </a:endParaRPr>
          </a:p>
        </p:txBody>
      </p:sp>
      <p:sp>
        <p:nvSpPr>
          <p:cNvPr id="5" name="Rectangle 4"/>
          <p:cNvSpPr>
            <a:spLocks noChangeArrowheads="1"/>
          </p:cNvSpPr>
          <p:nvPr/>
        </p:nvSpPr>
        <p:spPr bwMode="auto">
          <a:xfrm>
            <a:off x="-1" y="44624"/>
            <a:ext cx="9180513" cy="620713"/>
          </a:xfrm>
          <a:prstGeom prst="rect">
            <a:avLst/>
          </a:prstGeom>
          <a:noFill/>
          <a:ln>
            <a:noFill/>
          </a:ln>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2800">
                <a:solidFill>
                  <a:schemeClr val="tx1"/>
                </a:solidFill>
                <a:latin typeface="Verdana" pitchFamily="34" charset="0"/>
              </a:defRPr>
            </a:lvl1pPr>
            <a:lvl2pPr marL="742950" indent="-285750" algn="l" eaLnBrk="0" hangingPunct="0">
              <a:spcBef>
                <a:spcPct val="20000"/>
              </a:spcBef>
              <a:buChar char="–"/>
              <a:defRPr sz="2400">
                <a:solidFill>
                  <a:schemeClr val="tx1"/>
                </a:solidFill>
                <a:latin typeface="Verdana" pitchFamily="34" charset="0"/>
              </a:defRPr>
            </a:lvl2pPr>
            <a:lvl3pPr marL="1143000" indent="-228600" algn="l" eaLnBrk="0" hangingPunct="0">
              <a:spcBef>
                <a:spcPct val="20000"/>
              </a:spcBef>
              <a:buChar char="•"/>
              <a:defRPr sz="2000">
                <a:solidFill>
                  <a:schemeClr val="tx1"/>
                </a:solidFill>
                <a:latin typeface="Verdana" pitchFamily="34" charset="0"/>
              </a:defRPr>
            </a:lvl3pPr>
            <a:lvl4pPr marL="1600200" indent="-228600" algn="l" eaLnBrk="0" hangingPunct="0">
              <a:spcBef>
                <a:spcPct val="20000"/>
              </a:spcBef>
              <a:buChar char="–"/>
              <a:defRPr sz="2000">
                <a:solidFill>
                  <a:schemeClr val="tx1"/>
                </a:solidFill>
                <a:latin typeface="Verdana" pitchFamily="34" charset="0"/>
              </a:defRPr>
            </a:lvl4pPr>
            <a:lvl5pPr marL="2057400" indent="-228600" algn="l"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eaLnBrk="1" hangingPunct="1">
              <a:spcBef>
                <a:spcPct val="0"/>
              </a:spcBef>
              <a:buFontTx/>
              <a:buNone/>
              <a:defRPr/>
            </a:pPr>
            <a:r>
              <a:rPr lang="ru-RU" altLang="ru-RU" sz="2200" b="1" u="sng" dirty="0" smtClean="0">
                <a:ln w="11430"/>
                <a:latin typeface="Times New Roman" panose="02020603050405020304" pitchFamily="18" charset="0"/>
                <a:cs typeface="Times New Roman" panose="02020603050405020304" pitchFamily="18" charset="0"/>
              </a:rPr>
              <a:t>ИСПОЛНЕНИЕ БЮДЖЕТА ПО РАСХОДАМ</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1196752"/>
            <a:ext cx="8928100"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082"/>
          <p:cNvSpPr>
            <a:spLocks noChangeArrowheads="1"/>
          </p:cNvSpPr>
          <p:nvPr/>
        </p:nvSpPr>
        <p:spPr bwMode="auto">
          <a:xfrm>
            <a:off x="1493912" y="6021288"/>
            <a:ext cx="655431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ru-RU" altLang="ru-RU" sz="1400" b="1" dirty="0">
                <a:latin typeface="Times New Roman" pitchFamily="18" charset="0"/>
              </a:rPr>
              <a:t>Муниципальный долг на </a:t>
            </a:r>
            <a:r>
              <a:rPr lang="ru-RU" altLang="ru-RU" sz="1400" b="1" dirty="0" smtClean="0">
                <a:latin typeface="Times New Roman" pitchFamily="18" charset="0"/>
              </a:rPr>
              <a:t>01.01.2022 </a:t>
            </a:r>
            <a:r>
              <a:rPr lang="ru-RU" altLang="ru-RU" sz="1400" b="1" dirty="0">
                <a:latin typeface="Times New Roman" pitchFamily="18" charset="0"/>
              </a:rPr>
              <a:t>года отсутствует</a:t>
            </a:r>
            <a:r>
              <a:rPr lang="ru-RU" altLang="ru-RU" sz="1400" b="1" dirty="0" smtClean="0">
                <a:latin typeface="Times New Roman" pitchFamily="18" charset="0"/>
              </a:rPr>
              <a:t>.</a:t>
            </a:r>
          </a:p>
          <a:p>
            <a:pPr algn="ctr"/>
            <a:endParaRPr lang="ru-RU" altLang="ru-RU" sz="1400" b="1" dirty="0">
              <a:latin typeface="Times New Roman" pitchFamily="18" charset="0"/>
            </a:endParaRPr>
          </a:p>
          <a:p>
            <a:pPr algn="ctr"/>
            <a:r>
              <a:rPr lang="ru-RU" altLang="ru-RU" sz="1400" b="1" dirty="0" smtClean="0">
                <a:latin typeface="Times New Roman" pitchFamily="18" charset="0"/>
              </a:rPr>
              <a:t>Кредиторская </a:t>
            </a:r>
            <a:r>
              <a:rPr lang="ru-RU" altLang="ru-RU" sz="1400" b="1" dirty="0">
                <a:latin typeface="Times New Roman" pitchFamily="18" charset="0"/>
              </a:rPr>
              <a:t>и дебиторская задолженности на </a:t>
            </a:r>
            <a:r>
              <a:rPr lang="ru-RU" altLang="ru-RU" sz="1400" b="1" dirty="0" smtClean="0">
                <a:latin typeface="Times New Roman" pitchFamily="18" charset="0"/>
              </a:rPr>
              <a:t>01.01.2022  </a:t>
            </a:r>
            <a:r>
              <a:rPr lang="ru-RU" altLang="ru-RU" sz="1400" b="1" dirty="0">
                <a:latin typeface="Times New Roman" pitchFamily="18" charset="0"/>
              </a:rPr>
              <a:t>года отсутствуют.</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768" y="188640"/>
            <a:ext cx="8712968" cy="1023392"/>
          </a:xfrm>
        </p:spPr>
        <p:txBody>
          <a:bodyPr/>
          <a:lstStyle/>
          <a:p>
            <a:pPr algn="ctr"/>
            <a:r>
              <a:rPr lang="ru-RU" sz="2200" b="1" dirty="0" smtClean="0">
                <a:latin typeface="Times New Roman" pitchFamily="18" charset="0"/>
                <a:cs typeface="Times New Roman" pitchFamily="18" charset="0"/>
              </a:rPr>
              <a:t>РАСХОДЫ БЮДЖЕТА МУНИЦИПАЛЬНОГО ОБРАЗОВАНИЯ БОРИСОГЛЕБСКОЕ ПО РАЗДЕЛАМ КЛАССИФИКАЦИИ РАСХОДОВ БЮДЖЕТОВ РФ В 2021 ГОДУ, в тыс. рублей.</a:t>
            </a:r>
            <a:endParaRPr lang="ru-RU" b="1"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8" y="1268760"/>
            <a:ext cx="8955087" cy="5341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0150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ChangeArrowheads="1"/>
          </p:cNvSpPr>
          <p:nvPr/>
        </p:nvSpPr>
        <p:spPr bwMode="auto">
          <a:xfrm>
            <a:off x="1895417850" y="-1175758063"/>
            <a:ext cx="15287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Публичные слушания </a:t>
            </a:r>
            <a:endParaRPr lang="ru-RU" altLang="ru-RU" sz="1100"/>
          </a:p>
          <a:p>
            <a:pPr eaLnBrk="0" hangingPunct="0"/>
            <a:endParaRPr lang="ru-RU" altLang="ru-RU" sz="1800"/>
          </a:p>
        </p:txBody>
      </p:sp>
      <p:sp>
        <p:nvSpPr>
          <p:cNvPr id="15363" name="Rectangle 7"/>
          <p:cNvSpPr>
            <a:spLocks noChangeArrowheads="1"/>
          </p:cNvSpPr>
          <p:nvPr/>
        </p:nvSpPr>
        <p:spPr bwMode="auto">
          <a:xfrm>
            <a:off x="1540700500" y="915717625"/>
            <a:ext cx="22415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об исполнении краевого бюджета </a:t>
            </a:r>
            <a:endParaRPr lang="ru-RU" altLang="ru-RU" sz="1100"/>
          </a:p>
          <a:p>
            <a:pPr eaLnBrk="0" hangingPunct="0"/>
            <a:endParaRPr lang="ru-RU" altLang="ru-RU" sz="1800"/>
          </a:p>
        </p:txBody>
      </p:sp>
      <p:sp>
        <p:nvSpPr>
          <p:cNvPr id="15364" name="Rectangle 8"/>
          <p:cNvSpPr>
            <a:spLocks noChangeArrowheads="1"/>
          </p:cNvSpPr>
          <p:nvPr/>
        </p:nvSpPr>
        <p:spPr bwMode="auto">
          <a:xfrm>
            <a:off x="-1908756025" y="1049046988"/>
            <a:ext cx="15795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за 2012 год назначены </a:t>
            </a:r>
            <a:endParaRPr lang="ru-RU" altLang="ru-RU" sz="1100"/>
          </a:p>
          <a:p>
            <a:pPr eaLnBrk="0" hangingPunct="0"/>
            <a:endParaRPr lang="ru-RU" altLang="ru-RU" sz="1800"/>
          </a:p>
        </p:txBody>
      </p:sp>
      <p:sp>
        <p:nvSpPr>
          <p:cNvPr id="15365" name="Rectangle 9"/>
          <p:cNvSpPr>
            <a:spLocks noChangeArrowheads="1"/>
          </p:cNvSpPr>
          <p:nvPr/>
        </p:nvSpPr>
        <p:spPr bwMode="auto">
          <a:xfrm>
            <a:off x="1916488738" y="1182368413"/>
            <a:ext cx="1466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на 20 июня 2013 года</a:t>
            </a:r>
            <a:endParaRPr lang="ru-RU" altLang="ru-RU" sz="1800"/>
          </a:p>
        </p:txBody>
      </p:sp>
      <p:sp>
        <p:nvSpPr>
          <p:cNvPr id="15366" name="Rectangle 10"/>
          <p:cNvSpPr>
            <a:spLocks noChangeArrowheads="1"/>
          </p:cNvSpPr>
          <p:nvPr/>
        </p:nvSpPr>
        <p:spPr bwMode="auto">
          <a:xfrm>
            <a:off x="1895417850" y="-1175758063"/>
            <a:ext cx="15287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Публичные слушания </a:t>
            </a:r>
            <a:endParaRPr lang="ru-RU" altLang="ru-RU" sz="1100"/>
          </a:p>
          <a:p>
            <a:pPr eaLnBrk="0" hangingPunct="0"/>
            <a:endParaRPr lang="ru-RU" altLang="ru-RU" sz="1800"/>
          </a:p>
        </p:txBody>
      </p:sp>
      <p:sp>
        <p:nvSpPr>
          <p:cNvPr id="15367" name="Rectangle 11"/>
          <p:cNvSpPr>
            <a:spLocks noChangeArrowheads="1"/>
          </p:cNvSpPr>
          <p:nvPr/>
        </p:nvSpPr>
        <p:spPr bwMode="auto">
          <a:xfrm>
            <a:off x="1540700500" y="915717625"/>
            <a:ext cx="22415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об исполнении краевого бюджета </a:t>
            </a:r>
            <a:endParaRPr lang="ru-RU" altLang="ru-RU" sz="1100"/>
          </a:p>
          <a:p>
            <a:pPr eaLnBrk="0" hangingPunct="0"/>
            <a:endParaRPr lang="ru-RU" altLang="ru-RU" sz="1800"/>
          </a:p>
        </p:txBody>
      </p:sp>
      <p:sp>
        <p:nvSpPr>
          <p:cNvPr id="15368" name="Rectangle 12"/>
          <p:cNvSpPr>
            <a:spLocks noChangeArrowheads="1"/>
          </p:cNvSpPr>
          <p:nvPr/>
        </p:nvSpPr>
        <p:spPr bwMode="auto">
          <a:xfrm>
            <a:off x="-1908756025" y="1049046988"/>
            <a:ext cx="15795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за 2012 год назначены </a:t>
            </a:r>
            <a:endParaRPr lang="ru-RU" altLang="ru-RU" sz="1100"/>
          </a:p>
          <a:p>
            <a:pPr eaLnBrk="0" hangingPunct="0"/>
            <a:endParaRPr lang="ru-RU" altLang="ru-RU" sz="1800"/>
          </a:p>
        </p:txBody>
      </p:sp>
      <p:sp>
        <p:nvSpPr>
          <p:cNvPr id="15369" name="Rectangle 13"/>
          <p:cNvSpPr>
            <a:spLocks noChangeArrowheads="1"/>
          </p:cNvSpPr>
          <p:nvPr/>
        </p:nvSpPr>
        <p:spPr bwMode="auto">
          <a:xfrm>
            <a:off x="1916488738" y="1182368413"/>
            <a:ext cx="1466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на 20 июня 2013 года</a:t>
            </a:r>
            <a:endParaRPr lang="ru-RU" altLang="ru-RU" sz="1800"/>
          </a:p>
        </p:txBody>
      </p:sp>
      <p:graphicFrame>
        <p:nvGraphicFramePr>
          <p:cNvPr id="317926" name="Group 1510"/>
          <p:cNvGraphicFramePr>
            <a:graphicFrameLocks noGrp="1"/>
          </p:cNvGraphicFramePr>
          <p:nvPr>
            <p:ph sz="quarter" idx="1"/>
            <p:extLst>
              <p:ext uri="{D42A27DB-BD31-4B8C-83A1-F6EECF244321}">
                <p14:modId xmlns:p14="http://schemas.microsoft.com/office/powerpoint/2010/main" val="3461685858"/>
              </p:ext>
            </p:extLst>
          </p:nvPr>
        </p:nvGraphicFramePr>
        <p:xfrm>
          <a:off x="0" y="0"/>
          <a:ext cx="9180513" cy="1006475"/>
        </p:xfrm>
        <a:graphic>
          <a:graphicData uri="http://schemas.openxmlformats.org/drawingml/2006/table">
            <a:tbl>
              <a:tblPr/>
              <a:tblGrid>
                <a:gridCol w="9180513"/>
              </a:tblGrid>
              <a:tr h="1006475">
                <a:tc>
                  <a:txBody>
                    <a:bodyPr/>
                    <a:lstStyle>
                      <a:lvl1pPr marL="342900" indent="-342900" algn="l">
                        <a:spcBef>
                          <a:spcPct val="20000"/>
                        </a:spcBef>
                        <a:defRPr sz="2800">
                          <a:solidFill>
                            <a:schemeClr val="tx1"/>
                          </a:solidFill>
                          <a:latin typeface="Arial" pitchFamily="34" charset="0"/>
                        </a:defRPr>
                      </a:lvl1pPr>
                      <a:lvl2pPr marL="742950" indent="-285750" algn="l">
                        <a:spcBef>
                          <a:spcPct val="20000"/>
                        </a:spcBef>
                        <a:defRPr sz="2400">
                          <a:solidFill>
                            <a:schemeClr val="tx1"/>
                          </a:solidFill>
                          <a:latin typeface="Arial" pitchFamily="34" charset="0"/>
                        </a:defRPr>
                      </a:lvl2pPr>
                      <a:lvl3pPr marL="1143000" indent="-228600" algn="l">
                        <a:spcBef>
                          <a:spcPct val="20000"/>
                        </a:spcBef>
                        <a:defRPr sz="2000">
                          <a:solidFill>
                            <a:schemeClr val="tx1"/>
                          </a:solidFill>
                          <a:latin typeface="Arial" pitchFamily="34" charset="0"/>
                        </a:defRPr>
                      </a:lvl3pPr>
                      <a:lvl4pPr marL="1600200" indent="-228600" algn="l">
                        <a:spcBef>
                          <a:spcPct val="20000"/>
                        </a:spcBef>
                        <a:defRPr>
                          <a:solidFill>
                            <a:schemeClr val="tx1"/>
                          </a:solidFill>
                          <a:latin typeface="Arial" pitchFamily="34" charset="0"/>
                        </a:defRPr>
                      </a:lvl4pPr>
                      <a:lvl5pPr marL="2057400" indent="-228600" algn="l">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algn="ctr"/>
                      <a:r>
                        <a:rPr lang="ru-RU" sz="1800" b="1" dirty="0" smtClean="0">
                          <a:solidFill>
                            <a:schemeClr val="accent4"/>
                          </a:solidFill>
                          <a:latin typeface="Times New Roman" pitchFamily="18" charset="0"/>
                          <a:cs typeface="Times New Roman" pitchFamily="18" charset="0"/>
                        </a:rPr>
                        <a:t>РАСХОДЫ БЮДЖЕТА МУНИЦИПАЛЬНОГО ОБРАЗОВАНИЯ БОРИСОГЛЕБСКОЕ ПО РАЗДЕЛАМ И ПОДРАЗДЕЛАМ КЛАССИФИКАЦИИ РАСХОДОВ БЮДЖЕТА В РАЗРЕЗЕ МУНИЦИПАЛЬНЫХ ПРОГРАММ</a:t>
                      </a:r>
                      <a:endParaRPr lang="ru-RU" sz="1800" b="1" dirty="0">
                        <a:solidFill>
                          <a:schemeClr val="accent4"/>
                        </a:solidFill>
                        <a:latin typeface="Times New Roman" pitchFamily="18" charset="0"/>
                        <a:cs typeface="Times New Roman" pitchFamily="18" charset="0"/>
                      </a:endParaRPr>
                    </a:p>
                  </a:txBody>
                  <a:tcPr marT="45749" marB="45749" anchor="ct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907164134"/>
              </p:ext>
            </p:extLst>
          </p:nvPr>
        </p:nvGraphicFramePr>
        <p:xfrm>
          <a:off x="197768" y="980728"/>
          <a:ext cx="8856985" cy="5532910"/>
        </p:xfrm>
        <a:graphic>
          <a:graphicData uri="http://schemas.openxmlformats.org/drawingml/2006/table">
            <a:tbl>
              <a:tblPr/>
              <a:tblGrid>
                <a:gridCol w="5174468"/>
                <a:gridCol w="722295"/>
                <a:gridCol w="864385"/>
                <a:gridCol w="1113043"/>
                <a:gridCol w="982794"/>
              </a:tblGrid>
              <a:tr h="338163">
                <a:tc>
                  <a:txBody>
                    <a:bodyPr/>
                    <a:lstStyle/>
                    <a:p>
                      <a:pPr algn="ctr" fontAlgn="ctr"/>
                      <a:r>
                        <a:rPr lang="ru-RU" sz="850" b="1" i="0" u="none" strike="noStrike" dirty="0">
                          <a:effectLst/>
                          <a:latin typeface="Times New Roman"/>
                        </a:rPr>
                        <a:t>НАИМЕНОВАНИЕ</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50" b="1" i="0" u="none" strike="noStrike" dirty="0">
                          <a:effectLst/>
                          <a:latin typeface="Times New Roman"/>
                        </a:rPr>
                        <a:t>Раздел, подраздел</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50" b="1" i="0" u="none" strike="noStrike" dirty="0">
                          <a:effectLst/>
                          <a:latin typeface="Times New Roman"/>
                        </a:rPr>
                        <a:t>Исполнено за 2020 год, тыс. рублей</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50" b="1" i="0" u="none" strike="noStrike" dirty="0">
                          <a:effectLst/>
                          <a:latin typeface="Times New Roman"/>
                        </a:rPr>
                        <a:t>Уточненный план на 2021 год, тыс. рублей</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50" b="1" i="0" u="none" strike="noStrike" dirty="0">
                          <a:effectLst/>
                          <a:latin typeface="Times New Roman"/>
                        </a:rPr>
                        <a:t>Исполнено за 2021 год, тыс. рублей</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124587">
                <a:tc>
                  <a:txBody>
                    <a:bodyPr/>
                    <a:lstStyle/>
                    <a:p>
                      <a:pPr algn="just" fontAlgn="ctr"/>
                      <a:r>
                        <a:rPr lang="ru-RU" sz="850" b="1" i="0" u="none" strike="noStrike" dirty="0">
                          <a:effectLst/>
                          <a:latin typeface="Times New Roman"/>
                        </a:rPr>
                        <a:t>ОБЩЕГОСУДАРСТВЕННЫЕ ВОПРОСЫ</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0100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11 642,3</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13 662,9</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13 317,1</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297178">
                <a:tc>
                  <a:txBody>
                    <a:bodyPr/>
                    <a:lstStyle/>
                    <a:p>
                      <a:pPr algn="l" fontAlgn="t"/>
                      <a:r>
                        <a:rPr lang="ru-RU" sz="850" b="1" i="1" u="none" strike="noStrike" dirty="0">
                          <a:solidFill>
                            <a:srgbClr val="000000"/>
                          </a:solidFill>
                          <a:effectLst/>
                          <a:latin typeface="Times New Roman"/>
                        </a:rPr>
                        <a:t>  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4347" marR="4347" marT="4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0104</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2 398,2</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2 585,7</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2 576,9</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4587">
                <a:tc>
                  <a:txBody>
                    <a:bodyPr/>
                    <a:lstStyle/>
                    <a:p>
                      <a:pPr algn="l" fontAlgn="t"/>
                      <a:r>
                        <a:rPr lang="ru-RU" sz="850" b="0" i="0" u="none" strike="noStrike" dirty="0">
                          <a:solidFill>
                            <a:srgbClr val="000000"/>
                          </a:solidFill>
                          <a:effectLst/>
                          <a:latin typeface="Times New Roman"/>
                        </a:rPr>
                        <a:t>Непрограммные расходы органов местного самоуправления</a:t>
                      </a:r>
                    </a:p>
                  </a:txBody>
                  <a:tcPr marL="4347" marR="4347" marT="4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2 398,2</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2 585,7</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2 576,9</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73">
                <a:tc>
                  <a:txBody>
                    <a:bodyPr/>
                    <a:lstStyle/>
                    <a:p>
                      <a:pPr algn="l" fontAlgn="t"/>
                      <a:r>
                        <a:rPr lang="ru-RU" sz="850" b="1" i="1" u="none" strike="noStrike" dirty="0">
                          <a:solidFill>
                            <a:srgbClr val="000000"/>
                          </a:solidFill>
                          <a:effectLst/>
                          <a:latin typeface="Times New Roman"/>
                        </a:rPr>
                        <a:t>  Обеспечение деятельности финансовых, налоговых и таможенных органов и органов финансового (финансово-бюджетного) надзора</a:t>
                      </a:r>
                    </a:p>
                  </a:txBody>
                  <a:tcPr marL="4347" marR="4347" marT="4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solidFill>
                            <a:srgbClr val="000000"/>
                          </a:solidFill>
                          <a:effectLst/>
                          <a:latin typeface="Times New Roman"/>
                        </a:rPr>
                        <a:t>0106</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448,3</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463,0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463,0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90701">
                <a:tc>
                  <a:txBody>
                    <a:bodyPr/>
                    <a:lstStyle/>
                    <a:p>
                      <a:pPr algn="l" fontAlgn="t"/>
                      <a:r>
                        <a:rPr lang="ru-RU" sz="850" b="0" i="0" u="none" strike="noStrike">
                          <a:solidFill>
                            <a:srgbClr val="000000"/>
                          </a:solidFill>
                          <a:effectLst/>
                          <a:latin typeface="Times New Roman"/>
                        </a:rPr>
                        <a:t> Муниципальная программа «Управление муниципальными финансами муниципального образования Борисоглебское»</a:t>
                      </a:r>
                    </a:p>
                  </a:txBody>
                  <a:tcPr marL="4347" marR="4347" marT="4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448,3</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463,0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463,0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587">
                <a:tc>
                  <a:txBody>
                    <a:bodyPr/>
                    <a:lstStyle/>
                    <a:p>
                      <a:pPr algn="l" fontAlgn="t"/>
                      <a:r>
                        <a:rPr lang="ru-RU" sz="850" b="1" i="1" u="none" strike="noStrike">
                          <a:solidFill>
                            <a:srgbClr val="000000"/>
                          </a:solidFill>
                          <a:effectLst/>
                          <a:latin typeface="Times New Roman"/>
                        </a:rPr>
                        <a:t>  Обеспечение проведения выборов и референдумов</a:t>
                      </a:r>
                    </a:p>
                  </a:txBody>
                  <a:tcPr marL="4347" marR="4347" marT="4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0107</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254,5</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0,0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0,0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4587">
                <a:tc>
                  <a:txBody>
                    <a:bodyPr/>
                    <a:lstStyle/>
                    <a:p>
                      <a:pPr algn="l" fontAlgn="t"/>
                      <a:r>
                        <a:rPr lang="ru-RU" sz="850" b="0" i="0" u="none" strike="noStrike" dirty="0">
                          <a:solidFill>
                            <a:srgbClr val="000000"/>
                          </a:solidFill>
                          <a:effectLst/>
                          <a:latin typeface="Times New Roman"/>
                        </a:rPr>
                        <a:t>Непрограммные расходы органов местного самоуправления</a:t>
                      </a:r>
                    </a:p>
                  </a:txBody>
                  <a:tcPr marL="4347" marR="4347" marT="4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254,5</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 </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 </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587">
                <a:tc>
                  <a:txBody>
                    <a:bodyPr/>
                    <a:lstStyle/>
                    <a:p>
                      <a:pPr algn="l" fontAlgn="t"/>
                      <a:r>
                        <a:rPr lang="ru-RU" sz="850" b="1" i="1" u="none" strike="noStrike">
                          <a:solidFill>
                            <a:srgbClr val="000000"/>
                          </a:solidFill>
                          <a:effectLst/>
                          <a:latin typeface="Times New Roman"/>
                        </a:rPr>
                        <a:t>  Резервные фонды</a:t>
                      </a:r>
                    </a:p>
                  </a:txBody>
                  <a:tcPr marL="4347" marR="4347" marT="4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0111</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0,0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51,8</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0,0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4587">
                <a:tc>
                  <a:txBody>
                    <a:bodyPr/>
                    <a:lstStyle/>
                    <a:p>
                      <a:pPr algn="l" fontAlgn="t"/>
                      <a:r>
                        <a:rPr lang="ru-RU" sz="850" b="0" i="0" u="none" strike="noStrike" dirty="0">
                          <a:solidFill>
                            <a:srgbClr val="000000"/>
                          </a:solidFill>
                          <a:effectLst/>
                          <a:latin typeface="Times New Roman"/>
                        </a:rPr>
                        <a:t>Непрограммные расходы органов местного самоуправления</a:t>
                      </a:r>
                    </a:p>
                  </a:txBody>
                  <a:tcPr marL="4347" marR="4347" marT="4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0,0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51,8</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0,0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587">
                <a:tc>
                  <a:txBody>
                    <a:bodyPr/>
                    <a:lstStyle/>
                    <a:p>
                      <a:pPr algn="l" fontAlgn="t"/>
                      <a:r>
                        <a:rPr lang="ru-RU" sz="850" b="1" i="1" u="none" strike="noStrike" dirty="0">
                          <a:solidFill>
                            <a:srgbClr val="000000"/>
                          </a:solidFill>
                          <a:effectLst/>
                          <a:latin typeface="Times New Roman"/>
                        </a:rPr>
                        <a:t>  Другие общегосударственные вопросы</a:t>
                      </a:r>
                    </a:p>
                  </a:txBody>
                  <a:tcPr marL="4347" marR="4347" marT="4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0113</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8 541,3</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10 562,3</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10 277,2</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71254">
                <a:tc>
                  <a:txBody>
                    <a:bodyPr/>
                    <a:lstStyle/>
                    <a:p>
                      <a:pPr algn="l" fontAlgn="t"/>
                      <a:r>
                        <a:rPr lang="ru-RU" sz="850" b="0" i="0" u="none" strike="noStrike" dirty="0">
                          <a:solidFill>
                            <a:srgbClr val="000000"/>
                          </a:solidFill>
                          <a:effectLst/>
                          <a:latin typeface="Times New Roman"/>
                        </a:rPr>
                        <a:t> Муниципальная программа «Развитие муниципальной службы  в муниципальном образовании Борисоглебское»</a:t>
                      </a:r>
                    </a:p>
                  </a:txBody>
                  <a:tcPr marL="4347" marR="4347" marT="4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solidFill>
                            <a:srgbClr val="000000"/>
                          </a:solidFill>
                          <a:effectLst/>
                          <a:latin typeface="Times New Roman"/>
                        </a:rPr>
                        <a:t> </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8 299,7</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9 614,6</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9 330,2</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016">
                <a:tc>
                  <a:txBody>
                    <a:bodyPr/>
                    <a:lstStyle/>
                    <a:p>
                      <a:pPr algn="l" fontAlgn="t"/>
                      <a:r>
                        <a:rPr lang="ru-RU" sz="850" b="0" i="0" u="none" strike="noStrike" dirty="0">
                          <a:solidFill>
                            <a:srgbClr val="000000"/>
                          </a:solidFill>
                          <a:effectLst/>
                          <a:latin typeface="Times New Roman"/>
                        </a:rPr>
                        <a:t>Муниципальная программа «Управление муниципальным имуществом муниципального образования Борисоглебское»</a:t>
                      </a:r>
                    </a:p>
                  </a:txBody>
                  <a:tcPr marL="4347" marR="4347" marT="4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138,3</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734,6</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733,9</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587">
                <a:tc>
                  <a:txBody>
                    <a:bodyPr/>
                    <a:lstStyle/>
                    <a:p>
                      <a:pPr algn="l" fontAlgn="t"/>
                      <a:r>
                        <a:rPr lang="ru-RU" sz="850" b="0" i="0" u="none" strike="noStrike">
                          <a:solidFill>
                            <a:srgbClr val="000000"/>
                          </a:solidFill>
                          <a:effectLst/>
                          <a:latin typeface="Times New Roman"/>
                        </a:rPr>
                        <a:t>Непрограммные расходы органов местного самоуправления</a:t>
                      </a:r>
                    </a:p>
                  </a:txBody>
                  <a:tcPr marL="4347" marR="4347" marT="4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103,3</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213,1</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213,1</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587">
                <a:tc>
                  <a:txBody>
                    <a:bodyPr/>
                    <a:lstStyle/>
                    <a:p>
                      <a:pPr algn="just" fontAlgn="ctr"/>
                      <a:r>
                        <a:rPr lang="ru-RU" sz="850" b="1" i="0" u="none" strike="noStrike" dirty="0">
                          <a:effectLst/>
                          <a:latin typeface="Times New Roman"/>
                        </a:rPr>
                        <a:t>НАЦИОНАЛЬНАЯ ОБОРОНА</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0200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229,2</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236,4</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dirty="0">
                          <a:effectLst/>
                          <a:latin typeface="Times New Roman"/>
                        </a:rPr>
                        <a:t>236,4</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4587">
                <a:tc>
                  <a:txBody>
                    <a:bodyPr/>
                    <a:lstStyle/>
                    <a:p>
                      <a:pPr algn="l" fontAlgn="t"/>
                      <a:r>
                        <a:rPr lang="ru-RU" sz="850" b="1" i="1" u="none" strike="noStrike" dirty="0">
                          <a:solidFill>
                            <a:srgbClr val="000000"/>
                          </a:solidFill>
                          <a:effectLst/>
                          <a:latin typeface="Times New Roman"/>
                        </a:rPr>
                        <a:t> Мобилизационная и вневойсковая подготовка</a:t>
                      </a:r>
                    </a:p>
                  </a:txBody>
                  <a:tcPr marL="4347" marR="4347" marT="4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0203</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229,2</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236,4</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236,4</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69674">
                <a:tc>
                  <a:txBody>
                    <a:bodyPr/>
                    <a:lstStyle/>
                    <a:p>
                      <a:pPr algn="l" fontAlgn="t"/>
                      <a:r>
                        <a:rPr lang="ru-RU" sz="850" b="0" i="0" u="none" strike="noStrike" dirty="0">
                          <a:solidFill>
                            <a:srgbClr val="000000"/>
                          </a:solidFill>
                          <a:effectLst/>
                          <a:latin typeface="Times New Roman"/>
                        </a:rPr>
                        <a:t>Муниципальная программа «Управление муниципальными финансами муниципального образования Борисоглебское»</a:t>
                      </a:r>
                    </a:p>
                  </a:txBody>
                  <a:tcPr marL="4347" marR="4347" marT="4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50" b="0" i="0" u="none" strike="noStrike">
                          <a:solidFill>
                            <a:srgbClr val="000000"/>
                          </a:solidFill>
                          <a:effectLst/>
                          <a:latin typeface="Times New Roman"/>
                        </a:rPr>
                        <a:t> </a:t>
                      </a:r>
                    </a:p>
                  </a:txBody>
                  <a:tcPr marL="4347" marR="4347" marT="4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229,2</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236,4</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236,4</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73">
                <a:tc>
                  <a:txBody>
                    <a:bodyPr/>
                    <a:lstStyle/>
                    <a:p>
                      <a:pPr algn="just" fontAlgn="ctr"/>
                      <a:r>
                        <a:rPr lang="ru-RU" sz="850" b="1" i="0" u="none" strike="noStrike" dirty="0">
                          <a:effectLst/>
                          <a:latin typeface="Times New Roman"/>
                        </a:rPr>
                        <a:t>НАЦИОНАЛЬНАЯ БЕЗОПАСНОСТЬ И ПРАВООХРАНИТЕЛЬНАЯ ДЕЯТЕЛЬНОСТЬ</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0300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511,4</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dirty="0">
                          <a:effectLst/>
                          <a:latin typeface="Times New Roman"/>
                        </a:rPr>
                        <a:t>1 600,1</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dirty="0">
                          <a:effectLst/>
                          <a:latin typeface="Times New Roman"/>
                        </a:rPr>
                        <a:t>588,9</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249173">
                <a:tc>
                  <a:txBody>
                    <a:bodyPr/>
                    <a:lstStyle/>
                    <a:p>
                      <a:pPr algn="l" fontAlgn="t"/>
                      <a:r>
                        <a:rPr lang="ru-RU" sz="850" b="1" i="1" u="none" strike="noStrike" dirty="0">
                          <a:solidFill>
                            <a:srgbClr val="000000"/>
                          </a:solidFill>
                          <a:effectLst/>
                          <a:latin typeface="Times New Roman"/>
                        </a:rPr>
                        <a:t>  Защита населения и территории от чрезвычайных ситуаций природного и техногенного характера, гражданская оборона</a:t>
                      </a:r>
                    </a:p>
                  </a:txBody>
                  <a:tcPr marL="4347" marR="4347" marT="4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0309</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511,4</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0,0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0,0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98933">
                <a:tc>
                  <a:txBody>
                    <a:bodyPr/>
                    <a:lstStyle/>
                    <a:p>
                      <a:pPr algn="l" fontAlgn="t"/>
                      <a:r>
                        <a:rPr lang="ru-RU" sz="850" b="0" i="0" u="none" strike="noStrike" dirty="0">
                          <a:solidFill>
                            <a:srgbClr val="000000"/>
                          </a:solidFill>
                          <a:effectLst/>
                          <a:latin typeface="Times New Roman"/>
                        </a:rPr>
                        <a:t>Муниципальная программа «Защита населения и территорий муниципального образования Борисоглебское от чрезвычайных ситуаций, обеспечение пожарной безопасности и безопасности людей на водных объектах»</a:t>
                      </a:r>
                    </a:p>
                  </a:txBody>
                  <a:tcPr marL="4347" marR="4347" marT="4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511,4</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0,0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0,0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73">
                <a:tc>
                  <a:txBody>
                    <a:bodyPr/>
                    <a:lstStyle/>
                    <a:p>
                      <a:pPr algn="l" fontAlgn="t"/>
                      <a:r>
                        <a:rPr lang="ru-RU" sz="850" b="1" i="1" u="none" strike="noStrike" dirty="0">
                          <a:solidFill>
                            <a:srgbClr val="000000"/>
                          </a:solidFill>
                          <a:effectLst/>
                          <a:latin typeface="Times New Roman"/>
                        </a:rPr>
                        <a:t>  Защита населения и территории от чрезвычайных ситуаций природного и техногенного характера, пожарная безопасность</a:t>
                      </a:r>
                    </a:p>
                  </a:txBody>
                  <a:tcPr marL="4347" marR="4347" marT="4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0310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0,0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1 596,1</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584,9</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58814">
                <a:tc>
                  <a:txBody>
                    <a:bodyPr/>
                    <a:lstStyle/>
                    <a:p>
                      <a:pPr algn="l" fontAlgn="t"/>
                      <a:r>
                        <a:rPr lang="ru-RU" sz="850" b="0" i="0" u="none" strike="noStrike" dirty="0">
                          <a:solidFill>
                            <a:srgbClr val="000000"/>
                          </a:solidFill>
                          <a:effectLst/>
                          <a:latin typeface="Times New Roman"/>
                        </a:rPr>
                        <a:t>Муниципальная программа «Защита населения и территорий муниципального образования Борисоглебское от чрезвычайных ситуаций, обеспечение пожарной безопасности и безопасности людей на водных объектах»</a:t>
                      </a:r>
                    </a:p>
                  </a:txBody>
                  <a:tcPr marL="4347" marR="4347" marT="4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solidFill>
                            <a:srgbClr val="000000"/>
                          </a:solidFill>
                          <a:effectLst/>
                          <a:latin typeface="Times New Roman"/>
                        </a:rPr>
                        <a:t> </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0,0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1 596,1</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584,9</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73">
                <a:tc>
                  <a:txBody>
                    <a:bodyPr/>
                    <a:lstStyle/>
                    <a:p>
                      <a:pPr algn="l" fontAlgn="t"/>
                      <a:r>
                        <a:rPr lang="ru-RU" sz="850" b="1" i="1" u="none" strike="noStrike" dirty="0">
                          <a:solidFill>
                            <a:srgbClr val="000000"/>
                          </a:solidFill>
                          <a:effectLst/>
                          <a:latin typeface="Times New Roman"/>
                        </a:rPr>
                        <a:t>  Другие вопросы в области национальной безопасности и правоохранительной деятельности</a:t>
                      </a:r>
                    </a:p>
                  </a:txBody>
                  <a:tcPr marL="4347" marR="4347" marT="4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0314</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0,0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4,0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4,0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308499">
                <a:tc>
                  <a:txBody>
                    <a:bodyPr/>
                    <a:lstStyle/>
                    <a:p>
                      <a:pPr algn="l" fontAlgn="t"/>
                      <a:r>
                        <a:rPr lang="ru-RU" sz="850" b="0" i="0" u="none" strike="noStrike" dirty="0">
                          <a:solidFill>
                            <a:srgbClr val="000000"/>
                          </a:solidFill>
                          <a:effectLst/>
                          <a:latin typeface="Times New Roman"/>
                        </a:rPr>
                        <a:t>Муниципальная программа «Обеспечение общественного порядка и профилактики правонарушений в муниципальном образовании Борисоглебское»</a:t>
                      </a:r>
                    </a:p>
                  </a:txBody>
                  <a:tcPr marL="4347" marR="4347" marT="4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solidFill>
                            <a:srgbClr val="000000"/>
                          </a:solidFill>
                          <a:effectLst/>
                          <a:latin typeface="Times New Roman"/>
                        </a:rPr>
                        <a:t> </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0,0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2,0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2,0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73">
                <a:tc>
                  <a:txBody>
                    <a:bodyPr/>
                    <a:lstStyle/>
                    <a:p>
                      <a:pPr algn="l" fontAlgn="t"/>
                      <a:r>
                        <a:rPr lang="ru-RU" sz="850" b="0" i="0" u="none" strike="noStrike" dirty="0">
                          <a:solidFill>
                            <a:srgbClr val="000000"/>
                          </a:solidFill>
                          <a:effectLst/>
                          <a:latin typeface="Times New Roman"/>
                        </a:rPr>
                        <a:t>Муниципальная программа «Противодействие коррупции на территории муниципального образования Борисоглебское»</a:t>
                      </a:r>
                    </a:p>
                  </a:txBody>
                  <a:tcPr marL="4347" marR="4347" marT="43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0,0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2,0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2,0</a:t>
                      </a:r>
                    </a:p>
                  </a:txBody>
                  <a:tcPr marL="4347" marR="4347" marT="4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val="4081755672"/>
              </p:ext>
            </p:extLst>
          </p:nvPr>
        </p:nvGraphicFramePr>
        <p:xfrm>
          <a:off x="413792" y="494975"/>
          <a:ext cx="8496944" cy="5958361"/>
        </p:xfrm>
        <a:graphic>
          <a:graphicData uri="http://schemas.openxmlformats.org/drawingml/2006/table">
            <a:tbl>
              <a:tblPr/>
              <a:tblGrid>
                <a:gridCol w="4964124"/>
                <a:gridCol w="692933"/>
                <a:gridCol w="829247"/>
                <a:gridCol w="1067798"/>
                <a:gridCol w="942842"/>
              </a:tblGrid>
              <a:tr h="122580">
                <a:tc gridSpan="5">
                  <a:txBody>
                    <a:bodyPr/>
                    <a:lstStyle/>
                    <a:p>
                      <a:pPr algn="r" fontAlgn="t"/>
                      <a:r>
                        <a:rPr lang="ru-RU" sz="1000" b="0" i="0" u="none" strike="noStrike" dirty="0">
                          <a:solidFill>
                            <a:srgbClr val="000000"/>
                          </a:solidFill>
                          <a:effectLst/>
                          <a:latin typeface="Times New Roman"/>
                        </a:rPr>
                        <a:t>Продолжение таблицы</a:t>
                      </a:r>
                    </a:p>
                  </a:txBody>
                  <a:tcPr marL="3793" marR="3793" marT="379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53314">
                <a:tc>
                  <a:txBody>
                    <a:bodyPr/>
                    <a:lstStyle/>
                    <a:p>
                      <a:pPr algn="ctr" fontAlgn="ctr"/>
                      <a:r>
                        <a:rPr lang="ru-RU" sz="800" b="1" i="0" u="none" strike="noStrike" dirty="0">
                          <a:effectLst/>
                          <a:latin typeface="Times New Roman"/>
                        </a:rPr>
                        <a:t>НАИМЕНОВАНИЕ</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00" b="1" i="0" u="none" strike="noStrike">
                          <a:effectLst/>
                          <a:latin typeface="Times New Roman"/>
                        </a:rPr>
                        <a:t>Раздел, подраздел</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00" b="1" i="0" u="none" strike="noStrike">
                          <a:effectLst/>
                          <a:latin typeface="Times New Roman"/>
                        </a:rPr>
                        <a:t>Исполнено за 2020 год, тыс. рублей</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00" b="1" i="0" u="none" strike="noStrike">
                          <a:effectLst/>
                          <a:latin typeface="Times New Roman"/>
                        </a:rPr>
                        <a:t>Уточненный план на 2021 год, тыс. рублей</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00" b="1" i="0" u="none" strike="noStrike">
                          <a:effectLst/>
                          <a:latin typeface="Times New Roman"/>
                        </a:rPr>
                        <a:t>Исполнено за 2021 год, тыс. рублей</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122580">
                <a:tc>
                  <a:txBody>
                    <a:bodyPr/>
                    <a:lstStyle/>
                    <a:p>
                      <a:pPr algn="just" fontAlgn="ctr"/>
                      <a:r>
                        <a:rPr lang="ru-RU" sz="800" b="1" i="0" u="none" strike="noStrike" dirty="0">
                          <a:effectLst/>
                          <a:latin typeface="Times New Roman"/>
                        </a:rPr>
                        <a:t>НАЦИОНАЛЬНАЯ ЭКОНОМИКА</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0400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510,1</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2 606,2</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2 598,3</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2580">
                <a:tc>
                  <a:txBody>
                    <a:bodyPr/>
                    <a:lstStyle/>
                    <a:p>
                      <a:pPr algn="l" fontAlgn="t"/>
                      <a:r>
                        <a:rPr lang="ru-RU" sz="800" b="1" i="1" u="none" strike="noStrike" dirty="0">
                          <a:solidFill>
                            <a:srgbClr val="000000"/>
                          </a:solidFill>
                          <a:effectLst/>
                          <a:latin typeface="Times New Roman"/>
                        </a:rPr>
                        <a:t>  Сельское хозяйство и рыболовство</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solidFill>
                            <a:srgbClr val="000000"/>
                          </a:solidFill>
                          <a:effectLst/>
                          <a:latin typeface="Times New Roman"/>
                        </a:rPr>
                        <a:t>0405</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153,2</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152,7</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2580">
                <a:tc>
                  <a:txBody>
                    <a:bodyPr/>
                    <a:lstStyle/>
                    <a:p>
                      <a:pPr algn="l" fontAlgn="t"/>
                      <a:r>
                        <a:rPr lang="ru-RU" sz="800" b="0" i="0" u="none" strike="noStrike">
                          <a:solidFill>
                            <a:srgbClr val="000000"/>
                          </a:solidFill>
                          <a:effectLst/>
                          <a:latin typeface="Times New Roman"/>
                        </a:rPr>
                        <a:t>Непрограммные расходы органов местного самоуправления</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a:rPr>
                        <a:t> </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153,2</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152,7</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580">
                <a:tc>
                  <a:txBody>
                    <a:bodyPr/>
                    <a:lstStyle/>
                    <a:p>
                      <a:pPr algn="l" fontAlgn="t"/>
                      <a:r>
                        <a:rPr lang="ru-RU" sz="800" b="1" i="1" u="none" strike="noStrike">
                          <a:solidFill>
                            <a:srgbClr val="000000"/>
                          </a:solidFill>
                          <a:effectLst/>
                          <a:latin typeface="Times New Roman"/>
                        </a:rPr>
                        <a:t>  Дорожное хозяйство (дорожные фонды)</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solidFill>
                            <a:srgbClr val="000000"/>
                          </a:solidFill>
                          <a:effectLst/>
                          <a:latin typeface="Times New Roman"/>
                        </a:rPr>
                        <a:t>0409</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483,2</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2 334,0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2 334,0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83785">
                <a:tc>
                  <a:txBody>
                    <a:bodyPr/>
                    <a:lstStyle/>
                    <a:p>
                      <a:pPr algn="l" fontAlgn="t"/>
                      <a:r>
                        <a:rPr lang="ru-RU" sz="800" b="0" i="0" u="none" strike="noStrike">
                          <a:solidFill>
                            <a:srgbClr val="000000"/>
                          </a:solidFill>
                          <a:effectLst/>
                          <a:latin typeface="Times New Roman"/>
                        </a:rPr>
                        <a:t>Муниципальная программа «Дорожное хозяйство муниципального образования Борисоглебское»</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a:rPr>
                        <a:t> </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effectLst/>
                          <a:latin typeface="Times New Roman"/>
                        </a:rPr>
                        <a:t>483,2</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2 334,0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2 334,0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580">
                <a:tc>
                  <a:txBody>
                    <a:bodyPr/>
                    <a:lstStyle/>
                    <a:p>
                      <a:pPr algn="l" fontAlgn="t"/>
                      <a:r>
                        <a:rPr lang="ru-RU" sz="800" b="1" i="1" u="none" strike="noStrike">
                          <a:solidFill>
                            <a:srgbClr val="000000"/>
                          </a:solidFill>
                          <a:effectLst/>
                          <a:latin typeface="Times New Roman"/>
                        </a:rPr>
                        <a:t>  Связь и информатика</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solidFill>
                            <a:srgbClr val="000000"/>
                          </a:solidFill>
                          <a:effectLst/>
                          <a:latin typeface="Times New Roman"/>
                        </a:rPr>
                        <a:t>0410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dirty="0">
                          <a:effectLst/>
                          <a:latin typeface="Times New Roman"/>
                        </a:rPr>
                        <a:t>26,9</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114,0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106,6</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62319">
                <a:tc>
                  <a:txBody>
                    <a:bodyPr/>
                    <a:lstStyle/>
                    <a:p>
                      <a:pPr algn="l" fontAlgn="t"/>
                      <a:r>
                        <a:rPr lang="ru-RU" sz="800" b="0" i="0" u="none" strike="noStrike">
                          <a:solidFill>
                            <a:srgbClr val="000000"/>
                          </a:solidFill>
                          <a:effectLst/>
                          <a:latin typeface="Times New Roman"/>
                        </a:rPr>
                        <a:t>Муниципальная программа «Информационное общество в муниципальном образовании Борисоглебское»</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effectLst/>
                          <a:latin typeface="Times New Roman"/>
                        </a:rPr>
                        <a:t>26,9</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114,0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106,6</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580">
                <a:tc>
                  <a:txBody>
                    <a:bodyPr/>
                    <a:lstStyle/>
                    <a:p>
                      <a:pPr algn="l" fontAlgn="t"/>
                      <a:r>
                        <a:rPr lang="ru-RU" sz="800" b="1" i="1" u="none" strike="noStrike">
                          <a:solidFill>
                            <a:srgbClr val="000000"/>
                          </a:solidFill>
                          <a:effectLst/>
                          <a:latin typeface="Times New Roman"/>
                        </a:rPr>
                        <a:t> Другие вопросы в области национальной экономики</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solidFill>
                            <a:srgbClr val="000000"/>
                          </a:solidFill>
                          <a:effectLst/>
                          <a:latin typeface="Times New Roman"/>
                        </a:rPr>
                        <a:t>0412</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5,0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5,0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90586">
                <a:tc>
                  <a:txBody>
                    <a:bodyPr/>
                    <a:lstStyle/>
                    <a:p>
                      <a:pPr algn="l" fontAlgn="t"/>
                      <a:r>
                        <a:rPr lang="ru-RU" sz="800" b="0" i="0" u="none" strike="noStrike">
                          <a:solidFill>
                            <a:srgbClr val="000000"/>
                          </a:solidFill>
                          <a:effectLst/>
                          <a:latin typeface="Times New Roman"/>
                        </a:rPr>
                        <a:t>Муниципальная программа «Содействие развитию малого и среднего предпринимательства в муниципальном образовании Борисоглебское»</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effectLst/>
                          <a:latin typeface="Times New Roman"/>
                        </a:rPr>
                        <a:t>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5,0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5,0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580">
                <a:tc>
                  <a:txBody>
                    <a:bodyPr/>
                    <a:lstStyle/>
                    <a:p>
                      <a:pPr algn="just" fontAlgn="ctr"/>
                      <a:r>
                        <a:rPr lang="ru-RU" sz="800" b="1" i="0" u="none" strike="noStrike">
                          <a:effectLst/>
                          <a:latin typeface="Times New Roman"/>
                        </a:rPr>
                        <a:t>ЖИЛИЩНО-КОММУНАЛЬНОЕ ХОЗЯЙСТВО</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0500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7 948,6</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5 824,2</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5 489,9</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2580">
                <a:tc>
                  <a:txBody>
                    <a:bodyPr/>
                    <a:lstStyle/>
                    <a:p>
                      <a:pPr algn="l" fontAlgn="t"/>
                      <a:r>
                        <a:rPr lang="ru-RU" sz="800" b="1" i="1" u="none" strike="noStrike">
                          <a:solidFill>
                            <a:srgbClr val="000000"/>
                          </a:solidFill>
                          <a:effectLst/>
                          <a:latin typeface="Times New Roman"/>
                        </a:rPr>
                        <a:t>  Жилищное хозяйство</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solidFill>
                            <a:srgbClr val="000000"/>
                          </a:solidFill>
                          <a:effectLst/>
                          <a:latin typeface="Times New Roman"/>
                        </a:rPr>
                        <a:t>0501</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2 431,3</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dirty="0">
                          <a:effectLst/>
                          <a:latin typeface="Times New Roman"/>
                        </a:rPr>
                        <a:t>29,0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27,0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44092">
                <a:tc>
                  <a:txBody>
                    <a:bodyPr/>
                    <a:lstStyle/>
                    <a:p>
                      <a:pPr algn="l" fontAlgn="t"/>
                      <a:r>
                        <a:rPr lang="ru-RU" sz="800" b="0" i="0" u="none" strike="noStrike">
                          <a:solidFill>
                            <a:srgbClr val="000000"/>
                          </a:solidFill>
                          <a:effectLst/>
                          <a:latin typeface="Times New Roman"/>
                        </a:rPr>
                        <a:t>Муниципальная программа «Капитальный ремонт многоквартирных домов муниципального образования Борисоглебское»</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29,0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effectLst/>
                          <a:latin typeface="Times New Roman"/>
                        </a:rPr>
                        <a:t>29,0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27,0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774">
                <a:tc>
                  <a:txBody>
                    <a:bodyPr/>
                    <a:lstStyle/>
                    <a:p>
                      <a:pPr algn="l" fontAlgn="t"/>
                      <a:r>
                        <a:rPr lang="ru-RU" sz="800" b="0" i="0" u="none" strike="noStrike">
                          <a:solidFill>
                            <a:srgbClr val="000000"/>
                          </a:solidFill>
                          <a:effectLst/>
                          <a:latin typeface="Times New Roman"/>
                        </a:rPr>
                        <a:t>Муниципальная программа «Обеспечение доступным и комфортным жильем населения муниципального образования Борисоглебское»</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2 402,3</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effectLst/>
                          <a:latin typeface="Times New Roman"/>
                        </a:rPr>
                        <a:t> </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 </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580">
                <a:tc>
                  <a:txBody>
                    <a:bodyPr/>
                    <a:lstStyle/>
                    <a:p>
                      <a:pPr algn="l" fontAlgn="t"/>
                      <a:r>
                        <a:rPr lang="ru-RU" sz="800" b="1" i="1" u="none" strike="noStrike">
                          <a:solidFill>
                            <a:srgbClr val="000000"/>
                          </a:solidFill>
                          <a:effectLst/>
                          <a:latin typeface="Times New Roman"/>
                        </a:rPr>
                        <a:t>Благоутройство</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solidFill>
                            <a:srgbClr val="000000"/>
                          </a:solidFill>
                          <a:effectLst/>
                          <a:latin typeface="Times New Roman"/>
                        </a:rPr>
                        <a:t>0503</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5 517,3</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5 795,2</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5 462,9</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86323">
                <a:tc>
                  <a:txBody>
                    <a:bodyPr/>
                    <a:lstStyle/>
                    <a:p>
                      <a:pPr algn="l" fontAlgn="t"/>
                      <a:r>
                        <a:rPr lang="ru-RU" sz="800" b="0" i="0" u="none" strike="noStrike">
                          <a:solidFill>
                            <a:srgbClr val="000000"/>
                          </a:solidFill>
                          <a:effectLst/>
                          <a:latin typeface="Times New Roman"/>
                        </a:rPr>
                        <a:t> Муниципальная программа «Благоустройство территории муниципального образования Борисоглебское»</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5 059,6</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effectLst/>
                          <a:latin typeface="Times New Roman"/>
                        </a:rPr>
                        <a:t>5 337,3</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5 005,0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016">
                <a:tc>
                  <a:txBody>
                    <a:bodyPr/>
                    <a:lstStyle/>
                    <a:p>
                      <a:pPr algn="l" fontAlgn="t"/>
                      <a:r>
                        <a:rPr lang="ru-RU" sz="800" b="0" i="0" u="none" strike="noStrike">
                          <a:solidFill>
                            <a:srgbClr val="000000"/>
                          </a:solidFill>
                          <a:effectLst/>
                          <a:latin typeface="Times New Roman"/>
                        </a:rPr>
                        <a:t>Муниципальная программа «Борьба с борщевиком на  территории муниципального образования Борисоглебское»</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457,8</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effectLst/>
                          <a:latin typeface="Times New Roman"/>
                        </a:rPr>
                        <a:t>457,9</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457,9</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580">
                <a:tc>
                  <a:txBody>
                    <a:bodyPr/>
                    <a:lstStyle/>
                    <a:p>
                      <a:pPr algn="just" fontAlgn="ctr"/>
                      <a:r>
                        <a:rPr lang="ru-RU" sz="800" b="1" i="0" u="none" strike="noStrike">
                          <a:effectLst/>
                          <a:latin typeface="Times New Roman"/>
                        </a:rPr>
                        <a:t>ОХРАНА ОКРУЖАЮЩЕЙ СРЕДЫ</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0600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128,8</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dirty="0">
                          <a:effectLst/>
                          <a:latin typeface="Times New Roman"/>
                        </a:rPr>
                        <a:t>300,0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296,7</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2580">
                <a:tc>
                  <a:txBody>
                    <a:bodyPr/>
                    <a:lstStyle/>
                    <a:p>
                      <a:pPr algn="l" fontAlgn="t"/>
                      <a:r>
                        <a:rPr lang="ru-RU" sz="800" b="1" i="1" u="none" strike="noStrike">
                          <a:solidFill>
                            <a:srgbClr val="000000"/>
                          </a:solidFill>
                          <a:effectLst/>
                          <a:latin typeface="Times New Roman"/>
                        </a:rPr>
                        <a:t>  Другие вопросы в области охраны окружающей среды</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solidFill>
                            <a:srgbClr val="000000"/>
                          </a:solidFill>
                          <a:effectLst/>
                          <a:latin typeface="Times New Roman"/>
                        </a:rPr>
                        <a:t>0605</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128,8</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dirty="0">
                          <a:effectLst/>
                          <a:latin typeface="Times New Roman"/>
                        </a:rPr>
                        <a:t>300,0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296,7</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80622">
                <a:tc>
                  <a:txBody>
                    <a:bodyPr/>
                    <a:lstStyle/>
                    <a:p>
                      <a:pPr algn="l" fontAlgn="t"/>
                      <a:r>
                        <a:rPr lang="ru-RU" sz="800" b="0" i="0" u="none" strike="noStrike" dirty="0">
                          <a:solidFill>
                            <a:srgbClr val="000000"/>
                          </a:solidFill>
                          <a:effectLst/>
                          <a:latin typeface="Times New Roman"/>
                        </a:rPr>
                        <a:t>Муниципальная программа «Благоустройство территории муниципального образования Борисоглебское»</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a:rPr>
                        <a:t> </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128,8</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effectLst/>
                          <a:latin typeface="Times New Roman"/>
                        </a:rPr>
                        <a:t>300,0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296,7</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580">
                <a:tc>
                  <a:txBody>
                    <a:bodyPr/>
                    <a:lstStyle/>
                    <a:p>
                      <a:pPr algn="just" fontAlgn="ctr"/>
                      <a:r>
                        <a:rPr lang="ru-RU" sz="800" b="1" i="0" u="none" strike="noStrike">
                          <a:effectLst/>
                          <a:latin typeface="Times New Roman"/>
                        </a:rPr>
                        <a:t>КУЛЬТУРА, КИНЕМАТОГРАФИЯ</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0800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10 708,3</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dirty="0">
                          <a:effectLst/>
                          <a:latin typeface="Times New Roman"/>
                        </a:rPr>
                        <a:t>11 786,7</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11 764,4</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2580">
                <a:tc>
                  <a:txBody>
                    <a:bodyPr/>
                    <a:lstStyle/>
                    <a:p>
                      <a:pPr algn="l" fontAlgn="t"/>
                      <a:r>
                        <a:rPr lang="ru-RU" sz="800" b="1" i="1" u="none" strike="noStrike">
                          <a:solidFill>
                            <a:srgbClr val="000000"/>
                          </a:solidFill>
                          <a:effectLst/>
                          <a:latin typeface="Times New Roman"/>
                        </a:rPr>
                        <a:t>  Культура</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solidFill>
                            <a:srgbClr val="000000"/>
                          </a:solidFill>
                          <a:effectLst/>
                          <a:latin typeface="Times New Roman"/>
                        </a:rPr>
                        <a:t>0801</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10 708,3</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11 786,7</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11 764,4</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80622">
                <a:tc>
                  <a:txBody>
                    <a:bodyPr/>
                    <a:lstStyle/>
                    <a:p>
                      <a:pPr algn="l" fontAlgn="t"/>
                      <a:r>
                        <a:rPr lang="ru-RU" sz="800" b="0" i="0" u="none" strike="noStrike">
                          <a:solidFill>
                            <a:srgbClr val="000000"/>
                          </a:solidFill>
                          <a:effectLst/>
                          <a:latin typeface="Times New Roman"/>
                        </a:rPr>
                        <a:t>Муниципальная программа "Развитие культуры муниципального образования Борисоглебское"</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10 708,3</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11 786,7</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effectLst/>
                          <a:latin typeface="Times New Roman"/>
                        </a:rPr>
                        <a:t>11 764,4</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580">
                <a:tc>
                  <a:txBody>
                    <a:bodyPr/>
                    <a:lstStyle/>
                    <a:p>
                      <a:pPr algn="just" fontAlgn="ctr"/>
                      <a:r>
                        <a:rPr lang="ru-RU" sz="800" b="1" i="0" u="none" strike="noStrike">
                          <a:effectLst/>
                          <a:latin typeface="Times New Roman"/>
                        </a:rPr>
                        <a:t>СОЦИАЛЬНАЯ ПОЛИТИКА</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1000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230,1</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681,4</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656,3</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2580">
                <a:tc>
                  <a:txBody>
                    <a:bodyPr/>
                    <a:lstStyle/>
                    <a:p>
                      <a:pPr algn="l" fontAlgn="t"/>
                      <a:r>
                        <a:rPr lang="ru-RU" sz="800" b="1" i="1" u="none" strike="noStrike">
                          <a:solidFill>
                            <a:srgbClr val="000000"/>
                          </a:solidFill>
                          <a:effectLst/>
                          <a:latin typeface="Times New Roman"/>
                        </a:rPr>
                        <a:t>  Пенсионное обеспечение</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solidFill>
                            <a:srgbClr val="000000"/>
                          </a:solidFill>
                          <a:effectLst/>
                          <a:latin typeface="Times New Roman"/>
                        </a:rPr>
                        <a:t>1001</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230,1</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376,2</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dirty="0">
                          <a:effectLst/>
                          <a:latin typeface="Times New Roman"/>
                        </a:rPr>
                        <a:t>351,1</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2580">
                <a:tc>
                  <a:txBody>
                    <a:bodyPr/>
                    <a:lstStyle/>
                    <a:p>
                      <a:pPr algn="l" fontAlgn="t"/>
                      <a:r>
                        <a:rPr lang="ru-RU" sz="800" b="0" i="0" u="none" strike="noStrike">
                          <a:solidFill>
                            <a:srgbClr val="000000"/>
                          </a:solidFill>
                          <a:effectLst/>
                          <a:latin typeface="Times New Roman"/>
                        </a:rPr>
                        <a:t>Непрограммные расходы органов местного самоуправления</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230,1</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376,2</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351,1</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580">
                <a:tc>
                  <a:txBody>
                    <a:bodyPr/>
                    <a:lstStyle/>
                    <a:p>
                      <a:pPr algn="l" fontAlgn="t"/>
                      <a:r>
                        <a:rPr lang="ru-RU" sz="800" b="1" i="1" u="none" strike="noStrike">
                          <a:solidFill>
                            <a:srgbClr val="000000"/>
                          </a:solidFill>
                          <a:effectLst/>
                          <a:latin typeface="Times New Roman"/>
                        </a:rPr>
                        <a:t>  Социальное обеспечение населения</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solidFill>
                            <a:srgbClr val="000000"/>
                          </a:solidFill>
                          <a:effectLst/>
                          <a:latin typeface="Times New Roman"/>
                        </a:rPr>
                        <a:t>1003</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305,2</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dirty="0">
                          <a:effectLst/>
                          <a:latin typeface="Times New Roman"/>
                        </a:rPr>
                        <a:t>305,2</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84774">
                <a:tc>
                  <a:txBody>
                    <a:bodyPr/>
                    <a:lstStyle/>
                    <a:p>
                      <a:pPr algn="l" fontAlgn="t"/>
                      <a:r>
                        <a:rPr lang="ru-RU" sz="800" b="0" i="0" u="none" strike="noStrike">
                          <a:solidFill>
                            <a:srgbClr val="000000"/>
                          </a:solidFill>
                          <a:effectLst/>
                          <a:latin typeface="Times New Roman"/>
                        </a:rPr>
                        <a:t>Муниципальная программа «Обеспечение доступным и комфортным жильем населения муниципального образования»</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305,2</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effectLst/>
                          <a:latin typeface="Times New Roman"/>
                        </a:rPr>
                        <a:t>305,2</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580">
                <a:tc>
                  <a:txBody>
                    <a:bodyPr/>
                    <a:lstStyle/>
                    <a:p>
                      <a:pPr algn="just" fontAlgn="ctr"/>
                      <a:r>
                        <a:rPr lang="ru-RU" sz="800" b="1" i="0" u="none" strike="noStrike">
                          <a:effectLst/>
                          <a:latin typeface="Times New Roman"/>
                        </a:rPr>
                        <a:t>ФИЗИЧЕСКАЯ КУЛЬТУРА И СПОРТ</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1100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10,0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dirty="0">
                          <a:effectLst/>
                          <a:latin typeface="Times New Roman"/>
                        </a:rPr>
                        <a:t>10,0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2580">
                <a:tc>
                  <a:txBody>
                    <a:bodyPr/>
                    <a:lstStyle/>
                    <a:p>
                      <a:pPr algn="l" fontAlgn="t"/>
                      <a:r>
                        <a:rPr lang="ru-RU" sz="800" b="1" i="1" u="none" strike="noStrike">
                          <a:solidFill>
                            <a:srgbClr val="000000"/>
                          </a:solidFill>
                          <a:effectLst/>
                          <a:latin typeface="Times New Roman"/>
                        </a:rPr>
                        <a:t>  Массовый спорт</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solidFill>
                            <a:srgbClr val="000000"/>
                          </a:solidFill>
                          <a:effectLst/>
                          <a:latin typeface="Times New Roman"/>
                        </a:rPr>
                        <a:t>1102</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10,0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dirty="0">
                          <a:effectLst/>
                          <a:latin typeface="Times New Roman"/>
                        </a:rPr>
                        <a:t>10,0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55715">
                <a:tc>
                  <a:txBody>
                    <a:bodyPr/>
                    <a:lstStyle/>
                    <a:p>
                      <a:pPr algn="l" fontAlgn="t"/>
                      <a:r>
                        <a:rPr lang="ru-RU" sz="800" b="0" i="0" u="none" strike="noStrike">
                          <a:solidFill>
                            <a:srgbClr val="000000"/>
                          </a:solidFill>
                          <a:effectLst/>
                          <a:latin typeface="Times New Roman"/>
                        </a:rPr>
                        <a:t> Муниципальная программа «Развитие физической культуры и спорта в муниципальном образовании Борисоглебское»</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effectLst/>
                          <a:latin typeface="Times New Roman"/>
                        </a:rPr>
                        <a:t>10,0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580">
                <a:tc>
                  <a:txBody>
                    <a:bodyPr/>
                    <a:lstStyle/>
                    <a:p>
                      <a:pPr algn="just" fontAlgn="ctr"/>
                      <a:r>
                        <a:rPr lang="ru-RU" sz="800" b="1" i="0" u="none" strike="noStrike">
                          <a:effectLst/>
                          <a:latin typeface="Times New Roman"/>
                        </a:rPr>
                        <a:t>СРЕДСТВА МАССОВОЙ ИНФОРМАЦИИ</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1200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331,1</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383,8</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dirty="0">
                          <a:effectLst/>
                          <a:latin typeface="Times New Roman"/>
                        </a:rPr>
                        <a:t>350,0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2580">
                <a:tc>
                  <a:txBody>
                    <a:bodyPr/>
                    <a:lstStyle/>
                    <a:p>
                      <a:pPr algn="l" fontAlgn="t"/>
                      <a:r>
                        <a:rPr lang="ru-RU" sz="800" b="1" i="1" u="none" strike="noStrike">
                          <a:solidFill>
                            <a:srgbClr val="000000"/>
                          </a:solidFill>
                          <a:effectLst/>
                          <a:latin typeface="Times New Roman"/>
                        </a:rPr>
                        <a:t>  Периодическая печать и издательства</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solidFill>
                            <a:srgbClr val="000000"/>
                          </a:solidFill>
                          <a:effectLst/>
                          <a:latin typeface="Times New Roman"/>
                        </a:rPr>
                        <a:t>1202</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331,1</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383,8</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dirty="0">
                          <a:effectLst/>
                          <a:latin typeface="Times New Roman"/>
                        </a:rPr>
                        <a:t>350,0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81999">
                <a:tc>
                  <a:txBody>
                    <a:bodyPr/>
                    <a:lstStyle/>
                    <a:p>
                      <a:pPr algn="l" fontAlgn="t"/>
                      <a:r>
                        <a:rPr lang="ru-RU" sz="800" b="0" i="0" u="none" strike="noStrike">
                          <a:solidFill>
                            <a:srgbClr val="000000"/>
                          </a:solidFill>
                          <a:effectLst/>
                          <a:latin typeface="Times New Roman"/>
                        </a:rPr>
                        <a:t>Муниципальная программа «Развитие муниципальной службы  в муниципальном образовании Борисоглебское»</a:t>
                      </a:r>
                    </a:p>
                  </a:txBody>
                  <a:tcPr marL="3793" marR="3793" marT="37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331,1</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383,8</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effectLst/>
                          <a:latin typeface="Times New Roman"/>
                        </a:rPr>
                        <a:t>350,0</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580">
                <a:tc>
                  <a:txBody>
                    <a:bodyPr/>
                    <a:lstStyle/>
                    <a:p>
                      <a:pPr algn="l" fontAlgn="ctr"/>
                      <a:r>
                        <a:rPr lang="ru-RU" sz="800" b="1" i="0" u="none" strike="noStrike">
                          <a:effectLst/>
                          <a:latin typeface="Times New Roman"/>
                        </a:rPr>
                        <a:t>ИТОГО РАСХОДОВ:</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00" b="1" i="0" u="none" strike="noStrike">
                          <a:effectLst/>
                          <a:latin typeface="Times New Roman"/>
                        </a:rPr>
                        <a:t> </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00" b="1" i="0" u="none" strike="noStrike">
                          <a:effectLst/>
                          <a:latin typeface="Times New Roman"/>
                        </a:rPr>
                        <a:t>32 239,9</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00" b="1" i="0" u="none" strike="noStrike">
                          <a:effectLst/>
                          <a:latin typeface="Times New Roman"/>
                        </a:rPr>
                        <a:t>37 091,7</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00" b="1" i="0" u="none" strike="noStrike" dirty="0">
                          <a:effectLst/>
                          <a:latin typeface="Times New Roman"/>
                        </a:rPr>
                        <a:t>35 308,1</a:t>
                      </a:r>
                    </a:p>
                  </a:txBody>
                  <a:tcPr marL="3793" marR="3793" marT="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bl>
          </a:graphicData>
        </a:graphic>
      </p:graphicFrame>
    </p:spTree>
    <p:extLst>
      <p:ext uri="{BB962C8B-B14F-4D97-AF65-F5344CB8AC3E}">
        <p14:creationId xmlns:p14="http://schemas.microsoft.com/office/powerpoint/2010/main" val="1700357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1" y="44624"/>
            <a:ext cx="91805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sz="1400" b="1" dirty="0">
                <a:latin typeface="Times New Roman" pitchFamily="18" charset="0"/>
              </a:rPr>
              <a:t>Расходы бюджета муниципального образования Борисоглебское на социальную сферу в </a:t>
            </a:r>
            <a:r>
              <a:rPr lang="ru-RU" altLang="ru-RU" sz="1400" b="1" dirty="0" smtClean="0">
                <a:latin typeface="Times New Roman" pitchFamily="18" charset="0"/>
              </a:rPr>
              <a:t>2021 </a:t>
            </a:r>
            <a:r>
              <a:rPr lang="ru-RU" altLang="ru-RU" sz="1400" b="1" dirty="0">
                <a:latin typeface="Times New Roman" pitchFamily="18" charset="0"/>
              </a:rPr>
              <a:t>году, </a:t>
            </a:r>
            <a:r>
              <a:rPr lang="ru-RU" altLang="ru-RU" sz="1400" b="1" dirty="0" smtClean="0">
                <a:latin typeface="Times New Roman" pitchFamily="18" charset="0"/>
              </a:rPr>
              <a:t> тыс</a:t>
            </a:r>
            <a:r>
              <a:rPr lang="ru-RU" altLang="ru-RU" sz="1400" b="1" dirty="0">
                <a:latin typeface="Times New Roman" pitchFamily="18" charset="0"/>
              </a:rPr>
              <a:t>. рублей</a:t>
            </a:r>
          </a:p>
        </p:txBody>
      </p:sp>
      <p:sp>
        <p:nvSpPr>
          <p:cNvPr id="16387" name="Rectangle 8"/>
          <p:cNvSpPr>
            <a:spLocks noChangeArrowheads="1"/>
          </p:cNvSpPr>
          <p:nvPr/>
        </p:nvSpPr>
        <p:spPr bwMode="auto">
          <a:xfrm>
            <a:off x="292100" y="3429000"/>
            <a:ext cx="862171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ru-RU" altLang="ru-RU" sz="1400" b="1" dirty="0">
                <a:latin typeface="Times New Roman" pitchFamily="18" charset="0"/>
              </a:rPr>
              <a:t>Доля переданных полномочий из бюджета муниципального образования Борисоглебское в бюджет муниципального образования Муромский район</a:t>
            </a:r>
            <a:r>
              <a:rPr lang="ru-RU" altLang="ru-RU" sz="1400" dirty="0"/>
              <a:t> </a:t>
            </a:r>
            <a:r>
              <a:rPr lang="ru-RU" altLang="ru-RU" sz="1400" b="1" dirty="0">
                <a:latin typeface="Times New Roman" pitchFamily="18" charset="0"/>
              </a:rPr>
              <a:t>в 2021 </a:t>
            </a:r>
            <a:r>
              <a:rPr lang="ru-RU" altLang="ru-RU" sz="1400" b="1" dirty="0" smtClean="0">
                <a:latin typeface="Times New Roman" pitchFamily="18" charset="0"/>
              </a:rPr>
              <a:t>году,  тыс. рублей.</a:t>
            </a:r>
            <a:endParaRPr lang="ru-RU" altLang="ru-RU" sz="1400" b="1" dirty="0">
              <a:latin typeface="Times New Roman" pitchFamily="18" charset="0"/>
            </a:endParaRPr>
          </a:p>
        </p:txBody>
      </p:sp>
      <p:graphicFrame>
        <p:nvGraphicFramePr>
          <p:cNvPr id="7" name="Диаграмма 6"/>
          <p:cNvGraphicFramePr>
            <a:graphicFrameLocks/>
          </p:cNvGraphicFramePr>
          <p:nvPr>
            <p:extLst>
              <p:ext uri="{D42A27DB-BD31-4B8C-83A1-F6EECF244321}">
                <p14:modId xmlns:p14="http://schemas.microsoft.com/office/powerpoint/2010/main" val="1851389802"/>
              </p:ext>
            </p:extLst>
          </p:nvPr>
        </p:nvGraphicFramePr>
        <p:xfrm>
          <a:off x="1925638" y="3889375"/>
          <a:ext cx="5486400" cy="28003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p:cNvGraphicFramePr>
            <a:graphicFrameLocks/>
          </p:cNvGraphicFramePr>
          <p:nvPr>
            <p:extLst>
              <p:ext uri="{D42A27DB-BD31-4B8C-83A1-F6EECF244321}">
                <p14:modId xmlns:p14="http://schemas.microsoft.com/office/powerpoint/2010/main" val="2479376828"/>
              </p:ext>
            </p:extLst>
          </p:nvPr>
        </p:nvGraphicFramePr>
        <p:xfrm>
          <a:off x="1722636" y="404664"/>
          <a:ext cx="5760640" cy="28575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50798" y="476672"/>
            <a:ext cx="8262937" cy="417513"/>
          </a:xfrm>
        </p:spPr>
        <p:txBody>
          <a:bodyPr/>
          <a:lstStyle/>
          <a:p>
            <a:pPr algn="ctr" eaLnBrk="1" hangingPunct="1"/>
            <a:r>
              <a:rPr lang="ru-RU" altLang="ru-RU" sz="2200" b="1" dirty="0" smtClean="0">
                <a:latin typeface="Times New Roman" pitchFamily="18" charset="0"/>
                <a:cs typeface="Times New Roman" pitchFamily="18" charset="0"/>
              </a:rPr>
              <a:t>МЕЖБЮДЖЕТНЫЕ ОТНОШЕНИЯ</a:t>
            </a:r>
          </a:p>
        </p:txBody>
      </p:sp>
      <p:sp>
        <p:nvSpPr>
          <p:cNvPr id="7171" name="AutoShape 7"/>
          <p:cNvSpPr>
            <a:spLocks noChangeArrowheads="1"/>
          </p:cNvSpPr>
          <p:nvPr/>
        </p:nvSpPr>
        <p:spPr bwMode="auto">
          <a:xfrm>
            <a:off x="237395" y="1368028"/>
            <a:ext cx="3783750" cy="1628924"/>
          </a:xfrm>
          <a:prstGeom prst="flowChartAlternateProcess">
            <a:avLst/>
          </a:prstGeom>
          <a:solidFill>
            <a:srgbClr val="CCFFCC">
              <a:alpha val="74117"/>
            </a:srgbClr>
          </a:solidFill>
          <a:ln w="9525">
            <a:solidFill>
              <a:schemeClr val="tx1"/>
            </a:solidFill>
            <a:miter lim="800000"/>
            <a:headEnd/>
            <a:tailEnd/>
          </a:ln>
          <a:scene3d>
            <a:camera prst="orthographicFront"/>
            <a:lightRig rig="threePt" dir="t"/>
          </a:scene3d>
          <a:sp3d>
            <a:bevelT/>
          </a:sp3d>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ru-RU" altLang="ru-RU" sz="1300" smtClean="0">
              <a:latin typeface="Times New Roman" pitchFamily="18" charset="0"/>
              <a:cs typeface="+mn-cs"/>
            </a:endParaRPr>
          </a:p>
        </p:txBody>
      </p:sp>
      <p:sp>
        <p:nvSpPr>
          <p:cNvPr id="17414" name="Text Box 7"/>
          <p:cNvSpPr txBox="1">
            <a:spLocks noChangeArrowheads="1"/>
          </p:cNvSpPr>
          <p:nvPr/>
        </p:nvSpPr>
        <p:spPr bwMode="auto">
          <a:xfrm>
            <a:off x="329045" y="1368028"/>
            <a:ext cx="3600450" cy="158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eaLnBrk="1" hangingPunct="1">
              <a:spcBef>
                <a:spcPct val="50000"/>
              </a:spcBef>
            </a:pPr>
            <a:r>
              <a:rPr lang="ru-RU" altLang="ru-RU" sz="1300" b="1" dirty="0">
                <a:latin typeface="Times New Roman" pitchFamily="18" charset="0"/>
              </a:rPr>
              <a:t>Из бюджета Владимирской области:</a:t>
            </a:r>
          </a:p>
          <a:p>
            <a:pPr eaLnBrk="1" hangingPunct="1">
              <a:buFontTx/>
              <a:buChar char="-"/>
            </a:pPr>
            <a:r>
              <a:rPr lang="ru-RU" altLang="ru-RU" sz="1200" dirty="0">
                <a:latin typeface="Times New Roman" pitchFamily="18" charset="0"/>
              </a:rPr>
              <a:t> субсидии </a:t>
            </a:r>
            <a:r>
              <a:rPr lang="ru-RU" altLang="ru-RU" sz="1200" b="1" dirty="0" smtClean="0">
                <a:latin typeface="Times New Roman" pitchFamily="18" charset="0"/>
              </a:rPr>
              <a:t>2907,7 </a:t>
            </a:r>
            <a:r>
              <a:rPr lang="ru-RU" altLang="ru-RU" sz="1200" b="1" dirty="0">
                <a:latin typeface="Times New Roman" pitchFamily="18" charset="0"/>
              </a:rPr>
              <a:t>тыс. рублей</a:t>
            </a:r>
            <a:r>
              <a:rPr lang="ru-RU" altLang="ru-RU" sz="1200" dirty="0">
                <a:latin typeface="Times New Roman" pitchFamily="18" charset="0"/>
              </a:rPr>
              <a:t>;</a:t>
            </a:r>
          </a:p>
          <a:p>
            <a:pPr eaLnBrk="1" hangingPunct="1">
              <a:buFontTx/>
              <a:buChar char="-"/>
            </a:pPr>
            <a:r>
              <a:rPr lang="ru-RU" altLang="ru-RU" sz="1200" dirty="0">
                <a:latin typeface="Times New Roman" pitchFamily="18" charset="0"/>
              </a:rPr>
              <a:t> субвенции  </a:t>
            </a:r>
            <a:r>
              <a:rPr lang="ru-RU" altLang="ru-RU" sz="1200" b="1" dirty="0" smtClean="0">
                <a:latin typeface="Times New Roman" pitchFamily="18" charset="0"/>
              </a:rPr>
              <a:t>295,4 </a:t>
            </a:r>
            <a:r>
              <a:rPr lang="ru-RU" altLang="ru-RU" sz="1200" b="1" dirty="0">
                <a:latin typeface="Times New Roman" pitchFamily="18" charset="0"/>
              </a:rPr>
              <a:t>тыс. рублей</a:t>
            </a:r>
            <a:r>
              <a:rPr lang="ru-RU" altLang="ru-RU" sz="1200" dirty="0">
                <a:latin typeface="Times New Roman" pitchFamily="18" charset="0"/>
              </a:rPr>
              <a:t>;</a:t>
            </a:r>
          </a:p>
          <a:p>
            <a:pPr eaLnBrk="1" hangingPunct="1">
              <a:buFontTx/>
              <a:buChar char="-"/>
            </a:pPr>
            <a:r>
              <a:rPr lang="ru-RU" altLang="ru-RU" sz="1200" dirty="0">
                <a:latin typeface="Times New Roman" pitchFamily="18" charset="0"/>
              </a:rPr>
              <a:t>дотация на выравнивание бюджетной обеспеченности (за счет субвенции из областного бюджета) </a:t>
            </a:r>
            <a:r>
              <a:rPr lang="ru-RU" altLang="ru-RU" sz="1200" b="1" dirty="0" smtClean="0">
                <a:latin typeface="Times New Roman" pitchFamily="18" charset="0"/>
              </a:rPr>
              <a:t>7231,0 </a:t>
            </a:r>
            <a:r>
              <a:rPr lang="ru-RU" altLang="ru-RU" sz="1200" b="1" dirty="0">
                <a:latin typeface="Times New Roman" pitchFamily="18" charset="0"/>
              </a:rPr>
              <a:t>тыс. </a:t>
            </a:r>
            <a:r>
              <a:rPr lang="ru-RU" altLang="ru-RU" sz="1200" b="1" dirty="0" smtClean="0">
                <a:latin typeface="Times New Roman" pitchFamily="18" charset="0"/>
              </a:rPr>
              <a:t>рублей</a:t>
            </a:r>
            <a:r>
              <a:rPr lang="ru-RU" altLang="ru-RU" sz="1200" dirty="0" smtClean="0">
                <a:latin typeface="Times New Roman" pitchFamily="18" charset="0"/>
              </a:rPr>
              <a:t>;</a:t>
            </a:r>
          </a:p>
          <a:p>
            <a:pPr eaLnBrk="1" hangingPunct="1">
              <a:buFontTx/>
              <a:buChar char="-"/>
            </a:pPr>
            <a:r>
              <a:rPr lang="ru-RU" altLang="ru-RU" sz="1200" dirty="0">
                <a:latin typeface="Times New Roman" pitchFamily="18" charset="0"/>
              </a:rPr>
              <a:t> </a:t>
            </a:r>
            <a:r>
              <a:rPr lang="ru-RU" altLang="ru-RU" sz="1200" dirty="0" smtClean="0">
                <a:latin typeface="Times New Roman" pitchFamily="18" charset="0"/>
              </a:rPr>
              <a:t>дотация на </a:t>
            </a:r>
            <a:r>
              <a:rPr lang="ru-RU" altLang="ru-RU" sz="1200" dirty="0">
                <a:latin typeface="Times New Roman" pitchFamily="18" charset="0"/>
              </a:rPr>
              <a:t>выравнивание бюджетной </a:t>
            </a:r>
            <a:r>
              <a:rPr lang="ru-RU" altLang="ru-RU" sz="1200" dirty="0" smtClean="0">
                <a:latin typeface="Times New Roman" pitchFamily="18" charset="0"/>
              </a:rPr>
              <a:t>обеспеченности </a:t>
            </a:r>
            <a:r>
              <a:rPr lang="ru-RU" altLang="ru-RU" sz="1200" b="1" dirty="0" smtClean="0">
                <a:latin typeface="Times New Roman" pitchFamily="18" charset="0"/>
              </a:rPr>
              <a:t>279,0 тыс. рублей</a:t>
            </a:r>
            <a:r>
              <a:rPr lang="ru-RU" altLang="ru-RU" sz="1200" dirty="0" smtClean="0">
                <a:latin typeface="Times New Roman" pitchFamily="18" charset="0"/>
              </a:rPr>
              <a:t>.</a:t>
            </a:r>
            <a:endParaRPr lang="ru-RU" altLang="ru-RU" sz="1200" dirty="0">
              <a:latin typeface="Times New Roman" pitchFamily="18" charset="0"/>
            </a:endParaRPr>
          </a:p>
        </p:txBody>
      </p:sp>
      <p:sp>
        <p:nvSpPr>
          <p:cNvPr id="2" name="AutoShape 7"/>
          <p:cNvSpPr>
            <a:spLocks noChangeArrowheads="1"/>
          </p:cNvSpPr>
          <p:nvPr/>
        </p:nvSpPr>
        <p:spPr bwMode="auto">
          <a:xfrm>
            <a:off x="184219" y="3385741"/>
            <a:ext cx="3859144" cy="1556300"/>
          </a:xfrm>
          <a:prstGeom prst="flowChartAlternateProcess">
            <a:avLst/>
          </a:prstGeom>
          <a:solidFill>
            <a:srgbClr val="CCFFCC">
              <a:alpha val="74117"/>
            </a:srgbClr>
          </a:solidFill>
          <a:ln w="9525">
            <a:solidFill>
              <a:schemeClr val="tx1"/>
            </a:solidFill>
            <a:miter lim="800000"/>
            <a:headEnd/>
            <a:tailEnd/>
          </a:ln>
          <a:scene3d>
            <a:camera prst="orthographicFront"/>
            <a:lightRig rig="threePt" dir="t"/>
          </a:scene3d>
          <a:sp3d>
            <a:bevelT/>
          </a:sp3d>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ru-RU" altLang="ru-RU" sz="1300" smtClean="0">
              <a:latin typeface="Times New Roman" pitchFamily="18" charset="0"/>
              <a:cs typeface="+mn-cs"/>
            </a:endParaRPr>
          </a:p>
        </p:txBody>
      </p:sp>
      <p:sp>
        <p:nvSpPr>
          <p:cNvPr id="17418" name="AutoShape 26"/>
          <p:cNvSpPr>
            <a:spLocks noChangeArrowheads="1"/>
          </p:cNvSpPr>
          <p:nvPr/>
        </p:nvSpPr>
        <p:spPr bwMode="auto">
          <a:xfrm>
            <a:off x="4731281" y="1594416"/>
            <a:ext cx="3597275" cy="1027113"/>
          </a:xfrm>
          <a:prstGeom prst="flowChartAlternateProcess">
            <a:avLst/>
          </a:prstGeom>
          <a:solidFill>
            <a:srgbClr val="FFFF99"/>
          </a:solidFill>
          <a:ln w="9525">
            <a:solidFill>
              <a:schemeClr val="tx1"/>
            </a:solidFill>
            <a:miter lim="800000"/>
            <a:headEnd/>
            <a:tailEnd/>
          </a:ln>
        </p:spPr>
        <p:txBody>
          <a:bodyPr wrap="none" anchor="ctr"/>
          <a:lstStyle/>
          <a:p>
            <a:pPr algn="ctr"/>
            <a:endParaRPr lang="ru-RU" altLang="ru-RU"/>
          </a:p>
        </p:txBody>
      </p:sp>
      <p:sp>
        <p:nvSpPr>
          <p:cNvPr id="17419" name="Text Box 27"/>
          <p:cNvSpPr txBox="1">
            <a:spLocks noChangeArrowheads="1"/>
          </p:cNvSpPr>
          <p:nvPr/>
        </p:nvSpPr>
        <p:spPr bwMode="auto">
          <a:xfrm>
            <a:off x="4801131" y="1745420"/>
            <a:ext cx="3527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50000"/>
              </a:spcBef>
            </a:pPr>
            <a:r>
              <a:rPr lang="ru-RU" altLang="ru-RU" sz="1600" b="1" dirty="0">
                <a:latin typeface="Times New Roman" pitchFamily="18" charset="0"/>
              </a:rPr>
              <a:t>БЮДЖЕТ МУНИЦИПАЛЬНОГО ОБРАЗОВАНИЯ БОРИСОГЛЕБСКОЕ</a:t>
            </a:r>
          </a:p>
        </p:txBody>
      </p:sp>
      <p:sp>
        <p:nvSpPr>
          <p:cNvPr id="17420" name="Text Box 36"/>
          <p:cNvSpPr txBox="1">
            <a:spLocks noChangeArrowheads="1"/>
          </p:cNvSpPr>
          <p:nvPr/>
        </p:nvSpPr>
        <p:spPr bwMode="auto">
          <a:xfrm>
            <a:off x="268288" y="3356992"/>
            <a:ext cx="3816350" cy="158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eaLnBrk="1" hangingPunct="1">
              <a:spcBef>
                <a:spcPct val="50000"/>
              </a:spcBef>
            </a:pPr>
            <a:r>
              <a:rPr lang="ru-RU" altLang="ru-RU" sz="1300" b="1" dirty="0">
                <a:latin typeface="Times New Roman" pitchFamily="18" charset="0"/>
              </a:rPr>
              <a:t>Из бюджета МО Муромский район:</a:t>
            </a:r>
          </a:p>
          <a:p>
            <a:pPr algn="just" eaLnBrk="1" hangingPunct="1"/>
            <a:r>
              <a:rPr lang="ru-RU" altLang="ru-RU" sz="1200" dirty="0">
                <a:latin typeface="Times New Roman" pitchFamily="18" charset="0"/>
              </a:rPr>
              <a:t>-дотации на выравнивание  бюджетной  обеспеченности из районного Фонда финансовой поддержки  поселений </a:t>
            </a:r>
            <a:r>
              <a:rPr lang="ru-RU" altLang="ru-RU" sz="1200" b="1" dirty="0" smtClean="0">
                <a:latin typeface="Times New Roman" pitchFamily="18" charset="0"/>
              </a:rPr>
              <a:t>5975,0 </a:t>
            </a:r>
            <a:r>
              <a:rPr lang="ru-RU" altLang="ru-RU" sz="1200" b="1" dirty="0">
                <a:latin typeface="Times New Roman" pitchFamily="18" charset="0"/>
              </a:rPr>
              <a:t>тыс. </a:t>
            </a:r>
            <a:r>
              <a:rPr lang="ru-RU" altLang="ru-RU" sz="1200" b="1" dirty="0" smtClean="0">
                <a:latin typeface="Times New Roman" pitchFamily="18" charset="0"/>
              </a:rPr>
              <a:t>рублей</a:t>
            </a:r>
            <a:r>
              <a:rPr lang="ru-RU" altLang="ru-RU" sz="1200" dirty="0" smtClean="0">
                <a:latin typeface="Times New Roman" pitchFamily="18" charset="0"/>
              </a:rPr>
              <a:t>;</a:t>
            </a:r>
          </a:p>
          <a:p>
            <a:pPr algn="just" eaLnBrk="1" hangingPunct="1"/>
            <a:r>
              <a:rPr lang="ru-RU" altLang="ru-RU" sz="1200" dirty="0" smtClean="0">
                <a:solidFill>
                  <a:srgbClr val="000000"/>
                </a:solidFill>
                <a:latin typeface="Times New Roman" pitchFamily="18" charset="0"/>
              </a:rPr>
              <a:t>-иные </a:t>
            </a:r>
            <a:r>
              <a:rPr lang="ru-RU" altLang="ru-RU" sz="1200" dirty="0">
                <a:solidFill>
                  <a:srgbClr val="000000"/>
                </a:solidFill>
                <a:latin typeface="Times New Roman" pitchFamily="18" charset="0"/>
              </a:rPr>
              <a:t>межбюджетные трансферты на </a:t>
            </a:r>
            <a:r>
              <a:rPr lang="ru-RU" altLang="ru-RU" sz="1200" dirty="0" smtClean="0">
                <a:solidFill>
                  <a:srgbClr val="000000"/>
                </a:solidFill>
                <a:latin typeface="Times New Roman" pitchFamily="18" charset="0"/>
              </a:rPr>
              <a:t>сбалансированность – </a:t>
            </a:r>
            <a:r>
              <a:rPr lang="ru-RU" altLang="ru-RU" sz="1200" b="1" dirty="0" smtClean="0">
                <a:solidFill>
                  <a:srgbClr val="000000"/>
                </a:solidFill>
                <a:latin typeface="Times New Roman" pitchFamily="18" charset="0"/>
              </a:rPr>
              <a:t>7059,2 тыс. рублей</a:t>
            </a:r>
            <a:r>
              <a:rPr lang="ru-RU" altLang="ru-RU" sz="1200" dirty="0" smtClean="0">
                <a:solidFill>
                  <a:srgbClr val="000000"/>
                </a:solidFill>
                <a:latin typeface="Times New Roman" pitchFamily="18" charset="0"/>
              </a:rPr>
              <a:t>;</a:t>
            </a:r>
            <a:endParaRPr lang="ru-RU" altLang="ru-RU" sz="1200" dirty="0">
              <a:latin typeface="Times New Roman" pitchFamily="18" charset="0"/>
            </a:endParaRPr>
          </a:p>
          <a:p>
            <a:pPr algn="just" eaLnBrk="1" hangingPunct="1"/>
            <a:r>
              <a:rPr lang="ru-RU" altLang="ru-RU" sz="1200" dirty="0" smtClean="0">
                <a:latin typeface="Times New Roman" pitchFamily="18" charset="0"/>
              </a:rPr>
              <a:t>- иные </a:t>
            </a:r>
            <a:r>
              <a:rPr lang="ru-RU" altLang="ru-RU" sz="1200" dirty="0">
                <a:latin typeface="Times New Roman" pitchFamily="18" charset="0"/>
              </a:rPr>
              <a:t>межбюджетные </a:t>
            </a:r>
            <a:r>
              <a:rPr lang="ru-RU" altLang="ru-RU" sz="1200" dirty="0" smtClean="0">
                <a:latin typeface="Times New Roman" pitchFamily="18" charset="0"/>
              </a:rPr>
              <a:t>трансферты (передаваемые) </a:t>
            </a:r>
            <a:r>
              <a:rPr lang="ru-RU" altLang="ru-RU" sz="1200" b="1" dirty="0" smtClean="0">
                <a:latin typeface="Times New Roman" pitchFamily="18" charset="0"/>
              </a:rPr>
              <a:t>2334 </a:t>
            </a:r>
            <a:r>
              <a:rPr lang="ru-RU" altLang="ru-RU" sz="1200" b="1" dirty="0">
                <a:latin typeface="Times New Roman" pitchFamily="18" charset="0"/>
              </a:rPr>
              <a:t>тыс. рублей</a:t>
            </a:r>
            <a:r>
              <a:rPr lang="ru-RU" altLang="ru-RU" sz="1200" dirty="0">
                <a:latin typeface="Times New Roman" pitchFamily="18" charset="0"/>
              </a:rPr>
              <a:t>.</a:t>
            </a:r>
          </a:p>
        </p:txBody>
      </p:sp>
      <p:sp>
        <p:nvSpPr>
          <p:cNvPr id="17421" name="AutoShape 51"/>
          <p:cNvSpPr>
            <a:spLocks noChangeArrowheads="1"/>
          </p:cNvSpPr>
          <p:nvPr/>
        </p:nvSpPr>
        <p:spPr bwMode="auto">
          <a:xfrm rot="19092676">
            <a:off x="3848764" y="2796550"/>
            <a:ext cx="1138846" cy="431800"/>
          </a:xfrm>
          <a:prstGeom prst="rightArrow">
            <a:avLst>
              <a:gd name="adj1" fmla="val 50000"/>
              <a:gd name="adj2" fmla="val 50075"/>
            </a:avLst>
          </a:prstGeom>
          <a:solidFill>
            <a:schemeClr val="accent1"/>
          </a:solidFill>
          <a:ln w="9525">
            <a:solidFill>
              <a:schemeClr val="tx1"/>
            </a:solidFill>
            <a:miter lim="800000"/>
            <a:headEnd/>
            <a:tailEnd/>
          </a:ln>
        </p:spPr>
        <p:txBody>
          <a:bodyPr wrap="none" anchor="ctr"/>
          <a:lstStyle/>
          <a:p>
            <a:pPr algn="ctr"/>
            <a:endParaRPr lang="ru-RU" altLang="ru-RU"/>
          </a:p>
        </p:txBody>
      </p:sp>
      <p:sp>
        <p:nvSpPr>
          <p:cNvPr id="17422" name="AutoShape 54"/>
          <p:cNvSpPr>
            <a:spLocks noChangeArrowheads="1"/>
          </p:cNvSpPr>
          <p:nvPr/>
        </p:nvSpPr>
        <p:spPr bwMode="auto">
          <a:xfrm>
            <a:off x="4757738" y="3421112"/>
            <a:ext cx="3597275" cy="1016000"/>
          </a:xfrm>
          <a:prstGeom prst="flowChartAlternateProcess">
            <a:avLst/>
          </a:prstGeom>
          <a:solidFill>
            <a:srgbClr val="FFFF99"/>
          </a:solidFill>
          <a:ln w="9525">
            <a:solidFill>
              <a:schemeClr val="tx1"/>
            </a:solidFill>
            <a:miter lim="800000"/>
            <a:headEnd/>
            <a:tailEnd/>
          </a:ln>
        </p:spPr>
        <p:txBody>
          <a:bodyPr wrap="none" anchor="ctr"/>
          <a:lstStyle/>
          <a:p>
            <a:pPr algn="ctr"/>
            <a:endParaRPr lang="ru-RU" altLang="ru-RU"/>
          </a:p>
        </p:txBody>
      </p:sp>
      <p:sp>
        <p:nvSpPr>
          <p:cNvPr id="17423" name="Text Box 60"/>
          <p:cNvSpPr txBox="1">
            <a:spLocks noChangeArrowheads="1"/>
          </p:cNvSpPr>
          <p:nvPr/>
        </p:nvSpPr>
        <p:spPr bwMode="auto">
          <a:xfrm>
            <a:off x="4823182" y="3422700"/>
            <a:ext cx="3527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just" eaLnBrk="1" hangingPunct="1"/>
            <a:r>
              <a:rPr lang="ru-RU" altLang="ru-RU" sz="1200" b="1" dirty="0">
                <a:latin typeface="Times New Roman" pitchFamily="18" charset="0"/>
              </a:rPr>
              <a:t>Иные межбюджетные трансферты </a:t>
            </a:r>
            <a:r>
              <a:rPr lang="ru-RU" altLang="ru-RU" sz="1200" dirty="0">
                <a:latin typeface="Times New Roman" pitchFamily="18" charset="0"/>
              </a:rPr>
              <a:t>передаваемые бюджету Муромского района на осуществление части полномочий по решению вопросов местного значения в соответствии с заключенными соглашениями </a:t>
            </a:r>
            <a:r>
              <a:rPr lang="ru-RU" altLang="ru-RU" sz="1200" b="1" dirty="0" smtClean="0">
                <a:latin typeface="Times New Roman" pitchFamily="18" charset="0"/>
              </a:rPr>
              <a:t>931,9 </a:t>
            </a:r>
            <a:r>
              <a:rPr lang="ru-RU" altLang="ru-RU" sz="1200" b="1" dirty="0">
                <a:latin typeface="Times New Roman" pitchFamily="18" charset="0"/>
              </a:rPr>
              <a:t>тыс. рублей</a:t>
            </a:r>
            <a:r>
              <a:rPr lang="ru-RU" altLang="ru-RU" sz="1200" dirty="0">
                <a:latin typeface="Times New Roman" pitchFamily="18" charset="0"/>
              </a:rPr>
              <a:t>.</a:t>
            </a:r>
          </a:p>
        </p:txBody>
      </p:sp>
      <p:sp>
        <p:nvSpPr>
          <p:cNvPr id="17424" name="AutoShape 61"/>
          <p:cNvSpPr>
            <a:spLocks noChangeArrowheads="1"/>
          </p:cNvSpPr>
          <p:nvPr/>
        </p:nvSpPr>
        <p:spPr bwMode="auto">
          <a:xfrm>
            <a:off x="6297613" y="2739004"/>
            <a:ext cx="433387" cy="682108"/>
          </a:xfrm>
          <a:prstGeom prst="downArrow">
            <a:avLst>
              <a:gd name="adj1" fmla="val 50000"/>
              <a:gd name="adj2" fmla="val 29028"/>
            </a:avLst>
          </a:prstGeom>
          <a:solidFill>
            <a:schemeClr val="accent1"/>
          </a:solidFill>
          <a:ln w="9525">
            <a:solidFill>
              <a:schemeClr val="tx1"/>
            </a:solidFill>
            <a:miter lim="800000"/>
            <a:headEnd/>
            <a:tailEnd/>
          </a:ln>
        </p:spPr>
        <p:txBody>
          <a:bodyPr wrap="none" anchor="ctr"/>
          <a:lstStyle/>
          <a:p>
            <a:pPr algn="ctr"/>
            <a:endParaRPr lang="ru-RU" altLang="ru-RU"/>
          </a:p>
        </p:txBody>
      </p:sp>
      <p:sp>
        <p:nvSpPr>
          <p:cNvPr id="17425" name="AutoShape 51"/>
          <p:cNvSpPr>
            <a:spLocks noChangeArrowheads="1"/>
          </p:cNvSpPr>
          <p:nvPr/>
        </p:nvSpPr>
        <p:spPr bwMode="auto">
          <a:xfrm>
            <a:off x="4002817" y="1944651"/>
            <a:ext cx="679450" cy="431800"/>
          </a:xfrm>
          <a:prstGeom prst="rightArrow">
            <a:avLst>
              <a:gd name="adj1" fmla="val 50000"/>
              <a:gd name="adj2" fmla="val 50280"/>
            </a:avLst>
          </a:prstGeom>
          <a:solidFill>
            <a:schemeClr val="accent1"/>
          </a:solidFill>
          <a:ln w="9525">
            <a:solidFill>
              <a:schemeClr val="tx1"/>
            </a:solidFill>
            <a:miter lim="800000"/>
            <a:headEnd/>
            <a:tailEnd/>
          </a:ln>
        </p:spPr>
        <p:txBody>
          <a:bodyPr wrap="none" anchor="ctr"/>
          <a:lstStyle/>
          <a:p>
            <a:pPr algn="ctr"/>
            <a:endParaRPr lang="ru-RU" alt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22"/>
          <p:cNvSpPr>
            <a:spLocks noChangeArrowheads="1"/>
          </p:cNvSpPr>
          <p:nvPr/>
        </p:nvSpPr>
        <p:spPr bwMode="auto">
          <a:xfrm>
            <a:off x="198438" y="188913"/>
            <a:ext cx="87137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800" b="1" dirty="0">
                <a:latin typeface="Times New Roman" pitchFamily="18" charset="0"/>
                <a:cs typeface="Times New Roman" pitchFamily="18" charset="0"/>
              </a:rPr>
              <a:t>Выполнение значений соотношения средней заработной платы отдельных категорий работников Муромского района к средней заработной плате по региону в 2021 году </a:t>
            </a:r>
            <a:r>
              <a:rPr lang="ru-RU" sz="1800" b="1" dirty="0">
                <a:latin typeface="Times New Roman" pitchFamily="18" charset="0"/>
                <a:cs typeface="Times New Roman" pitchFamily="18" charset="0"/>
              </a:rPr>
              <a:t>в соответствии с Указами Президента Российской Федерации от 7 мая 2012 года № 597, от 1 июня 2012 года № 761.</a:t>
            </a:r>
            <a:endParaRPr lang="ru-RU" altLang="ru-RU" sz="1800" b="1" dirty="0">
              <a:solidFill>
                <a:schemeClr val="tx2"/>
              </a:solidFill>
              <a:latin typeface="Times New Roman" pitchFamily="18" charset="0"/>
            </a:endParaRPr>
          </a:p>
        </p:txBody>
      </p:sp>
      <p:sp>
        <p:nvSpPr>
          <p:cNvPr id="5" name="Rectangle 122"/>
          <p:cNvSpPr>
            <a:spLocks noChangeArrowheads="1"/>
          </p:cNvSpPr>
          <p:nvPr/>
        </p:nvSpPr>
        <p:spPr bwMode="auto">
          <a:xfrm>
            <a:off x="233363" y="1396008"/>
            <a:ext cx="87137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600" b="1" dirty="0">
                <a:latin typeface="Times New Roman" pitchFamily="18" charset="0"/>
              </a:rPr>
              <a:t>Показатели средней заработной платы работников </a:t>
            </a:r>
            <a:r>
              <a:rPr lang="ru-RU" altLang="ru-RU" sz="1600" b="1" dirty="0" smtClean="0">
                <a:latin typeface="Times New Roman" pitchFamily="18" charset="0"/>
              </a:rPr>
              <a:t>культуры, в тыс. рублях.</a:t>
            </a:r>
            <a:endParaRPr lang="ru-RU" altLang="ru-RU" sz="1600" b="1" dirty="0">
              <a:latin typeface="Times New Roman" pitchFamily="18" charset="0"/>
            </a:endParaRPr>
          </a:p>
        </p:txBody>
      </p:sp>
      <p:graphicFrame>
        <p:nvGraphicFramePr>
          <p:cNvPr id="6" name="Диаграмма 5"/>
          <p:cNvGraphicFramePr>
            <a:graphicFrameLocks/>
          </p:cNvGraphicFramePr>
          <p:nvPr>
            <p:extLst>
              <p:ext uri="{D42A27DB-BD31-4B8C-83A1-F6EECF244321}">
                <p14:modId xmlns:p14="http://schemas.microsoft.com/office/powerpoint/2010/main" val="2087843010"/>
              </p:ext>
            </p:extLst>
          </p:nvPr>
        </p:nvGraphicFramePr>
        <p:xfrm>
          <a:off x="789781" y="1844824"/>
          <a:ext cx="7600950" cy="44291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69080063" y="-330007913"/>
            <a:ext cx="22018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Публичные слушания по проекту </a:t>
            </a:r>
            <a:endParaRPr lang="ru-RU" altLang="ru-RU" sz="1100"/>
          </a:p>
          <a:p>
            <a:pPr eaLnBrk="0" hangingPunct="0"/>
            <a:endParaRPr lang="ru-RU" altLang="ru-RU" sz="1800"/>
          </a:p>
        </p:txBody>
      </p:sp>
      <p:sp>
        <p:nvSpPr>
          <p:cNvPr id="3075" name="Rectangle 5"/>
          <p:cNvSpPr>
            <a:spLocks noChangeArrowheads="1"/>
          </p:cNvSpPr>
          <p:nvPr/>
        </p:nvSpPr>
        <p:spPr bwMode="auto">
          <a:xfrm>
            <a:off x="142397163" y="-196678550"/>
            <a:ext cx="2041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краевого бюджета на 2012 год </a:t>
            </a:r>
            <a:endParaRPr lang="ru-RU" altLang="ru-RU" sz="1100"/>
          </a:p>
          <a:p>
            <a:pPr eaLnBrk="0" hangingPunct="0"/>
            <a:endParaRPr lang="ru-RU" altLang="ru-RU" sz="1800"/>
          </a:p>
        </p:txBody>
      </p:sp>
      <p:sp>
        <p:nvSpPr>
          <p:cNvPr id="3076" name="Rectangle 6"/>
          <p:cNvSpPr>
            <a:spLocks noChangeArrowheads="1"/>
          </p:cNvSpPr>
          <p:nvPr/>
        </p:nvSpPr>
        <p:spPr bwMode="auto">
          <a:xfrm>
            <a:off x="-135232775" y="-63358713"/>
            <a:ext cx="26765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и на плановый период 2013 и 2014 годов </a:t>
            </a:r>
            <a:endParaRPr lang="ru-RU" altLang="ru-RU" sz="1100"/>
          </a:p>
          <a:p>
            <a:pPr eaLnBrk="0" hangingPunct="0"/>
            <a:endParaRPr lang="ru-RU" altLang="ru-RU" sz="1800"/>
          </a:p>
        </p:txBody>
      </p:sp>
      <p:sp>
        <p:nvSpPr>
          <p:cNvPr id="3077" name="Rectangle 7"/>
          <p:cNvSpPr>
            <a:spLocks noChangeArrowheads="1"/>
          </p:cNvSpPr>
          <p:nvPr/>
        </p:nvSpPr>
        <p:spPr bwMode="auto">
          <a:xfrm>
            <a:off x="68032313" y="69970650"/>
            <a:ext cx="21828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проведены 24 октября 2011 года.</a:t>
            </a:r>
            <a:endParaRPr lang="ru-RU" altLang="ru-RU" sz="1100"/>
          </a:p>
          <a:p>
            <a:pPr eaLnBrk="0" hangingPunct="0"/>
            <a:endParaRPr lang="ru-RU" altLang="ru-RU" sz="1800"/>
          </a:p>
        </p:txBody>
      </p:sp>
      <p:sp>
        <p:nvSpPr>
          <p:cNvPr id="3078" name="Rectangle 8"/>
          <p:cNvSpPr>
            <a:spLocks noChangeArrowheads="1"/>
          </p:cNvSpPr>
          <p:nvPr/>
        </p:nvSpPr>
        <p:spPr bwMode="auto">
          <a:xfrm>
            <a:off x="-6338888" y="203300013"/>
            <a:ext cx="23526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В них приняло участие 287 человек,</a:t>
            </a:r>
            <a:endParaRPr lang="ru-RU" altLang="ru-RU" sz="1100"/>
          </a:p>
          <a:p>
            <a:pPr eaLnBrk="0" hangingPunct="0"/>
            <a:endParaRPr lang="ru-RU" altLang="ru-RU" sz="1800"/>
          </a:p>
        </p:txBody>
      </p:sp>
      <p:sp>
        <p:nvSpPr>
          <p:cNvPr id="3079" name="Rectangle 9"/>
          <p:cNvSpPr>
            <a:spLocks noChangeArrowheads="1"/>
          </p:cNvSpPr>
          <p:nvPr/>
        </p:nvSpPr>
        <p:spPr bwMode="auto">
          <a:xfrm>
            <a:off x="-88614250" y="336619850"/>
            <a:ext cx="2536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в том числе 10 независимых экспертов</a:t>
            </a:r>
            <a:endParaRPr lang="ru-RU" altLang="ru-RU" sz="1800"/>
          </a:p>
        </p:txBody>
      </p:sp>
      <p:sp>
        <p:nvSpPr>
          <p:cNvPr id="3080" name="Rectangle 10"/>
          <p:cNvSpPr>
            <a:spLocks noChangeArrowheads="1"/>
          </p:cNvSpPr>
          <p:nvPr/>
        </p:nvSpPr>
        <p:spPr bwMode="auto">
          <a:xfrm>
            <a:off x="69080063" y="-330007913"/>
            <a:ext cx="22018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Публичные слушания по проекту </a:t>
            </a:r>
            <a:endParaRPr lang="ru-RU" altLang="ru-RU" sz="1100"/>
          </a:p>
          <a:p>
            <a:pPr eaLnBrk="0" hangingPunct="0"/>
            <a:endParaRPr lang="ru-RU" altLang="ru-RU" sz="1800"/>
          </a:p>
        </p:txBody>
      </p:sp>
      <p:sp>
        <p:nvSpPr>
          <p:cNvPr id="3081" name="Rectangle 11"/>
          <p:cNvSpPr>
            <a:spLocks noChangeArrowheads="1"/>
          </p:cNvSpPr>
          <p:nvPr/>
        </p:nvSpPr>
        <p:spPr bwMode="auto">
          <a:xfrm>
            <a:off x="142397163" y="-196678550"/>
            <a:ext cx="2041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краевого бюджета на 2012 год </a:t>
            </a:r>
            <a:endParaRPr lang="ru-RU" altLang="ru-RU" sz="1100"/>
          </a:p>
          <a:p>
            <a:pPr eaLnBrk="0" hangingPunct="0"/>
            <a:endParaRPr lang="ru-RU" altLang="ru-RU" sz="1800"/>
          </a:p>
        </p:txBody>
      </p:sp>
      <p:sp>
        <p:nvSpPr>
          <p:cNvPr id="3082" name="Rectangle 12"/>
          <p:cNvSpPr>
            <a:spLocks noChangeArrowheads="1"/>
          </p:cNvSpPr>
          <p:nvPr/>
        </p:nvSpPr>
        <p:spPr bwMode="auto">
          <a:xfrm>
            <a:off x="-135232775" y="-63358713"/>
            <a:ext cx="26765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и на плановый период 2013 и 2014 годов </a:t>
            </a:r>
            <a:endParaRPr lang="ru-RU" altLang="ru-RU" sz="1100"/>
          </a:p>
          <a:p>
            <a:pPr eaLnBrk="0" hangingPunct="0"/>
            <a:endParaRPr lang="ru-RU" altLang="ru-RU" sz="1800"/>
          </a:p>
        </p:txBody>
      </p:sp>
      <p:sp>
        <p:nvSpPr>
          <p:cNvPr id="3083" name="Rectangle 13"/>
          <p:cNvSpPr>
            <a:spLocks noChangeArrowheads="1"/>
          </p:cNvSpPr>
          <p:nvPr/>
        </p:nvSpPr>
        <p:spPr bwMode="auto">
          <a:xfrm>
            <a:off x="68032313" y="69970650"/>
            <a:ext cx="21828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проведены 24 октября 2011 года.</a:t>
            </a:r>
            <a:endParaRPr lang="ru-RU" altLang="ru-RU" sz="1100"/>
          </a:p>
          <a:p>
            <a:pPr eaLnBrk="0" hangingPunct="0"/>
            <a:endParaRPr lang="ru-RU" altLang="ru-RU" sz="1800"/>
          </a:p>
        </p:txBody>
      </p:sp>
      <p:sp>
        <p:nvSpPr>
          <p:cNvPr id="3084" name="Rectangle 14"/>
          <p:cNvSpPr>
            <a:spLocks noChangeArrowheads="1"/>
          </p:cNvSpPr>
          <p:nvPr/>
        </p:nvSpPr>
        <p:spPr bwMode="auto">
          <a:xfrm>
            <a:off x="-6338888" y="203300013"/>
            <a:ext cx="23526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В них приняло участие 287 человек,</a:t>
            </a:r>
            <a:endParaRPr lang="ru-RU" altLang="ru-RU" sz="1100"/>
          </a:p>
          <a:p>
            <a:pPr eaLnBrk="0" hangingPunct="0"/>
            <a:endParaRPr lang="ru-RU" altLang="ru-RU" sz="1800"/>
          </a:p>
        </p:txBody>
      </p:sp>
      <p:sp>
        <p:nvSpPr>
          <p:cNvPr id="3085" name="Rectangle 15"/>
          <p:cNvSpPr>
            <a:spLocks noChangeArrowheads="1"/>
          </p:cNvSpPr>
          <p:nvPr/>
        </p:nvSpPr>
        <p:spPr bwMode="auto">
          <a:xfrm>
            <a:off x="-88614250" y="336619850"/>
            <a:ext cx="2536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в том числе 10 независимых экспертов</a:t>
            </a:r>
            <a:endParaRPr lang="ru-RU" altLang="ru-RU" sz="1800"/>
          </a:p>
        </p:txBody>
      </p:sp>
      <p:sp>
        <p:nvSpPr>
          <p:cNvPr id="3086" name="Text Box 16"/>
          <p:cNvSpPr txBox="1">
            <a:spLocks noChangeArrowheads="1"/>
          </p:cNvSpPr>
          <p:nvPr/>
        </p:nvSpPr>
        <p:spPr bwMode="auto">
          <a:xfrm>
            <a:off x="341313" y="620713"/>
            <a:ext cx="8569325"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447675"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just" eaLnBrk="1" hangingPunct="1">
              <a:spcBef>
                <a:spcPct val="50000"/>
              </a:spcBef>
            </a:pPr>
            <a:r>
              <a:rPr lang="ru-RU" altLang="ru-RU" sz="1400" dirty="0">
                <a:latin typeface="Times New Roman" pitchFamily="18" charset="0"/>
              </a:rPr>
              <a:t>Годовой отчет об исполнении бюджета муниципального образования Борисоглебское представляется в Совет народных депутатов муниципального образования Борисоглебское не позднее 1 мая текущего года. До утверждения Советом народных депутатов годовой отчет подлежит внешней проверке органом государственного финансового контроля Владимирской области (Счетной палатой Владимирской области). По результатам рассмотрения годового отчета об исполнении бюджета муниципального образования Борисоглебское и заключения органа государственного финансового контроля Совет народных депутатов муниципального образования Борисоглебское принимает либо отклоняет решение об исполнении бюджета.</a:t>
            </a:r>
          </a:p>
          <a:p>
            <a:pPr algn="just" eaLnBrk="1" hangingPunct="1">
              <a:spcBef>
                <a:spcPct val="50000"/>
              </a:spcBef>
            </a:pPr>
            <a:r>
              <a:rPr lang="ru-RU" altLang="ru-RU" sz="1400" dirty="0">
                <a:latin typeface="Times New Roman" pitchFamily="18" charset="0"/>
              </a:rPr>
              <a:t>По вопросу рассмотрения проекта решения Совета народных депутатов муниципального образования Борисоглебское </a:t>
            </a:r>
            <a:r>
              <a:rPr lang="ru-RU" altLang="ru-RU" sz="1400" dirty="0">
                <a:solidFill>
                  <a:srgbClr val="000000"/>
                </a:solidFill>
                <a:latin typeface="Times New Roman" pitchFamily="18" charset="0"/>
                <a:cs typeface="Times New Roman" pitchFamily="18" charset="0"/>
              </a:rPr>
              <a:t>«Об утверждении отчета об исполнении бюджета муниципального образования Борисоглебское за </a:t>
            </a:r>
            <a:r>
              <a:rPr lang="ru-RU" altLang="ru-RU" sz="1400" dirty="0" smtClean="0">
                <a:solidFill>
                  <a:srgbClr val="000000"/>
                </a:solidFill>
                <a:latin typeface="Times New Roman" pitchFamily="18" charset="0"/>
                <a:cs typeface="Times New Roman" pitchFamily="18" charset="0"/>
              </a:rPr>
              <a:t>2021 </a:t>
            </a:r>
            <a:r>
              <a:rPr lang="ru-RU" altLang="ru-RU" sz="1400" dirty="0">
                <a:solidFill>
                  <a:srgbClr val="000000"/>
                </a:solidFill>
                <a:latin typeface="Times New Roman" pitchFamily="18" charset="0"/>
                <a:cs typeface="Times New Roman" pitchFamily="18" charset="0"/>
              </a:rPr>
              <a:t>год» </a:t>
            </a:r>
            <a:r>
              <a:rPr lang="ru-RU" altLang="ru-RU" sz="1400" dirty="0">
                <a:latin typeface="Times New Roman" pitchFamily="18" charset="0"/>
              </a:rPr>
              <a:t>назначаются публичные слушания. Положение «О публичных слушаниях в муниципальном образовании Борисоглебское» утверждено решением Совета народных депутатов муниципального образования Борисоглебское от </a:t>
            </a:r>
            <a:r>
              <a:rPr lang="ru-RU" altLang="ru-RU" sz="1400" dirty="0" smtClean="0">
                <a:latin typeface="Times New Roman" pitchFamily="18" charset="0"/>
              </a:rPr>
              <a:t>12.05.2006 </a:t>
            </a:r>
            <a:r>
              <a:rPr lang="ru-RU" altLang="ru-RU" sz="1400" dirty="0">
                <a:latin typeface="Times New Roman" pitchFamily="18" charset="0"/>
              </a:rPr>
              <a:t>г. № 26. </a:t>
            </a:r>
          </a:p>
          <a:p>
            <a:pPr algn="just" eaLnBrk="1" hangingPunct="1">
              <a:spcBef>
                <a:spcPct val="50000"/>
              </a:spcBef>
            </a:pPr>
            <a:r>
              <a:rPr lang="ru-RU" altLang="ru-RU" sz="1400" dirty="0">
                <a:latin typeface="Times New Roman" pitchFamily="18" charset="0"/>
              </a:rPr>
              <a:t>Решением Совета народных депутатов </a:t>
            </a:r>
            <a:r>
              <a:rPr lang="ru-RU" altLang="ru-RU" sz="1400" dirty="0" smtClean="0">
                <a:latin typeface="Times New Roman" pitchFamily="18" charset="0"/>
              </a:rPr>
              <a:t>от 21.04.2022 №12 «О </a:t>
            </a:r>
            <a:r>
              <a:rPr lang="ru-RU" altLang="ru-RU" sz="1400" dirty="0">
                <a:latin typeface="Times New Roman" pitchFamily="18" charset="0"/>
              </a:rPr>
              <a:t>назначении публичных слушаний по проекту решения Совета народных депутатов «Об утверждении отчета об исполнении бюджета муниципального образования Борисоглебское за </a:t>
            </a:r>
            <a:r>
              <a:rPr lang="ru-RU" altLang="ru-RU" sz="1400" dirty="0" smtClean="0">
                <a:latin typeface="Times New Roman" pitchFamily="18" charset="0"/>
              </a:rPr>
              <a:t>2021 </a:t>
            </a:r>
            <a:r>
              <a:rPr lang="ru-RU" altLang="ru-RU" sz="1400" dirty="0">
                <a:latin typeface="Times New Roman" pitchFamily="18" charset="0"/>
              </a:rPr>
              <a:t>год» определены: </a:t>
            </a:r>
          </a:p>
          <a:p>
            <a:pPr algn="just" eaLnBrk="1" hangingPunct="1">
              <a:spcBef>
                <a:spcPct val="50000"/>
              </a:spcBef>
              <a:buFontTx/>
              <a:buChar char="-"/>
            </a:pPr>
            <a:r>
              <a:rPr lang="ru-RU" altLang="ru-RU" sz="1400" dirty="0">
                <a:latin typeface="Times New Roman" pitchFamily="18" charset="0"/>
              </a:rPr>
              <a:t>дата и место проведения публичных слушаний - </a:t>
            </a:r>
            <a:r>
              <a:rPr lang="ru-RU" sz="1400" dirty="0">
                <a:latin typeface="Times New Roman" pitchFamily="18" charset="0"/>
              </a:rPr>
              <a:t>26 мая 2022 года в 14 час. 00 мин., в кабинете Главы администрации муниципального образования </a:t>
            </a:r>
            <a:r>
              <a:rPr lang="ru-RU" sz="1400" dirty="0" smtClean="0">
                <a:latin typeface="Times New Roman" pitchFamily="18" charset="0"/>
              </a:rPr>
              <a:t>Борисоглебское </a:t>
            </a:r>
            <a:r>
              <a:rPr lang="ru-RU" sz="1400" dirty="0">
                <a:latin typeface="Times New Roman" pitchFamily="18" charset="0"/>
              </a:rPr>
              <a:t>Муромского района по адресу: Муромский район, с. </a:t>
            </a:r>
            <a:r>
              <a:rPr lang="ru-RU" sz="1400" dirty="0" err="1">
                <a:latin typeface="Times New Roman" pitchFamily="18" charset="0"/>
              </a:rPr>
              <a:t>Борисоглеб</a:t>
            </a:r>
            <a:r>
              <a:rPr lang="ru-RU" sz="1400" dirty="0">
                <a:latin typeface="Times New Roman" pitchFamily="18" charset="0"/>
              </a:rPr>
              <a:t>, ул. Первомайская, д. </a:t>
            </a:r>
            <a:r>
              <a:rPr lang="ru-RU" sz="1400" dirty="0" smtClean="0">
                <a:latin typeface="Times New Roman" pitchFamily="18" charset="0"/>
              </a:rPr>
              <a:t>16</a:t>
            </a:r>
            <a:r>
              <a:rPr lang="ru-RU" altLang="ru-RU" sz="1400" dirty="0" smtClean="0">
                <a:latin typeface="Times New Roman" pitchFamily="18" charset="0"/>
              </a:rPr>
              <a:t>;</a:t>
            </a:r>
            <a:endParaRPr lang="ru-RU" altLang="ru-RU" sz="1400" dirty="0">
              <a:latin typeface="Times New Roman" pitchFamily="18" charset="0"/>
            </a:endParaRPr>
          </a:p>
          <a:p>
            <a:pPr algn="just" eaLnBrk="1" hangingPunct="1">
              <a:spcBef>
                <a:spcPct val="50000"/>
              </a:spcBef>
              <a:buFontTx/>
              <a:buChar char="-"/>
            </a:pPr>
            <a:r>
              <a:rPr lang="ru-RU" altLang="ru-RU" sz="1400" dirty="0">
                <a:latin typeface="Times New Roman" pitchFamily="18" charset="0"/>
              </a:rPr>
              <a:t>права граждан при проведении публичных слушаний - </a:t>
            </a:r>
            <a:r>
              <a:rPr lang="ru-RU" sz="1400" dirty="0">
                <a:latin typeface="Times New Roman" pitchFamily="18" charset="0"/>
              </a:rPr>
              <a:t>свои рекомендации по проекту решения Совета народных депутатов муниципального образования Борисоглебское «Об утверждении отчета об исполнении бюджета муниципального образования Борисоглебское за 2021 год» жители муниципального образования Борисоглебское могут направлять в комиссию, расположенную по адресу: 602212 </a:t>
            </a:r>
            <a:r>
              <a:rPr lang="ru-RU" sz="1400" dirty="0" err="1">
                <a:latin typeface="Times New Roman" pitchFamily="18" charset="0"/>
              </a:rPr>
              <a:t>с.Борисоглеб</a:t>
            </a:r>
            <a:r>
              <a:rPr lang="ru-RU" sz="1400" dirty="0">
                <a:latin typeface="Times New Roman" pitchFamily="18" charset="0"/>
              </a:rPr>
              <a:t>, ул. Первомайская, д. 16 Муромского района, письменно или посредством официального сайта администрации муниципального образования Борисоглебское телекоммуникационной сети Интернет </a:t>
            </a:r>
            <a:r>
              <a:rPr lang="en-US" sz="1400" dirty="0">
                <a:latin typeface="Times New Roman" pitchFamily="18" charset="0"/>
                <a:hlinkClick r:id="rId3"/>
              </a:rPr>
              <a:t>http</a:t>
            </a:r>
            <a:r>
              <a:rPr lang="ru-RU" sz="1400" dirty="0">
                <a:latin typeface="Times New Roman" pitchFamily="18" charset="0"/>
                <a:hlinkClick r:id="rId3"/>
              </a:rPr>
              <a:t>://</a:t>
            </a:r>
            <a:r>
              <a:rPr lang="en-US" sz="1400" dirty="0" err="1">
                <a:latin typeface="Times New Roman" pitchFamily="18" charset="0"/>
                <a:hlinkClick r:id="rId3"/>
              </a:rPr>
              <a:t>borisogleb</a:t>
            </a:r>
            <a:r>
              <a:rPr lang="ru-RU" sz="1400" dirty="0">
                <a:latin typeface="Times New Roman" pitchFamily="18" charset="0"/>
                <a:hlinkClick r:id="rId3"/>
              </a:rPr>
              <a:t>33.</a:t>
            </a:r>
            <a:r>
              <a:rPr lang="en-US" sz="1400" dirty="0" err="1">
                <a:latin typeface="Times New Roman" pitchFamily="18" charset="0"/>
                <a:hlinkClick r:id="rId3"/>
              </a:rPr>
              <a:t>ru</a:t>
            </a:r>
            <a:r>
              <a:rPr lang="ru-RU" sz="1400" dirty="0">
                <a:latin typeface="Times New Roman" pitchFamily="18" charset="0"/>
                <a:hlinkClick r:id="rId3"/>
              </a:rPr>
              <a:t>/</a:t>
            </a:r>
            <a:r>
              <a:rPr lang="ru-RU" sz="1400" dirty="0">
                <a:latin typeface="Times New Roman" pitchFamily="18" charset="0"/>
              </a:rPr>
              <a:t>, до 25 мая 2022 </a:t>
            </a:r>
            <a:r>
              <a:rPr lang="ru-RU" sz="1400" dirty="0" smtClean="0">
                <a:latin typeface="Times New Roman" pitchFamily="18" charset="0"/>
              </a:rPr>
              <a:t>года.</a:t>
            </a:r>
            <a:endParaRPr lang="ru-RU" altLang="ru-RU" sz="1400" dirty="0">
              <a:latin typeface="Times New Roman" pitchFamily="18" charset="0"/>
            </a:endParaRPr>
          </a:p>
        </p:txBody>
      </p:sp>
      <p:sp>
        <p:nvSpPr>
          <p:cNvPr id="3087" name="Rectangle 4"/>
          <p:cNvSpPr>
            <a:spLocks noChangeArrowheads="1"/>
          </p:cNvSpPr>
          <p:nvPr/>
        </p:nvSpPr>
        <p:spPr bwMode="auto">
          <a:xfrm>
            <a:off x="2070100" y="0"/>
            <a:ext cx="5329238" cy="620713"/>
          </a:xfrm>
          <a:prstGeom prst="rect">
            <a:avLst/>
          </a:prstGeom>
          <a:noFill/>
          <a:ln>
            <a:noFill/>
          </a:ln>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2800">
                <a:solidFill>
                  <a:schemeClr val="tx1"/>
                </a:solidFill>
                <a:latin typeface="Verdana" pitchFamily="34" charset="0"/>
              </a:defRPr>
            </a:lvl1pPr>
            <a:lvl2pPr marL="742950" indent="-285750" algn="l" eaLnBrk="0" hangingPunct="0">
              <a:spcBef>
                <a:spcPct val="20000"/>
              </a:spcBef>
              <a:buChar char="–"/>
              <a:defRPr sz="2400">
                <a:solidFill>
                  <a:schemeClr val="tx1"/>
                </a:solidFill>
                <a:latin typeface="Verdana" pitchFamily="34" charset="0"/>
              </a:defRPr>
            </a:lvl2pPr>
            <a:lvl3pPr marL="1143000" indent="-228600" algn="l" eaLnBrk="0" hangingPunct="0">
              <a:spcBef>
                <a:spcPct val="20000"/>
              </a:spcBef>
              <a:buChar char="•"/>
              <a:defRPr sz="2000">
                <a:solidFill>
                  <a:schemeClr val="tx1"/>
                </a:solidFill>
                <a:latin typeface="Verdana" pitchFamily="34" charset="0"/>
              </a:defRPr>
            </a:lvl3pPr>
            <a:lvl4pPr marL="1600200" indent="-228600" algn="l" eaLnBrk="0" hangingPunct="0">
              <a:spcBef>
                <a:spcPct val="20000"/>
              </a:spcBef>
              <a:buChar char="–"/>
              <a:defRPr sz="2000">
                <a:solidFill>
                  <a:schemeClr val="tx1"/>
                </a:solidFill>
                <a:latin typeface="Verdana" pitchFamily="34" charset="0"/>
              </a:defRPr>
            </a:lvl4pPr>
            <a:lvl5pPr marL="2057400" indent="-228600" algn="l"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eaLnBrk="1" hangingPunct="1">
              <a:spcBef>
                <a:spcPct val="0"/>
              </a:spcBef>
              <a:buFontTx/>
              <a:buNone/>
              <a:defRPr/>
            </a:pPr>
            <a:r>
              <a:rPr lang="ru-RU" altLang="ru-RU" sz="2200" b="1" u="sng" dirty="0">
                <a:latin typeface="Times New Roman" pitchFamily="18" charset="0"/>
                <a:cs typeface="Times New Roman" pitchFamily="18" charset="0"/>
              </a:rPr>
              <a:t>ВВОДНАЯ ЧАСТЬ</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125760" y="188913"/>
            <a:ext cx="8856984" cy="863600"/>
          </a:xfrm>
        </p:spPr>
        <p:txBody>
          <a:bodyPr/>
          <a:lstStyle/>
          <a:p>
            <a:pPr algn="ctr" eaLnBrk="1" hangingPunct="1"/>
            <a:r>
              <a:rPr lang="ru-RU" altLang="ru-RU" sz="2200" b="1" u="sng" dirty="0">
                <a:latin typeface="Times New Roman" pitchFamily="18" charset="0"/>
                <a:cs typeface="Times New Roman" pitchFamily="18" charset="0"/>
              </a:rPr>
              <a:t>ИСТОЧНИКИ ФИНАНСИРОВАНИЯ ДЕФИЦИТА БЮДЖЕТА</a:t>
            </a:r>
          </a:p>
        </p:txBody>
      </p:sp>
      <p:sp>
        <p:nvSpPr>
          <p:cNvPr id="19459" name="Объект 2"/>
          <p:cNvSpPr>
            <a:spLocks noGrp="1"/>
          </p:cNvSpPr>
          <p:nvPr>
            <p:ph idx="1"/>
          </p:nvPr>
        </p:nvSpPr>
        <p:spPr>
          <a:xfrm>
            <a:off x="629816" y="1124744"/>
            <a:ext cx="7872412" cy="935037"/>
          </a:xfrm>
        </p:spPr>
        <p:txBody>
          <a:bodyPr/>
          <a:lstStyle/>
          <a:p>
            <a:pPr marL="0" indent="0" algn="just">
              <a:buFontTx/>
              <a:buNone/>
            </a:pPr>
            <a:r>
              <a:rPr lang="ru-RU" altLang="ru-RU" sz="1600" dirty="0" smtClean="0">
                <a:latin typeface="Times New Roman" pitchFamily="18" charset="0"/>
                <a:cs typeface="Times New Roman" pitchFamily="18" charset="0"/>
              </a:rPr>
              <a:t>       Бюджет муниципального образования Борисоглебское за 2021 год выполнен с превышением доходов над расходами  (профицит бюджета) в сумме 422,8 тыс. рублей.</a:t>
            </a:r>
          </a:p>
          <a:p>
            <a:pPr marL="0" indent="0" algn="just">
              <a:buFontTx/>
              <a:buNone/>
            </a:pPr>
            <a:r>
              <a:rPr lang="ru-RU" altLang="ru-RU" sz="1600" dirty="0" smtClean="0">
                <a:solidFill>
                  <a:srgbClr val="000000"/>
                </a:solidFill>
                <a:latin typeface="Times New Roman" pitchFamily="18" charset="0"/>
                <a:cs typeface="Times New Roman" pitchFamily="18" charset="0"/>
              </a:rPr>
              <a:t> </a:t>
            </a:r>
          </a:p>
          <a:p>
            <a:pPr marL="0" indent="0" algn="just">
              <a:buFontTx/>
              <a:buNone/>
            </a:pPr>
            <a:endParaRPr lang="ru-RU" altLang="ru-RU" sz="1600" dirty="0" smtClean="0">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634564139"/>
              </p:ext>
            </p:extLst>
          </p:nvPr>
        </p:nvGraphicFramePr>
        <p:xfrm>
          <a:off x="413792" y="1988840"/>
          <a:ext cx="8496944" cy="1728191"/>
        </p:xfrm>
        <a:graphic>
          <a:graphicData uri="http://schemas.openxmlformats.org/drawingml/2006/table">
            <a:tbl>
              <a:tblPr/>
              <a:tblGrid>
                <a:gridCol w="6643583"/>
                <a:gridCol w="1853361"/>
              </a:tblGrid>
              <a:tr h="664949">
                <a:tc>
                  <a:txBody>
                    <a:bodyPr/>
                    <a:lstStyle/>
                    <a:p>
                      <a:pPr algn="ctr" fontAlgn="ctr"/>
                      <a:r>
                        <a:rPr lang="ru-RU" sz="1600" b="1" i="0" u="none" strike="noStrike" dirty="0">
                          <a:effectLst/>
                          <a:latin typeface="Times New Roman"/>
                        </a:rPr>
                        <a:t>Наименование показателя  </a:t>
                      </a:r>
                    </a:p>
                  </a:txBody>
                  <a:tcPr marL="8085" marR="8085" marT="80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1600" b="1" i="0" u="none" strike="noStrike">
                          <a:effectLst/>
                          <a:latin typeface="Times New Roman"/>
                        </a:rPr>
                        <a:t>Исполнено за 2021 год, тыс. рублей</a:t>
                      </a:r>
                    </a:p>
                  </a:txBody>
                  <a:tcPr marL="8085" marR="8085" marT="80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354414">
                <a:tc>
                  <a:txBody>
                    <a:bodyPr/>
                    <a:lstStyle/>
                    <a:p>
                      <a:pPr algn="just" fontAlgn="ctr"/>
                      <a:r>
                        <a:rPr lang="ru-RU" sz="1600" b="1" i="0" u="none" strike="noStrike" dirty="0">
                          <a:effectLst/>
                          <a:latin typeface="Times New Roman"/>
                        </a:rPr>
                        <a:t>Источники внутреннего финансирования дефицитов бюджетов </a:t>
                      </a:r>
                    </a:p>
                  </a:txBody>
                  <a:tcPr marL="8085" marR="8085" marT="8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a:effectLst/>
                          <a:latin typeface="Times New Roman"/>
                        </a:rPr>
                        <a:t>422,8</a:t>
                      </a:r>
                    </a:p>
                  </a:txBody>
                  <a:tcPr marL="8085" marR="8085" marT="8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4414">
                <a:tc>
                  <a:txBody>
                    <a:bodyPr/>
                    <a:lstStyle/>
                    <a:p>
                      <a:pPr algn="just" fontAlgn="ctr"/>
                      <a:r>
                        <a:rPr lang="ru-RU" sz="1600" b="1" i="0" u="none" strike="noStrike" dirty="0">
                          <a:effectLst/>
                          <a:latin typeface="Times New Roman"/>
                        </a:rPr>
                        <a:t>Изменение остатков средств на счетах по учету средств бюджета</a:t>
                      </a:r>
                    </a:p>
                  </a:txBody>
                  <a:tcPr marL="8085" marR="8085" marT="8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a:effectLst/>
                          <a:latin typeface="Times New Roman"/>
                        </a:rPr>
                        <a:t>422,8</a:t>
                      </a:r>
                    </a:p>
                  </a:txBody>
                  <a:tcPr marL="8085" marR="8085" marT="8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4414">
                <a:tc>
                  <a:txBody>
                    <a:bodyPr/>
                    <a:lstStyle/>
                    <a:p>
                      <a:pPr algn="just" fontAlgn="ctr"/>
                      <a:r>
                        <a:rPr lang="ru-RU" sz="1600" b="0" i="0" u="none" strike="noStrike" dirty="0" smtClean="0">
                          <a:effectLst/>
                          <a:latin typeface="Times New Roman"/>
                        </a:rPr>
                        <a:t>Увеличение </a:t>
                      </a:r>
                      <a:r>
                        <a:rPr lang="ru-RU" sz="1600" b="0" i="0" u="none" strike="noStrike" dirty="0">
                          <a:effectLst/>
                          <a:latin typeface="Times New Roman"/>
                        </a:rPr>
                        <a:t>прочих остатков денежных средств бюджетов поселений</a:t>
                      </a:r>
                    </a:p>
                  </a:txBody>
                  <a:tcPr marL="8085" marR="8085" marT="8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effectLst/>
                          <a:latin typeface="Times New Roman"/>
                        </a:rPr>
                        <a:t>422,8</a:t>
                      </a:r>
                    </a:p>
                  </a:txBody>
                  <a:tcPr marL="8085" marR="8085" marT="8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0" y="0"/>
            <a:ext cx="9180513" cy="1081088"/>
          </a:xfrm>
        </p:spPr>
        <p:txBody>
          <a:bodyPr/>
          <a:lstStyle/>
          <a:p>
            <a:pPr algn="ctr" eaLnBrk="1" hangingPunct="1">
              <a:defRPr/>
            </a:pPr>
            <a:r>
              <a:rPr lang="ru-RU" altLang="ru-RU" sz="2200" b="1" u="sng" dirty="0" smtClean="0">
                <a:solidFill>
                  <a:schemeClr val="tx1"/>
                </a:solidFill>
                <a:effectLst>
                  <a:outerShdw blurRad="38100" dist="38100" dir="2700000" algn="tl">
                    <a:srgbClr val="FFFFFF"/>
                  </a:outerShdw>
                </a:effectLst>
                <a:latin typeface="Times New Roman" pitchFamily="18" charset="0"/>
              </a:rPr>
              <a:t>ИТОГИ РЕАЛИЗАЦИИ МУНИЦИПАЛЬНЫХ ПРОГРАММ МУНИЦИПАЛЬНОГО ОБРАЗОВАНИЯ БОРИСОГЛЕБСКОЕ ЗА 202</a:t>
            </a:r>
            <a:r>
              <a:rPr lang="en-US" altLang="ru-RU" sz="2200" b="1" u="sng" dirty="0" smtClean="0">
                <a:solidFill>
                  <a:schemeClr val="tx1"/>
                </a:solidFill>
                <a:effectLst>
                  <a:outerShdw blurRad="38100" dist="38100" dir="2700000" algn="tl">
                    <a:srgbClr val="FFFFFF"/>
                  </a:outerShdw>
                </a:effectLst>
                <a:latin typeface="Times New Roman" pitchFamily="18" charset="0"/>
              </a:rPr>
              <a:t>1</a:t>
            </a:r>
            <a:r>
              <a:rPr lang="ru-RU" altLang="ru-RU" sz="2200" b="1" u="sng" dirty="0" smtClean="0">
                <a:solidFill>
                  <a:schemeClr val="tx1"/>
                </a:solidFill>
                <a:effectLst>
                  <a:outerShdw blurRad="38100" dist="38100" dir="2700000" algn="tl">
                    <a:srgbClr val="FFFFFF"/>
                  </a:outerShdw>
                </a:effectLst>
                <a:latin typeface="Times New Roman" pitchFamily="18" charset="0"/>
              </a:rPr>
              <a:t> ГОД</a:t>
            </a:r>
            <a:r>
              <a:rPr lang="ru-RU" altLang="ru-RU" sz="2700" b="1" u="sng" dirty="0" smtClean="0">
                <a:solidFill>
                  <a:schemeClr val="tx1"/>
                </a:solidFill>
                <a:latin typeface="Times New Roman" pitchFamily="18" charset="0"/>
              </a:rPr>
              <a:t> </a:t>
            </a:r>
          </a:p>
        </p:txBody>
      </p:sp>
      <p:sp>
        <p:nvSpPr>
          <p:cNvPr id="5" name="Прямоугольник 4"/>
          <p:cNvSpPr>
            <a:spLocks noChangeArrowheads="1"/>
          </p:cNvSpPr>
          <p:nvPr/>
        </p:nvSpPr>
        <p:spPr bwMode="auto">
          <a:xfrm>
            <a:off x="287338" y="1062682"/>
            <a:ext cx="8642350"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spcBef>
                <a:spcPts val="600"/>
              </a:spcBef>
            </a:pPr>
            <a:r>
              <a:rPr lang="ru-RU" sz="1600" dirty="0">
                <a:solidFill>
                  <a:schemeClr val="tx2"/>
                </a:solidFill>
                <a:latin typeface="Times New Roman" pitchFamily="18" charset="0"/>
                <a:cs typeface="Times New Roman" pitchFamily="18" charset="0"/>
              </a:rPr>
              <a:t>Всего </a:t>
            </a:r>
            <a:r>
              <a:rPr lang="ru-RU" sz="1600" dirty="0" smtClean="0">
                <a:solidFill>
                  <a:schemeClr val="tx2"/>
                </a:solidFill>
                <a:latin typeface="Times New Roman" pitchFamily="18" charset="0"/>
                <a:cs typeface="Times New Roman" pitchFamily="18" charset="0"/>
              </a:rPr>
              <a:t>в 2021 году в муниципальном образовании </a:t>
            </a:r>
            <a:r>
              <a:rPr lang="ru-RU" sz="1600" dirty="0">
                <a:solidFill>
                  <a:schemeClr val="tx2"/>
                </a:solidFill>
                <a:latin typeface="Times New Roman" pitchFamily="18" charset="0"/>
                <a:cs typeface="Times New Roman" pitchFamily="18" charset="0"/>
              </a:rPr>
              <a:t>Борисоглебское утверждены </a:t>
            </a:r>
            <a:r>
              <a:rPr lang="ru-RU" sz="1600" dirty="0" smtClean="0">
                <a:solidFill>
                  <a:schemeClr val="tx2"/>
                </a:solidFill>
                <a:latin typeface="Times New Roman" pitchFamily="18" charset="0"/>
                <a:cs typeface="Times New Roman" pitchFamily="18" charset="0"/>
              </a:rPr>
              <a:t>16 </a:t>
            </a:r>
            <a:r>
              <a:rPr lang="ru-RU" sz="1600" dirty="0">
                <a:solidFill>
                  <a:schemeClr val="tx2"/>
                </a:solidFill>
                <a:latin typeface="Times New Roman" pitchFamily="18" charset="0"/>
                <a:cs typeface="Times New Roman" pitchFamily="18" charset="0"/>
              </a:rPr>
              <a:t>муниципальных программ. Расходы осуществлялись в рамках </a:t>
            </a:r>
            <a:r>
              <a:rPr lang="ru-RU" sz="1600" dirty="0" smtClean="0">
                <a:solidFill>
                  <a:schemeClr val="tx2"/>
                </a:solidFill>
                <a:latin typeface="Times New Roman" pitchFamily="18" charset="0"/>
                <a:cs typeface="Times New Roman" pitchFamily="18" charset="0"/>
              </a:rPr>
              <a:t>15 </a:t>
            </a:r>
            <a:r>
              <a:rPr lang="ru-RU" sz="1600" dirty="0">
                <a:solidFill>
                  <a:schemeClr val="tx2"/>
                </a:solidFill>
                <a:latin typeface="Times New Roman" pitchFamily="18" charset="0"/>
                <a:cs typeface="Times New Roman" pitchFamily="18" charset="0"/>
              </a:rPr>
              <a:t>муниципальных программ, что составляет  </a:t>
            </a:r>
            <a:r>
              <a:rPr lang="ru-RU" sz="1600" dirty="0" smtClean="0">
                <a:solidFill>
                  <a:schemeClr val="tx2"/>
                </a:solidFill>
                <a:latin typeface="Times New Roman" pitchFamily="18" charset="0"/>
                <a:cs typeface="Times New Roman" pitchFamily="18" charset="0"/>
              </a:rPr>
              <a:t>95,0% </a:t>
            </a:r>
            <a:r>
              <a:rPr lang="ru-RU" sz="1600" dirty="0">
                <a:solidFill>
                  <a:schemeClr val="tx2"/>
                </a:solidFill>
                <a:latin typeface="Times New Roman" pitchFamily="18" charset="0"/>
                <a:cs typeface="Times New Roman" pitchFamily="18" charset="0"/>
              </a:rPr>
              <a:t>в общей сумме расходов </a:t>
            </a:r>
            <a:r>
              <a:rPr lang="ru-RU" sz="1600" dirty="0" smtClean="0">
                <a:solidFill>
                  <a:schemeClr val="tx2"/>
                </a:solidFill>
                <a:latin typeface="Times New Roman" pitchFamily="18" charset="0"/>
                <a:cs typeface="Times New Roman" pitchFamily="18" charset="0"/>
              </a:rPr>
              <a:t>муниципального образования. Средства </a:t>
            </a:r>
            <a:r>
              <a:rPr lang="ru-RU" sz="1600" dirty="0">
                <a:solidFill>
                  <a:schemeClr val="tx2"/>
                </a:solidFill>
                <a:latin typeface="Times New Roman" pitchFamily="18" charset="0"/>
                <a:cs typeface="Times New Roman" pitchFamily="18" charset="0"/>
              </a:rPr>
              <a:t>освоены в сумме 32014,3 тыс. рублей при плане 33711,6 тыс. рублей. К уровню 2020 года объем финансирования увеличился на  2760,5 тыс. рублей.  </a:t>
            </a:r>
          </a:p>
          <a:p>
            <a:pPr indent="457200" algn="just">
              <a:spcBef>
                <a:spcPts val="600"/>
              </a:spcBef>
            </a:pPr>
            <a:endParaRPr lang="ru-RU" altLang="ru-RU" sz="1600" dirty="0">
              <a:solidFill>
                <a:srgbClr val="000000"/>
              </a:solidFill>
              <a:latin typeface="Times New Roman" pitchFamily="18" charset="0"/>
              <a:cs typeface="Times New Roman" pitchFamily="18" charset="0"/>
            </a:endParaRPr>
          </a:p>
        </p:txBody>
      </p:sp>
      <p:graphicFrame>
        <p:nvGraphicFramePr>
          <p:cNvPr id="6" name="Диаграмма 5"/>
          <p:cNvGraphicFramePr>
            <a:graphicFrameLocks/>
          </p:cNvGraphicFramePr>
          <p:nvPr>
            <p:extLst>
              <p:ext uri="{D42A27DB-BD31-4B8C-83A1-F6EECF244321}">
                <p14:modId xmlns:p14="http://schemas.microsoft.com/office/powerpoint/2010/main" val="1564805391"/>
              </p:ext>
            </p:extLst>
          </p:nvPr>
        </p:nvGraphicFramePr>
        <p:xfrm>
          <a:off x="1133872" y="2420888"/>
          <a:ext cx="6696075" cy="43053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453416722"/>
              </p:ext>
            </p:extLst>
          </p:nvPr>
        </p:nvGraphicFramePr>
        <p:xfrm>
          <a:off x="197768" y="404664"/>
          <a:ext cx="8784976" cy="6095441"/>
        </p:xfrm>
        <a:graphic>
          <a:graphicData uri="http://schemas.openxmlformats.org/drawingml/2006/table">
            <a:tbl>
              <a:tblPr/>
              <a:tblGrid>
                <a:gridCol w="4608512"/>
                <a:gridCol w="792088"/>
                <a:gridCol w="792088"/>
                <a:gridCol w="576064"/>
                <a:gridCol w="2016224"/>
              </a:tblGrid>
              <a:tr h="271099">
                <a:tc>
                  <a:txBody>
                    <a:bodyPr/>
                    <a:lstStyle/>
                    <a:p>
                      <a:pPr algn="ctr" fontAlgn="ctr"/>
                      <a:r>
                        <a:rPr lang="ru-RU" sz="1100" b="1" i="0" u="none" strike="noStrike" dirty="0">
                          <a:solidFill>
                            <a:srgbClr val="000000"/>
                          </a:solidFill>
                          <a:effectLst/>
                          <a:latin typeface="Times New Roman"/>
                        </a:rPr>
                        <a:t>Наименование</a:t>
                      </a:r>
                    </a:p>
                  </a:txBody>
                  <a:tcPr marL="4914" marR="4914" marT="49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ru-RU" sz="1100" b="1" i="0" u="none" strike="noStrike" dirty="0">
                          <a:solidFill>
                            <a:srgbClr val="000000"/>
                          </a:solidFill>
                          <a:effectLst/>
                          <a:latin typeface="Times New Roman"/>
                        </a:rPr>
                        <a:t>План на 2021 год</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ru-RU" sz="1100" b="1" i="0" u="none" strike="noStrike" dirty="0">
                          <a:solidFill>
                            <a:srgbClr val="000000"/>
                          </a:solidFill>
                          <a:effectLst/>
                          <a:latin typeface="Times New Roman"/>
                        </a:rPr>
                        <a:t>Исполнено за 2021 год</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ru-RU" sz="1100" b="1" i="0" u="none" strike="noStrike" dirty="0">
                          <a:solidFill>
                            <a:srgbClr val="000000"/>
                          </a:solidFill>
                          <a:effectLst/>
                          <a:latin typeface="Times New Roman"/>
                        </a:rPr>
                        <a:t>% исп. </a:t>
                      </a:r>
                      <a:r>
                        <a:rPr lang="ru-RU" sz="1100" b="1" i="0" u="none" strike="noStrike">
                          <a:solidFill>
                            <a:srgbClr val="000000"/>
                          </a:solidFill>
                          <a:effectLst/>
                          <a:latin typeface="Times New Roman"/>
                        </a:rPr>
                        <a:t>к </a:t>
                      </a:r>
                      <a:r>
                        <a:rPr lang="ru-RU" sz="1100" b="1" i="0" u="none" strike="noStrike" smtClean="0">
                          <a:solidFill>
                            <a:srgbClr val="000000"/>
                          </a:solidFill>
                          <a:effectLst/>
                          <a:latin typeface="Times New Roman"/>
                        </a:rPr>
                        <a:t>плану</a:t>
                      </a:r>
                      <a:endParaRPr lang="ru-RU" sz="1100" b="1" i="0" u="none" strike="noStrike" dirty="0">
                        <a:solidFill>
                          <a:srgbClr val="000000"/>
                        </a:solidFill>
                        <a:effectLst/>
                        <a:latin typeface="Times New Roman"/>
                      </a:endParaRP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ru-RU" sz="1100" b="1" i="0" u="none" strike="noStrike" dirty="0">
                          <a:solidFill>
                            <a:srgbClr val="000000"/>
                          </a:solidFill>
                          <a:effectLst/>
                          <a:latin typeface="Times New Roman"/>
                        </a:rPr>
                        <a:t>Причина отклонений</a:t>
                      </a:r>
                    </a:p>
                  </a:txBody>
                  <a:tcPr marL="4914" marR="4914" marT="49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35549">
                <a:tc>
                  <a:txBody>
                    <a:bodyPr/>
                    <a:lstStyle/>
                    <a:p>
                      <a:pPr algn="ctr" fontAlgn="ctr"/>
                      <a:r>
                        <a:rPr lang="ru-RU" sz="900" b="1" i="0" u="none" strike="noStrike" dirty="0">
                          <a:solidFill>
                            <a:srgbClr val="000000"/>
                          </a:solidFill>
                          <a:effectLst/>
                          <a:latin typeface="Times New Roman"/>
                        </a:rPr>
                        <a:t>ИТОГО</a:t>
                      </a:r>
                    </a:p>
                  </a:txBody>
                  <a:tcPr marL="4914" marR="4914" marT="49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900" b="1" i="0" u="none" strike="noStrike">
                          <a:solidFill>
                            <a:srgbClr val="000000"/>
                          </a:solidFill>
                          <a:effectLst/>
                          <a:latin typeface="Times New Roman"/>
                        </a:rPr>
                        <a:t>37 091,66</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900" b="1" i="0" u="none" strike="noStrike">
                          <a:solidFill>
                            <a:srgbClr val="000000"/>
                          </a:solidFill>
                          <a:effectLst/>
                          <a:latin typeface="Times New Roman"/>
                        </a:rPr>
                        <a:t>35 308,07</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900" b="1" i="0" u="none" strike="noStrike">
                          <a:solidFill>
                            <a:srgbClr val="000000"/>
                          </a:solidFill>
                          <a:effectLst/>
                          <a:latin typeface="Times New Roman"/>
                        </a:rPr>
                        <a:t>95,2</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900" b="1" i="0" u="none" strike="noStrike">
                          <a:solidFill>
                            <a:srgbClr val="000000"/>
                          </a:solidFill>
                          <a:effectLst/>
                          <a:latin typeface="Times New Roman"/>
                        </a:rPr>
                        <a:t> </a:t>
                      </a:r>
                    </a:p>
                  </a:txBody>
                  <a:tcPr marL="4914" marR="4914" marT="49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06648">
                <a:tc>
                  <a:txBody>
                    <a:bodyPr/>
                    <a:lstStyle/>
                    <a:p>
                      <a:pPr algn="l" fontAlgn="ctr"/>
                      <a:r>
                        <a:rPr lang="ru-RU" sz="1000" b="1" i="0" u="none" strike="noStrike" dirty="0">
                          <a:effectLst/>
                          <a:latin typeface="Times New Roman"/>
                        </a:rPr>
                        <a:t>    Муниципальная программа «Обеспечение общественного порядка и профилактики правонарушений в муниципальном образовании Борисоглебское»</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dirty="0">
                          <a:effectLst/>
                          <a:latin typeface="Times New Roman"/>
                        </a:rPr>
                        <a:t>2,0</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effectLst/>
                          <a:latin typeface="Times New Roman"/>
                        </a:rPr>
                        <a:t>2,0</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solidFill>
                            <a:srgbClr val="000000"/>
                          </a:solidFill>
                          <a:effectLst/>
                          <a:latin typeface="Times New Roman"/>
                        </a:rPr>
                        <a:t>99,3</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a:effectLst/>
                          <a:latin typeface="Times New Roman"/>
                        </a:rPr>
                        <a:t> </a:t>
                      </a:r>
                    </a:p>
                  </a:txBody>
                  <a:tcPr marL="4914" marR="4914" marT="49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542198">
                <a:tc>
                  <a:txBody>
                    <a:bodyPr/>
                    <a:lstStyle/>
                    <a:p>
                      <a:pPr algn="l" fontAlgn="ctr"/>
                      <a:r>
                        <a:rPr lang="ru-RU" sz="1000" b="1" i="0" u="none" strike="noStrike" dirty="0">
                          <a:effectLst/>
                          <a:latin typeface="Times New Roman"/>
                        </a:rPr>
                        <a:t>    Муниципальная программа «Защита населения и территорий муниципального образования Борисоглебское от чрезвычайных ситуаций, обеспечение пожарной безопасности и безопасности людей на водных объектах»</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dirty="0">
                          <a:effectLst/>
                          <a:latin typeface="Times New Roman"/>
                        </a:rPr>
                        <a:t>1 596,1</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dirty="0">
                          <a:effectLst/>
                          <a:latin typeface="Times New Roman"/>
                        </a:rPr>
                        <a:t>584,9</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solidFill>
                            <a:srgbClr val="000000"/>
                          </a:solidFill>
                          <a:effectLst/>
                          <a:latin typeface="Times New Roman"/>
                        </a:rPr>
                        <a:t>36,6</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dirty="0">
                          <a:effectLst/>
                          <a:latin typeface="Times New Roman"/>
                        </a:rPr>
                        <a:t>Оплата работ «по факту» на основании актов выполненных работ </a:t>
                      </a:r>
                    </a:p>
                  </a:txBody>
                  <a:tcPr marL="4914" marR="4914" marT="49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71099">
                <a:tc>
                  <a:txBody>
                    <a:bodyPr/>
                    <a:lstStyle/>
                    <a:p>
                      <a:pPr algn="l" fontAlgn="ctr"/>
                      <a:r>
                        <a:rPr lang="ru-RU" sz="1000" b="1" i="0" u="none" strike="noStrike" dirty="0">
                          <a:effectLst/>
                          <a:latin typeface="Times New Roman"/>
                        </a:rPr>
                        <a:t>    Муниципальная программа "Развитие культуры муниципального образования Борисоглебское"</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dirty="0">
                          <a:effectLst/>
                          <a:latin typeface="Times New Roman"/>
                        </a:rPr>
                        <a:t>11 786,7</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dirty="0">
                          <a:effectLst/>
                          <a:latin typeface="Times New Roman"/>
                        </a:rPr>
                        <a:t>11 764,4</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solidFill>
                            <a:srgbClr val="000000"/>
                          </a:solidFill>
                          <a:effectLst/>
                          <a:latin typeface="Times New Roman"/>
                        </a:rPr>
                        <a:t>99,8</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dirty="0">
                          <a:effectLst/>
                          <a:latin typeface="Times New Roman"/>
                        </a:rPr>
                        <a:t> </a:t>
                      </a:r>
                    </a:p>
                  </a:txBody>
                  <a:tcPr marL="4914" marR="4914" marT="49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71099">
                <a:tc>
                  <a:txBody>
                    <a:bodyPr/>
                    <a:lstStyle/>
                    <a:p>
                      <a:pPr algn="l" fontAlgn="ctr"/>
                      <a:r>
                        <a:rPr lang="ru-RU" sz="1000" b="1" i="0" u="none" strike="noStrike">
                          <a:effectLst/>
                          <a:latin typeface="Times New Roman"/>
                        </a:rPr>
                        <a:t>    Муниципальная программа «Развитие физической культуры и спорта в муниципальном образовании Борисоглебское»</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dirty="0">
                          <a:effectLst/>
                          <a:latin typeface="Times New Roman"/>
                        </a:rPr>
                        <a:t>10,0</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dirty="0">
                          <a:effectLst/>
                          <a:latin typeface="Times New Roman"/>
                        </a:rPr>
                        <a:t>10,0</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solidFill>
                            <a:srgbClr val="000000"/>
                          </a:solidFill>
                          <a:effectLst/>
                          <a:latin typeface="Times New Roman"/>
                        </a:rPr>
                        <a:t>99,8</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dirty="0">
                          <a:effectLst/>
                          <a:latin typeface="Times New Roman"/>
                        </a:rPr>
                        <a:t> </a:t>
                      </a:r>
                    </a:p>
                  </a:txBody>
                  <a:tcPr marL="4914" marR="4914" marT="49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71099">
                <a:tc>
                  <a:txBody>
                    <a:bodyPr/>
                    <a:lstStyle/>
                    <a:p>
                      <a:pPr algn="l" fontAlgn="ctr"/>
                      <a:r>
                        <a:rPr lang="ru-RU" sz="1000" b="1" i="0" u="none" strike="noStrike">
                          <a:effectLst/>
                          <a:latin typeface="Times New Roman"/>
                        </a:rPr>
                        <a:t>    Муниципальная программа «Развитие муниципальной службы  в муниципальном образовании Борисоглебское»</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dirty="0">
                          <a:effectLst/>
                          <a:latin typeface="Times New Roman"/>
                        </a:rPr>
                        <a:t>9 998,4</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dirty="0">
                          <a:effectLst/>
                          <a:latin typeface="Times New Roman"/>
                        </a:rPr>
                        <a:t>9 680,2</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solidFill>
                            <a:srgbClr val="000000"/>
                          </a:solidFill>
                          <a:effectLst/>
                          <a:latin typeface="Times New Roman"/>
                        </a:rPr>
                        <a:t>96,8</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dirty="0">
                          <a:effectLst/>
                          <a:latin typeface="Times New Roman"/>
                        </a:rPr>
                        <a:t>Оплата работ «по факту» на основании актов выполненных работ </a:t>
                      </a:r>
                    </a:p>
                  </a:txBody>
                  <a:tcPr marL="4914" marR="4914" marT="49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71099">
                <a:tc>
                  <a:txBody>
                    <a:bodyPr/>
                    <a:lstStyle/>
                    <a:p>
                      <a:pPr algn="l" fontAlgn="ctr"/>
                      <a:r>
                        <a:rPr lang="ru-RU" sz="1000" b="1" i="0" u="none" strike="noStrike" dirty="0">
                          <a:effectLst/>
                          <a:latin typeface="Times New Roman"/>
                        </a:rPr>
                        <a:t>    Муниципальная программа «Управление муниципальным имуществом муниципального образования Борисоглебское»</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734,6</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dirty="0">
                          <a:effectLst/>
                          <a:latin typeface="Times New Roman"/>
                        </a:rPr>
                        <a:t>733,9</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solidFill>
                            <a:srgbClr val="000000"/>
                          </a:solidFill>
                          <a:effectLst/>
                          <a:latin typeface="Times New Roman"/>
                        </a:rPr>
                        <a:t>99,9</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effectLst/>
                          <a:latin typeface="Times New Roman"/>
                        </a:rPr>
                        <a:t> </a:t>
                      </a:r>
                    </a:p>
                  </a:txBody>
                  <a:tcPr marL="4914" marR="4914" marT="49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71099">
                <a:tc>
                  <a:txBody>
                    <a:bodyPr/>
                    <a:lstStyle/>
                    <a:p>
                      <a:pPr algn="l" fontAlgn="ctr"/>
                      <a:r>
                        <a:rPr lang="ru-RU" sz="1000" b="1" i="0" u="none" strike="noStrike" dirty="0">
                          <a:effectLst/>
                          <a:latin typeface="Times New Roman"/>
                        </a:rPr>
                        <a:t>    Муниципальная программа «Управление муниципальными финансами муниципального образования Борисоглебское»</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effectLst/>
                          <a:latin typeface="Times New Roman"/>
                        </a:rPr>
                        <a:t>699,4</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dirty="0">
                          <a:effectLst/>
                          <a:latin typeface="Times New Roman"/>
                        </a:rPr>
                        <a:t>699,4</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solidFill>
                            <a:srgbClr val="000000"/>
                          </a:solidFill>
                          <a:effectLst/>
                          <a:latin typeface="Times New Roman"/>
                        </a:rPr>
                        <a:t>100,0</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dirty="0">
                          <a:effectLst/>
                          <a:latin typeface="Times New Roman"/>
                        </a:rPr>
                        <a:t> </a:t>
                      </a:r>
                    </a:p>
                  </a:txBody>
                  <a:tcPr marL="4914" marR="4914" marT="49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406648">
                <a:tc>
                  <a:txBody>
                    <a:bodyPr/>
                    <a:lstStyle/>
                    <a:p>
                      <a:pPr algn="l" fontAlgn="ctr"/>
                      <a:r>
                        <a:rPr lang="ru-RU" sz="1000" b="1" i="0" u="none" strike="noStrike" dirty="0">
                          <a:effectLst/>
                          <a:latin typeface="Times New Roman"/>
                        </a:rPr>
                        <a:t>    Муниципальная программа «Содействие развитию малого и среднего предпринимательства в муниципальном образовании Борисоглебское»</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5,0</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dirty="0">
                          <a:effectLst/>
                          <a:latin typeface="Times New Roman"/>
                        </a:rPr>
                        <a:t>5,0</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dirty="0">
                          <a:solidFill>
                            <a:srgbClr val="000000"/>
                          </a:solidFill>
                          <a:effectLst/>
                          <a:latin typeface="Times New Roman"/>
                        </a:rPr>
                        <a:t>100,0</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dirty="0">
                          <a:effectLst/>
                          <a:latin typeface="Times New Roman"/>
                        </a:rPr>
                        <a:t> </a:t>
                      </a:r>
                    </a:p>
                  </a:txBody>
                  <a:tcPr marL="4914" marR="4914" marT="49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348555">
                <a:tc>
                  <a:txBody>
                    <a:bodyPr/>
                    <a:lstStyle/>
                    <a:p>
                      <a:pPr algn="l" fontAlgn="ctr"/>
                      <a:r>
                        <a:rPr lang="ru-RU" sz="1000" b="1" i="0" u="none" strike="noStrike" dirty="0">
                          <a:effectLst/>
                          <a:latin typeface="Times New Roman"/>
                        </a:rPr>
                        <a:t>    Муниципальная программа «Благоустройство территории муниципального образования Борисоглебское»</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dirty="0">
                          <a:effectLst/>
                          <a:latin typeface="Times New Roman"/>
                        </a:rPr>
                        <a:t>5 637,3</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dirty="0">
                          <a:effectLst/>
                          <a:latin typeface="Times New Roman"/>
                        </a:rPr>
                        <a:t>5 301,8</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dirty="0">
                          <a:solidFill>
                            <a:srgbClr val="000000"/>
                          </a:solidFill>
                          <a:effectLst/>
                          <a:latin typeface="Times New Roman"/>
                        </a:rPr>
                        <a:t>94,0</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dirty="0">
                          <a:effectLst/>
                          <a:latin typeface="Times New Roman"/>
                        </a:rPr>
                        <a:t>Оплата работ «по факту» на основании актов выполненных работ </a:t>
                      </a:r>
                    </a:p>
                  </a:txBody>
                  <a:tcPr marL="4914" marR="4914" marT="49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406648">
                <a:tc>
                  <a:txBody>
                    <a:bodyPr/>
                    <a:lstStyle/>
                    <a:p>
                      <a:pPr algn="l" fontAlgn="ctr"/>
                      <a:r>
                        <a:rPr lang="ru-RU" sz="1000" b="1" i="0" u="none" strike="noStrike" dirty="0">
                          <a:effectLst/>
                          <a:latin typeface="Times New Roman"/>
                        </a:rPr>
                        <a:t>    Муниципальная программа «Капитальный ремонт многоквартирных домов муниципального образования Борисоглебское»</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29,0</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dirty="0">
                          <a:effectLst/>
                          <a:latin typeface="Times New Roman"/>
                        </a:rPr>
                        <a:t>27,0</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dirty="0">
                          <a:solidFill>
                            <a:srgbClr val="000000"/>
                          </a:solidFill>
                          <a:effectLst/>
                          <a:latin typeface="Times New Roman"/>
                        </a:rPr>
                        <a:t>93,1</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dirty="0">
                          <a:effectLst/>
                          <a:latin typeface="Times New Roman"/>
                        </a:rPr>
                        <a:t>Оплата работ «по факту» на основании актов выполненных работ </a:t>
                      </a:r>
                    </a:p>
                  </a:txBody>
                  <a:tcPr marL="4914" marR="4914" marT="49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77554">
                <a:tc>
                  <a:txBody>
                    <a:bodyPr/>
                    <a:lstStyle/>
                    <a:p>
                      <a:pPr algn="l" fontAlgn="ctr"/>
                      <a:r>
                        <a:rPr lang="ru-RU" sz="1000" b="1" i="0" u="none" strike="noStrike" dirty="0">
                          <a:effectLst/>
                          <a:latin typeface="Times New Roman"/>
                        </a:rPr>
                        <a:t>    Муниципальная программа «Противодействие коррупции на территории муниципального образования Борисоглебское»</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effectLst/>
                          <a:latin typeface="Times New Roman"/>
                        </a:rPr>
                        <a:t>2,0</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dirty="0">
                          <a:effectLst/>
                          <a:latin typeface="Times New Roman"/>
                        </a:rPr>
                        <a:t>2,0</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solidFill>
                            <a:srgbClr val="000000"/>
                          </a:solidFill>
                          <a:effectLst/>
                          <a:latin typeface="Times New Roman"/>
                        </a:rPr>
                        <a:t>99,3</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dirty="0">
                          <a:effectLst/>
                          <a:latin typeface="Times New Roman"/>
                        </a:rPr>
                        <a:t> </a:t>
                      </a:r>
                    </a:p>
                  </a:txBody>
                  <a:tcPr marL="4914" marR="4914" marT="49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71099">
                <a:tc>
                  <a:txBody>
                    <a:bodyPr/>
                    <a:lstStyle/>
                    <a:p>
                      <a:pPr algn="l" fontAlgn="ctr"/>
                      <a:r>
                        <a:rPr lang="ru-RU" sz="1000" b="1" i="0" u="none" strike="noStrike" dirty="0">
                          <a:effectLst/>
                          <a:latin typeface="Times New Roman"/>
                        </a:rPr>
                        <a:t>    Муниципальная программа «Дорожное хозяйство муниципального образования Борисоглебское»</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2 334,0</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dirty="0">
                          <a:effectLst/>
                          <a:latin typeface="Times New Roman"/>
                        </a:rPr>
                        <a:t>2 334,0</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solidFill>
                            <a:srgbClr val="000000"/>
                          </a:solidFill>
                          <a:effectLst/>
                          <a:latin typeface="Times New Roman"/>
                        </a:rPr>
                        <a:t>100,0</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dirty="0">
                          <a:effectLst/>
                          <a:latin typeface="Times New Roman"/>
                        </a:rPr>
                        <a:t> </a:t>
                      </a:r>
                    </a:p>
                  </a:txBody>
                  <a:tcPr marL="4914" marR="4914" marT="49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303372">
                <a:tc>
                  <a:txBody>
                    <a:bodyPr/>
                    <a:lstStyle/>
                    <a:p>
                      <a:pPr algn="l" fontAlgn="ctr"/>
                      <a:r>
                        <a:rPr lang="ru-RU" sz="1000" b="1" i="0" u="none" strike="noStrike" dirty="0">
                          <a:effectLst/>
                          <a:latin typeface="Times New Roman"/>
                        </a:rPr>
                        <a:t>    Муниципальная программа «Обеспечение доступным и комфортным жильем населения муниципального образования»</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effectLst/>
                          <a:latin typeface="Times New Roman"/>
                        </a:rPr>
                        <a:t>305,2</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dirty="0">
                          <a:effectLst/>
                          <a:latin typeface="Times New Roman"/>
                        </a:rPr>
                        <a:t>305,2</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solidFill>
                            <a:srgbClr val="000000"/>
                          </a:solidFill>
                          <a:effectLst/>
                          <a:latin typeface="Times New Roman"/>
                        </a:rPr>
                        <a:t>100,0</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dirty="0">
                          <a:effectLst/>
                          <a:latin typeface="Times New Roman"/>
                        </a:rPr>
                        <a:t> </a:t>
                      </a:r>
                    </a:p>
                  </a:txBody>
                  <a:tcPr marL="4914" marR="4914" marT="49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71099">
                <a:tc>
                  <a:txBody>
                    <a:bodyPr/>
                    <a:lstStyle/>
                    <a:p>
                      <a:pPr algn="l" fontAlgn="ctr"/>
                      <a:r>
                        <a:rPr lang="ru-RU" sz="1000" b="1" i="0" u="none" strike="noStrike" dirty="0">
                          <a:effectLst/>
                          <a:latin typeface="Times New Roman"/>
                        </a:rPr>
                        <a:t>    Муниципальная программа «Информационное общество в муниципальном образовании Борисоглебское»</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114,0</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dirty="0">
                          <a:effectLst/>
                          <a:latin typeface="Times New Roman"/>
                        </a:rPr>
                        <a:t>106,6</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solidFill>
                            <a:srgbClr val="000000"/>
                          </a:solidFill>
                          <a:effectLst/>
                          <a:latin typeface="Times New Roman"/>
                        </a:rPr>
                        <a:t>93,5</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dirty="0">
                          <a:effectLst/>
                          <a:latin typeface="Times New Roman"/>
                        </a:rPr>
                        <a:t>Оплата работ «по факту» на основании актов выполненных работ </a:t>
                      </a:r>
                    </a:p>
                  </a:txBody>
                  <a:tcPr marL="4914" marR="4914" marT="49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71099">
                <a:tc>
                  <a:txBody>
                    <a:bodyPr/>
                    <a:lstStyle/>
                    <a:p>
                      <a:pPr algn="l" fontAlgn="ctr"/>
                      <a:r>
                        <a:rPr lang="ru-RU" sz="1000" b="1" i="0" u="none" strike="noStrike" dirty="0">
                          <a:effectLst/>
                          <a:latin typeface="Times New Roman"/>
                        </a:rPr>
                        <a:t>    Муниципальная программа «Борьба с борщевиком на  территории муниципального образования Борисоглебское»</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effectLst/>
                          <a:latin typeface="Times New Roman"/>
                        </a:rPr>
                        <a:t>457,9</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dirty="0">
                          <a:effectLst/>
                          <a:latin typeface="Times New Roman"/>
                        </a:rPr>
                        <a:t>457,9</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solidFill>
                            <a:srgbClr val="000000"/>
                          </a:solidFill>
                          <a:effectLst/>
                          <a:latin typeface="Times New Roman"/>
                        </a:rPr>
                        <a:t>100,0</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dirty="0">
                          <a:effectLst/>
                          <a:latin typeface="Times New Roman"/>
                        </a:rPr>
                        <a:t> </a:t>
                      </a:r>
                    </a:p>
                  </a:txBody>
                  <a:tcPr marL="4914" marR="4914" marT="49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77554">
                <a:tc>
                  <a:txBody>
                    <a:bodyPr/>
                    <a:lstStyle/>
                    <a:p>
                      <a:pPr algn="l" fontAlgn="ctr"/>
                      <a:r>
                        <a:rPr lang="ru-RU" sz="1000" b="1" i="0" u="none" strike="noStrike" dirty="0">
                          <a:effectLst/>
                          <a:latin typeface="Times New Roman"/>
                        </a:rPr>
                        <a:t>    Непрограммные расходы органов местного самоуправления</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3 380,0</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dirty="0">
                          <a:effectLst/>
                          <a:latin typeface="Times New Roman"/>
                        </a:rPr>
                        <a:t>3 293,8</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dirty="0">
                          <a:solidFill>
                            <a:srgbClr val="000000"/>
                          </a:solidFill>
                          <a:effectLst/>
                          <a:latin typeface="Times New Roman"/>
                        </a:rPr>
                        <a:t>97,4</a:t>
                      </a:r>
                    </a:p>
                  </a:txBody>
                  <a:tcPr marL="4914" marR="4914" marT="4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dirty="0">
                          <a:effectLst/>
                          <a:latin typeface="Times New Roman"/>
                        </a:rPr>
                        <a:t> </a:t>
                      </a:r>
                    </a:p>
                  </a:txBody>
                  <a:tcPr marL="4914" marR="4914" marT="49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bl>
          </a:graphicData>
        </a:graphic>
      </p:graphicFrame>
    </p:spTree>
    <p:extLst>
      <p:ext uri="{BB962C8B-B14F-4D97-AF65-F5344CB8AC3E}">
        <p14:creationId xmlns:p14="http://schemas.microsoft.com/office/powerpoint/2010/main" val="3193124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6"/>
          <p:cNvSpPr txBox="1">
            <a:spLocks noChangeArrowheads="1"/>
          </p:cNvSpPr>
          <p:nvPr/>
        </p:nvSpPr>
        <p:spPr bwMode="auto">
          <a:xfrm>
            <a:off x="198438" y="3094038"/>
            <a:ext cx="8602662"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542925"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50000"/>
              </a:spcBef>
            </a:pPr>
            <a:r>
              <a:rPr lang="ru-RU" altLang="ru-RU" sz="1800" b="1" u="sng">
                <a:latin typeface="Times New Roman" pitchFamily="18" charset="0"/>
              </a:rPr>
              <a:t>Информация для контактов</a:t>
            </a:r>
          </a:p>
          <a:p>
            <a:pPr algn="ctr" eaLnBrk="1" hangingPunct="1">
              <a:spcBef>
                <a:spcPct val="50000"/>
              </a:spcBef>
            </a:pPr>
            <a:endParaRPr lang="ru-RU" altLang="ru-RU" sz="1800" b="1" u="sng">
              <a:latin typeface="Times New Roman" pitchFamily="18" charset="0"/>
            </a:endParaRPr>
          </a:p>
          <a:p>
            <a:pPr algn="ctr" eaLnBrk="1" hangingPunct="1">
              <a:spcBef>
                <a:spcPct val="50000"/>
              </a:spcBef>
            </a:pPr>
            <a:r>
              <a:rPr lang="ru-RU" altLang="ru-RU" sz="1600">
                <a:latin typeface="Times New Roman" pitchFamily="18" charset="0"/>
              </a:rPr>
              <a:t>Финансовое управление администрации Муромского района</a:t>
            </a:r>
          </a:p>
          <a:p>
            <a:pPr algn="ctr" eaLnBrk="1" hangingPunct="1"/>
            <a:r>
              <a:rPr lang="ru-RU" altLang="ru-RU" sz="1600">
                <a:latin typeface="Times New Roman" pitchFamily="18" charset="0"/>
              </a:rPr>
              <a:t>Адрес: пл. Крестьянина, 6</a:t>
            </a:r>
          </a:p>
          <a:p>
            <a:pPr algn="ctr" eaLnBrk="1" hangingPunct="1"/>
            <a:r>
              <a:rPr lang="ru-RU" altLang="ru-RU" sz="1600">
                <a:latin typeface="Times New Roman" pitchFamily="18" charset="0"/>
              </a:rPr>
              <a:t>г. Муром, Владимирская обл., 602267</a:t>
            </a:r>
          </a:p>
          <a:p>
            <a:pPr algn="ctr" eaLnBrk="1" hangingPunct="1"/>
            <a:r>
              <a:rPr lang="ru-RU" altLang="ru-RU" sz="1600">
                <a:latin typeface="Times New Roman" pitchFamily="18" charset="0"/>
              </a:rPr>
              <a:t>тел. (49234) 3-31-95, факс (49234) 2-69-95</a:t>
            </a:r>
          </a:p>
          <a:p>
            <a:pPr algn="ctr" eaLnBrk="1" hangingPunct="1"/>
            <a:r>
              <a:rPr lang="en-US" altLang="ru-RU" sz="1600">
                <a:latin typeface="Times New Roman" pitchFamily="18" charset="0"/>
              </a:rPr>
              <a:t>e-mail: </a:t>
            </a:r>
            <a:r>
              <a:rPr lang="ru-RU" altLang="ru-RU" sz="1600" u="sng">
                <a:latin typeface="Times New Roman" pitchFamily="18" charset="0"/>
              </a:rPr>
              <a:t>rayfu@mail.ru</a:t>
            </a:r>
          </a:p>
          <a:p>
            <a:pPr algn="ctr" eaLnBrk="1" hangingPunct="1"/>
            <a:r>
              <a:rPr lang="ru-RU" altLang="ru-RU" sz="1600">
                <a:latin typeface="Times New Roman" pitchFamily="18" charset="0"/>
              </a:rPr>
              <a:t>График работы финансового управления:</a:t>
            </a:r>
          </a:p>
          <a:p>
            <a:pPr algn="ctr" eaLnBrk="1" hangingPunct="1"/>
            <a:r>
              <a:rPr lang="ru-RU" altLang="ru-RU" sz="1600">
                <a:latin typeface="Times New Roman" pitchFamily="18" charset="0"/>
              </a:rPr>
              <a:t>с 8:00 до 17:00 перерыв на обед с 12:00 до 13:00</a:t>
            </a:r>
          </a:p>
        </p:txBody>
      </p:sp>
      <p:sp>
        <p:nvSpPr>
          <p:cNvPr id="21507" name="Text Box 5"/>
          <p:cNvSpPr txBox="1">
            <a:spLocks noChangeArrowheads="1"/>
          </p:cNvSpPr>
          <p:nvPr/>
        </p:nvSpPr>
        <p:spPr bwMode="auto">
          <a:xfrm>
            <a:off x="282575" y="188913"/>
            <a:ext cx="85312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just" eaLnBrk="1" hangingPunct="1"/>
            <a:r>
              <a:rPr lang="ru-RU" sz="1600" dirty="0"/>
              <a:t> </a:t>
            </a:r>
            <a:r>
              <a:rPr lang="ru-RU" sz="1600" dirty="0" smtClean="0"/>
              <a:t>   </a:t>
            </a:r>
            <a:r>
              <a:rPr lang="ru-RU" altLang="ru-RU" sz="1600" dirty="0" smtClean="0">
                <a:latin typeface="Times New Roman" pitchFamily="18" charset="0"/>
              </a:rPr>
              <a:t>С </a:t>
            </a:r>
            <a:r>
              <a:rPr lang="ru-RU" altLang="ru-RU" sz="1600" dirty="0">
                <a:latin typeface="Times New Roman" pitchFamily="18" charset="0"/>
              </a:rPr>
              <a:t>решением Совета народных депутатов муниципального образования Борисоглебское Муромского района от 21.04.2022 №12 «О назначении публичных слушаний по проекту решения Совета народных депутатов «Об утверждении отчета об исполнении бюджета муниципального образования Борисоглебское за 2021 год» можно ознакомиться в газете «Муромский край. Документы» </a:t>
            </a:r>
            <a:r>
              <a:rPr lang="ru-RU" altLang="ru-RU" sz="1600" dirty="0" smtClean="0">
                <a:latin typeface="Times New Roman" pitchFamily="18" charset="0"/>
              </a:rPr>
              <a:t>от </a:t>
            </a:r>
            <a:r>
              <a:rPr lang="ru-RU" sz="1600" dirty="0">
                <a:latin typeface="Times New Roman" pitchFamily="18" charset="0"/>
              </a:rPr>
              <a:t>26.04.2022 № 44(4813</a:t>
            </a:r>
            <a:r>
              <a:rPr lang="ru-RU" sz="1600" dirty="0"/>
              <a:t>) </a:t>
            </a:r>
            <a:r>
              <a:rPr lang="ru-RU" altLang="ru-RU" sz="1600" dirty="0" smtClean="0">
                <a:latin typeface="Times New Roman" pitchFamily="18" charset="0"/>
              </a:rPr>
              <a:t>года </a:t>
            </a:r>
            <a:r>
              <a:rPr lang="ru-RU" altLang="ru-RU" sz="1600" dirty="0">
                <a:latin typeface="Times New Roman" pitchFamily="18" charset="0"/>
              </a:rPr>
              <a:t>или на сайте администрации Муромского района </a:t>
            </a:r>
            <a:r>
              <a:rPr lang="en-US" altLang="ru-RU" sz="1600" u="sng" dirty="0">
                <a:solidFill>
                  <a:srgbClr val="000099"/>
                </a:solidFill>
                <a:latin typeface="Times New Roman" pitchFamily="18" charset="0"/>
              </a:rPr>
              <a:t>www.muromraion.ru</a:t>
            </a:r>
            <a:r>
              <a:rPr lang="ru-RU" altLang="ru-RU" sz="1600" u="sng" dirty="0">
                <a:solidFill>
                  <a:srgbClr val="000099"/>
                </a:solidFill>
                <a:latin typeface="Times New Roman" pitchFamily="18" charset="0"/>
              </a:rPr>
              <a:t> </a:t>
            </a:r>
            <a:r>
              <a:rPr lang="en-US" altLang="ru-RU" sz="1600" dirty="0">
                <a:solidFill>
                  <a:srgbClr val="000099"/>
                </a:solidFill>
                <a:latin typeface="Times New Roman" pitchFamily="18" charset="0"/>
              </a:rPr>
              <a:t> </a:t>
            </a:r>
            <a:r>
              <a:rPr lang="ru-RU" altLang="ru-RU" sz="1600" dirty="0">
                <a:latin typeface="Times New Roman" pitchFamily="18" charset="0"/>
              </a:rPr>
              <a:t>в разделе «Финансовое управление».</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4"/>
          <p:cNvSpPr>
            <a:spLocks noChangeArrowheads="1"/>
          </p:cNvSpPr>
          <p:nvPr/>
        </p:nvSpPr>
        <p:spPr bwMode="auto">
          <a:xfrm>
            <a:off x="3000375" y="2911475"/>
            <a:ext cx="3035300" cy="2735263"/>
          </a:xfrm>
          <a:prstGeom prst="leftRightArrowCallout">
            <a:avLst>
              <a:gd name="adj1" fmla="val 25000"/>
              <a:gd name="adj2" fmla="val 25000"/>
              <a:gd name="adj3" fmla="val 13871"/>
              <a:gd name="adj4" fmla="val 50000"/>
            </a:avLst>
          </a:prstGeom>
          <a:gradFill rotWithShape="1">
            <a:gsLst>
              <a:gs pos="0">
                <a:srgbClr val="FFFF99"/>
              </a:gs>
              <a:gs pos="50000">
                <a:srgbClr val="FF99FF"/>
              </a:gs>
              <a:gs pos="100000">
                <a:srgbClr val="FFFF99"/>
              </a:gs>
            </a:gsLst>
            <a:lin ang="5400000" scaled="1"/>
          </a:gradFill>
          <a:ln w="9525">
            <a:solidFill>
              <a:schemeClr val="tx1"/>
            </a:solidFill>
            <a:miter lim="800000"/>
            <a:headEnd/>
            <a:tailEnd/>
          </a:ln>
        </p:spPr>
        <p:txBody>
          <a:bodyPr wrap="none" anchor="ctr"/>
          <a:lstStyle/>
          <a:p>
            <a:endParaRPr lang="ru-RU" altLang="ru-RU" sz="1800"/>
          </a:p>
        </p:txBody>
      </p:sp>
      <p:sp>
        <p:nvSpPr>
          <p:cNvPr id="4099" name="Rectangle 5"/>
          <p:cNvSpPr>
            <a:spLocks noChangeArrowheads="1"/>
          </p:cNvSpPr>
          <p:nvPr/>
        </p:nvSpPr>
        <p:spPr bwMode="auto">
          <a:xfrm>
            <a:off x="6253163" y="3103563"/>
            <a:ext cx="2673350" cy="2352675"/>
          </a:xfrm>
          <a:prstGeom prst="rect">
            <a:avLst/>
          </a:prstGeom>
          <a:gradFill rotWithShape="1">
            <a:gsLst>
              <a:gs pos="0">
                <a:srgbClr val="FF99FF"/>
              </a:gs>
              <a:gs pos="100000">
                <a:srgbClr val="FFFF99"/>
              </a:gs>
            </a:gsLst>
            <a:lin ang="5400000" scaled="1"/>
          </a:gradFill>
          <a:ln w="9525">
            <a:solidFill>
              <a:schemeClr val="tx1"/>
            </a:solidFill>
            <a:miter lim="800000"/>
            <a:headEnd/>
            <a:tailEnd/>
          </a:ln>
        </p:spPr>
        <p:txBody>
          <a:bodyPr>
            <a:spAutoFit/>
          </a:bodyPr>
          <a:lstStyle/>
          <a:p>
            <a:pPr algn="ctr"/>
            <a:r>
              <a:rPr lang="ru-RU" altLang="ru-RU" sz="1800" b="1">
                <a:solidFill>
                  <a:srgbClr val="000099"/>
                </a:solidFill>
                <a:latin typeface="Times New Roman" pitchFamily="18" charset="0"/>
              </a:rPr>
              <a:t>Исполнение бюджета по расходам</a:t>
            </a:r>
          </a:p>
          <a:p>
            <a:pPr algn="just"/>
            <a:r>
              <a:rPr lang="ru-RU" altLang="ru-RU" sz="1400">
                <a:latin typeface="Times New Roman" pitchFamily="18" charset="0"/>
              </a:rPr>
              <a:t>означает последовательное финансирование мероприятий, предусмотренных решением о бюджете, в пределах утвержденных сумм с целью исполнения принятых муниципальным образованием расходных обязательств.</a:t>
            </a:r>
          </a:p>
        </p:txBody>
      </p:sp>
      <p:sp>
        <p:nvSpPr>
          <p:cNvPr id="4100" name="Text Box 8"/>
          <p:cNvSpPr txBox="1">
            <a:spLocks noChangeArrowheads="1"/>
          </p:cNvSpPr>
          <p:nvPr/>
        </p:nvSpPr>
        <p:spPr bwMode="auto">
          <a:xfrm>
            <a:off x="4000500" y="260350"/>
            <a:ext cx="50006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7675"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just" eaLnBrk="1" hangingPunct="1">
              <a:spcBef>
                <a:spcPct val="50000"/>
              </a:spcBef>
            </a:pPr>
            <a:r>
              <a:rPr lang="ru-RU" altLang="ru-RU" sz="1600" b="1" i="1">
                <a:solidFill>
                  <a:srgbClr val="3366FF"/>
                </a:solidFill>
                <a:latin typeface="Times New Roman" pitchFamily="18" charset="0"/>
              </a:rPr>
              <a:t>Исполнение бюджета</a:t>
            </a:r>
            <a:r>
              <a:rPr lang="ru-RU" altLang="ru-RU" sz="1600" b="1">
                <a:latin typeface="Times New Roman" pitchFamily="18" charset="0"/>
              </a:rPr>
              <a:t> начинается с момента утверждения решения о бюджете законодательным (представительным) органом муниципального образования и продолжается в течение финансового года.</a:t>
            </a:r>
          </a:p>
        </p:txBody>
      </p:sp>
      <p:sp>
        <p:nvSpPr>
          <p:cNvPr id="4101" name="Text Box 9"/>
          <p:cNvSpPr txBox="1">
            <a:spLocks noChangeArrowheads="1"/>
          </p:cNvSpPr>
          <p:nvPr/>
        </p:nvSpPr>
        <p:spPr bwMode="auto">
          <a:xfrm>
            <a:off x="3216275" y="3929063"/>
            <a:ext cx="2603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50000"/>
              </a:spcBef>
            </a:pPr>
            <a:r>
              <a:rPr lang="ru-RU" altLang="ru-RU" sz="2000" b="1">
                <a:solidFill>
                  <a:srgbClr val="0000CC"/>
                </a:solidFill>
                <a:latin typeface="Times New Roman" pitchFamily="18" charset="0"/>
              </a:rPr>
              <a:t>Исполнение бюджета</a:t>
            </a:r>
          </a:p>
        </p:txBody>
      </p:sp>
      <p:sp>
        <p:nvSpPr>
          <p:cNvPr id="4102" name="Text Box 13"/>
          <p:cNvSpPr txBox="1">
            <a:spLocks noChangeArrowheads="1"/>
          </p:cNvSpPr>
          <p:nvPr/>
        </p:nvSpPr>
        <p:spPr bwMode="auto">
          <a:xfrm>
            <a:off x="198438" y="2997200"/>
            <a:ext cx="2566987" cy="2565400"/>
          </a:xfrm>
          <a:prstGeom prst="rect">
            <a:avLst/>
          </a:prstGeom>
          <a:gradFill rotWithShape="1">
            <a:gsLst>
              <a:gs pos="0">
                <a:srgbClr val="FF99FF"/>
              </a:gs>
              <a:gs pos="100000">
                <a:srgbClr val="FFFF99"/>
              </a:gs>
            </a:gsLst>
            <a:lin ang="5400000" scaled="1"/>
          </a:gradFill>
          <a:ln w="9525">
            <a:solidFill>
              <a:schemeClr val="tx1"/>
            </a:solidFill>
            <a:miter lim="800000"/>
            <a:headEnd/>
            <a:tailEnd/>
          </a:ln>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r>
              <a:rPr lang="ru-RU" altLang="ru-RU" sz="1800" b="1">
                <a:solidFill>
                  <a:srgbClr val="000099"/>
                </a:solidFill>
                <a:latin typeface="Times New Roman" pitchFamily="18" charset="0"/>
              </a:rPr>
              <a:t>Исполнение бюджета по доходам</a:t>
            </a:r>
            <a:r>
              <a:rPr lang="ru-RU" altLang="ru-RU" sz="1800">
                <a:solidFill>
                  <a:srgbClr val="000099"/>
                </a:solidFill>
                <a:latin typeface="Times New Roman" pitchFamily="18" charset="0"/>
              </a:rPr>
              <a:t> </a:t>
            </a:r>
          </a:p>
          <a:p>
            <a:pPr algn="just" eaLnBrk="1" hangingPunct="1"/>
            <a:r>
              <a:rPr lang="ru-RU" altLang="ru-RU" sz="1400">
                <a:latin typeface="Times New Roman" pitchFamily="18" charset="0"/>
              </a:rPr>
              <a:t>заключается в обеспечении полного и своевременного поступления в бюджет налогов, сборов, доходов от использования имущества и других обязательных платежей, в соответствии с утвержденным планом мобилизации доходов.</a:t>
            </a:r>
            <a:endParaRPr lang="ru-RU" altLang="ru-RU" sz="1400"/>
          </a:p>
        </p:txBody>
      </p:sp>
      <p:pic>
        <p:nvPicPr>
          <p:cNvPr id="4107" name="Picture 11"/>
          <p:cNvPicPr>
            <a:picLocks noChangeAspect="1" noChangeArrowheads="1"/>
          </p:cNvPicPr>
          <p:nvPr/>
        </p:nvPicPr>
        <p:blipFill>
          <a:blip r:embed="rId2">
            <a:extLst/>
          </a:blip>
          <a:srcRect/>
          <a:stretch>
            <a:fillRect/>
          </a:stretch>
        </p:blipFill>
        <p:spPr bwMode="auto">
          <a:xfrm>
            <a:off x="0" y="155039"/>
            <a:ext cx="4000500" cy="2857500"/>
          </a:xfrm>
          <a:prstGeom prst="rect">
            <a:avLst/>
          </a:prstGeom>
          <a:noFill/>
          <a:ln>
            <a:noFill/>
          </a:ln>
          <a:effectLst>
            <a:softEdge rad="127000"/>
          </a:effectLs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6"/>
          <p:cNvSpPr>
            <a:spLocks noChangeArrowheads="1"/>
          </p:cNvSpPr>
          <p:nvPr/>
        </p:nvSpPr>
        <p:spPr bwMode="auto">
          <a:xfrm>
            <a:off x="-7938" y="260350"/>
            <a:ext cx="9180513" cy="1107996"/>
          </a:xfrm>
          <a:prstGeom prst="rect">
            <a:avLst/>
          </a:prstGeom>
          <a:noFill/>
          <a:ln>
            <a:noFill/>
          </a:ln>
          <a:extLst/>
        </p:spPr>
        <p:txBody>
          <a:bodyPr>
            <a:spAutoFit/>
          </a:bodyPr>
          <a:lstStyle>
            <a:lvl1pPr algn="l" eaLnBrk="0" hangingPunct="0">
              <a:spcBef>
                <a:spcPct val="20000"/>
              </a:spcBef>
              <a:buChar char="•"/>
              <a:defRPr sz="2800">
                <a:solidFill>
                  <a:schemeClr val="tx1"/>
                </a:solidFill>
                <a:latin typeface="Verdana" pitchFamily="34" charset="0"/>
              </a:defRPr>
            </a:lvl1pPr>
            <a:lvl2pPr marL="742950" indent="-285750" algn="l" eaLnBrk="0" hangingPunct="0">
              <a:spcBef>
                <a:spcPct val="20000"/>
              </a:spcBef>
              <a:buChar char="–"/>
              <a:defRPr sz="2400">
                <a:solidFill>
                  <a:schemeClr val="tx1"/>
                </a:solidFill>
                <a:latin typeface="Verdana" pitchFamily="34" charset="0"/>
              </a:defRPr>
            </a:lvl2pPr>
            <a:lvl3pPr marL="1143000" indent="-228600" algn="l" eaLnBrk="0" hangingPunct="0">
              <a:spcBef>
                <a:spcPct val="20000"/>
              </a:spcBef>
              <a:buChar char="•"/>
              <a:defRPr sz="2000">
                <a:solidFill>
                  <a:schemeClr val="tx1"/>
                </a:solidFill>
                <a:latin typeface="Verdana" pitchFamily="34" charset="0"/>
              </a:defRPr>
            </a:lvl3pPr>
            <a:lvl4pPr marL="1600200" indent="-228600" algn="l" eaLnBrk="0" hangingPunct="0">
              <a:spcBef>
                <a:spcPct val="20000"/>
              </a:spcBef>
              <a:buChar char="–"/>
              <a:defRPr sz="2000">
                <a:solidFill>
                  <a:schemeClr val="tx1"/>
                </a:solidFill>
                <a:latin typeface="Verdana" pitchFamily="34" charset="0"/>
              </a:defRPr>
            </a:lvl4pPr>
            <a:lvl5pPr marL="2057400" indent="-228600" algn="l"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eaLnBrk="1" hangingPunct="1">
              <a:spcBef>
                <a:spcPct val="0"/>
              </a:spcBef>
              <a:buFontTx/>
              <a:buNone/>
              <a:defRPr/>
            </a:pPr>
            <a:r>
              <a:rPr lang="ru-RU" altLang="ru-RU" sz="2200" b="1" dirty="0" smtClean="0">
                <a:latin typeface="Times New Roman" pitchFamily="18" charset="0"/>
                <a:cs typeface="+mn-cs"/>
              </a:rPr>
              <a:t>ОСНОВНЫЕ ПАРАМЕТРЫ ИСПОЛНЕНИЯ БЮДЖЕТА МУНИЦИПАЛЬНОГО ОБРАЗОВАНИЯ БОРИСОГЛЕБСКОЕ</a:t>
            </a:r>
          </a:p>
          <a:p>
            <a:pPr algn="ctr" eaLnBrk="1" hangingPunct="1">
              <a:spcBef>
                <a:spcPct val="0"/>
              </a:spcBef>
              <a:buFontTx/>
              <a:buNone/>
              <a:defRPr/>
            </a:pPr>
            <a:r>
              <a:rPr lang="ru-RU" altLang="ru-RU" sz="2200" b="1" dirty="0" smtClean="0">
                <a:latin typeface="Times New Roman" pitchFamily="18" charset="0"/>
                <a:cs typeface="+mn-cs"/>
              </a:rPr>
              <a:t>ЗА 2021 ГОД</a:t>
            </a:r>
          </a:p>
        </p:txBody>
      </p:sp>
      <p:sp>
        <p:nvSpPr>
          <p:cNvPr id="4" name="Скругленный прямоугольник 3"/>
          <p:cNvSpPr/>
          <p:nvPr/>
        </p:nvSpPr>
        <p:spPr bwMode="auto">
          <a:xfrm>
            <a:off x="5815013" y="2234133"/>
            <a:ext cx="2808287" cy="1698923"/>
          </a:xfrm>
          <a:prstGeom prst="roundRect">
            <a:avLst/>
          </a:prstGeom>
          <a:ln>
            <a:solidFill>
              <a:schemeClr val="tx1"/>
            </a:solidFill>
            <a:headEnd type="none" w="med" len="med"/>
            <a:tailEnd type="none" w="med" len="med"/>
          </a:ln>
          <a:extLst/>
        </p:spPr>
        <p:style>
          <a:lnRef idx="1">
            <a:schemeClr val="accent5"/>
          </a:lnRef>
          <a:fillRef idx="1003">
            <a:schemeClr val="lt1"/>
          </a:fillRef>
          <a:effectRef idx="2">
            <a:schemeClr val="accent5"/>
          </a:effectRef>
          <a:fontRef idx="minor">
            <a:schemeClr val="lt1"/>
          </a:fontRef>
        </p:style>
        <p:txBody>
          <a:bodyPr wrap="none" anchor="ctr"/>
          <a:lstStyle/>
          <a:p>
            <a:pPr algn="ctr">
              <a:defRPr/>
            </a:pPr>
            <a:r>
              <a:rPr lang="ru-RU" sz="1800" b="1" dirty="0">
                <a:solidFill>
                  <a:schemeClr val="tx1"/>
                </a:solidFill>
                <a:latin typeface="Times New Roman" panose="02020603050405020304" pitchFamily="18" charset="0"/>
                <a:cs typeface="Times New Roman" panose="02020603050405020304" pitchFamily="18" charset="0"/>
              </a:rPr>
              <a:t>Расходы бюджета </a:t>
            </a:r>
          </a:p>
          <a:p>
            <a:pPr algn="ctr">
              <a:defRPr/>
            </a:pPr>
            <a:r>
              <a:rPr lang="ru-RU" sz="1800" b="1" dirty="0">
                <a:solidFill>
                  <a:schemeClr val="tx1"/>
                </a:solidFill>
                <a:latin typeface="Times New Roman" panose="02020603050405020304" pitchFamily="18" charset="0"/>
                <a:cs typeface="Times New Roman" panose="02020603050405020304" pitchFamily="18" charset="0"/>
              </a:rPr>
              <a:t>муниципального</a:t>
            </a:r>
          </a:p>
          <a:p>
            <a:pPr algn="ctr">
              <a:defRPr/>
            </a:pPr>
            <a:r>
              <a:rPr lang="ru-RU" sz="1800" b="1" dirty="0">
                <a:solidFill>
                  <a:schemeClr val="tx1"/>
                </a:solidFill>
                <a:latin typeface="Times New Roman" panose="02020603050405020304" pitchFamily="18" charset="0"/>
                <a:cs typeface="Times New Roman" panose="02020603050405020304" pitchFamily="18" charset="0"/>
              </a:rPr>
              <a:t> образования</a:t>
            </a:r>
          </a:p>
          <a:p>
            <a:pPr algn="ctr">
              <a:defRPr/>
            </a:pPr>
            <a:r>
              <a:rPr lang="ru-RU" sz="1800" b="1" dirty="0">
                <a:solidFill>
                  <a:schemeClr val="tx1"/>
                </a:solidFill>
                <a:latin typeface="Times New Roman" panose="02020603050405020304" pitchFamily="18" charset="0"/>
                <a:cs typeface="Times New Roman" panose="02020603050405020304" pitchFamily="18" charset="0"/>
              </a:rPr>
              <a:t> Борисоглебское </a:t>
            </a:r>
          </a:p>
          <a:p>
            <a:pPr algn="ctr">
              <a:defRPr/>
            </a:pPr>
            <a:r>
              <a:rPr lang="ru-RU" sz="2400" b="1" dirty="0" smtClean="0">
                <a:solidFill>
                  <a:schemeClr val="tx1"/>
                </a:solidFill>
                <a:latin typeface="Times New Roman" panose="02020603050405020304" pitchFamily="18" charset="0"/>
                <a:cs typeface="Times New Roman" panose="02020603050405020304" pitchFamily="18" charset="0"/>
              </a:rPr>
              <a:t>35308,1</a:t>
            </a:r>
            <a:r>
              <a:rPr lang="ru-RU" sz="1800" b="1" dirty="0" smtClean="0">
                <a:solidFill>
                  <a:schemeClr val="tx1"/>
                </a:solidFill>
                <a:latin typeface="Times New Roman" panose="02020603050405020304" pitchFamily="18" charset="0"/>
                <a:cs typeface="Times New Roman" panose="02020603050405020304" pitchFamily="18" charset="0"/>
              </a:rPr>
              <a:t> </a:t>
            </a:r>
            <a:r>
              <a:rPr lang="ru-RU" sz="1800" b="1" dirty="0">
                <a:solidFill>
                  <a:schemeClr val="tx1"/>
                </a:solidFill>
                <a:latin typeface="Times New Roman" panose="02020603050405020304" pitchFamily="18" charset="0"/>
                <a:cs typeface="Times New Roman" panose="02020603050405020304" pitchFamily="18" charset="0"/>
              </a:rPr>
              <a:t>тыс. рублей</a:t>
            </a:r>
          </a:p>
          <a:p>
            <a:pPr algn="ctr">
              <a:defRPr/>
            </a:pPr>
            <a:endParaRPr lang="ru-RU" sz="1800" b="1" dirty="0">
              <a:solidFill>
                <a:schemeClr val="tx1"/>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bwMode="auto">
          <a:xfrm>
            <a:off x="552595" y="2122190"/>
            <a:ext cx="2808312" cy="1832272"/>
          </a:xfrm>
          <a:prstGeom prst="roundRect">
            <a:avLst/>
          </a:prstGeom>
          <a:ln>
            <a:solidFill>
              <a:schemeClr val="tx1"/>
            </a:solidFill>
            <a:headEnd type="none" w="med" len="med"/>
            <a:tailEnd type="none" w="med" len="med"/>
          </a:ln>
          <a:extLst/>
        </p:spPr>
        <p:style>
          <a:lnRef idx="0">
            <a:schemeClr val="accent1"/>
          </a:lnRef>
          <a:fillRef idx="1003">
            <a:schemeClr val="lt1"/>
          </a:fillRef>
          <a:effectRef idx="3">
            <a:schemeClr val="accent1"/>
          </a:effectRef>
          <a:fontRef idx="minor">
            <a:schemeClr val="lt1"/>
          </a:fontRef>
        </p:style>
        <p:txBody>
          <a:bodyPr wrap="none" anchor="ctr"/>
          <a:lstStyle/>
          <a:p>
            <a:pPr algn="ctr">
              <a:defRPr/>
            </a:pPr>
            <a:r>
              <a:rPr lang="ru-RU" sz="1800" b="1" dirty="0">
                <a:solidFill>
                  <a:schemeClr val="tx1"/>
                </a:solidFill>
                <a:latin typeface="Times New Roman" panose="02020603050405020304" pitchFamily="18" charset="0"/>
                <a:cs typeface="Times New Roman" panose="02020603050405020304" pitchFamily="18" charset="0"/>
              </a:rPr>
              <a:t>Доходы бюджета </a:t>
            </a:r>
          </a:p>
          <a:p>
            <a:pPr algn="ctr">
              <a:defRPr/>
            </a:pPr>
            <a:r>
              <a:rPr lang="ru-RU" sz="1800" b="1" dirty="0">
                <a:solidFill>
                  <a:schemeClr val="tx1"/>
                </a:solidFill>
                <a:latin typeface="Times New Roman" panose="02020603050405020304" pitchFamily="18" charset="0"/>
                <a:cs typeface="Times New Roman" panose="02020603050405020304" pitchFamily="18" charset="0"/>
              </a:rPr>
              <a:t>муниципального</a:t>
            </a:r>
          </a:p>
          <a:p>
            <a:pPr algn="ctr">
              <a:defRPr/>
            </a:pPr>
            <a:r>
              <a:rPr lang="ru-RU" sz="1800" b="1" dirty="0">
                <a:solidFill>
                  <a:schemeClr val="tx1"/>
                </a:solidFill>
                <a:latin typeface="Times New Roman" panose="02020603050405020304" pitchFamily="18" charset="0"/>
                <a:cs typeface="Times New Roman" panose="02020603050405020304" pitchFamily="18" charset="0"/>
              </a:rPr>
              <a:t> образования</a:t>
            </a:r>
          </a:p>
          <a:p>
            <a:pPr algn="ctr">
              <a:defRPr/>
            </a:pPr>
            <a:r>
              <a:rPr lang="ru-RU" sz="1800" b="1" dirty="0">
                <a:solidFill>
                  <a:schemeClr val="tx1"/>
                </a:solidFill>
                <a:latin typeface="Times New Roman" panose="02020603050405020304" pitchFamily="18" charset="0"/>
                <a:cs typeface="Times New Roman" panose="02020603050405020304" pitchFamily="18" charset="0"/>
              </a:rPr>
              <a:t> Борисоглебское</a:t>
            </a:r>
          </a:p>
          <a:p>
            <a:pPr algn="ctr">
              <a:defRPr/>
            </a:pPr>
            <a:r>
              <a:rPr lang="ru-RU" sz="1800" b="1" dirty="0">
                <a:solidFill>
                  <a:schemeClr val="tx1"/>
                </a:solidFill>
                <a:latin typeface="Times New Roman" panose="02020603050405020304" pitchFamily="18" charset="0"/>
                <a:cs typeface="Times New Roman" panose="02020603050405020304" pitchFamily="18" charset="0"/>
              </a:rPr>
              <a:t> </a:t>
            </a:r>
            <a:r>
              <a:rPr lang="ru-RU" sz="2400" b="1" dirty="0" smtClean="0">
                <a:solidFill>
                  <a:schemeClr val="tx1"/>
                </a:solidFill>
                <a:latin typeface="Times New Roman" panose="02020603050405020304" pitchFamily="18" charset="0"/>
                <a:cs typeface="Times New Roman" panose="02020603050405020304" pitchFamily="18" charset="0"/>
              </a:rPr>
              <a:t>35730,9</a:t>
            </a:r>
            <a:r>
              <a:rPr lang="ru-RU" sz="1800" b="1" dirty="0" smtClean="0">
                <a:solidFill>
                  <a:schemeClr val="tx1"/>
                </a:solidFill>
                <a:latin typeface="Times New Roman" panose="02020603050405020304" pitchFamily="18" charset="0"/>
                <a:cs typeface="Times New Roman" panose="02020603050405020304" pitchFamily="18" charset="0"/>
              </a:rPr>
              <a:t> </a:t>
            </a:r>
            <a:r>
              <a:rPr lang="ru-RU" sz="1800" b="1" dirty="0">
                <a:solidFill>
                  <a:schemeClr val="tx1"/>
                </a:solidFill>
                <a:latin typeface="Times New Roman" panose="02020603050405020304" pitchFamily="18" charset="0"/>
                <a:cs typeface="Times New Roman" panose="02020603050405020304" pitchFamily="18" charset="0"/>
              </a:rPr>
              <a:t>тыс. рублей</a:t>
            </a:r>
          </a:p>
          <a:p>
            <a:pPr algn="ctr">
              <a:defRPr/>
            </a:pPr>
            <a:endParaRPr lang="ru-RU" sz="1800" b="1" dirty="0">
              <a:solidFill>
                <a:schemeClr val="tx1"/>
              </a:solidFill>
              <a:latin typeface="Times New Roman" panose="02020603050405020304" pitchFamily="18" charset="0"/>
              <a:cs typeface="Times New Roman" panose="02020603050405020304" pitchFamily="18" charset="0"/>
            </a:endParaRPr>
          </a:p>
        </p:txBody>
      </p:sp>
      <p:sp>
        <p:nvSpPr>
          <p:cNvPr id="16" name="Тройная стрелка влево/вправо/вверх 15"/>
          <p:cNvSpPr/>
          <p:nvPr/>
        </p:nvSpPr>
        <p:spPr bwMode="auto">
          <a:xfrm rot="10800000">
            <a:off x="3361677" y="2564904"/>
            <a:ext cx="2441253" cy="1728192"/>
          </a:xfrm>
          <a:prstGeom prst="leftRightUpArrow">
            <a:avLst/>
          </a:prstGeom>
          <a:ln>
            <a:solidFill>
              <a:schemeClr val="tx1"/>
            </a:solidFill>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ru-RU"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2" name="Скругленный прямоугольник 21"/>
          <p:cNvSpPr/>
          <p:nvPr/>
        </p:nvSpPr>
        <p:spPr bwMode="auto">
          <a:xfrm>
            <a:off x="3178147" y="4348956"/>
            <a:ext cx="2808312" cy="1688256"/>
          </a:xfrm>
          <a:prstGeom prst="roundRect">
            <a:avLst/>
          </a:prstGeom>
          <a:ln>
            <a:solidFill>
              <a:schemeClr val="tx1"/>
            </a:solidFill>
            <a:headEnd type="none" w="med" len="med"/>
            <a:tailEnd type="none" w="med" len="med"/>
          </a:ln>
          <a:extLst/>
        </p:spPr>
        <p:style>
          <a:lnRef idx="0">
            <a:schemeClr val="accent5"/>
          </a:lnRef>
          <a:fillRef idx="1003">
            <a:schemeClr val="lt1"/>
          </a:fillRef>
          <a:effectRef idx="3">
            <a:schemeClr val="accent5"/>
          </a:effectRef>
          <a:fontRef idx="minor">
            <a:schemeClr val="lt1"/>
          </a:fontRef>
        </p:style>
        <p:txBody>
          <a:bodyPr wrap="none" anchor="ctr"/>
          <a:lstStyle/>
          <a:p>
            <a:pPr algn="ctr">
              <a:defRPr/>
            </a:pPr>
            <a:r>
              <a:rPr lang="ru-RU" sz="1800" b="1" dirty="0">
                <a:solidFill>
                  <a:schemeClr val="tx1"/>
                </a:solidFill>
                <a:latin typeface="Times New Roman" panose="02020603050405020304" pitchFamily="18" charset="0"/>
                <a:cs typeface="Times New Roman" panose="02020603050405020304" pitchFamily="18" charset="0"/>
              </a:rPr>
              <a:t>Профицит</a:t>
            </a:r>
          </a:p>
          <a:p>
            <a:pPr algn="ctr">
              <a:defRPr/>
            </a:pPr>
            <a:endParaRPr lang="ru-RU" sz="1800" b="1" dirty="0">
              <a:solidFill>
                <a:schemeClr val="tx1"/>
              </a:solidFill>
              <a:latin typeface="Times New Roman" panose="02020603050405020304" pitchFamily="18" charset="0"/>
              <a:cs typeface="Times New Roman" panose="02020603050405020304" pitchFamily="18" charset="0"/>
            </a:endParaRPr>
          </a:p>
          <a:p>
            <a:pPr algn="ctr">
              <a:defRPr/>
            </a:pPr>
            <a:r>
              <a:rPr lang="ru-RU" sz="1800" b="1" dirty="0">
                <a:solidFill>
                  <a:schemeClr val="tx1"/>
                </a:solidFill>
                <a:latin typeface="Times New Roman" panose="02020603050405020304" pitchFamily="18" charset="0"/>
                <a:cs typeface="Times New Roman" panose="02020603050405020304" pitchFamily="18" charset="0"/>
              </a:rPr>
              <a:t>  </a:t>
            </a:r>
            <a:r>
              <a:rPr lang="ru-RU" sz="2400" b="1" dirty="0" smtClean="0">
                <a:solidFill>
                  <a:schemeClr val="tx1"/>
                </a:solidFill>
                <a:latin typeface="Times New Roman" panose="02020603050405020304" pitchFamily="18" charset="0"/>
                <a:cs typeface="Times New Roman" panose="02020603050405020304" pitchFamily="18" charset="0"/>
              </a:rPr>
              <a:t>422,8</a:t>
            </a:r>
            <a:r>
              <a:rPr lang="ru-RU" sz="1800" b="1" dirty="0" smtClean="0">
                <a:solidFill>
                  <a:schemeClr val="tx1"/>
                </a:solidFill>
                <a:latin typeface="Times New Roman" panose="02020603050405020304" pitchFamily="18" charset="0"/>
                <a:cs typeface="Times New Roman" panose="02020603050405020304" pitchFamily="18" charset="0"/>
              </a:rPr>
              <a:t> </a:t>
            </a:r>
            <a:r>
              <a:rPr lang="ru-RU" sz="1800" b="1" dirty="0">
                <a:solidFill>
                  <a:schemeClr val="tx1"/>
                </a:solidFill>
                <a:latin typeface="Times New Roman" panose="02020603050405020304" pitchFamily="18" charset="0"/>
                <a:cs typeface="Times New Roman" panose="02020603050405020304" pitchFamily="18" charset="0"/>
              </a:rPr>
              <a:t>тыс. рублей</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198438" y="0"/>
            <a:ext cx="85677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50000"/>
              </a:spcBef>
            </a:pPr>
            <a:r>
              <a:rPr lang="ru-RU" altLang="ru-RU" sz="1800" b="1" dirty="0" smtClean="0">
                <a:latin typeface="Times New Roman" pitchFamily="18" charset="0"/>
              </a:rPr>
              <a:t>ОСНОВНЫЕ ЭКОНОМИЧЕСКИЕ ПОКАЗАТЕЛИ РАЗВИТИЯ ЭКОНОМИКИ МУНИЦИПАЛЬНОГО ОБРАЗОВАНИЯ БОРИСОГЛЕБСКОЕ  ЗА 2021 ГОД</a:t>
            </a:r>
            <a:endParaRPr lang="ru-RU" altLang="ru-RU" sz="1800" b="1" dirty="0">
              <a:latin typeface="Times New Roman" pitchFamily="18" charset="0"/>
            </a:endParaRPr>
          </a:p>
        </p:txBody>
      </p:sp>
      <p:sp>
        <p:nvSpPr>
          <p:cNvPr id="5123" name="Rectangle 6"/>
          <p:cNvSpPr>
            <a:spLocks noChangeArrowheads="1"/>
          </p:cNvSpPr>
          <p:nvPr/>
        </p:nvSpPr>
        <p:spPr bwMode="auto">
          <a:xfrm>
            <a:off x="4597400" y="3968553"/>
            <a:ext cx="4291013" cy="2484783"/>
          </a:xfrm>
          <a:prstGeom prst="rect">
            <a:avLst/>
          </a:prstGeom>
          <a:noFill/>
          <a:ln>
            <a:noFill/>
          </a:ln>
          <a:extLst/>
        </p:spPr>
        <p:txBody>
          <a:bodyPr>
            <a:spAutoFit/>
          </a:bodyPr>
          <a:lstStyle>
            <a:lvl1pPr marL="285750" indent="-285750"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lnSpc>
                <a:spcPct val="80000"/>
              </a:lnSpc>
              <a:spcBef>
                <a:spcPct val="50000"/>
              </a:spcBef>
              <a:spcAft>
                <a:spcPts val="750"/>
              </a:spcAft>
              <a:buFont typeface="Wingdings" pitchFamily="2" charset="2"/>
              <a:buChar char="Ø"/>
              <a:defRPr/>
            </a:pPr>
            <a:r>
              <a:rPr lang="ru-RU" altLang="ru-RU" sz="1400" b="1" dirty="0" smtClean="0">
                <a:latin typeface="Times New Roman" pitchFamily="18" charset="0"/>
              </a:rPr>
              <a:t>5981 чел. -численность постоянного населения </a:t>
            </a:r>
          </a:p>
          <a:p>
            <a:pPr eaLnBrk="1" hangingPunct="1">
              <a:lnSpc>
                <a:spcPct val="80000"/>
              </a:lnSpc>
              <a:spcBef>
                <a:spcPct val="50000"/>
              </a:spcBef>
              <a:spcAft>
                <a:spcPts val="750"/>
              </a:spcAft>
              <a:buFont typeface="Wingdings" pitchFamily="2" charset="2"/>
              <a:buChar char="Ø"/>
              <a:defRPr/>
            </a:pPr>
            <a:r>
              <a:rPr lang="ru-RU" altLang="ru-RU" sz="1400" b="1" dirty="0" smtClean="0">
                <a:latin typeface="Times New Roman" pitchFamily="18" charset="0"/>
              </a:rPr>
              <a:t>3005 чел. –численность трудоспособного населения</a:t>
            </a:r>
          </a:p>
          <a:p>
            <a:pPr eaLnBrk="1" hangingPunct="1">
              <a:lnSpc>
                <a:spcPct val="80000"/>
              </a:lnSpc>
              <a:spcBef>
                <a:spcPct val="50000"/>
              </a:spcBef>
              <a:spcAft>
                <a:spcPts val="750"/>
              </a:spcAft>
              <a:buFont typeface="Wingdings" pitchFamily="2" charset="2"/>
              <a:buChar char="Ø"/>
              <a:defRPr/>
            </a:pPr>
            <a:r>
              <a:rPr lang="ru-RU" altLang="ru-RU" sz="1400" b="1" dirty="0" smtClean="0">
                <a:latin typeface="Times New Roman" pitchFamily="18" charset="0"/>
              </a:rPr>
              <a:t>883 чел. – численность моложе трудоспособного возраста</a:t>
            </a:r>
          </a:p>
          <a:p>
            <a:pPr eaLnBrk="1" hangingPunct="1">
              <a:lnSpc>
                <a:spcPct val="80000"/>
              </a:lnSpc>
              <a:spcBef>
                <a:spcPct val="50000"/>
              </a:spcBef>
              <a:spcAft>
                <a:spcPts val="750"/>
              </a:spcAft>
              <a:buFont typeface="Wingdings" pitchFamily="2" charset="2"/>
              <a:buChar char="Ø"/>
              <a:defRPr/>
            </a:pPr>
            <a:r>
              <a:rPr lang="ru-RU" altLang="ru-RU" sz="1400" b="1" dirty="0" smtClean="0">
                <a:latin typeface="Times New Roman" pitchFamily="18" charset="0"/>
              </a:rPr>
              <a:t>2093 чел. – численность старше трудоспособного возраста (пенсионеры)</a:t>
            </a:r>
          </a:p>
          <a:p>
            <a:pPr eaLnBrk="1" hangingPunct="1">
              <a:lnSpc>
                <a:spcPct val="80000"/>
              </a:lnSpc>
              <a:spcBef>
                <a:spcPct val="50000"/>
              </a:spcBef>
              <a:spcAft>
                <a:spcPts val="750"/>
              </a:spcAft>
              <a:buFont typeface="Wingdings" pitchFamily="2" charset="2"/>
              <a:buChar char="Ø"/>
              <a:defRPr/>
            </a:pPr>
            <a:r>
              <a:rPr lang="ru-RU" altLang="ru-RU" sz="1400" b="1" dirty="0" smtClean="0">
                <a:latin typeface="Times New Roman" pitchFamily="18" charset="0"/>
                <a:cs typeface="Times New Roman" pitchFamily="18" charset="0"/>
              </a:rPr>
              <a:t>254,3 </a:t>
            </a:r>
            <a:r>
              <a:rPr lang="ru-RU" altLang="ru-RU" sz="1400" b="1" dirty="0" smtClean="0">
                <a:solidFill>
                  <a:srgbClr val="FF0000"/>
                </a:solidFill>
                <a:latin typeface="Times New Roman" pitchFamily="18" charset="0"/>
                <a:cs typeface="Times New Roman" pitchFamily="18" charset="0"/>
              </a:rPr>
              <a:t> </a:t>
            </a:r>
            <a:r>
              <a:rPr lang="ru-RU" altLang="ru-RU" sz="1400" b="1" dirty="0" smtClean="0">
                <a:latin typeface="Times New Roman" pitchFamily="18" charset="0"/>
                <a:cs typeface="Times New Roman" pitchFamily="18" charset="0"/>
              </a:rPr>
              <a:t>тыс. руб. – фонд заработной платы работников</a:t>
            </a:r>
          </a:p>
        </p:txBody>
      </p:sp>
      <p:pic>
        <p:nvPicPr>
          <p:cNvPr id="133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65" y="764704"/>
            <a:ext cx="4261542" cy="2808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4272" y="764705"/>
            <a:ext cx="4248472" cy="2808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201" y="3678239"/>
            <a:ext cx="4247105" cy="2991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0"/>
          <p:cNvSpPr>
            <a:spLocks noGrp="1" noChangeArrowheads="1"/>
          </p:cNvSpPr>
          <p:nvPr>
            <p:ph type="title"/>
          </p:nvPr>
        </p:nvSpPr>
        <p:spPr>
          <a:xfrm>
            <a:off x="0" y="188640"/>
            <a:ext cx="9180513" cy="936103"/>
          </a:xfrm>
        </p:spPr>
        <p:txBody>
          <a:bodyPr/>
          <a:lstStyle/>
          <a:p>
            <a:pPr algn="ctr" eaLnBrk="1" hangingPunct="1"/>
            <a:r>
              <a:rPr lang="ru-RU" altLang="ru-RU" sz="1800" b="1" dirty="0" smtClean="0">
                <a:latin typeface="Times New Roman" pitchFamily="18" charset="0"/>
                <a:cs typeface="Times New Roman" pitchFamily="18" charset="0"/>
              </a:rPr>
              <a:t>ПОКАЗАТЕЛИ ДОХОДОВ И РАСХОДОВ БЮДЖЕТА МУНИЦИПАЛЬНОГО ОБРАЗОВАНИЯ БОРИСОГЛЕБСКОЕ  В РАСЧЕТЕ НА ДУШУ НАСЕЛЕНИЯ </a:t>
            </a:r>
            <a:br>
              <a:rPr lang="ru-RU" altLang="ru-RU" sz="1800" b="1" dirty="0" smtClean="0">
                <a:latin typeface="Times New Roman" pitchFamily="18" charset="0"/>
                <a:cs typeface="Times New Roman" pitchFamily="18" charset="0"/>
              </a:rPr>
            </a:br>
            <a:r>
              <a:rPr lang="ru-RU" altLang="ru-RU" sz="1400" b="1" dirty="0" smtClean="0">
                <a:latin typeface="Times New Roman" pitchFamily="18" charset="0"/>
                <a:cs typeface="Times New Roman" pitchFamily="18" charset="0"/>
              </a:rPr>
              <a:t>(численность постоянного населения 2020 год - 6070 чел., 2021 год - 5981 чел.)</a:t>
            </a:r>
            <a:r>
              <a:rPr lang="ru-RU" altLang="ru-RU" sz="1400" dirty="0" smtClean="0"/>
              <a:t/>
            </a:r>
            <a:br>
              <a:rPr lang="ru-RU" altLang="ru-RU" sz="1400" dirty="0" smtClean="0"/>
            </a:br>
            <a:endParaRPr lang="ru-RU" altLang="ru-RU" sz="1400" dirty="0" smtClean="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776" y="1268760"/>
            <a:ext cx="8701544"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Объект 1"/>
          <p:cNvGraphicFramePr>
            <a:graphicFrameLocks noChangeAspect="1"/>
          </p:cNvGraphicFramePr>
          <p:nvPr>
            <p:extLst>
              <p:ext uri="{D42A27DB-BD31-4B8C-83A1-F6EECF244321}">
                <p14:modId xmlns:p14="http://schemas.microsoft.com/office/powerpoint/2010/main" val="1610984298"/>
              </p:ext>
            </p:extLst>
          </p:nvPr>
        </p:nvGraphicFramePr>
        <p:xfrm>
          <a:off x="266700" y="2006600"/>
          <a:ext cx="6070600" cy="4662760"/>
        </p:xfrm>
        <a:graphic>
          <a:graphicData uri="http://schemas.openxmlformats.org/presentationml/2006/ole">
            <mc:AlternateContent xmlns:mc="http://schemas.openxmlformats.org/markup-compatibility/2006">
              <mc:Choice xmlns:v="urn:schemas-microsoft-com:vml" Requires="v">
                <p:oleObj spid="_x0000_s8229" name="Диаграмма" r:id="rId3" imgW="4505225" imgH="4057543" progId="Excel.Chart.8">
                  <p:embed/>
                </p:oleObj>
              </mc:Choice>
              <mc:Fallback>
                <p:oleObj name="Диаграмма" r:id="rId3" imgW="4505225" imgH="4057543" progId="Excel.Chart.8">
                  <p:embed/>
                  <p:pic>
                    <p:nvPicPr>
                      <p:cNvPr id="0" name="Объект 1"/>
                      <p:cNvPicPr>
                        <a:picLocks noChangeAspect="1" noChangeArrowheads="1"/>
                      </p:cNvPicPr>
                      <p:nvPr/>
                    </p:nvPicPr>
                    <p:blipFill>
                      <a:blip r:embed="rId4"/>
                      <a:srcRect/>
                      <a:stretch>
                        <a:fillRect/>
                      </a:stretch>
                    </p:blipFill>
                    <p:spPr bwMode="auto">
                      <a:xfrm>
                        <a:off x="266700" y="2006600"/>
                        <a:ext cx="6070600" cy="4662760"/>
                      </a:xfrm>
                      <a:prstGeom prst="rect">
                        <a:avLst/>
                      </a:prstGeom>
                      <a:noFill/>
                      <a:ln>
                        <a:noFill/>
                      </a:ln>
                      <a:extLst/>
                    </p:spPr>
                  </p:pic>
                </p:oleObj>
              </mc:Fallback>
            </mc:AlternateContent>
          </a:graphicData>
        </a:graphic>
      </p:graphicFrame>
      <p:sp>
        <p:nvSpPr>
          <p:cNvPr id="8195" name="Прямоугольник 2"/>
          <p:cNvSpPr>
            <a:spLocks noChangeArrowheads="1"/>
          </p:cNvSpPr>
          <p:nvPr/>
        </p:nvSpPr>
        <p:spPr bwMode="auto">
          <a:xfrm>
            <a:off x="269875" y="981075"/>
            <a:ext cx="87137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altLang="ru-RU" sz="1400" dirty="0">
                <a:latin typeface="Times New Roman" pitchFamily="18" charset="0"/>
                <a:cs typeface="Times New Roman" pitchFamily="18" charset="0"/>
              </a:rPr>
              <a:t>Бюджет муниципального образования (МО) Борисоглебское по доходам за 2021 год исполнен на 100,9 % к уточненному плану и составил сумму 35730,9 тыс. рублей. Налоговые и неналоговые доходы за отчетный период выполнены на 103,5% или на сумму 9649,6 тыс. рублей, безвозмездные поступления составили сумму 26081,3 тыс. рублей или исполнены на 99,9 %. </a:t>
            </a:r>
          </a:p>
        </p:txBody>
      </p:sp>
      <p:sp>
        <p:nvSpPr>
          <p:cNvPr id="8196" name="Прямоугольник 11"/>
          <p:cNvSpPr>
            <a:spLocks noChangeArrowheads="1"/>
          </p:cNvSpPr>
          <p:nvPr/>
        </p:nvSpPr>
        <p:spPr bwMode="auto">
          <a:xfrm>
            <a:off x="6519863" y="1700213"/>
            <a:ext cx="2470150"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spcBef>
                <a:spcPct val="20000"/>
              </a:spcBef>
            </a:pPr>
            <a:r>
              <a:rPr lang="ru-RU" altLang="ru-RU" sz="1400" dirty="0">
                <a:latin typeface="Times New Roman" pitchFamily="18" charset="0"/>
                <a:cs typeface="Times New Roman" pitchFamily="18" charset="0"/>
              </a:rPr>
              <a:t>     Доходы бюджета муниципального образования в 2021 году увеличились по сравнению с уровнем 2020 года на 11,0% или на сумму 3536,4 тыс. рублей, в том числе:</a:t>
            </a:r>
          </a:p>
          <a:p>
            <a:pPr algn="just" eaLnBrk="0" hangingPunct="0">
              <a:spcBef>
                <a:spcPct val="20000"/>
              </a:spcBef>
            </a:pPr>
            <a:r>
              <a:rPr lang="ru-RU" altLang="ru-RU" sz="1400" dirty="0">
                <a:latin typeface="Times New Roman" pitchFamily="18" charset="0"/>
                <a:cs typeface="Times New Roman" pitchFamily="18" charset="0"/>
              </a:rPr>
              <a:t>- налоговые и неналоговые доходы увеличились на 9,2 % или на сумму 812,0 тыс. рублей,</a:t>
            </a:r>
          </a:p>
          <a:p>
            <a:pPr algn="just" eaLnBrk="0" hangingPunct="0">
              <a:spcBef>
                <a:spcPct val="20000"/>
              </a:spcBef>
            </a:pPr>
            <a:r>
              <a:rPr lang="ru-RU" altLang="ru-RU" sz="1400" dirty="0">
                <a:latin typeface="Times New Roman" pitchFamily="18" charset="0"/>
                <a:cs typeface="Times New Roman" pitchFamily="18" charset="0"/>
              </a:rPr>
              <a:t>- безвозмездные поступления  увеличились на 11,7 % или на сумму 2724,4 тыс. рублей.</a:t>
            </a:r>
          </a:p>
          <a:p>
            <a:pPr algn="just" eaLnBrk="0" hangingPunct="0">
              <a:spcBef>
                <a:spcPct val="20000"/>
              </a:spcBef>
            </a:pPr>
            <a:r>
              <a:rPr lang="ru-RU" altLang="ru-RU" sz="1400" dirty="0">
                <a:latin typeface="Times New Roman" pitchFamily="18" charset="0"/>
                <a:cs typeface="Times New Roman" pitchFamily="18" charset="0"/>
              </a:rPr>
              <a:t>Налоговые и неналоговые доходы в структуре бюджета муниципального образования составили в отчетном периоде 27,0 %, безвозмездные поступления – 73,0 %. </a:t>
            </a:r>
          </a:p>
        </p:txBody>
      </p:sp>
      <p:sp>
        <p:nvSpPr>
          <p:cNvPr id="6" name="Rectangle 4"/>
          <p:cNvSpPr>
            <a:spLocks noChangeArrowheads="1"/>
          </p:cNvSpPr>
          <p:nvPr/>
        </p:nvSpPr>
        <p:spPr bwMode="auto">
          <a:xfrm>
            <a:off x="0" y="100012"/>
            <a:ext cx="9270776" cy="880716"/>
          </a:xfrm>
          <a:prstGeom prst="rect">
            <a:avLst/>
          </a:prstGeom>
          <a:noFill/>
          <a:ln>
            <a:noFill/>
          </a:ln>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2800">
                <a:solidFill>
                  <a:schemeClr val="tx1"/>
                </a:solidFill>
                <a:latin typeface="Verdana" pitchFamily="34" charset="0"/>
              </a:defRPr>
            </a:lvl1pPr>
            <a:lvl2pPr marL="742950" indent="-285750" algn="l" eaLnBrk="0" hangingPunct="0">
              <a:spcBef>
                <a:spcPct val="20000"/>
              </a:spcBef>
              <a:buChar char="–"/>
              <a:defRPr sz="2400">
                <a:solidFill>
                  <a:schemeClr val="tx1"/>
                </a:solidFill>
                <a:latin typeface="Verdana" pitchFamily="34" charset="0"/>
              </a:defRPr>
            </a:lvl2pPr>
            <a:lvl3pPr marL="1143000" indent="-228600" algn="l" eaLnBrk="0" hangingPunct="0">
              <a:spcBef>
                <a:spcPct val="20000"/>
              </a:spcBef>
              <a:buChar char="•"/>
              <a:defRPr sz="2000">
                <a:solidFill>
                  <a:schemeClr val="tx1"/>
                </a:solidFill>
                <a:latin typeface="Verdana" pitchFamily="34" charset="0"/>
              </a:defRPr>
            </a:lvl3pPr>
            <a:lvl4pPr marL="1600200" indent="-228600" algn="l" eaLnBrk="0" hangingPunct="0">
              <a:spcBef>
                <a:spcPct val="20000"/>
              </a:spcBef>
              <a:buChar char="–"/>
              <a:defRPr sz="2000">
                <a:solidFill>
                  <a:schemeClr val="tx1"/>
                </a:solidFill>
                <a:latin typeface="Verdana" pitchFamily="34" charset="0"/>
              </a:defRPr>
            </a:lvl4pPr>
            <a:lvl5pPr marL="2057400" indent="-228600" algn="l"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eaLnBrk="1" hangingPunct="1">
              <a:spcBef>
                <a:spcPct val="0"/>
              </a:spcBef>
              <a:buFontTx/>
              <a:buNone/>
              <a:defRPr/>
            </a:pPr>
            <a:r>
              <a:rPr lang="ru-RU" altLang="ru-RU" sz="2200" b="1" u="sng" dirty="0" smtClean="0">
                <a:ln w="11430"/>
                <a:latin typeface="Times New Roman" panose="02020603050405020304" pitchFamily="18" charset="0"/>
                <a:cs typeface="Times New Roman" panose="02020603050405020304" pitchFamily="18" charset="0"/>
              </a:rPr>
              <a:t>ИСПОЛНЕНИЕ БЮДЖЕТА МУНИЦИПАЛЬНОГО ОБРАЗОВАНИЯ БОРИСОГЛЕБСКОЕ ПО ДОХОДАМ</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377827" y="5301208"/>
            <a:ext cx="8532910" cy="12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just">
              <a:spcBef>
                <a:spcPct val="20000"/>
              </a:spcBef>
            </a:pPr>
            <a:r>
              <a:rPr lang="ru-RU" altLang="ru-RU" sz="1400" dirty="0">
                <a:latin typeface="Times New Roman" pitchFamily="18" charset="0"/>
                <a:cs typeface="Times New Roman" pitchFamily="18" charset="0"/>
              </a:rPr>
              <a:t>            Налоговых доходов поступило в бюджет муниципального образования в сумме 9289,3 тыс. рублей или выполнение годового плана обеспечено на 103,5%, неналоговых доходов мобилизовано в сумме 360,3 тыс. рублей или 101,5% к плану на год. </a:t>
            </a:r>
            <a:endParaRPr lang="ru-RU" altLang="ru-RU" sz="1400" dirty="0" smtClean="0">
              <a:latin typeface="Times New Roman" pitchFamily="18" charset="0"/>
              <a:cs typeface="Times New Roman" pitchFamily="18" charset="0"/>
            </a:endParaRPr>
          </a:p>
          <a:p>
            <a:pPr algn="just">
              <a:spcBef>
                <a:spcPct val="20000"/>
              </a:spcBef>
            </a:pPr>
            <a:r>
              <a:rPr lang="ru-RU" altLang="ru-RU" sz="1400" dirty="0">
                <a:latin typeface="Times New Roman" pitchFamily="18" charset="0"/>
                <a:cs typeface="Times New Roman" pitchFamily="18" charset="0"/>
              </a:rPr>
              <a:t> </a:t>
            </a:r>
            <a:r>
              <a:rPr lang="ru-RU" altLang="ru-RU" sz="1400" dirty="0" smtClean="0">
                <a:latin typeface="Times New Roman" pitchFamily="18" charset="0"/>
                <a:cs typeface="Times New Roman" pitchFamily="18" charset="0"/>
              </a:rPr>
              <a:t>           По </a:t>
            </a:r>
            <a:r>
              <a:rPr lang="ru-RU" altLang="ru-RU" sz="1400" dirty="0">
                <a:latin typeface="Times New Roman" pitchFamily="18" charset="0"/>
                <a:cs typeface="Times New Roman" pitchFamily="18" charset="0"/>
              </a:rPr>
              <a:t>сравнению с 2020 годом объем налоговых поступлений увеличился на 6,8 % (+593,3 тыс. рублей), неналоговых доходов увеличился в 2,5 раза (+218,7 тыс. рублей).</a:t>
            </a:r>
          </a:p>
        </p:txBody>
      </p:sp>
      <p:sp>
        <p:nvSpPr>
          <p:cNvPr id="9219" name="Rectangle 6"/>
          <p:cNvSpPr>
            <a:spLocks noChangeArrowheads="1"/>
          </p:cNvSpPr>
          <p:nvPr/>
        </p:nvSpPr>
        <p:spPr bwMode="auto">
          <a:xfrm>
            <a:off x="0" y="14747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tLang="ru-RU" sz="1800"/>
          </a:p>
        </p:txBody>
      </p:sp>
      <p:sp>
        <p:nvSpPr>
          <p:cNvPr id="9220" name="Rectangle 12"/>
          <p:cNvSpPr>
            <a:spLocks noChangeArrowheads="1"/>
          </p:cNvSpPr>
          <p:nvPr/>
        </p:nvSpPr>
        <p:spPr bwMode="auto">
          <a:xfrm>
            <a:off x="0" y="1657350"/>
            <a:ext cx="91805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a:endParaRPr lang="ru-RU" altLang="ru-RU"/>
          </a:p>
        </p:txBody>
      </p:sp>
      <p:sp>
        <p:nvSpPr>
          <p:cNvPr id="9221" name="Rectangle 7"/>
          <p:cNvSpPr>
            <a:spLocks noChangeArrowheads="1"/>
          </p:cNvSpPr>
          <p:nvPr/>
        </p:nvSpPr>
        <p:spPr bwMode="auto">
          <a:xfrm>
            <a:off x="0" y="0"/>
            <a:ext cx="91805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a:endParaRPr lang="ru-RU" altLang="ru-RU"/>
          </a:p>
        </p:txBody>
      </p:sp>
      <p:graphicFrame>
        <p:nvGraphicFramePr>
          <p:cNvPr id="9222" name="Object 6"/>
          <p:cNvGraphicFramePr>
            <a:graphicFrameLocks noChangeAspect="1"/>
          </p:cNvGraphicFramePr>
          <p:nvPr>
            <p:extLst>
              <p:ext uri="{D42A27DB-BD31-4B8C-83A1-F6EECF244321}">
                <p14:modId xmlns:p14="http://schemas.microsoft.com/office/powerpoint/2010/main" val="3275761752"/>
              </p:ext>
            </p:extLst>
          </p:nvPr>
        </p:nvGraphicFramePr>
        <p:xfrm>
          <a:off x="845840" y="260648"/>
          <a:ext cx="7683500" cy="4978400"/>
        </p:xfrm>
        <a:graphic>
          <a:graphicData uri="http://schemas.openxmlformats.org/presentationml/2006/ole">
            <mc:AlternateContent xmlns:mc="http://schemas.openxmlformats.org/markup-compatibility/2006">
              <mc:Choice xmlns:v="urn:schemas-microsoft-com:vml" Requires="v">
                <p:oleObj spid="_x0000_s9256" name="Лист" r:id="rId3" imgW="5762765" imgH="3733836" progId="Excel.Sheet.8">
                  <p:embed/>
                </p:oleObj>
              </mc:Choice>
              <mc:Fallback>
                <p:oleObj name="Лист" r:id="rId3" imgW="5762765" imgH="3733836" progId="Excel.Sheet.8">
                  <p:embed/>
                  <p:pic>
                    <p:nvPicPr>
                      <p:cNvPr id="0" name="Object 6"/>
                      <p:cNvPicPr>
                        <a:picLocks noChangeAspect="1" noChangeArrowheads="1"/>
                      </p:cNvPicPr>
                      <p:nvPr/>
                    </p:nvPicPr>
                    <p:blipFill>
                      <a:blip r:embed="rId4"/>
                      <a:srcRect/>
                      <a:stretch>
                        <a:fillRect/>
                      </a:stretch>
                    </p:blipFill>
                    <p:spPr bwMode="auto">
                      <a:xfrm>
                        <a:off x="845840" y="260648"/>
                        <a:ext cx="76835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Прямоугольник 1"/>
          <p:cNvSpPr>
            <a:spLocks noChangeArrowheads="1"/>
          </p:cNvSpPr>
          <p:nvPr/>
        </p:nvSpPr>
        <p:spPr bwMode="auto">
          <a:xfrm>
            <a:off x="53975" y="115888"/>
            <a:ext cx="91265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ctr"/>
            <a:r>
              <a:rPr lang="ru-RU" altLang="ru-RU" sz="1800" b="1" dirty="0">
                <a:latin typeface="Times New Roman" pitchFamily="18" charset="0"/>
                <a:cs typeface="Times New Roman" pitchFamily="18" charset="0"/>
              </a:rPr>
              <a:t>Динамика и структура исполнения доходной части бюджета муниципального образования Борисоглебское в </a:t>
            </a:r>
            <a:r>
              <a:rPr lang="ru-RU" altLang="ru-RU" sz="1800" b="1" dirty="0" smtClean="0">
                <a:latin typeface="Times New Roman" pitchFamily="18" charset="0"/>
                <a:cs typeface="Times New Roman" pitchFamily="18" charset="0"/>
              </a:rPr>
              <a:t>2021 </a:t>
            </a:r>
            <a:r>
              <a:rPr lang="ru-RU" altLang="ru-RU" sz="1800" b="1" dirty="0">
                <a:latin typeface="Times New Roman" pitchFamily="18" charset="0"/>
                <a:cs typeface="Times New Roman" pitchFamily="18" charset="0"/>
              </a:rPr>
              <a:t>году</a:t>
            </a:r>
            <a:endParaRPr lang="ru-RU" altLang="ru-RU" sz="1800" dirty="0">
              <a:latin typeface="Times New Roman" pitchFamily="18" charset="0"/>
              <a:cs typeface="Times New Roman"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40554174"/>
              </p:ext>
            </p:extLst>
          </p:nvPr>
        </p:nvGraphicFramePr>
        <p:xfrm>
          <a:off x="298450" y="928688"/>
          <a:ext cx="8650288" cy="5085377"/>
        </p:xfrm>
        <a:graphic>
          <a:graphicData uri="http://schemas.openxmlformats.org/drawingml/2006/table">
            <a:tbl>
              <a:tblPr/>
              <a:tblGrid>
                <a:gridCol w="2299012"/>
                <a:gridCol w="1202846"/>
                <a:gridCol w="1094621"/>
                <a:gridCol w="881263"/>
                <a:gridCol w="984850"/>
                <a:gridCol w="1093075"/>
                <a:gridCol w="1094621"/>
              </a:tblGrid>
              <a:tr h="182885">
                <a:tc rowSpan="2">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доходов</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2020 год, тыс. руб. </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План на 2021 год, тыс. руб.</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indent="76200"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7620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2021 год</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73320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тыс. руб.</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 к плану</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 к 2020 году</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структура, %</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2">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НАЛОГОВЫЕ И НЕНАЛОГОВЫЕ ДОХОДЫ</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8837,6</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9326,0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9649,6</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103,3</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109,2</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27,0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5">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8696,0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8971,0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9289,3</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103,5</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106,8</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26,0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5">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Налоги на прибыль, доходы</a:t>
                      </a: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1434,0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1591,0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1702,9</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107,0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118,7</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4,8</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5">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1434,0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1591,0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1702,9</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107,0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118,7</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4,8</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535">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Налоги на совокупный доход</a:t>
                      </a: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58,6</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21,0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21,8</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103,8</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37,2</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73">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Единый сельскохозяйственный налог</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58,6</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21,0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21,8</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103,8</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37,2</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0,1</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5">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Налоги на имущество</a:t>
                      </a: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7191,4</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7354,0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7559,5</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102,8</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105,1</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21,1</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1">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772,3</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435,0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441,6</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101,5</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57,2</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1,2</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5">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Земельный налог</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6419,1</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6919,0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7117,9</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102,9</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110,9</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19,9</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0651">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Государственная пошлина</a:t>
                      </a: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11,96</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5,1</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101,4</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42,4</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291">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141,6</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355,0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360,3</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101,5</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254,4</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544">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Доходы от использования имущества, находящегося в государственной и муниципальной собственности</a:t>
                      </a: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81,8</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208,0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211,9</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101,9</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259,2</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0,6</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компенсации затрат государства</a:t>
                      </a: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продажи материальных и нематериальных активов</a:t>
                      </a:r>
                    </a:p>
                  </a:txBody>
                  <a:tcPr marL="20670" marR="206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127,0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127,9</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100,7</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0,4</a:t>
                      </a:r>
                    </a:p>
                  </a:txBody>
                  <a:tcPr marL="20670" marR="206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icking clock design template">
  <a:themeElements>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Ticking clock design template</Template>
  <TotalTime>18154</TotalTime>
  <Words>3082</Words>
  <Application>Microsoft Office PowerPoint</Application>
  <PresentationFormat>Произвольный</PresentationFormat>
  <Paragraphs>721</Paragraphs>
  <Slides>23</Slides>
  <Notes>3</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23</vt:i4>
      </vt:variant>
    </vt:vector>
  </HeadingPairs>
  <TitlesOfParts>
    <vt:vector size="26" baseType="lpstr">
      <vt:lpstr>Ticking clock design template</vt:lpstr>
      <vt:lpstr>Диаграмма</vt:lpstr>
      <vt:lpstr>Лист</vt:lpstr>
      <vt:lpstr>Презентация PowerPoint</vt:lpstr>
      <vt:lpstr>Презентация PowerPoint</vt:lpstr>
      <vt:lpstr>Презентация PowerPoint</vt:lpstr>
      <vt:lpstr>Презентация PowerPoint</vt:lpstr>
      <vt:lpstr>Презентация PowerPoint</vt:lpstr>
      <vt:lpstr>ПОКАЗАТЕЛИ ДОХОДОВ И РАСХОДОВ БЮДЖЕТА МУНИЦИПАЛЬНОГО ОБРАЗОВАНИЯ БОРИСОГЛЕБСКОЕ  В РАСЧЕТЕ НА ДУШУ НАСЕЛЕНИЯ  (численность постоянного населения 2020 год - 6070 чел., 2021 год - 5981 чел.)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РАСХОДЫ БЮДЖЕТА МУНИЦИПАЛЬНОГО ОБРАЗОВАНИЯ БОРИСОГЛЕБСКОЕ ПО РАЗДЕЛАМ КЛАССИФИКАЦИИ РАСХОДОВ БЮДЖЕТОВ РФ В 2021 ГОДУ, в тыс. рублей.</vt:lpstr>
      <vt:lpstr>Презентация PowerPoint</vt:lpstr>
      <vt:lpstr>Презентация PowerPoint</vt:lpstr>
      <vt:lpstr>Презентация PowerPoint</vt:lpstr>
      <vt:lpstr>МЕЖБЮДЖЕТНЫЕ ОТНОШЕНИЯ</vt:lpstr>
      <vt:lpstr>Презентация PowerPoint</vt:lpstr>
      <vt:lpstr>ИСТОЧНИКИ ФИНАНСИРОВАНИЯ ДЕФИЦИТА БЮДЖЕТА</vt:lpstr>
      <vt:lpstr>ИТОГИ РЕАЛИЗАЦИИ МУНИЦИПАЛЬНЫХ ПРОГРАММ МУНИЦИПАЛЬНОГО ОБРАЗОВАНИЯ БОРИСОГЛЕБСКОЕ ЗА 2021 ГОД </vt:lpstr>
      <vt:lpstr>Презентация PowerPoint</vt:lpstr>
      <vt:lpstr>Презентация PowerPoint</vt:lpstr>
    </vt:vector>
  </TitlesOfParts>
  <Company>NhT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Брошюра</dc:title>
  <dc:creator>Finupr2</dc:creator>
  <cp:lastModifiedBy>Колпакова Елена</cp:lastModifiedBy>
  <cp:revision>731</cp:revision>
  <cp:lastPrinted>2022-05-06T07:37:15Z</cp:lastPrinted>
  <dcterms:created xsi:type="dcterms:W3CDTF">2013-12-17T06:08:51Z</dcterms:created>
  <dcterms:modified xsi:type="dcterms:W3CDTF">2022-05-16T08:16:19Z</dcterms:modified>
</cp:coreProperties>
</file>