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50"/>
  </p:notes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347" r:id="rId13"/>
    <p:sldId id="332" r:id="rId14"/>
    <p:sldId id="333" r:id="rId15"/>
    <p:sldId id="349" r:id="rId16"/>
    <p:sldId id="335" r:id="rId17"/>
    <p:sldId id="337" r:id="rId18"/>
    <p:sldId id="338" r:id="rId19"/>
    <p:sldId id="339" r:id="rId20"/>
    <p:sldId id="340" r:id="rId21"/>
    <p:sldId id="341" r:id="rId22"/>
    <p:sldId id="350" r:id="rId23"/>
    <p:sldId id="274" r:id="rId24"/>
    <p:sldId id="275" r:id="rId25"/>
    <p:sldId id="343" r:id="rId26"/>
    <p:sldId id="276" r:id="rId27"/>
    <p:sldId id="345" r:id="rId28"/>
    <p:sldId id="346" r:id="rId29"/>
    <p:sldId id="277" r:id="rId30"/>
    <p:sldId id="300" r:id="rId31"/>
    <p:sldId id="278" r:id="rId32"/>
    <p:sldId id="313" r:id="rId33"/>
    <p:sldId id="279" r:id="rId34"/>
    <p:sldId id="280" r:id="rId35"/>
    <p:sldId id="281" r:id="rId36"/>
    <p:sldId id="314" r:id="rId37"/>
    <p:sldId id="282" r:id="rId38"/>
    <p:sldId id="331" r:id="rId39"/>
    <p:sldId id="284" r:id="rId40"/>
    <p:sldId id="285" r:id="rId41"/>
    <p:sldId id="286" r:id="rId42"/>
    <p:sldId id="287" r:id="rId43"/>
    <p:sldId id="348" r:id="rId44"/>
    <p:sldId id="288" r:id="rId45"/>
    <p:sldId id="351" r:id="rId46"/>
    <p:sldId id="352" r:id="rId47"/>
    <p:sldId id="353" r:id="rId48"/>
    <p:sldId id="354" r:id="rId49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EBE6"/>
    <a:srgbClr val="A265D5"/>
    <a:srgbClr val="FF0066"/>
    <a:srgbClr val="FF0000"/>
    <a:srgbClr val="BCD6F6"/>
    <a:srgbClr val="800080"/>
    <a:srgbClr val="FFFF00"/>
    <a:srgbClr val="12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80868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2\&#1056;&#1072;&#1081;&#1086;&#1085;\&#1055;&#1088;&#1086;&#1077;&#1082;&#1090;%20&#1073;&#1102;&#1076;&#1078;&#1077;&#1090;&#1072;\&#1041;&#1102;&#1076;&#1078;&#1077;&#1090;%20&#1076;&#1083;&#1103;%20&#1075;&#1088;&#1072;&#1078;&#1076;&#1072;&#1085;\&#1082;%20&#1073;&#1102;&#1076;&#1078;&#1077;&#1090;&#1091;\&#1043;&#1088;&#1072;&#1092;&#1080;&#1082;&#1080;%20202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2\&#1056;&#1072;&#1081;&#1086;&#1085;\&#1055;&#1088;&#1086;&#1077;&#1082;&#1090;%20&#1073;&#1102;&#1076;&#1078;&#1077;&#1090;&#1072;\&#1041;&#1102;&#1076;&#1078;&#1077;&#1090;%20&#1076;&#1083;&#1103;%20&#1075;&#1088;&#1072;&#1078;&#1076;&#1072;&#1085;\&#1082;%20&#1073;&#1102;&#1076;&#1078;&#1077;&#1090;&#1091;\&#1043;&#1088;&#1072;&#1092;&#1080;&#1082;&#1080;%20202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52;&#1056;%202022\&#1082;%20&#1073;&#1102;&#1076;&#1078;&#1077;&#1090;&#1091;\&#1043;&#1088;&#1072;&#1092;&#1080;&#1082;&#1080;%20202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/>
              <a:t>Общий объем дорожного фонда на 2021-2024 годы</a:t>
            </a:r>
          </a:p>
        </c:rich>
      </c:tx>
      <c:layout>
        <c:manualLayout>
          <c:xMode val="edge"/>
          <c:yMode val="edge"/>
          <c:x val="0.10226128985141614"/>
          <c:y val="2.3672243562747528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67988614089714"/>
          <c:y val="5.9941326420726054E-2"/>
          <c:w val="0.81075249198114907"/>
          <c:h val="0.7126505756167397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'[Графики 2022.xls]дор.фонд'!$B$34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FFFF00"/>
            </a:solidFill>
            <a:ln w="952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2154056493194265E-3"/>
                  <c:y val="7.0155095905772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924975634389722E-3"/>
                  <c:y val="6.44204662017641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962068795244478E-4"/>
                  <c:y val="3.1979096880746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256402911055632E-3"/>
                  <c:y val="2.1441386481122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'[Графики 2022.xls]дор.фонд'!$B$35:$B$38</c:f>
              <c:numCache>
                <c:formatCode>0.0</c:formatCode>
                <c:ptCount val="4"/>
                <c:pt idx="0">
                  <c:v>15218.26676</c:v>
                </c:pt>
                <c:pt idx="1">
                  <c:v>14944</c:v>
                </c:pt>
                <c:pt idx="2">
                  <c:v>15447</c:v>
                </c:pt>
                <c:pt idx="3">
                  <c:v>21603</c:v>
                </c:pt>
              </c:numCache>
            </c:numRef>
          </c:val>
        </c:ser>
        <c:ser>
          <c:idx val="1"/>
          <c:order val="1"/>
          <c:tx>
            <c:strRef>
              <c:f>'[Графики 2022.xls]дор.фонд'!$C$34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CC99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7.819180734165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476212055574952E-3"/>
                  <c:y val="-2.001429542500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38106027787476E-3"/>
                  <c:y val="4.4476212055574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3371454466689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'[Графики 2022.xls]дор.фонд'!$C$35:$C$38</c:f>
              <c:numCache>
                <c:formatCode>0.0</c:formatCode>
                <c:ptCount val="4"/>
                <c:pt idx="0">
                  <c:v>26057.4</c:v>
                </c:pt>
                <c:pt idx="1">
                  <c:v>27812</c:v>
                </c:pt>
                <c:pt idx="2">
                  <c:v>21108</c:v>
                </c:pt>
                <c:pt idx="3">
                  <c:v>21165</c:v>
                </c:pt>
              </c:numCache>
            </c:numRef>
          </c:val>
        </c:ser>
        <c:ser>
          <c:idx val="2"/>
          <c:order val="2"/>
          <c:tx>
            <c:strRef>
              <c:f>'[Графики 2022.xls]дор.фонд'!$D$34</c:f>
              <c:strCache>
                <c:ptCount val="1"/>
                <c:pt idx="0">
                  <c:v>Передаваемые в сельские поселения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'[Графики 2022.xls]дор.фонд'!$D$35:$D$38</c:f>
              <c:numCache>
                <c:formatCode>0.0</c:formatCode>
                <c:ptCount val="4"/>
                <c:pt idx="0">
                  <c:v>5440</c:v>
                </c:pt>
                <c:pt idx="1">
                  <c:v>5500</c:v>
                </c:pt>
                <c:pt idx="2">
                  <c:v>5500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45023360"/>
        <c:axId val="145024896"/>
        <c:axId val="0"/>
      </c:bar3DChart>
      <c:catAx>
        <c:axId val="14502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5024896"/>
        <c:crosses val="autoZero"/>
        <c:auto val="1"/>
        <c:lblAlgn val="ctr"/>
        <c:lblOffset val="100"/>
        <c:noMultiLvlLbl val="0"/>
      </c:catAx>
      <c:valAx>
        <c:axId val="14502489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solidFill>
              <a:srgbClr val="0070C0"/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50233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54433393970779E-2"/>
          <c:y val="0.90891767378348365"/>
          <c:w val="0.86887085994520497"/>
          <c:h val="6.638114319988774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4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371828521434823E-2"/>
          <c:y val="8.0396784212861644E-2"/>
          <c:w val="0.5847224409448819"/>
          <c:h val="0.80116959592085368"/>
        </c:manualLayout>
      </c:layout>
      <c:pieChart>
        <c:varyColors val="1"/>
        <c:ser>
          <c:idx val="0"/>
          <c:order val="0"/>
          <c:spPr>
            <a:solidFill>
              <a:srgbClr val="92D050"/>
            </a:solidFill>
          </c:spPr>
          <c:explosion val="25"/>
          <c:dPt>
            <c:idx val="0"/>
            <c:bubble3D val="0"/>
            <c:spPr>
              <a:solidFill>
                <a:srgbClr val="C000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70C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4.8912900970929487E-3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007480031994525E-3"/>
                  <c:y val="-4.15241198298488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652668416447952E-2"/>
                  <c:y val="2.94119901678956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6935484051704908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соц.полит!$B$19:$B$22</c:f>
              <c:numCache>
                <c:formatCode>#,##0.00</c:formatCode>
                <c:ptCount val="4"/>
                <c:pt idx="0" formatCode="General">
                  <c:v>1448.7</c:v>
                </c:pt>
                <c:pt idx="1">
                  <c:v>3467.1</c:v>
                </c:pt>
                <c:pt idx="2" formatCode="General">
                  <c:v>30572.6</c:v>
                </c:pt>
                <c:pt idx="3">
                  <c:v>1034.2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6447684038571833"/>
          <c:y val="7.3648293963254591E-2"/>
          <c:w val="0.43274728244852717"/>
          <c:h val="0.82212326907412436"/>
        </c:manualLayout>
      </c:layout>
      <c:overlay val="0"/>
      <c:spPr>
        <a:noFill/>
        <a:ln w="25400">
          <a:noFill/>
        </a:ln>
      </c:spPr>
      <c:txPr>
        <a:bodyPr/>
        <a:lstStyle/>
        <a:p>
          <a:pPr rtl="0"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059325676775952"/>
          <c:y val="0.11574074074074074"/>
          <c:w val="0.86333338767436674"/>
          <c:h val="0.734074074074074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CC99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5077427821522317E-2"/>
                  <c:y val="-4.45866141732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721566054243202E-2"/>
                  <c:y val="-3.80905511811023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196</a:t>
                    </a:r>
                    <a:r>
                      <a:rPr lang="ru-RU" dirty="0" smtClean="0"/>
                      <a:t>23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98818897637867E-2"/>
                  <c:y val="-6.811789151356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26290463692106E-2"/>
                  <c:y val="-5.770122484689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ОМС!$A$3:$A$6</c:f>
              <c:strCache>
                <c:ptCount val="4"/>
                <c:pt idx="0">
                  <c:v>2021 год,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ОМС!$B$3:$B$6</c:f>
              <c:numCache>
                <c:formatCode>0.0</c:formatCode>
                <c:ptCount val="4"/>
                <c:pt idx="0">
                  <c:v>18256.900000000001</c:v>
                </c:pt>
                <c:pt idx="1">
                  <c:v>19360.400000000001</c:v>
                </c:pt>
                <c:pt idx="2">
                  <c:v>16071.2</c:v>
                </c:pt>
                <c:pt idx="3">
                  <c:v>15914.25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027840"/>
        <c:axId val="147029376"/>
        <c:axId val="0"/>
      </c:bar3DChart>
      <c:catAx>
        <c:axId val="14702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7029376"/>
        <c:crosses val="autoZero"/>
        <c:auto val="1"/>
        <c:lblAlgn val="ctr"/>
        <c:lblOffset val="100"/>
        <c:noMultiLvlLbl val="0"/>
      </c:catAx>
      <c:valAx>
        <c:axId val="14702937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7027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2.5000000000000001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718E-2"/>
                  <c:y val="-2.77777777777777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,2</a:t>
                    </a:r>
                    <a:r>
                      <a:rPr lang="ru-RU" dirty="0" smtClean="0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ОМС!$A$18:$A$21</c:f>
              <c:strCache>
                <c:ptCount val="4"/>
                <c:pt idx="0">
                  <c:v>2021 год,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ОМС!$B$18:$B$21</c:f>
              <c:numCache>
                <c:formatCode>0.00</c:formatCode>
                <c:ptCount val="4"/>
                <c:pt idx="0">
                  <c:v>1.1992971162057413</c:v>
                </c:pt>
                <c:pt idx="1">
                  <c:v>1.2717861131183079</c:v>
                </c:pt>
                <c:pt idx="2">
                  <c:v>1.0557183209617027</c:v>
                </c:pt>
                <c:pt idx="3">
                  <c:v>1.045408263811338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398016"/>
        <c:axId val="147416192"/>
        <c:axId val="0"/>
      </c:bar3DChart>
      <c:catAx>
        <c:axId val="14739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7416192"/>
        <c:crosses val="autoZero"/>
        <c:auto val="1"/>
        <c:lblAlgn val="ctr"/>
        <c:lblOffset val="100"/>
        <c:noMultiLvlLbl val="0"/>
      </c:catAx>
      <c:valAx>
        <c:axId val="14741619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7398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200"/>
              <a:t>Межбюджетные трансферты бюджетам сельских поселений Муромского района за счет средств бюджета района в 2021-2024 годах, тыс. рублей</a:t>
            </a:r>
          </a:p>
        </c:rich>
      </c:tx>
      <c:layout>
        <c:manualLayout>
          <c:xMode val="edge"/>
          <c:yMode val="edge"/>
          <c:x val="8.7557439935392681E-2"/>
          <c:y val="5.6723026961916516E-4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c:spPr>
    </c:floor>
    <c:side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748329425482497E-2"/>
          <c:y val="0.19619084112879676"/>
          <c:w val="0.92840725171568139"/>
          <c:h val="0.643810721374109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МБТ!$B$3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CC99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3937282229965157E-2"/>
                  <c:y val="-3.7348272642390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60162601626018E-2"/>
                  <c:y val="7.4696545284780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05923344947737E-2"/>
                  <c:y val="-2.940808870164260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83042973286962E-2"/>
                  <c:y val="-6.84710421943932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МБТ!$A$4:$A$7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МБТ!$B$4:$B$7</c:f>
              <c:numCache>
                <c:formatCode>0.0</c:formatCode>
                <c:ptCount val="4"/>
                <c:pt idx="0">
                  <c:v>33652</c:v>
                </c:pt>
                <c:pt idx="1">
                  <c:v>34109</c:v>
                </c:pt>
                <c:pt idx="2">
                  <c:v>33118</c:v>
                </c:pt>
                <c:pt idx="3">
                  <c:v>32074</c:v>
                </c:pt>
              </c:numCache>
            </c:numRef>
          </c:val>
        </c:ser>
        <c:ser>
          <c:idx val="1"/>
          <c:order val="1"/>
          <c:tx>
            <c:strRef>
              <c:f>МБТ!$C$3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99CC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260162601626018E-2"/>
                  <c:y val="-3.7243947858472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216140793022367E-2"/>
                  <c:y val="-4.1509128539549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13608254123541E-2"/>
                  <c:y val="-1.940962225536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МБТ!$A$4:$A$7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МБТ!$C$4:$C$7</c:f>
              <c:numCache>
                <c:formatCode>0.0</c:formatCode>
                <c:ptCount val="4"/>
                <c:pt idx="0">
                  <c:v>6003.3</c:v>
                </c:pt>
                <c:pt idx="1">
                  <c:v>4486.8</c:v>
                </c:pt>
                <c:pt idx="2">
                  <c:v>657.9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47347712"/>
        <c:axId val="147365888"/>
        <c:axId val="0"/>
      </c:bar3DChart>
      <c:catAx>
        <c:axId val="14734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7365888"/>
        <c:crosses val="autoZero"/>
        <c:auto val="1"/>
        <c:lblAlgn val="ctr"/>
        <c:lblOffset val="100"/>
        <c:noMultiLvlLbl val="0"/>
      </c:catAx>
      <c:valAx>
        <c:axId val="14736588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73477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131261031395464"/>
          <c:y val="0.91877006994237453"/>
          <c:w val="0.60452998253267121"/>
          <c:h val="5.042009413627768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379542242835322"/>
          <c:y val="7.3710337708166124E-2"/>
          <c:w val="0.56949896573268155"/>
          <c:h val="0.7841647698310347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'[Графики 2022.xls]дор.фонд'!$I$2</c:f>
              <c:strCache>
                <c:ptCount val="1"/>
                <c:pt idx="0">
                  <c:v>Капитальный и текущий ремонт автомобильных дорог общего пользования местного значения</c:v>
                </c:pt>
              </c:strCache>
            </c:strRef>
          </c:tx>
          <c:spPr>
            <a:solidFill>
              <a:srgbClr val="D60093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2022.xls]дор.фонд'!$I$3:$I$6</c:f>
              <c:numCache>
                <c:formatCode>0.0</c:formatCode>
                <c:ptCount val="4"/>
                <c:pt idx="0">
                  <c:v>18240.400000000001</c:v>
                </c:pt>
                <c:pt idx="1">
                  <c:v>12092.9</c:v>
                </c:pt>
                <c:pt idx="2">
                  <c:v>12689.5</c:v>
                </c:pt>
                <c:pt idx="3">
                  <c:v>6405.3</c:v>
                </c:pt>
              </c:numCache>
            </c:numRef>
          </c:val>
        </c:ser>
        <c:ser>
          <c:idx val="1"/>
          <c:order val="1"/>
          <c:tx>
            <c:strRef>
              <c:f>дор.фонд!#ССЫЛКА!</c:f>
              <c:strCache>
                <c:ptCount val="1"/>
                <c:pt idx="0">
                  <c:v>#ССЫЛКА!</c:v>
                </c:pt>
              </c:strCache>
            </c:strRef>
          </c:tx>
          <c:spPr>
            <a:solidFill>
              <a:srgbClr val="CC99FF"/>
            </a:solidFill>
            <a:ln w="25400">
              <a:noFill/>
            </a:ln>
          </c:spPr>
          <c:invertIfNegative val="0"/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дор.фонд!#ССЫЛКА!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'[Графики 2022.xls]дор.фонд'!$J$2</c:f>
              <c:strCache>
                <c:ptCount val="1"/>
                <c:pt idx="0">
                  <c:v>Осуществленние дорожной деятельности в отношении автомобильных дорог общего общего пользования местного значения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-2.58254904504656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346185545344811E-17"/>
                  <c:y val="-4.261797881383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2022.xls]дор.фонд'!$J$3:$J$6</c:f>
              <c:numCache>
                <c:formatCode>0.0</c:formatCode>
                <c:ptCount val="4"/>
                <c:pt idx="0">
                  <c:v>3162.6</c:v>
                </c:pt>
                <c:pt idx="1">
                  <c:v>3154.1</c:v>
                </c:pt>
                <c:pt idx="2">
                  <c:v>2054.5</c:v>
                </c:pt>
                <c:pt idx="3">
                  <c:v>6938.2</c:v>
                </c:pt>
              </c:numCache>
            </c:numRef>
          </c:val>
        </c:ser>
        <c:ser>
          <c:idx val="3"/>
          <c:order val="3"/>
          <c:tx>
            <c:strRef>
              <c:f>'[Графики 2022.xls]дор.фонд'!$K$2</c:f>
              <c:strCache>
                <c:ptCount val="1"/>
                <c:pt idx="0">
                  <c:v>Передаваемые средства из бюджета района в бюджеты сельских поселений</c:v>
                </c:pt>
              </c:strCache>
            </c:strRef>
          </c:tx>
          <c:spPr>
            <a:solidFill>
              <a:srgbClr val="00808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4.9068431855884817E-2"/>
                  <c:y val="-1.704719152553236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200,0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825490450465693E-3"/>
                  <c:y val="-3.409438305106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30196180186277E-2"/>
                  <c:y val="-3.409438305106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2022.xls]дор.фонд'!$K$3:$K$6</c:f>
              <c:numCache>
                <c:formatCode>0.0</c:formatCode>
                <c:ptCount val="4"/>
                <c:pt idx="0">
                  <c:v>0</c:v>
                </c:pt>
                <c:pt idx="1">
                  <c:v>5500</c:v>
                </c:pt>
                <c:pt idx="2">
                  <c:v>5500</c:v>
                </c:pt>
                <c:pt idx="3">
                  <c:v>5440</c:v>
                </c:pt>
              </c:numCache>
            </c:numRef>
          </c:val>
        </c:ser>
        <c:ser>
          <c:idx val="4"/>
          <c:order val="4"/>
          <c:tx>
            <c:strRef>
              <c:f>'[Графики 2022.xls]дор.фонд'!$L$2</c:f>
              <c:strCache>
                <c:ptCount val="1"/>
                <c:pt idx="0">
                  <c:v>Прочие мероприятия в сфере дорожного хозяйства 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3.8738235675698542E-2"/>
                  <c:y val="8.5235957627661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903333765791676E-2"/>
                  <c:y val="-4.261797881383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068431855884817E-2"/>
                  <c:y val="-1.2785393644149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2022.xls]дор.фонд'!$L$3:$L$6</c:f>
              <c:numCache>
                <c:formatCode>0.0</c:formatCode>
                <c:ptCount val="4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1700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45861632"/>
        <c:axId val="145965824"/>
        <c:axId val="0"/>
      </c:bar3DChart>
      <c:catAx>
        <c:axId val="145861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5965824"/>
        <c:crosses val="autoZero"/>
        <c:auto val="1"/>
        <c:lblAlgn val="ctr"/>
        <c:lblOffset val="100"/>
        <c:noMultiLvlLbl val="0"/>
      </c:catAx>
      <c:valAx>
        <c:axId val="145965824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58616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4543180168242995"/>
          <c:y val="0.11780945388257336"/>
          <c:w val="0.24240840301151911"/>
          <c:h val="0.8078500476829463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58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0426332386797366"/>
          <c:y val="0"/>
          <c:w val="0.64369308047086693"/>
          <c:h val="0.8288103606426359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ЖКХ!$A$5</c:f>
              <c:strCache>
                <c:ptCount val="1"/>
                <c:pt idx="0">
                  <c:v>2021 год, (оценка)</c:v>
                </c:pt>
              </c:strCache>
            </c:strRef>
          </c:tx>
          <c:spPr>
            <a:gradFill rotWithShape="0">
              <a:gsLst>
                <a:gs pos="0">
                  <a:srgbClr val="993366"/>
                </a:gs>
                <a:gs pos="100000">
                  <a:srgbClr val="D4A9BE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ЖКХ!$B$5:$D$5</c:f>
              <c:numCache>
                <c:formatCode>0.0</c:formatCode>
                <c:ptCount val="3"/>
                <c:pt idx="0">
                  <c:v>18393.8</c:v>
                </c:pt>
                <c:pt idx="1">
                  <c:v>80888.600000000006</c:v>
                </c:pt>
                <c:pt idx="2" formatCode="General">
                  <c:v>2645.5</c:v>
                </c:pt>
              </c:numCache>
            </c:numRef>
          </c:val>
        </c:ser>
        <c:ser>
          <c:idx val="1"/>
          <c:order val="1"/>
          <c:tx>
            <c:strRef>
              <c:f>ЖКХ!$A$6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0">
              <a:gsLst>
                <a:gs pos="0">
                  <a:srgbClr val="CC99FF"/>
                </a:gs>
                <a:gs pos="100000">
                  <a:srgbClr val="ECD9FF">
                    <a:gamma/>
                    <a:tint val="3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1.8018302875277548E-3"/>
                  <c:y val="-4.7436630974760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967936329636853E-3"/>
                  <c:y val="-4.61361014994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ЖКХ!$B$6:$D$6</c:f>
              <c:numCache>
                <c:formatCode>0.0</c:formatCode>
                <c:ptCount val="3"/>
                <c:pt idx="0">
                  <c:v>14271.8</c:v>
                </c:pt>
                <c:pt idx="1">
                  <c:v>4400</c:v>
                </c:pt>
                <c:pt idx="2" formatCode="#,##0.0">
                  <c:v>2838.7</c:v>
                </c:pt>
              </c:numCache>
            </c:numRef>
          </c:val>
        </c:ser>
        <c:ser>
          <c:idx val="2"/>
          <c:order val="2"/>
          <c:tx>
            <c:strRef>
              <c:f>ЖКХ!$A$7</c:f>
              <c:strCache>
                <c:ptCount val="1"/>
                <c:pt idx="0">
                  <c:v>2023 год</c:v>
                </c:pt>
              </c:strCache>
            </c:strRef>
          </c:tx>
          <c:spPr>
            <a:gradFill>
              <a:gsLst>
                <a:gs pos="0">
                  <a:srgbClr val="3366FF"/>
                </a:gs>
                <a:gs pos="100000">
                  <a:srgbClr val="99CCFF"/>
                </a:gs>
              </a:gsLst>
              <a:lin ang="18900000" scaled="1"/>
            </a:gradFill>
            <a:ln w="15875">
              <a:solidFill>
                <a:srgbClr val="000000"/>
              </a:solidFill>
            </a:ln>
          </c:spPr>
          <c:invertIfNegative val="0"/>
          <c:dPt>
            <c:idx val="2"/>
            <c:invertIfNegative val="0"/>
            <c:bubble3D val="0"/>
            <c:spPr>
              <a:gradFill>
                <a:gsLst>
                  <a:gs pos="0">
                    <a:srgbClr val="3366FF"/>
                  </a:gs>
                  <a:gs pos="100000">
                    <a:srgbClr val="99CCFF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1.7776658669943674E-2"/>
                  <c:y val="4.9445549410130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363345182054214E-2"/>
                  <c:y val="-2.30680507497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ЖКХ!$B$7:$D$7</c:f>
              <c:numCache>
                <c:formatCode>0.0</c:formatCode>
                <c:ptCount val="3"/>
                <c:pt idx="0">
                  <c:v>28600</c:v>
                </c:pt>
                <c:pt idx="1">
                  <c:v>2150</c:v>
                </c:pt>
                <c:pt idx="2" formatCode="#,##0.0">
                  <c:v>2820.7</c:v>
                </c:pt>
              </c:numCache>
            </c:numRef>
          </c:val>
        </c:ser>
        <c:ser>
          <c:idx val="3"/>
          <c:order val="3"/>
          <c:tx>
            <c:strRef>
              <c:f>ЖКХ!$A$8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98000">
                  <a:srgbClr val="99CCFF"/>
                </a:gs>
              </a:gsLst>
              <a:lin ang="2700000" scaled="1"/>
              <a:tileRect/>
            </a:gradFill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ЖКХ!$B$8:$D$8</c:f>
              <c:numCache>
                <c:formatCode>0.0</c:formatCode>
                <c:ptCount val="3"/>
                <c:pt idx="0">
                  <c:v>14278</c:v>
                </c:pt>
                <c:pt idx="1">
                  <c:v>0</c:v>
                </c:pt>
                <c:pt idx="2" formatCode="#,##0.0">
                  <c:v>2820.7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46067456"/>
        <c:axId val="146068992"/>
        <c:axId val="0"/>
      </c:bar3DChart>
      <c:catAx>
        <c:axId val="146067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6068992"/>
        <c:crosses val="autoZero"/>
        <c:auto val="1"/>
        <c:lblAlgn val="ctr"/>
        <c:lblOffset val="100"/>
        <c:noMultiLvlLbl val="0"/>
      </c:catAx>
      <c:valAx>
        <c:axId val="146068992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60674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136650375108215"/>
          <c:y val="7.284963082036891E-2"/>
          <c:w val="0.13685843838528589"/>
          <c:h val="0.7924147889818270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/>
              <a:t>Динамика расходов на образование, тыс. рублей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949218713252241"/>
          <c:y val="0.14033638883692454"/>
          <c:w val="0.90348991101342946"/>
          <c:h val="0.7402159827213822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60487175945112E-2"/>
                  <c:y val="-0.43514944712479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093843532716302E-2"/>
                  <c:y val="-0.43779508203551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452807646356032E-2"/>
                  <c:y val="-0.29949604031677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010774968918468E-2"/>
                  <c:y val="-0.24555304185519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образование!$A$2:$A$5</c:f>
              <c:strCache>
                <c:ptCount val="4"/>
                <c:pt idx="0">
                  <c:v>2021 год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образование!$B$2:$B$5</c:f>
              <c:numCache>
                <c:formatCode>#,##0.0</c:formatCode>
                <c:ptCount val="4"/>
                <c:pt idx="0">
                  <c:v>218415</c:v>
                </c:pt>
                <c:pt idx="1">
                  <c:v>217998.1</c:v>
                </c:pt>
                <c:pt idx="2">
                  <c:v>199900.9</c:v>
                </c:pt>
                <c:pt idx="3">
                  <c:v>188387.3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46220928"/>
        <c:axId val="146222464"/>
        <c:axId val="0"/>
      </c:bar3DChart>
      <c:catAx>
        <c:axId val="14622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6222464"/>
        <c:crosses val="autoZero"/>
        <c:auto val="1"/>
        <c:lblAlgn val="ctr"/>
        <c:lblOffset val="100"/>
        <c:noMultiLvlLbl val="0"/>
      </c:catAx>
      <c:valAx>
        <c:axId val="14622246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6220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85991576634316E-2"/>
          <c:y val="7.8634949395909384E-3"/>
          <c:w val="0.9701402012248469"/>
          <c:h val="0.99213660025154382"/>
        </c:manualLayout>
      </c:layout>
      <c:pie3DChart>
        <c:varyColors val="1"/>
        <c:ser>
          <c:idx val="0"/>
          <c:order val="0"/>
          <c:tx>
            <c:strRef>
              <c:f>образование!$A$22</c:f>
              <c:strCache>
                <c:ptCount val="1"/>
                <c:pt idx="0">
                  <c:v>2022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8.2629860220960749E-2"/>
                  <c:y val="-6.26701864515994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35080,1</a:t>
                    </a:r>
                    <a:r>
                      <a:rPr lang="ru-RU" dirty="0" smtClean="0"/>
                      <a:t> </a:t>
                    </a:r>
                    <a:r>
                      <a:rPr lang="ru-RU" sz="1200" b="1" i="0" u="none" strike="noStrike" baseline="0" dirty="0" smtClean="0">
                        <a:effectLst/>
                      </a:rPr>
                      <a:t>тыс. рублей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9361533296710007E-2"/>
                  <c:y val="-0.307948312495659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166</a:t>
                    </a:r>
                    <a:r>
                      <a:rPr lang="ru-RU" dirty="0" smtClean="0"/>
                      <a:t>163,0</a:t>
                    </a:r>
                    <a:r>
                      <a:rPr lang="ru-RU" sz="1200" b="1" i="0" u="none" strike="noStrike" baseline="0" dirty="0" smtClean="0">
                        <a:effectLst/>
                      </a:rPr>
                      <a:t>тыс. рублей;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76%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355826161264725"/>
                  <c:y val="-5.84531366525912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1754,4</a:t>
                    </a:r>
                    <a:r>
                      <a:rPr lang="ru-RU" dirty="0" smtClean="0"/>
                      <a:t> тыс. рублей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6560586176727961E-2"/>
                  <c:y val="-5.35448406776206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15000,6</a:t>
                    </a:r>
                    <a:r>
                      <a:rPr lang="ru-RU" dirty="0" smtClean="0"/>
                      <a:t> </a:t>
                    </a:r>
                    <a:r>
                      <a:rPr lang="ru-RU" sz="1200" b="1" i="0" u="none" strike="noStrike" baseline="0" dirty="0" smtClean="0">
                        <a:effectLst/>
                      </a:rPr>
                      <a:t>тыс. рублей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образование!$B$21:$E$21</c:f>
              <c:strCache>
                <c:ptCount val="4"/>
                <c:pt idx="0">
                  <c:v>Детские дошкольные учреждения (сады)</c:v>
                </c:pt>
                <c:pt idx="1">
                  <c:v>Общеобразовательные учреждения (школы)</c:v>
                </c:pt>
                <c:pt idx="2">
                  <c:v>Молодежная политика</c:v>
                </c:pt>
                <c:pt idx="3">
                  <c:v>Другие вопросы</c:v>
                </c:pt>
              </c:strCache>
            </c:strRef>
          </c:cat>
          <c:val>
            <c:numRef>
              <c:f>образование!$B$22:$E$22</c:f>
              <c:numCache>
                <c:formatCode>0.0</c:formatCode>
                <c:ptCount val="4"/>
                <c:pt idx="0">
                  <c:v>35080.1</c:v>
                </c:pt>
                <c:pt idx="1">
                  <c:v>166068.79999999999</c:v>
                </c:pt>
                <c:pt idx="2">
                  <c:v>1754.4</c:v>
                </c:pt>
                <c:pt idx="3">
                  <c:v>15000.6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3344778123664774"/>
          <c:y val="0.71681912364655664"/>
          <c:w val="0.76319313210848649"/>
          <c:h val="0.26776086214789685"/>
        </c:manualLayout>
      </c:layout>
      <c:overlay val="0"/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4"/>
          <c:y val="5.513797956311571E-2"/>
          <c:w val="0.82500027974456103"/>
          <c:h val="0.756894083093679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rgbClr val="00206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культура!$A$5:$A$8</c:f>
              <c:strCache>
                <c:ptCount val="4"/>
                <c:pt idx="0">
                  <c:v>2021 год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культура!$B$5:$B$8</c:f>
              <c:numCache>
                <c:formatCode>#,##0.0</c:formatCode>
                <c:ptCount val="4"/>
                <c:pt idx="0">
                  <c:v>18757.5</c:v>
                </c:pt>
                <c:pt idx="1">
                  <c:v>23490.7</c:v>
                </c:pt>
                <c:pt idx="2">
                  <c:v>18490.7</c:v>
                </c:pt>
                <c:pt idx="3">
                  <c:v>18490.7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911616"/>
        <c:axId val="146913152"/>
      </c:barChart>
      <c:catAx>
        <c:axId val="14691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6913152"/>
        <c:crosses val="autoZero"/>
        <c:auto val="1"/>
        <c:lblAlgn val="ctr"/>
        <c:lblOffset val="100"/>
        <c:noMultiLvlLbl val="0"/>
      </c:catAx>
      <c:valAx>
        <c:axId val="14691315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6911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642930503252303E-2"/>
          <c:y val="4.1525166497045012E-2"/>
          <c:w val="0.58888888888888891"/>
          <c:h val="0.98148148148148151"/>
        </c:manualLayout>
      </c:layout>
      <c:pieChart>
        <c:varyColors val="1"/>
        <c:ser>
          <c:idx val="0"/>
          <c:order val="0"/>
          <c:spPr>
            <a:ln>
              <a:solidFill>
                <a:srgbClr val="0000FF"/>
              </a:solidFill>
            </a:ln>
          </c:spPr>
          <c:explosion val="32"/>
          <c:dPt>
            <c:idx val="0"/>
            <c:bubble3D val="0"/>
            <c:spPr>
              <a:solidFill>
                <a:srgbClr val="CC99FF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2"/>
            <c:bubble3D val="0"/>
            <c:explosion val="14"/>
            <c:spPr>
              <a:solidFill>
                <a:srgbClr val="92D050"/>
              </a:solidFill>
              <a:ln>
                <a:solidFill>
                  <a:srgbClr val="0000FF"/>
                </a:solidFill>
              </a:ln>
            </c:spPr>
          </c:dPt>
          <c:dLbls>
            <c:dLbl>
              <c:idx val="0"/>
              <c:layout>
                <c:manualLayout>
                  <c:x val="-0.11965445623644876"/>
                  <c:y val="0.142613006707494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9192057514543E-2"/>
                  <c:y val="0.124965807845447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671185667009014"/>
                  <c:y val="-0.19787026621672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культура!$A$20:$A$22</c:f>
              <c:strCache>
                <c:ptCount val="3"/>
                <c:pt idx="0">
                  <c:v>Муниципальное бюджетное учреждение культуры Муромского района "Центр культуры и досуга "Панфиловский"</c:v>
                </c:pt>
                <c:pt idx="1">
                  <c:v>Муниципальное бюджетное учреждение культуры Муромского района "Музейно-выставочное объединение имени С.И.Чиркова"</c:v>
                </c:pt>
                <c:pt idx="2">
                  <c:v>Муниципальное бюджетное учреждение культуры Муромского района "Централизованная библиотечная система"</c:v>
                </c:pt>
              </c:strCache>
            </c:strRef>
          </c:cat>
          <c:val>
            <c:numRef>
              <c:f>культура!$B$20:$B$22</c:f>
              <c:numCache>
                <c:formatCode>General</c:formatCode>
                <c:ptCount val="3"/>
                <c:pt idx="0">
                  <c:v>4280.3</c:v>
                </c:pt>
                <c:pt idx="1">
                  <c:v>784.6</c:v>
                </c:pt>
                <c:pt idx="2">
                  <c:v>18425.8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3260938034919545"/>
          <c:y val="0.14682581343998666"/>
          <c:w val="0.34130480429076793"/>
          <c:h val="0.7063521226513352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Структура расходов в рамках раздела "Культура, кинематография" по уровням бюджета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2021- 2024 годах</a:t>
            </a:r>
          </a:p>
        </c:rich>
      </c:tx>
      <c:layout>
        <c:manualLayout>
          <c:xMode val="edge"/>
          <c:yMode val="edge"/>
          <c:x val="0.10038371953346827"/>
          <c:y val="0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706679147624031"/>
          <c:y val="0.19358847125241421"/>
          <c:w val="0.74331620119817388"/>
          <c:h val="0.6613407939392190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Лист2!$B$2:$F$2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5000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Лист2!$B$3:$F$3</c:f>
              <c:numCache>
                <c:formatCode>0.0</c:formatCode>
                <c:ptCount val="5"/>
                <c:pt idx="0">
                  <c:v>5165.7</c:v>
                </c:pt>
                <c:pt idx="1">
                  <c:v>5165.7</c:v>
                </c:pt>
                <c:pt idx="2">
                  <c:v>6062</c:v>
                </c:pt>
                <c:pt idx="3">
                  <c:v>6062</c:v>
                </c:pt>
                <c:pt idx="4">
                  <c:v>6062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Лист2!$B$4:$F$4</c:f>
              <c:numCache>
                <c:formatCode>0.0</c:formatCode>
                <c:ptCount val="5"/>
                <c:pt idx="0">
                  <c:v>12998.7</c:v>
                </c:pt>
                <c:pt idx="1">
                  <c:v>13591.8</c:v>
                </c:pt>
                <c:pt idx="2">
                  <c:v>12428.7</c:v>
                </c:pt>
                <c:pt idx="3">
                  <c:v>12428.7</c:v>
                </c:pt>
                <c:pt idx="4">
                  <c:v>12428.7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721408"/>
        <c:axId val="146735488"/>
        <c:axId val="0"/>
      </c:bar3DChart>
      <c:catAx>
        <c:axId val="1467214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6735488"/>
        <c:crosses val="autoZero"/>
        <c:auto val="1"/>
        <c:lblAlgn val="ctr"/>
        <c:lblOffset val="100"/>
        <c:noMultiLvlLbl val="0"/>
      </c:catAx>
      <c:valAx>
        <c:axId val="146735488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1467214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9308469308469303E-2"/>
          <c:y val="0.91698113207547172"/>
          <c:w val="0.84986558498369535"/>
          <c:h val="6.7924528301886791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252077865266842"/>
          <c:y val="2.8169014084507043E-2"/>
          <c:w val="0.83747922134733155"/>
          <c:h val="0.8639906103286385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2.6851049868766404E-2"/>
                  <c:y val="-0.1700103148585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816054243219649E-2"/>
                  <c:y val="-0.38878090627776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391951006124234E-2"/>
                  <c:y val="-0.15306044915591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12510936132983E-2"/>
                  <c:y val="-0.15125381700828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соц.полит!$A$4:$A$7</c:f>
              <c:strCache>
                <c:ptCount val="4"/>
                <c:pt idx="0">
                  <c:v>2021 год (оценка),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соц.полит!$B$4:$B$7</c:f>
              <c:numCache>
                <c:formatCode>0.0</c:formatCode>
                <c:ptCount val="4"/>
                <c:pt idx="0">
                  <c:v>940.4</c:v>
                </c:pt>
                <c:pt idx="1">
                  <c:v>4501.3</c:v>
                </c:pt>
                <c:pt idx="2">
                  <c:v>1034.2</c:v>
                </c:pt>
                <c:pt idx="3">
                  <c:v>1034.2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842368"/>
        <c:axId val="146843904"/>
        <c:axId val="0"/>
      </c:bar3DChart>
      <c:catAx>
        <c:axId val="14684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6843904"/>
        <c:crosses val="autoZero"/>
        <c:auto val="1"/>
        <c:lblAlgn val="ctr"/>
        <c:lblOffset val="100"/>
        <c:noMultiLvlLbl val="0"/>
      </c:catAx>
      <c:valAx>
        <c:axId val="14684390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6842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2022 году 80368,0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6427,0 тыс. рублей (8,0%)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46821,0 тыс. рублей (58,2%)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27120,0 тыс. рублей (33,8%)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90ED0B-15A2-4512-A790-B84AC3F9EE5A}" type="presOf" srcId="{408F3E14-143B-4905-95DD-0D1F6F97B932}" destId="{018CE0B1-C266-4DA8-87D7-4BF1ECA80A65}" srcOrd="0" destOrd="0" presId="urn:microsoft.com/office/officeart/2005/8/layout/radial4"/>
    <dgm:cxn modelId="{066544AC-30E3-44D5-B320-05470CEF5C5C}" type="presOf" srcId="{DCE6833B-6E3B-41CE-A1FF-94F1AA5A4C6B}" destId="{4A886390-79A6-4D5D-86B2-9FB6955A50DD}" srcOrd="0" destOrd="0" presId="urn:microsoft.com/office/officeart/2005/8/layout/radial4"/>
    <dgm:cxn modelId="{AA39CA50-916E-4A38-9DDB-7031EF8F500E}" type="presOf" srcId="{8B1DE4A6-1578-4D87-9397-F87F128F19EE}" destId="{392DA099-0D3A-4549-8F3C-14C52757E3E2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EFB4C586-8943-4CA0-BD73-E5A32F105E2A}" type="presOf" srcId="{ED04B9B7-2A48-478D-B77E-DAA7D67E5245}" destId="{C4A7B949-4471-469F-85E6-F1A08BB187C0}" srcOrd="0" destOrd="0" presId="urn:microsoft.com/office/officeart/2005/8/layout/radial4"/>
    <dgm:cxn modelId="{03EB2E03-1BB7-4ACD-9FA8-AF6E3870E527}" type="presOf" srcId="{6BD8481D-0B12-4D8F-9326-F564E1AD031F}" destId="{80AEFD55-D784-4C39-A118-830FDA3B3F5C}" srcOrd="0" destOrd="0" presId="urn:microsoft.com/office/officeart/2005/8/layout/radial4"/>
    <dgm:cxn modelId="{CAA49DD5-61B7-413C-940A-F99FAC161370}" type="presOf" srcId="{B330A8F0-A0D4-47B8-BAC3-BF90F4B552F5}" destId="{978729D6-FB6B-4269-A0E7-47336E3F4DFB}" srcOrd="0" destOrd="0" presId="urn:microsoft.com/office/officeart/2005/8/layout/radial4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63CA894E-DA10-443E-8C06-22A9C7D8F2DA}" type="presOf" srcId="{2D849999-B1B3-4BF5-B9D5-A85F67F9296A}" destId="{671401D1-3E32-4EAB-B4C6-477AE23F3E98}" srcOrd="0" destOrd="0" presId="urn:microsoft.com/office/officeart/2005/8/layout/radial4"/>
    <dgm:cxn modelId="{CA778E54-52A3-4D9F-9C8E-0851206D09CD}" type="presOf" srcId="{900A3A06-99F5-4698-A35D-41C4A59029CA}" destId="{C803257F-DDD1-4BAE-B67A-46CB85F1CEE5}" srcOrd="0" destOrd="0" presId="urn:microsoft.com/office/officeart/2005/8/layout/radial4"/>
    <dgm:cxn modelId="{B20CF2CC-7506-4B92-B1B8-32F0D5567591}" type="presParOf" srcId="{392DA099-0D3A-4549-8F3C-14C52757E3E2}" destId="{C803257F-DDD1-4BAE-B67A-46CB85F1CEE5}" srcOrd="0" destOrd="0" presId="urn:microsoft.com/office/officeart/2005/8/layout/radial4"/>
    <dgm:cxn modelId="{A302BA78-81A2-41AF-8837-0B7323CC3934}" type="presParOf" srcId="{392DA099-0D3A-4549-8F3C-14C52757E3E2}" destId="{4A886390-79A6-4D5D-86B2-9FB6955A50DD}" srcOrd="1" destOrd="0" presId="urn:microsoft.com/office/officeart/2005/8/layout/radial4"/>
    <dgm:cxn modelId="{B2546435-95B4-4CCC-AA6D-0685E601C0E8}" type="presParOf" srcId="{392DA099-0D3A-4549-8F3C-14C52757E3E2}" destId="{80AEFD55-D784-4C39-A118-830FDA3B3F5C}" srcOrd="2" destOrd="0" presId="urn:microsoft.com/office/officeart/2005/8/layout/radial4"/>
    <dgm:cxn modelId="{966201C7-1463-49FA-A79D-BDCC710BF56C}" type="presParOf" srcId="{392DA099-0D3A-4549-8F3C-14C52757E3E2}" destId="{671401D1-3E32-4EAB-B4C6-477AE23F3E98}" srcOrd="3" destOrd="0" presId="urn:microsoft.com/office/officeart/2005/8/layout/radial4"/>
    <dgm:cxn modelId="{F98172A6-6C1B-4B1B-8EA9-5FDFD6C086D3}" type="presParOf" srcId="{392DA099-0D3A-4549-8F3C-14C52757E3E2}" destId="{978729D6-FB6B-4269-A0E7-47336E3F4DFB}" srcOrd="4" destOrd="0" presId="urn:microsoft.com/office/officeart/2005/8/layout/radial4"/>
    <dgm:cxn modelId="{426F329F-071B-470E-9CC0-0CB1661442D7}" type="presParOf" srcId="{392DA099-0D3A-4549-8F3C-14C52757E3E2}" destId="{018CE0B1-C266-4DA8-87D7-4BF1ECA80A65}" srcOrd="5" destOrd="0" presId="urn:microsoft.com/office/officeart/2005/8/layout/radial4"/>
    <dgm:cxn modelId="{8AA6176C-F032-4C5B-9304-8EB465D59518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0.16021</cdr:x>
      <cdr:y>0.07609</cdr:y>
    </cdr:from>
    <cdr:to>
      <cdr:x>0.37792</cdr:x>
      <cdr:y>0.12451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6235" y="449036"/>
          <a:ext cx="1231446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46 715,7</a:t>
          </a:r>
        </a:p>
      </cdr:txBody>
    </cdr:sp>
  </cdr:relSizeAnchor>
  <cdr:relSizeAnchor xmlns:cdr="http://schemas.openxmlformats.org/drawingml/2006/chartDrawing">
    <cdr:from>
      <cdr:x>0.69481</cdr:x>
      <cdr:y>0.12503</cdr:y>
    </cdr:from>
    <cdr:to>
      <cdr:x>0.91251</cdr:x>
      <cdr:y>0.17345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924498" y="734806"/>
          <a:ext cx="1229640" cy="284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42 768,0</a:t>
          </a:r>
        </a:p>
      </cdr:txBody>
    </cdr:sp>
  </cdr:relSizeAnchor>
  <cdr:relSizeAnchor xmlns:cdr="http://schemas.openxmlformats.org/drawingml/2006/chartDrawing">
    <cdr:from>
      <cdr:x>0.51054</cdr:x>
      <cdr:y>0.12851</cdr:y>
    </cdr:from>
    <cdr:to>
      <cdr:x>0.72825</cdr:x>
      <cdr:y>0.17693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87889" y="758372"/>
          <a:ext cx="1231446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42 055,0</a:t>
          </a:r>
        </a:p>
      </cdr:txBody>
    </cdr:sp>
  </cdr:relSizeAnchor>
  <cdr:relSizeAnchor xmlns:cdr="http://schemas.openxmlformats.org/drawingml/2006/chartDrawing">
    <cdr:from>
      <cdr:x>0.35544</cdr:x>
      <cdr:y>0.05815</cdr:y>
    </cdr:from>
    <cdr:to>
      <cdr:x>0.57314</cdr:x>
      <cdr:y>0.10657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008115" y="343084"/>
          <a:ext cx="1229937" cy="285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 48 256,0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2.26265E-7</cdr:x>
      <cdr:y>0.00228</cdr:y>
    </cdr:from>
    <cdr:to>
      <cdr:x>1</cdr:x>
      <cdr:y>0.1347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7818"/>
          <a:ext cx="4419599" cy="454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effectLst/>
              <a:latin typeface="Times New Roman" pitchFamily="18" charset="0"/>
              <a:cs typeface="Times New Roman" pitchFamily="18" charset="0"/>
            </a:rPr>
            <a:t>Структура расходов на дорожное хозяйство на 2021-2024 годы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0.66242</cdr:x>
      <cdr:y>0.81507</cdr:y>
    </cdr:from>
    <cdr:to>
      <cdr:x>0.90592</cdr:x>
      <cdr:y>0.87671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57550" y="2428872"/>
          <a:ext cx="1197428" cy="183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800">
              <a:latin typeface="Times New Roman" pitchFamily="18" charset="0"/>
              <a:cs typeface="Times New Roman" pitchFamily="18" charset="0"/>
            </a:rPr>
            <a:t>тыс. 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0.46036</cdr:x>
      <cdr:y>0.71009</cdr:y>
    </cdr:from>
    <cdr:to>
      <cdr:x>0.7754</cdr:x>
      <cdr:y>0.78104</cdr:y>
    </cdr:to>
    <cdr:sp macro="" textlink="">
      <cdr:nvSpPr>
        <cdr:cNvPr id="1328130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3705225" y="3590925"/>
          <a:ext cx="2533650" cy="348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0.80117</cdr:x>
      <cdr:y>0.62102</cdr:y>
    </cdr:from>
    <cdr:to>
      <cdr:x>1</cdr:x>
      <cdr:y>0.66038</cdr:y>
    </cdr:to>
    <cdr:sp macro="" textlink="">
      <cdr:nvSpPr>
        <cdr:cNvPr id="1328131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6547503" y="3135041"/>
          <a:ext cx="1624947" cy="1987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18058,7 тыс. руб. </a:t>
          </a:r>
        </a:p>
      </cdr:txBody>
    </cdr:sp>
  </cdr:relSizeAnchor>
  <cdr:relSizeAnchor xmlns:cdr="http://schemas.openxmlformats.org/drawingml/2006/chartDrawing">
    <cdr:from>
      <cdr:x>0.61961</cdr:x>
      <cdr:y>0.17967</cdr:y>
    </cdr:from>
    <cdr:to>
      <cdr:x>0.82154</cdr:x>
      <cdr:y>0.21282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591175" y="1028699"/>
          <a:ext cx="1823680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328134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0.46537</cdr:x>
      <cdr:y>0.71524</cdr:y>
    </cdr:from>
    <cdr:to>
      <cdr:x>0.76955</cdr:x>
      <cdr:y>0.78937</cdr:y>
    </cdr:to>
    <cdr:sp macro="" textlink="">
      <cdr:nvSpPr>
        <cdr:cNvPr id="4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4191001" y="3981450"/>
          <a:ext cx="2752724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0.64954</cdr:x>
      <cdr:y>0.31566</cdr:y>
    </cdr:from>
    <cdr:to>
      <cdr:x>0.95702</cdr:x>
      <cdr:y>0.35838</cdr:y>
    </cdr:to>
    <cdr:sp macro="" textlink="">
      <cdr:nvSpPr>
        <cdr:cNvPr id="7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5859055" y="1924050"/>
          <a:ext cx="2780120" cy="220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1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12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3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0.79614</cdr:x>
      <cdr:y>0.7365</cdr:y>
    </cdr:from>
    <cdr:to>
      <cdr:x>0.99068</cdr:x>
      <cdr:y>0.77925</cdr:y>
    </cdr:to>
    <cdr:sp macro="" textlink="">
      <cdr:nvSpPr>
        <cdr:cNvPr id="16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506431" y="3718061"/>
          <a:ext cx="1589819" cy="2157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17533,3   тыс.руб</a:t>
          </a:r>
        </a:p>
      </cdr:txBody>
    </cdr:sp>
  </cdr:relSizeAnchor>
  <cdr:relSizeAnchor xmlns:cdr="http://schemas.openxmlformats.org/drawingml/2006/chartDrawing">
    <cdr:from>
      <cdr:x>0.56885</cdr:x>
      <cdr:y>0.58115</cdr:y>
    </cdr:from>
    <cdr:to>
      <cdr:x>0.81775</cdr:x>
      <cdr:y>0.65159</cdr:y>
    </cdr:to>
    <cdr:sp macro="" textlink="">
      <cdr:nvSpPr>
        <cdr:cNvPr id="17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4517" y="2962275"/>
          <a:ext cx="2007258" cy="3457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0.79887</cdr:x>
      <cdr:y>0.3566</cdr:y>
    </cdr:from>
    <cdr:to>
      <cdr:x>0.98485</cdr:x>
      <cdr:y>0.40943</cdr:y>
    </cdr:to>
    <cdr:sp macro="" textlink="">
      <cdr:nvSpPr>
        <cdr:cNvPr id="18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528718" y="1800223"/>
          <a:ext cx="1519908" cy="2667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23503,7 тыс.руб</a:t>
          </a:r>
        </a:p>
      </cdr:txBody>
    </cdr:sp>
  </cdr:relSizeAnchor>
  <cdr:relSizeAnchor xmlns:cdr="http://schemas.openxmlformats.org/drawingml/2006/chartDrawing">
    <cdr:from>
      <cdr:x>0.79953</cdr:x>
      <cdr:y>0.23208</cdr:y>
    </cdr:from>
    <cdr:to>
      <cdr:x>0.99417</cdr:x>
      <cdr:y>0.27925</cdr:y>
    </cdr:to>
    <cdr:sp macro="" textlink="">
      <cdr:nvSpPr>
        <cdr:cNvPr id="19" name="Прямоугольник 5"/>
        <cdr:cNvSpPr/>
      </cdr:nvSpPr>
      <cdr:spPr>
        <a:xfrm xmlns:a="http://schemas.openxmlformats.org/drawingml/2006/main">
          <a:off x="6534150" y="1171574"/>
          <a:ext cx="1590676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Всего 23684,9 тыс.уб</a:t>
          </a:r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20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21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0.80186</cdr:x>
      <cdr:y>0.43925</cdr:y>
    </cdr:from>
    <cdr:to>
      <cdr:x>1</cdr:x>
      <cdr:y>0.48648</cdr:y>
    </cdr:to>
    <cdr:sp macro="" textlink="">
      <cdr:nvSpPr>
        <cdr:cNvPr id="23" name="Прямоугольник 1"/>
        <cdr:cNvSpPr/>
      </cdr:nvSpPr>
      <cdr:spPr>
        <a:xfrm xmlns:a="http://schemas.openxmlformats.org/drawingml/2006/main">
          <a:off x="6553200" y="2217450"/>
          <a:ext cx="1619250" cy="2384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ts val="1100"/>
            </a:lnSpc>
          </a:pPr>
          <a:r>
            <a:rPr lang="ru-RU" b="1">
              <a:latin typeface="Times New Roman" panose="02020603050405020304" pitchFamily="18" charset="0"/>
              <a:cs typeface="Times New Roman" panose="02020603050405020304" pitchFamily="18" charset="0"/>
            </a:rPr>
            <a:t>Всего 19675,5 тыс.руб.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0.55856</cdr:x>
      <cdr:y>0.14455</cdr:y>
    </cdr:from>
    <cdr:to>
      <cdr:x>0.70195</cdr:x>
      <cdr:y>0.21259</cdr:y>
    </cdr:to>
    <cdr:sp macro="" textlink="">
      <cdr:nvSpPr>
        <cdr:cNvPr id="1369089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24400" y="925245"/>
          <a:ext cx="1212821" cy="4355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33775,9</a:t>
          </a:r>
        </a:p>
      </cdr:txBody>
    </cdr:sp>
  </cdr:relSizeAnchor>
  <cdr:relSizeAnchor xmlns:cdr="http://schemas.openxmlformats.org/drawingml/2006/chartDrawing">
    <cdr:from>
      <cdr:x>0.76577</cdr:x>
      <cdr:y>0.14319</cdr:y>
    </cdr:from>
    <cdr:to>
      <cdr:x>0.87557</cdr:x>
      <cdr:y>0.21396</cdr:y>
    </cdr:to>
    <cdr:sp macro="" textlink="">
      <cdr:nvSpPr>
        <cdr:cNvPr id="1369090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77000" y="916507"/>
          <a:ext cx="928710" cy="452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32074,0</a:t>
          </a:r>
        </a:p>
      </cdr:txBody>
    </cdr:sp>
  </cdr:relSizeAnchor>
  <cdr:relSizeAnchor xmlns:cdr="http://schemas.openxmlformats.org/drawingml/2006/chartDrawing">
    <cdr:from>
      <cdr:x>0.3546</cdr:x>
      <cdr:y>0.15545</cdr:y>
    </cdr:from>
    <cdr:to>
      <cdr:x>0.50689</cdr:x>
      <cdr:y>0.20169</cdr:y>
    </cdr:to>
    <cdr:sp macro="" textlink="">
      <cdr:nvSpPr>
        <cdr:cNvPr id="4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99289" y="995013"/>
          <a:ext cx="1288099" cy="2959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38595,8</a:t>
          </a:r>
        </a:p>
      </cdr:txBody>
    </cdr:sp>
  </cdr:relSizeAnchor>
  <cdr:relSizeAnchor xmlns:cdr="http://schemas.openxmlformats.org/drawingml/2006/chartDrawing">
    <cdr:from>
      <cdr:x>0.17117</cdr:x>
      <cdr:y>0.14394</cdr:y>
    </cdr:from>
    <cdr:to>
      <cdr:x>0.30197</cdr:x>
      <cdr:y>0.2025</cdr:y>
    </cdr:to>
    <cdr:sp macro="" textlink="">
      <cdr:nvSpPr>
        <cdr:cNvPr id="5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7800" y="921333"/>
          <a:ext cx="1106332" cy="3748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39655,3</a:t>
          </a:r>
        </a:p>
      </cdr:txBody>
    </cdr:sp>
  </cdr:relSizeAnchor>
  <cdr:relSizeAnchor xmlns:cdr="http://schemas.openxmlformats.org/drawingml/2006/chartDrawing">
    <cdr:from>
      <cdr:x>0.27282</cdr:x>
      <cdr:y>0.17774</cdr:y>
    </cdr:from>
    <cdr:to>
      <cdr:x>0.40021</cdr:x>
      <cdr:y>0.26492</cdr:y>
    </cdr:to>
    <cdr:sp macro="" textlink="">
      <cdr:nvSpPr>
        <cdr:cNvPr id="6" name="Стрелка вправо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194544">
          <a:off x="2307595" y="1137683"/>
          <a:ext cx="1077424" cy="558021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0.29001</cdr:x>
      <cdr:y>0.196</cdr:y>
    </cdr:from>
    <cdr:to>
      <cdr:x>0.41566</cdr:x>
      <cdr:y>0.26407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222517" y="847558"/>
          <a:ext cx="529699" cy="2943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-2,7 %</a:t>
          </a:r>
        </a:p>
      </cdr:txBody>
    </cdr:sp>
  </cdr:relSizeAnchor>
  <cdr:relSizeAnchor xmlns:cdr="http://schemas.openxmlformats.org/drawingml/2006/chartDrawing">
    <cdr:from>
      <cdr:x>0.67096</cdr:x>
      <cdr:y>0.25003</cdr:y>
    </cdr:from>
    <cdr:to>
      <cdr:x>0.80461</cdr:x>
      <cdr:y>0.33893</cdr:y>
    </cdr:to>
    <cdr:sp macro="" textlink="">
      <cdr:nvSpPr>
        <cdr:cNvPr id="8" name="Стрелка вправо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292831">
          <a:off x="5675140" y="1600382"/>
          <a:ext cx="1130427" cy="569031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0.4915</cdr:x>
      <cdr:y>0.19287</cdr:y>
    </cdr:from>
    <cdr:to>
      <cdr:x>0.61874</cdr:x>
      <cdr:y>0.28271</cdr:y>
    </cdr:to>
    <cdr:sp macro="" textlink="">
      <cdr:nvSpPr>
        <cdr:cNvPr id="9" name="Стрелка вправо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566436">
          <a:off x="4157197" y="1234541"/>
          <a:ext cx="1076236" cy="575048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0.51816</cdr:x>
      <cdr:y>0.21806</cdr:y>
    </cdr:from>
    <cdr:to>
      <cdr:x>0.61297</cdr:x>
      <cdr:y>0.28688</cdr:y>
    </cdr:to>
    <cdr:sp macro="" textlink="">
      <cdr:nvSpPr>
        <cdr:cNvPr id="10" name="Прямоугольник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64958">
          <a:off x="2184283" y="942975"/>
          <a:ext cx="399707" cy="297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-12,5%</a:t>
          </a:r>
        </a:p>
      </cdr:txBody>
    </cdr:sp>
  </cdr:relSizeAnchor>
  <cdr:relSizeAnchor xmlns:cdr="http://schemas.openxmlformats.org/drawingml/2006/chartDrawing">
    <cdr:from>
      <cdr:x>0.71592</cdr:x>
      <cdr:y>0.27871</cdr:y>
    </cdr:from>
    <cdr:to>
      <cdr:x>0.80126</cdr:x>
      <cdr:y>0.32516</cdr:y>
    </cdr:to>
    <cdr:sp macro="" textlink="">
      <cdr:nvSpPr>
        <cdr:cNvPr id="11" name="Прямоугольник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1446304">
          <a:off x="3017937" y="1205248"/>
          <a:ext cx="359750" cy="2008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5,0 %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5761AE-766B-4B54-B387-7BC996AFC748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08"/>
            <a:ext cx="5389563" cy="44416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4029"/>
            <a:ext cx="2919413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029"/>
            <a:ext cx="2919412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166F15-347E-4198-BF70-FFF8C7951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62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FE5D1-AC88-40C9-8517-41ADC371899F}" type="datetimeFigureOut">
              <a:rPr lang="ru-RU" altLang="ru-RU"/>
              <a:pPr>
                <a:defRPr/>
              </a:pPr>
              <a:t>04.04.2022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E2F4-36C5-4877-8347-090681CA0B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7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5351-186D-4816-B691-CCD110436C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DF13-DD30-45D3-A188-2F8A9581DB54}" type="datetimeFigureOut">
              <a:rPr lang="ru-RU" altLang="ru-RU"/>
              <a:pPr>
                <a:defRPr/>
              </a:pPr>
              <a:t>04.04.2022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9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A38E3-A7CC-42C1-9C7F-1B3B39EAD1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FADE1-6F25-46DE-B396-8EB4E8D56D57}" type="datetimeFigureOut">
              <a:rPr lang="ru-RU" altLang="ru-RU"/>
              <a:pPr>
                <a:defRPr/>
              </a:pPr>
              <a:t>04.04.2022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3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CEEF-D229-4EFC-B8D8-C27090A7F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90AD-E35A-4767-BE94-E6A419E96E1E}" type="datetimeFigureOut">
              <a:rPr lang="ru-RU" altLang="ru-RU"/>
              <a:pPr>
                <a:defRPr/>
              </a:pPr>
              <a:t>04.04.2022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83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6B6A-6296-4C8C-A57E-64BB0AC070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4D6B-3459-4E24-B3E5-8E6CF2BBAC5E}" type="datetimeFigureOut">
              <a:rPr lang="ru-RU" altLang="ru-RU"/>
              <a:pPr>
                <a:defRPr/>
              </a:pPr>
              <a:t>04.04.2022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36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AAD8-259A-473E-B2A8-C1585B889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CC6D-6AFE-40EC-AB6B-14C0E3823494}" type="datetimeFigureOut">
              <a:rPr lang="ru-RU" altLang="ru-RU"/>
              <a:pPr>
                <a:defRPr/>
              </a:pPr>
              <a:t>04.04.2022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20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CA45-FD83-4037-888C-00A1B3FB6E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3FDB-DAC6-416E-BC6B-86DD38747CD6}" type="datetimeFigureOut">
              <a:rPr lang="ru-RU" altLang="ru-RU"/>
              <a:pPr>
                <a:defRPr/>
              </a:pPr>
              <a:t>04.04.2022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6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F99B-F6D2-4165-AA28-661C0B13BF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7D03-F385-4A56-AF11-186D68F17632}" type="datetimeFigureOut">
              <a:rPr lang="ru-RU" altLang="ru-RU"/>
              <a:pPr>
                <a:defRPr/>
              </a:pPr>
              <a:t>04.04.2022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94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D10B-68F3-47C6-B1F4-D5B488335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E53D-FB4E-41E9-B219-363382274FDF}" type="datetimeFigureOut">
              <a:rPr lang="ru-RU" altLang="ru-RU"/>
              <a:pPr>
                <a:defRPr/>
              </a:pPr>
              <a:t>04.04.2022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0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E796-4BE0-4EC8-AECD-DC9AA70154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5A6E-24DC-4328-8687-539E556AEB6E}" type="datetimeFigureOut">
              <a:rPr lang="ru-RU" altLang="ru-RU"/>
              <a:pPr>
                <a:defRPr/>
              </a:pPr>
              <a:t>04.04.2022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20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0439-14B8-4259-8971-1D366760EB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382B-5AF1-43B8-BD6B-DC97B27B9DE9}" type="datetimeFigureOut">
              <a:rPr lang="ru-RU" altLang="ru-RU"/>
              <a:pPr>
                <a:defRPr/>
              </a:pPr>
              <a:t>04.04.2022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81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8AF7-6696-4E70-9128-153AA057A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4A59-62D7-43A7-AAC4-83A5615132EC}" type="datetimeFigureOut">
              <a:rPr lang="ru-RU" altLang="ru-RU"/>
              <a:pPr>
                <a:defRPr/>
              </a:pPr>
              <a:t>04.04.2022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64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EC37A2D-06D4-4D14-B049-175B67FEF4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0D287FB-6ED7-40C3-BBF7-68A1A709E4BA}" type="datetimeFigureOut">
              <a:rPr lang="ru-RU" altLang="ru-RU"/>
              <a:pPr>
                <a:defRPr/>
              </a:pPr>
              <a:t>04.04.2022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48" r:id="rId1"/>
    <p:sldLayoutId id="2147488149" r:id="rId2"/>
    <p:sldLayoutId id="2147488150" r:id="rId3"/>
    <p:sldLayoutId id="2147488151" r:id="rId4"/>
    <p:sldLayoutId id="2147488152" r:id="rId5"/>
    <p:sldLayoutId id="2147488153" r:id="rId6"/>
    <p:sldLayoutId id="2147488154" r:id="rId7"/>
    <p:sldLayoutId id="2147488155" r:id="rId8"/>
    <p:sldLayoutId id="2147488156" r:id="rId9"/>
    <p:sldLayoutId id="2147488157" r:id="rId10"/>
    <p:sldLayoutId id="2147488158" r:id="rId11"/>
    <p:sldLayoutId id="21474881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_____Microsoft_Excel_97-2003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_____Microsoft_Excel_97-2003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oleObject" Target="../embeddings/_____Microsoft_Excel_97-2003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emf"/><Relationship Id="rId4" Type="http://schemas.openxmlformats.org/officeDocument/2006/relationships/oleObject" Target="../embeddings/_____Microsoft_Excel_97-20034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uromraion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emf"/><Relationship Id="rId4" Type="http://schemas.openxmlformats.org/officeDocument/2006/relationships/oleObject" Target="../embeddings/_____Microsoft_Excel_97-20035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emf"/><Relationship Id="rId4" Type="http://schemas.openxmlformats.org/officeDocument/2006/relationships/oleObject" Target="../embeddings/_____Microsoft_Excel_97-20036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_____Microsoft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9.emf"/><Relationship Id="rId4" Type="http://schemas.openxmlformats.org/officeDocument/2006/relationships/oleObject" Target="../embeddings/_____Microsoft_Excel_97-20037.xls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0"/>
            <a:ext cx="8610600" cy="3048000"/>
          </a:xfrm>
        </p:spPr>
        <p:txBody>
          <a:bodyPr anchor="t"/>
          <a:lstStyle/>
          <a:p>
            <a:pPr algn="ctr" eaLnBrk="1" hangingPunct="1"/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Брошюра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«БЮДЖЕТ ДЛЯ ГРАЖДАН»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 решению Совета народных депутатов </a:t>
            </a:r>
            <a:b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Муромского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от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22.12.2021 № 94 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 бюджете Муромского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на 2022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 плановый период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2023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2024 годов» 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изменениями от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23.03.2022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№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21</a:t>
            </a: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/>
            </a:r>
            <a:br>
              <a:rPr lang="ru-RU" altLang="ru-RU" sz="2300" b="1" i="1" dirty="0" smtClean="0">
                <a:latin typeface="Times New Roman" pitchFamily="18" charset="0"/>
              </a:rPr>
            </a:br>
            <a:endParaRPr lang="ru-RU" altLang="ru-RU" sz="2300" b="1" i="1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1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0278" y="3810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ОБЩИЕ ХАРАКТЕРИСТИКИ ДОХОДОВ И РАСХОДОВ БЮДЖЕТА МУРОМСКОГО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2678" y="1371600"/>
            <a:ext cx="8153400" cy="381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2021-2024 годы</a:t>
            </a: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2" y="1828800"/>
            <a:ext cx="878689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2" y="76200"/>
            <a:ext cx="8801098" cy="1371600"/>
          </a:xfrm>
        </p:spPr>
        <p:txBody>
          <a:bodyPr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2022-2024 годах.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2" y="1524000"/>
            <a:ext cx="8953498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86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Муромского района на 2022 год и на плановый период 2023 и 2024 годов разработаны в соответствии со статьей 172 Бюджетного кодекса Российской Федерации. При подготовке основных направлений бюджетной политики учтены положения Указа Президента Российской Федерации от 7 мая 2018 г. № 204 «О национальных целях и стратегических задачах развития Российской Федерации на период до 2024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Указа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21 июля 2020 г. № 474 «О национальных целях развития Российской Федерации на период до 2030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Послания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Федеральному Собранию Российской Федерации от 21 апреля 2021 года. </a:t>
            </a:r>
          </a:p>
          <a:p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Приоритетные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в сфере расходов бюджета района – это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направления, определенные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Указом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:  образование, культура, жилье.</a:t>
            </a:r>
          </a:p>
          <a:p>
            <a:pPr algn="just"/>
            <a:r>
              <a:rPr lang="en-US" sz="95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исполнение Указа Президента Российской Федерации от 7 мая 2018 г.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204 в области в 2018 году разработана региональная составляющая каждого национального проекта до 2024 года, устанавливающая конкретные целевые показатели достижения результатов национальных проектов и обеспечивающие их выполнение мероприятия с учетом объемов расходных обязательств областного и местных бюджетов и планируемых к  привлечению средств федерального бюджета.</a:t>
            </a:r>
          </a:p>
          <a:p>
            <a:pPr algn="just"/>
            <a:r>
              <a:rPr lang="en-US" sz="95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бюджетной политики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образования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в 2022 - 2024 годах должна быть направлена на решение задач и достижение стратегических целей национального проекта «Образование».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Основная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задача отрасли образования – это предоставление качественного образования для детей и подростков независимо от места проживания, состояния здоровья и социального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статуса. Важнейшим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инструментом региональной поддержки являются субвенции на осуществление переданных Муромскому району полномочий в области дошкольного и общего образования.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С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учётом финансовой поддержки из областного бюджета в общеобразовательных организациях и дошкольных учреждениях будут обеспечены условия для получения образования в соответствии с федеральными государственными образовательными стандартами.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районе активно поддерживаются и распространяются лучшие педагогические практики, модели образовательных систем, обеспечивающих современное качество образования. Для этих целей особое внимание уделено выполнению «майских» указов Президента Российской Федерации (2012 года), приоритет которых в планируемой перспективе сохранен. В первую очередь - это  обеспечение уровня заработной платы педагогическим работникам не ниже среднемесячного дохода от трудовой деятельности по региону.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жилья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необходимо обеспечить достижение следующей цели - обеспечение доступным жильем.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На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создание возможностей гражданам для приобретения (строительства) жилья предоставляется социальная поддержка молодым семьям, молодым специалистам и гражданам, проживающим на селе.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Повышение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доступности жилья для населения предусматривается за счет предоставления мер социальной поддержки отдельных категорий граждан. С этой целью предусмотрена поддержка молодым семьям. Кроме того, предполагается государственная поддержка по обеспечению жильем детей-сирот, детей, оставшихся без попечения родителей, лиц из их числа, инвалидов и семей, имеющих детей-инвалидов.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Для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улучшения жилищных условий семей, имеющих трех и более детей, будет продолжена работа по созданию необходимой инфраструктуры на земельных участках, предоставляемых этой категории граждан на бесплатной основе.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дорожного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планирование расходов муниципального дорожного фонда осуществляются с учетом положений статьи 179.4 Бюджетного кодекса Российской Федерации исходя из прогнозируемого объема доходов, являющихся источником формирования дорожного фонда. Предусмотрено выполнение работ по капитальному ремонту, ремонту и содержанию автомобильных дорог, обеспечению сохранности существующей дорожной сети.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Расходы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 организацию транспортного обслуживания населения планируются в целях сохранения доступности проезда автомобильным транспортом отдельных категорий граждан. При этом оказывается адресная социальная поддержка установленным категориям. 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жилищно-коммунального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предусматривается продолжение модернизации коммунальной инфраструктуры, направленной на строительство, реконструкцию и модернизацию сетей теплоснабжения, а также проведение водоснабжения в сельской местности.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области капитального строительства бюджетная политика должна быть направлена на приоритетное обеспечение финансированием объектов, находящихся в стадии завершения, значимых объектов, строящихся с привлечением федерального и областных бюджетов.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будет осуществляться реализация мероприятий по созданию и модернизации учреждений культурно-досугового типа в сельской местности, укреплению их материально-технической базы.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Для обеспечения деятельности учреждений культуры предусматриваются мероприятия по обеспечению их функционирования и развития.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6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ПРИОРИТЕТЫ БЮДЖЕТНОЙ ПОЛИТИКИ РАЙОНА НА ОЧЕРЕДНОЙ ФИНАНСОВЫЙ 2022 ГОД И ПЛАНОВЫЕ 2023-2024 ГОДЫ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ДОХОДЫ БЮДЖЕТА МУРОМСКОГО РАЙОНА НА 2022 ГОД </a:t>
            </a:r>
            <a:br>
              <a:rPr lang="ru-RU" altLang="ru-RU" sz="2200" b="1" u="sng" dirty="0" smtClean="0">
                <a:latin typeface="Times New Roman" pitchFamily="18" charset="0"/>
              </a:rPr>
            </a:br>
            <a:r>
              <a:rPr lang="ru-RU" altLang="ru-RU" sz="2200" b="1" u="sng" dirty="0" smtClean="0">
                <a:latin typeface="Times New Roman" pitchFamily="18" charset="0"/>
              </a:rPr>
              <a:t>И НА ПЛАНОВЫЙ ПЕРИОД 2023 И 2024 ГОДОВ</a:t>
            </a:r>
            <a:endParaRPr lang="ru-RU" altLang="ru-RU" sz="2200" dirty="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2023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2024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2022 года.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352698" y="2783681"/>
            <a:ext cx="2085702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2590800" y="279221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5035475" y="2756840"/>
            <a:ext cx="3522616" cy="2009061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годов, утвержденные постановлением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Муромского района</a:t>
            </a: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129540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3505200" y="235045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63810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являются: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2022 год и на плановый период 2023 и 2024 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64029" y="2286000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42910" y="607220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42910" y="54102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50530" y="3429000"/>
            <a:ext cx="7467600" cy="1271349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33,6% (в том числе по дифференцированным нормативам отчислений в бюджет района, установленным проектом Закона Владимирской области «Об областном бюджете на 2022 год и на плановый период 2023 и 2024 годов» в размере 8,6 % на 2022 – 2024 годы)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 bwMode="auto">
          <a:xfrm>
            <a:off x="627670" y="4789064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добычу общераспространенных полезных ископаемых в бюджеты муниципальных районов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нормативу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228600" y="533399"/>
            <a:ext cx="876300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доходов бюджета Муромского района по видам доходов в 2020 – 2024 годах, тыс. рублей</a:t>
            </a:r>
            <a:endParaRPr lang="ru-RU" alt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891727"/>
              </p:ext>
            </p:extLst>
          </p:nvPr>
        </p:nvGraphicFramePr>
        <p:xfrm>
          <a:off x="336550" y="1752600"/>
          <a:ext cx="8605838" cy="455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3" name="Лист" r:id="rId4" imgW="6810395" imgH="3600450" progId="Excel.Sheet.8">
                  <p:embed/>
                </p:oleObj>
              </mc:Choice>
              <mc:Fallback>
                <p:oleObj name="Лист" r:id="rId4" imgW="6810395" imgH="36004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752600"/>
                        <a:ext cx="8605838" cy="455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743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152400"/>
            <a:ext cx="89916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75288299"/>
              </p:ext>
            </p:extLst>
          </p:nvPr>
        </p:nvGraphicFramePr>
        <p:xfrm>
          <a:off x="1238250" y="910408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углом 8"/>
          <p:cNvSpPr/>
          <p:nvPr/>
        </p:nvSpPr>
        <p:spPr bwMode="auto">
          <a:xfrm rot="16200000" flipH="1">
            <a:off x="387788" y="2203011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38625,0 тыс. рублей (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48,0%)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8196,0 тыс. рублей (10,2%)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6252447" y="330946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Акцизы на нефтепродукты – 12248,0 тыс. рублей (15,2%) 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 bwMode="auto">
          <a:xfrm>
            <a:off x="6253343" y="377446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9140,0 тыс. рублей (11,4%)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6252447" y="444065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Налог на добычу полезных ископаемых-3300,0 тыс. рублей (4,1%)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6253343" y="612030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 сельскохозяйственный налог-58,0 тыс. рублей (0,1%) 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6252447" y="502766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Патентная система налогообложения-2219,0 тыс. рублей (2,8%) 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272273" y="358735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земельных участков – 2880,0 тыс. рублей (3,6%) 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272273" y="512707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имущества–114,0 тыс. рублей (0,1%)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285720" y="454080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среду–153,0 тыс. рублей (0,2%) 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 bwMode="auto">
          <a:xfrm>
            <a:off x="272273" y="311062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продажи земельных участков–3000,0 тыс. рублей (3,8%) 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 bwMode="auto">
          <a:xfrm>
            <a:off x="272273" y="4064076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ущерба–172,0 тыс. рублей (0,2%) 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272273" y="5598033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МУП–94,0 тыс. рублей (0,1%)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 bwMode="auto">
          <a:xfrm>
            <a:off x="272273" y="6225677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 соглашению об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установлении сервитута–14,0 тыс. рублей 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 bwMode="auto">
          <a:xfrm>
            <a:off x="6253343" y="5691676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налог на вмененный доход -155,0 тыс. рублей (0,2%)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9"/>
          <p:cNvSpPr txBox="1">
            <a:spLocks noChangeArrowheads="1"/>
          </p:cNvSpPr>
          <p:nvPr/>
        </p:nvSpPr>
        <p:spPr bwMode="auto">
          <a:xfrm>
            <a:off x="357188" y="4857750"/>
            <a:ext cx="81375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Налоговые доходы по прогнозу на 2022 год ожидаются в сумме 73941,0 тыс. рублей и по сравнению с ожидаемой оценкой 2021 года увеличатся на 21,3% или на сумму 12961,0 тыс. рублей. В 2023 – 2024 годах налоговые доходы запланированы в объемах 77095,0 тыс. рублей и 80613,0 тыс. рублей соответственно. Увеличение в основном прогнозируется по налогу на доходы физических лиц на 15,4% или на сумму 5149,0 тыс. рублей в связи с ожидаемым ростом налогооблагаемой базы; по налогу, взимаемому в связи с применением упрощенной системы налогообложения на 48,7% (+2994,0 тыс. рублей) и по налогу, взимаемому в связи с применением патентной системы налогообложения на 71,7% (+927,0 тыс. рублей), рост которых объясняется увеличением количества налогоплательщиков в связи с их переходом с единого налога на вмененный доход (отменен с 2021 года) на данные виды налогов. Кроме того, прогнозируется поступление налога на добычу общераспространенных полезных ископаемых в сумме 3300,0 тыс. рублей.</a:t>
            </a:r>
          </a:p>
        </p:txBody>
      </p: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  <a:r>
              <a:rPr lang="ru-RU" altLang="ru-RU" sz="2200" b="1" dirty="0" smtClean="0">
                <a:latin typeface="Times New Roman" pitchFamily="18" charset="0"/>
              </a:rPr>
              <a:t>в </a:t>
            </a:r>
            <a:r>
              <a:rPr lang="ru-RU" altLang="ru-RU" sz="2200" b="1" dirty="0">
                <a:latin typeface="Times New Roman" pitchFamily="18" charset="0"/>
              </a:rPr>
              <a:t>2020 – 2024 </a:t>
            </a:r>
            <a:r>
              <a:rPr lang="ru-RU" altLang="ru-RU" sz="2200" b="1" dirty="0" smtClean="0">
                <a:latin typeface="Times New Roman" pitchFamily="18" charset="0"/>
              </a:rPr>
              <a:t>годах, </a:t>
            </a:r>
            <a:r>
              <a:rPr lang="ru-RU" altLang="ru-RU" sz="2200" b="1" dirty="0"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45060" name="Объект 2"/>
          <p:cNvGraphicFramePr>
            <a:graphicFrameLocks/>
          </p:cNvGraphicFramePr>
          <p:nvPr/>
        </p:nvGraphicFramePr>
        <p:xfrm>
          <a:off x="152400" y="817563"/>
          <a:ext cx="8447088" cy="413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90" name="Лист" r:id="rId4" imgW="6257985" imgH="3247954" progId="Excel.Sheet.8">
                  <p:embed/>
                </p:oleObj>
              </mc:Choice>
              <mc:Fallback>
                <p:oleObj name="Лист" r:id="rId4" imgW="6257985" imgH="3247954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17563"/>
                        <a:ext cx="8447088" cy="413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954036"/>
              </p:ext>
            </p:extLst>
          </p:nvPr>
        </p:nvGraphicFramePr>
        <p:xfrm>
          <a:off x="490538" y="1095375"/>
          <a:ext cx="8054975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5" name="Лист" r:id="rId4" imgW="6391215" imgH="2629007" progId="Excel.Sheet.8">
                  <p:embed/>
                </p:oleObj>
              </mc:Choice>
              <mc:Fallback>
                <p:oleObj name="Лист" r:id="rId4" imgW="6391215" imgH="2629007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1095375"/>
                        <a:ext cx="8054975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Прямоугольник 6"/>
          <p:cNvSpPr>
            <a:spLocks noChangeArrowheads="1"/>
          </p:cNvSpPr>
          <p:nvPr/>
        </p:nvSpPr>
        <p:spPr bwMode="auto">
          <a:xfrm>
            <a:off x="519113" y="762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latin typeface="Times New Roman" pitchFamily="18" charset="0"/>
              </a:rPr>
              <a:t>Объем и структура неналоговых доходов бюджета Муромского района в 2020 – 2024 годах, тыс. рублей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46084" name="Прямоугольник 6"/>
          <p:cNvSpPr>
            <a:spLocks noChangeArrowheads="1"/>
          </p:cNvSpPr>
          <p:nvPr/>
        </p:nvSpPr>
        <p:spPr bwMode="auto">
          <a:xfrm>
            <a:off x="428625" y="5122863"/>
            <a:ext cx="82899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Неналоговые доходы в 2022 году составят сумму 6427,0 тыс. рублей, что меньше плановых значений 2021 года на 53,2 % или на сумму 7312,9 тыс. рублей, в 2023 и 2024 годах расчеты по неналоговым доходам выполнены в суммах по 5899,0 тыс. рублей ежегодно. Уменьшение неналоговых доходов объясняется снижением доходов от реализации муниципального имущества в связи с отсутствием объектов приватизации (в 2022 – 2024 годах данный вид доходов не прогнозируется). </a:t>
            </a:r>
          </a:p>
          <a:p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22860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05033306"/>
              </p:ext>
            </p:extLst>
          </p:nvPr>
        </p:nvGraphicFramePr>
        <p:xfrm>
          <a:off x="609600" y="854052"/>
          <a:ext cx="8002588" cy="2651148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83516,2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5312,4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74719,9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4816,9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80368,0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5279,4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82994,0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5451,9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86512,0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15223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5683,0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4" name="Rectangle 54"/>
          <p:cNvSpPr>
            <a:spLocks noChangeArrowheads="1"/>
          </p:cNvSpPr>
          <p:nvPr/>
        </p:nvSpPr>
        <p:spPr bwMode="auto">
          <a:xfrm>
            <a:off x="369888" y="36099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700" dirty="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7145" name="Прямоугольник 5"/>
          <p:cNvSpPr>
            <a:spLocks noChangeArrowheads="1"/>
          </p:cNvSpPr>
          <p:nvPr/>
        </p:nvSpPr>
        <p:spPr bwMode="auto">
          <a:xfrm>
            <a:off x="304800" y="6075402"/>
            <a:ext cx="8358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500" dirty="0">
                <a:latin typeface="Times New Roman" pitchFamily="18" charset="0"/>
              </a:rPr>
              <a:t>         По прогнозным данным среднедушевой доход к 2024 году достигнет уровня 5683,0 рублей на 1 жителя. </a:t>
            </a:r>
          </a:p>
        </p:txBody>
      </p:sp>
      <p:graphicFrame>
        <p:nvGraphicFramePr>
          <p:cNvPr id="4714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745709"/>
              </p:ext>
            </p:extLst>
          </p:nvPr>
        </p:nvGraphicFramePr>
        <p:xfrm>
          <a:off x="858838" y="3970338"/>
          <a:ext cx="7219950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76" name="Лист" r:id="rId4" imgW="5629215" imgH="1543050" progId="Excel.Sheet.8">
                  <p:embed/>
                </p:oleObj>
              </mc:Choice>
              <mc:Fallback>
                <p:oleObj name="Лист" r:id="rId4" imgW="5629215" imgH="1543050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3970338"/>
                        <a:ext cx="7219950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43000"/>
            <a:ext cx="6436323" cy="715962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686800" cy="46482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		Бюджет </a:t>
            </a:r>
            <a:r>
              <a:rPr lang="ru-RU" altLang="ru-RU" sz="1400" dirty="0">
                <a:latin typeface="Times New Roman" pitchFamily="18" charset="0"/>
              </a:rPr>
              <a:t>Муромского района утверждается в форме решения Совета народных депутатов Муромского района о бюджете на очередной финансовый год и на плановый период. 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По вопросу рассмотрения проекта решения Совета народных депутатов Муромского района «О бюджете Муромского района на очередной финансовый год и на плановый период» назначают публичные слушания. Положение «О публичных слушаниях в муниципальном образовании Муромский район Владимирской области» утверждено решением Совета народных депутатов Муромского района от 2</a:t>
            </a:r>
            <a:r>
              <a:rPr lang="en-US" altLang="ru-RU" sz="1400" dirty="0">
                <a:latin typeface="Times New Roman" pitchFamily="18" charset="0"/>
              </a:rPr>
              <a:t>5</a:t>
            </a:r>
            <a:r>
              <a:rPr lang="ru-RU" altLang="ru-RU" sz="1400" dirty="0">
                <a:latin typeface="Times New Roman" pitchFamily="18" charset="0"/>
              </a:rPr>
              <a:t>.0</a:t>
            </a:r>
            <a:r>
              <a:rPr lang="en-US" altLang="ru-RU" sz="1400" dirty="0">
                <a:latin typeface="Times New Roman" pitchFamily="18" charset="0"/>
              </a:rPr>
              <a:t>4</a:t>
            </a:r>
            <a:r>
              <a:rPr lang="ru-RU" altLang="ru-RU" sz="1400" dirty="0">
                <a:latin typeface="Times New Roman" pitchFamily="18" charset="0"/>
              </a:rPr>
              <a:t>.20</a:t>
            </a:r>
            <a:r>
              <a:rPr lang="en-US" altLang="ru-RU" sz="1400" dirty="0">
                <a:latin typeface="Times New Roman" pitchFamily="18" charset="0"/>
              </a:rPr>
              <a:t>18</a:t>
            </a:r>
            <a:r>
              <a:rPr lang="ru-RU" altLang="ru-RU" sz="1400" dirty="0">
                <a:latin typeface="Times New Roman" pitchFamily="18" charset="0"/>
              </a:rPr>
              <a:t> № </a:t>
            </a:r>
            <a:r>
              <a:rPr lang="en-US" altLang="ru-RU" sz="1400" dirty="0">
                <a:latin typeface="Times New Roman" pitchFamily="18" charset="0"/>
              </a:rPr>
              <a:t>25</a:t>
            </a:r>
            <a:r>
              <a:rPr lang="ru-RU" altLang="ru-RU" sz="1400" dirty="0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Решением Совета народных депутатов от </a:t>
            </a:r>
            <a:r>
              <a:rPr lang="ru-RU" altLang="ru-RU" sz="1400" dirty="0" smtClean="0">
                <a:latin typeface="Times New Roman" pitchFamily="18" charset="0"/>
              </a:rPr>
              <a:t>24.11.2021 </a:t>
            </a:r>
            <a:r>
              <a:rPr lang="ru-RU" altLang="ru-RU" sz="1400" dirty="0">
                <a:latin typeface="Times New Roman" pitchFamily="18" charset="0"/>
              </a:rPr>
              <a:t>№ </a:t>
            </a:r>
            <a:r>
              <a:rPr lang="ru-RU" altLang="ru-RU" sz="1400" dirty="0" smtClean="0">
                <a:latin typeface="Times New Roman" pitchFamily="18" charset="0"/>
              </a:rPr>
              <a:t>90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«О назначении  публичных  слушаний по проекту решения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 smtClean="0">
                <a:latin typeface="Times New Roman" pitchFamily="18" charset="0"/>
              </a:rPr>
              <a:t>2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годов» определены: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       -   дата и место проведения публичных слушаний – </a:t>
            </a:r>
            <a:r>
              <a:rPr lang="ru-RU" altLang="ru-RU" sz="1400" dirty="0" smtClean="0">
                <a:latin typeface="Times New Roman" pitchFamily="18" charset="0"/>
              </a:rPr>
              <a:t>16 </a:t>
            </a:r>
            <a:r>
              <a:rPr lang="ru-RU" altLang="ru-RU" sz="1400" dirty="0">
                <a:latin typeface="Times New Roman" pitchFamily="18" charset="0"/>
              </a:rPr>
              <a:t>декабря </a:t>
            </a:r>
            <a:r>
              <a:rPr lang="ru-RU" altLang="ru-RU" sz="1400" dirty="0" smtClean="0">
                <a:latin typeface="Times New Roman" pitchFamily="18" charset="0"/>
              </a:rPr>
              <a:t>2021 </a:t>
            </a:r>
            <a:r>
              <a:rPr lang="ru-RU" altLang="ru-RU" sz="1400" dirty="0">
                <a:latin typeface="Times New Roman" pitchFamily="18" charset="0"/>
              </a:rPr>
              <a:t>года в 10 часов 00 мин. г. Муром,              пл. Крестьянина, д.6, </a:t>
            </a:r>
            <a:r>
              <a:rPr lang="ru-RU" altLang="ru-RU" sz="1400" dirty="0" err="1">
                <a:latin typeface="Times New Roman" pitchFamily="18" charset="0"/>
              </a:rPr>
              <a:t>каб</a:t>
            </a:r>
            <a:r>
              <a:rPr lang="ru-RU" altLang="ru-RU" sz="1400" dirty="0">
                <a:latin typeface="Times New Roman" pitchFamily="18" charset="0"/>
              </a:rPr>
              <a:t>. 1, зал заседаний</a:t>
            </a:r>
            <a:r>
              <a:rPr lang="ru-RU" altLang="ru-RU" sz="1400" dirty="0" smtClean="0">
                <a:latin typeface="Times New Roman" pitchFamily="18" charset="0"/>
              </a:rPr>
              <a:t>;</a:t>
            </a:r>
            <a:endParaRPr lang="en-US" alt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       </a:t>
            </a:r>
            <a:r>
              <a:rPr lang="ru-RU" altLang="ru-RU" sz="1400" dirty="0">
                <a:latin typeface="Times New Roman" pitchFamily="18" charset="0"/>
              </a:rPr>
              <a:t>-   права граждан при проведении публичных слушаний – </a:t>
            </a:r>
            <a:r>
              <a:rPr lang="ru-RU" sz="1400" dirty="0">
                <a:latin typeface="Times New Roman" pitchFamily="18" charset="0"/>
              </a:rPr>
              <a:t>свои рекомендации по проекту решения Совета народных депутатов «О бюджете Муромского района на 2022 год и на плановый период 2023 и 2024 годов» жители Муромского района могут направлять в комиссию, расположенную по адресу: г. Муром, пл. Крестьянина, д.6, каб.2, письменно или посредством официального сайта Совета народных депутатов Муромского района телекоммуникационной сети Интернет </a:t>
            </a:r>
            <a:r>
              <a:rPr lang="en-US" sz="1400" dirty="0">
                <a:latin typeface="Times New Roman" pitchFamily="18" charset="0"/>
                <a:hlinkClick r:id="rId2"/>
              </a:rPr>
              <a:t>www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muromraion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ru</a:t>
            </a:r>
            <a:r>
              <a:rPr lang="ru-RU" sz="1400" dirty="0">
                <a:latin typeface="Times New Roman" pitchFamily="18" charset="0"/>
              </a:rPr>
              <a:t>, до 15 декабря 2021 года. </a:t>
            </a:r>
            <a:endParaRPr lang="ru-RU" altLang="ru-RU" sz="1400" dirty="0">
              <a:latin typeface="Times New Roman" pitchFamily="18" charset="0"/>
            </a:endParaRP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124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13725" cy="914400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Нормативы зачисления налоговых доходов в бюджет Муромского района в 2020– 2024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186500"/>
              </p:ext>
            </p:extLst>
          </p:nvPr>
        </p:nvGraphicFramePr>
        <p:xfrm>
          <a:off x="457200" y="1066800"/>
          <a:ext cx="8229600" cy="5521322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80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2200" b="1" dirty="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69106" y="676275"/>
            <a:ext cx="3167063" cy="4733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algn="just" eaLnBrk="1" hangingPunct="1">
              <a:defRPr/>
            </a:pPr>
            <a:r>
              <a:rPr lang="ru-RU" altLang="ru-RU" sz="1230" dirty="0" smtClean="0">
                <a:latin typeface="Times New Roman" pitchFamily="18" charset="0"/>
              </a:rPr>
              <a:t>      </a:t>
            </a:r>
            <a:r>
              <a:rPr lang="ru-RU" altLang="ru-RU" sz="1230" dirty="0">
                <a:latin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от: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акцизов на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нефтепродукты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транспортного 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 (50%);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поступлений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виде субсидий, иных межбюджетных трансфертов 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района и субвенций из бюджетов бюджетной системы Российской Федерации</a:t>
            </a: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Прямоугольник 1"/>
          <p:cNvSpPr>
            <a:spLocks noChangeArrowheads="1"/>
          </p:cNvSpPr>
          <p:nvPr/>
        </p:nvSpPr>
        <p:spPr bwMode="auto">
          <a:xfrm>
            <a:off x="469106" y="5352871"/>
            <a:ext cx="83700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Прогнозируемые объемы доходов бюджета района, формирующие ассигнования дорожного фонда района на 2022 год составят сумму 48256,0 тыс. рублей или на 7,5% (+3368,6 тыс. рублей) больше плановых назначений 2021 года (с учетом субсидий). На плановый период 2023-2024 годов объем дорожного фонда спрогнозирован в суммах 42055,0 тыс. рублей, 42768,0 тыс. рублей соответственно. </a:t>
            </a:r>
          </a:p>
        </p:txBody>
      </p:sp>
      <p:graphicFrame>
        <p:nvGraphicFramePr>
          <p:cNvPr id="4915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761290"/>
              </p:ext>
            </p:extLst>
          </p:nvPr>
        </p:nvGraphicFramePr>
        <p:xfrm>
          <a:off x="3579813" y="1136650"/>
          <a:ext cx="5356225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9" name="Лист" r:id="rId4" imgW="4419600" imgH="3267146" progId="Excel.Sheet.8">
                  <p:embed/>
                </p:oleObj>
              </mc:Choice>
              <mc:Fallback>
                <p:oleObj name="Лист" r:id="rId4" imgW="4419600" imgH="3267146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1136650"/>
                        <a:ext cx="5356225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80185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kern="0" dirty="0" smtClean="0">
                <a:latin typeface="Times New Roman" pitchFamily="18" charset="0"/>
                <a:cs typeface="Times New Roman" pitchFamily="18" charset="0"/>
              </a:rPr>
              <a:t>Объем и структура безвозмездных поступлений бюджета Муромского района в 2020 – 2024 годах, тыс. рублей.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0063" y="5157788"/>
            <a:ext cx="8229600" cy="1395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just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Безвозмездные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Российской Федерации в 2022 году составят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381774,7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 или уменьшатся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сравнении с ожидаемой оценкой 2021 года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11,8 %,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которых поступление дотаций – 131897,0 тыс. рублей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34,5%),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субсидий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–78517,7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(20,6%),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субвенций – 153207,8 тыс. рублей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40,1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%), иных межбюджетных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трансфертов – 18152,2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(4,8%). </a:t>
            </a:r>
          </a:p>
          <a:p>
            <a:pPr algn="just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2023 году данные средства ожидаются в сумме 333512,546,0 тыс. рублей или уменьшатся по сравнению с 2022 годом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12,6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%, в 2024 году безвозмездные поступления по сравнению с 2023 годом уменьшатся на 10,5 % и составят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298384,7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2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4375" y="1338263"/>
            <a:ext cx="7602538" cy="3957637"/>
            <a:chOff x="714375" y="989013"/>
            <a:chExt cx="7602538" cy="3957637"/>
          </a:xfrm>
        </p:grpSpPr>
        <p:graphicFrame>
          <p:nvGraphicFramePr>
            <p:cNvPr id="50178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77727409"/>
                </p:ext>
              </p:extLst>
            </p:nvPr>
          </p:nvGraphicFramePr>
          <p:xfrm>
            <a:off x="714375" y="1285875"/>
            <a:ext cx="7602538" cy="3660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7" name="Лист" r:id="rId4" imgW="5772030" imgH="1895546" progId="Excel.Sheet.8">
                    <p:embed/>
                  </p:oleObj>
                </mc:Choice>
                <mc:Fallback>
                  <p:oleObj name="Лист" r:id="rId4" imgW="5772030" imgH="1895546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75" y="1285875"/>
                          <a:ext cx="7602538" cy="3660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79" name="TextBox 2"/>
            <p:cNvSpPr txBox="1">
              <a:spLocks noChangeArrowheads="1"/>
            </p:cNvSpPr>
            <p:nvPr/>
          </p:nvSpPr>
          <p:spPr bwMode="auto">
            <a:xfrm>
              <a:off x="16002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446771,8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0" name="TextBox 4"/>
            <p:cNvSpPr txBox="1">
              <a:spLocks noChangeArrowheads="1"/>
            </p:cNvSpPr>
            <p:nvPr/>
          </p:nvSpPr>
          <p:spPr bwMode="auto">
            <a:xfrm>
              <a:off x="26670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432763,1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1" name="TextBox 5"/>
            <p:cNvSpPr txBox="1">
              <a:spLocks noChangeArrowheads="1"/>
            </p:cNvSpPr>
            <p:nvPr/>
          </p:nvSpPr>
          <p:spPr bwMode="auto">
            <a:xfrm>
              <a:off x="36576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381774,7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2" name="TextBox 6"/>
            <p:cNvSpPr txBox="1">
              <a:spLocks noChangeArrowheads="1"/>
            </p:cNvSpPr>
            <p:nvPr/>
          </p:nvSpPr>
          <p:spPr bwMode="auto">
            <a:xfrm>
              <a:off x="4591050" y="989013"/>
              <a:ext cx="7620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333512,5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3" name="TextBox 7"/>
            <p:cNvSpPr txBox="1">
              <a:spLocks noChangeArrowheads="1"/>
            </p:cNvSpPr>
            <p:nvPr/>
          </p:nvSpPr>
          <p:spPr bwMode="auto">
            <a:xfrm>
              <a:off x="5638800" y="989013"/>
              <a:ext cx="990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298384,7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8" name="TextBox 1"/>
            <p:cNvSpPr txBox="1">
              <a:spLocks noChangeArrowheads="1"/>
            </p:cNvSpPr>
            <p:nvPr/>
          </p:nvSpPr>
          <p:spPr bwMode="auto">
            <a:xfrm>
              <a:off x="2143125" y="1000125"/>
              <a:ext cx="79057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-3,1%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9" name="TextBox 2"/>
            <p:cNvSpPr txBox="1">
              <a:spLocks noChangeArrowheads="1"/>
            </p:cNvSpPr>
            <p:nvPr/>
          </p:nvSpPr>
          <p:spPr bwMode="auto">
            <a:xfrm>
              <a:off x="3200400" y="989013"/>
              <a:ext cx="7620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-11,8%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0" name="TextBox 4"/>
            <p:cNvSpPr txBox="1">
              <a:spLocks noChangeArrowheads="1"/>
            </p:cNvSpPr>
            <p:nvPr/>
          </p:nvSpPr>
          <p:spPr bwMode="auto">
            <a:xfrm>
              <a:off x="4152900" y="989013"/>
              <a:ext cx="6858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-12,6%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1" name="TextBox 5"/>
            <p:cNvSpPr txBox="1">
              <a:spLocks noChangeArrowheads="1"/>
            </p:cNvSpPr>
            <p:nvPr/>
          </p:nvSpPr>
          <p:spPr bwMode="auto">
            <a:xfrm>
              <a:off x="5143500" y="1000125"/>
              <a:ext cx="7620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-10,5%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1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"/>
            <a:ext cx="8229600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u="sng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МУРОМСКОГО РАЙОНА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47625" y="714375"/>
            <a:ext cx="4413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на </a:t>
            </a:r>
            <a:r>
              <a:rPr lang="ru-RU" altLang="ru-RU" sz="1500" b="1" dirty="0" smtClean="0">
                <a:latin typeface="Times New Roman" pitchFamily="18" charset="0"/>
              </a:rPr>
              <a:t>2022 </a:t>
            </a:r>
            <a:r>
              <a:rPr lang="ru-RU" altLang="ru-RU" sz="1500" b="1" dirty="0">
                <a:latin typeface="Times New Roman" pitchFamily="18" charset="0"/>
              </a:rPr>
              <a:t>год, млн. рублей</a:t>
            </a:r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177800" y="4953000"/>
            <a:ext cx="393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 занимают расходы на образование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47%),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общегосударственные вопросы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11%), национальную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экономику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%), межбюджетные трансферты (8%), социальную политику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8%).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0" name="Text Box 15"/>
          <p:cNvSpPr txBox="1">
            <a:spLocks noChangeArrowheads="1"/>
          </p:cNvSpPr>
          <p:nvPr/>
        </p:nvSpPr>
        <p:spPr bwMode="auto">
          <a:xfrm>
            <a:off x="4195762" y="533400"/>
            <a:ext cx="47148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общей сумме расходов бюджета района на 2022 год удельный вес расходов в рамках муниципальных программ составляет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96,8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%, на 2023 год – 95,1%, на 2024 год – 93,4%. На финансирование 19 муниципальных программ в 2022 году запланировано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447155,2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в 2021 году финансировалось 19 муниципальных программ в сумме 521150,8 тыс. рублей. </a:t>
            </a:r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" y="1447800"/>
            <a:ext cx="4124388" cy="348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902" y="2595503"/>
            <a:ext cx="492059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Динамика расходов бюджета Муромского района (тыс. рублей)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1" y="457200"/>
            <a:ext cx="861778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76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1000"/>
            <a:ext cx="8382001" cy="624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224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Заголовок 1"/>
          <p:cNvGrpSpPr>
            <a:grpSpLocks noGrp="1"/>
          </p:cNvGrpSpPr>
          <p:nvPr/>
        </p:nvGrpSpPr>
        <p:grpSpPr bwMode="auto">
          <a:xfrm>
            <a:off x="182667" y="76200"/>
            <a:ext cx="8809037" cy="1143000"/>
            <a:chOff x="299" y="165"/>
            <a:chExt cx="5204" cy="871"/>
          </a:xfrm>
        </p:grpSpPr>
        <p:pic>
          <p:nvPicPr>
            <p:cNvPr id="54459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460" name="Text Box 6"/>
            <p:cNvSpPr txBox="1">
              <a:spLocks noChangeArrowheads="1"/>
            </p:cNvSpPr>
            <p:nvPr/>
          </p:nvSpPr>
          <p:spPr bwMode="auto">
            <a:xfrm>
              <a:off x="313" y="165"/>
              <a:ext cx="5184" cy="87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2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 -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223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.,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-202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годы–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223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чел.)</a:t>
              </a:r>
            </a:p>
          </p:txBody>
        </p:sp>
      </p:grp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43354"/>
            <a:ext cx="8724171" cy="566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10"/>
          <p:cNvSpPr txBox="1">
            <a:spLocks noChangeArrowheads="1"/>
          </p:cNvSpPr>
          <p:nvPr/>
        </p:nvSpPr>
        <p:spPr bwMode="auto">
          <a:xfrm>
            <a:off x="152400" y="6043136"/>
            <a:ext cx="8836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Наибольшую сумму расходов на душу населения в </a:t>
            </a:r>
            <a:r>
              <a:rPr lang="ru-RU" altLang="ru-RU" sz="1400" dirty="0" smtClean="0">
                <a:latin typeface="Times New Roman" pitchFamily="18" charset="0"/>
              </a:rPr>
              <a:t>202</a:t>
            </a:r>
            <a:r>
              <a:rPr lang="en-US" altLang="ru-RU" sz="1400" dirty="0" smtClean="0">
                <a:latin typeface="Times New Roman" pitchFamily="18" charset="0"/>
              </a:rPr>
              <a:t>2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году составляют расходы по разделам «Образование», «Общегосударственные вопросы», «Межбюджетные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», «</a:t>
            </a:r>
            <a:r>
              <a:rPr lang="ru-RU" altLang="ru-RU" sz="1400" dirty="0">
                <a:latin typeface="Times New Roman" pitchFamily="18" charset="0"/>
              </a:rPr>
              <a:t>Национальная экономика</a:t>
            </a:r>
            <a:r>
              <a:rPr lang="ru-RU" altLang="ru-RU" sz="1400" dirty="0" smtClean="0">
                <a:latin typeface="Times New Roman" pitchFamily="18" charset="0"/>
              </a:rPr>
              <a:t>»,  «Социальная </a:t>
            </a:r>
            <a:r>
              <a:rPr lang="ru-RU" altLang="ru-RU" sz="1400" dirty="0">
                <a:latin typeface="Times New Roman" pitchFamily="18" charset="0"/>
              </a:rPr>
              <a:t>политика</a:t>
            </a:r>
            <a:r>
              <a:rPr lang="ru-RU" altLang="ru-RU" sz="1400" dirty="0" smtClean="0">
                <a:latin typeface="Times New Roman" pitchFamily="18" charset="0"/>
              </a:rPr>
              <a:t>».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76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3199"/>
            <a:ext cx="8829288" cy="568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8023" y="-76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Times New Roman" pitchFamily="18" charset="0"/>
              </a:rPr>
              <a:t>Динамика расходов бюджета Муромского района в разрезе муниципальных программ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8600" y="3810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000" b="1" dirty="0">
                <a:latin typeface="Times New Roman" pitchFamily="18" charset="0"/>
              </a:rPr>
              <a:t>тыс. </a:t>
            </a:r>
            <a:r>
              <a:rPr lang="ru-RU" altLang="ru-RU" sz="1000" b="1" dirty="0" smtClean="0">
                <a:latin typeface="Times New Roman" pitchFamily="18" charset="0"/>
              </a:rPr>
              <a:t>рублей</a:t>
            </a:r>
            <a:endParaRPr lang="ru-RU" altLang="ru-RU" sz="1000" b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868754"/>
              </p:ext>
            </p:extLst>
          </p:nvPr>
        </p:nvGraphicFramePr>
        <p:xfrm>
          <a:off x="304800" y="685800"/>
          <a:ext cx="8672422" cy="6096001"/>
        </p:xfrm>
        <a:graphic>
          <a:graphicData uri="http://schemas.openxmlformats.org/drawingml/2006/table">
            <a:tbl>
              <a:tblPr/>
              <a:tblGrid>
                <a:gridCol w="4113162"/>
                <a:gridCol w="897235"/>
                <a:gridCol w="957722"/>
                <a:gridCol w="866989"/>
                <a:gridCol w="929998"/>
                <a:gridCol w="907316"/>
              </a:tblGrid>
              <a:tr h="380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План на 2021 год по состоянию на 01.10.2021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Процент 2022 года к плану на 01.10.2021,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65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536 509,00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462 142,70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86,14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416 506,55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384 896,70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249 927,42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248 314,10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227 994,90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217 617,34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62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22 848,00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18 260,16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37 011,95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16 242,33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57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16 912,60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12 428,60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2 583,00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2 583,00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1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71 931,66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28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28 806,01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29 603,48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17 376,80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18 475,24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86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5 198,10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86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48 016,00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48 036,41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39 755,70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38 045,40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28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189,47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46 715,67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48 256,00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42 768,00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6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4 958,50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4 678,10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4 000,12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4 027,90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66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8 345,30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15 358,25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14 987,50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20 564,80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25 244,40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3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2"/>
          <p:cNvSpPr>
            <a:spLocks noChangeArrowheads="1"/>
          </p:cNvSpPr>
          <p:nvPr/>
        </p:nvSpPr>
        <p:spPr bwMode="auto">
          <a:xfrm>
            <a:off x="152400" y="115888"/>
            <a:ext cx="876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349,398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км.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228600" y="5029200"/>
            <a:ext cx="4876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Общий объем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текущий 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46715,7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плановые: </a:t>
            </a: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48256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42055,0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год – 42 768,0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pic>
        <p:nvPicPr>
          <p:cNvPr id="55301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957486"/>
              </p:ext>
            </p:extLst>
          </p:nvPr>
        </p:nvGraphicFramePr>
        <p:xfrm>
          <a:off x="228600" y="546775"/>
          <a:ext cx="4881562" cy="448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609600"/>
            <a:ext cx="7635875" cy="6858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219200"/>
            <a:ext cx="8686800" cy="35052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 dirty="0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/>
            <a:endParaRPr lang="ru-RU" altLang="ru-RU" sz="900"/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3629026" y="180976"/>
            <a:ext cx="5362574" cy="2699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2022-2024 годы мероприятия по содержанию 349,398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муниципального образования Муромский район»):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 муниципальному образованию Борисоглебское на 2022-2023 годы в сумме 2500,0 тыс. рублей ежегодно, на 2024 год бюджетные ассигнования не предусмотрены (174,061 км. дорог);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муниципальному образованию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2022-2023 годы в сумме 3000,0 тыс. рублей  ежегодно, на 2024 год бюджетные ассигнования не предусмотрены (175,337 км. дорог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14" descr="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976"/>
            <a:ext cx="3352799" cy="248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Прямоугольник 4"/>
          <p:cNvSpPr>
            <a:spLocks noChangeArrowheads="1"/>
          </p:cNvSpPr>
          <p:nvPr/>
        </p:nvSpPr>
        <p:spPr bwMode="auto">
          <a:xfrm>
            <a:off x="4648200" y="2851601"/>
            <a:ext cx="4343400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2022 году планируется отремонтировать около 15,039 км дорог общего пользования местного значения, находящихся на территории Муромского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района, из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них: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Борисоглебское- 6,275 км, в том числе: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Степаньково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ул.Садовая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ул.Колхозная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1,24 км, с. Борисово,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ул.Калинина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0,27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с.Чаадаево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ул.К.Маркса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0,8 км, 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д.Санниково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ул.Заречная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ул.Полевая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 – 0,875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с.Татарово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ул.Центральная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(5), Проезд по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с.Татарово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 – 1,85 км.,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ул.Набережнаяы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(1), Проезд по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(1), Проезд по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участок проезда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 от ул.Кирова.д.10 до ул.Советская.д.119- 1,24 км.;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- 8,764 км, в том числе: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ул.Красная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горка, (от пересечения с а/д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ул.Первомайская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до д.12;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ул.Строителей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( от пересечения с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ул.Красная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горка до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персечения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а/д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ул.Первомайская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 – 0,79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с.Стригино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ул. Третья ( от д.13 до д.78) – 0,84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с.Лазарево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ул.Профсоюзная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ул.Кирова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0,9 км, Муром-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Касимов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Черемисино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0,94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д.Пестенькино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ул.Центральная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 (от д.1 до д.22),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ул.Ольховая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– 0,71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д.Федорково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ул.Лесная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0,8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с.Ковардицы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ул.Молодежная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Проезд (10), Проезд (13), Проезд (15), Проезд (25), ул.1-я Лесная (от д.12а до д.25) – 2,314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д.Мишино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улюКирова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ул.Верхняя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0,6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д.Старые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Котлицы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ул.Слободка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0,87 км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161944"/>
              </p:ext>
            </p:extLst>
          </p:nvPr>
        </p:nvGraphicFramePr>
        <p:xfrm>
          <a:off x="152400" y="3124200"/>
          <a:ext cx="4419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2"/>
          <p:cNvSpPr>
            <a:spLocks noChangeArrowheads="1"/>
          </p:cNvSpPr>
          <p:nvPr/>
        </p:nvSpPr>
        <p:spPr bwMode="auto">
          <a:xfrm>
            <a:off x="685800" y="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7347" name="TextBox 19"/>
          <p:cNvSpPr txBox="1">
            <a:spLocks noChangeArrowheads="1"/>
          </p:cNvSpPr>
          <p:nvPr/>
        </p:nvSpPr>
        <p:spPr bwMode="auto">
          <a:xfrm>
            <a:off x="6407150" y="3014663"/>
            <a:ext cx="2432050" cy="830997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коммунальное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4400,0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</p:txBody>
      </p:sp>
      <p:sp>
        <p:nvSpPr>
          <p:cNvPr id="57348" name="TextBox 20"/>
          <p:cNvSpPr txBox="1">
            <a:spLocks noChangeArrowheads="1"/>
          </p:cNvSpPr>
          <p:nvPr/>
        </p:nvSpPr>
        <p:spPr bwMode="auto">
          <a:xfrm>
            <a:off x="6137275" y="3844925"/>
            <a:ext cx="2930525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объекта «Станция водоподготовки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Муромского района» в сумме 1 000,0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разработка проектной сметной документации и проведение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госэкспертизы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по объекту «Водопроводные сети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с.Борисоглеб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» в сумме 190,0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строительство объекта теплоснабжения: «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Блочно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-модульная котельная для школы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Муромского района» в сумме 2 960,0 тыс. рублей (строительство объекта – 2 810,0 тыс. рублей, строительный контроль – 150,0 тыс. рублей). </a:t>
            </a:r>
          </a:p>
        </p:txBody>
      </p:sp>
      <p:sp>
        <p:nvSpPr>
          <p:cNvPr id="57349" name="TextBox 13"/>
          <p:cNvSpPr txBox="1">
            <a:spLocks noChangeArrowheads="1"/>
          </p:cNvSpPr>
          <p:nvPr/>
        </p:nvSpPr>
        <p:spPr bwMode="auto">
          <a:xfrm>
            <a:off x="3333750" y="3014663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год на жилищно-коммунальное  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21510,5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</p:txBody>
      </p:sp>
      <p:sp>
        <p:nvSpPr>
          <p:cNvPr id="57350" name="TextBox 19"/>
          <p:cNvSpPr txBox="1">
            <a:spLocks noChangeArrowheads="1"/>
          </p:cNvSpPr>
          <p:nvPr/>
        </p:nvSpPr>
        <p:spPr bwMode="auto">
          <a:xfrm>
            <a:off x="381000" y="3013075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другие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вопросы в области жилищно-коммунального хозяйства предусмотрено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u="sng" dirty="0" smtClean="0">
                <a:latin typeface="Times New Roman" pitchFamily="18" charset="0"/>
                <a:cs typeface="Times New Roman" pitchFamily="18" charset="0"/>
              </a:rPr>
              <a:t>2838,7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2" name="Rectangle 25"/>
          <p:cNvSpPr>
            <a:spLocks noChangeArrowheads="1"/>
          </p:cNvSpPr>
          <p:nvPr/>
        </p:nvSpPr>
        <p:spPr bwMode="auto">
          <a:xfrm>
            <a:off x="381000" y="3979863"/>
            <a:ext cx="2478088" cy="184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в сумме 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83,0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just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оказание услуг МКУ «УЖКХИСП» в сумме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2555,7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57353" name="Стрелка вправо 19"/>
          <p:cNvSpPr>
            <a:spLocks noChangeArrowheads="1"/>
          </p:cNvSpPr>
          <p:nvPr/>
        </p:nvSpPr>
        <p:spPr bwMode="auto">
          <a:xfrm>
            <a:off x="5867400" y="3243263"/>
            <a:ext cx="53975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4" name="Стрелка влево 20"/>
          <p:cNvSpPr>
            <a:spLocks noChangeArrowheads="1"/>
          </p:cNvSpPr>
          <p:nvPr/>
        </p:nvSpPr>
        <p:spPr bwMode="auto">
          <a:xfrm>
            <a:off x="2743200" y="3243263"/>
            <a:ext cx="590550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5" name="TextBox 13"/>
          <p:cNvSpPr txBox="1">
            <a:spLocks noChangeArrowheads="1"/>
          </p:cNvSpPr>
          <p:nvPr/>
        </p:nvSpPr>
        <p:spPr bwMode="auto">
          <a:xfrm>
            <a:off x="3352800" y="4262438"/>
            <a:ext cx="2533650" cy="101566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жилищное 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en-US" altLang="ru-RU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4271,8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6" name="Стрелка влево 20"/>
          <p:cNvSpPr>
            <a:spLocks noChangeArrowheads="1"/>
          </p:cNvSpPr>
          <p:nvPr/>
        </p:nvSpPr>
        <p:spPr bwMode="auto">
          <a:xfrm rot="5400000" flipH="1">
            <a:off x="4439444" y="3813969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7357" name="TextBox 20"/>
          <p:cNvSpPr txBox="1">
            <a:spLocks noChangeArrowheads="1"/>
          </p:cNvSpPr>
          <p:nvPr/>
        </p:nvSpPr>
        <p:spPr bwMode="auto">
          <a:xfrm rot="10800000" flipV="1">
            <a:off x="3352800" y="5267488"/>
            <a:ext cx="26669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приобретение жилых помещений для граждан, нуждающихся в улучшении жилищных условий в сумме 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4031,8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 Планируется улучшить жилищные условия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40 семьям.</a:t>
            </a:r>
          </a:p>
          <a:p>
            <a:pPr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содержание муниципального недвижимого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имущества в сумме 240,0 тыс. руб.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67400"/>
              </p:ext>
            </p:extLst>
          </p:nvPr>
        </p:nvGraphicFramePr>
        <p:xfrm>
          <a:off x="239183" y="733426"/>
          <a:ext cx="8665633" cy="227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58371" name="AutoShape 95"/>
          <p:cNvSpPr>
            <a:spLocks noChangeArrowheads="1"/>
          </p:cNvSpPr>
          <p:nvPr/>
        </p:nvSpPr>
        <p:spPr bwMode="auto">
          <a:xfrm>
            <a:off x="762000" y="152400"/>
            <a:ext cx="7696200" cy="12287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2022 -2024 годы.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58373" name="AutoShape 97"/>
          <p:cNvSpPr>
            <a:spLocks noChangeArrowheads="1"/>
          </p:cNvSpPr>
          <p:nvPr/>
        </p:nvSpPr>
        <p:spPr bwMode="auto">
          <a:xfrm>
            <a:off x="3203575" y="2609849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78" name="AutoShape 110"/>
          <p:cNvSpPr>
            <a:spLocks noChangeArrowheads="1"/>
          </p:cNvSpPr>
          <p:nvPr/>
        </p:nvSpPr>
        <p:spPr bwMode="auto">
          <a:xfrm>
            <a:off x="515938" y="3516318"/>
            <a:ext cx="2613025" cy="633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«</a:t>
            </a:r>
            <a:r>
              <a:rPr lang="ru-RU" altLang="ru-RU" sz="1000" b="1" dirty="0" err="1">
                <a:latin typeface="Times New Roman" pitchFamily="18" charset="0"/>
                <a:cs typeface="Times New Roman" pitchFamily="18" charset="0"/>
              </a:rPr>
              <a:t>Блочно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-модульная котельная для школы с. </a:t>
            </a:r>
            <a:r>
              <a:rPr lang="ru-RU" altLang="ru-RU" sz="1000" b="1" dirty="0" err="1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(2960,0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>
                <a:latin typeface="Calibri" pitchFamily="34" charset="0"/>
              </a:rPr>
              <a:t>)</a:t>
            </a:r>
            <a:endParaRPr lang="ru-RU" altLang="ru-RU" sz="1000" dirty="0"/>
          </a:p>
        </p:txBody>
      </p:sp>
      <p:sp>
        <p:nvSpPr>
          <p:cNvPr id="58379" name="AutoShape 112"/>
          <p:cNvSpPr>
            <a:spLocks noChangeArrowheads="1"/>
          </p:cNvSpPr>
          <p:nvPr/>
        </p:nvSpPr>
        <p:spPr bwMode="auto">
          <a:xfrm>
            <a:off x="3770313" y="3589338"/>
            <a:ext cx="1633537" cy="449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(2960,0 тыс. рублей)</a:t>
            </a:r>
          </a:p>
        </p:txBody>
      </p:sp>
      <p:sp>
        <p:nvSpPr>
          <p:cNvPr id="58380" name="AutoShape 113"/>
          <p:cNvSpPr>
            <a:spLocks noChangeArrowheads="1"/>
          </p:cNvSpPr>
          <p:nvPr/>
        </p:nvSpPr>
        <p:spPr bwMode="auto">
          <a:xfrm rot="10800000" flipV="1">
            <a:off x="5773734" y="3429002"/>
            <a:ext cx="3011487" cy="304802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(2810,0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1" name="AutoShape 97"/>
          <p:cNvSpPr>
            <a:spLocks noChangeArrowheads="1"/>
          </p:cNvSpPr>
          <p:nvPr/>
        </p:nvSpPr>
        <p:spPr bwMode="auto">
          <a:xfrm>
            <a:off x="3157538" y="371475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82" name="AutoShape 102"/>
          <p:cNvSpPr>
            <a:spLocks/>
          </p:cNvSpPr>
          <p:nvPr/>
        </p:nvSpPr>
        <p:spPr bwMode="auto">
          <a:xfrm>
            <a:off x="5430838" y="3470271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86" name="AutoShape 12"/>
          <p:cNvSpPr>
            <a:spLocks noChangeArrowheads="1"/>
          </p:cNvSpPr>
          <p:nvPr/>
        </p:nvSpPr>
        <p:spPr bwMode="auto">
          <a:xfrm>
            <a:off x="3854450" y="2473326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(190,0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8395" name="AutoShape 102"/>
          <p:cNvSpPr>
            <a:spLocks/>
          </p:cNvSpPr>
          <p:nvPr/>
        </p:nvSpPr>
        <p:spPr bwMode="auto">
          <a:xfrm>
            <a:off x="5473700" y="2286001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96" name="AutoShape 113"/>
          <p:cNvSpPr>
            <a:spLocks noChangeArrowheads="1"/>
          </p:cNvSpPr>
          <p:nvPr/>
        </p:nvSpPr>
        <p:spPr bwMode="auto">
          <a:xfrm rot="10800000" flipV="1">
            <a:off x="5773736" y="3840168"/>
            <a:ext cx="3011487" cy="309562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(150,0 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02" name="AutoShape 8"/>
          <p:cNvSpPr>
            <a:spLocks noChangeArrowheads="1"/>
          </p:cNvSpPr>
          <p:nvPr/>
        </p:nvSpPr>
        <p:spPr bwMode="auto">
          <a:xfrm>
            <a:off x="495300" y="1514475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"Станция водоподготовки  </a:t>
            </a:r>
            <a:r>
              <a:rPr lang="ru-RU" altLang="ru-RU" sz="1000" b="1" dirty="0" err="1" smtClean="0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Муромского района"</a:t>
            </a:r>
            <a:endParaRPr lang="ru-RU" altLang="ru-RU" sz="1000" dirty="0"/>
          </a:p>
        </p:txBody>
      </p:sp>
      <p:sp>
        <p:nvSpPr>
          <p:cNvPr id="58404" name="AutoShape 112"/>
          <p:cNvSpPr>
            <a:spLocks noChangeArrowheads="1"/>
          </p:cNvSpPr>
          <p:nvPr/>
        </p:nvSpPr>
        <p:spPr bwMode="auto">
          <a:xfrm>
            <a:off x="3900488" y="1600200"/>
            <a:ext cx="1633537" cy="436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(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1000,0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>
                <a:latin typeface="Calibri" pitchFamily="34" charset="0"/>
              </a:rPr>
              <a:t>)</a:t>
            </a:r>
            <a:endParaRPr lang="ru-RU" altLang="ru-RU" dirty="0"/>
          </a:p>
        </p:txBody>
      </p:sp>
      <p:sp>
        <p:nvSpPr>
          <p:cNvPr id="58405" name="AutoShape 102"/>
          <p:cNvSpPr>
            <a:spLocks/>
          </p:cNvSpPr>
          <p:nvPr/>
        </p:nvSpPr>
        <p:spPr bwMode="auto">
          <a:xfrm>
            <a:off x="5540375" y="1649412"/>
            <a:ext cx="295275" cy="331788"/>
          </a:xfrm>
          <a:prstGeom prst="leftBrace">
            <a:avLst>
              <a:gd name="adj1" fmla="val 770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406" name="AutoShape 20"/>
          <p:cNvSpPr>
            <a:spLocks noChangeArrowheads="1"/>
          </p:cNvSpPr>
          <p:nvPr/>
        </p:nvSpPr>
        <p:spPr bwMode="auto">
          <a:xfrm>
            <a:off x="5837238" y="1649412"/>
            <a:ext cx="2947987" cy="3317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Строительство 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1000,0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4" name="AutoShape 97"/>
          <p:cNvSpPr>
            <a:spLocks noChangeArrowheads="1"/>
          </p:cNvSpPr>
          <p:nvPr/>
        </p:nvSpPr>
        <p:spPr bwMode="auto">
          <a:xfrm>
            <a:off x="3203575" y="17303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515938" y="2418557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с.Борисоглеб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(190,0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5799138" y="2276475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150,0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17"/>
          <p:cNvSpPr>
            <a:spLocks noChangeArrowheads="1"/>
          </p:cNvSpPr>
          <p:nvPr/>
        </p:nvSpPr>
        <p:spPr bwMode="auto">
          <a:xfrm>
            <a:off x="5791200" y="2817812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40,0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  <p:sp>
        <p:nvSpPr>
          <p:cNvPr id="50" name="AutoShape 97"/>
          <p:cNvSpPr>
            <a:spLocks noChangeArrowheads="1"/>
          </p:cNvSpPr>
          <p:nvPr/>
        </p:nvSpPr>
        <p:spPr bwMode="auto">
          <a:xfrm>
            <a:off x="3221037" y="4667249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3871912" y="4530726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2" name="AutoShape 102"/>
          <p:cNvSpPr>
            <a:spLocks/>
          </p:cNvSpPr>
          <p:nvPr/>
        </p:nvSpPr>
        <p:spPr bwMode="auto">
          <a:xfrm>
            <a:off x="5491162" y="4343401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533400" y="4475957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(2000,0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54" name="AutoShape 16"/>
          <p:cNvSpPr>
            <a:spLocks noChangeArrowheads="1"/>
          </p:cNvSpPr>
          <p:nvPr/>
        </p:nvSpPr>
        <p:spPr bwMode="auto">
          <a:xfrm>
            <a:off x="5816600" y="4333875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1500,0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AutoShape 17"/>
          <p:cNvSpPr>
            <a:spLocks noChangeArrowheads="1"/>
          </p:cNvSpPr>
          <p:nvPr/>
        </p:nvSpPr>
        <p:spPr bwMode="auto">
          <a:xfrm>
            <a:off x="5808662" y="4875212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500,0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  <p:sp>
        <p:nvSpPr>
          <p:cNvPr id="56" name="AutoShape 97"/>
          <p:cNvSpPr>
            <a:spLocks noChangeArrowheads="1"/>
          </p:cNvSpPr>
          <p:nvPr/>
        </p:nvSpPr>
        <p:spPr bwMode="auto">
          <a:xfrm>
            <a:off x="3221037" y="5743574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>
            <a:off x="3871912" y="5607051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(150,0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8" name="AutoShape 102"/>
          <p:cNvSpPr>
            <a:spLocks/>
          </p:cNvSpPr>
          <p:nvPr/>
        </p:nvSpPr>
        <p:spPr bwMode="auto">
          <a:xfrm>
            <a:off x="5491162" y="5419726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9" name="AutoShape 8"/>
          <p:cNvSpPr>
            <a:spLocks noChangeArrowheads="1"/>
          </p:cNvSpPr>
          <p:nvPr/>
        </p:nvSpPr>
        <p:spPr bwMode="auto">
          <a:xfrm>
            <a:off x="533400" y="5552282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с.Кондраково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(150,0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60" name="AutoShape 16"/>
          <p:cNvSpPr>
            <a:spLocks noChangeArrowheads="1"/>
          </p:cNvSpPr>
          <p:nvPr/>
        </p:nvSpPr>
        <p:spPr bwMode="auto">
          <a:xfrm>
            <a:off x="5816600" y="5410200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AutoShape 17"/>
          <p:cNvSpPr>
            <a:spLocks noChangeArrowheads="1"/>
          </p:cNvSpPr>
          <p:nvPr/>
        </p:nvSpPr>
        <p:spPr bwMode="auto">
          <a:xfrm>
            <a:off x="5808662" y="5951537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5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304800" y="492918"/>
            <a:ext cx="2057400" cy="1157288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304800" y="498475"/>
            <a:ext cx="1371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включает: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детских дошкольных учреждения (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219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воспитанников)</a:t>
            </a:r>
          </a:p>
        </p:txBody>
      </p:sp>
      <p:sp>
        <p:nvSpPr>
          <p:cNvPr id="59398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общеобразовательных школ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(992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учащихся,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148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воспитанника)</a:t>
            </a:r>
          </a:p>
        </p:txBody>
      </p:sp>
      <p:sp>
        <p:nvSpPr>
          <p:cNvPr id="59399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59400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образования администрации Муромского района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571144"/>
              </p:ext>
            </p:extLst>
          </p:nvPr>
        </p:nvGraphicFramePr>
        <p:xfrm>
          <a:off x="228600" y="1905000"/>
          <a:ext cx="8686800" cy="480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3"/>
          <p:cNvSpPr txBox="1">
            <a:spLocks noChangeArrowheads="1"/>
          </p:cNvSpPr>
          <p:nvPr/>
        </p:nvSpPr>
        <p:spPr bwMode="auto">
          <a:xfrm>
            <a:off x="304800" y="0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2022 ГОД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TextBox 14"/>
          <p:cNvSpPr txBox="1">
            <a:spLocks noChangeArrowheads="1"/>
          </p:cNvSpPr>
          <p:nvPr/>
        </p:nvSpPr>
        <p:spPr bwMode="auto">
          <a:xfrm>
            <a:off x="3952530" y="522982"/>
            <a:ext cx="51152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/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дошкольного образования детей в муниципальных дошкольных образовательных организациях (3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дошкольных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учреждения, численность детей -219)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32 018,0 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подготовка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образовательных организаций  к началу учебного года на 2022 год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2 162,1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(проведение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ремонта в МБДОУ № 9 с.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предоставление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900,0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поддержку, исходя из расчета в среднем на 1 получателя в месяц в сумме 1 250 рублей – 60 получателям, из них 24 работающих и 36 пенсионеров).</a:t>
            </a:r>
          </a:p>
        </p:txBody>
      </p:sp>
      <p:sp>
        <p:nvSpPr>
          <p:cNvPr id="60420" name="Левая фигурная скобка 9"/>
          <p:cNvSpPr>
            <a:spLocks/>
          </p:cNvSpPr>
          <p:nvPr/>
        </p:nvSpPr>
        <p:spPr bwMode="auto">
          <a:xfrm>
            <a:off x="3881438" y="533399"/>
            <a:ext cx="233362" cy="1066800"/>
          </a:xfrm>
          <a:prstGeom prst="leftBrace">
            <a:avLst>
              <a:gd name="adj1" fmla="val 12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21" name="TextBox 14"/>
          <p:cNvSpPr txBox="1">
            <a:spLocks noChangeArrowheads="1"/>
          </p:cNvSpPr>
          <p:nvPr/>
        </p:nvSpPr>
        <p:spPr bwMode="auto">
          <a:xfrm>
            <a:off x="3983811" y="1648123"/>
            <a:ext cx="5083989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предоставления общедоступного и бесплатного общего образования по основным общеобразовательным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программам  992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учащемуся и 150 воспитанникам 8 муниципальных бюджетных общеобразовательных учреждений. Предусмотренный объем средств составляет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139 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461,1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на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поддержку приоритетных направлений развития отрасли образования в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году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предусмотрены расходы за счет консолидированной субсидии из областного бюджета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4 140,2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бесплатного горячего питания обучающихся, получающих начальное общее образование в муниципальных образовательных организациях в сумме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4860,4 тыс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питание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льготной категории учащихся 5-9 классов в муниципальных образовательных организациях  на 2022-2024 годы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828,3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ежегодно за счет средств местного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бюджета;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обновление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материально-технической базы для формирования у обучающихся современных технологических и гуманитарных навыков в рамках реализации федерального проекта «Современная школа» национального проекта «Образование» в 2021 году предусмотрено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584,6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персонифицированного финансирования дополнительного образования детей в сумме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778,1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ежегодно за счет средств местного бюджета;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внедрение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целевой модели цифровой образовательной среды в общеобразовательных организациях и профессиональных образовательных организациях в рамках реализации федерального проекта «Цифровая образовательная среда» национального проекта «Образование» в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запланировано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3 200,8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ежемесячное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денежное вознаграждение за классное руководство педагогическим работникам муниципальных образовательных организаций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6 327,7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4 981,8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 из расчета 1 680,8 рублей в месяц на 1 человека - 247 получателям, из них 140 работающих и 107 пенсионеров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2" name="TextBox 14"/>
          <p:cNvSpPr txBox="1">
            <a:spLocks noChangeArrowheads="1"/>
          </p:cNvSpPr>
          <p:nvPr/>
        </p:nvSpPr>
        <p:spPr bwMode="auto">
          <a:xfrm>
            <a:off x="3962400" y="4604107"/>
            <a:ext cx="510540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поддержку приоритетных направлений развития отрасли образования запланировано по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626,4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alt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организацию отдыха детей и их оздоровление загородного типа за счет средств бюджета района запланировано по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78,0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Средства будут направлены на приобретение путевок в загородные лагеря в количестве 6 штук;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-на Проведение мероприятий «Гражданин России», «Доброволец», «Успех в твоих руках», «Семья» средства запланированы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50,0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3970669" y="5534025"/>
            <a:ext cx="5097131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11 928,0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1 754,4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 налог 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на благоустроенные помещения для детей сирот , оставшихся без попечения родителей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807,9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800" b="1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-субсидии на организацию перевозки несовершеннолетних, проживающих на территории Муромского района и обучающихся на территории муниципального образования округ Муром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510,3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4" name="Прямоугольник 1"/>
          <p:cNvSpPr>
            <a:spLocks noChangeArrowheads="1"/>
          </p:cNvSpPr>
          <p:nvPr/>
        </p:nvSpPr>
        <p:spPr bwMode="auto">
          <a:xfrm>
            <a:off x="3048000" y="685799"/>
            <a:ext cx="83343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  <a:endParaRPr lang="ru-RU" altLang="ru-RU" sz="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35 080,1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5" name="Прямоугольник 14"/>
          <p:cNvSpPr>
            <a:spLocks noChangeArrowheads="1"/>
          </p:cNvSpPr>
          <p:nvPr/>
        </p:nvSpPr>
        <p:spPr bwMode="auto">
          <a:xfrm>
            <a:off x="3048000" y="2670175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166 163,0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6" name="Прямоугольник 15"/>
          <p:cNvSpPr>
            <a:spLocks noChangeArrowheads="1"/>
          </p:cNvSpPr>
          <p:nvPr/>
        </p:nvSpPr>
        <p:spPr bwMode="auto">
          <a:xfrm>
            <a:off x="2971800" y="4604107"/>
            <a:ext cx="102870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1754,4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7" name="Прямоугольник 16"/>
          <p:cNvSpPr>
            <a:spLocks noChangeArrowheads="1"/>
          </p:cNvSpPr>
          <p:nvPr/>
        </p:nvSpPr>
        <p:spPr bwMode="auto">
          <a:xfrm>
            <a:off x="3105150" y="5692775"/>
            <a:ext cx="8715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15 000,6  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8" name="Picture 18" descr="aanbod-t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1"/>
            <a:ext cx="2895600" cy="21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Левая фигурная скобка 9"/>
          <p:cNvSpPr>
            <a:spLocks/>
          </p:cNvSpPr>
          <p:nvPr/>
        </p:nvSpPr>
        <p:spPr bwMode="auto">
          <a:xfrm>
            <a:off x="3886200" y="1676400"/>
            <a:ext cx="228600" cy="2846656"/>
          </a:xfrm>
          <a:prstGeom prst="leftBrace">
            <a:avLst>
              <a:gd name="adj1" fmla="val 12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0" name="Левая фигурная скобка 9"/>
          <p:cNvSpPr>
            <a:spLocks/>
          </p:cNvSpPr>
          <p:nvPr/>
        </p:nvSpPr>
        <p:spPr bwMode="auto">
          <a:xfrm>
            <a:off x="3886200" y="4604107"/>
            <a:ext cx="228600" cy="842962"/>
          </a:xfrm>
          <a:prstGeom prst="leftBrace">
            <a:avLst>
              <a:gd name="adj1" fmla="val 1236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1" name="Левая фигурная скобка 9"/>
          <p:cNvSpPr>
            <a:spLocks/>
          </p:cNvSpPr>
          <p:nvPr/>
        </p:nvSpPr>
        <p:spPr bwMode="auto">
          <a:xfrm>
            <a:off x="3886200" y="5516563"/>
            <a:ext cx="228600" cy="1189037"/>
          </a:xfrm>
          <a:prstGeom prst="leftBrace">
            <a:avLst>
              <a:gd name="adj1" fmla="val 12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785520"/>
              </p:ext>
            </p:extLst>
          </p:nvPr>
        </p:nvGraphicFramePr>
        <p:xfrm>
          <a:off x="76200" y="2593976"/>
          <a:ext cx="3276600" cy="394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2467" name="Rectangle 122"/>
          <p:cNvSpPr>
            <a:spLocks noChangeArrowheads="1"/>
          </p:cNvSpPr>
          <p:nvPr/>
        </p:nvSpPr>
        <p:spPr bwMode="auto">
          <a:xfrm>
            <a:off x="1219200" y="102513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152401" y="3657600"/>
            <a:ext cx="388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осуществляется муниципальными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бюджетными учреждениями в количестве 3 единиц: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 культуры и досуга «Панфиловский»,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Музейно-выставочное объединение»,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система».</a:t>
            </a:r>
          </a:p>
        </p:txBody>
      </p:sp>
      <p:sp>
        <p:nvSpPr>
          <p:cNvPr id="62469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Структура расходов на культуру на 2022 год (тыс. руб.)</a:t>
            </a:r>
          </a:p>
        </p:txBody>
      </p:sp>
      <p:sp>
        <p:nvSpPr>
          <p:cNvPr id="62470" name="TextBox 14"/>
          <p:cNvSpPr txBox="1">
            <a:spLocks noChangeArrowheads="1"/>
          </p:cNvSpPr>
          <p:nvPr/>
        </p:nvSpPr>
        <p:spPr bwMode="auto">
          <a:xfrm>
            <a:off x="4038600" y="3657600"/>
            <a:ext cx="48688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учреждений в 2022 году, 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предоставление компенсации по оплате за содержание и ремонт жилья, услуг теплоснабжения (отопления) и электроснабжения работникам культуры муниципальных учреждений, а также компенсации расходов на оплату жилых помещений, отопления и освещения педагогическим работникам муниципальных образовательных организаций дополнительного образования детей в сфере культуры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23490,7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тыс. рублей (планируется возместить коммунальные расходы 37 гражданам, из них 33 работающие, 4 пенсионера).</a:t>
            </a:r>
            <a:endParaRPr lang="ru-RU" alt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Динамика расходов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культуру (тыс. руб.)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34585"/>
              </p:ext>
            </p:extLst>
          </p:nvPr>
        </p:nvGraphicFramePr>
        <p:xfrm>
          <a:off x="125922" y="858328"/>
          <a:ext cx="3988878" cy="279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421682"/>
              </p:ext>
            </p:extLst>
          </p:nvPr>
        </p:nvGraphicFramePr>
        <p:xfrm>
          <a:off x="4327525" y="865876"/>
          <a:ext cx="438150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464097"/>
              </p:ext>
            </p:extLst>
          </p:nvPr>
        </p:nvGraphicFramePr>
        <p:xfrm>
          <a:off x="381000" y="152400"/>
          <a:ext cx="8358188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4515" name="Rectangle 122"/>
          <p:cNvSpPr>
            <a:spLocks noChangeArrowheads="1"/>
          </p:cNvSpPr>
          <p:nvPr/>
        </p:nvSpPr>
        <p:spPr bwMode="auto">
          <a:xfrm>
            <a:off x="76200" y="0"/>
            <a:ext cx="8915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4516" name="TextBox 13"/>
          <p:cNvSpPr txBox="1">
            <a:spLocks noChangeArrowheads="1"/>
          </p:cNvSpPr>
          <p:nvPr/>
        </p:nvSpPr>
        <p:spPr bwMode="auto">
          <a:xfrm>
            <a:off x="518319" y="457199"/>
            <a:ext cx="40338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4517" name="TextBox 13"/>
          <p:cNvSpPr txBox="1">
            <a:spLocks noChangeArrowheads="1"/>
          </p:cNvSpPr>
          <p:nvPr/>
        </p:nvSpPr>
        <p:spPr bwMode="auto">
          <a:xfrm>
            <a:off x="4533899" y="469612"/>
            <a:ext cx="45339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в 2022 году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8,2 %,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9,7 %,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9,2 %.</a:t>
            </a:r>
            <a:endParaRPr lang="ru-RU" altLang="ru-RU" sz="1200" dirty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800497"/>
              </p:ext>
            </p:extLst>
          </p:nvPr>
        </p:nvGraphicFramePr>
        <p:xfrm>
          <a:off x="142336" y="762000"/>
          <a:ext cx="4427073" cy="222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010285"/>
              </p:ext>
            </p:extLst>
          </p:nvPr>
        </p:nvGraphicFramePr>
        <p:xfrm>
          <a:off x="4552156" y="749587"/>
          <a:ext cx="4462013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564002"/>
              </p:ext>
            </p:extLst>
          </p:nvPr>
        </p:nvGraphicFramePr>
        <p:xfrm>
          <a:off x="212845" y="3357563"/>
          <a:ext cx="8778754" cy="3366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9280"/>
                <a:gridCol w="1082371"/>
                <a:gridCol w="6747103"/>
              </a:tblGrid>
              <a:tr h="1780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на 2022 год, тыс. рублей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0811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165,100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12 детей-инвалидов дошкольного возраста.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357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2 822,400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многодетным семьям Муромского района – участникам Подпрограммы социальных выплат на строительство индивидуального жилого дома. В 2022 году выплата будет предоставлена 1 семье на приобретение жилья из расчета 35 % от расчетной стоимости в пределах социальной нормы на индивидуальное строительство жилого дома.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84,800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Улучшение жилищных условий граждан проживающих в сельской  местности, в </a:t>
                      </a:r>
                      <a:r>
                        <a:rPr lang="ru-RU" sz="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</a:t>
                      </a:r>
                      <a:r>
                        <a:rPr lang="ru-RU" sz="6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числе</a:t>
                      </a:r>
                      <a:r>
                        <a:rPr lang="ru-RU" sz="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молодых семей и  молодых специалистов. В 2022 году планируется предоставление социальной выплаты на приобретение жилья 2 семьям из 4 человек.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08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294,800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Возмещение расходов за социальные проездные билеты жителям района.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78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населения. Оказание поддержки малоимущих граждан или граждан, попавших в сложную жизненную ситуацию.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2 109,500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родительской платы за присмотр и уход за детьми в образовательных организациях, реализующих образовательную программу дошкольного образования (160 человек в дошкольных учреждениях и 109 человек в дошкольных группах при школах).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767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17 969,000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ребенка в семье опекуна и приемной семье, а также вознаграждение, причитающееся приемному родителю за счет субвенции из областного бюджета, в том числе: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на оздоровительные мероприятия детям-сиротам, находящихся в приемной семье и семье опекуна – 540,0 тыс. рублей (27 приемных детей, 6 опекаемых);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материальное обеспечение приемной семье – 5 174,0 тыс. рублей (19 приемных семей, в которых находятся 51 детей);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в) вознаграждение, причитающееся приемному родителю за каждого воспитанника – 10 348,0 тыс. рублей (19 семей, 34 получателя) и оплата коммунальных услуг по счетам поставщиков в сумме 602,0 тыс. рублей; 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г) выплаты семьям опекунов на содержание подопечных детей – 1 305,0 тыс. рублей(11 семей,12 опекаемых детей).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9 088,200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помещений, исходя из социальной нормы предоставления жилья 33 кв. метра.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341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1 406,000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молодых семей в рамках муниципальной программы «Обеспечение доступным и комфортным жильем населения Муромского района». В 2022 году выплата в размере 35% от расчетной стоимости жилья в пределах социальной нормы для улучшения жилищных условий будет предоставлена 2 семьям из 4-х человек.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455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политике; пенсионное обеспечение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2 482,900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полномочий по организации и осуществлению деятельности по опеке и попечительству в отношении несовершеннолетних </a:t>
                      </a:r>
                      <a:r>
                        <a:rPr lang="ru-RU" sz="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 за счет субвенции из областного бюджета по 1034,2 тыс. рублей. </a:t>
                      </a:r>
                      <a:r>
                        <a:rPr lang="ru-RU" sz="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Функционирование органа опеки в районе обеспечивают 2 человека. </a:t>
                      </a:r>
                      <a:r>
                        <a:rPr lang="ru-RU" sz="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Пенсии за выслугу  лет 39 муниципальным служащим и лицам, замещающим муниципальные должности на 2022 год в сумме 1 448,7 тыс. рублей.</a:t>
                      </a:r>
                      <a:endParaRPr lang="ru-RU" sz="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 noChangeArrowheads="1"/>
          </p:cNvSpPr>
          <p:nvPr/>
        </p:nvSpPr>
        <p:spPr bwMode="auto">
          <a:xfrm>
            <a:off x="925513" y="76200"/>
            <a:ext cx="7608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РАЗВИТИЕ ФИЗИЧЕСКОЙ КУЛЬТУРЫ И СПОРТА   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65539" name="AutoShape 26"/>
          <p:cNvSpPr>
            <a:spLocks noChangeArrowheads="1"/>
          </p:cNvSpPr>
          <p:nvPr/>
        </p:nvSpPr>
        <p:spPr bwMode="auto">
          <a:xfrm>
            <a:off x="127763" y="4724400"/>
            <a:ext cx="4100169" cy="98216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alt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Строительство объекта «Универсальная спортивная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площадка 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Муромском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районе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11486,6 тыс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на 2022 год.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alt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0" name="AutoShape 61"/>
          <p:cNvSpPr>
            <a:spLocks noChangeArrowheads="1"/>
          </p:cNvSpPr>
          <p:nvPr/>
        </p:nvSpPr>
        <p:spPr bwMode="auto">
          <a:xfrm rot="6772551">
            <a:off x="4415356" y="4133721"/>
            <a:ext cx="581025" cy="1047249"/>
          </a:xfrm>
          <a:prstGeom prst="downArrow">
            <a:avLst>
              <a:gd name="adj1" fmla="val 26404"/>
              <a:gd name="adj2" fmla="val 83753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5541" name="AutoShape 51"/>
          <p:cNvSpPr>
            <a:spLocks noChangeArrowheads="1"/>
          </p:cNvSpPr>
          <p:nvPr/>
        </p:nvSpPr>
        <p:spPr bwMode="auto">
          <a:xfrm rot="10582565" flipV="1">
            <a:off x="4219845" y="4983157"/>
            <a:ext cx="972046" cy="563563"/>
          </a:xfrm>
          <a:prstGeom prst="rightArrow">
            <a:avLst>
              <a:gd name="adj1" fmla="val 27518"/>
              <a:gd name="adj2" fmla="val 81882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5542" name="AutoShape 53"/>
          <p:cNvSpPr>
            <a:spLocks noChangeArrowheads="1"/>
          </p:cNvSpPr>
          <p:nvPr/>
        </p:nvSpPr>
        <p:spPr bwMode="auto">
          <a:xfrm>
            <a:off x="4503348" y="2912297"/>
            <a:ext cx="4272591" cy="147126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Проведение физкультурно-массовых мероприятий для всех групп населения, приобретение подарочной продукции для награждения победителей и призеров районных мероприятий в 2022 году в сумме 100,0 тыс. рублей.</a:t>
            </a: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27763" y="3079898"/>
            <a:ext cx="4100169" cy="154288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Оснащение объектов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спортивной инфраструктуры спортивно-технологическим оборудованием для создания малых спортивных площадок для тестирования населения по нормативам комплекса ГТО 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сумме 3163,5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на 2022 год.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0658" name="Picture 2" descr="https://www.deberes.net/wp-content/uploads/2015/02/Aros-olimpico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15600" r="3764" b="13423"/>
          <a:stretch/>
        </p:blipFill>
        <p:spPr bwMode="auto">
          <a:xfrm>
            <a:off x="302195" y="734341"/>
            <a:ext cx="4051090" cy="21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50963" y="5791200"/>
            <a:ext cx="4076969" cy="83980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Приобретение оборудования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для открытых спортивных площадок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2 583,0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на 2022 год.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503348" y="1816619"/>
            <a:ext cx="4272591" cy="100278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Подготовка основания для спортивной площадки ВФСК ГТО и монтаж спортивного оборудования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сумме 600,0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на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год (с. Панфилово).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503348" y="685800"/>
            <a:ext cx="4272591" cy="1067147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Строительство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объектов спортивной направленности (строительный контроль объекта "Универсальная спортивная площадка в Муромском районе" в пос.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</a:rPr>
              <a:t>Зименки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245,810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2022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году.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 rot="9397797" flipV="1">
            <a:off x="4210864" y="5641630"/>
            <a:ext cx="1044877" cy="563563"/>
          </a:xfrm>
          <a:prstGeom prst="rightArrow">
            <a:avLst>
              <a:gd name="adj1" fmla="val 27518"/>
              <a:gd name="adj2" fmla="val 8470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" name="AutoShape 53"/>
          <p:cNvSpPr>
            <a:spLocks noChangeArrowheads="1"/>
          </p:cNvSpPr>
          <p:nvPr/>
        </p:nvSpPr>
        <p:spPr bwMode="auto">
          <a:xfrm>
            <a:off x="5181600" y="4648200"/>
            <a:ext cx="3429000" cy="1410502"/>
          </a:xfrm>
          <a:prstGeom prst="flowChartAlternateProcess">
            <a:avLst/>
          </a:prstGeom>
          <a:solidFill>
            <a:srgbClr val="FFC00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рамках регионального проекта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«СПОРТ-НОРМА ЖИЗНИ», входящего в состав национального проекта «ДЕМОГРАФИЯ»</a:t>
            </a: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6563" name="Rectangle 122"/>
          <p:cNvSpPr>
            <a:spLocks noChangeArrowheads="1"/>
          </p:cNvSpPr>
          <p:nvPr/>
        </p:nvSpPr>
        <p:spPr bwMode="auto">
          <a:xfrm>
            <a:off x="469900" y="152400"/>
            <a:ext cx="82169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</a:rPr>
              <a:t>Численность </a:t>
            </a:r>
            <a:r>
              <a:rPr lang="ru-RU" altLang="ru-RU" sz="1400" dirty="0">
                <a:latin typeface="Times New Roman" pitchFamily="18" charset="0"/>
              </a:rPr>
              <a:t>работников органов местного самоуправления (муниципальных служащих) с  </a:t>
            </a:r>
            <a:r>
              <a:rPr lang="ru-RU" altLang="ru-RU" sz="1400" dirty="0" smtClean="0">
                <a:latin typeface="Times New Roman" pitchFamily="18" charset="0"/>
              </a:rPr>
              <a:t>2021 </a:t>
            </a:r>
            <a:r>
              <a:rPr lang="ru-RU" altLang="ru-RU" sz="1400" dirty="0">
                <a:latin typeface="Times New Roman" pitchFamily="18" charset="0"/>
              </a:rPr>
              <a:t>по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 составляет 24 единицы. </a:t>
            </a:r>
          </a:p>
        </p:txBody>
      </p:sp>
      <p:sp>
        <p:nvSpPr>
          <p:cNvPr id="66564" name="TextBox 13"/>
          <p:cNvSpPr txBox="1">
            <a:spLocks noChangeArrowheads="1"/>
          </p:cNvSpPr>
          <p:nvPr/>
        </p:nvSpPr>
        <p:spPr bwMode="auto">
          <a:xfrm>
            <a:off x="161776" y="1923960"/>
            <a:ext cx="431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2021-2024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, тыс. рублей</a:t>
            </a:r>
          </a:p>
        </p:txBody>
      </p:sp>
      <p:sp>
        <p:nvSpPr>
          <p:cNvPr id="66565" name="TextBox 13"/>
          <p:cNvSpPr txBox="1">
            <a:spLocks noChangeArrowheads="1"/>
          </p:cNvSpPr>
          <p:nvPr/>
        </p:nvSpPr>
        <p:spPr bwMode="auto">
          <a:xfrm>
            <a:off x="4477050" y="192396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106605"/>
              </p:ext>
            </p:extLst>
          </p:nvPr>
        </p:nvGraphicFramePr>
        <p:xfrm>
          <a:off x="228600" y="2514600"/>
          <a:ext cx="3954462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637150"/>
              </p:ext>
            </p:extLst>
          </p:nvPr>
        </p:nvGraphicFramePr>
        <p:xfrm>
          <a:off x="4578350" y="2514600"/>
          <a:ext cx="4260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0363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 dirty="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 dirty="0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457200" y="2730491"/>
            <a:ext cx="8435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МЕЖБЮДЖЕТНЫЕ ОТНОШЕНИЯ НА 202</a:t>
            </a:r>
            <a:r>
              <a:rPr lang="en-US" altLang="ru-RU" sz="2200" b="1" u="sng" dirty="0" smtClean="0">
                <a:latin typeface="Times New Roman" pitchFamily="18" charset="0"/>
              </a:rPr>
              <a:t>2</a:t>
            </a:r>
            <a:r>
              <a:rPr lang="ru-RU" altLang="ru-RU" sz="2200" b="1" u="sng" dirty="0" smtClean="0">
                <a:latin typeface="Times New Roman" pitchFamily="18" charset="0"/>
              </a:rPr>
              <a:t> ГОД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9188" y="685800"/>
            <a:ext cx="3327118" cy="1343239"/>
            <a:chOff x="249188" y="914400"/>
            <a:chExt cx="3327118" cy="1343239"/>
          </a:xfrm>
        </p:grpSpPr>
        <p:sp>
          <p:nvSpPr>
            <p:cNvPr id="7171" name="AutoShape 7"/>
            <p:cNvSpPr>
              <a:spLocks noChangeArrowheads="1"/>
            </p:cNvSpPr>
            <p:nvPr/>
          </p:nvSpPr>
          <p:spPr bwMode="auto">
            <a:xfrm>
              <a:off x="249188" y="914400"/>
              <a:ext cx="3327118" cy="1343239"/>
            </a:xfrm>
            <a:prstGeom prst="flowChartAlternateProcess">
              <a:avLst/>
            </a:prstGeom>
            <a:solidFill>
              <a:srgbClr val="CCFFCC">
                <a:alpha val="7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ru-RU" sz="1300" smtClean="0">
                <a:latin typeface="Times New Roman" pitchFamily="18" charset="0"/>
              </a:endParaRPr>
            </a:p>
          </p:txBody>
        </p:sp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358775" y="990600"/>
              <a:ext cx="3205163" cy="123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400" b="1" dirty="0">
                  <a:latin typeface="Times New Roman" pitchFamily="18" charset="0"/>
                </a:rPr>
                <a:t>Из бюджета Владимирской области:</a:t>
              </a:r>
            </a:p>
            <a:p>
              <a:pPr eaLnBrk="1" hangingPunct="1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200" b="1" dirty="0">
                  <a:latin typeface="Times New Roman" pitchFamily="18" charset="0"/>
                </a:rPr>
                <a:t>-</a:t>
              </a:r>
              <a:r>
                <a:rPr lang="ru-RU" altLang="ru-RU" sz="1200" dirty="0">
                  <a:latin typeface="Times New Roman" pitchFamily="18" charset="0"/>
                </a:rPr>
                <a:t> дотации </a:t>
              </a:r>
              <a:r>
                <a:rPr lang="ru-RU" altLang="ru-RU" sz="1200" dirty="0" smtClean="0">
                  <a:latin typeface="Times New Roman" pitchFamily="18" charset="0"/>
                </a:rPr>
                <a:t>131897,0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субсидии </a:t>
              </a:r>
              <a:r>
                <a:rPr lang="ru-RU" altLang="ru-RU" sz="1200" dirty="0" smtClean="0">
                  <a:latin typeface="Times New Roman" pitchFamily="18" charset="0"/>
                </a:rPr>
                <a:t>64360,5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субвенции  </a:t>
              </a:r>
              <a:r>
                <a:rPr lang="ru-RU" altLang="ru-RU" sz="1200" dirty="0" smtClean="0">
                  <a:latin typeface="Times New Roman" pitchFamily="18" charset="0"/>
                </a:rPr>
                <a:t>153207,8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иные межбюджетные трансферты </a:t>
              </a:r>
              <a:r>
                <a:rPr lang="ru-RU" altLang="ru-RU" sz="1200" dirty="0" smtClean="0">
                  <a:latin typeface="Times New Roman" pitchFamily="18" charset="0"/>
                </a:rPr>
                <a:t> 13910,7 </a:t>
              </a:r>
              <a:r>
                <a:rPr lang="ru-RU" altLang="ru-RU" sz="1200" dirty="0">
                  <a:latin typeface="Times New Roman" pitchFamily="18" charset="0"/>
                </a:rPr>
                <a:t>тыс. рублей</a:t>
              </a:r>
            </a:p>
          </p:txBody>
        </p:sp>
      </p:grp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133600"/>
            <a:ext cx="3327118" cy="21336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7596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597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7598" name="Text Box 36"/>
          <p:cNvSpPr txBox="1">
            <a:spLocks noChangeArrowheads="1"/>
          </p:cNvSpPr>
          <p:nvPr/>
        </p:nvSpPr>
        <p:spPr bwMode="auto">
          <a:xfrm>
            <a:off x="228600" y="2057400"/>
            <a:ext cx="3313113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</a:rPr>
              <a:t> -</a:t>
            </a:r>
            <a:r>
              <a:rPr lang="ru-RU" altLang="ru-RU" sz="1200" dirty="0">
                <a:latin typeface="Times New Roman" pitchFamily="18" charset="0"/>
              </a:rPr>
              <a:t>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altLang="ru-RU" sz="1200" dirty="0" smtClean="0">
                <a:latin typeface="Times New Roman" pitchFamily="18" charset="0"/>
              </a:rPr>
              <a:t> 4241,5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рублей, в том числе: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>
                <a:latin typeface="Times New Roman" pitchFamily="18" charset="0"/>
              </a:rPr>
              <a:t>Муниципальное </a:t>
            </a:r>
            <a:r>
              <a:rPr lang="ru-RU" altLang="ru-RU" sz="1200" dirty="0" smtClean="0">
                <a:latin typeface="Times New Roman" pitchFamily="18" charset="0"/>
              </a:rPr>
              <a:t>образование </a:t>
            </a:r>
          </a:p>
          <a:p>
            <a:pPr marL="44550"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    Борисоглебское – 1024,8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рублей;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</a:t>
            </a:r>
            <a:r>
              <a:rPr lang="ru-RU" altLang="ru-RU" sz="1200" dirty="0">
                <a:latin typeface="Times New Roman" pitchFamily="18" charset="0"/>
              </a:rPr>
              <a:t>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3216,7 тыс</a:t>
            </a:r>
            <a:r>
              <a:rPr lang="ru-RU" altLang="ru-RU" sz="1200" dirty="0">
                <a:latin typeface="Times New Roman" pitchFamily="18" charset="0"/>
              </a:rPr>
              <a:t>. </a:t>
            </a:r>
            <a:r>
              <a:rPr lang="ru-RU" altLang="ru-RU" sz="1200" dirty="0" smtClean="0">
                <a:latin typeface="Times New Roman" pitchFamily="18" charset="0"/>
              </a:rPr>
              <a:t>рублей.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67599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600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2" name="AutoShape 53"/>
          <p:cNvSpPr>
            <a:spLocks noChangeArrowheads="1"/>
          </p:cNvSpPr>
          <p:nvPr/>
        </p:nvSpPr>
        <p:spPr bwMode="auto">
          <a:xfrm>
            <a:off x="4066381" y="4557713"/>
            <a:ext cx="5001420" cy="2184400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603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4" name="Text Box 59"/>
          <p:cNvSpPr txBox="1">
            <a:spLocks noChangeArrowheads="1"/>
          </p:cNvSpPr>
          <p:nvPr/>
        </p:nvSpPr>
        <p:spPr bwMode="auto">
          <a:xfrm>
            <a:off x="4100633" y="4565650"/>
            <a:ext cx="493553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1. </a:t>
            </a:r>
            <a:r>
              <a:rPr lang="ru-RU" altLang="ru-RU" sz="1000" i="1" u="sng" dirty="0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 dirty="0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6545,0 </a:t>
            </a:r>
            <a:r>
              <a:rPr lang="ru-RU" altLang="ru-RU" sz="1000" dirty="0">
                <a:latin typeface="Times New Roman" pitchFamily="18" charset="0"/>
              </a:rPr>
              <a:t>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10154,0 </a:t>
            </a:r>
            <a:r>
              <a:rPr lang="ru-RU" altLang="ru-RU" sz="1000" dirty="0">
                <a:latin typeface="Times New Roman" pitchFamily="18" charset="0"/>
              </a:rPr>
              <a:t>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2. </a:t>
            </a:r>
            <a:r>
              <a:rPr lang="ru-RU" altLang="ru-RU" sz="1000" i="1" u="sng" dirty="0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6823,0 </a:t>
            </a:r>
            <a:r>
              <a:rPr lang="ru-RU" altLang="ru-RU" sz="1000" dirty="0" err="1" smtClean="0">
                <a:latin typeface="Times New Roman" pitchFamily="18" charset="0"/>
              </a:rPr>
              <a:t>тыс.рублей</a:t>
            </a:r>
            <a:r>
              <a:rPr lang="ru-RU" altLang="ru-RU" sz="1000" dirty="0" smtClean="0">
                <a:latin typeface="Times New Roman" pitchFamily="18" charset="0"/>
              </a:rPr>
              <a:t>;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10587,0 </a:t>
            </a:r>
            <a:r>
              <a:rPr lang="ru-RU" altLang="ru-RU" sz="1000" dirty="0" err="1" smtClean="0">
                <a:latin typeface="Times New Roman" pitchFamily="18" charset="0"/>
              </a:rPr>
              <a:t>тыс.рублей</a:t>
            </a:r>
            <a:r>
              <a:rPr lang="ru-RU" altLang="ru-RU" sz="1000" dirty="0" smtClean="0">
                <a:latin typeface="Times New Roman" pitchFamily="18" charset="0"/>
              </a:rPr>
              <a:t>.  </a:t>
            </a:r>
            <a:r>
              <a:rPr lang="ru-RU" altLang="ru-RU" sz="1000" i="1" dirty="0" smtClean="0">
                <a:latin typeface="Times New Roman" pitchFamily="18" charset="0"/>
              </a:rPr>
              <a:t> </a:t>
            </a:r>
            <a:endParaRPr lang="ru-RU" altLang="ru-RU" sz="1000" i="1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 </a:t>
            </a:r>
            <a:r>
              <a:rPr lang="ru-RU" altLang="ru-RU" sz="1000" dirty="0" smtClean="0">
                <a:latin typeface="Times New Roman" pitchFamily="18" charset="0"/>
              </a:rPr>
              <a:t>4486,8 </a:t>
            </a:r>
            <a:r>
              <a:rPr lang="ru-RU" altLang="ru-RU" sz="1000" dirty="0">
                <a:latin typeface="Times New Roman" pitchFamily="18" charset="0"/>
              </a:rPr>
              <a:t>тыс. рублей (средства </a:t>
            </a:r>
            <a:r>
              <a:rPr lang="ru-RU" altLang="ru-RU" sz="1000" dirty="0" smtClean="0">
                <a:latin typeface="Times New Roman" pitchFamily="18" charset="0"/>
              </a:rPr>
              <a:t>распределены </a:t>
            </a:r>
            <a:r>
              <a:rPr lang="ru-RU" altLang="ru-RU" sz="1000" dirty="0">
                <a:latin typeface="Times New Roman" pitchFamily="18" charset="0"/>
              </a:rPr>
              <a:t>между </a:t>
            </a:r>
            <a:r>
              <a:rPr lang="ru-RU" altLang="ru-RU" sz="1000" dirty="0" smtClean="0">
                <a:latin typeface="Times New Roman" pitchFamily="18" charset="0"/>
              </a:rPr>
              <a:t>муниципальными образованиями Борисоглебское и </a:t>
            </a:r>
            <a:r>
              <a:rPr lang="ru-RU" altLang="ru-RU" sz="10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000" dirty="0" smtClean="0">
                <a:latin typeface="Times New Roman" pitchFamily="18" charset="0"/>
              </a:rPr>
              <a:t>).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 dirty="0">
              <a:latin typeface="Times New Roman" pitchFamily="18" charset="0"/>
            </a:endParaRPr>
          </a:p>
        </p:txBody>
      </p:sp>
      <p:sp>
        <p:nvSpPr>
          <p:cNvPr id="67605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6" name="AutoShape 51"/>
          <p:cNvSpPr>
            <a:spLocks noChangeArrowheads="1"/>
          </p:cNvSpPr>
          <p:nvPr/>
        </p:nvSpPr>
        <p:spPr bwMode="auto">
          <a:xfrm rot="8410805">
            <a:off x="3005513" y="3703634"/>
            <a:ext cx="2336143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5084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округ Муром – 510,3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- 2500,0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- 3000,0 тыс. рублей.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297884" y="3469917"/>
            <a:ext cx="2866231" cy="671512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67601" name="Text Box 52"/>
          <p:cNvSpPr txBox="1">
            <a:spLocks noChangeArrowheads="1"/>
          </p:cNvSpPr>
          <p:nvPr/>
        </p:nvSpPr>
        <p:spPr bwMode="auto">
          <a:xfrm>
            <a:off x="5326062" y="3645335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11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453062"/>
              </p:ext>
            </p:extLst>
          </p:nvPr>
        </p:nvGraphicFramePr>
        <p:xfrm>
          <a:off x="381000" y="228600"/>
          <a:ext cx="8458199" cy="640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u="sng" kern="0" dirty="0" smtClean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endParaRPr lang="ru-RU" altLang="ru-RU" sz="2400" b="1" u="sng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86752" y="2133600"/>
            <a:ext cx="4871047" cy="1523122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Обновление материально - технической базы для формирования  современных компетенций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навыков у детей, в том числе по предметам «Математика», «Физика», «Информатика», других предметных областей, а также в рамках внеурочной деятельности и при реализации дополнительных общеобразовательных Программ в сумме 1584,6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(МБОУ «Борисоглебская  СОШ»  создание цифрового и гуманитарного профилей «Точка роста»)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6344009" y="1733909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«ОБРАЗОВАНИЕ»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 rot="8434931">
            <a:off x="5176626" y="2554840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381002" y="609600"/>
            <a:ext cx="4876798" cy="1484174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/>
          <a:p>
            <a:pPr algn="ctr"/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  <a:endParaRPr lang="ru-RU" alt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Цифровая  образовательная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среда» </a:t>
            </a:r>
          </a:p>
          <a:p>
            <a:pPr algn="ctr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Внедрение целевой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модели образовательной среды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общеобразовательных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организациях на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год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сумме 3200,8 тыс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. руб.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(Бюджетные ассигнования планируется направить  на приобретение вычислительной техники, периферийного оборудования, программного обеспечения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презентационного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оборудования в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7 общеобразовательных организациях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ru-RU" altLang="ru-RU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1" y="342299"/>
            <a:ext cx="8382000" cy="3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  <a:endParaRPr lang="ru-RU" altLang="ru-RU" sz="1200" b="1" dirty="0">
              <a:latin typeface="Times New Roman" pitchFamily="18" charset="0"/>
            </a:endParaRP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 rot="2052358" flipH="1" flipV="1">
            <a:off x="5179776" y="1182913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88190" y="5410201"/>
            <a:ext cx="4869610" cy="13716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«Демография»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Региональный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«Спорт-норма жизни» 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Приобретение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спортивно-технологического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оборудования для создания малых спортивных площадок для тестирования населения по нормативам комплекса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ГТО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на 2022 год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в сумме 17233,1 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</a:p>
          <a:p>
            <a:pPr algn="ctr"/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(пос.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Зименки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, с. Панфилово,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с.Чаадаево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81000" y="3733800"/>
            <a:ext cx="4871047" cy="1623922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 проект «Культура» 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Региональный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проект «Культурная среда»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Создание современного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библиотечного пространства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для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пользователей,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приобретение художественной и отраслевой, детской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литературы, приобретение компьютерного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мультимедийного оборудования и программного обеспечения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на 2022 год планируется в сумме 5000,0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рублей.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на базе </a:t>
            </a:r>
            <a:r>
              <a:rPr lang="ru-RU" sz="1100" i="1" dirty="0" err="1">
                <a:solidFill>
                  <a:srgbClr val="000000"/>
                </a:solidFill>
                <a:latin typeface="Times New Roman" pitchFamily="18" charset="0"/>
              </a:rPr>
              <a:t>Ковардицкой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</a:rPr>
              <a:t> сельской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библиотеки-филиала МБУК  Муромского района «Центральной библиотечной системы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6285061" y="4191000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>
                <a:latin typeface="Times New Roman" pitchFamily="18" charset="0"/>
              </a:rPr>
              <a:t>«КУЛЬТУРА, КИНЕМАТОГРАФИЯ»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6285061" y="5791200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>
                <a:latin typeface="Times New Roman" pitchFamily="18" charset="0"/>
              </a:rPr>
              <a:t>«ФИЗИЧЕСКАЯ КУЛЬТУРА И СПОРТ»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 flipH="1" flipV="1">
            <a:off x="5257799" y="5892800"/>
            <a:ext cx="99060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8" name="AutoShape 51"/>
          <p:cNvSpPr>
            <a:spLocks noChangeArrowheads="1"/>
          </p:cNvSpPr>
          <p:nvPr/>
        </p:nvSpPr>
        <p:spPr bwMode="auto">
          <a:xfrm flipH="1" flipV="1">
            <a:off x="5257799" y="4303622"/>
            <a:ext cx="99060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9177" y="76200"/>
            <a:ext cx="82391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2021-2024 гг.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042248"/>
              </p:ext>
            </p:extLst>
          </p:nvPr>
        </p:nvGraphicFramePr>
        <p:xfrm>
          <a:off x="228600" y="838200"/>
          <a:ext cx="8762999" cy="5902020"/>
        </p:xfrm>
        <a:graphic>
          <a:graphicData uri="http://schemas.openxmlformats.org/drawingml/2006/table">
            <a:tbl>
              <a:tblPr/>
              <a:tblGrid>
                <a:gridCol w="3215245"/>
                <a:gridCol w="1543317"/>
                <a:gridCol w="1286095"/>
                <a:gridCol w="1359171"/>
                <a:gridCol w="1359171"/>
              </a:tblGrid>
              <a:tr h="178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2021 год по состоянию на 01.10.2021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2023год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31650,1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9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30953,8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262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68411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63148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7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8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</a:t>
            </a:r>
            <a:r>
              <a:rPr lang="ru-RU" altLang="ru-RU" sz="1400" dirty="0" smtClean="0">
                <a:latin typeface="Times New Roman" pitchFamily="18" charset="0"/>
              </a:rPr>
              <a:t>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депутатов Муромского района </a:t>
            </a:r>
            <a:r>
              <a:rPr lang="ru-RU" altLang="ru-RU" sz="1400" dirty="0" smtClean="0">
                <a:latin typeface="Times New Roman" pitchFamily="18" charset="0"/>
              </a:rPr>
              <a:t>от 22.12.2021 № 94 «О бюджете </a:t>
            </a:r>
            <a:r>
              <a:rPr lang="ru-RU" altLang="ru-RU" sz="1400" dirty="0">
                <a:latin typeface="Times New Roman" pitchFamily="18" charset="0"/>
              </a:rPr>
              <a:t>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годов» можно ознакомиться в газете «Муромский </a:t>
            </a:r>
            <a:r>
              <a:rPr lang="ru-RU" altLang="ru-RU" sz="1400" dirty="0" smtClean="0">
                <a:latin typeface="Times New Roman" pitchFamily="18" charset="0"/>
              </a:rPr>
              <a:t>край </a:t>
            </a:r>
            <a:r>
              <a:rPr lang="ru-RU" altLang="ru-RU" sz="1400" dirty="0">
                <a:latin typeface="Times New Roman" pitchFamily="18" charset="0"/>
              </a:rPr>
              <a:t>от 28.12.2021 №139 (4768</a:t>
            </a:r>
            <a:r>
              <a:rPr lang="ru-RU" altLang="ru-RU" sz="1400" dirty="0" smtClean="0">
                <a:latin typeface="Times New Roman" pitchFamily="18" charset="0"/>
              </a:rPr>
              <a:t>). </a:t>
            </a:r>
            <a:r>
              <a:rPr lang="ru-RU" altLang="ru-RU" sz="1400" dirty="0">
                <a:latin typeface="Times New Roman" pitchFamily="18" charset="0"/>
              </a:rPr>
              <a:t>Документы» или на сайте администрации Муромского района </a:t>
            </a:r>
            <a:r>
              <a:rPr lang="en-US" altLang="ru-RU" sz="14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228601" y="3809999"/>
            <a:ext cx="84582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 dirty="0">
                <a:latin typeface="Times New Roman" pitchFamily="18" charset="0"/>
              </a:rPr>
              <a:t>e-mail: </a:t>
            </a:r>
            <a:r>
              <a:rPr lang="ru-RU" altLang="ru-RU" sz="1400" u="sng" dirty="0">
                <a:latin typeface="Times New Roman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1685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4613"/>
            <a:ext cx="3789996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681381"/>
              </p:ext>
            </p:extLst>
          </p:nvPr>
        </p:nvGraphicFramePr>
        <p:xfrm>
          <a:off x="379413" y="3373437"/>
          <a:ext cx="4140200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4" name="Диаграмма" r:id="rId4" imgW="3171965" imgH="1914418" progId="Excel.Chart.8">
                  <p:embed/>
                </p:oleObj>
              </mc:Choice>
              <mc:Fallback>
                <p:oleObj name="Диаграмма" r:id="rId4" imgW="3171965" imgH="191441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3373437"/>
                        <a:ext cx="4140200" cy="249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0" y="0"/>
            <a:ext cx="90678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150" b="1" u="sng" dirty="0" smtClean="0">
                <a:latin typeface="Times New Roman" pitchFamily="18" charset="0"/>
                <a:cs typeface="Times New Roman" pitchFamily="18" charset="0"/>
              </a:rPr>
              <a:t>ИЗМЕНЕНИЯ, ВНОСИМЫЕ В РЕШЕНИЕ О БЮДЖЕТЕ РАЙОНА НА ОЧЕРЕДНОЙ ФИНАНСОВЫЙ ГОД И НА ПЛАНОВЫЙ ПЕРИОД</a:t>
            </a:r>
          </a:p>
          <a:p>
            <a:pPr algn="ctr" eaLnBrk="1" hangingPunct="1"/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(Решение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Совета народных депутатов Муромского района от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23.03.2022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21 «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О внесении изменений в решение Совета народных депутатов Муромского района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22.12.2021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№94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«О бюджете Муромского района на 2022 год и на плановый период 2023 и 2024 годов» </a:t>
            </a: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2095500" y="1503654"/>
            <a:ext cx="4876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РАЙОНА</a:t>
            </a:r>
            <a:endParaRPr lang="ru-RU" altLang="ru-RU" dirty="0"/>
          </a:p>
        </p:txBody>
      </p:sp>
      <p:sp>
        <p:nvSpPr>
          <p:cNvPr id="73733" name="TextBox 3"/>
          <p:cNvSpPr txBox="1">
            <a:spLocks noChangeArrowheads="1"/>
          </p:cNvSpPr>
          <p:nvPr/>
        </p:nvSpPr>
        <p:spPr bwMode="auto">
          <a:xfrm>
            <a:off x="476250" y="1933591"/>
            <a:ext cx="83359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Уточненный план по доходам бюджета Муромского района на 2022 год увеличится на 35478,9 тыс. рублей или на 7,7% и ожидается в сумме 497621,6 тыс. рублей, в том числе:</a:t>
            </a:r>
          </a:p>
          <a:p>
            <a:pPr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объем налоговых и неналоговых доходов прогнозируется в объеме 95034,0 тыс. рублей или с ростом на сумму 14666,0 тыс. рублей или на 18,2%, из них:</a:t>
            </a:r>
          </a:p>
          <a:p>
            <a:pPr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налоговые доходы увеличатся на 9,2% или на 6766,0 тыс. рублей и ожидаются в объеме 80707,0 тыс. рублей;</a:t>
            </a:r>
          </a:p>
          <a:p>
            <a:pPr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неналоговые доходы увеличатся в 2,2 раза или на сумму 7900,0 тыс. рублей и планируются в сумме 14327,0 тыс. рублей;</a:t>
            </a:r>
          </a:p>
          <a:p>
            <a:pPr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безвозмездные поступления прогнозируются в объеме 402587,6 тыс. рублей или увеличатся на 20812,9 тыс. рублей или на 5,5%.</a:t>
            </a:r>
          </a:p>
        </p:txBody>
      </p:sp>
      <p:sp>
        <p:nvSpPr>
          <p:cNvPr id="73734" name="TextBox 2"/>
          <p:cNvSpPr txBox="1">
            <a:spLocks noChangeArrowheads="1"/>
          </p:cNvSpPr>
          <p:nvPr/>
        </p:nvSpPr>
        <p:spPr bwMode="auto">
          <a:xfrm>
            <a:off x="381000" y="5798403"/>
            <a:ext cx="8286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2023 год объем доходов уменьшится на 21108,0 тыс. рублей (субсидии бюджетам муниципальных районов на осуществление дорожной деятельности в отношении автомобильных дорог общего пользования местного значения) и составит сумму 395398,5 тыс. рублей. На 2024 год плановые назначения не изменятся и составят сумму 384896,7 тыс. рублей.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348163" y="3436937"/>
            <a:ext cx="4364037" cy="2403475"/>
            <a:chOff x="4348163" y="3048000"/>
            <a:chExt cx="4364037" cy="2403475"/>
          </a:xfrm>
        </p:grpSpPr>
        <p:graphicFrame>
          <p:nvGraphicFramePr>
            <p:cNvPr id="73735" name="Диаграмма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57821039"/>
                </p:ext>
              </p:extLst>
            </p:nvPr>
          </p:nvGraphicFramePr>
          <p:xfrm>
            <a:off x="4348163" y="3355975"/>
            <a:ext cx="4364037" cy="209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85" name="Диаграмма" r:id="rId7" imgW="4381580" imgH="2105061" progId="Excel.Chart.8">
                    <p:embed/>
                  </p:oleObj>
                </mc:Choice>
                <mc:Fallback>
                  <p:oleObj name="Диаграмма" r:id="rId7" imgW="4381580" imgH="2105061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8163" y="3355975"/>
                          <a:ext cx="4364037" cy="2095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36" name="TextBox 10"/>
            <p:cNvSpPr txBox="1">
              <a:spLocks noChangeArrowheads="1"/>
            </p:cNvSpPr>
            <p:nvPr/>
          </p:nvSpPr>
          <p:spPr bwMode="auto">
            <a:xfrm>
              <a:off x="4724400" y="3124200"/>
              <a:ext cx="107632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/>
                <a:t>Итого: </a:t>
              </a:r>
              <a:r>
                <a:rPr lang="ru-RU" sz="900" dirty="0" smtClean="0"/>
                <a:t>402587,6</a:t>
              </a:r>
              <a:endParaRPr lang="ru-RU" sz="900" dirty="0"/>
            </a:p>
          </p:txBody>
        </p:sp>
        <p:sp>
          <p:nvSpPr>
            <p:cNvPr id="73737" name="TextBox 11"/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1071563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/>
                <a:t>Итого: </a:t>
              </a:r>
              <a:r>
                <a:rPr lang="ru-RU" sz="900" dirty="0" smtClean="0"/>
                <a:t>381774,7</a:t>
              </a:r>
              <a:endParaRPr lang="ru-RU" sz="900" dirty="0"/>
            </a:p>
          </p:txBody>
        </p:sp>
        <p:sp>
          <p:nvSpPr>
            <p:cNvPr id="73738" name="Стрелка вправо 12"/>
            <p:cNvSpPr>
              <a:spLocks noChangeArrowheads="1"/>
            </p:cNvSpPr>
            <p:nvPr/>
          </p:nvSpPr>
          <p:spPr bwMode="auto">
            <a:xfrm>
              <a:off x="5791200" y="3276600"/>
              <a:ext cx="500063" cy="142875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73739" name="TextBox 13"/>
            <p:cNvSpPr txBox="1">
              <a:spLocks noChangeArrowheads="1"/>
            </p:cNvSpPr>
            <p:nvPr/>
          </p:nvSpPr>
          <p:spPr bwMode="auto">
            <a:xfrm>
              <a:off x="5791200" y="3048000"/>
              <a:ext cx="57150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 smtClean="0"/>
                <a:t>105,5%</a:t>
              </a:r>
              <a:endParaRPr lang="ru-RU" sz="900" dirty="0"/>
            </a:p>
          </p:txBody>
        </p:sp>
      </p:grpSp>
      <p:sp>
        <p:nvSpPr>
          <p:cNvPr id="3" name="Выгнутая вверх стрелка 2"/>
          <p:cNvSpPr/>
          <p:nvPr/>
        </p:nvSpPr>
        <p:spPr bwMode="auto">
          <a:xfrm rot="16200000">
            <a:off x="476250" y="3810000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Выгнутая вверх стрелка 13"/>
          <p:cNvSpPr/>
          <p:nvPr/>
        </p:nvSpPr>
        <p:spPr bwMode="auto">
          <a:xfrm rot="16200000">
            <a:off x="1568031" y="3821502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Выгнутая вверх стрелка 14"/>
          <p:cNvSpPr/>
          <p:nvPr/>
        </p:nvSpPr>
        <p:spPr bwMode="auto">
          <a:xfrm rot="16200000">
            <a:off x="2723970" y="3810000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505200"/>
            <a:ext cx="6202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+18,2%</a:t>
            </a:r>
            <a:endParaRPr lang="ru-RU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505200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+5,5%</a:t>
            </a:r>
            <a:endParaRPr lang="ru-RU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3505200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+7,7%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0437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2"/>
          <p:cNvSpPr txBox="1">
            <a:spLocks noChangeArrowheads="1"/>
          </p:cNvSpPr>
          <p:nvPr/>
        </p:nvSpPr>
        <p:spPr bwMode="auto">
          <a:xfrm>
            <a:off x="2116138" y="-76200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РАСХОДЫ БЮДЖЕТА РАЙОНА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74755" name="TextBox 3"/>
          <p:cNvSpPr txBox="1">
            <a:spLocks noChangeArrowheads="1"/>
          </p:cNvSpPr>
          <p:nvPr/>
        </p:nvSpPr>
        <p:spPr bwMode="auto">
          <a:xfrm>
            <a:off x="503238" y="272296"/>
            <a:ext cx="833596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Уточненный план по расходам бюджета Муромского района на 2022 год увеличивается на 8,7% или на 44235,42466 тыс. рублей по отношению к утвержденному плану (506929,72802  тыс. рублей) и составляет 551165,15268 тыс. рублей, в том числе:</a:t>
            </a:r>
          </a:p>
          <a:p>
            <a:pPr lvl="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счет средств областного бюджета расходы увеличились на 21653,08940 тыс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счет остатка на 01.01.2022 расходы  увеличились в сумме 10116,33526 тыс. рублей;</a:t>
            </a:r>
          </a:p>
          <a:p>
            <a:pPr lvl="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счет налоговых и неналоговых доходов  расходы увеличились в сумме 9092,0 тыс. рублей;</a:t>
            </a:r>
          </a:p>
          <a:p>
            <a:pPr lvl="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счет дорожного фонда расходы увеличились в сумме 3374,0 тыс. рублей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Расходная часть бюджета Муромского района на 2023 год уменьшилась на сумму 21108,0 тыс. рублей за счет субсидии из областного бюджета на осуществление дорожной деятельности в отношении автомобильных дорог общего пользования местного значения и составит в сумме 395398,546 тыс. рублей, 2024 годы остается без изменений и составит 384896,7 тыс. рублей. </a:t>
            </a:r>
          </a:p>
          <a:p>
            <a:pPr algn="just"/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14985"/>
              </p:ext>
            </p:extLst>
          </p:nvPr>
        </p:nvGraphicFramePr>
        <p:xfrm>
          <a:off x="503237" y="1905000"/>
          <a:ext cx="8335964" cy="4727123"/>
        </p:xfrm>
        <a:graphic>
          <a:graphicData uri="http://schemas.openxmlformats.org/drawingml/2006/table">
            <a:tbl>
              <a:tblPr/>
              <a:tblGrid>
                <a:gridCol w="3306763"/>
                <a:gridCol w="609600"/>
                <a:gridCol w="624077"/>
                <a:gridCol w="1044818"/>
                <a:gridCol w="996445"/>
                <a:gridCol w="1031919"/>
                <a:gridCol w="722342"/>
              </a:tblGrid>
              <a:tr h="2854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16.02.2022 года, тыс.руб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23.03.2022 года, тыс.руб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23.03.2022 года от плана на 16.02.2022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90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54 868,0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67 956,0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13 088,0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23,9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42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10 583,1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12 902,9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2 319,8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21,9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58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18,7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18,7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0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9 575,5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10 483,3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907,8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1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70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34 490,7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44 351,1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9 860,4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28,6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5 036,6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5 298,2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261,6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09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5 031,6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5 293,2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261,6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3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4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54 099,4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58 149,0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4 049,6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7,5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58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1 274,8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1 403,2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128,4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10,1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295,0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745,0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450,0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152,5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8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49 626,6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53 000,6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3 374,0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6,8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2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2 903,0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3 000,2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6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32 404,1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44 440,0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12 035,9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37,1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14 271,8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14 271,8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15 250,0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27 102,0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11 852,0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77,7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5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2 882,3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3 066,2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183,9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6,4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540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86600" y="471844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807070"/>
              </p:ext>
            </p:extLst>
          </p:nvPr>
        </p:nvGraphicFramePr>
        <p:xfrm>
          <a:off x="533400" y="718059"/>
          <a:ext cx="8229600" cy="5758940"/>
        </p:xfrm>
        <a:graphic>
          <a:graphicData uri="http://schemas.openxmlformats.org/drawingml/2006/table">
            <a:tbl>
              <a:tblPr/>
              <a:tblGrid>
                <a:gridCol w="3429000"/>
                <a:gridCol w="457200"/>
                <a:gridCol w="589497"/>
                <a:gridCol w="1012384"/>
                <a:gridCol w="965514"/>
                <a:gridCol w="999886"/>
                <a:gridCol w="776119"/>
              </a:tblGrid>
              <a:tr h="4240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16.02.2022 года, тыс.руб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23.03.2022 года, тыс.руб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23.03.2022 года от плана на 16.02.2022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45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895,0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895,0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11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895,0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895,0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11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232 727,2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243 292,4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10 565,2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11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35 975,6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36 205,7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230,1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9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179 996,6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188 780,3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8 783,7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1 754,4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1 754,4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11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15 000,6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16 552,0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1 551,4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11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23 490,7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24 356,3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865,6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11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23 490,7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24 356,3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865,6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11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38 811,7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40 927,7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2 116,0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11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3 648,7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3 648,7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11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3 467,1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3 475,4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11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30 661,7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32 736,4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2 074,7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11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1 034,2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1 067,2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33,0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11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18 478,9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18 478,9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11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18 478,9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18 478,9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11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2 500,0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2 500,0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11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2 500,0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2 500,0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53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22,4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-16,0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-71,3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53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22,4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-16,0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-71,3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9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43 595,8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44 865,3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1 269,5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49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34 109,0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34 109,0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53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9 486,8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10 756,3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1 269,5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13,4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11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506 929,7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551 165,2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44 235,4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8,7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8488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2"/>
          <p:cNvSpPr txBox="1">
            <a:spLocks noChangeArrowheads="1"/>
          </p:cNvSpPr>
          <p:nvPr/>
        </p:nvSpPr>
        <p:spPr bwMode="auto">
          <a:xfrm>
            <a:off x="381000" y="152400"/>
            <a:ext cx="845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76803" name="Прямоугольник 3"/>
          <p:cNvSpPr>
            <a:spLocks noChangeArrowheads="1"/>
          </p:cNvSpPr>
          <p:nvPr/>
        </p:nvSpPr>
        <p:spPr bwMode="auto">
          <a:xfrm>
            <a:off x="212725" y="5874603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200" dirty="0">
                <a:latin typeface="Times New Roman" pitchFamily="18" charset="0"/>
              </a:rPr>
              <a:t>С решением Совета народных депутатов Муромского района от </a:t>
            </a:r>
            <a:r>
              <a:rPr lang="ru-RU" altLang="ru-RU" sz="1200" dirty="0" smtClean="0">
                <a:latin typeface="Times New Roman" pitchFamily="18" charset="0"/>
              </a:rPr>
              <a:t>23.03.2022 № 21 «О </a:t>
            </a:r>
            <a:r>
              <a:rPr lang="ru-RU" altLang="ru-RU" sz="1200" dirty="0">
                <a:latin typeface="Times New Roman" pitchFamily="18" charset="0"/>
              </a:rPr>
              <a:t>внесении изменений в решение Совета народных депутатов Муромского района  от 22.12.2021 № 94 «О бюджете Муромского района на 2022 год и на плановый период 2023 и 2024 годов»  можно ознакомиться в газете «Муромский край. Документы» </a:t>
            </a:r>
            <a:r>
              <a:rPr lang="ru-RU" altLang="ru-RU" sz="1200">
                <a:latin typeface="Times New Roman" pitchFamily="18" charset="0"/>
              </a:rPr>
              <a:t>от </a:t>
            </a:r>
            <a:r>
              <a:rPr lang="ru-RU" altLang="ru-RU" sz="1200" smtClean="0">
                <a:latin typeface="Times New Roman" pitchFamily="18" charset="0"/>
              </a:rPr>
              <a:t>25.03.2022 № 31 </a:t>
            </a:r>
            <a:r>
              <a:rPr lang="ru-RU" altLang="ru-RU" sz="1200">
                <a:latin typeface="Times New Roman" pitchFamily="18" charset="0"/>
              </a:rPr>
              <a:t>(</a:t>
            </a:r>
            <a:r>
              <a:rPr lang="ru-RU" altLang="ru-RU" sz="1200" smtClean="0">
                <a:latin typeface="Times New Roman" pitchFamily="18" charset="0"/>
              </a:rPr>
              <a:t>4800) </a:t>
            </a:r>
            <a:r>
              <a:rPr lang="ru-RU" altLang="ru-RU" sz="1200" dirty="0">
                <a:latin typeface="Times New Roman" pitchFamily="18" charset="0"/>
              </a:rPr>
              <a:t>или на сайте администрации Муромского района </a:t>
            </a:r>
            <a:r>
              <a:rPr lang="en-US" altLang="ru-RU" sz="12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2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2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200" dirty="0">
                <a:latin typeface="Times New Roman" pitchFamily="18" charset="0"/>
              </a:rPr>
              <a:t>в разделе «Финансовое управление</a:t>
            </a:r>
            <a:r>
              <a:rPr lang="ru-RU" altLang="ru-RU" sz="1200" dirty="0" smtClean="0">
                <a:latin typeface="Times New Roman" pitchFamily="18" charset="0"/>
              </a:rPr>
              <a:t>».</a:t>
            </a:r>
            <a:endParaRPr lang="ru-RU" altLang="ru-RU" sz="1200" dirty="0"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906271"/>
              </p:ext>
            </p:extLst>
          </p:nvPr>
        </p:nvGraphicFramePr>
        <p:xfrm>
          <a:off x="381000" y="644420"/>
          <a:ext cx="8439467" cy="5181600"/>
        </p:xfrm>
        <a:graphic>
          <a:graphicData uri="http://schemas.openxmlformats.org/drawingml/2006/table">
            <a:tbl>
              <a:tblPr/>
              <a:tblGrid>
                <a:gridCol w="3894304"/>
                <a:gridCol w="1272791"/>
                <a:gridCol w="1204089"/>
                <a:gridCol w="1084764"/>
                <a:gridCol w="983519"/>
              </a:tblGrid>
              <a:tr h="2934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16.02.2022 года, 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23.03.2022 года, 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23.03.2022 года от плана на 16.02.2022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27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506 929,73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551 165,15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44 235,42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995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263 043,20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275 724,38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12 681,18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3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18 349,20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18 349,20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34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04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24 038,00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97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5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4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17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95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586,44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3 943,14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3 356,70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572,39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3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32 548,68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36 910,78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4 362,10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95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2 171,50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2 481,50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3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53 193,71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55 355,05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2 161,34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5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9 390,30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8 495,30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949,20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95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49 626,64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3 374,00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3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5 415,70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5 688,10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93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12 358,30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12 358,30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05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19 877,00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27 783,80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7 906,80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28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7675" algn="just">
              <a:spcBef>
                <a:spcPts val="0"/>
              </a:spcBef>
            </a:pPr>
            <a:r>
              <a:rPr lang="ru-RU" altLang="ru-RU" sz="1400" dirty="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indent="447675" algn="ctr">
              <a:spcBef>
                <a:spcPts val="0"/>
              </a:spcBef>
            </a:pPr>
            <a:r>
              <a:rPr lang="ru-RU" altLang="ru-RU" sz="1600" b="1" dirty="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72456" y="-2141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СТРУКТУРА БЮДЖЕТА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18288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209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2714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095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476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238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619625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5000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381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778500"/>
            <a:ext cx="2559050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Обслуживание государственного </a:t>
            </a:r>
            <a:r>
              <a:rPr lang="ru-RU" altLang="ru-RU" sz="900" b="1" dirty="0" smtClean="0">
                <a:latin typeface="Times New Roman" pitchFamily="18" charset="0"/>
              </a:rPr>
              <a:t> (муниципального) долга</a:t>
            </a:r>
            <a:endParaRPr lang="ru-RU" altLang="ru-RU" sz="900" b="1" dirty="0">
              <a:latin typeface="Times New Roman" pitchFamily="18" charset="0"/>
            </a:endParaRP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2960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35612" y="2362200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ИСТОЧНИКИ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6477000" y="3857625"/>
            <a:ext cx="2559050" cy="2308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 smtClean="0">
                <a:latin typeface="Times New Roman" pitchFamily="18" charset="0"/>
              </a:rPr>
              <a:t>Охрана окружающей среды</a:t>
            </a:r>
            <a:endParaRPr lang="ru-RU" altLang="ru-RU" sz="9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115219" y="188913"/>
            <a:ext cx="684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241524" y="3000264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798877" y="3100075"/>
            <a:ext cx="2962274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год и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годов, являются кредиты, полученные</a:t>
            </a:r>
            <a:r>
              <a:rPr lang="en-US" altLang="ru-RU" sz="1400" dirty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 dirty="0"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 dirty="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МУНИЦИПАЛЬНЫЙ ДОЛГ</a:t>
            </a:r>
            <a:endParaRPr lang="ru-RU" altLang="ru-RU" sz="2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922968" y="3962400"/>
            <a:ext cx="7951787" cy="238526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дотации из бюджета Муромского района на выравнивание бюджетной обеспеченности  поселений;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</a:t>
            </a:r>
            <a:r>
              <a:rPr lang="ru-RU" altLang="ru-RU" sz="1200" dirty="0">
                <a:latin typeface="Times New Roman" pitchFamily="18" charset="0"/>
              </a:rPr>
              <a:t>;</a:t>
            </a:r>
            <a:endParaRPr lang="ru-RU" altLang="ru-RU" sz="1200" dirty="0" smtClean="0">
              <a:latin typeface="Times New Roman" pitchFamily="18" charset="0"/>
            </a:endParaRP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субсидии бюджетам муниципальных образований;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иные межбюджетные трансферты на сбалансированность </a:t>
            </a:r>
            <a:r>
              <a:rPr lang="ru-RU" altLang="ru-RU" sz="1200" smtClean="0">
                <a:latin typeface="Times New Roman" pitchFamily="18" charset="0"/>
              </a:rPr>
              <a:t>муниципальных образований.</a:t>
            </a: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4" y="411480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 flipH="1">
            <a:off x="228599" y="4114800"/>
            <a:ext cx="9525" cy="21335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28600" y="4953000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463475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9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1752600"/>
            <a:chOff x="253" y="756"/>
            <a:chExt cx="1629" cy="1402"/>
          </a:xfrm>
        </p:grpSpPr>
        <p:pic>
          <p:nvPicPr>
            <p:cNvPr id="35866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7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504290"/>
            <a:chOff x="2112" y="760"/>
            <a:chExt cx="1812" cy="1890"/>
          </a:xfrm>
        </p:grpSpPr>
        <p:pic>
          <p:nvPicPr>
            <p:cNvPr id="35864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5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1"/>
            <a:ext cx="2593975" cy="2351890"/>
            <a:chOff x="4063" y="760"/>
            <a:chExt cx="1586" cy="1893"/>
          </a:xfrm>
        </p:grpSpPr>
        <p:pic>
          <p:nvPicPr>
            <p:cNvPr id="35862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5927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40065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547603" y="1332016"/>
            <a:ext cx="2312988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Subsiduim</a:t>
            </a:r>
            <a:r>
              <a:rPr lang="ru-RU" altLang="ru-RU" sz="1400" b="1" i="1" dirty="0">
                <a:latin typeface="Times New Roman" pitchFamily="18" charset="0"/>
              </a:rPr>
              <a:t>» - поддержка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значения.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1" name="Line 14"/>
          <p:cNvSpPr>
            <a:spLocks noChangeShapeType="1"/>
          </p:cNvSpPr>
          <p:nvPr/>
        </p:nvSpPr>
        <p:spPr bwMode="auto">
          <a:xfrm>
            <a:off x="238125" y="5486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228600" y="6248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238125" y="59436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28600" y="76200"/>
            <a:ext cx="8686800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</a:p>
        </p:txBody>
      </p:sp>
      <p:pic>
        <p:nvPicPr>
          <p:cNvPr id="37131" name="Picture 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295401"/>
            <a:ext cx="4267199" cy="25907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32" name="Picture 2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6775"/>
            <a:ext cx="4419600" cy="259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33" name="Picture 2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57" y="4114800"/>
            <a:ext cx="4608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11" name="Picture 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62484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12" name="Picture 5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8600"/>
            <a:ext cx="441959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13" name="Picture 5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27" y="228600"/>
            <a:ext cx="4235874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14520</TotalTime>
  <Words>7320</Words>
  <Application>Microsoft Office PowerPoint</Application>
  <PresentationFormat>Экран (4:3)</PresentationFormat>
  <Paragraphs>1262</Paragraphs>
  <Slides>48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48</vt:i4>
      </vt:variant>
    </vt:vector>
  </HeadingPairs>
  <TitlesOfParts>
    <vt:vector size="51" baseType="lpstr">
      <vt:lpstr>Пиксел</vt:lpstr>
      <vt:lpstr>Лист</vt:lpstr>
      <vt:lpstr>Диаграмма</vt:lpstr>
      <vt:lpstr>Брошюра «БЮДЖЕТ ДЛЯ ГРАЖДАН» к решению Совета народных депутатов  Муромского района от 22.12.2021 № 94  «О бюджете Муромского района на 2022 год  и на плановый период 2023 и 2024 годов»  с изменениями от 23.03.2022 № 21   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</vt:lpstr>
      <vt:lpstr>Презентация PowerPoint</vt:lpstr>
      <vt:lpstr>ОБЩИЕ ХАРАКТЕРИСТИКИ ДОХОДОВ И РАСХОДОВ БЮДЖЕТА МУРОМСКОГО РАЙОНА</vt:lpstr>
      <vt:lpstr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2022-2024 годах.</vt:lpstr>
      <vt:lpstr>Презентация PowerPoint</vt:lpstr>
      <vt:lpstr>ДОХОДЫ БЮДЖЕТА МУРОМСКОГО РАЙОНА НА 2022 ГОД  И НА ПЛАНОВЫЙ ПЕРИОД 2023 И 2024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в 2020– 2024 годах, %</vt:lpstr>
      <vt:lpstr>ДОХОДЫ ДОРОЖНОГО ФОНДА МУРОМСКОГО РАЙОНА </vt:lpstr>
      <vt:lpstr>Презентация PowerPoint</vt:lpstr>
      <vt:lpstr>Презентация PowerPoint</vt:lpstr>
      <vt:lpstr>Динамика расходов бюджета Муромского района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Колпакова Елена</cp:lastModifiedBy>
  <cp:revision>840</cp:revision>
  <cp:lastPrinted>2022-04-04T12:12:30Z</cp:lastPrinted>
  <dcterms:created xsi:type="dcterms:W3CDTF">1601-01-01T00:00:00Z</dcterms:created>
  <dcterms:modified xsi:type="dcterms:W3CDTF">2022-04-04T12:13:26Z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