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0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5" r:id="rId46"/>
    <p:sldId id="352" r:id="rId47"/>
    <p:sldId id="353" r:id="rId48"/>
    <p:sldId id="354" r:id="rId49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0132608"/>
        <c:axId val="150134144"/>
        <c:axId val="0"/>
      </c:bar3DChart>
      <c:catAx>
        <c:axId val="1501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134144"/>
        <c:crosses val="autoZero"/>
        <c:auto val="1"/>
        <c:lblAlgn val="ctr"/>
        <c:lblOffset val="100"/>
        <c:noMultiLvlLbl val="0"/>
      </c:catAx>
      <c:valAx>
        <c:axId val="15013414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132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12096"/>
        <c:axId val="151413888"/>
        <c:axId val="0"/>
      </c:bar3DChart>
      <c:catAx>
        <c:axId val="1514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413888"/>
        <c:crosses val="autoZero"/>
        <c:auto val="1"/>
        <c:lblAlgn val="ctr"/>
        <c:lblOffset val="100"/>
        <c:noMultiLvlLbl val="0"/>
      </c:catAx>
      <c:valAx>
        <c:axId val="1514138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41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20384"/>
        <c:axId val="151521920"/>
        <c:axId val="0"/>
      </c:bar3DChart>
      <c:catAx>
        <c:axId val="1515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521920"/>
        <c:crosses val="autoZero"/>
        <c:auto val="1"/>
        <c:lblAlgn val="ctr"/>
        <c:lblOffset val="100"/>
        <c:noMultiLvlLbl val="0"/>
      </c:catAx>
      <c:valAx>
        <c:axId val="1515219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52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1683072"/>
        <c:axId val="151684608"/>
        <c:axId val="0"/>
      </c:bar3DChart>
      <c:catAx>
        <c:axId val="151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684608"/>
        <c:crosses val="autoZero"/>
        <c:auto val="1"/>
        <c:lblAlgn val="ctr"/>
        <c:lblOffset val="100"/>
        <c:noMultiLvlLbl val="0"/>
      </c:catAx>
      <c:valAx>
        <c:axId val="1516846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68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0594304"/>
        <c:axId val="150595840"/>
        <c:axId val="0"/>
      </c:bar3DChart>
      <c:catAx>
        <c:axId val="15059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595840"/>
        <c:crosses val="autoZero"/>
        <c:auto val="1"/>
        <c:lblAlgn val="ctr"/>
        <c:lblOffset val="100"/>
        <c:noMultiLvlLbl val="0"/>
      </c:catAx>
      <c:valAx>
        <c:axId val="15059584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594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0361600"/>
        <c:axId val="150363136"/>
        <c:axId val="0"/>
      </c:bar3DChart>
      <c:catAx>
        <c:axId val="15036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363136"/>
        <c:crosses val="autoZero"/>
        <c:auto val="1"/>
        <c:lblAlgn val="ctr"/>
        <c:lblOffset val="100"/>
        <c:noMultiLvlLbl val="0"/>
      </c:catAx>
      <c:valAx>
        <c:axId val="15036313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361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0334848"/>
        <c:axId val="150619264"/>
        <c:axId val="0"/>
      </c:bar3DChart>
      <c:catAx>
        <c:axId val="1503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619264"/>
        <c:crosses val="autoZero"/>
        <c:auto val="1"/>
        <c:lblAlgn val="ctr"/>
        <c:lblOffset val="100"/>
        <c:noMultiLvlLbl val="0"/>
      </c:catAx>
      <c:valAx>
        <c:axId val="1506192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334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898560"/>
        <c:axId val="150900096"/>
      </c:barChart>
      <c:catAx>
        <c:axId val="1508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900096"/>
        <c:crosses val="autoZero"/>
        <c:auto val="1"/>
        <c:lblAlgn val="ctr"/>
        <c:lblOffset val="100"/>
        <c:noMultiLvlLbl val="0"/>
      </c:catAx>
      <c:valAx>
        <c:axId val="1509000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089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110016"/>
        <c:axId val="151111552"/>
        <c:axId val="0"/>
      </c:bar3DChart>
      <c:catAx>
        <c:axId val="151110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111552"/>
        <c:crosses val="autoZero"/>
        <c:auto val="1"/>
        <c:lblAlgn val="ctr"/>
        <c:lblOffset val="100"/>
        <c:noMultiLvlLbl val="0"/>
      </c:catAx>
      <c:valAx>
        <c:axId val="15111155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51110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345408"/>
        <c:axId val="151355392"/>
        <c:axId val="0"/>
      </c:bar3DChart>
      <c:catAx>
        <c:axId val="1513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355392"/>
        <c:crosses val="autoZero"/>
        <c:auto val="1"/>
        <c:lblAlgn val="ctr"/>
        <c:lblOffset val="100"/>
        <c:noMultiLvlLbl val="0"/>
      </c:catAx>
      <c:valAx>
        <c:axId val="1513553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134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25.02.2022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16.02.2022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12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Лист" r:id="rId4" imgW="6810395" imgH="3600450" progId="Excel.Sheet.8">
                  <p:embed/>
                </p:oleObj>
              </mc:Choice>
              <mc:Fallback>
                <p:oleObj name="Лист" r:id="rId4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3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4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7" name="Лист" r:id="rId4" imgW="4419600" imgH="3267146" progId="Excel.Sheet.8">
                  <p:embed/>
                </p:oleObj>
              </mc:Choice>
              <mc:Fallback>
                <p:oleObj name="Лист" r:id="rId4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" name="Лист" r:id="rId4" imgW="5772030" imgH="1895546" progId="Excel.Sheet.8">
                    <p:embed/>
                  </p:oleObj>
                </mc:Choice>
                <mc:Fallback>
                  <p:oleObj name="Лист" r:id="rId4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</a:t>
            </a:r>
          </a:p>
          <a:p>
            <a:pPr algn="ctr" eaLnBrk="1" hangingPunct="1"/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Решение 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16.02.2022 № 12</a:t>
            </a:r>
            <a:endParaRPr lang="ru-RU" alt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 «О внесении изменений в решение 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22.12.2021 №94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116138" y="1171575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595438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не изменится и ожидается в сумме 462142,7 тыс. рублей, в том числе: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прогнозируется в объеме 80368,0 тыс. рублей, из них: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73941,0 тыс. рублей;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6427,0 тыс. рублей;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381774,7 тыс. рублей.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434556" y="3124200"/>
            <a:ext cx="82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годы плановые назначения не изменятся и составят суммы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416506,5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384896,7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772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Расходы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460375"/>
            <a:ext cx="83359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9,7% или на 44787,0 тыс. рублей по отношению к утвержденному плану (462142,7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и составляет 506929,72802 тыс. рублей, в том числе: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счет средств областного бюджета расходы увеличились на 10348,3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счет остатка на 01.01.2022 расходы увеличились в сумме 33068,08995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счет остатка на 01.01.2022 расходы по дорожному фонду увеличились в сумме 1370,63807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Расходная часть бюджета Муромского района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годы остается без изменений и составит 416506,546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384896,7 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соответственно.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29039"/>
              </p:ext>
            </p:extLst>
          </p:nvPr>
        </p:nvGraphicFramePr>
        <p:xfrm>
          <a:off x="609600" y="1981200"/>
          <a:ext cx="8229599" cy="4702715"/>
        </p:xfrm>
        <a:graphic>
          <a:graphicData uri="http://schemas.openxmlformats.org/drawingml/2006/table">
            <a:tbl>
              <a:tblPr/>
              <a:tblGrid>
                <a:gridCol w="3068989"/>
                <a:gridCol w="738594"/>
                <a:gridCol w="674922"/>
                <a:gridCol w="1031485"/>
                <a:gridCol w="983732"/>
                <a:gridCol w="1018752"/>
                <a:gridCol w="713125"/>
              </a:tblGrid>
              <a:tr h="280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 на 01.01.2022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16.02.2022 года от плана на 01.01.2022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49 139,5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54 868,0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5 728,5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34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10 393,6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10 583,1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189,5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9 418,2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9 575,5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157,3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29 109,0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34 490,7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5 381,7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18,5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4 299,0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5 036,6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737,6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9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4 294,0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5 031,6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737,6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51 885,2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54 099,4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2 214,2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2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1 253,4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1 274,8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5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48 256,0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49 626,6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1 370,6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8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2 080,8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2 903,0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822,2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39,5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21 510,5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32 404,1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10 893,6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14 271,8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14 271,8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4 400,0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15 250,0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10 850,0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246,6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2 838,7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2 882,3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43,6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26063"/>
              </p:ext>
            </p:extLst>
          </p:nvPr>
        </p:nvGraphicFramePr>
        <p:xfrm>
          <a:off x="533400" y="762000"/>
          <a:ext cx="8229601" cy="5715009"/>
        </p:xfrm>
        <a:graphic>
          <a:graphicData uri="http://schemas.openxmlformats.org/drawingml/2006/table">
            <a:tbl>
              <a:tblPr/>
              <a:tblGrid>
                <a:gridCol w="3068988"/>
                <a:gridCol w="738594"/>
                <a:gridCol w="674923"/>
                <a:gridCol w="1031486"/>
                <a:gridCol w="983732"/>
                <a:gridCol w="1018752"/>
                <a:gridCol w="713126"/>
              </a:tblGrid>
              <a:tr h="3124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 на 01.01.2022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16.02.2022 года, тыс.руб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16.02.2022 года от плана на 01.01.2022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81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895,0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217 998,1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232 727,2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14 729,1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35 080,1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35 975,6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895,5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166 163,0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179 996,6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13 833,6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1 754,4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1 754,4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15 000,6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15 000,6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23 490,7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36 522,6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38 811,7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2 289,0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4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1 448,7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3 648,7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2 200,0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151,9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3 467,1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3 467,1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30 572,7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30 661,7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1 034,2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1 034,2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18 178,9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18 478,9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4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18 178,9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18 478,9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3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6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38 595,8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43 595,8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1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34 109,0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34 109,0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3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4 486,8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9 486,8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5 000,0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111,4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462 142,7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506 929,7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44 787,0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86600" y="471844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Дополнительная информация</a:t>
            </a:r>
          </a:p>
          <a:p>
            <a:pPr eaLnBrk="1" hangingPunct="1"/>
            <a:endParaRPr lang="ru-RU" altLang="ru-RU"/>
          </a:p>
        </p:txBody>
      </p:sp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12725" y="587460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16.02.2022 № </a:t>
            </a:r>
            <a:r>
              <a:rPr lang="ru-RU" altLang="ru-RU" sz="1200" dirty="0" smtClean="0">
                <a:latin typeface="Times New Roman" pitchFamily="18" charset="0"/>
              </a:rPr>
              <a:t>12 «</a:t>
            </a:r>
            <a:r>
              <a:rPr lang="ru-RU" altLang="ru-RU" sz="1200" dirty="0">
                <a:latin typeface="Times New Roman" pitchFamily="18" charset="0"/>
              </a:rPr>
              <a:t>О 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18.02.2022 </a:t>
            </a:r>
            <a:r>
              <a:rPr lang="ru-RU" altLang="ru-RU" sz="1200" dirty="0" smtClean="0">
                <a:latin typeface="Times New Roman" pitchFamily="18" charset="0"/>
              </a:rPr>
              <a:t>№17 (4786)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24051"/>
              </p:ext>
            </p:extLst>
          </p:nvPr>
        </p:nvGraphicFramePr>
        <p:xfrm>
          <a:off x="533400" y="533400"/>
          <a:ext cx="8382001" cy="5368496"/>
        </p:xfrm>
        <a:graphic>
          <a:graphicData uri="http://schemas.openxmlformats.org/drawingml/2006/table">
            <a:tbl>
              <a:tblPr/>
              <a:tblGrid>
                <a:gridCol w="4343400"/>
                <a:gridCol w="1143000"/>
                <a:gridCol w="841401"/>
                <a:gridCol w="1077378"/>
                <a:gridCol w="976822"/>
              </a:tblGrid>
              <a:tr h="2702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 на 01.01.2022 года, тыс.руб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16.02.2022 года, тыс.руб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16.02.2022 года от плана на 01.01.2022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5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506 929,73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44 787,03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89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263 043,20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14 729,10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18 349,20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05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1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0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9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32 548,68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53 193,71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5 157,30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96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0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49 626,64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737,60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9 398,30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8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19 877,00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4 889,50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14435</TotalTime>
  <Words>7149</Words>
  <Application>Microsoft Office PowerPoint</Application>
  <PresentationFormat>Экран (4:3)</PresentationFormat>
  <Paragraphs>1256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16.02.2022 № 12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829</cp:revision>
  <cp:lastPrinted>2022-02-25T11:57:09Z</cp:lastPrinted>
  <dcterms:created xsi:type="dcterms:W3CDTF">1601-01-01T00:00:00Z</dcterms:created>
  <dcterms:modified xsi:type="dcterms:W3CDTF">2022-02-25T12:04:53Z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