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943" r:id="rId2"/>
  </p:sldMasterIdLst>
  <p:notesMasterIdLst>
    <p:notesMasterId r:id="rId52"/>
  </p:notes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274" r:id="rId28"/>
    <p:sldId id="275" r:id="rId29"/>
    <p:sldId id="277" r:id="rId30"/>
    <p:sldId id="276" r:id="rId31"/>
    <p:sldId id="300" r:id="rId32"/>
    <p:sldId id="278" r:id="rId33"/>
    <p:sldId id="313" r:id="rId34"/>
    <p:sldId id="279" r:id="rId35"/>
    <p:sldId id="280" r:id="rId36"/>
    <p:sldId id="330" r:id="rId37"/>
    <p:sldId id="281" r:id="rId38"/>
    <p:sldId id="314" r:id="rId39"/>
    <p:sldId id="282" r:id="rId40"/>
    <p:sldId id="331" r:id="rId41"/>
    <p:sldId id="284" r:id="rId42"/>
    <p:sldId id="285" r:id="rId43"/>
    <p:sldId id="286" r:id="rId44"/>
    <p:sldId id="287" r:id="rId45"/>
    <p:sldId id="315" r:id="rId46"/>
    <p:sldId id="288" r:id="rId47"/>
    <p:sldId id="349" r:id="rId48"/>
    <p:sldId id="345" r:id="rId49"/>
    <p:sldId id="347" r:id="rId50"/>
    <p:sldId id="346" r:id="rId51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F6"/>
    <a:srgbClr val="800080"/>
    <a:srgbClr val="FF0066"/>
    <a:srgbClr val="FFFF00"/>
    <a:srgbClr val="1214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38399051862721"/>
          <c:y val="0"/>
          <c:w val="0.76228267614804035"/>
          <c:h val="0.9143168619670558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2020 год, (план на 01.11.2020)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FFFFFF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-3.22997416020672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299741602067234E-3"/>
                  <c:y val="4.3744531933508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18604</c:v>
                </c:pt>
                <c:pt idx="1">
                  <c:v>105385.62520000002</c:v>
                </c:pt>
                <c:pt idx="2" formatCode="General">
                  <c:v>2638.3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FFFF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7914911798818E-3"/>
                  <c:y val="9.7450417123056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17693.8</c:v>
                </c:pt>
                <c:pt idx="1">
                  <c:v>76819.457999999999</c:v>
                </c:pt>
                <c:pt idx="2" formatCode="#,##0.0">
                  <c:v>2362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2022 год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4667388960100919E-2"/>
                  <c:y val="1.2019412927714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39793281653808E-2"/>
                  <c:y val="-4.8118985126859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13295.5</c:v>
                </c:pt>
                <c:pt idx="1">
                  <c:v>650</c:v>
                </c:pt>
                <c:pt idx="2" formatCode="#,##0.0">
                  <c:v>2344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1170863703956521E-2"/>
                  <c:y val="-1.0043944233174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2047975427342E-2"/>
                  <c:y val="-1.38025147031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3214</c:v>
                </c:pt>
                <c:pt idx="1">
                  <c:v>1300</c:v>
                </c:pt>
                <c:pt idx="2" formatCode="#,##0.0">
                  <c:v>2344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7224960"/>
        <c:axId val="117226496"/>
        <c:axId val="0"/>
      </c:bar3DChart>
      <c:catAx>
        <c:axId val="11722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226496"/>
        <c:crosses val="autoZero"/>
        <c:auto val="1"/>
        <c:lblAlgn val="ctr"/>
        <c:lblOffset val="100"/>
        <c:noMultiLvlLbl val="0"/>
      </c:catAx>
      <c:valAx>
        <c:axId val="11722649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224960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9.8716718806655668E-3"/>
          <c:y val="0.9343873933161555"/>
          <c:w val="0.98420568650235651"/>
          <c:h val="4.986899009271633E-2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FFFFFF">
            <a:gamma/>
            <a:tint val="0"/>
            <a:invGamma/>
          </a:srgbClr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474182362003994"/>
          <c:y val="0.15113444152814254"/>
          <c:w val="0.88525817637996018"/>
          <c:h val="0.7079396325459327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022457756833908E-2"/>
                  <c:y val="-0.3928568824730246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205081,2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81149536040381E-2"/>
                  <c:y val="-0.390268299795859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202079,6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535190203497288E-2"/>
                  <c:y val="-0.4143502895471399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175228,7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333533592391982E-2"/>
                  <c:y val="-0.43501819217042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2020 год, план на 01.11.2020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образование!$B$2:$B$5</c:f>
              <c:numCache>
                <c:formatCode>General</c:formatCode>
                <c:ptCount val="4"/>
                <c:pt idx="0">
                  <c:v>205081.2</c:v>
                </c:pt>
                <c:pt idx="1">
                  <c:v>202079.6</c:v>
                </c:pt>
                <c:pt idx="2">
                  <c:v>175228.7</c:v>
                </c:pt>
                <c:pt idx="3">
                  <c:v>167436.29999999999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2493696"/>
        <c:axId val="132495232"/>
        <c:axId val="0"/>
      </c:bar3DChart>
      <c:catAx>
        <c:axId val="1324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495232"/>
        <c:crosses val="autoZero"/>
        <c:auto val="1"/>
        <c:lblAlgn val="ctr"/>
        <c:lblOffset val="100"/>
        <c:noMultiLvlLbl val="0"/>
      </c:catAx>
      <c:valAx>
        <c:axId val="13249523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493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01010101010105E-2"/>
          <c:y val="0.19856459330143544"/>
          <c:w val="0.51717171717171762"/>
          <c:h val="0.382775119617224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35842730817953783"/>
                  <c:y val="0.11250770178681464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32035,8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15,9%</a:t>
                    </a:r>
                  </a:p>
                  <a:p>
                    <a:endParaRPr lang="ru-RU" sz="8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664041994750651E-2"/>
                  <c:y val="9.9743839783428226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155246,6 тыс.руб.76,8%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749935832153517E-3"/>
                  <c:y val="-8.2341925373930841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1667,8 тыс.руб. 0,8%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207111039353524"/>
                  <c:y val="-7.540522314562814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13129,4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6,5%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'обр.уд вес'!$A$2:$A$5</c:f>
              <c:strCache>
                <c:ptCount val="4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оздоровление детей</c:v>
                </c:pt>
                <c:pt idx="3">
                  <c:v>Другие вопросы в области образования</c:v>
                </c:pt>
              </c:strCache>
            </c:strRef>
          </c:cat>
          <c:val>
            <c:numRef>
              <c:f>'обр.уд вес'!$B$2:$B$5</c:f>
              <c:numCache>
                <c:formatCode>0.0</c:formatCode>
                <c:ptCount val="4"/>
                <c:pt idx="0">
                  <c:v>32035.8</c:v>
                </c:pt>
                <c:pt idx="1">
                  <c:v>155246.6</c:v>
                </c:pt>
                <c:pt idx="2">
                  <c:v>1667.8</c:v>
                </c:pt>
                <c:pt idx="3">
                  <c:v>13129.4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345024300984459"/>
          <c:y val="0.71719063074601863"/>
          <c:w val="0.45531082076885554"/>
          <c:h val="0.25754799365421288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993366"/>
            </a:gs>
          </a:gsLst>
          <a:lin ang="5400000" scaled="1"/>
        </a:gra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993366"/>
        </a:gs>
      </a:gsLst>
      <a:lin ang="5400000" scaled="1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22426699867644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4943132108487E-2"/>
                  <c:y val="-0.3709738205801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62E-2"/>
                  <c:y val="-0.20947162587582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3250540263663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2020 год, план на 01.11.2020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34937.1</c:v>
                </c:pt>
                <c:pt idx="1">
                  <c:v>37777.300000000003</c:v>
                </c:pt>
                <c:pt idx="2">
                  <c:v>34447.199999999997</c:v>
                </c:pt>
                <c:pt idx="3">
                  <c:v>36899.199999999997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801984"/>
        <c:axId val="149897984"/>
        <c:axId val="0"/>
      </c:bar3DChart>
      <c:catAx>
        <c:axId val="14980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897984"/>
        <c:crosses val="autoZero"/>
        <c:auto val="1"/>
        <c:lblAlgn val="ctr"/>
        <c:lblOffset val="100"/>
        <c:noMultiLvlLbl val="0"/>
      </c:catAx>
      <c:valAx>
        <c:axId val="14989798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801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33528307145824E-2"/>
          <c:y val="0.14285758574400342"/>
          <c:w val="0.46458427853246814"/>
          <c:h val="0.7079387026869502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808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0740594925634288E-2"/>
                  <c:y val="-0.11415769117655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257086614173229"/>
                  <c:y val="-0.109056227908086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313845144356956"/>
                  <c:y val="-0.113639138130989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0.0</c:formatCode>
                <c:ptCount val="4"/>
                <c:pt idx="0">
                  <c:v>1578.5</c:v>
                </c:pt>
                <c:pt idx="1">
                  <c:v>3726.2</c:v>
                </c:pt>
                <c:pt idx="2">
                  <c:v>31532.2</c:v>
                </c:pt>
                <c:pt idx="3">
                  <c:v>940.4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500021872265953"/>
          <c:y val="0.19873177850654503"/>
          <c:w val="0.34166688538932688"/>
          <c:h val="0.4778015459484059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2021 году 66870,0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5890,0 тыс. рублей (8,8%)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41299,0 тыс. рублей (61,8%)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19681,0 тыс. рублей (29,4%)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1AEBC60E-3FCE-46A3-95E4-5627EE12A81E}" type="presOf" srcId="{408F3E14-143B-4905-95DD-0D1F6F97B932}" destId="{018CE0B1-C266-4DA8-87D7-4BF1ECA80A65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40883DE-ED79-4EC7-A3AE-FC0631200A1D}" type="presOf" srcId="{2D849999-B1B3-4BF5-B9D5-A85F67F9296A}" destId="{671401D1-3E32-4EAB-B4C6-477AE23F3E98}" srcOrd="0" destOrd="0" presId="urn:microsoft.com/office/officeart/2005/8/layout/radial4"/>
    <dgm:cxn modelId="{81CBC59A-68CC-4759-90BC-ECEE31096886}" type="presOf" srcId="{B330A8F0-A0D4-47B8-BAC3-BF90F4B552F5}" destId="{978729D6-FB6B-4269-A0E7-47336E3F4DFB}" srcOrd="0" destOrd="0" presId="urn:microsoft.com/office/officeart/2005/8/layout/radial4"/>
    <dgm:cxn modelId="{C745C382-51F5-4693-B0A0-A99EF54DCBFB}" type="presOf" srcId="{DCE6833B-6E3B-41CE-A1FF-94F1AA5A4C6B}" destId="{4A886390-79A6-4D5D-86B2-9FB6955A50DD}" srcOrd="0" destOrd="0" presId="urn:microsoft.com/office/officeart/2005/8/layout/radial4"/>
    <dgm:cxn modelId="{C7913D7C-BA61-475A-A3CF-96E7A62300C7}" type="presOf" srcId="{900A3A06-99F5-4698-A35D-41C4A59029CA}" destId="{C803257F-DDD1-4BAE-B67A-46CB85F1CEE5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4E3DE30B-67E0-4DAB-BE53-FF050E4888C6}" type="presOf" srcId="{6BD8481D-0B12-4D8F-9326-F564E1AD031F}" destId="{80AEFD55-D784-4C39-A118-830FDA3B3F5C}" srcOrd="0" destOrd="0" presId="urn:microsoft.com/office/officeart/2005/8/layout/radial4"/>
    <dgm:cxn modelId="{1B0F04F6-79E6-435C-BE5F-0F127E870748}" type="presOf" srcId="{8B1DE4A6-1578-4D87-9397-F87F128F19EE}" destId="{392DA099-0D3A-4549-8F3C-14C52757E3E2}" srcOrd="0" destOrd="0" presId="urn:microsoft.com/office/officeart/2005/8/layout/radial4"/>
    <dgm:cxn modelId="{52A0C4E9-B308-4F79-98BE-B090594B5E0C}" type="presOf" srcId="{ED04B9B7-2A48-478D-B77E-DAA7D67E5245}" destId="{C4A7B949-4471-469F-85E6-F1A08BB187C0}" srcOrd="0" destOrd="0" presId="urn:microsoft.com/office/officeart/2005/8/layout/radial4"/>
    <dgm:cxn modelId="{DCA3960F-5646-4408-AF48-5D60FF6DED91}" type="presParOf" srcId="{392DA099-0D3A-4549-8F3C-14C52757E3E2}" destId="{C803257F-DDD1-4BAE-B67A-46CB85F1CEE5}" srcOrd="0" destOrd="0" presId="urn:microsoft.com/office/officeart/2005/8/layout/radial4"/>
    <dgm:cxn modelId="{D804B935-2CE2-49BB-8E97-19A45F3AB1BB}" type="presParOf" srcId="{392DA099-0D3A-4549-8F3C-14C52757E3E2}" destId="{4A886390-79A6-4D5D-86B2-9FB6955A50DD}" srcOrd="1" destOrd="0" presId="urn:microsoft.com/office/officeart/2005/8/layout/radial4"/>
    <dgm:cxn modelId="{81D5C62C-0E6D-4254-94C1-8A71215E1C86}" type="presParOf" srcId="{392DA099-0D3A-4549-8F3C-14C52757E3E2}" destId="{80AEFD55-D784-4C39-A118-830FDA3B3F5C}" srcOrd="2" destOrd="0" presId="urn:microsoft.com/office/officeart/2005/8/layout/radial4"/>
    <dgm:cxn modelId="{E42CFFAF-EAF2-4C33-ABC0-10304855EB36}" type="presParOf" srcId="{392DA099-0D3A-4549-8F3C-14C52757E3E2}" destId="{671401D1-3E32-4EAB-B4C6-477AE23F3E98}" srcOrd="3" destOrd="0" presId="urn:microsoft.com/office/officeart/2005/8/layout/radial4"/>
    <dgm:cxn modelId="{6AB89E4D-7864-4E34-AA3C-47E11655E019}" type="presParOf" srcId="{392DA099-0D3A-4549-8F3C-14C52757E3E2}" destId="{978729D6-FB6B-4269-A0E7-47336E3F4DFB}" srcOrd="4" destOrd="0" presId="urn:microsoft.com/office/officeart/2005/8/layout/radial4"/>
    <dgm:cxn modelId="{4D64E1FF-877E-407E-99F6-A148713BCED0}" type="presParOf" srcId="{392DA099-0D3A-4549-8F3C-14C52757E3E2}" destId="{018CE0B1-C266-4DA8-87D7-4BF1ECA80A65}" srcOrd="5" destOrd="0" presId="urn:microsoft.com/office/officeart/2005/8/layout/radial4"/>
    <dgm:cxn modelId="{FC66B016-7AA4-44EC-9DB0-A4B99611019D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154317" y="2212707"/>
          <a:ext cx="1956476" cy="174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2021 году 66870,0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6" y="2468811"/>
        <a:ext cx="1383438" cy="1236582"/>
      </dsp:txXfrm>
    </dsp:sp>
    <dsp:sp modelId="{4A886390-79A6-4D5D-86B2-9FB6955A50DD}">
      <dsp:nvSpPr>
        <dsp:cNvPr id="0" name=""/>
        <dsp:cNvSpPr/>
      </dsp:nvSpPr>
      <dsp:spPr>
        <a:xfrm rot="13036224">
          <a:off x="748062" y="1684075"/>
          <a:ext cx="173651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30137" y="794468"/>
          <a:ext cx="1790470" cy="122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5890,0 тыс. рублей (8,8%)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46" y="830377"/>
        <a:ext cx="1718652" cy="1154205"/>
      </dsp:txXfrm>
    </dsp:sp>
    <dsp:sp modelId="{671401D1-3E32-4EAB-B4C6-477AE23F3E98}">
      <dsp:nvSpPr>
        <dsp:cNvPr id="0" name=""/>
        <dsp:cNvSpPr/>
      </dsp:nvSpPr>
      <dsp:spPr>
        <a:xfrm rot="16200000">
          <a:off x="2401667" y="1147540"/>
          <a:ext cx="146177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047984" y="902"/>
          <a:ext cx="2169142" cy="132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41299,0 тыс. рублей (61,8%)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936" y="39854"/>
        <a:ext cx="2091238" cy="1252000"/>
      </dsp:txXfrm>
    </dsp:sp>
    <dsp:sp modelId="{018CE0B1-C266-4DA8-87D7-4BF1ECA80A65}">
      <dsp:nvSpPr>
        <dsp:cNvPr id="0" name=""/>
        <dsp:cNvSpPr/>
      </dsp:nvSpPr>
      <dsp:spPr>
        <a:xfrm rot="19690270">
          <a:off x="3895007" y="1869671"/>
          <a:ext cx="1594773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4262752" y="1034409"/>
          <a:ext cx="2214247" cy="132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19681,0 тыс. рублей (29,4%)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644" y="1073301"/>
        <a:ext cx="2136463" cy="125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76DC76-5257-4E3F-A71F-BF5C386A8BCE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7807A6-07AC-4D46-A9BA-13EDA9203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ECE6-012E-4E49-A9F5-198E1623F97A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E3C6-ADAB-4DE6-B2BE-C2B33A58D7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53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E006-04C4-43BE-AABC-62669594D2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7BB4-AEE1-4F31-89AF-8BD4471D7A78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39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E2C0-5B0F-4B78-9F52-FE27FABC86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1798-8A21-4ED7-A250-3524AB9540EE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67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7721-C4EA-4863-A7BE-709BAD7EE9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831C-D566-4D91-9424-D362A687412B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4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2059-0131-4BB9-8C02-E4F64CB4CCFB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33FB4-EB6F-4336-98F8-B042CA501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07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156D-62DF-4482-B89F-C5CC5936A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4850-0857-4329-95A7-2BD06FE9CD04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47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4420-552E-4494-AC98-ED92214DD6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7135-BD0F-4587-8A60-16385004CACD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65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689E-A168-49D5-9D28-789CD9FC4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FF75F-CF39-490E-8088-8CE204DBC371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065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2D9A-603A-46C0-AFFF-FC35715CD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DED8-C215-4535-A2D2-1A0A579F3355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351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8533-F7C6-4782-8ED9-4F26A0134D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F05-26AD-4A10-99B6-7898EE0E686C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5651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3FD4-C1B1-44A6-A879-90493A3F8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A065-A37F-4ED4-A293-0075963B24F5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75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93833-B524-4B42-8172-F11454D1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E0A4-543E-4E38-99E5-31AB040D8535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746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AAE2-980D-485A-8545-47E9B5836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48EE-21F0-429A-B857-B1D8EEF53C1C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95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B682-7EF0-40D3-9BFB-61B463DC1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739D-C4E4-4765-98C7-3B93B004766F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242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AD70-C2BF-43D8-9986-328C29EBE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B217-03C0-44AC-813A-4F3350CC2F4B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434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C256-EAA9-4B95-A3F6-1B3590BE3D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AD35-C574-418C-B67C-D914F7EC6B01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812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A9749-C165-4305-A78D-A71FFA4088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4A65-038E-4F1C-96BE-E857A06E6DDD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95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3D4A-3507-460C-AD93-DA74596D9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AE82-A6AE-4436-8BC6-24374F551398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708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FBCC-8AB0-4D5E-AF01-667E1F8A2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46BF-AEA6-4A85-8885-890397E5A781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70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1084-4906-453A-B056-9BACC68E9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CF95-C9AD-4732-B13D-D1358CFA37F8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34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FEBB-EC9B-49DF-853D-7032DFF56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184A-EB66-4889-882F-74C406A76C6A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47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5F95-E98F-46E6-BFEA-5EE02F4CEF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F997-EFFE-4D7B-B209-8B12AA7ACD4D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589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41B0-41F4-4489-BF82-F73FAEDAF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1B88-0886-4E25-8D84-F5381F6A42D4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65DD-A416-4BAB-8C3B-08C0FF724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6BB1-4F32-4A5C-AEF5-7729B61EC76E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33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6092C0D-BA98-4B35-804D-4F2AFEB98C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169B87D-8C67-491F-8AA2-F72E22C7C99A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12" r:id="rId1"/>
    <p:sldLayoutId id="2147489013" r:id="rId2"/>
    <p:sldLayoutId id="2147489014" r:id="rId3"/>
    <p:sldLayoutId id="2147489015" r:id="rId4"/>
    <p:sldLayoutId id="2147489016" r:id="rId5"/>
    <p:sldLayoutId id="2147489017" r:id="rId6"/>
    <p:sldLayoutId id="2147489018" r:id="rId7"/>
    <p:sldLayoutId id="2147489019" r:id="rId8"/>
    <p:sldLayoutId id="2147489020" r:id="rId9"/>
    <p:sldLayoutId id="2147489021" r:id="rId10"/>
    <p:sldLayoutId id="2147489022" r:id="rId11"/>
    <p:sldLayoutId id="21474890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77F3C5E5-E1BE-4FD4-A53B-E1189578EE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76371F-6A9B-4BD4-B61F-81B492DEE0CF}" type="datetimeFigureOut">
              <a:rPr lang="ru-RU" altLang="ru-RU"/>
              <a:pPr>
                <a:defRPr/>
              </a:pPr>
              <a:t>14.01.2022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24" r:id="rId1"/>
    <p:sldLayoutId id="2147489025" r:id="rId2"/>
    <p:sldLayoutId id="2147489026" r:id="rId3"/>
    <p:sldLayoutId id="2147489027" r:id="rId4"/>
    <p:sldLayoutId id="2147489028" r:id="rId5"/>
    <p:sldLayoutId id="2147489029" r:id="rId6"/>
    <p:sldLayoutId id="2147489030" r:id="rId7"/>
    <p:sldLayoutId id="2147489031" r:id="rId8"/>
    <p:sldLayoutId id="2147489032" r:id="rId9"/>
    <p:sldLayoutId id="2147489033" r:id="rId10"/>
    <p:sldLayoutId id="2147489034" r:id="rId11"/>
    <p:sldLayoutId id="214748903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9.emf"/><Relationship Id="rId4" Type="http://schemas.openxmlformats.org/officeDocument/2006/relationships/oleObject" Target="../embeddings/Microsoft_Excel_97-2003_Worksheet1.xls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300" b="1" i="1" smtClean="0">
                <a:latin typeface="Times New Roman" pitchFamily="18" charset="0"/>
              </a:rPr>
              <a:t>Брошюра</a:t>
            </a:r>
            <a:r>
              <a:rPr lang="ru-RU" altLang="ru-RU" sz="2900" b="1" i="1" smtClean="0">
                <a:latin typeface="Times New Roman" pitchFamily="18" charset="0"/>
              </a:rPr>
              <a:t/>
            </a:r>
            <a:br>
              <a:rPr lang="ru-RU" altLang="ru-RU" sz="2900" b="1" i="1" smtClean="0">
                <a:latin typeface="Times New Roman" pitchFamily="18" charset="0"/>
              </a:rPr>
            </a:br>
            <a:r>
              <a:rPr lang="ru-RU" altLang="ru-RU" sz="4000" b="1" i="1" smtClean="0">
                <a:latin typeface="Times New Roman" pitchFamily="18" charset="0"/>
              </a:rPr>
              <a:t>«БЮДЖЕТ ДЛЯ ГРАЖДАН»</a:t>
            </a:r>
            <a:br>
              <a:rPr lang="ru-RU" altLang="ru-RU" sz="40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к решению Совета народных депутатов Муромского района от 16.12.2020 № 78  «О бюджете Муромского района на 2021 год и на плановый период 2022 и 2023</a:t>
            </a:r>
            <a:br>
              <a:rPr lang="ru-RU" altLang="ru-RU" sz="23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 годов» с изменениями от 22.12.2021 № 95</a:t>
            </a:r>
            <a:br>
              <a:rPr lang="ru-RU" altLang="ru-RU" sz="2300" b="1" i="1" smtClean="0">
                <a:latin typeface="Times New Roman" pitchFamily="18" charset="0"/>
              </a:rPr>
            </a:br>
            <a:endParaRPr lang="ru-RU" altLang="ru-RU" sz="2300" b="1" i="1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4213"/>
            <a:ext cx="3048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113"/>
            <a:ext cx="34290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8013" y="304800"/>
            <a:ext cx="8075612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36867" name="Диаграмма 6"/>
          <p:cNvGraphicFramePr>
            <a:graphicFrameLocks/>
          </p:cNvGraphicFramePr>
          <p:nvPr/>
        </p:nvGraphicFramePr>
        <p:xfrm>
          <a:off x="4597400" y="1016000"/>
          <a:ext cx="43688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r:id="rId3" imgW="4371211" imgH="2920237" progId="Excel.Chart.8">
                  <p:embed/>
                </p:oleObj>
              </mc:Choice>
              <mc:Fallback>
                <p:oleObj r:id="rId3" imgW="4371211" imgH="292023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016000"/>
                        <a:ext cx="43688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Диаграмма 9"/>
          <p:cNvGraphicFramePr>
            <a:graphicFrameLocks/>
          </p:cNvGraphicFramePr>
          <p:nvPr/>
        </p:nvGraphicFramePr>
        <p:xfrm>
          <a:off x="2311400" y="3987800"/>
          <a:ext cx="4589463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r:id="rId5" imgW="4590686" imgH="2755631" progId="Excel.Chart.8">
                  <p:embed/>
                </p:oleObj>
              </mc:Choice>
              <mc:Fallback>
                <p:oleObj r:id="rId5" imgW="4590686" imgH="2755631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987800"/>
                        <a:ext cx="4589463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672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Диаграмма 5"/>
          <p:cNvGraphicFramePr>
            <a:graphicFrameLocks/>
          </p:cNvGraphicFramePr>
          <p:nvPr/>
        </p:nvGraphicFramePr>
        <p:xfrm>
          <a:off x="25400" y="330200"/>
          <a:ext cx="43688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r:id="rId3" imgW="4371211" imgH="2999492" progId="Excel.Chart.8">
                  <p:embed/>
                </p:oleObj>
              </mc:Choice>
              <mc:Fallback>
                <p:oleObj r:id="rId3" imgW="4371211" imgH="2999492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30200"/>
                        <a:ext cx="43688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Диаграмма 6"/>
          <p:cNvGraphicFramePr>
            <a:graphicFrameLocks/>
          </p:cNvGraphicFramePr>
          <p:nvPr/>
        </p:nvGraphicFramePr>
        <p:xfrm>
          <a:off x="4445000" y="330200"/>
          <a:ext cx="46863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r:id="rId5" imgW="4688230" imgH="2999492" progId="Excel.Chart.8">
                  <p:embed/>
                </p:oleObj>
              </mc:Choice>
              <mc:Fallback>
                <p:oleObj r:id="rId5" imgW="4688230" imgH="299949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330200"/>
                        <a:ext cx="46863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Диаграмма 7"/>
          <p:cNvGraphicFramePr>
            <a:graphicFrameLocks/>
          </p:cNvGraphicFramePr>
          <p:nvPr/>
        </p:nvGraphicFramePr>
        <p:xfrm>
          <a:off x="4489450" y="3454400"/>
          <a:ext cx="46736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r:id="rId7" imgW="4676037" imgH="3225064" progId="Excel.Chart.8">
                  <p:embed/>
                </p:oleObj>
              </mc:Choice>
              <mc:Fallback>
                <p:oleObj r:id="rId7" imgW="4676037" imgH="3225064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454400"/>
                        <a:ext cx="46736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Диаграмма 12"/>
          <p:cNvGraphicFramePr>
            <a:graphicFrameLocks/>
          </p:cNvGraphicFramePr>
          <p:nvPr/>
        </p:nvGraphicFramePr>
        <p:xfrm>
          <a:off x="25400" y="3454400"/>
          <a:ext cx="43688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r:id="rId9" imgW="4371211" imgH="3225064" progId="Excel.Chart.8">
                  <p:embed/>
                </p:oleObj>
              </mc:Choice>
              <mc:Fallback>
                <p:oleObj r:id="rId9" imgW="4371211" imgH="3225064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454400"/>
                        <a:ext cx="43688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Общие характеристики доходов и расходов бюджета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524000"/>
            <a:ext cx="8153400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2020-2023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905000"/>
          <a:ext cx="8610600" cy="4648200"/>
        </p:xfrm>
        <a:graphic>
          <a:graphicData uri="http://schemas.openxmlformats.org/drawingml/2006/table">
            <a:tbl>
              <a:tblPr/>
              <a:tblGrid>
                <a:gridCol w="3149138"/>
                <a:gridCol w="756977"/>
                <a:gridCol w="780631"/>
                <a:gridCol w="780631"/>
                <a:gridCol w="792459"/>
                <a:gridCol w="789501"/>
                <a:gridCol w="780631"/>
                <a:gridCol w="780631"/>
              </a:tblGrid>
              <a:tr h="7387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2020 год, (план на 01.11.2020)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516421,53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472146,70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59787,00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60980,00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61955,00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63430,00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5946,00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438699,53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405276,70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274681,00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257915,40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520114,8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469483,3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7800,0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146799,7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120042,9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26498,2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22476,7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т.ч. - от кредитных организаций: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3276,6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- от других бюджетов бюджетной системы: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-3960,0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7653,2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" y="685800"/>
          <a:ext cx="8991600" cy="6038850"/>
        </p:xfrm>
        <a:graphic>
          <a:graphicData uri="http://schemas.openxmlformats.org/drawingml/2006/table">
            <a:tbl>
              <a:tblPr/>
              <a:tblGrid>
                <a:gridCol w="2708118"/>
                <a:gridCol w="2279945"/>
                <a:gridCol w="610893"/>
                <a:gridCol w="610893"/>
                <a:gridCol w="610893"/>
                <a:gridCol w="556351"/>
                <a:gridCol w="807253"/>
                <a:gridCol w="807253"/>
              </a:tblGrid>
              <a:tr h="95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33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8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2023год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3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0,07%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968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9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33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9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600" b="1" i="1" u="sng" smtClean="0">
                <a:latin typeface="Times New Roman" pitchFamily="18" charset="0"/>
              </a:rPr>
              <a:t>Доходы бюджета Муромского района на 2021 год </a:t>
            </a:r>
            <a:br>
              <a:rPr lang="ru-RU" altLang="ru-RU" sz="2600" b="1" i="1" u="sng" smtClean="0">
                <a:latin typeface="Times New Roman" pitchFamily="18" charset="0"/>
              </a:rPr>
            </a:br>
            <a:r>
              <a:rPr lang="ru-RU" altLang="ru-RU" sz="2600" b="1" i="1" u="sng" smtClean="0">
                <a:latin typeface="Times New Roman" pitchFamily="18" charset="0"/>
              </a:rPr>
              <a:t>и на плановый период 2022 и 2023 годов</a:t>
            </a:r>
            <a:endParaRPr lang="ru-RU" altLang="ru-RU" sz="260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2021 год и на плановый период 2022 и 2023 годов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2021 года.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2023 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29200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2021 год и на плановый период 2022 и 2023 годов, утвержденные постановлением Главы администрации 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2021 год и на плановый период 2022 и 2023 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2021 год и на плановый период 2022 и 2023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42910" y="235743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35782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42910" y="3500438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33,2% (в том числе по дифференцированным нормативам отчислений в бюджет района, установленными проектом Закона Владимирской области «Об областном бюджете на 2021 год и на плановый период 2022 и 2023 годов» в размере 8,2 % на 2021 – 2023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42910" y="4929198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профессиональный доход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762000" y="60960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Муромского района </a:t>
            </a:r>
          </a:p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– 2023 годах, тыс. рублей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/>
        </p:nvGraphicFramePr>
        <p:xfrm>
          <a:off x="423863" y="1003300"/>
          <a:ext cx="83851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Worksheet" r:id="rId3" imgW="6635822" imgH="3613245" progId="Excel.Sheet.8">
                  <p:embed/>
                </p:oleObj>
              </mc:Choice>
              <mc:Fallback>
                <p:oleObj name="Worksheet" r:id="rId3" imgW="6635822" imgH="3613245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003300"/>
                        <a:ext cx="83851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477685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33476,0 тыс. рублей (50,1%)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7823,0 тыс. рублей (11,7%)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86512" y="3429001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11007,0 тыс. рублей (16,5%)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86512" y="392906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6146,0 тыс. рублей (9,2%)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86512" y="52149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-1100,0 тыс. рублей (1,6%) 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86512" y="56435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налог-136,0 тыс. рублей (0,2%)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86512" y="4572008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налогообложения-1292,0 тыс. рублей (1,9%)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85720" y="3357562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2450,0 тыс. рублей (3,7%)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85720" y="52863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имущества–107,0 тыс. рублей (0,2%)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64344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среду–140,0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85720" y="378619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(4,5%)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85720" y="421481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ущерба–163,0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85720" y="571501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унитарными предприятиями–18,0 тыс. рублей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85720" y="638127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компенсации затрат–12,0 тыс. рублей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3909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2020 году ожидается с ростом к уровню  2019 года на 25,7 % или в сумме 77722,0 тыс. рублей, что объясняется увеличением доходов  от продажи земельных участков, государственная собственность на которые не разграничена.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района в 2021 году планируются в сумме 66870,0 тыс. рублей и уменьшится на сумму 10852,0 тыс. рублей (-14,0 %) против 2020 года.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2022 году составит сумму 67901,0 тыс. рублей (101,5 % к 2021 году), в 2023 году – 69304,0 тыс. рублей (102,1 % к 2022 году).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57188" y="4929188"/>
            <a:ext cx="8424862" cy="1600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налог на доходы физических лиц (в 2021 году – 50,1 %, в 2022 году – 51,3 %, в 2023 году – 52,4 %,);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акцизы на нефтепродукты (в 2021 году – 16,5 %, в 2022 году –16,2 %, в 2023 году – 15,9 %);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транспортный налог с физических лиц (в 2021 году – 11,7 %, в 2022 году –11,8 %, в 2023 году – 11,6%);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налог, взимаемый в связи с применением упрощенной системы налогообложения (в 2021 году – 9,2%, в 2022 году – 9,3%, в 2023 году – 9,1%);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доходы от продажи земельных участков (в 2021 году – 4,5%, в 2022 году – 4,4%, в 2023 году – 4,3%).</a:t>
            </a:r>
          </a:p>
        </p:txBody>
      </p:sp>
      <p:graphicFrame>
        <p:nvGraphicFramePr>
          <p:cNvPr id="4506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02100" y="515938"/>
          <a:ext cx="465137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Worksheet" r:id="rId3" imgW="3663990" imgH="2381364" progId="Excel.Sheet.8">
                  <p:embed/>
                </p:oleObj>
              </mc:Choice>
              <mc:Fallback>
                <p:oleObj name="Worksheet" r:id="rId3" imgW="3663990" imgH="2381364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515938"/>
                        <a:ext cx="4651375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4000500" y="3429000"/>
            <a:ext cx="480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Снижение суммы налоговых и неналоговых доходов в 2021 году к уровню 2020 года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обусловлено снижением ожидаемого поступления доходов  от продажи земельных участков, государственная собственность на которые не разграничена.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Структуру налоговых доходов составляют налог на доходы физических лиц, акцизы на нефтепродукты, налоги на совокупный доход, транспортный налог с физических лиц.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В состав налогов на совокупный доход входят: налог, взимаемый в связи с применением упрощенной системы налогообложения, единый налог на вмененный доход (отменен с 2021 года), единый сельскохозяйственный налог, налог, взимаемый в связи с применением патентной системы налогообложения и налог на профессиональный доход.</a:t>
            </a:r>
          </a:p>
        </p:txBody>
      </p:sp>
      <p:graphicFrame>
        <p:nvGraphicFramePr>
          <p:cNvPr id="46083" name="Object 2"/>
          <p:cNvGraphicFramePr>
            <a:graphicFrameLocks/>
          </p:cNvGraphicFramePr>
          <p:nvPr/>
        </p:nvGraphicFramePr>
        <p:xfrm>
          <a:off x="785813" y="817563"/>
          <a:ext cx="8186737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Worksheet" r:id="rId3" imgW="6527704" imgH="2908253" progId="Excel.Sheet.8">
                  <p:embed/>
                </p:oleObj>
              </mc:Choice>
              <mc:Fallback>
                <p:oleObj name="Worksheet" r:id="rId3" imgW="6527704" imgH="2908253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817563"/>
                        <a:ext cx="8186737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в 2019 – 2023 годах 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715962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Бюджет Муромского района утвержден 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</a:t>
            </a:r>
            <a:r>
              <a:rPr lang="ru-RU" altLang="ru-RU" sz="1400" dirty="0" smtClean="0">
                <a:latin typeface="Times New Roman" pitchFamily="18" charset="0"/>
              </a:rPr>
              <a:t>депутатов Муромского </a:t>
            </a:r>
            <a:r>
              <a:rPr lang="ru-RU" altLang="ru-RU" sz="1400" dirty="0">
                <a:latin typeface="Times New Roman" pitchFamily="18" charset="0"/>
              </a:rPr>
              <a:t>района от 16.12.2020 № 78 «О бюджете Муромского района на </a:t>
            </a:r>
            <a:r>
              <a:rPr lang="en-US" altLang="ru-RU" sz="1400" dirty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1 год и на плановый период 2022 и 2023 годов» </a:t>
            </a:r>
            <a:r>
              <a:rPr lang="ru-RU" altLang="ru-RU" sz="1400" dirty="0" smtClean="0">
                <a:latin typeface="Times New Roman" pitchFamily="18" charset="0"/>
              </a:rPr>
              <a:t>. 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Решением Совета народных депутатов от 25.11.2020 № 73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«О назначении  публичных  слушаний по проекту решению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1 год и на плановый период 2022 и 2023 годов» назначены и проведены публичные слушания 10 декабря 2020 года 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/>
          </p:cNvGraphicFramePr>
          <p:nvPr/>
        </p:nvGraphicFramePr>
        <p:xfrm>
          <a:off x="490538" y="714375"/>
          <a:ext cx="859790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Worksheet" r:id="rId3" imgW="6527704" imgH="2609878" progId="Excel.Sheet.8">
                  <p:embed/>
                </p:oleObj>
              </mc:Choice>
              <mc:Fallback>
                <p:oleObj name="Worksheet" r:id="rId3" imgW="6527704" imgH="2609878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714375"/>
                        <a:ext cx="8597900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Прямоугольник 6"/>
          <p:cNvSpPr>
            <a:spLocks noChangeArrowheads="1"/>
          </p:cNvSpPr>
          <p:nvPr/>
        </p:nvSpPr>
        <p:spPr bwMode="auto">
          <a:xfrm>
            <a:off x="519113" y="152400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Объем и структура неналоговых доходов бюджета Муромского района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2019 – 2023 годах, тыс. рублей</a:t>
            </a:r>
          </a:p>
        </p:txBody>
      </p:sp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428625" y="4786313"/>
            <a:ext cx="8289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Снижение объема неналоговых доходов объясняется уменьшением доходов от продажи земельных участков, государственная собственность на которые не разграничена, а также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изменением порядка зачисления штрафных санкций в бюджет района с 2020 года.</a:t>
            </a:r>
          </a:p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имущества, находящегося в государственной и муниципальной собственности, плата за негативное воздействие на окружающую среду, доходы от компенсации затрат, доходы от продажи материальных и нематериальных активов, штрафы, санкции, возмещение ущерба.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300" b="1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457200"/>
          <a:ext cx="8002588" cy="2651125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61807,0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3887,7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77722,0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4943,8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66870,0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4310,9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67901,0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4377,3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69304,0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4467,8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8" name="Rectangle 54"/>
          <p:cNvSpPr>
            <a:spLocks noChangeArrowheads="1"/>
          </p:cNvSpPr>
          <p:nvPr/>
        </p:nvSpPr>
        <p:spPr bwMode="auto">
          <a:xfrm>
            <a:off x="369888" y="3443288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8169" name="Прямоугольник 5"/>
          <p:cNvSpPr>
            <a:spLocks noChangeArrowheads="1"/>
          </p:cNvSpPr>
          <p:nvPr/>
        </p:nvSpPr>
        <p:spPr bwMode="auto">
          <a:xfrm>
            <a:off x="304800" y="5867400"/>
            <a:ext cx="83581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>
                <a:latin typeface="Times New Roman" pitchFamily="18" charset="0"/>
              </a:rPr>
              <a:t>         По прогнозным данным среднедушевой доход к 2023 году достигнет уровня 4467,8 рублей на 1 жителя. </a:t>
            </a:r>
            <a:br>
              <a:rPr lang="ru-RU" altLang="ru-RU" sz="1500">
                <a:latin typeface="Times New Roman" pitchFamily="18" charset="0"/>
              </a:rPr>
            </a:br>
            <a:endParaRPr lang="ru-RU" altLang="ru-RU" sz="1500">
              <a:latin typeface="Times New Roman" pitchFamily="18" charset="0"/>
            </a:endParaRPr>
          </a:p>
        </p:txBody>
      </p:sp>
      <p:graphicFrame>
        <p:nvGraphicFramePr>
          <p:cNvPr id="48170" name="Object 2"/>
          <p:cNvGraphicFramePr>
            <a:graphicFrameLocks/>
          </p:cNvGraphicFramePr>
          <p:nvPr/>
        </p:nvGraphicFramePr>
        <p:xfrm>
          <a:off x="858838" y="3802063"/>
          <a:ext cx="7248525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Worksheet" r:id="rId3" imgW="5651516" imgH="1473191" progId="Excel.Sheet.8">
                  <p:embed/>
                </p:oleObj>
              </mc:Choice>
              <mc:Fallback>
                <p:oleObj name="Worksheet" r:id="rId3" imgW="5651516" imgH="1473191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802063"/>
                        <a:ext cx="7248525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13725" cy="588963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500" b="1" smtClean="0">
                <a:latin typeface="Times New Roman" pitchFamily="18" charset="0"/>
              </a:rPr>
              <a:t>Нормативы зачисления налоговых доходов в бюджет Муромского района </a:t>
            </a:r>
            <a:br>
              <a:rPr lang="ru-RU" altLang="ru-RU" sz="1500" b="1" smtClean="0">
                <a:latin typeface="Times New Roman" pitchFamily="18" charset="0"/>
              </a:rPr>
            </a:br>
            <a:r>
              <a:rPr lang="ru-RU" altLang="ru-RU" sz="1500" b="1" smtClean="0">
                <a:latin typeface="Times New Roman" pitchFamily="18" charset="0"/>
              </a:rPr>
              <a:t>в 2019– 2023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609600" y="1066800"/>
          <a:ext cx="8229600" cy="5292725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профессиональный доход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1700" b="1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420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28625" y="142875"/>
            <a:ext cx="3167063" cy="6334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30" dirty="0">
                <a:latin typeface="Times New Roman" pitchFamily="18" charset="0"/>
              </a:rPr>
              <a:t>      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нефтепродукты,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местный бюджет. Размеры указанных дифференцированных нормативов устанавливаются, исходя из протяженности автомобильных дорог местного значения, находящихся в собственности муниципальных образований и утверждены областным Законом от 10 октября 2005 года № 139-ОЗ 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поступлений в виде субсидий, субвенций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3857625" y="4429125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Объем доходов дорожного фонда района на 2021 год прогнозируется ниже плановых назначений 2020 года (без учета субсидий) на 1,3 % и составят сумму 18830,0 тыс. рублей,</a:t>
            </a:r>
            <a:r>
              <a:rPr lang="ru-RU" altLang="ru-RU" sz="1200">
                <a:latin typeface="Times New Roman" pitchFamily="18" charset="0"/>
              </a:rPr>
              <a:t> на плановый период 2022-2023 годов в суммах 19026,0 тыс. рублей и 19026,0 тыс. рублей соответственно.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       Уменьшение дорожного фонда в 2021 году обусловлено снижением дифференцированных нормативов отчислений от акцизов на нефтепродукты с 0,2785 в 2020 году до 0,2732 в 2021 году, которые рассчитываются  с учетом протяженности и видов покрытия автомобильных дорог общего пользования местного значения муниципальных образований.</a:t>
            </a:r>
          </a:p>
        </p:txBody>
      </p:sp>
      <p:graphicFrame>
        <p:nvGraphicFramePr>
          <p:cNvPr id="50181" name="Object 2"/>
          <p:cNvGraphicFramePr>
            <a:graphicFrameLocks/>
          </p:cNvGraphicFramePr>
          <p:nvPr/>
        </p:nvGraphicFramePr>
        <p:xfrm>
          <a:off x="3579813" y="457200"/>
          <a:ext cx="5386387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Worksheet" r:id="rId3" imgW="4445096" imgH="3219422" progId="Excel.Sheet.8">
                  <p:embed/>
                </p:oleObj>
              </mc:Choice>
              <mc:Fallback>
                <p:oleObj name="Worksheet" r:id="rId3" imgW="4445096" imgH="3219422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457200"/>
                        <a:ext cx="5386387" cy="38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4214813" y="50006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 ДФ: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31941,0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714375" y="1285875"/>
          <a:ext cx="78613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Worksheet" r:id="rId3" imgW="5968968" imgH="1924078" progId="Excel.Sheet.8">
                  <p:embed/>
                </p:oleObj>
              </mc:Choice>
              <mc:Fallback>
                <p:oleObj name="Worksheet" r:id="rId3" imgW="5968968" imgH="1924078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85875"/>
                        <a:ext cx="7861300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16002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341591,4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6670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438699,5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36576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405276,7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4591050" y="98901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274681,0</a:t>
            </a: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5638800" y="9890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257915,4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       Структура безвозмездных поступлений бюджета Муромского района </a:t>
            </a:r>
          </a:p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в 2019 – 2023 годах, тыс. рублей 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2071688" y="364331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-153,1        (-0,1%)</a:t>
            </a:r>
          </a:p>
        </p:txBody>
      </p:sp>
      <p:sp>
        <p:nvSpPr>
          <p:cNvPr id="51210" name="TextBox 8"/>
          <p:cNvSpPr txBox="1">
            <a:spLocks noChangeArrowheads="1"/>
          </p:cNvSpPr>
          <p:nvPr/>
        </p:nvSpPr>
        <p:spPr bwMode="auto">
          <a:xfrm>
            <a:off x="3000375" y="364331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-355,7                   (-0,1%)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4929188"/>
            <a:ext cx="8229600" cy="1714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400" kern="0" dirty="0">
                <a:latin typeface="Times New Roman" pitchFamily="18" charset="0"/>
                <a:ea typeface="+mj-ea"/>
                <a:cs typeface="Times New Roman" pitchFamily="18" charset="0"/>
              </a:rPr>
              <a:t>          Безвозмездные поступления от других бюджетов бюджетной системы Российской Федерации в 2021 году составят сумму 405276,7 тыс. рублей, из которых поступление дотаций – 126304,0 тыс. рублей (31,2%), субсидий –115980,0 тыс. рублей (28,6%), субвенций – 149527,3 тыс. рублей (36,9 %), иных межбюджетных трансфертов из областного бюджета – 9470,5 тыс. рублей (2,3%), иных межбюджетных трансфертов из бюджетов сельских поселений на осуществление полномочий в сумме 3994,9 тыс. рублей (1,0 %). В 2022 – 2023 годах безвозмездные поступления прогнозируются в суммах 274681,0 тыс. рублей и 257915,4 тыс. рублей соответственно.</a:t>
            </a:r>
            <a:endParaRPr lang="ru-RU" altLang="ru-RU" sz="14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12" name="TextBox 1"/>
          <p:cNvSpPr txBox="1">
            <a:spLocks noChangeArrowheads="1"/>
          </p:cNvSpPr>
          <p:nvPr/>
        </p:nvSpPr>
        <p:spPr bwMode="auto">
          <a:xfrm>
            <a:off x="2143125" y="1000125"/>
            <a:ext cx="790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+28,4%</a:t>
            </a:r>
          </a:p>
        </p:txBody>
      </p:sp>
      <p:sp>
        <p:nvSpPr>
          <p:cNvPr id="51213" name="TextBox 2"/>
          <p:cNvSpPr txBox="1">
            <a:spLocks noChangeArrowheads="1"/>
          </p:cNvSpPr>
          <p:nvPr/>
        </p:nvSpPr>
        <p:spPr bwMode="auto">
          <a:xfrm>
            <a:off x="3200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-7,6%</a:t>
            </a:r>
          </a:p>
        </p:txBody>
      </p:sp>
      <p:sp>
        <p:nvSpPr>
          <p:cNvPr id="51214" name="TextBox 4"/>
          <p:cNvSpPr txBox="1">
            <a:spLocks noChangeArrowheads="1"/>
          </p:cNvSpPr>
          <p:nvPr/>
        </p:nvSpPr>
        <p:spPr bwMode="auto">
          <a:xfrm>
            <a:off x="4152900" y="98901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-32,2%</a:t>
            </a:r>
          </a:p>
        </p:txBody>
      </p:sp>
      <p:sp>
        <p:nvSpPr>
          <p:cNvPr id="51215" name="TextBox 5"/>
          <p:cNvSpPr txBox="1">
            <a:spLocks noChangeArrowheads="1"/>
          </p:cNvSpPr>
          <p:nvPr/>
        </p:nvSpPr>
        <p:spPr bwMode="auto">
          <a:xfrm>
            <a:off x="5143500" y="1000125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-6,1%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381000" y="381000"/>
          <a:ext cx="8382000" cy="4787900"/>
        </p:xfrm>
        <a:graphic>
          <a:graphicData uri="http://schemas.openxmlformats.org/drawingml/2006/table">
            <a:tbl>
              <a:tblPr/>
              <a:tblGrid>
                <a:gridCol w="2024063"/>
                <a:gridCol w="1168400"/>
                <a:gridCol w="1168400"/>
                <a:gridCol w="1235075"/>
                <a:gridCol w="762000"/>
                <a:gridCol w="1011237"/>
                <a:gridCol w="1012825"/>
              </a:tblGrid>
              <a:tr h="82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факт,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план на 01.11.2020,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2021 года к 2020 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01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341591,4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438699,5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405276,7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274681,0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257915,4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10000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132960,1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126304,0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89948,0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80953,0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20000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39927,1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152981,7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115980,0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28828,6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30000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144178,4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145965,2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149527,3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145605,7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145632,4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40000 00 0000 150), в том числе: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26196,0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7148,2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13465,4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10298,7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сельских поселений на осуществление полномочий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1546,8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3748,1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3994,9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3424,1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2640,4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безвозмездных поступлений в областной бюджет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-153,1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-355,7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0"/>
            <a:ext cx="6516688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u="sng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77800" y="407988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 2021 год, млн. рублей</a:t>
            </a: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152400" y="4953000"/>
            <a:ext cx="3962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района, сформированного в рамках муниципальных программ, занимают расходы на образование, жилищно-коммунальное хозяйство, общегосударственные вопросы. 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4343400" y="914400"/>
            <a:ext cx="46386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2021 год удельный вес в рамках муниципальных программ составляет 97,0%. На финансирование 17 муниципальных программ в 2021 году запланировано 455208,9 тыс. рублей, в 2020 году финансировалась 17 муниципальных программ в сумме 506855,5 тыс. рублей. 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 rot="10800000" flipV="1">
            <a:off x="8129588" y="3278188"/>
            <a:ext cx="5572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53256" name="Диаграмма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60450"/>
            <a:ext cx="412115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724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</a:rPr>
              <a:t>Динамика расходов бюджета Муромского района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533400"/>
          <a:ext cx="8763000" cy="6183313"/>
        </p:xfrm>
        <a:graphic>
          <a:graphicData uri="http://schemas.openxmlformats.org/drawingml/2006/table">
            <a:tbl>
              <a:tblPr/>
              <a:tblGrid>
                <a:gridCol w="2714566"/>
                <a:gridCol w="1186694"/>
                <a:gridCol w="1190403"/>
                <a:gridCol w="1190403"/>
                <a:gridCol w="1234904"/>
                <a:gridCol w="1246030"/>
              </a:tblGrid>
              <a:tr h="85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Процент 2021 года к плану на 01.11.2020,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520114,77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469483,30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41 135,56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39 089,54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36 451,64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36 012,60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4 536,70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3 703,90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38 556,04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22 302,20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21 833,10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21 733,10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126 627,93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96 875,26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16 289,50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205 081,22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202 079,60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175 228,70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167 436,30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17 366,50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18 164,40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34 924,35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37 777,30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34 447,23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36 899,20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12 224,30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4 799,13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40 045,88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35 419,80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33 640,00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36 368,00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971550" y="115888"/>
            <a:ext cx="771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347,751 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0" y="4787900"/>
            <a:ext cx="487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Общий объем на 2020 год составляет 31941,0 тыс. рублей, на 2021 год – 18830,0 тыс. рублей, на 2022 год – 19026,0 тыс. рублей, на 2023 год-19026,0 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Диаграмма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47244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Заголовок 1"/>
          <p:cNvGrpSpPr>
            <a:grpSpLocks noGrp="1"/>
          </p:cNvGrpSpPr>
          <p:nvPr/>
        </p:nvGrpSpPr>
        <p:grpSpPr bwMode="auto">
          <a:xfrm>
            <a:off x="152400" y="0"/>
            <a:ext cx="8809038" cy="838200"/>
            <a:chOff x="276" y="165"/>
            <a:chExt cx="5204" cy="737"/>
          </a:xfrm>
        </p:grpSpPr>
        <p:pic>
          <p:nvPicPr>
            <p:cNvPr id="56507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508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2020 год -15721 чел.,2021-2023 годы– 15512 чел.)</a:t>
              </a:r>
            </a:p>
          </p:txBody>
        </p:sp>
      </p:grpSp>
      <p:sp>
        <p:nvSpPr>
          <p:cNvPr id="56323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Наибольшую сумму расходов на душу населения в 2021 году составляют расходы по разделам «Образование», «Общегосударственные вопросы», «Межбюджетные трансферты», «Социальная политика», « Жилищно-коммунальное хозяйство».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914400"/>
          <a:ext cx="8718550" cy="4892675"/>
        </p:xfrm>
        <a:graphic>
          <a:graphicData uri="http://schemas.openxmlformats.org/drawingml/2006/table">
            <a:tbl>
              <a:tblPr/>
              <a:tblGrid>
                <a:gridCol w="2080061"/>
                <a:gridCol w="507476"/>
                <a:gridCol w="767114"/>
                <a:gridCol w="767114"/>
                <a:gridCol w="767114"/>
                <a:gridCol w="767114"/>
                <a:gridCol w="767114"/>
                <a:gridCol w="767114"/>
                <a:gridCol w="767114"/>
                <a:gridCol w="761213"/>
              </a:tblGrid>
              <a:tr h="5054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757,04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33084,10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2 522,14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30 265,70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1 840,42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22 085,04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1 757,88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21 094,60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218,05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616,60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2 519,90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195,83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2 349,90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193,47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2 321,60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24,05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288,60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238,80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204,38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452,50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119,81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1 437,70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117,29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116,76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1 401,10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671,23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054,70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520,43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6 245,20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442,10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087,09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13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045,1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1 085,61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13 027,30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941,36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11 296,30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899,49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10 793,90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92,06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1 104,70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97,58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1 170,90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185,13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221,50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202,95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2 435,40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185,06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2 220,70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2 378,70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55,93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671,10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65,68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788,10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6,36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76,30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5,7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5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212,28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2 547,3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2 283,40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2 168,60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195,38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2 344,50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0"/>
            <a:ext cx="7635875" cy="990600"/>
          </a:xfrm>
        </p:spPr>
        <p:txBody>
          <a:bodyPr anchor="t"/>
          <a:lstStyle/>
          <a:p>
            <a:pPr algn="ctr" eaLnBrk="1" hangingPunct="1"/>
            <a:r>
              <a:rPr lang="ru-RU" altLang="ru-RU" sz="360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5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400" smtClean="0">
                <a:latin typeface="Times New Roman" pitchFamily="18" charset="0"/>
              </a:rPr>
              <a:t> –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Муниципальный </a:t>
            </a:r>
            <a:r>
              <a:rPr lang="ru-RU" altLang="ru-RU" sz="1400" b="1" smtClean="0">
                <a:latin typeface="Times New Roman" pitchFamily="18" charset="0"/>
              </a:rPr>
              <a:t>долг - </a:t>
            </a:r>
            <a:r>
              <a:rPr lang="ru-RU" altLang="ru-RU" sz="1400" smtClean="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190500" y="5287963"/>
            <a:ext cx="8839200" cy="151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2021-2023 годы мероприятия по содержанию 347,751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муниципальному образованию Борисоглебское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сумме 1602,0 тыс. рублей ежегодно (172,7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км.дорог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образованию Ковардицкое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1738,0 тыс. рублей ежегодно (175,051км.дорог);</a:t>
            </a:r>
          </a:p>
          <a:p>
            <a:pPr indent="43200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dirty="0" smtClean="0">
              <a:latin typeface="Times New Roman" pitchFamily="18" charset="0"/>
            </a:endParaRPr>
          </a:p>
        </p:txBody>
      </p:sp>
      <p:pic>
        <p:nvPicPr>
          <p:cNvPr id="57348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14313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28600"/>
            <a:ext cx="513556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Прямоугольник 4"/>
          <p:cNvSpPr>
            <a:spLocks noChangeArrowheads="1"/>
          </p:cNvSpPr>
          <p:nvPr/>
        </p:nvSpPr>
        <p:spPr bwMode="auto">
          <a:xfrm>
            <a:off x="5305425" y="2838450"/>
            <a:ext cx="36099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 2021 году планируется отремонтировать около 6,94 км дорог общего пользования местного значения, находящихся на территории Муромского района. Из них:- на территории муниципального образования Борисоглебское 3,3 км, в том числе: в д. Дьяконово, ул.Заречная (5)- 0,7 км., с. Борисово, ул.Октябрьская (1) – 0,8 км., д.Вареж, ул.Зеленая (5) – 0,9 км., с.Польцо, ул.Мира (2),ул.Центральная (7) - 0,9 км.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Ковардицкое 3,64 км, в том числе: Ст. Котлицы-Бердишево – 1,5 км., д. Окулово, проезд (53) - 0,4 км.,             д. Грибково, ул. Дачная (5) - 0,81 км., с. Панфилово, ул.Набережная – 0,6 км., д. Пестенькино, ул. Полевая (8) – 0,33 км</a:t>
            </a:r>
            <a:r>
              <a:rPr lang="ru-RU" altLang="ru-RU" sz="1100"/>
              <a:t>.</a:t>
            </a:r>
          </a:p>
        </p:txBody>
      </p:sp>
      <p:sp>
        <p:nvSpPr>
          <p:cNvPr id="8" name="Равно 7"/>
          <p:cNvSpPr/>
          <p:nvPr/>
        </p:nvSpPr>
        <p:spPr>
          <a:xfrm>
            <a:off x="3863975" y="1152525"/>
            <a:ext cx="309563" cy="285750"/>
          </a:xfrm>
          <a:prstGeom prst="mathEqual">
            <a:avLst/>
          </a:prstGeom>
          <a:ln w="31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2"/>
          <p:cNvSpPr>
            <a:spLocks noChangeArrowheads="1"/>
          </p:cNvSpPr>
          <p:nvPr/>
        </p:nvSpPr>
        <p:spPr bwMode="auto">
          <a:xfrm>
            <a:off x="1143000" y="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6153150" y="3014663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коммунальное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76819,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5 тыс. рублей, средства будут направлены на:</a:t>
            </a:r>
          </a:p>
        </p:txBody>
      </p:sp>
      <p:sp>
        <p:nvSpPr>
          <p:cNvPr id="58372" name="TextBox 20"/>
          <p:cNvSpPr txBox="1">
            <a:spLocks noChangeArrowheads="1"/>
          </p:cNvSpPr>
          <p:nvPr/>
        </p:nvSpPr>
        <p:spPr bwMode="auto">
          <a:xfrm>
            <a:off x="6153150" y="3844925"/>
            <a:ext cx="26860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-проведение работ по объекту «Наружные  водопроводные сети с. Ковардицы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(2-5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этапы)» в сумме 74322,1 тыс. руб. (строительство объекта 74074,1 тыс. руб.)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-строительный контроль в сумме 275,0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проектирование станции водоподготовки в с. Панфилово в сумме  1300,0 тыс.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строительство объекта теплоснабжения «Блочно-модульная котельная для школы с. Борисоглеб Муромского района» в сумме 987,4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- строительный контроль на объекте теплоснабжения 150 тыс. руб.</a:t>
            </a:r>
          </a:p>
        </p:txBody>
      </p:sp>
      <p:sp>
        <p:nvSpPr>
          <p:cNvPr id="58373" name="TextBox 13"/>
          <p:cNvSpPr txBox="1">
            <a:spLocks noChangeArrowheads="1"/>
          </p:cNvSpPr>
          <p:nvPr/>
        </p:nvSpPr>
        <p:spPr bwMode="auto">
          <a:xfrm>
            <a:off x="34226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год на жилищно-коммунальное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96875,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1200" b="1" u="sng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тыс. рублей, из них: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8382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b="1" u="sng">
                <a:latin typeface="Times New Roman" pitchFamily="18" charset="0"/>
                <a:cs typeface="Times New Roman" pitchFamily="18" charset="0"/>
              </a:rPr>
              <a:t>2362,0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25"/>
          <p:cNvSpPr>
            <a:spLocks noChangeArrowheads="1"/>
          </p:cNvSpPr>
          <p:nvPr/>
        </p:nvSpPr>
        <p:spPr bwMode="auto">
          <a:xfrm>
            <a:off x="838200" y="3979863"/>
            <a:ext cx="2478088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оказание услуг МКУ «УЖКХИСП»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2092,0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58377" name="Стрелка вправо 19"/>
          <p:cNvSpPr>
            <a:spLocks noChangeArrowheads="1"/>
          </p:cNvSpPr>
          <p:nvPr/>
        </p:nvSpPr>
        <p:spPr bwMode="auto">
          <a:xfrm>
            <a:off x="5956300" y="3243263"/>
            <a:ext cx="1778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8" name="Стрелка влево 20"/>
          <p:cNvSpPr>
            <a:spLocks noChangeArrowheads="1"/>
          </p:cNvSpPr>
          <p:nvPr/>
        </p:nvSpPr>
        <p:spPr bwMode="auto">
          <a:xfrm>
            <a:off x="3214688" y="3243263"/>
            <a:ext cx="207962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3422650" y="4262438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жилищное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693,8 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0" name="Стрелка влево 20"/>
          <p:cNvSpPr>
            <a:spLocks noChangeArrowheads="1"/>
          </p:cNvSpPr>
          <p:nvPr/>
        </p:nvSpPr>
        <p:spPr bwMode="auto">
          <a:xfrm rot="5400000" flipH="1">
            <a:off x="4499769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81" name="TextBox 20"/>
          <p:cNvSpPr txBox="1">
            <a:spLocks noChangeArrowheads="1"/>
          </p:cNvSpPr>
          <p:nvPr/>
        </p:nvSpPr>
        <p:spPr bwMode="auto">
          <a:xfrm rot="10800000" flipV="1">
            <a:off x="3422650" y="5273675"/>
            <a:ext cx="240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приобретение жилых помещений для граждан, нуждающихся в улучшении жилищных условий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564,8 тыс. руб. Планируется улучшить жилищные условия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семей.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381000" y="366713"/>
          <a:ext cx="8204200" cy="252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9395" name="AutoShape 95"/>
          <p:cNvSpPr>
            <a:spLocks noChangeArrowheads="1"/>
          </p:cNvSpPr>
          <p:nvPr/>
        </p:nvSpPr>
        <p:spPr bwMode="auto">
          <a:xfrm>
            <a:off x="1247775" y="219075"/>
            <a:ext cx="6646863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2021-2023 г. г</a:t>
            </a:r>
            <a:r>
              <a:rPr lang="ru-RU" altLang="ru-RU" sz="1100" b="1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/>
          </a:p>
        </p:txBody>
      </p:sp>
      <p:sp>
        <p:nvSpPr>
          <p:cNvPr id="59396" name="AutoShape 96"/>
          <p:cNvSpPr>
            <a:spLocks noChangeArrowheads="1"/>
          </p:cNvSpPr>
          <p:nvPr/>
        </p:nvSpPr>
        <p:spPr bwMode="auto">
          <a:xfrm>
            <a:off x="458788" y="808038"/>
            <a:ext cx="2651125" cy="593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«Наружные водопроводные сети с. Ковардицы Муромского района» 2-5 этапы (74322,1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397" name="AutoShape 97"/>
          <p:cNvSpPr>
            <a:spLocks noChangeArrowheads="1"/>
          </p:cNvSpPr>
          <p:nvPr/>
        </p:nvSpPr>
        <p:spPr bwMode="auto">
          <a:xfrm>
            <a:off x="3149600" y="9906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398" name="AutoShape 100"/>
          <p:cNvSpPr>
            <a:spLocks noChangeArrowheads="1"/>
          </p:cNvSpPr>
          <p:nvPr/>
        </p:nvSpPr>
        <p:spPr bwMode="auto">
          <a:xfrm>
            <a:off x="3763963" y="808038"/>
            <a:ext cx="1616075" cy="6238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(74322,1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102"/>
          <p:cNvSpPr>
            <a:spLocks/>
          </p:cNvSpPr>
          <p:nvPr/>
        </p:nvSpPr>
        <p:spPr bwMode="auto">
          <a:xfrm>
            <a:off x="5402263" y="739775"/>
            <a:ext cx="392112" cy="654050"/>
          </a:xfrm>
          <a:prstGeom prst="leftBrace">
            <a:avLst>
              <a:gd name="adj1" fmla="val 7726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0" name="AutoShape 106"/>
          <p:cNvSpPr>
            <a:spLocks noChangeArrowheads="1"/>
          </p:cNvSpPr>
          <p:nvPr/>
        </p:nvSpPr>
        <p:spPr bwMode="auto">
          <a:xfrm>
            <a:off x="5773738" y="722313"/>
            <a:ext cx="2974975" cy="268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(275,0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1" name="AutoShape 108"/>
          <p:cNvSpPr>
            <a:spLocks noChangeArrowheads="1"/>
          </p:cNvSpPr>
          <p:nvPr/>
        </p:nvSpPr>
        <p:spPr bwMode="auto">
          <a:xfrm>
            <a:off x="5772150" y="1050925"/>
            <a:ext cx="2978150" cy="244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(74047,1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2" name="AutoShape 110"/>
          <p:cNvSpPr>
            <a:spLocks noChangeArrowheads="1"/>
          </p:cNvSpPr>
          <p:nvPr/>
        </p:nvSpPr>
        <p:spPr bwMode="auto">
          <a:xfrm>
            <a:off x="515938" y="1535113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«Блочно-модульная котельная для школы с. Борисоглеб Муромского района» 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3" name="AutoShape 112"/>
          <p:cNvSpPr>
            <a:spLocks noChangeArrowheads="1"/>
          </p:cNvSpPr>
          <p:nvPr/>
        </p:nvSpPr>
        <p:spPr bwMode="auto">
          <a:xfrm>
            <a:off x="3770313" y="1535113"/>
            <a:ext cx="1633537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4" name="AutoShape 113"/>
          <p:cNvSpPr>
            <a:spLocks noChangeArrowheads="1"/>
          </p:cNvSpPr>
          <p:nvPr/>
        </p:nvSpPr>
        <p:spPr bwMode="auto">
          <a:xfrm rot="10800000" flipV="1">
            <a:off x="5773738" y="1493838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(987,4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AutoShape 97"/>
          <p:cNvSpPr>
            <a:spLocks noChangeArrowheads="1"/>
          </p:cNvSpPr>
          <p:nvPr/>
        </p:nvSpPr>
        <p:spPr bwMode="auto">
          <a:xfrm>
            <a:off x="3157538" y="17335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6" name="AutoShape 102"/>
          <p:cNvSpPr>
            <a:spLocks/>
          </p:cNvSpPr>
          <p:nvPr/>
        </p:nvSpPr>
        <p:spPr bwMode="auto">
          <a:xfrm>
            <a:off x="5430838" y="1601788"/>
            <a:ext cx="304800" cy="498475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7" name="AutoShape 8"/>
          <p:cNvSpPr>
            <a:spLocks noChangeArrowheads="1"/>
          </p:cNvSpPr>
          <p:nvPr/>
        </p:nvSpPr>
        <p:spPr bwMode="auto">
          <a:xfrm>
            <a:off x="479425" y="2362200"/>
            <a:ext cx="264477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«Очистные сооружения п.Зименки Муромского района Владимирской области» (3900,0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8" name="AutoShape 11"/>
          <p:cNvSpPr>
            <a:spLocks noChangeArrowheads="1"/>
          </p:cNvSpPr>
          <p:nvPr/>
        </p:nvSpPr>
        <p:spPr bwMode="auto">
          <a:xfrm>
            <a:off x="3824288" y="2476500"/>
            <a:ext cx="1590675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9" name="AutoShape 97"/>
          <p:cNvSpPr>
            <a:spLocks noChangeArrowheads="1"/>
          </p:cNvSpPr>
          <p:nvPr/>
        </p:nvSpPr>
        <p:spPr bwMode="auto">
          <a:xfrm rot="-184155">
            <a:off x="3197225" y="249872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0" name="AutoShape 12"/>
          <p:cNvSpPr>
            <a:spLocks noChangeArrowheads="1"/>
          </p:cNvSpPr>
          <p:nvPr/>
        </p:nvSpPr>
        <p:spPr bwMode="auto">
          <a:xfrm>
            <a:off x="3854450" y="3508375"/>
            <a:ext cx="1633538" cy="587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(2600,0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11" name="AutoShape 97"/>
          <p:cNvSpPr>
            <a:spLocks noChangeArrowheads="1"/>
          </p:cNvSpPr>
          <p:nvPr/>
        </p:nvSpPr>
        <p:spPr bwMode="auto">
          <a:xfrm rot="1901984">
            <a:off x="3116263" y="3122613"/>
            <a:ext cx="809625" cy="250825"/>
          </a:xfrm>
          <a:prstGeom prst="notchedRightArrow">
            <a:avLst>
              <a:gd name="adj1" fmla="val 50000"/>
              <a:gd name="adj2" fmla="val 60388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2" name="AutoShape 16"/>
          <p:cNvSpPr>
            <a:spLocks noChangeArrowheads="1"/>
          </p:cNvSpPr>
          <p:nvPr/>
        </p:nvSpPr>
        <p:spPr bwMode="auto">
          <a:xfrm>
            <a:off x="5776913" y="2205038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объекта 1000,0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3" name="AutoShape 17"/>
          <p:cNvSpPr>
            <a:spLocks noChangeArrowheads="1"/>
          </p:cNvSpPr>
          <p:nvPr/>
        </p:nvSpPr>
        <p:spPr bwMode="auto">
          <a:xfrm>
            <a:off x="5768975" y="2603500"/>
            <a:ext cx="2994025" cy="458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280,0 тыс. рублей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59414" name="AutoShape 18"/>
          <p:cNvSpPr>
            <a:spLocks noChangeArrowheads="1"/>
          </p:cNvSpPr>
          <p:nvPr/>
        </p:nvSpPr>
        <p:spPr bwMode="auto">
          <a:xfrm>
            <a:off x="5768975" y="3062288"/>
            <a:ext cx="2998788" cy="3667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объекта  20,0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5" name="AutoShape 19"/>
          <p:cNvSpPr>
            <a:spLocks noChangeArrowheads="1"/>
          </p:cNvSpPr>
          <p:nvPr/>
        </p:nvSpPr>
        <p:spPr bwMode="auto">
          <a:xfrm>
            <a:off x="5792788" y="3508375"/>
            <a:ext cx="2974975" cy="27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500,0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6" name="AutoShape 20"/>
          <p:cNvSpPr>
            <a:spLocks noChangeArrowheads="1"/>
          </p:cNvSpPr>
          <p:nvPr/>
        </p:nvSpPr>
        <p:spPr bwMode="auto">
          <a:xfrm>
            <a:off x="5815013" y="3813175"/>
            <a:ext cx="2976562" cy="336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2100,0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407988" y="5789613"/>
            <a:ext cx="8256587" cy="739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lvl="1" algn="just">
              <a:spcAft>
                <a:spcPts val="1000"/>
              </a:spcAft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 Строительство наружных сетей водопровода в с. Ковардицы протяженностью 36,941 км позволит обеспечить качественной питьевой водой 798 домовладений или 1800 жителей;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8" name="AutoShape 102"/>
          <p:cNvSpPr>
            <a:spLocks/>
          </p:cNvSpPr>
          <p:nvPr/>
        </p:nvSpPr>
        <p:spPr bwMode="auto">
          <a:xfrm>
            <a:off x="5481638" y="2295525"/>
            <a:ext cx="292100" cy="1125538"/>
          </a:xfrm>
          <a:prstGeom prst="leftBrace">
            <a:avLst>
              <a:gd name="adj1" fmla="val 7692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9" name="AutoShape 102"/>
          <p:cNvSpPr>
            <a:spLocks/>
          </p:cNvSpPr>
          <p:nvPr/>
        </p:nvSpPr>
        <p:spPr bwMode="auto">
          <a:xfrm>
            <a:off x="5487988" y="3519488"/>
            <a:ext cx="295275" cy="650875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0" name="AutoShape 113"/>
          <p:cNvSpPr>
            <a:spLocks noChangeArrowheads="1"/>
          </p:cNvSpPr>
          <p:nvPr/>
        </p:nvSpPr>
        <p:spPr bwMode="auto">
          <a:xfrm rot="10800000" flipV="1">
            <a:off x="5773738" y="1858963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1" name="AutoShape 8"/>
          <p:cNvSpPr>
            <a:spLocks noChangeArrowheads="1"/>
          </p:cNvSpPr>
          <p:nvPr/>
        </p:nvSpPr>
        <p:spPr bwMode="auto">
          <a:xfrm>
            <a:off x="495300" y="5110163"/>
            <a:ext cx="2644775" cy="546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«Водозаборная скважина  в с. Борисоглеб Муромского района» </a:t>
            </a:r>
            <a:endParaRPr lang="ru-RU" altLang="ru-RU" sz="1000"/>
          </a:p>
        </p:txBody>
      </p:sp>
      <p:sp>
        <p:nvSpPr>
          <p:cNvPr id="59422" name="AutoShape 97"/>
          <p:cNvSpPr>
            <a:spLocks noChangeArrowheads="1"/>
          </p:cNvSpPr>
          <p:nvPr/>
        </p:nvSpPr>
        <p:spPr bwMode="auto">
          <a:xfrm>
            <a:off x="3157538" y="5257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3" name="AutoShape 112"/>
          <p:cNvSpPr>
            <a:spLocks noChangeArrowheads="1"/>
          </p:cNvSpPr>
          <p:nvPr/>
        </p:nvSpPr>
        <p:spPr bwMode="auto">
          <a:xfrm>
            <a:off x="3900488" y="5253038"/>
            <a:ext cx="1633537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(650,0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4" name="AutoShape 20"/>
          <p:cNvSpPr>
            <a:spLocks noChangeArrowheads="1"/>
          </p:cNvSpPr>
          <p:nvPr/>
        </p:nvSpPr>
        <p:spPr bwMode="auto">
          <a:xfrm>
            <a:off x="5772150" y="5221288"/>
            <a:ext cx="3109913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650 тыс. рублей</a:t>
            </a:r>
          </a:p>
        </p:txBody>
      </p:sp>
      <p:sp>
        <p:nvSpPr>
          <p:cNvPr id="59425" name="AutoShape 102"/>
          <p:cNvSpPr>
            <a:spLocks/>
          </p:cNvSpPr>
          <p:nvPr/>
        </p:nvSpPr>
        <p:spPr bwMode="auto">
          <a:xfrm>
            <a:off x="5534025" y="5170488"/>
            <a:ext cx="295275" cy="581025"/>
          </a:xfrm>
          <a:prstGeom prst="leftBrace">
            <a:avLst>
              <a:gd name="adj1" fmla="val 769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6" name="AutoShape 8"/>
          <p:cNvSpPr>
            <a:spLocks noChangeArrowheads="1"/>
          </p:cNvSpPr>
          <p:nvPr/>
        </p:nvSpPr>
        <p:spPr bwMode="auto">
          <a:xfrm>
            <a:off x="495300" y="43338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"Станция водоподготовки  с. Панфилово Муромского района"</a:t>
            </a:r>
            <a:endParaRPr lang="ru-RU" altLang="ru-RU" sz="1000"/>
          </a:p>
        </p:txBody>
      </p:sp>
      <p:sp>
        <p:nvSpPr>
          <p:cNvPr id="59427" name="AutoShape 97"/>
          <p:cNvSpPr>
            <a:spLocks noChangeArrowheads="1"/>
          </p:cNvSpPr>
          <p:nvPr/>
        </p:nvSpPr>
        <p:spPr bwMode="auto">
          <a:xfrm rot="-675461">
            <a:off x="3248025" y="4368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8" name="AutoShape 112"/>
          <p:cNvSpPr>
            <a:spLocks noChangeArrowheads="1"/>
          </p:cNvSpPr>
          <p:nvPr/>
        </p:nvSpPr>
        <p:spPr bwMode="auto">
          <a:xfrm>
            <a:off x="3900488" y="47498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9" name="AutoShape 102"/>
          <p:cNvSpPr>
            <a:spLocks/>
          </p:cNvSpPr>
          <p:nvPr/>
        </p:nvSpPr>
        <p:spPr bwMode="auto">
          <a:xfrm>
            <a:off x="5540375" y="4803775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0" name="AutoShape 20"/>
          <p:cNvSpPr>
            <a:spLocks noChangeArrowheads="1"/>
          </p:cNvSpPr>
          <p:nvPr/>
        </p:nvSpPr>
        <p:spPr bwMode="auto">
          <a:xfrm>
            <a:off x="5837238" y="48164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1300,0 тыс. рублей</a:t>
            </a:r>
          </a:p>
        </p:txBody>
      </p:sp>
      <p:sp>
        <p:nvSpPr>
          <p:cNvPr id="59431" name="AutoShape 112"/>
          <p:cNvSpPr>
            <a:spLocks noChangeArrowheads="1"/>
          </p:cNvSpPr>
          <p:nvPr/>
        </p:nvSpPr>
        <p:spPr bwMode="auto">
          <a:xfrm>
            <a:off x="3897313" y="4276725"/>
            <a:ext cx="1633537" cy="434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32" name="AutoShape 97"/>
          <p:cNvSpPr>
            <a:spLocks noChangeArrowheads="1"/>
          </p:cNvSpPr>
          <p:nvPr/>
        </p:nvSpPr>
        <p:spPr bwMode="auto">
          <a:xfrm rot="316433">
            <a:off x="3217863" y="47037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3" name="AutoShape 20"/>
          <p:cNvSpPr>
            <a:spLocks noChangeArrowheads="1"/>
          </p:cNvSpPr>
          <p:nvPr/>
        </p:nvSpPr>
        <p:spPr bwMode="auto">
          <a:xfrm>
            <a:off x="5834063" y="41687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ПСД объекта 1000,0 тыс. рублей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4" name="AutoShape 20"/>
          <p:cNvSpPr>
            <a:spLocks noChangeArrowheads="1"/>
          </p:cNvSpPr>
          <p:nvPr/>
        </p:nvSpPr>
        <p:spPr bwMode="auto">
          <a:xfrm>
            <a:off x="5834063" y="4437063"/>
            <a:ext cx="3055937" cy="3063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7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ПСД по объекту 300,0 тыс. рублей</a:t>
            </a:r>
          </a:p>
        </p:txBody>
      </p:sp>
      <p:sp>
        <p:nvSpPr>
          <p:cNvPr id="59435" name="AutoShape 102"/>
          <p:cNvSpPr>
            <a:spLocks/>
          </p:cNvSpPr>
          <p:nvPr/>
        </p:nvSpPr>
        <p:spPr bwMode="auto">
          <a:xfrm>
            <a:off x="5530850" y="4191000"/>
            <a:ext cx="295275" cy="500063"/>
          </a:xfrm>
          <a:prstGeom prst="leftBrace">
            <a:avLst>
              <a:gd name="adj1" fmla="val 7680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228600" y="403225"/>
            <a:ext cx="2105546" cy="1425576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2049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включает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4 детских дошкольных учреждения (240 воспитанников)</a:t>
            </a:r>
          </a:p>
        </p:txBody>
      </p:sp>
      <p:sp>
        <p:nvSpPr>
          <p:cNvPr id="60422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8 общеобразовательных школ (1001 учащихся, 150 воспитанника)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60424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Муромского района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533400" y="19050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3"/>
          <p:cNvSpPr txBox="1">
            <a:spLocks noChangeArrowheads="1"/>
          </p:cNvSpPr>
          <p:nvPr/>
        </p:nvSpPr>
        <p:spPr bwMode="auto">
          <a:xfrm>
            <a:off x="304800" y="1524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2021 год</a:t>
            </a:r>
          </a:p>
        </p:txBody>
      </p:sp>
      <p:sp>
        <p:nvSpPr>
          <p:cNvPr id="61443" name="TextBox 14"/>
          <p:cNvSpPr txBox="1">
            <a:spLocks noChangeArrowheads="1"/>
          </p:cNvSpPr>
          <p:nvPr/>
        </p:nvSpPr>
        <p:spPr bwMode="auto">
          <a:xfrm>
            <a:off x="3898900" y="457200"/>
            <a:ext cx="5245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дошкольного образования детей в муниципальных дошкольных образовательных организациях (4 дошкольных учреждения)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30868,8 тыс.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1 167,0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на 2021-2023 годы ежегодно (планируется оказать социальную поддержку, исходя из расчета в среднем на 1 получателя в месяц в сумме 1 648,3 рублей - 59 получателям, из них 24 работающих и 35 пенсионеров).</a:t>
            </a:r>
          </a:p>
        </p:txBody>
      </p:sp>
      <p:sp>
        <p:nvSpPr>
          <p:cNvPr id="61444" name="Левая фигурная скобка 9"/>
          <p:cNvSpPr>
            <a:spLocks/>
          </p:cNvSpPr>
          <p:nvPr/>
        </p:nvSpPr>
        <p:spPr bwMode="auto">
          <a:xfrm>
            <a:off x="3838575" y="457200"/>
            <a:ext cx="228600" cy="954088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45" name="TextBox 14"/>
          <p:cNvSpPr txBox="1">
            <a:spLocks noChangeArrowheads="1"/>
          </p:cNvSpPr>
          <p:nvPr/>
        </p:nvSpPr>
        <p:spPr bwMode="auto">
          <a:xfrm>
            <a:off x="3898900" y="1450975"/>
            <a:ext cx="5245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-ежемесячное 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6 874,6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предоставления общедоступного и бесплатного общего образования по основным общеобразовательным программам 1001 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123 589,3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-организацию 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4 526,8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-приобретение транспортных средств для организации бесплатной перевозки обучающихся в муниципальных общеобразовательных организациях, реализующих основные общеобразовательные программы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2 100,0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-питание льготной категории учащихся 5-9 классов в муниципальных образовательных организациях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711,8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5 612,4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-обновление 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1 023,2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-создание в общеобразовательных организациях, расположенных в сельской местности и малых городах, условий для занятий физической культурой и спортом в рамках реализации федерального проекта «Успех каждого ребенка» национального проекта «Образование» в 2021 году предусмотрены бюджетные ассигнования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574,8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-внедрение 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2021 году запланировано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10 233,7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6" name="TextBox 14"/>
          <p:cNvSpPr txBox="1">
            <a:spLocks noChangeArrowheads="1"/>
          </p:cNvSpPr>
          <p:nvPr/>
        </p:nvSpPr>
        <p:spPr bwMode="auto">
          <a:xfrm>
            <a:off x="3898900" y="4638675"/>
            <a:ext cx="52578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поддержку приоритетных направлений развития отрасли образования запланировано по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1 544,8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45,0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3952875" y="5618163"/>
            <a:ext cx="51911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10164,4 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1782,4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-налог на благоустроенные помещения для детей сирот , оставшихся без попечения родителей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672,3 тыс. руб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448" name="Прямоугольник 1"/>
          <p:cNvSpPr>
            <a:spLocks noChangeArrowheads="1"/>
          </p:cNvSpPr>
          <p:nvPr/>
        </p:nvSpPr>
        <p:spPr bwMode="auto">
          <a:xfrm>
            <a:off x="3124200" y="533400"/>
            <a:ext cx="68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32035,8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Прямоугольник 14"/>
          <p:cNvSpPr>
            <a:spLocks noChangeArrowheads="1"/>
          </p:cNvSpPr>
          <p:nvPr/>
        </p:nvSpPr>
        <p:spPr bwMode="auto">
          <a:xfrm>
            <a:off x="3170238" y="2593975"/>
            <a:ext cx="677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155246,6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Прямоугольник 15"/>
          <p:cNvSpPr>
            <a:spLocks noChangeArrowheads="1"/>
          </p:cNvSpPr>
          <p:nvPr/>
        </p:nvSpPr>
        <p:spPr bwMode="auto">
          <a:xfrm>
            <a:off x="3046413" y="4370388"/>
            <a:ext cx="9271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1667,8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6"/>
          <p:cNvSpPr>
            <a:spLocks noChangeArrowheads="1"/>
          </p:cNvSpPr>
          <p:nvPr/>
        </p:nvSpPr>
        <p:spPr bwMode="auto">
          <a:xfrm>
            <a:off x="3105150" y="5759450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13129,4  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971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Левая фигурная скобка 9"/>
          <p:cNvSpPr>
            <a:spLocks/>
          </p:cNvSpPr>
          <p:nvPr/>
        </p:nvSpPr>
        <p:spPr bwMode="auto">
          <a:xfrm>
            <a:off x="3860800" y="1450975"/>
            <a:ext cx="228600" cy="3124200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4" name="Левая фигурная скобка 9"/>
          <p:cNvSpPr>
            <a:spLocks/>
          </p:cNvSpPr>
          <p:nvPr/>
        </p:nvSpPr>
        <p:spPr bwMode="auto">
          <a:xfrm>
            <a:off x="3856038" y="4643438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5" name="Левая фигурная скобка 9"/>
          <p:cNvSpPr>
            <a:spLocks/>
          </p:cNvSpPr>
          <p:nvPr/>
        </p:nvSpPr>
        <p:spPr bwMode="auto">
          <a:xfrm>
            <a:off x="3881438" y="5583238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137160" y="2760028"/>
          <a:ext cx="2967990" cy="348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616700" y="59324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68298" y="779463"/>
            <a:ext cx="3596149" cy="2406036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обновление материально- технической базы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для формирования у обучающихся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современ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н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ых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технологических и гуманитарных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навы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ков в сумме 1023,2 тыс.руб.</a:t>
            </a:r>
          </a:p>
          <a:p>
            <a:pPr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циф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рового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и гуманитарного профилей «Точка роста» )</a:t>
            </a: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28600" y="3505200"/>
            <a:ext cx="3721099" cy="266541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«Успех каждого ребенка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создание в общеобразовательных организациях,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расположенных в сельской местности, условий для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занятий физической культурой и спортом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2021 годы в сумме 574,8 тыс. руб.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(Бюджетные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ассигнования будут направлены на ремонт спор-</a:t>
            </a:r>
          </a:p>
          <a:p>
            <a:pPr algn="ctr"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тивного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зала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Алешунинской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)    </a:t>
            </a:r>
          </a:p>
          <a:p>
            <a:pPr algn="ctr"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3" name="AutoShape 26"/>
          <p:cNvSpPr>
            <a:spLocks noChangeArrowheads="1"/>
          </p:cNvSpPr>
          <p:nvPr/>
        </p:nvSpPr>
        <p:spPr bwMode="auto">
          <a:xfrm>
            <a:off x="5702300" y="779463"/>
            <a:ext cx="2952750" cy="12985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Национальный проект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«Образование»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2474" name="AutoShape 51"/>
          <p:cNvSpPr>
            <a:spLocks noChangeArrowheads="1"/>
          </p:cNvSpPr>
          <p:nvPr/>
        </p:nvSpPr>
        <p:spPr bwMode="auto">
          <a:xfrm rot="10800000">
            <a:off x="3949700" y="1212850"/>
            <a:ext cx="173355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5" name="Text Box 52"/>
          <p:cNvSpPr txBox="1">
            <a:spLocks noChangeArrowheads="1"/>
          </p:cNvSpPr>
          <p:nvPr/>
        </p:nvSpPr>
        <p:spPr bwMode="auto">
          <a:xfrm>
            <a:off x="5389563" y="3343275"/>
            <a:ext cx="280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6" name="AutoShape 53"/>
          <p:cNvSpPr>
            <a:spLocks noChangeArrowheads="1"/>
          </p:cNvSpPr>
          <p:nvPr/>
        </p:nvSpPr>
        <p:spPr bwMode="auto">
          <a:xfrm>
            <a:off x="4635500" y="3203575"/>
            <a:ext cx="4216400" cy="2757488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 образовательная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образовательной среды в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на 2021 год в</a:t>
            </a:r>
          </a:p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10233,7 тыс. руб.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ассигнования планируется направить на приобретение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вычислительной техники, периферийного оборудования, прог-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рамного обеспечения и презентационного оборудования в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общеобразовательным организациям)</a:t>
            </a: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7" name="AutoShape 61"/>
          <p:cNvSpPr>
            <a:spLocks noChangeArrowheads="1"/>
          </p:cNvSpPr>
          <p:nvPr/>
        </p:nvSpPr>
        <p:spPr bwMode="auto">
          <a:xfrm>
            <a:off x="6542088" y="2078038"/>
            <a:ext cx="504825" cy="1125537"/>
          </a:xfrm>
          <a:prstGeom prst="downArrow">
            <a:avLst>
              <a:gd name="adj1" fmla="val 50000"/>
              <a:gd name="adj2" fmla="val 29139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8" name="AutoShape 51"/>
          <p:cNvSpPr>
            <a:spLocks noChangeArrowheads="1"/>
          </p:cNvSpPr>
          <p:nvPr/>
        </p:nvSpPr>
        <p:spPr bwMode="auto">
          <a:xfrm rot="8584695">
            <a:off x="3584575" y="2589213"/>
            <a:ext cx="2435225" cy="431800"/>
          </a:xfrm>
          <a:prstGeom prst="rightArrow">
            <a:avLst>
              <a:gd name="adj1" fmla="val 50000"/>
              <a:gd name="adj2" fmla="val 8347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9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 u="sng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3491" name="Rectangle 122"/>
          <p:cNvSpPr>
            <a:spLocks noChangeArrowheads="1"/>
          </p:cNvSpPr>
          <p:nvPr/>
        </p:nvSpPr>
        <p:spPr bwMode="auto">
          <a:xfrm>
            <a:off x="1219200" y="0"/>
            <a:ext cx="7489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33363" y="3657600"/>
            <a:ext cx="38052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в сфере культуры осуществляется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-муниципальными бюджетными учреждениями в количестве 3 единиц: «Центр культуры и досуга «Панфиловский», «Музейно-выставочное объединение», «Централизованная библиотечная система».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Структура расходов на культуру на 2021 год</a:t>
            </a: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учреждений: «Центр культуры и досуга «Панфиловский», «Музейно-выставочное объединение», «Централизованная библиотечная система»,  в том числе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сумме 18164,4 тыс. рублей в 2021 году, (планируется возместить коммунальные расходы 29 гражданам, из них 25 работающие, 4 пенсионера)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Динамика расходов на культуру</a:t>
            </a:r>
          </a:p>
        </p:txBody>
      </p:sp>
      <p:pic>
        <p:nvPicPr>
          <p:cNvPr id="6349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915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811213"/>
            <a:ext cx="437991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788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5539" name="Rectangle 122"/>
          <p:cNvSpPr>
            <a:spLocks noChangeArrowheads="1"/>
          </p:cNvSpPr>
          <p:nvPr/>
        </p:nvSpPr>
        <p:spPr bwMode="auto">
          <a:xfrm>
            <a:off x="1065213" y="0"/>
            <a:ext cx="7489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65540" name="TextBox 13"/>
          <p:cNvSpPr txBox="1">
            <a:spLocks noChangeArrowheads="1"/>
          </p:cNvSpPr>
          <p:nvPr/>
        </p:nvSpPr>
        <p:spPr bwMode="auto">
          <a:xfrm>
            <a:off x="230188" y="320675"/>
            <a:ext cx="4033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4724400" y="320675"/>
            <a:ext cx="426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на 2020 год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2021 году 8,0%, в 2022 году 10,1%, в 2023 году 11,3%.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0188" y="3354388"/>
          <a:ext cx="8761412" cy="3119437"/>
        </p:xfrm>
        <a:graphic>
          <a:graphicData uri="http://schemas.openxmlformats.org/drawingml/2006/table">
            <a:tbl>
              <a:tblPr/>
              <a:tblGrid>
                <a:gridCol w="761352"/>
                <a:gridCol w="2589860"/>
                <a:gridCol w="5410200"/>
              </a:tblGrid>
              <a:tr h="20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Сумма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год, 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1 578,5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158,7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Социальная поддержка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детей-инвалидов дошкольного возраста.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3 024,3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предоставлена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148,4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проживающих в сельской  местности, в т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. молодых семей и  молодых специалистов. В 2020 году планируется предоставление социальной выплаты на приобретение жилья 2 семьям 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 семьям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294,8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Возмещение расходов за социальные проездные билеты жителям района.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2 132,4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(1001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учеников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150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воспитанников)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17 686,0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 в сумме по 17 686,0 тыс. рублей на 2021-2023 годы ежегодно, в том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числе на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оздоровительные мероприятия детям-сиротам, находящихся в приемной семье и семье опекуна – 540,0 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(49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приемных детей,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16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опекаемых), материальное обеспечение приемной семье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5527,0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приемных семей, в которых находятся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детей), вознаграждение, причитающееся приемному родителю за каждого воспитанника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9637,0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семей, 33 получателя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),выплаты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семьям опекунов на содержание подопечных детей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1982,0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(19 опекаемых детей).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039,2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1 653,3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жильем молодых семей в рамках муниципальной программы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 из 4х человек и 1 семье из 3х человек.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Другие вопросы в области социальной политике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940,4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76200" y="574104"/>
          <a:ext cx="4572000" cy="225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24781" y="598488"/>
          <a:ext cx="4266819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6563" name="AutoShape 26"/>
          <p:cNvSpPr>
            <a:spLocks noChangeArrowheads="1"/>
          </p:cNvSpPr>
          <p:nvPr/>
        </p:nvSpPr>
        <p:spPr bwMode="auto">
          <a:xfrm>
            <a:off x="4572000" y="762000"/>
            <a:ext cx="4019550" cy="16287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рамках федерального проекта 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«Спорт-норма жизни», входящего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состав национального проекта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«Демография»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</p:txBody>
      </p:sp>
      <p:sp>
        <p:nvSpPr>
          <p:cNvPr id="66564" name="AutoShape 61"/>
          <p:cNvSpPr>
            <a:spLocks noChangeArrowheads="1"/>
          </p:cNvSpPr>
          <p:nvPr/>
        </p:nvSpPr>
        <p:spPr bwMode="auto">
          <a:xfrm>
            <a:off x="6581775" y="2417763"/>
            <a:ext cx="581025" cy="1392237"/>
          </a:xfrm>
          <a:prstGeom prst="downArrow">
            <a:avLst>
              <a:gd name="adj1" fmla="val 50000"/>
              <a:gd name="adj2" fmla="val 2914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5" name="AutoShape 51"/>
          <p:cNvSpPr>
            <a:spLocks noChangeArrowheads="1"/>
          </p:cNvSpPr>
          <p:nvPr/>
        </p:nvSpPr>
        <p:spPr bwMode="auto">
          <a:xfrm rot="7309769" flipV="1">
            <a:off x="3881438" y="2873375"/>
            <a:ext cx="1697037" cy="563563"/>
          </a:xfrm>
          <a:prstGeom prst="rightArrow">
            <a:avLst>
              <a:gd name="adj1" fmla="val 50000"/>
              <a:gd name="adj2" fmla="val 8371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6" name="AutoShape 53"/>
          <p:cNvSpPr>
            <a:spLocks noChangeArrowheads="1"/>
          </p:cNvSpPr>
          <p:nvPr/>
        </p:nvSpPr>
        <p:spPr bwMode="auto">
          <a:xfrm>
            <a:off x="5029200" y="3810000"/>
            <a:ext cx="3759200" cy="2057400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b="1" i="1" u="sng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Строительство  площадки 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для подготовки и сдачи нормативов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ВФСК ГТО ( село Чаадаево)в сумме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3515,0 тыс. руб.</a:t>
            </a:r>
          </a:p>
          <a:p>
            <a:pPr algn="ctr" eaLnBrk="1" hangingPunct="1"/>
            <a:endParaRPr lang="ru-RU" altLang="ru-RU" sz="1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79475" y="3790950"/>
            <a:ext cx="3516313" cy="28194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i="1" u="sng" dirty="0">
                <a:solidFill>
                  <a:srgbClr val="000000"/>
                </a:solidFill>
                <a:latin typeface="Times New Roman" pitchFamily="18" charset="0"/>
              </a:rPr>
              <a:t>На 2021 год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площадка» в Муромском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районе (с.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</a:rPr>
              <a:t>Молотицы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) в сумме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9553,4 тыс. руб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объекта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площадка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В Муромском районе  (п. Зименки) в сумме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1241,9 тыс. руб.</a:t>
            </a:r>
            <a:endParaRPr lang="ru-RU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6800"/>
            <a:ext cx="40513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258888" y="914400"/>
            <a:ext cx="727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Российской Федерации</a:t>
            </a:r>
            <a:endParaRPr lang="ru-RU" altLang="ru-RU" sz="1900" i="1"/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484438" y="1268413"/>
            <a:ext cx="3816350" cy="55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22336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5003800" y="1916113"/>
            <a:ext cx="39608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субъекта РФ</a:t>
            </a: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4067175" y="2492375"/>
            <a:ext cx="1871663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Бюджет субъекта РФ</a:t>
            </a:r>
          </a:p>
        </p:txBody>
      </p:sp>
      <p:sp>
        <p:nvSpPr>
          <p:cNvPr id="30731" name="Text Box 24"/>
          <p:cNvSpPr txBox="1">
            <a:spLocks noChangeArrowheads="1"/>
          </p:cNvSpPr>
          <p:nvPr/>
        </p:nvSpPr>
        <p:spPr bwMode="auto">
          <a:xfrm>
            <a:off x="6732588" y="2492375"/>
            <a:ext cx="2305050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3851275" y="3068638"/>
            <a:ext cx="2016125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городского округа</a:t>
            </a:r>
          </a:p>
        </p:txBody>
      </p:sp>
      <p:sp>
        <p:nvSpPr>
          <p:cNvPr id="30733" name="Text Box 27"/>
          <p:cNvSpPr txBox="1">
            <a:spLocks noChangeArrowheads="1"/>
          </p:cNvSpPr>
          <p:nvPr/>
        </p:nvSpPr>
        <p:spPr bwMode="auto">
          <a:xfrm>
            <a:off x="2916238" y="3860800"/>
            <a:ext cx="1871662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0734" name="Text Box 28"/>
          <p:cNvSpPr txBox="1">
            <a:spLocks noChangeArrowheads="1"/>
          </p:cNvSpPr>
          <p:nvPr/>
        </p:nvSpPr>
        <p:spPr bwMode="auto">
          <a:xfrm>
            <a:off x="5076825" y="3860800"/>
            <a:ext cx="1728788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 flipH="1">
            <a:off x="1547813" y="1557338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32"/>
          <p:cNvSpPr>
            <a:spLocks noChangeShapeType="1"/>
          </p:cNvSpPr>
          <p:nvPr/>
        </p:nvSpPr>
        <p:spPr bwMode="auto">
          <a:xfrm>
            <a:off x="6300788" y="1557338"/>
            <a:ext cx="8636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 flipH="1">
            <a:off x="4787900" y="2133600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>
            <a:off x="7667625" y="2205038"/>
            <a:ext cx="31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36"/>
          <p:cNvSpPr>
            <a:spLocks noChangeShapeType="1"/>
          </p:cNvSpPr>
          <p:nvPr/>
        </p:nvSpPr>
        <p:spPr bwMode="auto">
          <a:xfrm flipH="1">
            <a:off x="5580063" y="263683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H="1">
            <a:off x="7667625" y="27813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39"/>
          <p:cNvSpPr>
            <a:spLocks noChangeShapeType="1"/>
          </p:cNvSpPr>
          <p:nvPr/>
        </p:nvSpPr>
        <p:spPr bwMode="auto">
          <a:xfrm flipH="1">
            <a:off x="4429125" y="34290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Line 41"/>
          <p:cNvSpPr>
            <a:spLocks noChangeShapeType="1"/>
          </p:cNvSpPr>
          <p:nvPr/>
        </p:nvSpPr>
        <p:spPr bwMode="auto">
          <a:xfrm>
            <a:off x="7956550" y="34290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Line 42"/>
          <p:cNvSpPr>
            <a:spLocks noChangeShapeType="1"/>
          </p:cNvSpPr>
          <p:nvPr/>
        </p:nvSpPr>
        <p:spPr bwMode="auto">
          <a:xfrm flipH="1">
            <a:off x="6661150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 eaLnBrk="1" hangingPunct="1"/>
            <a:endParaRPr lang="ru-RU" altLang="ru-RU" sz="900"/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30746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7021513" y="3860800"/>
            <a:ext cx="1871662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2305050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30749" name="Text Box 58"/>
          <p:cNvSpPr txBox="1">
            <a:spLocks noChangeArrowheads="1"/>
          </p:cNvSpPr>
          <p:nvPr/>
        </p:nvSpPr>
        <p:spPr bwMode="auto">
          <a:xfrm>
            <a:off x="228600" y="3048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Консолидированный бюджет - свод бюджетов всех уровней бюджетной системы на соответствующей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7587" name="Rectangle 122"/>
          <p:cNvSpPr>
            <a:spLocks noChangeArrowheads="1"/>
          </p:cNvSpPr>
          <p:nvPr/>
        </p:nvSpPr>
        <p:spPr bwMode="auto">
          <a:xfrm>
            <a:off x="469900" y="152400"/>
            <a:ext cx="867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Численность работников органов местного самоуправления (муниципальных служащих) с  2020 по 2023 год составляет 24 единицы. 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60338" y="815975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2020-2023 , тыс. рублей</a:t>
            </a: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4576763" y="82550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sp>
        <p:nvSpPr>
          <p:cNvPr id="67590" name="TextBox 13"/>
          <p:cNvSpPr txBox="1">
            <a:spLocks noChangeArrowheads="1"/>
          </p:cNvSpPr>
          <p:nvPr/>
        </p:nvSpPr>
        <p:spPr bwMode="auto">
          <a:xfrm>
            <a:off x="33338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расходов, %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4660900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доходов, %</a:t>
            </a:r>
          </a:p>
        </p:txBody>
      </p:sp>
      <p:pic>
        <p:nvPicPr>
          <p:cNvPr id="6759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358900"/>
            <a:ext cx="4208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333875"/>
            <a:ext cx="42084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332288"/>
            <a:ext cx="42545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358900"/>
            <a:ext cx="425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fld id="{C2761544-C578-420E-AF3D-BEED8E6D6937}" type="slidenum">
              <a:rPr lang="ru-RU" altLang="ru-RU" sz="1400"/>
              <a:pPr algn="r"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t>41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Межбюджетные отношения на 2021 год.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49188" y="934328"/>
            <a:ext cx="3327118" cy="13432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775" y="990600"/>
            <a:ext cx="32051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- дотации 126304,0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субсидии 115980,0 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149527,3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иные межбюджетные трансферты 9470,5 тыс. рублей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458777"/>
            <a:ext cx="3327118" cy="155516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grpSp>
        <p:nvGrpSpPr>
          <p:cNvPr id="68619" name="AutoShape 7"/>
          <p:cNvGrpSpPr>
            <a:grpSpLocks/>
          </p:cNvGrpSpPr>
          <p:nvPr/>
        </p:nvGrpSpPr>
        <p:grpSpPr bwMode="auto">
          <a:xfrm>
            <a:off x="4954588" y="3444875"/>
            <a:ext cx="3444875" cy="742950"/>
            <a:chOff x="3137" y="2362"/>
            <a:chExt cx="2170" cy="468"/>
          </a:xfrm>
        </p:grpSpPr>
        <p:pic>
          <p:nvPicPr>
            <p:cNvPr id="68634" name="AutoShap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" y="2362"/>
              <a:ext cx="2170" cy="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5" name="Text Box 12"/>
            <p:cNvSpPr txBox="1">
              <a:spLocks noChangeArrowheads="1"/>
            </p:cNvSpPr>
            <p:nvPr/>
          </p:nvSpPr>
          <p:spPr bwMode="auto">
            <a:xfrm>
              <a:off x="3173" y="2397"/>
              <a:ext cx="2098" cy="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300">
                <a:latin typeface="Times New Roman" pitchFamily="18" charset="0"/>
              </a:endParaRPr>
            </a:p>
          </p:txBody>
        </p:sp>
      </p:grpSp>
      <p:sp>
        <p:nvSpPr>
          <p:cNvPr id="68620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1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228600" y="2514600"/>
            <a:ext cx="33131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3994,9 тыс. рублей</a:t>
            </a:r>
          </a:p>
        </p:txBody>
      </p:sp>
      <p:sp>
        <p:nvSpPr>
          <p:cNvPr id="68623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5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68626" name="AutoShape 53"/>
          <p:cNvSpPr>
            <a:spLocks noChangeArrowheads="1"/>
          </p:cNvSpPr>
          <p:nvPr/>
        </p:nvSpPr>
        <p:spPr bwMode="auto">
          <a:xfrm>
            <a:off x="3671888" y="4557713"/>
            <a:ext cx="5329237" cy="218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7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8" name="Text Box 59"/>
          <p:cNvSpPr txBox="1">
            <a:spLocks noChangeArrowheads="1"/>
          </p:cNvSpPr>
          <p:nvPr/>
        </p:nvSpPr>
        <p:spPr bwMode="auto">
          <a:xfrm>
            <a:off x="3975100" y="4635500"/>
            <a:ext cx="4935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1. </a:t>
            </a:r>
            <a:r>
              <a:rPr lang="ru-RU" altLang="ru-RU" sz="1000" i="1" u="sng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Борисоглебское 5975,0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Ковардицкое 9250,0 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2. </a:t>
            </a:r>
            <a:r>
              <a:rPr lang="ru-RU" altLang="ru-RU" sz="1000" i="1" u="sng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Борисоглебское 7231,0 тыс.руб.;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Ковардицкое 11196,0 тыс.руб.  </a:t>
            </a:r>
            <a:r>
              <a:rPr lang="ru-RU" altLang="ru-RU" sz="1000" i="1">
                <a:latin typeface="Times New Roman" pitchFamily="18" charset="0"/>
              </a:rPr>
              <a:t> 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- 1767,80 тыс. рублей (средства будут распределены между сельскими поселениями в течении 2021 года).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itchFamily="18" charset="0"/>
            </a:endParaRPr>
          </a:p>
        </p:txBody>
      </p:sp>
      <p:sp>
        <p:nvSpPr>
          <p:cNvPr id="68629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30" name="AutoShape 51"/>
          <p:cNvSpPr>
            <a:spLocks noChangeArrowheads="1"/>
          </p:cNvSpPr>
          <p:nvPr/>
        </p:nvSpPr>
        <p:spPr bwMode="auto">
          <a:xfrm rot="8245893">
            <a:off x="3327400" y="3775075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 округ Муром – 530,1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- 1602,0 тыс. руб.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- 1738,0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963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9636" name="Диаграмма 4"/>
          <p:cNvGraphicFramePr>
            <a:graphicFrameLocks/>
          </p:cNvGraphicFramePr>
          <p:nvPr/>
        </p:nvGraphicFramePr>
        <p:xfrm>
          <a:off x="330200" y="254000"/>
          <a:ext cx="8483600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r:id="rId3" imgW="8486367" imgH="6346486" progId="Excel.Chart.8">
                  <p:embed/>
                </p:oleObj>
              </mc:Choice>
              <mc:Fallback>
                <p:oleObj r:id="rId3" imgW="8486367" imgH="634648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54000"/>
                        <a:ext cx="8483600" cy="63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241300" y="366713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Программный бюджет</a:t>
            </a:r>
          </a:p>
        </p:txBody>
      </p:sp>
      <p:pic>
        <p:nvPicPr>
          <p:cNvPr id="70659" name="Picture 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0563"/>
            <a:ext cx="853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0700" y="0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381000" y="179388"/>
            <a:ext cx="8239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i="1"/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2020-2023 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762000"/>
          <a:ext cx="8763000" cy="6019800"/>
        </p:xfrm>
        <a:graphic>
          <a:graphicData uri="http://schemas.openxmlformats.org/drawingml/2006/table">
            <a:tbl>
              <a:tblPr/>
              <a:tblGrid>
                <a:gridCol w="3215244"/>
                <a:gridCol w="1543316"/>
                <a:gridCol w="1286098"/>
                <a:gridCol w="1359171"/>
                <a:gridCol w="1359171"/>
              </a:tblGrid>
              <a:tr h="314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 по состоянию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01.11.2020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2022год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28 007,710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1248,19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4,400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104,400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95,700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7119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347,000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1064,000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решением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85693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>
                <a:latin typeface="Times New Roman" pitchFamily="18" charset="0"/>
              </a:rPr>
              <a:t>e-mail: </a:t>
            </a:r>
            <a:r>
              <a:rPr lang="ru-RU" altLang="ru-RU" sz="1400" u="sng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2709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1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Диаграмма 7"/>
          <p:cNvGraphicFramePr>
            <a:graphicFrameLocks/>
          </p:cNvGraphicFramePr>
          <p:nvPr/>
        </p:nvGraphicFramePr>
        <p:xfrm>
          <a:off x="385763" y="3513138"/>
          <a:ext cx="4017962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Лист" r:id="rId4" imgW="3181230" imgH="1914418" progId="Excel.Sheet.8">
                  <p:embed/>
                </p:oleObj>
              </mc:Choice>
              <mc:Fallback>
                <p:oleObj name="Лист" r:id="rId4" imgW="3181230" imgH="1914418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513138"/>
                        <a:ext cx="4017962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</a:t>
            </a:r>
          </a:p>
          <a:p>
            <a:pPr algn="ctr" eaLnBrk="1" hangingPunct="1"/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Решение Совета народных депутатов Муромского района от 22.12.2021 № 95</a:t>
            </a:r>
          </a:p>
          <a:p>
            <a:pPr algn="ctr" eaLnBrk="1" hangingPunct="1"/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 «О внесении изменений в решение Совета народных депутатов Муромского района от 16.12.2020 №78 «О бюджете Муромского района на 2021 год и плановый период 2022 и 2023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116138" y="1171575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76250" y="1595438"/>
            <a:ext cx="83359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2021 год увеличится по отношению к ранее утвержденному плану на сумму 17148,575 тыс. рублей и ожидается в сумме 547319,975 тыс. рублей, в том числе: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увеличится на сумму 2810,0 тыс. рублей и прогнозируется в объеме 89678,9 тыс. рублей, из них: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налоговые доходы увеличатся на сумму 1252,0 тыс. рублей и ожидаются в объеме 72122,0 тыс. рублей;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неналоговые доходы ожидаются в сумме 17556,9 тыс. рублей или с ростом к ранее утвержденному плану на 1558,0 тыс. рублей;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- безвозмездные поступления увеличатся на сумму 14338,575 тыс. рублей и прогнозируются в объеме 457641,075 тыс. рублей.</a:t>
            </a:r>
          </a:p>
        </p:txBody>
      </p:sp>
      <p:sp>
        <p:nvSpPr>
          <p:cNvPr id="73734" name="TextBox 2"/>
          <p:cNvSpPr txBox="1">
            <a:spLocks noChangeArrowheads="1"/>
          </p:cNvSpPr>
          <p:nvPr/>
        </p:nvSpPr>
        <p:spPr bwMode="auto">
          <a:xfrm>
            <a:off x="381000" y="5884863"/>
            <a:ext cx="828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На 2022-2023 годы плановые назначения не изменятся и составят суммы 347064,9 тыс. рублей и 333304,9 тыс. рублей соответственно.</a:t>
            </a:r>
          </a:p>
        </p:txBody>
      </p:sp>
      <p:graphicFrame>
        <p:nvGraphicFramePr>
          <p:cNvPr id="73735" name="Диаграмма 8"/>
          <p:cNvGraphicFramePr>
            <a:graphicFrameLocks/>
          </p:cNvGraphicFramePr>
          <p:nvPr/>
        </p:nvGraphicFramePr>
        <p:xfrm>
          <a:off x="4319588" y="3586163"/>
          <a:ext cx="4427537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Лист" r:id="rId7" imgW="4391165" imgH="1914418" progId="Excel.Sheet.8">
                  <p:embed/>
                </p:oleObj>
              </mc:Choice>
              <mc:Fallback>
                <p:oleObj name="Лист" r:id="rId7" imgW="4391165" imgH="1914418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3586163"/>
                        <a:ext cx="4427537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4724400" y="3213100"/>
            <a:ext cx="1076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/>
              <a:t>Итого: 457641,1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6324600" y="3254375"/>
            <a:ext cx="1071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/>
              <a:t>Итого: 443302,5</a:t>
            </a:r>
          </a:p>
        </p:txBody>
      </p:sp>
      <p:sp>
        <p:nvSpPr>
          <p:cNvPr id="73738" name="Стрелка вправо 12"/>
          <p:cNvSpPr>
            <a:spLocks noChangeArrowheads="1"/>
          </p:cNvSpPr>
          <p:nvPr/>
        </p:nvSpPr>
        <p:spPr bwMode="auto">
          <a:xfrm>
            <a:off x="5800725" y="3371850"/>
            <a:ext cx="500063" cy="14287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3739" name="TextBox 13"/>
          <p:cNvSpPr txBox="1">
            <a:spLocks noChangeArrowheads="1"/>
          </p:cNvSpPr>
          <p:nvPr/>
        </p:nvSpPr>
        <p:spPr bwMode="auto">
          <a:xfrm>
            <a:off x="5764213" y="3165475"/>
            <a:ext cx="571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/>
              <a:t>103,2%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u="sng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  <a:p>
            <a:pPr eaLnBrk="1" hangingPunct="1"/>
            <a:endParaRPr lang="ru-RU" altLang="ru-RU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03238" y="381000"/>
            <a:ext cx="833596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2021 год увеличивается на 3,1% или на 17 148,575 тыс. рублей по отношению к утвержденному плану (559197,35492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и составляет 576345,92992 тыс. рублей, в том числе:</a:t>
            </a:r>
          </a:p>
          <a:p>
            <a:pPr marL="540000" indent="-180000" algn="just">
              <a:buFont typeface="Wingdings" pitchFamily="2" charset="2"/>
              <a:buChar char="Ø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за счет средств областного бюджета расходы увеличились на 14379,775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40000" indent="-180000" algn="just">
              <a:buFont typeface="Wingdings" pitchFamily="2" charset="2"/>
              <a:buChar char="Ø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за счет иных межбюджетных трансфертов из бюджетов сельских поселений расходы уменьшились на 41,2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40000" indent="-180000" algn="just">
              <a:buFont typeface="Wingdings" pitchFamily="2" charset="2"/>
              <a:buChar char="Ø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за счет налоговых и неналоговых доходов расходы увеличились в сумме 2810,0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Расходная часть бюджета Муромского района на 2022-2023 годы остается без изменений и составит 344864,9 тыс. рублей и 330304,9 тыс. рублей соответственно.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1714500"/>
          <a:ext cx="8458200" cy="4991100"/>
        </p:xfrm>
        <a:graphic>
          <a:graphicData uri="http://schemas.openxmlformats.org/drawingml/2006/table">
            <a:tbl>
              <a:tblPr/>
              <a:tblGrid>
                <a:gridCol w="3154238"/>
                <a:gridCol w="759111"/>
                <a:gridCol w="693670"/>
                <a:gridCol w="1060139"/>
                <a:gridCol w="1011058"/>
                <a:gridCol w="1047049"/>
                <a:gridCol w="732936"/>
              </a:tblGrid>
              <a:tr h="457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18.11.2021 года,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22.12.2021 года,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22.12.2021 года от плана на 18.11.2021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69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56 175,5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80 265,1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24 089,5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42,9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18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9 930,7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9 909,0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-21,7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4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8 749,0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8 749,0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9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36,3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36,3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37 348,2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61 459,4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24 111,2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64,6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4 919,8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4 976,1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56,4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4 914,8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4 971,1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56,4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4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51 319,8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50 942,0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-377,8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9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1 651,0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1 398,8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-252,2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-15,3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9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46 715,7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46 715,7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2 258,1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2 132,6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-125,5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-5,6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103 749,1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95 545,0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-8 204,1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-7,9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9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18 393,8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18 451,8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58,0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82 488,6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74 409,9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-8 078,7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-9,8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2 866,7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2 683,3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-183,4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-6,4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152400"/>
          <a:ext cx="8534400" cy="6629400"/>
        </p:xfrm>
        <a:graphic>
          <a:graphicData uri="http://schemas.openxmlformats.org/drawingml/2006/table">
            <a:tbl>
              <a:tblPr/>
              <a:tblGrid>
                <a:gridCol w="4038600"/>
                <a:gridCol w="685800"/>
                <a:gridCol w="749281"/>
                <a:gridCol w="842543"/>
                <a:gridCol w="803537"/>
                <a:gridCol w="832141"/>
                <a:gridCol w="582499"/>
              </a:tblGrid>
              <a:tr h="7486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18.11.2021 года,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22.12.2021 года,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22.12.2021 года от плана на 18.11.2021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-915,0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-70,4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-915,0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-70,4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227 027,7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229 697,2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2 669,5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34 461,5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34 746,5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285,0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175 776,0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178 123,9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2 347,9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1 676,9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1 676,9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15 113,3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15 149,9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19 343,6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18 948,3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-395,3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-2,0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17 692,5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17 614,1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-78,4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1 651,1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1 334,2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-316,9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-19,2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40 819,0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40 725,5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-93,5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3 378,0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3 378,0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3 807,4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3 713,9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-93,5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-2,5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32 676,0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32 676,0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957,6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957,6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12 428,6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12 428,6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12 428,6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12 428,6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1 519,0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319,0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1 519,0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319,0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0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-2,2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-2,2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40 905,3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40 905,3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33 652,0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33 652,0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7 253,3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7 253,3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3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559 197,4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576 345,9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17 148,5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2116138" y="-22225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u="sng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  <a:p>
            <a:pPr eaLnBrk="1" hangingPunct="1"/>
            <a:endParaRPr lang="ru-RU" altLang="ru-RU"/>
          </a:p>
        </p:txBody>
      </p:sp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212725" y="5867400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</a:pPr>
            <a:r>
              <a:rPr lang="ru-RU" altLang="ru-RU" sz="1300">
                <a:latin typeface="Times New Roman" pitchFamily="18" charset="0"/>
              </a:rPr>
              <a:t>С решением Совета народных депутатов Муромского района от 22.12.2021 №95 «О внесении изменений в решение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</a:t>
            </a:r>
            <a:r>
              <a:rPr lang="ru-RU" altLang="ru-RU" sz="1200">
                <a:latin typeface="Times New Roman" pitchFamily="18" charset="0"/>
              </a:rPr>
              <a:t>от 28.12.2021 №139 (4768) </a:t>
            </a:r>
            <a:r>
              <a:rPr lang="ru-RU" altLang="ru-RU" sz="1300">
                <a:latin typeface="Times New Roman" pitchFamily="18" charset="0"/>
              </a:rPr>
              <a:t> или на сайте администрации Муромского района </a:t>
            </a:r>
            <a:r>
              <a:rPr lang="en-US" altLang="ru-RU" sz="13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3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3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3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8000" y="466725"/>
          <a:ext cx="8331200" cy="5324475"/>
        </p:xfrm>
        <a:graphic>
          <a:graphicData uri="http://schemas.openxmlformats.org/drawingml/2006/table">
            <a:tbl>
              <a:tblPr/>
              <a:tblGrid>
                <a:gridCol w="4042473"/>
                <a:gridCol w="1218498"/>
                <a:gridCol w="1023410"/>
                <a:gridCol w="1023410"/>
                <a:gridCol w="1023410"/>
              </a:tblGrid>
              <a:tr h="4572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18.11.2021 года, тыс.руб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22.12.2021 года,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22.12.2021 года от плана на 18.11.2021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258 557,32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261 226,82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2 669,50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4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22 806,80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-41,20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4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«Создание благоприятных условий для развития молодого поколения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72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культуры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17 404,20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17 325,80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-78,40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-0,45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4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33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муниципальной службы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1 569,00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319,00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25,52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14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«Информационное общество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757,87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-160,23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-17,45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4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«Повышение безопасности дорожного движения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53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«Комплексное развитие  сельских территорий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63 800,70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-8 130,96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-11,30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4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Муниципальная программа «Обеспечение деятельности органов местного самоуправления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32 420,71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32 507,44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4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муниципальной собственностью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3 196,50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3 235,40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4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и муниципальным долгом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49 663,30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49 663,11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4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«Модернизация объектов коммунальной инфраструктуры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39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«Охрана окружающей среды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-915,00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-70,38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01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«Дорожное хозяйство Муромского района»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4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безопасности населения и территорий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5 273,30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5 329,60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4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Муниципальная программа «Энергосбережение и повышение энергетической эффективности в Муромском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9 945,30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9 945,30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57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23 549,90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46 854,02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23 304,12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98,96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27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559 197,36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576 345,93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17 148,57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1116013" y="289560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8"/>
          <p:cNvSpPr txBox="1"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Граждане и предприятия Муромского района – участники бюджетного процесса</a:t>
            </a:r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 rot="-5400000">
            <a:off x="1766094" y="1485107"/>
            <a:ext cx="2732087" cy="977900"/>
          </a:xfrm>
          <a:prstGeom prst="downArrowCallout">
            <a:avLst>
              <a:gd name="adj1" fmla="val 69846"/>
              <a:gd name="adj2" fmla="val 698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налогоплательщики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 rot="5400000">
            <a:off x="4914900" y="1495425"/>
            <a:ext cx="2752725" cy="981075"/>
          </a:xfrm>
          <a:prstGeom prst="downArrowCallout">
            <a:avLst>
              <a:gd name="adj1" fmla="val 70146"/>
              <a:gd name="adj2" fmla="val 701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получатели социальных гарантий</a:t>
            </a:r>
          </a:p>
        </p:txBody>
      </p:sp>
      <p:sp>
        <p:nvSpPr>
          <p:cNvPr id="32773" name="AutoShape 56"/>
          <p:cNvSpPr>
            <a:spLocks noChangeArrowheads="1"/>
          </p:cNvSpPr>
          <p:nvPr/>
        </p:nvSpPr>
        <p:spPr bwMode="auto">
          <a:xfrm>
            <a:off x="1295400" y="685800"/>
            <a:ext cx="1366838" cy="1008063"/>
          </a:xfrm>
          <a:prstGeom prst="homePlate">
            <a:avLst>
              <a:gd name="adj" fmla="val 33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74" name="AutoShape 57"/>
          <p:cNvSpPr>
            <a:spLocks noChangeArrowheads="1"/>
          </p:cNvSpPr>
          <p:nvPr/>
        </p:nvSpPr>
        <p:spPr bwMode="auto">
          <a:xfrm>
            <a:off x="1258888" y="1844675"/>
            <a:ext cx="1455737" cy="1941513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6764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0" y="1125538"/>
            <a:ext cx="1371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Помогают формировать доходную часть бюджета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(налоговые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доходы)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6767513" y="792163"/>
            <a:ext cx="2376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Получают социальные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гарантии – расходная часть бюджета (образование,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ЖКХ, культура, физическая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культура и спорт и другие направления социальных гарантий населению)</a:t>
            </a:r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1331913" y="704850"/>
            <a:ext cx="11525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>
                <a:latin typeface="Times New Roman" pitchFamily="18" charset="0"/>
              </a:rPr>
              <a:t>Граждане – НДФЛ, транспортный налог с физических лиц</a:t>
            </a:r>
          </a:p>
        </p:txBody>
      </p:sp>
      <p:sp>
        <p:nvSpPr>
          <p:cNvPr id="32779" name="Text Box 64"/>
          <p:cNvSpPr txBox="1">
            <a:spLocks noChangeArrowheads="1"/>
          </p:cNvSpPr>
          <p:nvPr/>
        </p:nvSpPr>
        <p:spPr bwMode="auto">
          <a:xfrm>
            <a:off x="1143000" y="1857375"/>
            <a:ext cx="1447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предприниматели – акцизы, УСН, ЕНВД, ЕСХН, налог, взимаемый при патентной системе налогообложения</a:t>
            </a:r>
          </a:p>
        </p:txBody>
      </p:sp>
      <p:sp>
        <p:nvSpPr>
          <p:cNvPr id="32780" name="Text Box 58"/>
          <p:cNvSpPr txBox="1">
            <a:spLocks noChangeArrowheads="1"/>
          </p:cNvSpPr>
          <p:nvPr/>
        </p:nvSpPr>
        <p:spPr bwMode="auto">
          <a:xfrm>
            <a:off x="1692275" y="3573463"/>
            <a:ext cx="6192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 i="1"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sp>
        <p:nvSpPr>
          <p:cNvPr id="32781" name="Rectangle 68"/>
          <p:cNvSpPr>
            <a:spLocks noChangeArrowheads="1"/>
          </p:cNvSpPr>
          <p:nvPr/>
        </p:nvSpPr>
        <p:spPr bwMode="auto">
          <a:xfrm>
            <a:off x="2484438" y="4076700"/>
            <a:ext cx="655161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2" name="Rectangle 69"/>
          <p:cNvSpPr>
            <a:spLocks noChangeArrowheads="1"/>
          </p:cNvSpPr>
          <p:nvPr/>
        </p:nvSpPr>
        <p:spPr bwMode="auto">
          <a:xfrm>
            <a:off x="2484438" y="4724400"/>
            <a:ext cx="6516687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3" name="Rectangle 70"/>
          <p:cNvSpPr>
            <a:spLocks noChangeArrowheads="1"/>
          </p:cNvSpPr>
          <p:nvPr/>
        </p:nvSpPr>
        <p:spPr bwMode="auto">
          <a:xfrm>
            <a:off x="2484438" y="5516563"/>
            <a:ext cx="6480175" cy="1225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4" name="Text Box 71"/>
          <p:cNvSpPr txBox="1">
            <a:spLocks noChangeArrowheads="1"/>
          </p:cNvSpPr>
          <p:nvPr/>
        </p:nvSpPr>
        <p:spPr bwMode="auto">
          <a:xfrm>
            <a:off x="2627313" y="4149725"/>
            <a:ext cx="6337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проекту бюджета района</a:t>
            </a:r>
          </a:p>
        </p:txBody>
      </p:sp>
      <p:sp>
        <p:nvSpPr>
          <p:cNvPr id="32785" name="Text Box 72"/>
          <p:cNvSpPr txBox="1">
            <a:spLocks noChangeArrowheads="1"/>
          </p:cNvSpPr>
          <p:nvPr/>
        </p:nvSpPr>
        <p:spPr bwMode="auto">
          <a:xfrm>
            <a:off x="2519363" y="4797425"/>
            <a:ext cx="6624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отчету об исполнении бюджета района</a:t>
            </a:r>
          </a:p>
        </p:txBody>
      </p:sp>
      <p:sp>
        <p:nvSpPr>
          <p:cNvPr id="32786" name="Text Box 73"/>
          <p:cNvSpPr txBox="1">
            <a:spLocks noChangeArrowheads="1"/>
          </p:cNvSpPr>
          <p:nvPr/>
        </p:nvSpPr>
        <p:spPr bwMode="auto">
          <a:xfrm>
            <a:off x="2484438" y="5589588"/>
            <a:ext cx="655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Публичные обсуждения муниципальных программ Муромского района</a:t>
            </a:r>
          </a:p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(проект муниципальной программы размещается на официальном сайте администрации Муромского района в сети Интернет с указанием дат начала и окончания приема предложений на срок не более чем 10 дней)</a:t>
            </a:r>
          </a:p>
        </p:txBody>
      </p:sp>
      <p:sp>
        <p:nvSpPr>
          <p:cNvPr id="32787" name="AutoShape 77"/>
          <p:cNvSpPr>
            <a:spLocks noChangeArrowheads="1"/>
          </p:cNvSpPr>
          <p:nvPr/>
        </p:nvSpPr>
        <p:spPr bwMode="auto">
          <a:xfrm rot="5400000">
            <a:off x="2036763" y="4129087"/>
            <a:ext cx="533400" cy="504825"/>
          </a:xfrm>
          <a:prstGeom prst="chevron">
            <a:avLst>
              <a:gd name="adj" fmla="val 26415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8" name="AutoShape 78"/>
          <p:cNvSpPr>
            <a:spLocks noChangeArrowheads="1"/>
          </p:cNvSpPr>
          <p:nvPr/>
        </p:nvSpPr>
        <p:spPr bwMode="auto">
          <a:xfrm rot="5400000">
            <a:off x="2051050" y="4724400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9" name="AutoShape 79"/>
          <p:cNvSpPr>
            <a:spLocks noChangeArrowheads="1"/>
          </p:cNvSpPr>
          <p:nvPr/>
        </p:nvSpPr>
        <p:spPr bwMode="auto">
          <a:xfrm rot="5400000">
            <a:off x="2124075" y="5876925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90" name="Text Box 80"/>
          <p:cNvSpPr txBox="1">
            <a:spLocks noChangeArrowheads="1"/>
          </p:cNvSpPr>
          <p:nvPr/>
        </p:nvSpPr>
        <p:spPr bwMode="auto">
          <a:xfrm>
            <a:off x="2133600" y="41910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1</a:t>
            </a:r>
          </a:p>
        </p:txBody>
      </p:sp>
      <p:sp>
        <p:nvSpPr>
          <p:cNvPr id="32791" name="Text Box 81"/>
          <p:cNvSpPr txBox="1">
            <a:spLocks noChangeArrowheads="1"/>
          </p:cNvSpPr>
          <p:nvPr/>
        </p:nvSpPr>
        <p:spPr bwMode="auto">
          <a:xfrm>
            <a:off x="2133600" y="4800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2</a:t>
            </a:r>
          </a:p>
        </p:txBody>
      </p:sp>
      <p:sp>
        <p:nvSpPr>
          <p:cNvPr id="32792" name="Text Box 82"/>
          <p:cNvSpPr txBox="1">
            <a:spLocks noChangeArrowheads="1"/>
          </p:cNvSpPr>
          <p:nvPr/>
        </p:nvSpPr>
        <p:spPr bwMode="auto">
          <a:xfrm>
            <a:off x="2209800" y="5943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3</a:t>
            </a:r>
          </a:p>
        </p:txBody>
      </p:sp>
      <p:pic>
        <p:nvPicPr>
          <p:cNvPr id="32793" name="Picture 28" descr="mqtmzkw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6" grpId="0" animBg="1"/>
      <p:bldP spid="67637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35150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Структура бюджета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21336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590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3068638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4290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789363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114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495800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4876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257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1722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43213" y="2492375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258888" y="188913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304800" y="304800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867400" y="3124200"/>
            <a:ext cx="28051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2021 год и плановый период 2022 и 2023 годов, являются кредиты, полученные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Муниципальный долг</a:t>
            </a:r>
            <a:endParaRPr lang="ru-RU" altLang="ru-RU" sz="2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887413" y="4652963"/>
            <a:ext cx="7951787" cy="2232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 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субсидии бюджетам муниципальных образований.</a:t>
            </a: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5" y="465296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238125" y="4652963"/>
            <a:ext cx="0" cy="2071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63525" y="55895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5257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2133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81940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3433763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Dotatio</a:t>
            </a:r>
            <a:r>
              <a:rPr lang="ru-RU" altLang="ru-RU" sz="1400" b="1" i="1">
                <a:latin typeface="Times New Roman" pitchFamily="18" charset="0"/>
              </a:rPr>
              <a:t>» -дар, пожертвование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 условий их использования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562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ru-RU" altLang="ru-RU" sz="1050" dirty="0" smtClean="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616700" y="1295400"/>
            <a:ext cx="23129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000">
                <a:latin typeface="Times New Roman" pitchFamily="18" charset="0"/>
              </a:rPr>
              <a:t>межбюджетные трансферты,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0" name="Line 14"/>
          <p:cNvSpPr>
            <a:spLocks noChangeShapeType="1"/>
          </p:cNvSpPr>
          <p:nvPr/>
        </p:nvSpPr>
        <p:spPr bwMode="auto">
          <a:xfrm>
            <a:off x="261938" y="672465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60960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10917</TotalTime>
  <Words>7883</Words>
  <Application>Microsoft Office PowerPoint</Application>
  <PresentationFormat>Экран (4:3)</PresentationFormat>
  <Paragraphs>1716</Paragraphs>
  <Slides>49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Arial</vt:lpstr>
      <vt:lpstr>Wingdings</vt:lpstr>
      <vt:lpstr>Calibri</vt:lpstr>
      <vt:lpstr>Arial Black</vt:lpstr>
      <vt:lpstr>Times New Roman</vt:lpstr>
      <vt:lpstr>Пиксел</vt:lpstr>
      <vt:lpstr>1_Пиксел</vt:lpstr>
      <vt:lpstr>Диаграмма Microsoft Excel</vt:lpstr>
      <vt:lpstr>Worksheet</vt:lpstr>
      <vt:lpstr>Лист</vt:lpstr>
      <vt:lpstr>Брошюра «БЮДЖЕТ ДЛЯ ГРАЖДАН» к решению Совета народных депутатов Муромского района от 16.12.2020 № 78  «О бюджете Муромского района на 2021 год и на плановый период 2022 и 2023  годов» с изменениями от 22.12.2021 № 95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 </vt:lpstr>
      <vt:lpstr>Презентация PowerPoint</vt:lpstr>
      <vt:lpstr>Общие характеристики доходов и расходов бюджета района</vt:lpstr>
      <vt:lpstr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  годах</vt:lpstr>
      <vt:lpstr>Доходы бюджета Муромского района на 2021 год  и на плановый период 2022 и 2023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 в 2019– 2023 годах, %</vt:lpstr>
      <vt:lpstr>Доходы дорожного фонда Муромского района </vt:lpstr>
      <vt:lpstr>Презентация PowerPoint</vt:lpstr>
      <vt:lpstr>Презентация PowerPoint</vt:lpstr>
      <vt:lpstr>Презентация PowerPoint</vt:lpstr>
      <vt:lpstr>Динамика расходов бюджета Муромского района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2021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Finans</cp:lastModifiedBy>
  <cp:revision>591</cp:revision>
  <cp:lastPrinted>2022-01-14T04:58:33Z</cp:lastPrinted>
  <dcterms:created xsi:type="dcterms:W3CDTF">1601-01-01T00:00:00Z</dcterms:created>
  <dcterms:modified xsi:type="dcterms:W3CDTF">2022-01-14T04:14:02Z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