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9" r:id="rId1"/>
  </p:sldMasterIdLst>
  <p:notesMasterIdLst>
    <p:notesMasterId r:id="rId22"/>
  </p:notesMasterIdLst>
  <p:sldIdLst>
    <p:sldId id="256" r:id="rId2"/>
    <p:sldId id="257" r:id="rId3"/>
    <p:sldId id="264" r:id="rId4"/>
    <p:sldId id="265" r:id="rId5"/>
    <p:sldId id="266" r:id="rId6"/>
    <p:sldId id="297" r:id="rId7"/>
    <p:sldId id="258" r:id="rId8"/>
    <p:sldId id="267" r:id="rId9"/>
    <p:sldId id="288" r:id="rId10"/>
    <p:sldId id="291" r:id="rId11"/>
    <p:sldId id="292" r:id="rId12"/>
    <p:sldId id="293" r:id="rId13"/>
    <p:sldId id="295" r:id="rId14"/>
    <p:sldId id="260" r:id="rId15"/>
    <p:sldId id="278" r:id="rId16"/>
    <p:sldId id="280" r:id="rId17"/>
    <p:sldId id="296" r:id="rId18"/>
    <p:sldId id="261" r:id="rId19"/>
    <p:sldId id="262" r:id="rId20"/>
    <p:sldId id="263" r:id="rId21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D122"/>
    <a:srgbClr val="0066FF"/>
    <a:srgbClr val="FF9900"/>
    <a:srgbClr val="F0D1C2"/>
    <a:srgbClr val="0000FF"/>
    <a:srgbClr val="E2C2F0"/>
    <a:srgbClr val="68C25E"/>
    <a:srgbClr val="FFFF99"/>
    <a:srgbClr val="DAA7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6682" autoAdjust="0"/>
  </p:normalViewPr>
  <p:slideViewPr>
    <p:cSldViewPr>
      <p:cViewPr>
        <p:scale>
          <a:sx n="100" d="100"/>
          <a:sy n="100" d="100"/>
        </p:scale>
        <p:origin x="-1944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87;&#1088;&#1086;&#1077;&#1082;&#1090;%20&#1073;&#1102;&#1076;&#1078;&#1077;&#1090;&#1072;%20&#1041;&#1043;%202022\&#1055;&#1086;&#1076;&#1089;&#1086;&#1073;&#1082;&#1072;&#1041;&#1043;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87;&#1088;&#1086;&#1077;&#1082;&#1090;%20&#1073;&#1102;&#1076;&#1078;&#1077;&#1090;&#1072;%20&#1041;&#1043;%202022\&#1055;&#1086;&#1076;&#1089;&#1086;&#1073;&#1082;&#1072;&#1041;&#1043;.xls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87;&#1088;&#1086;&#1077;&#1082;&#1090;%20&#1073;&#1102;&#1076;&#1078;&#1077;&#1090;&#1072;%20&#1041;&#1043;%202022\&#1055;&#1086;&#1076;&#1089;&#1086;&#1073;&#1082;&#1072;&#1041;&#1043;.xls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87;&#1088;&#1086;&#1077;&#1082;&#1090;%20&#1073;&#1102;&#1076;&#1078;&#1077;&#1090;&#1072;%20&#1041;&#1043;%202022\&#1055;&#1086;&#1076;&#1089;&#1086;&#1073;&#1082;&#1072;&#1041;&#1043;.xls" TargetMode="External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87;&#1088;&#1086;&#1077;&#1082;&#1090;%20&#1073;&#1102;&#1076;&#1078;&#1077;&#1090;&#1072;%20&#1041;&#1043;%202022\&#1055;&#1086;&#1076;&#1089;&#1086;&#1073;&#1082;&#1072;&#1041;&#1043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71132232731263"/>
          <c:y val="0.16877637130801687"/>
          <c:w val="0.83606185321509363"/>
          <c:h val="0.68168776371308015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CC0099"/>
              </a:solidFill>
            </a:ln>
          </c:spPr>
          <c:marker>
            <c:spPr>
              <a:solidFill>
                <a:srgbClr val="CC0099"/>
              </a:solidFill>
            </c:spPr>
          </c:marker>
          <c:dLbls>
            <c:dLbl>
              <c:idx val="0"/>
              <c:layout>
                <c:manualLayout>
                  <c:x val="-3.6111111111111108E-2"/>
                  <c:y val="-5.55555555555555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6111111111111108E-2"/>
                  <c:y val="-6.94444444444444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5555555555555552E-2"/>
                  <c:y val="6.94444444444445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5555555555554534E-3"/>
                  <c:y val="-3.70370370370370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пок.развит.эконом!$A$94:$A$97</c:f>
              <c:strCache>
                <c:ptCount val="4"/>
                <c:pt idx="0">
                  <c:v>в % к сентябрю 2020 года</c:v>
                </c:pt>
                <c:pt idx="1">
                  <c:v>в % к декабрю 2020 года</c:v>
                </c:pt>
                <c:pt idx="2">
                  <c:v>в % к августу 2021 года</c:v>
                </c:pt>
                <c:pt idx="3">
                  <c:v>в % 9 мес 2021 к 9 мес 2020 года</c:v>
                </c:pt>
              </c:strCache>
            </c:strRef>
          </c:cat>
          <c:val>
            <c:numRef>
              <c:f>пок.развит.эконом!$B$94:$B$97</c:f>
              <c:numCache>
                <c:formatCode>0.0%</c:formatCode>
                <c:ptCount val="4"/>
                <c:pt idx="0">
                  <c:v>1.08</c:v>
                </c:pt>
                <c:pt idx="1">
                  <c:v>1.056</c:v>
                </c:pt>
                <c:pt idx="2">
                  <c:v>1.0029999999999999</c:v>
                </c:pt>
                <c:pt idx="3">
                  <c:v>1.0649999999999999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042304"/>
        <c:axId val="63043840"/>
      </c:lineChart>
      <c:catAx>
        <c:axId val="63042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3043840"/>
        <c:crosses val="autoZero"/>
        <c:auto val="1"/>
        <c:lblAlgn val="ctr"/>
        <c:lblOffset val="100"/>
        <c:noMultiLvlLbl val="0"/>
      </c:catAx>
      <c:valAx>
        <c:axId val="6304384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3042304"/>
        <c:crosses val="autoZero"/>
        <c:crossBetween val="between"/>
      </c:valAx>
      <c:spPr>
        <a:gradFill>
          <a:gsLst>
            <a:gs pos="0">
              <a:srgbClr val="FFFFFF"/>
            </a:gs>
            <a:gs pos="100000">
              <a:srgbClr val="99CCFF"/>
            </a:gs>
          </a:gsLst>
          <a:lin ang="5400000" scaled="1"/>
        </a:gradFill>
        <a:ln>
          <a:solidFill>
            <a:schemeClr val="bg1">
              <a:lumMod val="95000"/>
            </a:schemeClr>
          </a:solidFill>
        </a:ln>
      </c:spPr>
    </c:plotArea>
    <c:plotVisOnly val="1"/>
    <c:dispBlanksAs val="gap"/>
    <c:showDLblsOverMax val="0"/>
  </c:chart>
  <c:spPr>
    <a:gradFill>
      <a:gsLst>
        <a:gs pos="0">
          <a:srgbClr val="FFFFFF"/>
        </a:gs>
        <a:gs pos="100000">
          <a:srgbClr val="99CCFF"/>
        </a:gs>
      </a:gsLst>
      <a:lin ang="5400000" scaled="1"/>
    </a:gradFill>
    <a:ln>
      <a:solidFill>
        <a:schemeClr val="bg1">
          <a:lumMod val="95000"/>
        </a:schemeClr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8780183727034121E-2"/>
          <c:y val="0.19954870224555263"/>
          <c:w val="0.82428535655657886"/>
          <c:h val="0.62796697287839021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CC0099"/>
              </a:solidFill>
            </a:ln>
          </c:spPr>
          <c:marker>
            <c:spPr>
              <a:solidFill>
                <a:srgbClr val="CC0099"/>
              </a:solidFill>
            </c:spPr>
          </c:marker>
          <c:dLbls>
            <c:dLbl>
              <c:idx val="0"/>
              <c:layout>
                <c:manualLayout>
                  <c:x val="-4.9999907255409329E-2"/>
                  <c:y val="-4.94066104332378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7691401648998819E-2"/>
                  <c:y val="-6.10687022900763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4758539458186142E-2"/>
                  <c:y val="-5.08905852417302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2402826855123678E-2"/>
                  <c:y val="-4.41051738761662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2402826855123678E-2"/>
                  <c:y val="-4.749787955894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9469964664311042E-2"/>
                  <c:y val="-4.41051738761662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9469964664310952E-2"/>
                  <c:y val="6.10687022900763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пок.развит.эконом!$A$109:$A$114</c:f>
              <c:strCache>
                <c:ptCount val="6"/>
                <c:pt idx="0">
                  <c:v>2019 (отчет)</c:v>
                </c:pt>
                <c:pt idx="1">
                  <c:v>2020 (отчет)</c:v>
                </c:pt>
                <c:pt idx="2">
                  <c:v>2021 (оценка)</c:v>
                </c:pt>
                <c:pt idx="3">
                  <c:v>2022 (прогноз)</c:v>
                </c:pt>
                <c:pt idx="4">
                  <c:v>2023 (прогноз)</c:v>
                </c:pt>
                <c:pt idx="5">
                  <c:v>2024 (прогноз)</c:v>
                </c:pt>
              </c:strCache>
            </c:strRef>
          </c:cat>
          <c:val>
            <c:numRef>
              <c:f>пок.развит.эконом!$B$109:$B$114</c:f>
              <c:numCache>
                <c:formatCode>0.0%</c:formatCode>
                <c:ptCount val="6"/>
                <c:pt idx="0">
                  <c:v>0.02</c:v>
                </c:pt>
                <c:pt idx="1">
                  <c:v>1.9E-2</c:v>
                </c:pt>
                <c:pt idx="2">
                  <c:v>1.9E-2</c:v>
                </c:pt>
                <c:pt idx="3">
                  <c:v>1.9E-2</c:v>
                </c:pt>
                <c:pt idx="4">
                  <c:v>1.9E-2</c:v>
                </c:pt>
                <c:pt idx="5">
                  <c:v>1.9E-2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105664"/>
        <c:axId val="63119744"/>
      </c:lineChart>
      <c:dateAx>
        <c:axId val="63105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63119744"/>
        <c:crosses val="autoZero"/>
        <c:auto val="0"/>
        <c:lblOffset val="100"/>
        <c:baseTimeUnit val="days"/>
      </c:dateAx>
      <c:valAx>
        <c:axId val="63119744"/>
        <c:scaling>
          <c:orientation val="minMax"/>
        </c:scaling>
        <c:delete val="0"/>
        <c:axPos val="l"/>
        <c:majorGridlines>
          <c:spPr>
            <a:ln>
              <a:gradFill>
                <a:gsLst>
                  <a:gs pos="5000">
                    <a:schemeClr val="bg1"/>
                  </a:gs>
                  <a:gs pos="97504">
                    <a:srgbClr val="DFE6F4"/>
                  </a:gs>
                  <a:gs pos="68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8100000" scaled="0"/>
              </a:gradFill>
            </a:ln>
          </c:spPr>
        </c:majorGridlines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63105664"/>
        <c:crosses val="autoZero"/>
        <c:crossBetween val="between"/>
      </c:valAx>
      <c:spPr>
        <a:gradFill flip="none" rotWithShape="1">
          <a:gsLst>
            <a:gs pos="0">
              <a:schemeClr val="bg1"/>
            </a:gs>
            <a:gs pos="98000">
              <a:schemeClr val="bg1"/>
            </a:gs>
            <a:gs pos="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 r="-100000" b="-100000"/>
        </a:gradFill>
      </c:spPr>
    </c:plotArea>
    <c:plotVisOnly val="1"/>
    <c:dispBlanksAs val="gap"/>
    <c:showDLblsOverMax val="0"/>
  </c:chart>
  <c:spPr>
    <a:gradFill flip="none" rotWithShape="1">
      <a:gsLst>
        <a:gs pos="100000">
          <a:srgbClr val="C4D6EB"/>
        </a:gs>
        <a:gs pos="0">
          <a:srgbClr val="8BC5E9"/>
        </a:gs>
        <a:gs pos="86000">
          <a:schemeClr val="bg1"/>
        </a:gs>
      </a:gsLst>
      <a:path path="rect">
        <a:fillToRect l="100000" t="100000"/>
      </a:path>
      <a:tileRect r="-100000" b="-100000"/>
    </a:gradFill>
    <a:ln>
      <a:gradFill>
        <a:gsLst>
          <a:gs pos="0">
            <a:schemeClr val="accent1">
              <a:tint val="66000"/>
              <a:satMod val="160000"/>
            </a:schemeClr>
          </a:gs>
          <a:gs pos="48000">
            <a:schemeClr val="accent1">
              <a:tint val="44500"/>
              <a:satMod val="160000"/>
            </a:schemeClr>
          </a:gs>
          <a:gs pos="100000">
            <a:schemeClr val="accent1">
              <a:tint val="23500"/>
              <a:satMod val="160000"/>
            </a:schemeClr>
          </a:gs>
        </a:gsLst>
        <a:lin ang="7800000" scaled="0"/>
      </a:gra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Динамика роста среднемесячной заработной в муниципальном образовании Борисоглебское, в рублях </a:t>
            </a:r>
          </a:p>
        </c:rich>
      </c:tx>
      <c:layout>
        <c:manualLayout>
          <c:xMode val="edge"/>
          <c:yMode val="edge"/>
          <c:x val="0.15453052824355504"/>
          <c:y val="1.6667395742198891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3175">
          <a:solidFill>
            <a:srgbClr val="FFFFFF"/>
          </a:solidFill>
          <a:prstDash val="solid"/>
        </a:ln>
      </c:spPr>
    </c:sideWall>
    <c:backWall>
      <c:thickness val="0"/>
      <c:spPr>
        <a:noFill/>
        <a:ln w="3175">
          <a:solidFill>
            <a:srgbClr val="FFFFFF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7689064773639053E-2"/>
          <c:y val="0.28421169494940357"/>
          <c:w val="0.89239425382707993"/>
          <c:h val="0.54835395575553059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3366FF"/>
            </a:solidFill>
            <a:ln w="2540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993366"/>
              </a:solidFill>
              <a:ln w="25400"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rgbClr val="993366"/>
              </a:solidFill>
              <a:ln w="25400"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rgbClr val="993366"/>
              </a:solidFill>
              <a:ln w="25400"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rgbClr val="993366"/>
              </a:solidFill>
              <a:ln w="25400">
                <a:noFill/>
              </a:ln>
            </c:spPr>
          </c:dPt>
          <c:dPt>
            <c:idx val="4"/>
            <c:invertIfNegative val="0"/>
            <c:bubble3D val="0"/>
            <c:spPr>
              <a:solidFill>
                <a:srgbClr val="993366"/>
              </a:solidFill>
              <a:ln w="25400">
                <a:noFill/>
              </a:ln>
            </c:spPr>
          </c:dPt>
          <c:dPt>
            <c:idx val="5"/>
            <c:invertIfNegative val="0"/>
            <c:bubble3D val="0"/>
            <c:spPr>
              <a:solidFill>
                <a:srgbClr val="993366"/>
              </a:solidFill>
              <a:ln w="25400">
                <a:noFill/>
              </a:ln>
            </c:spPr>
          </c:dPt>
          <c:dLbls>
            <c:dLbl>
              <c:idx val="0"/>
              <c:layout>
                <c:manualLayout>
                  <c:x val="9.9753852012021815E-3"/>
                  <c:y val="-1.374506758083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9720986949170218E-3"/>
                  <c:y val="-3.3389472149314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387902937003341E-2"/>
                  <c:y val="-2.3899512560929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691095607867668E-2"/>
                  <c:y val="-2.7350866855928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0042067280450043E-3"/>
                  <c:y val="-3.2785797608632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230776204787873E-2"/>
                  <c:y val="-4.5434529017206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[$₽-419]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пок.развит.эконом!$A$4:$A$9</c:f>
              <c:strCache>
                <c:ptCount val="6"/>
                <c:pt idx="0">
                  <c:v>2019 (отчет)</c:v>
                </c:pt>
                <c:pt idx="1">
                  <c:v>2020 (отчет)</c:v>
                </c:pt>
                <c:pt idx="2">
                  <c:v>2021 (оценка)</c:v>
                </c:pt>
                <c:pt idx="3">
                  <c:v>2022 (прогноз)</c:v>
                </c:pt>
                <c:pt idx="4">
                  <c:v>2023 (прогноз)</c:v>
                </c:pt>
                <c:pt idx="5">
                  <c:v>2024 (прогноз)</c:v>
                </c:pt>
              </c:strCache>
            </c:strRef>
          </c:cat>
          <c:val>
            <c:numRef>
              <c:f>пок.развит.эконом!$C$4:$C$9</c:f>
              <c:numCache>
                <c:formatCode>0.0</c:formatCode>
                <c:ptCount val="6"/>
                <c:pt idx="0">
                  <c:v>5825.757575757576</c:v>
                </c:pt>
                <c:pt idx="1">
                  <c:v>6116.1616161616157</c:v>
                </c:pt>
                <c:pt idx="2">
                  <c:v>6421.7171717171723</c:v>
                </c:pt>
                <c:pt idx="3">
                  <c:v>6421.7171717171723</c:v>
                </c:pt>
                <c:pt idx="4">
                  <c:v>6421.7171717171723</c:v>
                </c:pt>
                <c:pt idx="5">
                  <c:v>6421.7171717171723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4836992"/>
        <c:axId val="63181568"/>
        <c:axId val="0"/>
      </c:bar3DChart>
      <c:catAx>
        <c:axId val="74836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63181568"/>
        <c:crosses val="autoZero"/>
        <c:auto val="1"/>
        <c:lblAlgn val="ctr"/>
        <c:lblOffset val="100"/>
        <c:noMultiLvlLbl val="0"/>
      </c:catAx>
      <c:valAx>
        <c:axId val="63181568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748369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rotWithShape="0">
      <a:gsLst>
        <a:gs pos="0">
          <a:srgbClr val="FFFFFF"/>
        </a:gs>
        <a:gs pos="100000">
          <a:srgbClr val="99CCFF"/>
        </a:gs>
      </a:gsLst>
      <a:lin ang="5400000" scaled="1"/>
    </a:gradFill>
    <a:ln w="3175">
      <a:solidFill>
        <a:schemeClr val="bg1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252703079745483"/>
          <c:y val="0.19914818755763639"/>
          <c:w val="0.81762736388305202"/>
          <c:h val="0.5682414698162728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пок.развит.эконом!$B$19</c:f>
              <c:strCache>
                <c:ptCount val="1"/>
                <c:pt idx="0">
                  <c:v>Экономически активное население</c:v>
                </c:pt>
              </c:strCache>
            </c:strRef>
          </c:tx>
          <c:spPr>
            <a:solidFill>
              <a:srgbClr val="CC99FF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пок.развит.эконом!$A$20:$A$25</c:f>
              <c:strCache>
                <c:ptCount val="6"/>
                <c:pt idx="0">
                  <c:v>2019 (отчет)</c:v>
                </c:pt>
                <c:pt idx="1">
                  <c:v>2020 (отчет)</c:v>
                </c:pt>
                <c:pt idx="2">
                  <c:v>2021 (оценка)</c:v>
                </c:pt>
                <c:pt idx="3">
                  <c:v>2022  (прогноз)</c:v>
                </c:pt>
                <c:pt idx="4">
                  <c:v>2023 (прогноз)</c:v>
                </c:pt>
                <c:pt idx="5">
                  <c:v>2024 (прогноз)</c:v>
                </c:pt>
              </c:strCache>
            </c:strRef>
          </c:cat>
          <c:val>
            <c:numRef>
              <c:f>пок.развит.эконом!$B$20:$B$25</c:f>
              <c:numCache>
                <c:formatCode>0.0</c:formatCode>
                <c:ptCount val="6"/>
                <c:pt idx="0">
                  <c:v>6211</c:v>
                </c:pt>
                <c:pt idx="1">
                  <c:v>6121</c:v>
                </c:pt>
                <c:pt idx="2">
                  <c:v>6070</c:v>
                </c:pt>
                <c:pt idx="3">
                  <c:v>5981</c:v>
                </c:pt>
                <c:pt idx="4">
                  <c:v>5981</c:v>
                </c:pt>
                <c:pt idx="5">
                  <c:v>5981</c:v>
                </c:pt>
              </c:numCache>
            </c:numRef>
          </c:val>
        </c:ser>
        <c:ser>
          <c:idx val="1"/>
          <c:order val="1"/>
          <c:tx>
            <c:strRef>
              <c:f>пок.развит.эконом!$C$19</c:f>
              <c:strCache>
                <c:ptCount val="1"/>
                <c:pt idx="0">
                  <c:v>Среднесписочная численность работников организации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6763990267639901E-2"/>
                  <c:y val="-1.0810810810810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197080291970802E-2"/>
                  <c:y val="-7.20720720720720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4330900243309004E-2"/>
                  <c:y val="-3.60360360360360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897810218978103E-2"/>
                  <c:y val="-7.20720720720720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6763990267639901E-2"/>
                  <c:y val="-7.20720720720720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6763990267639901E-2"/>
                  <c:y val="-3.60360360360360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пок.развит.эконом!$A$20:$A$25</c:f>
              <c:strCache>
                <c:ptCount val="6"/>
                <c:pt idx="0">
                  <c:v>2019 (отчет)</c:v>
                </c:pt>
                <c:pt idx="1">
                  <c:v>2020 (отчет)</c:v>
                </c:pt>
                <c:pt idx="2">
                  <c:v>2021 (оценка)</c:v>
                </c:pt>
                <c:pt idx="3">
                  <c:v>2022  (прогноз)</c:v>
                </c:pt>
                <c:pt idx="4">
                  <c:v>2023 (прогноз)</c:v>
                </c:pt>
                <c:pt idx="5">
                  <c:v>2024 (прогноз)</c:v>
                </c:pt>
              </c:strCache>
            </c:strRef>
          </c:cat>
          <c:val>
            <c:numRef>
              <c:f>пок.развит.эконом!$C$20:$C$25</c:f>
              <c:numCache>
                <c:formatCode>General</c:formatCode>
                <c:ptCount val="6"/>
                <c:pt idx="0">
                  <c:v>3300</c:v>
                </c:pt>
                <c:pt idx="1">
                  <c:v>3300</c:v>
                </c:pt>
                <c:pt idx="2">
                  <c:v>3300</c:v>
                </c:pt>
                <c:pt idx="3">
                  <c:v>3300</c:v>
                </c:pt>
                <c:pt idx="4">
                  <c:v>3300</c:v>
                </c:pt>
                <c:pt idx="5">
                  <c:v>3300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3215872"/>
        <c:axId val="63217664"/>
        <c:axId val="0"/>
      </c:bar3DChart>
      <c:catAx>
        <c:axId val="63215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3217664"/>
        <c:crosses val="autoZero"/>
        <c:auto val="1"/>
        <c:lblAlgn val="ctr"/>
        <c:lblOffset val="100"/>
        <c:noMultiLvlLbl val="0"/>
      </c:catAx>
      <c:valAx>
        <c:axId val="6321766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321587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2.6967067072820278E-3"/>
          <c:y val="0.86821791870610765"/>
          <c:w val="0.98901047952947485"/>
          <c:h val="0.11388976377952753"/>
        </c:manualLayout>
      </c:layout>
      <c:overlay val="0"/>
      <c:txPr>
        <a:bodyPr/>
        <a:lstStyle/>
        <a:p>
          <a:pPr>
            <a:defRPr sz="9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FFFFFF"/>
        </a:gs>
        <a:gs pos="100000">
          <a:srgbClr val="99CCFF"/>
        </a:gs>
      </a:gsLst>
      <a:lin ang="5400000" scaled="1"/>
    </a:gradFill>
    <a:ln>
      <a:solidFill>
        <a:srgbClr val="99CCFF"/>
      </a:solidFill>
    </a:ln>
  </c:sp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811809594581077E-2"/>
          <c:y val="0.20313942751615882"/>
          <c:w val="0.86447070704183759"/>
          <c:h val="0.62349030470914124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CC0099"/>
              </a:solidFill>
            </a:ln>
          </c:spPr>
          <c:marker>
            <c:spPr>
              <a:solidFill>
                <a:srgbClr val="CC0099"/>
              </a:solidFill>
            </c:spPr>
          </c:marker>
          <c:dLbls>
            <c:dLbl>
              <c:idx val="0"/>
              <c:layout>
                <c:manualLayout>
                  <c:x val="-5.3236539624924382E-2"/>
                  <c:y val="4.80147737765466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1857229280096794"/>
                  <c:y val="-4.80147737765466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0175438596491224E-2"/>
                  <c:y val="-4.06278855032317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533575317604351E-2"/>
                  <c:y val="4.80147737765466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985480943738657E-2"/>
                  <c:y val="-5.54016620498614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7.0175438596491224E-2"/>
                  <c:y val="4.80147737765466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6.5335753176043551E-2"/>
                  <c:y val="-5.17082179132040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7.5015124016938814E-2"/>
                  <c:y val="5.17082179132040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6618269812462191E-2"/>
                  <c:y val="-5.17082179132040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_-* #,##0.0\ [$₽-444]_-;\-* #,##0.0\ [$₽-444]_-;_-* &quot;-&quot;?\ [$₽-444]_-;_-@_-" sourceLinked="0"/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пок.развит.эконом!$A$141:$A$149</c:f>
              <c:strCache>
                <c:ptCount val="9"/>
                <c:pt idx="0">
                  <c:v>1 кв. 2020 года</c:v>
                </c:pt>
                <c:pt idx="1">
                  <c:v>2 кв. 2020 года</c:v>
                </c:pt>
                <c:pt idx="2">
                  <c:v>3 кв. 2020 года</c:v>
                </c:pt>
                <c:pt idx="3">
                  <c:v>4 кв. 2020 года</c:v>
                </c:pt>
                <c:pt idx="4">
                  <c:v>1 кв. 2021 года</c:v>
                </c:pt>
                <c:pt idx="5">
                  <c:v>2 кв. 2021 года</c:v>
                </c:pt>
                <c:pt idx="6">
                  <c:v>3 кв. 2021 года</c:v>
                </c:pt>
                <c:pt idx="7">
                  <c:v>4 кв. 2021 года</c:v>
                </c:pt>
                <c:pt idx="8">
                  <c:v>1 кв. 2022 года</c:v>
                </c:pt>
              </c:strCache>
            </c:strRef>
          </c:cat>
          <c:val>
            <c:numRef>
              <c:f>пок.развит.эконом!$B$141:$B$149</c:f>
              <c:numCache>
                <c:formatCode>General</c:formatCode>
                <c:ptCount val="9"/>
                <c:pt idx="0">
                  <c:v>10280</c:v>
                </c:pt>
                <c:pt idx="1">
                  <c:v>11093</c:v>
                </c:pt>
                <c:pt idx="2">
                  <c:v>11178</c:v>
                </c:pt>
                <c:pt idx="3">
                  <c:v>10808</c:v>
                </c:pt>
                <c:pt idx="4">
                  <c:v>11093</c:v>
                </c:pt>
                <c:pt idx="5">
                  <c:v>11093</c:v>
                </c:pt>
                <c:pt idx="6">
                  <c:v>11093</c:v>
                </c:pt>
                <c:pt idx="7">
                  <c:v>11093</c:v>
                </c:pt>
                <c:pt idx="8">
                  <c:v>11592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081600"/>
        <c:axId val="75083136"/>
      </c:lineChart>
      <c:catAx>
        <c:axId val="75081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5083136"/>
        <c:crosses val="autoZero"/>
        <c:auto val="1"/>
        <c:lblAlgn val="ctr"/>
        <c:lblOffset val="100"/>
        <c:noMultiLvlLbl val="0"/>
      </c:catAx>
      <c:valAx>
        <c:axId val="75083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5081600"/>
        <c:crosses val="autoZero"/>
        <c:crossBetween val="between"/>
      </c:valAx>
      <c:spPr>
        <a:gradFill flip="none" rotWithShape="1">
          <a:gsLst>
            <a:gs pos="6000">
              <a:srgbClr val="CCECFF"/>
            </a:gs>
            <a:gs pos="29000">
              <a:srgbClr val="E8EDF7"/>
            </a:gs>
            <a:gs pos="74000">
              <a:schemeClr val="bg1"/>
            </a:gs>
            <a:gs pos="61000">
              <a:schemeClr val="accent1">
                <a:tint val="44500"/>
                <a:satMod val="160000"/>
              </a:schemeClr>
            </a:gs>
            <a:gs pos="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</c:spPr>
    </c:plotArea>
    <c:plotVisOnly val="1"/>
    <c:dispBlanksAs val="gap"/>
    <c:showDLblsOverMax val="0"/>
  </c:chart>
  <c:spPr>
    <a:gradFill>
      <a:gsLst>
        <a:gs pos="88000">
          <a:srgbClr val="CCECFF"/>
        </a:gs>
        <a:gs pos="72000">
          <a:srgbClr val="E8EDF7"/>
        </a:gs>
        <a:gs pos="63000">
          <a:schemeClr val="bg1"/>
        </a:gs>
        <a:gs pos="93000">
          <a:schemeClr val="accent1">
            <a:tint val="44500"/>
            <a:satMod val="160000"/>
          </a:schemeClr>
        </a:gs>
        <a:gs pos="62000">
          <a:schemeClr val="accent1">
            <a:tint val="23500"/>
            <a:satMod val="160000"/>
          </a:schemeClr>
        </a:gs>
      </a:gsLst>
      <a:path path="circle">
        <a:fillToRect l="100000" t="100000"/>
      </a:path>
    </a:gradFill>
  </c:sp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7243000874890642E-2"/>
          <c:y val="0.25925925925925924"/>
          <c:w val="0.87220144356955376"/>
          <c:h val="0.57666666666666666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CC0099"/>
              </a:solidFill>
            </a:ln>
          </c:spPr>
          <c:marker>
            <c:spPr>
              <a:solidFill>
                <a:srgbClr val="CC0099"/>
              </a:solidFill>
            </c:spPr>
          </c:marker>
          <c:dLbls>
            <c:dLbl>
              <c:idx val="0"/>
              <c:layout>
                <c:manualLayout>
                  <c:x val="-3.9283651068746386E-2"/>
                  <c:y val="-6.02836879432624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4662045060658578E-2"/>
                  <c:y val="-5.67375886524822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9283651068746386E-2"/>
                  <c:y val="4.96453900709219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3148469093009819E-2"/>
                  <c:y val="-4.60992907801418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1594454072790298E-2"/>
                  <c:y val="-4.60992907801418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9283651068746386E-2"/>
                  <c:y val="-4.60992907801418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пок.развит.эконом!$B$137:$G$137</c:f>
              <c:strCache>
                <c:ptCount val="6"/>
                <c:pt idx="0">
                  <c:v>2019 (отчет)</c:v>
                </c:pt>
                <c:pt idx="1">
                  <c:v>2020 (отчет)</c:v>
                </c:pt>
                <c:pt idx="2">
                  <c:v>2021 (оценка)</c:v>
                </c:pt>
                <c:pt idx="3">
                  <c:v>2022 (прогноз)</c:v>
                </c:pt>
                <c:pt idx="4">
                  <c:v>2023 (прогноз)</c:v>
                </c:pt>
                <c:pt idx="5">
                  <c:v>2024 (прогноз)</c:v>
                </c:pt>
              </c:strCache>
            </c:strRef>
          </c:cat>
          <c:val>
            <c:numRef>
              <c:f>пок.развит.эконом!$B$138:$G$138</c:f>
              <c:numCache>
                <c:formatCode>General</c:formatCode>
                <c:ptCount val="6"/>
                <c:pt idx="0">
                  <c:v>17</c:v>
                </c:pt>
                <c:pt idx="1">
                  <c:v>14</c:v>
                </c:pt>
                <c:pt idx="2">
                  <c:v>15</c:v>
                </c:pt>
                <c:pt idx="3">
                  <c:v>16</c:v>
                </c:pt>
                <c:pt idx="4">
                  <c:v>17</c:v>
                </c:pt>
                <c:pt idx="5">
                  <c:v>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976640"/>
        <c:axId val="74998912"/>
      </c:lineChart>
      <c:catAx>
        <c:axId val="74976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4998912"/>
        <c:crosses val="autoZero"/>
        <c:auto val="1"/>
        <c:lblAlgn val="ctr"/>
        <c:lblOffset val="100"/>
        <c:noMultiLvlLbl val="0"/>
      </c:catAx>
      <c:valAx>
        <c:axId val="74998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4976640"/>
        <c:crosses val="autoZero"/>
        <c:crossBetween val="between"/>
      </c:valAx>
      <c:spPr>
        <a:gradFill>
          <a:gsLst>
            <a:gs pos="1000">
              <a:sysClr val="window" lastClr="FFFFFF"/>
            </a:gs>
            <a:gs pos="100000">
              <a:srgbClr val="31B6FD">
                <a:tint val="44500"/>
                <a:satMod val="160000"/>
              </a:srgbClr>
            </a:gs>
            <a:gs pos="28000">
              <a:srgbClr val="31B6FD">
                <a:tint val="23500"/>
                <a:satMod val="160000"/>
              </a:srgbClr>
            </a:gs>
          </a:gsLst>
          <a:lin ang="7800000" scaled="0"/>
        </a:gradFill>
      </c:spPr>
    </c:plotArea>
    <c:plotVisOnly val="1"/>
    <c:dispBlanksAs val="gap"/>
    <c:showDLblsOverMax val="0"/>
  </c:chart>
  <c:spPr>
    <a:gradFill flip="none" rotWithShape="1">
      <a:gsLst>
        <a:gs pos="100000">
          <a:srgbClr val="E8EDF7"/>
        </a:gs>
        <a:gs pos="1000">
          <a:sysClr val="window" lastClr="FFFFFF"/>
        </a:gs>
        <a:gs pos="53000">
          <a:srgbClr val="31B6FD">
            <a:tint val="44500"/>
            <a:satMod val="160000"/>
          </a:srgbClr>
        </a:gs>
        <a:gs pos="2000">
          <a:srgbClr val="31B6FD">
            <a:tint val="23500"/>
            <a:satMod val="160000"/>
          </a:srgbClr>
        </a:gs>
      </a:gsLst>
      <a:path path="rect">
        <a:fillToRect l="100000" t="100000"/>
      </a:path>
      <a:tileRect r="-100000" b="-100000"/>
    </a:gradFill>
  </c:sp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sng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u="sng"/>
              <a:t>Функциональная структура расходов бюджета муниципального образования Борисоглебское на 2022 год</a:t>
            </a:r>
          </a:p>
        </c:rich>
      </c:tx>
      <c:layout>
        <c:manualLayout>
          <c:xMode val="edge"/>
          <c:yMode val="edge"/>
          <c:x val="0.15254419112865503"/>
          <c:y val="2.1824141253506233E-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154652273659072"/>
          <c:y val="0.10421992015225193"/>
          <c:w val="0.75203854779484181"/>
          <c:h val="0.86578008772176174"/>
        </c:manualLayout>
      </c:layout>
      <c:pie3D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explosion val="25"/>
          <c:dPt>
            <c:idx val="0"/>
            <c:bubble3D val="0"/>
            <c:explosion val="19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Lbls>
            <c:dLbl>
              <c:idx val="0"/>
              <c:layout>
                <c:manualLayout>
                  <c:x val="0"/>
                  <c:y val="-4.7978990031761143E-3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Общегосударственные вопросы; 13376,6; 40,1%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8.6272342038540339E-2"/>
                  <c:y val="-0.1164418886566762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3.5346479858237329E-2"/>
                  <c:y val="3.220468160917983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2833440024778942"/>
                  <c:y val="5.289368690454424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Национальная экономика; 2585,0; 7,8%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6.1779613312751835E-3"/>
                  <c:y val="3.7376105675562814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Жилищно-коммунальное хозяйство; 4885,2; 14,7%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9.3186298087706947E-3"/>
                  <c:y val="1.6730704270156358E-2"/>
                </c:manualLayout>
              </c:layout>
              <c:tx>
                <c:rich>
                  <a:bodyPr/>
                  <a:lstStyle/>
                  <a:p>
                    <a:r>
                      <a:rPr lang="ru-RU"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Охрана окружающей среды</a:t>
                    </a:r>
                  </a:p>
                  <a:p>
                    <a:r>
                      <a:rPr lang="ru-RU"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cs typeface="Times New Roman"/>
                      </a:rPr>
                      <a:t>200,0; 0,6%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185620879847488E-2"/>
                  <c:y val="-7.9184231185241163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Культура, кинематография; 10771,1; 32,3%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0.12540028796937897"/>
                  <c:y val="1.099474777040741E-3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/>
                      <a:t>Социальная политика
773,8; 1,9%</a:t>
                    </a:r>
                  </a:p>
                </c:rich>
              </c:tx>
              <c:numFmt formatCode="0.00%" sourceLinked="0"/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tx>
                <c:rich>
                  <a:bodyPr/>
                  <a:lstStyle/>
                  <a:p>
                    <a:r>
                      <a:rPr lang="ru-RU"/>
                      <a:t>Физическая культура и спорт 10,0; 0,04%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.26578633545897029"/>
                  <c:y val="3.83207248502034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Расходы!$A$2:$A$11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Расходы!$B$2:$B$11</c:f>
              <c:numCache>
                <c:formatCode>#,##0.0</c:formatCode>
                <c:ptCount val="10"/>
                <c:pt idx="0">
                  <c:v>13376.6</c:v>
                </c:pt>
                <c:pt idx="1">
                  <c:v>239.6</c:v>
                </c:pt>
                <c:pt idx="2">
                  <c:v>292</c:v>
                </c:pt>
                <c:pt idx="3">
                  <c:v>2585</c:v>
                </c:pt>
                <c:pt idx="4">
                  <c:v>4885.2</c:v>
                </c:pt>
                <c:pt idx="5">
                  <c:v>200</c:v>
                </c:pt>
                <c:pt idx="6">
                  <c:v>10771.1</c:v>
                </c:pt>
                <c:pt idx="7">
                  <c:v>773.81200000000001</c:v>
                </c:pt>
                <c:pt idx="8">
                  <c:v>10</c:v>
                </c:pt>
                <c:pt idx="9">
                  <c:v>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tx>
        <c:rich>
          <a:bodyPr/>
          <a:lstStyle/>
          <a:p>
            <a:pPr>
              <a:defRPr sz="1100" b="1" i="0" u="sng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100" u="sng"/>
              <a:t>Динамика программной структуры расходов бюджета муниципального образования Борисоглебское,</a:t>
            </a:r>
            <a:r>
              <a:rPr lang="ru-RU" sz="1100" u="sng" baseline="0"/>
              <a:t> тыс. рублей</a:t>
            </a:r>
            <a:endParaRPr lang="ru-RU" sz="1100" u="sng"/>
          </a:p>
        </c:rich>
      </c:tx>
      <c:layout>
        <c:manualLayout>
          <c:xMode val="edge"/>
          <c:yMode val="edge"/>
          <c:x val="0.13589395985695962"/>
          <c:y val="1.1009194675189915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0388354884170123"/>
          <c:y val="0.16990958543816689"/>
          <c:w val="0.67488267757999443"/>
          <c:h val="0.6087350410027837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МП!$B$39</c:f>
              <c:strCache>
                <c:ptCount val="1"/>
                <c:pt idx="0">
                  <c:v>Расходы в рамках муниципальных программ муниципального образования Борисоглебское</c:v>
                </c:pt>
              </c:strCache>
            </c:strRef>
          </c:tx>
          <c:spPr>
            <a:solidFill>
              <a:srgbClr val="FFFF00"/>
            </a:solidFill>
            <a:ln w="3175">
              <a:noFill/>
              <a:prstDash val="solid"/>
            </a:ln>
            <a:effectLst>
              <a:outerShdw dist="35921" dir="2700000" algn="br">
                <a:srgbClr val="000000"/>
              </a:outerShdw>
            </a:effectLst>
            <a:scene3d>
              <a:camera prst="orthographicFront"/>
              <a:lightRig rig="sunset" dir="tl"/>
            </a:scene3d>
            <a:sp3d prstMaterial="powder">
              <a:bevelT w="177800" h="31750"/>
              <a:contourClr>
                <a:srgbClr val="000000"/>
              </a:contourClr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34 730,69</a:t>
                    </a:r>
                    <a:r>
                      <a:rPr lang="ru-RU"/>
                      <a:t>; 91,3%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25 882,20</a:t>
                    </a:r>
                    <a:r>
                      <a:rPr lang="ru-RU"/>
                      <a:t>; 87,0%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29 776,51</a:t>
                    </a:r>
                    <a:r>
                      <a:rPr lang="ru-RU"/>
                      <a:t>; 89,3%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32 226,13</a:t>
                    </a:r>
                    <a:r>
                      <a:rPr lang="ru-RU"/>
                      <a:t>;  90,6%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МП!$A$40:$A$43</c:f>
              <c:strCache>
                <c:ptCount val="4"/>
                <c:pt idx="0">
                  <c:v>2024 год</c:v>
                </c:pt>
                <c:pt idx="1">
                  <c:v>2023 год</c:v>
                </c:pt>
                <c:pt idx="2">
                  <c:v>2022 год</c:v>
                </c:pt>
                <c:pt idx="3">
                  <c:v>2021год (оценка)</c:v>
                </c:pt>
              </c:strCache>
            </c:strRef>
          </c:cat>
          <c:val>
            <c:numRef>
              <c:f>МП!$B$40:$B$43</c:f>
              <c:numCache>
                <c:formatCode>#,##0.00</c:formatCode>
                <c:ptCount val="4"/>
                <c:pt idx="0">
                  <c:v>34730.692000000003</c:v>
                </c:pt>
                <c:pt idx="1">
                  <c:v>25882.2</c:v>
                </c:pt>
                <c:pt idx="2">
                  <c:v>29776.512000000006</c:v>
                </c:pt>
                <c:pt idx="3">
                  <c:v>32226.132010000008</c:v>
                </c:pt>
              </c:numCache>
            </c:numRef>
          </c:val>
        </c:ser>
        <c:ser>
          <c:idx val="1"/>
          <c:order val="1"/>
          <c:tx>
            <c:strRef>
              <c:f>МП!$C$39</c:f>
              <c:strCache>
                <c:ptCount val="1"/>
                <c:pt idx="0">
                  <c:v>Непрограммные расходы</c:v>
                </c:pt>
              </c:strCache>
            </c:strRef>
          </c:tx>
          <c:spPr>
            <a:solidFill>
              <a:srgbClr val="00B050"/>
            </a:solidFill>
            <a:ln w="3175">
              <a:noFill/>
              <a:prstDash val="solid"/>
            </a:ln>
            <a:effectLst>
              <a:glow>
                <a:schemeClr val="accent1"/>
              </a:glow>
              <a:outerShdw dist="35921" dir="2700000" algn="br">
                <a:srgbClr val="000000"/>
              </a:outerShdw>
              <a:softEdge rad="0"/>
            </a:effectLst>
            <a:scene3d>
              <a:camera prst="orthographicFront"/>
              <a:lightRig rig="twoPt" dir="tl"/>
            </a:scene3d>
            <a:sp3d prstMaterial="softEdge">
              <a:bevelT w="82550" h="63500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0.10721017692693627"/>
                  <c:y val="-8.456659619450317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3 328,31</a:t>
                    </a:r>
                    <a:r>
                      <a:rPr lang="ru-RU"/>
                      <a:t>; 8,7%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4670981661272922"/>
                  <c:y val="2.818886539816772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3 856,80</a:t>
                    </a:r>
                    <a:r>
                      <a:rPr lang="ru-RU"/>
                      <a:t>; 13,0%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4886731391585761"/>
                  <c:y val="-2.818886539816772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3 556,80</a:t>
                    </a:r>
                    <a:r>
                      <a:rPr lang="ru-RU"/>
                      <a:t>; 10,7%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1434735706580366"/>
                  <c:y val="-1.409443269908386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3 336,53</a:t>
                    </a:r>
                    <a:r>
                      <a:rPr lang="ru-RU"/>
                      <a:t>; 9,4%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МП!$A$40:$A$43</c:f>
              <c:strCache>
                <c:ptCount val="4"/>
                <c:pt idx="0">
                  <c:v>2024 год</c:v>
                </c:pt>
                <c:pt idx="1">
                  <c:v>2023 год</c:v>
                </c:pt>
                <c:pt idx="2">
                  <c:v>2022 год</c:v>
                </c:pt>
                <c:pt idx="3">
                  <c:v>2021год (оценка)</c:v>
                </c:pt>
              </c:strCache>
            </c:strRef>
          </c:cat>
          <c:val>
            <c:numRef>
              <c:f>МП!$C$40:$C$43</c:f>
              <c:numCache>
                <c:formatCode>#,##0.00</c:formatCode>
                <c:ptCount val="4"/>
                <c:pt idx="0">
                  <c:v>3328.308</c:v>
                </c:pt>
                <c:pt idx="1">
                  <c:v>3856.8</c:v>
                </c:pt>
                <c:pt idx="2">
                  <c:v>3556.8</c:v>
                </c:pt>
                <c:pt idx="3">
                  <c:v>3336.53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30463232"/>
        <c:axId val="130464768"/>
      </c:barChart>
      <c:catAx>
        <c:axId val="130463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0464768"/>
        <c:crosses val="autoZero"/>
        <c:auto val="1"/>
        <c:lblAlgn val="ctr"/>
        <c:lblOffset val="100"/>
        <c:noMultiLvlLbl val="0"/>
      </c:catAx>
      <c:valAx>
        <c:axId val="130464768"/>
        <c:scaling>
          <c:orientation val="minMax"/>
        </c:scaling>
        <c:delete val="0"/>
        <c:axPos val="b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#,##0" sourceLinked="0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046323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5.9331175836030208E-3"/>
          <c:y val="0.83892681187228413"/>
          <c:w val="0.97734780725224879"/>
          <c:h val="0.16092284366446216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0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0.01371</cdr:x>
      <cdr:y>0</cdr:y>
    </cdr:from>
    <cdr:to>
      <cdr:x>0.97829</cdr:x>
      <cdr:y>0.19218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8663" y="0"/>
          <a:ext cx="4128162" cy="555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>
              <a:latin typeface="Times New Roman" pitchFamily="18" charset="0"/>
              <a:cs typeface="Times New Roman" pitchFamily="18" charset="0"/>
            </a:rPr>
            <a:t>Динамика уровня зарегистрированной безработицы по муниципальному образованию Борисоглебское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0.03832</cdr:x>
      <cdr:y>0.00811</cdr:y>
    </cdr:from>
    <cdr:to>
      <cdr:x>0.97263</cdr:x>
      <cdr:y>0.14324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0025" y="28575"/>
          <a:ext cx="4876800" cy="4762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>
              <a:latin typeface="Times New Roman" pitchFamily="18" charset="0"/>
              <a:cs typeface="Times New Roman" pitchFamily="18" charset="0"/>
            </a:rPr>
            <a:t>Динамика численности</a:t>
          </a:r>
          <a:r>
            <a:rPr lang="ru-RU" sz="1200" b="1" baseline="0">
              <a:latin typeface="Times New Roman" pitchFamily="18" charset="0"/>
              <a:cs typeface="Times New Roman" pitchFamily="18" charset="0"/>
            </a:rPr>
            <a:t> трудовых ресурсов муниципального образования Борисоглебское, чел.</a:t>
          </a:r>
          <a:endParaRPr lang="ru-RU" sz="1200" b="1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</cdr:x>
      <cdr:y>0.42699</cdr:y>
    </cdr:from>
    <cdr:to>
      <cdr:x>0.04927</cdr:x>
      <cdr:y>0.62159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-4716016" y="1152128"/>
          <a:ext cx="199544" cy="525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pPr algn="ctr"/>
          <a:r>
            <a:rPr lang="ru-RU" sz="800" b="1" dirty="0">
              <a:latin typeface="Times New Roman" pitchFamily="18" charset="0"/>
              <a:cs typeface="Times New Roman" pitchFamily="18" charset="0"/>
            </a:rPr>
            <a:t>человек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0.02178</cdr:x>
      <cdr:y>0.02493</cdr:y>
    </cdr:from>
    <cdr:to>
      <cdr:x>0.97278</cdr:x>
      <cdr:y>0.17175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4301" y="85726"/>
          <a:ext cx="4991100" cy="50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latin typeface="Times New Roman" pitchFamily="18" charset="0"/>
              <a:cs typeface="Times New Roman" pitchFamily="18" charset="0"/>
            </a:rPr>
            <a:t>Изменение</a:t>
          </a:r>
          <a:r>
            <a:rPr lang="ru-RU" sz="1400" b="1" baseline="0" dirty="0">
              <a:latin typeface="Times New Roman" pitchFamily="18" charset="0"/>
              <a:cs typeface="Times New Roman" pitchFamily="18" charset="0"/>
            </a:rPr>
            <a:t> прожиточного минимума по Владимирской области в 2020-2022 годах,  в рублях.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0.0312</cdr:x>
      <cdr:y>0.03191</cdr:y>
    </cdr:from>
    <cdr:to>
      <cdr:x>0.99133</cdr:x>
      <cdr:y>0.23138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1451" y="114300"/>
          <a:ext cx="5276850" cy="714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>
              <a:latin typeface="Times New Roman" pitchFamily="18" charset="0"/>
              <a:cs typeface="Times New Roman" pitchFamily="18" charset="0"/>
            </a:rPr>
            <a:t>Доля населения, систематически занимающегося физической культурой и спортом, в общей численности населения в МО Борисоглебское,</a:t>
          </a:r>
          <a:r>
            <a:rPr lang="ru-RU" sz="1400" b="1" baseline="0">
              <a:latin typeface="Times New Roman" pitchFamily="18" charset="0"/>
              <a:cs typeface="Times New Roman" pitchFamily="18" charset="0"/>
            </a:rPr>
            <a:t> %</a:t>
          </a:r>
          <a:endParaRPr lang="ru-RU" sz="1400" b="1" baseline="3000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B0A3DA0-B516-457B-8140-10D8D2041E56}" type="datetimeFigureOut">
              <a:rPr lang="ru-RU"/>
              <a:pPr>
                <a:defRPr/>
              </a:pPr>
              <a:t>30.12.2021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47B013F-DA45-4919-969B-051570AF0C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35485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DA0238-722F-4851-A8C0-95387FB529F3}" type="slidenum">
              <a:rPr lang="ru-RU" altLang="ru-RU" smtClean="0"/>
              <a:pPr eaLnBrk="1" hangingPunct="1"/>
              <a:t>16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DB90D5-7497-40F6-88D1-A40C8ECB3F9A}" type="slidenum">
              <a:rPr lang="ru-RU" altLang="ru-RU" smtClean="0"/>
              <a:pPr eaLnBrk="1" hangingPunct="1"/>
              <a:t>20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4738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92FA6-844E-47B1-B562-2D8B6865C4B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51321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85592-1523-4E8D-87DA-86F00A66A1D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39985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4738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1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3ACCF-AE06-43A6-B039-04752E161C5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4557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19604-D26F-4C11-98E5-7F0DAA5E83D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89226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4738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2788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7788" y="4075113"/>
            <a:ext cx="5546725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7338" y="4087813"/>
            <a:ext cx="5470525" cy="773112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08638" y="4075113"/>
            <a:ext cx="3308350" cy="650875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30325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6" y="1437449"/>
            <a:ext cx="6417735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5273B-F3CC-4333-B614-96F216A41B2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44683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8221F-1253-448B-B91B-83517C6A8F1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48417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4" y="3429001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1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CC710-91FF-4C69-8CD3-1C6F0BEFED6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9491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089A5-AAAD-48D8-8E84-92D970654E0D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17421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4738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D8A04-6FAF-490D-9458-4C47003D4DF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909437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4738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1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6D1BD-282E-4DF6-B1D2-84CD42F7336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90324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4738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4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AB380-9CD3-4DDB-B0C9-63EC1C1681A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33439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5000"/>
            <a:lum/>
          </a:blip>
          <a:srcRect/>
          <a:stretch>
            <a:fillRect l="-39000" r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4738" cy="247015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28738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006" y="4499923"/>
              <a:ext cx="4295986" cy="1017365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8667" y="4319058"/>
              <a:ext cx="8279020" cy="1209533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4286" y="4334883"/>
              <a:ext cx="8165219" cy="1103276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5651" y="4316796"/>
              <a:ext cx="4940859" cy="926933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7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88" y="6249988"/>
            <a:ext cx="3787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2563" y="6249988"/>
            <a:ext cx="1158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FD4C6B4-466A-46F8-BDA5-839BB7C8445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52" r:id="rId1"/>
    <p:sldLayoutId id="2147485353" r:id="rId2"/>
    <p:sldLayoutId id="2147485354" r:id="rId3"/>
    <p:sldLayoutId id="2147485355" r:id="rId4"/>
    <p:sldLayoutId id="2147485356" r:id="rId5"/>
    <p:sldLayoutId id="2147485357" r:id="rId6"/>
    <p:sldLayoutId id="2147485358" r:id="rId7"/>
    <p:sldLayoutId id="2147485359" r:id="rId8"/>
    <p:sldLayoutId id="2147485360" r:id="rId9"/>
    <p:sldLayoutId id="2147485361" r:id="rId10"/>
    <p:sldLayoutId id="21474853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emf"/><Relationship Id="rId4" Type="http://schemas.openxmlformats.org/officeDocument/2006/relationships/oleObject" Target="../embeddings/_____Microsoft_Excel_97-20032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emf"/><Relationship Id="rId4" Type="http://schemas.openxmlformats.org/officeDocument/2006/relationships/oleObject" Target="../embeddings/_____Microsoft_Excel_97-20033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emf"/><Relationship Id="rId4" Type="http://schemas.openxmlformats.org/officeDocument/2006/relationships/oleObject" Target="../embeddings/_____Microsoft_Excel_97-20034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emf"/><Relationship Id="rId4" Type="http://schemas.openxmlformats.org/officeDocument/2006/relationships/oleObject" Target="../embeddings/_____Microsoft_Excel_97-20035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borisogleb33.ru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_____Microsoft_Excel_97-20031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6" y="3264793"/>
            <a:ext cx="8928990" cy="1460351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ru-RU" altLang="ru-RU" sz="23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 решению </a:t>
            </a:r>
            <a:r>
              <a:rPr lang="ru-RU" altLang="ru-RU" sz="23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Совета народных депутатов муниципального образования </a:t>
            </a:r>
            <a:r>
              <a:rPr lang="ru-RU" altLang="ru-RU" sz="23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Борисоглебское </a:t>
            </a:r>
            <a:r>
              <a:rPr lang="ru-RU" altLang="ru-RU" sz="23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Муромского района </a:t>
            </a:r>
            <a:r>
              <a:rPr lang="ru-RU" altLang="ru-RU" sz="23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 22.12.2022 №55</a:t>
            </a:r>
            <a:r>
              <a:rPr lang="en-US" altLang="ru-RU" sz="23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23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3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23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 бюджете </a:t>
            </a:r>
            <a:r>
              <a:rPr lang="ru-RU" altLang="ru-RU" sz="23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altLang="ru-RU" sz="23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altLang="ru-RU" sz="23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Борисоглебское </a:t>
            </a:r>
            <a:r>
              <a:rPr lang="ru-RU" altLang="ru-RU" sz="23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23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23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altLang="ru-RU" sz="23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23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плановый период </a:t>
            </a:r>
            <a:r>
              <a:rPr lang="ru-RU" altLang="ru-RU" sz="23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23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23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23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годов»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915816" y="620688"/>
            <a:ext cx="347186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altLang="ru-RU" b="1" i="1" dirty="0">
                <a:solidFill>
                  <a:srgbClr val="0000FF"/>
                </a:solidFill>
                <a:latin typeface="Times New Roman" pitchFamily="18" charset="0"/>
              </a:rPr>
              <a:t>Муниципальное образование </a:t>
            </a:r>
          </a:p>
          <a:p>
            <a:pPr algn="ctr">
              <a:defRPr/>
            </a:pPr>
            <a:r>
              <a:rPr lang="ru-RU" altLang="ru-RU" b="1" i="1" dirty="0" smtClean="0">
                <a:solidFill>
                  <a:srgbClr val="0000FF"/>
                </a:solidFill>
                <a:latin typeface="Times New Roman" pitchFamily="18" charset="0"/>
              </a:rPr>
              <a:t>Борисоглебское</a:t>
            </a:r>
            <a:endParaRPr lang="ru-RU" altLang="ru-RU" b="1" i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altLang="ru-RU" b="1" i="1" dirty="0">
                <a:solidFill>
                  <a:srgbClr val="0000FF"/>
                </a:solidFill>
                <a:latin typeface="Times New Roman" pitchFamily="18" charset="0"/>
              </a:rPr>
              <a:t>Муромского района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51527" y="2132856"/>
            <a:ext cx="8568952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92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>
              <a:defRPr/>
            </a:pPr>
            <a:r>
              <a:rPr lang="ru-RU" altLang="ru-RU" sz="4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Брошюра</a:t>
            </a:r>
            <a:r>
              <a:rPr lang="ru-RU" altLang="ru-RU" sz="6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6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5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«БЮДЖЕТ</a:t>
            </a:r>
            <a:r>
              <a:rPr lang="ru-RU" altLang="ru-RU" sz="52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5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ДЛЯ ГРАЖДАН»</a:t>
            </a:r>
            <a:endParaRPr lang="ru-RU" sz="5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700" name="Picture 4" descr="https://sobory.ru/pic/04250/04295_20170423_1329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3" r="6542"/>
          <a:stretch/>
        </p:blipFill>
        <p:spPr bwMode="auto">
          <a:xfrm>
            <a:off x="6220217" y="116632"/>
            <a:ext cx="2816279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9702" name="Picture 6" descr="https://sobory.ru/pic/04250/04295_20060725_2319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8" t="5607" b="6923"/>
          <a:stretch/>
        </p:blipFill>
        <p:spPr bwMode="auto">
          <a:xfrm>
            <a:off x="107505" y="116632"/>
            <a:ext cx="2952327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77" b="-1"/>
          <a:stretch/>
        </p:blipFill>
        <p:spPr bwMode="auto">
          <a:xfrm>
            <a:off x="0" y="4869160"/>
            <a:ext cx="9144000" cy="1988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17"/>
          <p:cNvSpPr txBox="1">
            <a:spLocks noChangeArrowheads="1"/>
          </p:cNvSpPr>
          <p:nvPr/>
        </p:nvSpPr>
        <p:spPr bwMode="auto">
          <a:xfrm>
            <a:off x="357188" y="5013176"/>
            <a:ext cx="8262937" cy="138499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2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          В 2022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</a:rPr>
              <a:t>году налоговые доходы бюджета муниципального образования прогнозируются в объеме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9582,0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</a:rPr>
              <a:t>тыс. рублей или на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3,8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</a:rPr>
              <a:t>% выше уровня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2021 года. В основном рост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</a:rPr>
              <a:t>прогнозируется по налогу на доходы физических лиц на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13,8%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</a:rPr>
              <a:t>или на сумму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204,0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</a:rPr>
              <a:t>тыс.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рублей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</a:rPr>
              <a:t>в связи с увеличением минимального размера оплаты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труда и применением коэффициента инфляции при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</a:rPr>
              <a:t>расчете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налога.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          Наибольший удельный вес в структуре налоговых доходов занимает земельный налог (в 2021 году-74,8%, в 2022 году-73,7%, в 2023 году-73,6%, в 2024 году-73,4%).</a:t>
            </a:r>
          </a:p>
        </p:txBody>
      </p:sp>
      <p:graphicFrame>
        <p:nvGraphicFramePr>
          <p:cNvPr id="24579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2740472"/>
              </p:ext>
            </p:extLst>
          </p:nvPr>
        </p:nvGraphicFramePr>
        <p:xfrm>
          <a:off x="715963" y="1079501"/>
          <a:ext cx="7966075" cy="3789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2" name="Лист" r:id="rId4" imgW="5029200" imgH="2866989" progId="Excel.Sheet.8">
                  <p:embed/>
                </p:oleObj>
              </mc:Choice>
              <mc:Fallback>
                <p:oleObj name="Лист" r:id="rId4" imgW="5029200" imgH="2866989" progId="Excel.Shee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63" y="1079501"/>
                        <a:ext cx="7966075" cy="37896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Text Box 17"/>
          <p:cNvSpPr txBox="1">
            <a:spLocks noChangeArrowheads="1"/>
          </p:cNvSpPr>
          <p:nvPr/>
        </p:nvSpPr>
        <p:spPr bwMode="auto">
          <a:xfrm>
            <a:off x="744538" y="260350"/>
            <a:ext cx="7632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latin typeface="Times New Roman" pitchFamily="18" charset="0"/>
              </a:rPr>
              <a:t>Объем и структура налоговых доходов бюджета муниципального образования Борисоглебское в </a:t>
            </a:r>
            <a:r>
              <a:rPr lang="ru-RU" altLang="ru-RU" sz="1600" b="1" dirty="0" smtClean="0">
                <a:latin typeface="Times New Roman" pitchFamily="18" charset="0"/>
              </a:rPr>
              <a:t>2020 </a:t>
            </a:r>
            <a:r>
              <a:rPr lang="ru-RU" altLang="ru-RU" sz="1600" b="1" dirty="0">
                <a:latin typeface="Times New Roman" pitchFamily="18" charset="0"/>
              </a:rPr>
              <a:t>– </a:t>
            </a:r>
            <a:r>
              <a:rPr lang="ru-RU" altLang="ru-RU" sz="1600" b="1" dirty="0" smtClean="0">
                <a:latin typeface="Times New Roman" pitchFamily="18" charset="0"/>
              </a:rPr>
              <a:t>2024 </a:t>
            </a:r>
            <a:r>
              <a:rPr lang="ru-RU" altLang="ru-RU" sz="1600" b="1" dirty="0">
                <a:latin typeface="Times New Roman" pitchFamily="18" charset="0"/>
              </a:rPr>
              <a:t>годах, 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Прямоугольник 5"/>
          <p:cNvSpPr>
            <a:spLocks noChangeArrowheads="1"/>
          </p:cNvSpPr>
          <p:nvPr/>
        </p:nvSpPr>
        <p:spPr bwMode="auto">
          <a:xfrm>
            <a:off x="611188" y="4853478"/>
            <a:ext cx="7848600" cy="181588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          Неналоговые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</a:rPr>
              <a:t>доходы в 2022 году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спрогнозированы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</a:rPr>
              <a:t>в сумме 244,0 тыс.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рублей или с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</a:rPr>
              <a:t>ростом в 2,6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раза к уровню 2021 года.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</a:rPr>
              <a:t>Увеличение в основном прогнозируется по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доходам от сдачи в аренду земельных участков в связи с заключением договоров аренды на 174,0 тыс. рублей.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          Структуру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</a:rPr>
              <a:t>неналоговых доходов составляют доходы от использования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имущества (аренда муниципальной земли, аренда муниципального имущества, прочие поступления от использования имущества),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</a:rPr>
              <a:t>штрафы, санкции, возмещение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ущерба.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</a:rPr>
              <a:t>Наибольший удельный вес в структуре неналоговых доходов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</a:rPr>
              <a:t>занимают доходы от использования имущества, находящегося в муниципальной собственности (в 2021 году – 63,4%, в 2022 - 2024 годах по 95,9% ежегодно).</a:t>
            </a:r>
          </a:p>
        </p:txBody>
      </p:sp>
      <p:sp>
        <p:nvSpPr>
          <p:cNvPr id="2" name="Прямоугольник 5"/>
          <p:cNvSpPr>
            <a:spLocks noChangeArrowheads="1"/>
          </p:cNvSpPr>
          <p:nvPr/>
        </p:nvSpPr>
        <p:spPr bwMode="auto">
          <a:xfrm>
            <a:off x="323528" y="116632"/>
            <a:ext cx="849694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200" b="1" dirty="0">
                <a:latin typeface="Times New Roman" pitchFamily="18" charset="0"/>
              </a:rPr>
              <a:t>Объем и структура неналоговых доходов бюджета муниципального образования Борисоглебское в </a:t>
            </a:r>
            <a:r>
              <a:rPr lang="ru-RU" altLang="ru-RU" sz="2200" b="1" dirty="0" smtClean="0">
                <a:latin typeface="Times New Roman" pitchFamily="18" charset="0"/>
              </a:rPr>
              <a:t>2020– 2024 </a:t>
            </a:r>
            <a:r>
              <a:rPr lang="ru-RU" altLang="ru-RU" sz="2200" b="1" dirty="0">
                <a:latin typeface="Times New Roman" pitchFamily="18" charset="0"/>
              </a:rPr>
              <a:t>годах, тыс. рублей</a:t>
            </a:r>
          </a:p>
        </p:txBody>
      </p:sp>
      <p:graphicFrame>
        <p:nvGraphicFramePr>
          <p:cNvPr id="25604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9895280"/>
              </p:ext>
            </p:extLst>
          </p:nvPr>
        </p:nvGraphicFramePr>
        <p:xfrm>
          <a:off x="678644" y="1134914"/>
          <a:ext cx="7799387" cy="3878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84" name="Лист" r:id="rId4" imgW="5029200" imgH="2505217" progId="Excel.Sheet.8">
                  <p:embed/>
                </p:oleObj>
              </mc:Choice>
              <mc:Fallback>
                <p:oleObj name="Лист" r:id="rId4" imgW="5029200" imgH="2505217" progId="Excel.Shee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644" y="1134914"/>
                        <a:ext cx="7799387" cy="3878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68300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ru-RU" alt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муниципального образования на 1 жителя</a:t>
            </a:r>
          </a:p>
        </p:txBody>
      </p:sp>
      <p:graphicFrame>
        <p:nvGraphicFramePr>
          <p:cNvPr id="6187" name="Group 4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917289362"/>
              </p:ext>
            </p:extLst>
          </p:nvPr>
        </p:nvGraphicFramePr>
        <p:xfrm>
          <a:off x="571500" y="692150"/>
          <a:ext cx="8002587" cy="2938396"/>
        </p:xfrm>
        <a:graphic>
          <a:graphicData uri="http://schemas.openxmlformats.org/drawingml/2006/table">
            <a:tbl>
              <a:tblPr/>
              <a:tblGrid>
                <a:gridCol w="2000250"/>
                <a:gridCol w="2001837"/>
                <a:gridCol w="2000250"/>
                <a:gridCol w="2000250"/>
              </a:tblGrid>
              <a:tr h="14142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 бюджета муниципального образования,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населения, человек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 на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жителя, рублей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8837,6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6121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1443,8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9326,0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6070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1536,4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9826,0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5981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1642,9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0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10227,0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5981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1709,9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10650,0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5981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1780,6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64" name="Rectangle 54"/>
          <p:cNvSpPr>
            <a:spLocks noChangeArrowheads="1"/>
          </p:cNvSpPr>
          <p:nvPr/>
        </p:nvSpPr>
        <p:spPr bwMode="auto">
          <a:xfrm>
            <a:off x="279400" y="3908424"/>
            <a:ext cx="8429625" cy="45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Динамика налоговых и неналоговых доходов бюджета муниципального образования </a:t>
            </a:r>
          </a:p>
          <a:p>
            <a:pPr algn="ctr"/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на 1 жителя, рублей</a:t>
            </a:r>
          </a:p>
        </p:txBody>
      </p:sp>
      <p:graphicFrame>
        <p:nvGraphicFramePr>
          <p:cNvPr id="26665" name="Object 55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94727273"/>
              </p:ext>
            </p:extLst>
          </p:nvPr>
        </p:nvGraphicFramePr>
        <p:xfrm>
          <a:off x="611560" y="4351337"/>
          <a:ext cx="7344816" cy="148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6" name="Лист" r:id="rId4" imgW="5829220" imgH="1266683" progId="Excel.Sheet.8">
                  <p:embed/>
                </p:oleObj>
              </mc:Choice>
              <mc:Fallback>
                <p:oleObj name="Лист" r:id="rId4" imgW="5829220" imgH="1266683" progId="Excel.Sheet.8">
                  <p:embed/>
                  <p:pic>
                    <p:nvPicPr>
                      <p:cNvPr id="0" name="Object 5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4351337"/>
                        <a:ext cx="7344816" cy="148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66" name="Прямоугольник 5"/>
          <p:cNvSpPr>
            <a:spLocks noChangeArrowheads="1"/>
          </p:cNvSpPr>
          <p:nvPr/>
        </p:nvSpPr>
        <p:spPr bwMode="auto">
          <a:xfrm>
            <a:off x="414338" y="5840413"/>
            <a:ext cx="84296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400" dirty="0">
                <a:latin typeface="Times New Roman" pitchFamily="18" charset="0"/>
              </a:rPr>
              <a:t>По прогнозным данным среднедушевой доход к </a:t>
            </a:r>
            <a:r>
              <a:rPr lang="ru-RU" altLang="ru-RU" sz="1400" dirty="0" smtClean="0">
                <a:latin typeface="Times New Roman" pitchFamily="18" charset="0"/>
              </a:rPr>
              <a:t>2024 году </a:t>
            </a:r>
            <a:r>
              <a:rPr lang="ru-RU" altLang="ru-RU" sz="1400" dirty="0">
                <a:latin typeface="Times New Roman" pitchFamily="18" charset="0"/>
              </a:rPr>
              <a:t>достигнет уровня </a:t>
            </a:r>
            <a:r>
              <a:rPr lang="ru-RU" altLang="ru-RU" sz="1400" dirty="0" smtClean="0">
                <a:latin typeface="Times New Roman" pitchFamily="18" charset="0"/>
              </a:rPr>
              <a:t>1780,6 рублей </a:t>
            </a:r>
            <a:r>
              <a:rPr lang="ru-RU" altLang="ru-RU" sz="1400" dirty="0">
                <a:latin typeface="Times New Roman" pitchFamily="18" charset="0"/>
              </a:rPr>
              <a:t>на 1 жителя.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title"/>
          </p:nvPr>
        </p:nvSpPr>
        <p:spPr>
          <a:xfrm>
            <a:off x="500063" y="4857750"/>
            <a:ext cx="8229600" cy="1811610"/>
          </a:xfrm>
        </p:spPr>
        <p:txBody>
          <a:bodyPr/>
          <a:lstStyle/>
          <a:p>
            <a:pPr algn="just"/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общего объема безвозмездных поступлений от других бюджетов бюджетной системы Российской Федерации в 2022 году в сумме 23507,3 тыс. рублей поступление дотации бюджетам сельских поселений на выравнивание бюджетной обеспеченности из бюджетов муниципальных районов составляет сумму 13368,0 тыс. рублей (56,9%), субсидий – 3083,0 тыс. рублей (13,1 %), субвенций – 296,5 тыс. рублей (1,3%),  межбюджетные трансферты, передаваемые бюджетам сельских поселений из бюджетов муниципальных районов на осуществление части полномочий по решению вопросов местного значения в соответствии с заключенными соглашениями – 2500,0 тыс. рублей (10,6%), иные межбюджетные трансферты, передаваемые бюджетам сельских поселений из бюджетов муниципальных районов – 4259,8 тыс. рублей (18,1%).</a:t>
            </a:r>
            <a:endParaRPr lang="ru-RU" alt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Rectangle 5"/>
          <p:cNvSpPr txBox="1">
            <a:spLocks noChangeArrowheads="1"/>
          </p:cNvSpPr>
          <p:nvPr/>
        </p:nvSpPr>
        <p:spPr bwMode="auto">
          <a:xfrm>
            <a:off x="179512" y="0"/>
            <a:ext cx="8856984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latin typeface="Times New Roman" pitchFamily="18" charset="0"/>
              </a:rPr>
              <a:t>Объем и структура </a:t>
            </a:r>
            <a:r>
              <a:rPr lang="ru-RU" altLang="ru-RU" sz="2000" b="1" dirty="0">
                <a:latin typeface="Times New Roman" pitchFamily="18" charset="0"/>
              </a:rPr>
              <a:t>безвозмездных поступлений бюджета муниципального образования Борисоглебское </a:t>
            </a:r>
            <a:r>
              <a:rPr lang="ru-RU" altLang="ru-RU" sz="2000" b="1" dirty="0" smtClean="0">
                <a:latin typeface="Times New Roman" pitchFamily="18" charset="0"/>
              </a:rPr>
              <a:t>в 2020  </a:t>
            </a:r>
            <a:r>
              <a:rPr lang="ru-RU" altLang="ru-RU" sz="2000" b="1" dirty="0">
                <a:latin typeface="Times New Roman" pitchFamily="18" charset="0"/>
              </a:rPr>
              <a:t>– </a:t>
            </a:r>
            <a:r>
              <a:rPr lang="ru-RU" altLang="ru-RU" sz="2000" b="1" dirty="0" smtClean="0">
                <a:latin typeface="Times New Roman" pitchFamily="18" charset="0"/>
              </a:rPr>
              <a:t>2024 </a:t>
            </a:r>
            <a:r>
              <a:rPr lang="ru-RU" altLang="ru-RU" sz="2000" b="1" dirty="0">
                <a:latin typeface="Times New Roman" pitchFamily="18" charset="0"/>
              </a:rPr>
              <a:t>годах, тыс. </a:t>
            </a:r>
            <a:r>
              <a:rPr lang="ru-RU" altLang="ru-RU" sz="2000" b="1" dirty="0" smtClean="0">
                <a:latin typeface="Times New Roman" pitchFamily="18" charset="0"/>
              </a:rPr>
              <a:t>рублей</a:t>
            </a:r>
            <a:endParaRPr lang="ru-RU" altLang="ru-RU" sz="2000" b="1" dirty="0">
              <a:latin typeface="Times New Roman" pitchFamily="18" charset="0"/>
            </a:endParaRPr>
          </a:p>
        </p:txBody>
      </p:sp>
      <p:graphicFrame>
        <p:nvGraphicFramePr>
          <p:cNvPr id="28676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9500128"/>
              </p:ext>
            </p:extLst>
          </p:nvPr>
        </p:nvGraphicFramePr>
        <p:xfrm>
          <a:off x="539750" y="983236"/>
          <a:ext cx="7975600" cy="3849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9" name="Лист" r:id="rId4" imgW="5029200" imgH="2657475" progId="Excel.Sheet.8">
                  <p:embed/>
                </p:oleObj>
              </mc:Choice>
              <mc:Fallback>
                <p:oleObj name="Лист" r:id="rId4" imgW="5029200" imgH="2657475" progId="Excel.Shee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983236"/>
                        <a:ext cx="7975600" cy="38497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7" name="TextBox 2"/>
          <p:cNvSpPr txBox="1">
            <a:spLocks noChangeArrowheads="1"/>
          </p:cNvSpPr>
          <p:nvPr/>
        </p:nvSpPr>
        <p:spPr bwMode="auto">
          <a:xfrm>
            <a:off x="1547664" y="784225"/>
            <a:ext cx="7921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Итого:</a:t>
            </a:r>
          </a:p>
          <a:p>
            <a:pPr eaLnBrk="1" hangingPunct="1"/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23356,9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8" name="TextBox 4"/>
          <p:cNvSpPr txBox="1">
            <a:spLocks noChangeArrowheads="1"/>
          </p:cNvSpPr>
          <p:nvPr/>
        </p:nvSpPr>
        <p:spPr bwMode="auto">
          <a:xfrm>
            <a:off x="2539093" y="827068"/>
            <a:ext cx="7191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Итого:</a:t>
            </a:r>
          </a:p>
          <a:p>
            <a:pPr eaLnBrk="1" hangingPunct="1"/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24574,6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9" name="TextBox 5"/>
          <p:cNvSpPr txBox="1">
            <a:spLocks noChangeArrowheads="1"/>
          </p:cNvSpPr>
          <p:nvPr/>
        </p:nvSpPr>
        <p:spPr bwMode="auto">
          <a:xfrm>
            <a:off x="3468419" y="862013"/>
            <a:ext cx="7191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Итого:</a:t>
            </a:r>
          </a:p>
          <a:p>
            <a:pPr eaLnBrk="1" hangingPunct="1"/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23507,3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0" name="TextBox 6"/>
          <p:cNvSpPr txBox="1">
            <a:spLocks noChangeArrowheads="1"/>
          </p:cNvSpPr>
          <p:nvPr/>
        </p:nvSpPr>
        <p:spPr bwMode="auto">
          <a:xfrm>
            <a:off x="4410571" y="836613"/>
            <a:ext cx="6477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Итого:</a:t>
            </a:r>
          </a:p>
          <a:p>
            <a:pPr eaLnBrk="1" hangingPunct="1"/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19512,0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1" name="TextBox 7"/>
          <p:cNvSpPr txBox="1">
            <a:spLocks noChangeArrowheads="1"/>
          </p:cNvSpPr>
          <p:nvPr/>
        </p:nvSpPr>
        <p:spPr bwMode="auto">
          <a:xfrm>
            <a:off x="5436096" y="838200"/>
            <a:ext cx="79216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Итого:</a:t>
            </a:r>
          </a:p>
          <a:p>
            <a:pPr eaLnBrk="1" hangingPunct="1"/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27409,0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2" name="TextBox 8"/>
          <p:cNvSpPr txBox="1">
            <a:spLocks noChangeArrowheads="1"/>
          </p:cNvSpPr>
          <p:nvPr/>
        </p:nvSpPr>
        <p:spPr bwMode="auto">
          <a:xfrm>
            <a:off x="2107407" y="784225"/>
            <a:ext cx="57626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105,2%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3" name="TextBox 9"/>
          <p:cNvSpPr txBox="1">
            <a:spLocks noChangeArrowheads="1"/>
          </p:cNvSpPr>
          <p:nvPr/>
        </p:nvSpPr>
        <p:spPr bwMode="auto">
          <a:xfrm>
            <a:off x="3037222" y="785813"/>
            <a:ext cx="6477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95,7%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4" name="TextBox 10"/>
          <p:cNvSpPr txBox="1">
            <a:spLocks noChangeArrowheads="1"/>
          </p:cNvSpPr>
          <p:nvPr/>
        </p:nvSpPr>
        <p:spPr bwMode="auto">
          <a:xfrm>
            <a:off x="3973245" y="799781"/>
            <a:ext cx="5762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83,0%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5" name="TextBox 11"/>
          <p:cNvSpPr txBox="1">
            <a:spLocks noChangeArrowheads="1"/>
          </p:cNvSpPr>
          <p:nvPr/>
        </p:nvSpPr>
        <p:spPr bwMode="auto">
          <a:xfrm>
            <a:off x="5058271" y="785813"/>
            <a:ext cx="7556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000" dirty="0" smtClean="0">
                <a:latin typeface="Times New Roman" pitchFamily="18" charset="0"/>
                <a:cs typeface="Times New Roman" pitchFamily="18" charset="0"/>
              </a:rPr>
              <a:t>140,5%</a:t>
            </a:r>
            <a:endParaRPr lang="ru-RU" alt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111232" y="1031875"/>
            <a:ext cx="357187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3973245" y="1008856"/>
            <a:ext cx="428625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5078908" y="1022984"/>
            <a:ext cx="35718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2216944" y="1000125"/>
            <a:ext cx="357188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8660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МУНИЦИПАЛЬНОГО ОБРАЗОВАНИЯ БОРИСОГЛЕБСКОЕ</a:t>
            </a:r>
            <a:endParaRPr lang="ru-RU" sz="22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1300488"/>
              </p:ext>
            </p:extLst>
          </p:nvPr>
        </p:nvGraphicFramePr>
        <p:xfrm>
          <a:off x="107504" y="764704"/>
          <a:ext cx="5126934" cy="3810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689"/>
          <p:cNvSpPr txBox="1">
            <a:spLocks noChangeArrowheads="1"/>
          </p:cNvSpPr>
          <p:nvPr/>
        </p:nvSpPr>
        <p:spPr bwMode="auto">
          <a:xfrm>
            <a:off x="179512" y="4725144"/>
            <a:ext cx="4752528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318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Наибольшую долю в расходах бюджета муниципального образования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Борисоглебское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20</a:t>
            </a:r>
            <a:r>
              <a:rPr lang="en-US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году составляют расходы по разделам «Общегосударственные вопросы» -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40,1%, «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Культура, кинематография» -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32,3%,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хозяйство»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14,7%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наименьшую долю в расходах бюджета составляют расходы по разделам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«Физическая культура и спорт»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0,04% и «Охрана окружающей среды» и «Средства массовой информации» - по  0,6%.</a:t>
            </a:r>
            <a:r>
              <a:rPr lang="ru-RU" sz="1400" dirty="0" smtClean="0"/>
              <a:t> </a:t>
            </a:r>
            <a:endParaRPr lang="ru-RU" alt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5292080" y="836712"/>
            <a:ext cx="377590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общей сумме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расходов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Борисоглебское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2022 год удельный вес расходов в рамках муниципальных программ составляет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89,6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%, на 2023 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92,1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%, на 2024 год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93,5%.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финансирование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муниципальных программ в 2022 году запланировано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40287,10 тыс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рублей, в 2021 году финансировалось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муниципальных программ в сумме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46674,48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тыс. рублей. 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584788"/>
              </p:ext>
            </p:extLst>
          </p:nvPr>
        </p:nvGraphicFramePr>
        <p:xfrm>
          <a:off x="4880613" y="3140968"/>
          <a:ext cx="4263387" cy="3611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22"/>
          <p:cNvSpPr>
            <a:spLocks noChangeArrowheads="1"/>
          </p:cNvSpPr>
          <p:nvPr/>
        </p:nvSpPr>
        <p:spPr bwMode="auto">
          <a:xfrm>
            <a:off x="29067" y="0"/>
            <a:ext cx="893542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Динамика расходов бюджета </a:t>
            </a:r>
          </a:p>
          <a:p>
            <a:pPr algn="ctr"/>
            <a:r>
              <a:rPr lang="ru-RU" altLang="ru-RU" sz="2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Борисоглебское, (тыс. рублей)</a:t>
            </a:r>
            <a:endParaRPr lang="ru-RU" altLang="ru-RU" sz="2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223328"/>
              </p:ext>
            </p:extLst>
          </p:nvPr>
        </p:nvGraphicFramePr>
        <p:xfrm>
          <a:off x="467543" y="836716"/>
          <a:ext cx="8280922" cy="5916272"/>
        </p:xfrm>
        <a:graphic>
          <a:graphicData uri="http://schemas.openxmlformats.org/drawingml/2006/table">
            <a:tbl>
              <a:tblPr/>
              <a:tblGrid>
                <a:gridCol w="4320481"/>
                <a:gridCol w="576064"/>
                <a:gridCol w="504056"/>
                <a:gridCol w="720080"/>
                <a:gridCol w="792088"/>
                <a:gridCol w="720080"/>
                <a:gridCol w="648073"/>
              </a:tblGrid>
              <a:tr h="72007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3035" marR="3035" marT="30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3035" marR="3035" marT="303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35" marR="3035" marT="303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 год оценка</a:t>
                      </a:r>
                    </a:p>
                  </a:txBody>
                  <a:tcPr marL="3035" marR="3035" marT="30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 год</a:t>
                      </a:r>
                    </a:p>
                  </a:txBody>
                  <a:tcPr marL="3035" marR="3035" marT="30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3035" marR="3035" marT="30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3035" marR="3035" marT="30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2824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13 233,9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13 376,6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12 084,6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9 514,9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47283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2 538,9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2 783,2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2 433,2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1 316,4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32307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463,0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486,0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486,0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824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51,8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205,0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205,0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205,0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824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10 180,1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9 902,4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8 960,4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7 993,5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824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236,4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239,6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247,2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255,3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2824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Мобилизационная и вневойсковая подготовка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236,4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239,6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247,2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255,3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5649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500,1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292,0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31399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496,1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288,0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8929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824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2 606,2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2 585,0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2 585,0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2824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Сельское хозяйство и рыболовство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153,2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824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2 334,0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2 500,0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2 500,0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824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Связь и информатика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114,0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3586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824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5 824,2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4 885,2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2 949,1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923,3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2824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2 957,0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824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Благоустройство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5 795,2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4 853,2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2 917,1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966,3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824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300,0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5496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охраны окружающей среды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300,0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824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11 786,7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10 771,1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10 771,1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22 844,6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2824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11 786,7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10 771,1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10 771,1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22 844,6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824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681,4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773,8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800,0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406,9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2824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376,2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406,9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406,9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406,9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824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305,2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366,9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393,1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824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2824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Массовый спорт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824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383,8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12824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Периодическая печать и издательства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383,8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2824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ИТОГО: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35 562,7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33 333,3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29 739,0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38 059,0</a:t>
                      </a:r>
                    </a:p>
                  </a:txBody>
                  <a:tcPr marL="3035" marR="3035" marT="30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Заголовок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" y="39981"/>
            <a:ext cx="8961438" cy="1228779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2110"/>
          <p:cNvSpPr txBox="1">
            <a:spLocks noChangeArrowheads="1"/>
          </p:cNvSpPr>
          <p:nvPr/>
        </p:nvSpPr>
        <p:spPr bwMode="auto">
          <a:xfrm>
            <a:off x="179512" y="5499229"/>
            <a:ext cx="8801894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400" dirty="0">
                <a:latin typeface="Times New Roman" pitchFamily="18" charset="0"/>
              </a:rPr>
              <a:t>Наибольшую сумму расходов на душу населения в </a:t>
            </a:r>
            <a:r>
              <a:rPr lang="ru-RU" altLang="ru-RU" sz="1400" dirty="0" smtClean="0">
                <a:latin typeface="Times New Roman" pitchFamily="18" charset="0"/>
              </a:rPr>
              <a:t>202</a:t>
            </a:r>
            <a:r>
              <a:rPr lang="en-US" altLang="ru-RU" sz="1400" dirty="0" smtClean="0">
                <a:latin typeface="Times New Roman" pitchFamily="18" charset="0"/>
              </a:rPr>
              <a:t>2</a:t>
            </a:r>
            <a:r>
              <a:rPr lang="ru-RU" altLang="ru-RU" sz="1400" dirty="0" smtClean="0">
                <a:latin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</a:rPr>
              <a:t>году составляют расходы по разделам «Культура, кинематография</a:t>
            </a:r>
            <a:r>
              <a:rPr lang="ru-RU" altLang="ru-RU" sz="1400" dirty="0" smtClean="0">
                <a:latin typeface="Times New Roman" pitchFamily="18" charset="0"/>
              </a:rPr>
              <a:t>», «</a:t>
            </a:r>
            <a:r>
              <a:rPr lang="ru-RU" altLang="ru-RU" sz="1400" dirty="0">
                <a:latin typeface="Times New Roman" pitchFamily="18" charset="0"/>
              </a:rPr>
              <a:t>Общегосударственные </a:t>
            </a:r>
            <a:r>
              <a:rPr lang="ru-RU" altLang="ru-RU" sz="1400" dirty="0" smtClean="0">
                <a:latin typeface="Times New Roman" pitchFamily="18" charset="0"/>
              </a:rPr>
              <a:t>вопросы» </a:t>
            </a:r>
            <a:r>
              <a:rPr lang="ru-RU" alt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«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Жилищно-коммунальное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хозяйство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400" dirty="0" smtClean="0">
                <a:latin typeface="Times New Roman" pitchFamily="18" charset="0"/>
              </a:rPr>
              <a:t>Наименьшую сумму </a:t>
            </a:r>
            <a:r>
              <a:rPr lang="ru-RU" altLang="ru-RU" sz="1400" dirty="0">
                <a:latin typeface="Times New Roman" pitchFamily="18" charset="0"/>
              </a:rPr>
              <a:t>на душу населения составляют расходы по разделу «Физическая культура и спорт», «Охрана окружающей среды» и «Средства массовой информации</a:t>
            </a:r>
            <a:r>
              <a:rPr lang="ru-RU" altLang="ru-RU" sz="1400" dirty="0" smtClean="0">
                <a:latin typeface="Times New Roman" pitchFamily="18" charset="0"/>
              </a:rPr>
              <a:t>».</a:t>
            </a:r>
            <a:r>
              <a:rPr lang="en-US" altLang="ru-RU" sz="1400" dirty="0" smtClean="0">
                <a:latin typeface="Times New Roman" pitchFamily="18" charset="0"/>
              </a:rPr>
              <a:t> </a:t>
            </a:r>
            <a:endParaRPr lang="ru-RU" altLang="ru-RU" sz="1400" dirty="0">
              <a:latin typeface="Times New Roman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11945" y="47371"/>
            <a:ext cx="8926997" cy="120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Борисоглебское</a:t>
            </a:r>
          </a:p>
          <a:p>
            <a:pPr algn="ctr">
              <a:lnSpc>
                <a:spcPct val="90000"/>
              </a:lnSpc>
            </a:pPr>
            <a:r>
              <a:rPr lang="ru-RU" alt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расчете на душу населения </a:t>
            </a:r>
          </a:p>
          <a:p>
            <a:pPr algn="ctr">
              <a:lnSpc>
                <a:spcPct val="90000"/>
              </a:lnSpc>
            </a:pPr>
            <a:r>
              <a:rPr lang="ru-RU" altLang="ru-RU" sz="20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(численность постоянного населения </a:t>
            </a:r>
            <a:r>
              <a:rPr lang="ru-RU" altLang="ru-RU" sz="2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altLang="ru-RU" sz="20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altLang="ru-RU" sz="2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6070 </a:t>
            </a:r>
            <a:r>
              <a:rPr lang="ru-RU" altLang="ru-RU" sz="20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чел., </a:t>
            </a:r>
            <a:endParaRPr lang="ru-RU" altLang="ru-RU" sz="2000" b="1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altLang="ru-RU" sz="2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20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2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20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годы – </a:t>
            </a:r>
            <a:r>
              <a:rPr lang="ru-RU" altLang="ru-RU" sz="20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5981чел</a:t>
            </a:r>
            <a:r>
              <a:rPr lang="ru-RU" altLang="ru-RU" sz="20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329898"/>
              </p:ext>
            </p:extLst>
          </p:nvPr>
        </p:nvGraphicFramePr>
        <p:xfrm>
          <a:off x="179512" y="1412776"/>
          <a:ext cx="8801890" cy="3960437"/>
        </p:xfrm>
        <a:graphic>
          <a:graphicData uri="http://schemas.openxmlformats.org/drawingml/2006/table">
            <a:tbl>
              <a:tblPr/>
              <a:tblGrid>
                <a:gridCol w="595527"/>
                <a:gridCol w="2870443"/>
                <a:gridCol w="666990"/>
                <a:gridCol w="666990"/>
                <a:gridCol w="666990"/>
                <a:gridCol w="666990"/>
                <a:gridCol w="666990"/>
                <a:gridCol w="666990"/>
                <a:gridCol w="666990"/>
                <a:gridCol w="666990"/>
              </a:tblGrid>
              <a:tr h="26402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 год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2022 год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80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месяц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 в год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488,23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5 858,76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464,43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5 573,20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414,35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4 972,25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530,28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6 363,32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0100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181,68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2 180,21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186,38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2 236,52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168,37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2 020,50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132,57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1 590,86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0200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3,25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38,95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3,34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40,06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3,44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41,33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3,56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42,69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528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0300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6,87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82,39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4,07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48,82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1,28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15,38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0,26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3,18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0400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35,78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429,35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36,02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432,20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36,02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432,20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1,18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14,21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0500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79,96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959,51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68,07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816,79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41,09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493,07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68,60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823,16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0600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4,12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49,42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2,79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33,44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1,39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16,72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0800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161,82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1 941,80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150,07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1 800,89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150,07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1 800,89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318,29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3 819,52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9,35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112,26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10,78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129,38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11,15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133,76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5,67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68,03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0,14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1,65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0,14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1,67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0,14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1,67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0,14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1,67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6402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5,27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63,23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2,79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33,44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1,39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16,72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67544" y="-27384"/>
            <a:ext cx="8229600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800" b="1" dirty="0" smtClean="0">
                <a:latin typeface="Times New Roman" pitchFamily="18" charset="0"/>
              </a:rPr>
              <a:t>Динамика расходов бюджета муниципального образования Борисоглебское в разрезе муниципальных программ (тыс. рублей)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697987"/>
              </p:ext>
            </p:extLst>
          </p:nvPr>
        </p:nvGraphicFramePr>
        <p:xfrm>
          <a:off x="467545" y="620688"/>
          <a:ext cx="8280919" cy="6071957"/>
        </p:xfrm>
        <a:graphic>
          <a:graphicData uri="http://schemas.openxmlformats.org/drawingml/2006/table">
            <a:tbl>
              <a:tblPr/>
              <a:tblGrid>
                <a:gridCol w="4612907"/>
                <a:gridCol w="813655"/>
                <a:gridCol w="656173"/>
                <a:gridCol w="728353"/>
                <a:gridCol w="717418"/>
                <a:gridCol w="752413"/>
              </a:tblGrid>
              <a:tr h="6545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Наименование программы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Сумма на 2021 год,</a:t>
                      </a:r>
                      <a:br>
                        <a:rPr lang="ru-RU" sz="900" b="1" i="0" u="none" strike="noStrike" dirty="0">
                          <a:effectLst/>
                          <a:latin typeface="Times New Roman"/>
                        </a:rPr>
                      </a:br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план по состоянию на 01.10.2021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effectLst/>
                          <a:latin typeface="Times New Roman"/>
                        </a:rPr>
                        <a:t>Сумма на 2022 год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Процент 2022 года к плану на 01.10.2021, %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Сумма на 2023 год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Сумма на 2024 год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4344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Муниципальная программа «Обеспечение общественного порядка и профилактики правонарушений в муниципальном образовании Борисоглебское»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2,00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2,00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2,00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2,00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5792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Муниципальная программа «Защита населения и территорий муниципального образования Борисоглебское от чрезвычайных ситуаций, обеспечение пожарной безопасности и безопасности людей на водных объектах»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496,10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288,00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58,05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88,00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15,00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2896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Муниципальная программа "Развитие культуры муниципального образования Борисоглебское"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11 786,70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10 771,10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91,38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10 771,10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22 844,57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953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Муниципальная программа «Развитие физической культуры и спорта в муниципальном образовании Борисоглебское»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10,00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2953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Муниципальная программа «Развитие муниципальной службы  в муниципальном образовании Борисоглебское»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10 203,71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9 558,70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93,68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8 158,70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6 503,50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953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Муниципальная программа «Управление муниципальным имуществом муниципального образования Борисоглебское»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143,80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382,00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265,65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90,00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90,00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2953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Муниципальная программа «Управление муниципальными финансами муниципального образования Борисоглебское»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699,40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725,60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103,75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733,20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255,30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953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Муниципальная программа «Содействие развитию малого и среднего предпринимательства в муниципальном образовании Борисоглебское»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2953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Муниципальная программа «Благоустройство территории муниципального образования Борисоглебское»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5 637,32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4 595,30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81,52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2 559,18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1 508,42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953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Муниципальная программа «Капитальный ремонт многоквартирных домов муниципального образования Борисоглебское»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29,00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32,00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110,34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32,00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32,00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2953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Муниципальная программа «Противодействие коррупции на территории муниципального образования Борисоглебское»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2,00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2,00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2,00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2,00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896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Муниципальная программа «Дорожное хозяйство муниципального образования Борисоглебское»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2 334,00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2 500,00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107,11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2 500,00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2953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Муниципальная программа «Обеспечение доступным и комфортным жильем населения муниципального образования»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305,20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366,91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120,22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393,12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2 925,00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953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Муниципальная программа «Информационное общество в муниципальном образовании Борисоглебское»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114,00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80,00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70,18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80,00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80,00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2953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Муниципальная программа «Борьба с борщевиком на  территории муниципального образования Борисоглебское»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457,90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457,90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457,90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457,90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621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Непрограммные расходы органов местного самоуправления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3 336,53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3 556,80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106,60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3 856,80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3 328,31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1737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ВСЕГО РАСХОДОВ: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1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35 562,66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1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33 333,31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1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93,73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1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29 739,00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12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38 059,00</a:t>
                      </a:r>
                    </a:p>
                  </a:txBody>
                  <a:tcPr marL="3427" marR="3427" marT="34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D12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850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98574"/>
          </a:xfrm>
        </p:spPr>
        <p:txBody>
          <a:bodyPr/>
          <a:lstStyle/>
          <a:p>
            <a:pPr eaLnBrk="1" hangingPunct="1"/>
            <a:r>
              <a:rPr lang="ru-RU" altLang="ru-RU" sz="2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ОТНОШЕНИЯ</a:t>
            </a:r>
          </a:p>
        </p:txBody>
      </p:sp>
      <p:sp>
        <p:nvSpPr>
          <p:cNvPr id="34819" name="Text Box 62"/>
          <p:cNvSpPr txBox="1">
            <a:spLocks noChangeArrowheads="1"/>
          </p:cNvSpPr>
          <p:nvPr/>
        </p:nvSpPr>
        <p:spPr bwMode="auto">
          <a:xfrm>
            <a:off x="282749" y="764704"/>
            <a:ext cx="8535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планируемые к получению из областного бюджета  и бюджета Муромского района, направляемые в бюджет муниципального образования Борисоглебское на </a:t>
            </a:r>
            <a:r>
              <a:rPr lang="ru-RU" altLang="ru-RU" sz="1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1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34820" name="AutoShape 26"/>
          <p:cNvSpPr>
            <a:spLocks noChangeArrowheads="1"/>
          </p:cNvSpPr>
          <p:nvPr/>
        </p:nvSpPr>
        <p:spPr bwMode="auto">
          <a:xfrm>
            <a:off x="5004048" y="2924944"/>
            <a:ext cx="3443287" cy="1200150"/>
          </a:xfrm>
          <a:prstGeom prst="flowChartAlternateProcess">
            <a:avLst/>
          </a:prstGeom>
          <a:gradFill rotWithShape="1">
            <a:gsLst>
              <a:gs pos="0">
                <a:srgbClr val="FFFFFF"/>
              </a:gs>
              <a:gs pos="50000">
                <a:srgbClr val="FFFF99"/>
              </a:gs>
              <a:gs pos="100000">
                <a:srgbClr val="FFFFFF"/>
              </a:gs>
            </a:gsLst>
            <a:lin ang="2700000" scaled="1"/>
          </a:gra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/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БОРИСОГЛЕБСКОЕ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422517" y="1475915"/>
            <a:ext cx="3808171" cy="1079960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 b="1" dirty="0">
                <a:latin typeface="Times New Roman" pitchFamily="18" charset="0"/>
              </a:rPr>
              <a:t>Из бюджета Владимирской области:</a:t>
            </a:r>
          </a:p>
          <a:p>
            <a:pPr eaLnBrk="1" hangingPunct="1"/>
            <a:r>
              <a:rPr lang="ru-RU" altLang="ru-RU" sz="1400" dirty="0">
                <a:latin typeface="Times New Roman" pitchFamily="18" charset="0"/>
              </a:rPr>
              <a:t>- субсидии – </a:t>
            </a:r>
            <a:r>
              <a:rPr lang="en-US" altLang="ru-RU" sz="1400" dirty="0" smtClean="0">
                <a:latin typeface="Times New Roman" pitchFamily="18" charset="0"/>
              </a:rPr>
              <a:t>3083,0 </a:t>
            </a:r>
            <a:r>
              <a:rPr lang="ru-RU" altLang="ru-RU" sz="1400" dirty="0" smtClean="0">
                <a:latin typeface="Times New Roman" pitchFamily="18" charset="0"/>
              </a:rPr>
              <a:t>тыс</a:t>
            </a:r>
            <a:r>
              <a:rPr lang="ru-RU" altLang="ru-RU" sz="1400" dirty="0">
                <a:latin typeface="Times New Roman" pitchFamily="18" charset="0"/>
              </a:rPr>
              <a:t>. рублей;</a:t>
            </a:r>
          </a:p>
          <a:p>
            <a:pPr eaLnBrk="1" hangingPunct="1">
              <a:buFontTx/>
              <a:buChar char="-"/>
            </a:pPr>
            <a:r>
              <a:rPr lang="ru-RU" altLang="ru-RU" sz="1400" dirty="0">
                <a:latin typeface="Times New Roman" pitchFamily="18" charset="0"/>
              </a:rPr>
              <a:t> субвенции – </a:t>
            </a:r>
            <a:r>
              <a:rPr lang="ru-RU" altLang="ru-RU" sz="1400" dirty="0" smtClean="0">
                <a:latin typeface="Times New Roman" pitchFamily="18" charset="0"/>
              </a:rPr>
              <a:t>29</a:t>
            </a:r>
            <a:r>
              <a:rPr lang="en-US" altLang="ru-RU" sz="1400" dirty="0" smtClean="0">
                <a:latin typeface="Times New Roman" pitchFamily="18" charset="0"/>
              </a:rPr>
              <a:t>6</a:t>
            </a:r>
            <a:r>
              <a:rPr lang="ru-RU" altLang="ru-RU" sz="1400" dirty="0" smtClean="0">
                <a:latin typeface="Times New Roman" pitchFamily="18" charset="0"/>
              </a:rPr>
              <a:t>,</a:t>
            </a:r>
            <a:r>
              <a:rPr lang="en-US" altLang="ru-RU" sz="1400" dirty="0" smtClean="0">
                <a:latin typeface="Times New Roman" pitchFamily="18" charset="0"/>
              </a:rPr>
              <a:t>5</a:t>
            </a:r>
            <a:r>
              <a:rPr lang="ru-RU" altLang="ru-RU" sz="1400" dirty="0" smtClean="0">
                <a:latin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</a:rPr>
              <a:t>тыс. рублей.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422517" y="2636912"/>
            <a:ext cx="3808171" cy="3672408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 b="1" dirty="0">
                <a:latin typeface="Times New Roman" pitchFamily="18" charset="0"/>
              </a:rPr>
              <a:t>Из бюджета Муромского района:</a:t>
            </a:r>
          </a:p>
          <a:p>
            <a:pPr marL="171450" indent="-171450" algn="just" eaLnBrk="1" hangingPunct="1">
              <a:buFont typeface="Wingdings" pitchFamily="2" charset="2"/>
              <a:buChar char="Ø"/>
            </a:pPr>
            <a:r>
              <a:rPr lang="ru-RU" altLang="ru-RU" sz="1300" dirty="0">
                <a:latin typeface="Times New Roman" pitchFamily="18" charset="0"/>
              </a:rPr>
              <a:t>дотации на выравнивание  бюджетной  обеспеченности муниципального образования </a:t>
            </a:r>
            <a:r>
              <a:rPr lang="ru-RU" altLang="ru-RU" sz="1300" dirty="0" smtClean="0">
                <a:latin typeface="Times New Roman" pitchFamily="18" charset="0"/>
              </a:rPr>
              <a:t>Борисоглебское </a:t>
            </a:r>
            <a:r>
              <a:rPr lang="ru-RU" altLang="ru-RU" sz="1300" dirty="0">
                <a:latin typeface="Times New Roman" pitchFamily="18" charset="0"/>
              </a:rPr>
              <a:t>– </a:t>
            </a:r>
            <a:r>
              <a:rPr lang="ru-RU" altLang="ru-RU" sz="1300" dirty="0" smtClean="0">
                <a:latin typeface="Times New Roman" pitchFamily="18" charset="0"/>
              </a:rPr>
              <a:t>13368,0 </a:t>
            </a:r>
            <a:r>
              <a:rPr lang="ru-RU" altLang="ru-RU" sz="1300" dirty="0">
                <a:latin typeface="Times New Roman" pitchFamily="18" charset="0"/>
              </a:rPr>
              <a:t>тыс. рублей, в том числе: </a:t>
            </a:r>
          </a:p>
          <a:p>
            <a:pPr marL="171450" indent="-171450" algn="just" eaLnBrk="1" hangingPunct="1">
              <a:buFont typeface="Symbol" pitchFamily="18" charset="2"/>
              <a:buChar char="-"/>
            </a:pPr>
            <a:r>
              <a:rPr lang="ru-RU" altLang="ru-RU" sz="1300" dirty="0">
                <a:latin typeface="Times New Roman" pitchFamily="18" charset="0"/>
              </a:rPr>
              <a:t> </a:t>
            </a:r>
            <a:r>
              <a:rPr lang="ru-RU" altLang="ru-RU" sz="1300" i="1" dirty="0">
                <a:latin typeface="Times New Roman" pitchFamily="18" charset="0"/>
              </a:rPr>
              <a:t>за счет средств бюджета  Муромского района - </a:t>
            </a:r>
            <a:r>
              <a:rPr lang="ru-RU" altLang="ru-RU" sz="1300" i="1" dirty="0" smtClean="0">
                <a:latin typeface="Times New Roman" pitchFamily="18" charset="0"/>
              </a:rPr>
              <a:t>6545,0 </a:t>
            </a:r>
            <a:r>
              <a:rPr lang="ru-RU" altLang="ru-RU" sz="1300" i="1" dirty="0">
                <a:latin typeface="Times New Roman" pitchFamily="18" charset="0"/>
              </a:rPr>
              <a:t>тыс. рублей;</a:t>
            </a:r>
          </a:p>
          <a:p>
            <a:pPr marL="171450" indent="-171450" algn="just" eaLnBrk="1" hangingPunct="1">
              <a:buFont typeface="Symbol" pitchFamily="18" charset="2"/>
              <a:buChar char="-"/>
            </a:pPr>
            <a:r>
              <a:rPr lang="ru-RU" altLang="ru-RU" sz="1300" i="1" dirty="0">
                <a:latin typeface="Times New Roman" pitchFamily="18" charset="0"/>
              </a:rPr>
              <a:t>за счет субвенции, полученной бюджетом Муромского района на исполнение полномочий по расчету и предоставлению  дотаций сельским поселениям за счет средств из областного бюджета </a:t>
            </a:r>
            <a:r>
              <a:rPr lang="ru-RU" altLang="ru-RU" sz="1300" i="1" dirty="0" smtClean="0">
                <a:latin typeface="Times New Roman" pitchFamily="18" charset="0"/>
              </a:rPr>
              <a:t>-6823,0 </a:t>
            </a:r>
            <a:r>
              <a:rPr lang="ru-RU" altLang="ru-RU" sz="1300" i="1" dirty="0">
                <a:latin typeface="Times New Roman" pitchFamily="18" charset="0"/>
              </a:rPr>
              <a:t>тыс</a:t>
            </a:r>
            <a:r>
              <a:rPr lang="ru-RU" altLang="ru-RU" sz="1300" i="1" dirty="0" smtClean="0">
                <a:latin typeface="Times New Roman" pitchFamily="18" charset="0"/>
              </a:rPr>
              <a:t>.</a:t>
            </a:r>
            <a:r>
              <a:rPr lang="en-US" altLang="ru-RU" sz="1300" i="1" dirty="0" smtClean="0">
                <a:latin typeface="Times New Roman" pitchFamily="18" charset="0"/>
              </a:rPr>
              <a:t> </a:t>
            </a:r>
            <a:r>
              <a:rPr lang="ru-RU" altLang="ru-RU" sz="1300" i="1" dirty="0" smtClean="0">
                <a:latin typeface="Times New Roman" pitchFamily="18" charset="0"/>
              </a:rPr>
              <a:t>рублей</a:t>
            </a:r>
            <a:r>
              <a:rPr lang="ru-RU" altLang="ru-RU" sz="1300" i="1" dirty="0">
                <a:latin typeface="Times New Roman" pitchFamily="18" charset="0"/>
              </a:rPr>
              <a:t>;</a:t>
            </a:r>
          </a:p>
          <a:p>
            <a:pPr marL="171450" indent="-171450" algn="just" eaLnBrk="1" hangingPunct="1">
              <a:buFont typeface="Wingdings" pitchFamily="2" charset="2"/>
              <a:buChar char="Ø"/>
            </a:pPr>
            <a:r>
              <a:rPr lang="ru-RU" altLang="ru-RU" sz="1300" dirty="0">
                <a:latin typeface="Times New Roman" pitchFamily="18" charset="0"/>
              </a:rPr>
              <a:t>иные межбюджетные трансферты, передаваемые бюджету муниципального образования  Борисоглебское</a:t>
            </a:r>
            <a:r>
              <a:rPr lang="ru-RU" altLang="ru-RU" sz="1300" dirty="0" smtClean="0">
                <a:latin typeface="Times New Roman" pitchFamily="18" charset="0"/>
              </a:rPr>
              <a:t> </a:t>
            </a:r>
            <a:r>
              <a:rPr lang="ru-RU" altLang="ru-RU" sz="1300" dirty="0">
                <a:latin typeface="Times New Roman" pitchFamily="18" charset="0"/>
              </a:rPr>
              <a:t>из бюджета Муромского района – </a:t>
            </a:r>
            <a:r>
              <a:rPr lang="ru-RU" altLang="ru-RU" sz="1300" dirty="0" smtClean="0">
                <a:latin typeface="Times New Roman" pitchFamily="18" charset="0"/>
              </a:rPr>
              <a:t>6759,812 </a:t>
            </a:r>
            <a:r>
              <a:rPr lang="ru-RU" altLang="ru-RU" sz="1300" dirty="0">
                <a:latin typeface="Times New Roman" pitchFamily="18" charset="0"/>
              </a:rPr>
              <a:t>тыс. рублей.</a:t>
            </a:r>
          </a:p>
        </p:txBody>
      </p:sp>
      <p:sp>
        <p:nvSpPr>
          <p:cNvPr id="34828" name="AutoShape 54"/>
          <p:cNvSpPr>
            <a:spLocks noChangeArrowheads="1"/>
          </p:cNvSpPr>
          <p:nvPr/>
        </p:nvSpPr>
        <p:spPr bwMode="auto">
          <a:xfrm>
            <a:off x="5017145" y="4796433"/>
            <a:ext cx="3443287" cy="1512887"/>
          </a:xfrm>
          <a:prstGeom prst="flowChartAlternateProcess">
            <a:avLst/>
          </a:prstGeom>
          <a:gradFill rotWithShape="1">
            <a:gsLst>
              <a:gs pos="0">
                <a:srgbClr val="FFFFFF"/>
              </a:gs>
              <a:gs pos="50000">
                <a:srgbClr val="FFFF99"/>
              </a:gs>
              <a:gs pos="100000">
                <a:srgbClr val="FFFFFF"/>
              </a:gs>
            </a:gsLst>
            <a:lin ang="2700000" scaled="1"/>
          </a:gra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/>
          <a:lstStyle/>
          <a:p>
            <a:pPr algn="just" eaLnBrk="1" hangingPunct="1"/>
            <a:r>
              <a:rPr lang="ru-RU" altLang="ru-RU" sz="1400" b="1" dirty="0">
                <a:latin typeface="Times New Roman" pitchFamily="18" charset="0"/>
              </a:rPr>
              <a:t>Иные межбюджетные трансферты </a:t>
            </a:r>
            <a:r>
              <a:rPr lang="ru-RU" altLang="ru-RU" sz="1400" dirty="0">
                <a:latin typeface="Times New Roman" pitchFamily="18" charset="0"/>
              </a:rPr>
              <a:t>передаваемые бюджету Муромского района на осуществление части полномочий по решению вопросов местного значения в соответствии с заключенными соглашениями – </a:t>
            </a:r>
            <a:r>
              <a:rPr lang="ru-RU" altLang="ru-RU" sz="1400" dirty="0" smtClean="0">
                <a:latin typeface="Times New Roman" pitchFamily="18" charset="0"/>
              </a:rPr>
              <a:t>1024,8 </a:t>
            </a:r>
            <a:r>
              <a:rPr lang="ru-RU" altLang="ru-RU" sz="1400" dirty="0">
                <a:latin typeface="Times New Roman" pitchFamily="18" charset="0"/>
              </a:rPr>
              <a:t>тыс. рублей</a:t>
            </a:r>
            <a:r>
              <a:rPr lang="ru-RU" altLang="ru-RU" sz="900" dirty="0">
                <a:latin typeface="Times New Roman" pitchFamily="18" charset="0"/>
              </a:rPr>
              <a:t>.</a:t>
            </a:r>
          </a:p>
        </p:txBody>
      </p:sp>
      <p:sp>
        <p:nvSpPr>
          <p:cNvPr id="34832" name="AutoShape 47"/>
          <p:cNvSpPr>
            <a:spLocks noChangeArrowheads="1"/>
          </p:cNvSpPr>
          <p:nvPr/>
        </p:nvSpPr>
        <p:spPr bwMode="auto">
          <a:xfrm rot="5400000">
            <a:off x="5368898" y="625503"/>
            <a:ext cx="1161233" cy="343765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33" name="AutoShape 61"/>
          <p:cNvSpPr>
            <a:spLocks noChangeArrowheads="1"/>
          </p:cNvSpPr>
          <p:nvPr/>
        </p:nvSpPr>
        <p:spPr bwMode="auto">
          <a:xfrm>
            <a:off x="6516464" y="4125094"/>
            <a:ext cx="431800" cy="671339"/>
          </a:xfrm>
          <a:prstGeom prst="downArrow">
            <a:avLst>
              <a:gd name="adj1" fmla="val 50000"/>
              <a:gd name="adj2" fmla="val 290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900"/>
          </a:p>
        </p:txBody>
      </p:sp>
      <p:sp>
        <p:nvSpPr>
          <p:cNvPr id="34834" name="AutoShape 51"/>
          <p:cNvSpPr>
            <a:spLocks noChangeArrowheads="1"/>
          </p:cNvSpPr>
          <p:nvPr/>
        </p:nvSpPr>
        <p:spPr bwMode="auto">
          <a:xfrm>
            <a:off x="4230688" y="3140968"/>
            <a:ext cx="762000" cy="431800"/>
          </a:xfrm>
          <a:prstGeom prst="rightArrow">
            <a:avLst>
              <a:gd name="adj1" fmla="val 50000"/>
              <a:gd name="adj2" fmla="val 502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04056"/>
          </a:xfrm>
        </p:spPr>
        <p:txBody>
          <a:bodyPr/>
          <a:lstStyle/>
          <a:p>
            <a:pPr eaLnBrk="1" hangingPunct="1"/>
            <a:r>
              <a:rPr lang="ru-RU" altLang="ru-RU" sz="2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ДОПОЛНИТЕЛЬНАЯ ИНФОРМАЦИЯ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37331" y="781516"/>
            <a:ext cx="82391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Выполнение значений соотношения средней заработной платы отдельных категорий работников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Борисоглебское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к средней заработной плате по региону в 2021-2024 гг.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соответствии с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Указами Президента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Российской Федерации от 7 мая 2012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№ 597,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 июня 2012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761.</a:t>
            </a:r>
            <a:endParaRPr lang="ru-RU" alt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20109"/>
              </p:ext>
            </p:extLst>
          </p:nvPr>
        </p:nvGraphicFramePr>
        <p:xfrm>
          <a:off x="179512" y="1892776"/>
          <a:ext cx="8762999" cy="3840480"/>
        </p:xfrm>
        <a:graphic>
          <a:graphicData uri="http://schemas.openxmlformats.org/drawingml/2006/table">
            <a:tbl>
              <a:tblPr/>
              <a:tblGrid>
                <a:gridCol w="3215245"/>
                <a:gridCol w="1543317"/>
                <a:gridCol w="1286095"/>
                <a:gridCol w="1359171"/>
                <a:gridCol w="1359171"/>
              </a:tblGrid>
              <a:tr h="17893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на 2021 год по состоянию на 01.10.2021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на 2022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2023год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2024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1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Среднемесячный доход от трудовой деятельности,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31 377,0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148"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Работники учреждений культуры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47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98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31 377,0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4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Рост к предыдущему году </a:t>
                      </a:r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</a:t>
                      </a:r>
                      <a:r>
                        <a:rPr lang="ru-RU" sz="14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МО </a:t>
                      </a:r>
                      <a:r>
                        <a:rPr lang="ru-RU" sz="1400" b="0" i="1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Ковардицкое</a:t>
                      </a:r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</a:t>
                      </a:r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2777,0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1757,0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4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Рост к предыдущему году </a:t>
                      </a:r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</a:t>
                      </a:r>
                      <a:r>
                        <a:rPr lang="ru-RU" sz="14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МО </a:t>
                      </a:r>
                      <a:r>
                        <a:rPr lang="ru-RU" sz="1400" b="0" i="1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Ковардицкое</a:t>
                      </a:r>
                      <a:r>
                        <a:rPr lang="ru-RU" sz="14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 </a:t>
                      </a:r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4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Темп роста к предыдущему году,%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50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2"/>
          <p:cNvSpPr>
            <a:spLocks noGrp="1"/>
          </p:cNvSpPr>
          <p:nvPr>
            <p:ph type="title"/>
          </p:nvPr>
        </p:nvSpPr>
        <p:spPr>
          <a:xfrm>
            <a:off x="442913" y="-27384"/>
            <a:ext cx="8229600" cy="620713"/>
          </a:xfrm>
        </p:spPr>
        <p:txBody>
          <a:bodyPr/>
          <a:lstStyle/>
          <a:p>
            <a:pPr eaLnBrk="1" hangingPunct="1"/>
            <a:r>
              <a:rPr lang="ru-RU" altLang="ru-RU" sz="2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ВВОДНАЯ ЧАСТЬ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359097" y="548680"/>
            <a:ext cx="8461375" cy="622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30000"/>
              </a:spcBef>
            </a:pPr>
            <a:r>
              <a:rPr lang="ru-RU" altLang="ru-RU" sz="1600" dirty="0">
                <a:latin typeface="Times New Roman" pitchFamily="18" charset="0"/>
              </a:rPr>
              <a:t>Бюджет муниципального образования Борисоглебское утверждается в форме решения Совета народных депутатов муниципального образования Борисоглебское о бюджете на очередной финансовый год и на плановый период. </a:t>
            </a:r>
          </a:p>
          <a:p>
            <a:pPr algn="just" eaLnBrk="1" hangingPunct="1">
              <a:spcBef>
                <a:spcPct val="30000"/>
              </a:spcBef>
            </a:pPr>
            <a:r>
              <a:rPr lang="ru-RU" altLang="ru-RU" sz="1600" dirty="0">
                <a:latin typeface="Times New Roman" pitchFamily="18" charset="0"/>
              </a:rPr>
              <a:t>По вопросу рассмотрения проекта решения Совета народных депутатов муниципального образования Борисоглебское «О бюджете муниципального образования Борисоглебское на очередной финансовый  год и на плановый период» назначаются публичные слушания.  Положение «О публичных слушаниях в муниципальном образовании Борисоглебское сельское поселение  Муромского района Владимирской области» утверждено решением Совета народных депутатов Борисоглебского сельского поселения от 12.05.2006 г. № 26. </a:t>
            </a:r>
          </a:p>
          <a:p>
            <a:pPr algn="just" eaLnBrk="1" hangingPunct="1">
              <a:spcBef>
                <a:spcPct val="30000"/>
              </a:spcBef>
            </a:pPr>
            <a:r>
              <a:rPr lang="ru-RU" altLang="ru-RU" sz="1600" dirty="0">
                <a:latin typeface="Times New Roman" pitchFamily="18" charset="0"/>
              </a:rPr>
              <a:t>Решением Совета народных депутатов от </a:t>
            </a:r>
            <a:r>
              <a:rPr lang="ru-RU" altLang="ru-RU" sz="1600" dirty="0" smtClean="0">
                <a:latin typeface="Times New Roman" pitchFamily="18" charset="0"/>
              </a:rPr>
              <a:t>25.11.2021 </a:t>
            </a:r>
            <a:r>
              <a:rPr lang="ru-RU" altLang="ru-RU" sz="1600" dirty="0">
                <a:latin typeface="Times New Roman" pitchFamily="18" charset="0"/>
              </a:rPr>
              <a:t>№ </a:t>
            </a:r>
            <a:r>
              <a:rPr lang="ru-RU" altLang="ru-RU" sz="1600" dirty="0" smtClean="0">
                <a:latin typeface="Times New Roman" pitchFamily="18" charset="0"/>
              </a:rPr>
              <a:t>48 </a:t>
            </a:r>
            <a:r>
              <a:rPr lang="ru-RU" altLang="ru-RU" sz="1600" dirty="0">
                <a:latin typeface="Times New Roman" pitchFamily="18" charset="0"/>
              </a:rPr>
              <a:t>«О назначении публичных слушаний по проекту решения Совета народных депутатов муниципального образования Борисоглебское Муромского района «О бюджете муниципального образования Борисоглебское на </a:t>
            </a:r>
            <a:r>
              <a:rPr lang="ru-RU" altLang="ru-RU" sz="1600" dirty="0" smtClean="0">
                <a:latin typeface="Times New Roman" pitchFamily="18" charset="0"/>
              </a:rPr>
              <a:t>2022 </a:t>
            </a:r>
            <a:r>
              <a:rPr lang="ru-RU" altLang="ru-RU" sz="1600" dirty="0">
                <a:latin typeface="Times New Roman" pitchFamily="18" charset="0"/>
              </a:rPr>
              <a:t>год и на плановый период </a:t>
            </a:r>
            <a:r>
              <a:rPr lang="ru-RU" altLang="ru-RU" sz="1600" dirty="0" smtClean="0">
                <a:latin typeface="Times New Roman" pitchFamily="18" charset="0"/>
              </a:rPr>
              <a:t>2023 </a:t>
            </a:r>
            <a:r>
              <a:rPr lang="ru-RU" altLang="ru-RU" sz="1600" dirty="0">
                <a:latin typeface="Times New Roman" pitchFamily="18" charset="0"/>
              </a:rPr>
              <a:t>и </a:t>
            </a:r>
            <a:r>
              <a:rPr lang="ru-RU" altLang="ru-RU" sz="1600" dirty="0" smtClean="0">
                <a:latin typeface="Times New Roman" pitchFamily="18" charset="0"/>
              </a:rPr>
              <a:t>2024 </a:t>
            </a:r>
            <a:r>
              <a:rPr lang="ru-RU" altLang="ru-RU" sz="1600" dirty="0">
                <a:latin typeface="Times New Roman" pitchFamily="18" charset="0"/>
              </a:rPr>
              <a:t>годов»» определены: </a:t>
            </a:r>
          </a:p>
          <a:p>
            <a:pPr algn="just" eaLnBrk="1" hangingPunct="1">
              <a:spcBef>
                <a:spcPct val="30000"/>
              </a:spcBef>
              <a:buFontTx/>
              <a:buChar char="-"/>
            </a:pPr>
            <a:r>
              <a:rPr lang="ru-RU" altLang="ru-RU" sz="1600" dirty="0">
                <a:latin typeface="Times New Roman" pitchFamily="18" charset="0"/>
              </a:rPr>
              <a:t>дата и место проведения публичных слушаний - 23 декабря 2021 года в 13 час. 30 мин., </a:t>
            </a:r>
            <a:r>
              <a:rPr lang="ru-RU" sz="1600" dirty="0" smtClean="0">
                <a:latin typeface="Times New Roman" pitchFamily="18" charset="0"/>
              </a:rPr>
              <a:t>Владимирская область, Муромский район, </a:t>
            </a:r>
            <a:r>
              <a:rPr lang="ru-RU" altLang="ru-RU" sz="1600" dirty="0" smtClean="0">
                <a:latin typeface="Times New Roman" pitchFamily="18" charset="0"/>
              </a:rPr>
              <a:t>с</a:t>
            </a:r>
            <a:r>
              <a:rPr lang="ru-RU" altLang="ru-RU" sz="1600" dirty="0">
                <a:latin typeface="Times New Roman" pitchFamily="18" charset="0"/>
              </a:rPr>
              <a:t>. </a:t>
            </a:r>
            <a:r>
              <a:rPr lang="ru-RU" altLang="ru-RU" sz="1600" dirty="0" err="1">
                <a:latin typeface="Times New Roman" pitchFamily="18" charset="0"/>
              </a:rPr>
              <a:t>Борисоглеб</a:t>
            </a:r>
            <a:r>
              <a:rPr lang="ru-RU" altLang="ru-RU" sz="1600" dirty="0">
                <a:latin typeface="Times New Roman" pitchFamily="18" charset="0"/>
              </a:rPr>
              <a:t>, ул. Первомайская, д. </a:t>
            </a:r>
            <a:r>
              <a:rPr lang="ru-RU" altLang="ru-RU" sz="1600" dirty="0" smtClean="0">
                <a:latin typeface="Times New Roman" pitchFamily="18" charset="0"/>
              </a:rPr>
              <a:t>16, </a:t>
            </a:r>
            <a:r>
              <a:rPr lang="ru-RU" sz="1600" dirty="0">
                <a:latin typeface="Times New Roman" pitchFamily="18" charset="0"/>
              </a:rPr>
              <a:t>здание администрации муниципального образования Борисоглебское Муромского </a:t>
            </a:r>
            <a:r>
              <a:rPr lang="ru-RU" sz="1600" dirty="0" smtClean="0">
                <a:latin typeface="Times New Roman" pitchFamily="18" charset="0"/>
              </a:rPr>
              <a:t>района;</a:t>
            </a:r>
            <a:endParaRPr lang="ru-RU" altLang="ru-RU" sz="1600" dirty="0">
              <a:latin typeface="Times New Roman" pitchFamily="18" charset="0"/>
            </a:endParaRPr>
          </a:p>
          <a:p>
            <a:pPr algn="just" eaLnBrk="1" hangingPunct="1">
              <a:buFontTx/>
              <a:buChar char="-"/>
            </a:pPr>
            <a:r>
              <a:rPr lang="ru-RU" altLang="ru-RU" sz="1600" dirty="0">
                <a:latin typeface="Times New Roman" pitchFamily="18" charset="0"/>
              </a:rPr>
              <a:t>права граждан при проведении публичных слушаний - </a:t>
            </a:r>
            <a:r>
              <a:rPr lang="ru-RU" sz="1600" dirty="0">
                <a:latin typeface="Times New Roman" pitchFamily="18" charset="0"/>
              </a:rPr>
              <a:t>свои рекомендации по проекту решения Совета народных депутатов «О бюджете муниципального образования Борисоглебское  на 2022 год и на плановый период 2023 и 2024 годов» жители муниципального образования Борисоглебское  могут направлять в комиссию, расположенную по адресу: с. </a:t>
            </a:r>
            <a:r>
              <a:rPr lang="ru-RU" sz="1600" dirty="0" err="1">
                <a:latin typeface="Times New Roman" pitchFamily="18" charset="0"/>
              </a:rPr>
              <a:t>Борисоглеб</a:t>
            </a:r>
            <a:r>
              <a:rPr lang="ru-RU" sz="1600" dirty="0">
                <a:latin typeface="Times New Roman" pitchFamily="18" charset="0"/>
              </a:rPr>
              <a:t>, ул. Первомайская, д. 16, Муромского района Владимирской области, письменно или посредством официального сайта администрации муниципального образования Борисоглебское телекоммуникационной сети Интернет </a:t>
            </a:r>
            <a:r>
              <a:rPr lang="en-US" sz="1600" dirty="0">
                <a:latin typeface="Times New Roman" pitchFamily="18" charset="0"/>
                <a:hlinkClick r:id="rId2"/>
              </a:rPr>
              <a:t>http</a:t>
            </a:r>
            <a:r>
              <a:rPr lang="ru-RU" sz="1600" dirty="0">
                <a:latin typeface="Times New Roman" pitchFamily="18" charset="0"/>
                <a:hlinkClick r:id="rId2"/>
              </a:rPr>
              <a:t>://</a:t>
            </a:r>
            <a:r>
              <a:rPr lang="en-US" sz="1600" dirty="0" err="1">
                <a:latin typeface="Times New Roman" pitchFamily="18" charset="0"/>
                <a:hlinkClick r:id="rId2"/>
              </a:rPr>
              <a:t>borisogleb</a:t>
            </a:r>
            <a:r>
              <a:rPr lang="ru-RU" sz="1600" dirty="0">
                <a:latin typeface="Times New Roman" pitchFamily="18" charset="0"/>
                <a:hlinkClick r:id="rId2"/>
              </a:rPr>
              <a:t>33.</a:t>
            </a:r>
            <a:r>
              <a:rPr lang="en-US" sz="1600" dirty="0" err="1">
                <a:latin typeface="Times New Roman" pitchFamily="18" charset="0"/>
                <a:hlinkClick r:id="rId2"/>
              </a:rPr>
              <a:t>ru</a:t>
            </a:r>
            <a:r>
              <a:rPr lang="ru-RU" sz="1600" dirty="0">
                <a:latin typeface="Times New Roman" pitchFamily="18" charset="0"/>
                <a:hlinkClick r:id="rId2"/>
              </a:rPr>
              <a:t>/</a:t>
            </a:r>
            <a:r>
              <a:rPr lang="ru-RU" sz="1600" dirty="0">
                <a:latin typeface="Times New Roman" pitchFamily="18" charset="0"/>
              </a:rPr>
              <a:t>, до 22 декабря 2021 года</a:t>
            </a:r>
            <a:r>
              <a:rPr lang="ru-RU" sz="1600" dirty="0" smtClean="0">
                <a:latin typeface="Times New Roman" pitchFamily="18" charset="0"/>
              </a:rPr>
              <a:t>.</a:t>
            </a:r>
            <a:endParaRPr lang="ru-RU" altLang="ru-RU" sz="16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6"/>
          <p:cNvSpPr>
            <a:spLocks noGrp="1" noChangeArrowheads="1"/>
          </p:cNvSpPr>
          <p:nvPr>
            <p:ph idx="1"/>
          </p:nvPr>
        </p:nvSpPr>
        <p:spPr>
          <a:xfrm>
            <a:off x="827088" y="3213100"/>
            <a:ext cx="7408862" cy="2659063"/>
          </a:xfrm>
        </p:spPr>
        <p:txBody>
          <a:bodyPr>
            <a:spAutoFit/>
          </a:bodyPr>
          <a:lstStyle/>
          <a:p>
            <a:pPr indent="0" algn="ctr" eaLnBrk="1" hangingPunct="1">
              <a:spcBef>
                <a:spcPct val="50000"/>
              </a:spcBef>
              <a:buFont typeface="Symbol" pitchFamily="18" charset="2"/>
              <a:buNone/>
            </a:pPr>
            <a:r>
              <a:rPr lang="ru-RU" altLang="ru-RU" b="1" u="sng" smtClean="0">
                <a:solidFill>
                  <a:schemeClr val="tx1"/>
                </a:solidFill>
                <a:latin typeface="Times New Roman" pitchFamily="18" charset="0"/>
              </a:rPr>
              <a:t>Информация для контактов</a:t>
            </a:r>
          </a:p>
          <a:p>
            <a:pPr indent="0" algn="ctr" eaLnBrk="1" hangingPunct="1">
              <a:spcBef>
                <a:spcPct val="50000"/>
              </a:spcBef>
              <a:buFont typeface="Symbol" pitchFamily="18" charset="2"/>
              <a:buNone/>
            </a:pPr>
            <a:endParaRPr lang="ru-RU" altLang="ru-RU" sz="1400" smtClean="0">
              <a:solidFill>
                <a:schemeClr val="tx1"/>
              </a:solidFill>
              <a:latin typeface="Times New Roman" pitchFamily="18" charset="0"/>
            </a:endParaRPr>
          </a:p>
          <a:p>
            <a:pPr indent="0" algn="ctr" eaLnBrk="1" hangingPunct="1">
              <a:spcBef>
                <a:spcPct val="50000"/>
              </a:spcBef>
              <a:buFont typeface="Symbol" pitchFamily="18" charset="2"/>
              <a:buNone/>
            </a:pPr>
            <a:r>
              <a:rPr lang="ru-RU" altLang="ru-RU" sz="1400" smtClean="0">
                <a:solidFill>
                  <a:schemeClr val="tx1"/>
                </a:solidFill>
                <a:latin typeface="Times New Roman" pitchFamily="18" charset="0"/>
              </a:rPr>
              <a:t>Финансовое управление администрации Муромского района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ru-RU" altLang="ru-RU" sz="1400" smtClean="0">
                <a:solidFill>
                  <a:schemeClr val="tx1"/>
                </a:solidFill>
                <a:latin typeface="Times New Roman" pitchFamily="18" charset="0"/>
              </a:rPr>
              <a:t>Адрес: пл. Крестьянина, 6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ru-RU" altLang="ru-RU" sz="1400" smtClean="0">
                <a:solidFill>
                  <a:schemeClr val="tx1"/>
                </a:solidFill>
                <a:latin typeface="Times New Roman" pitchFamily="18" charset="0"/>
              </a:rPr>
              <a:t>г. Муром, Владимирская обл., 602267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ru-RU" altLang="ru-RU" sz="1400" smtClean="0">
                <a:solidFill>
                  <a:schemeClr val="tx1"/>
                </a:solidFill>
                <a:latin typeface="Times New Roman" pitchFamily="18" charset="0"/>
              </a:rPr>
              <a:t>тел. (49234) 3-31-95, факс (49234) 2-69-95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en-US" altLang="ru-RU" sz="1400" b="1" smtClean="0">
                <a:solidFill>
                  <a:schemeClr val="tx1"/>
                </a:solidFill>
                <a:latin typeface="Times New Roman" pitchFamily="18" charset="0"/>
              </a:rPr>
              <a:t>e-mail: </a:t>
            </a:r>
            <a:r>
              <a:rPr lang="ru-RU" altLang="ru-RU" sz="1400" b="1" u="sng" smtClean="0">
                <a:solidFill>
                  <a:schemeClr val="tx1"/>
                </a:solidFill>
                <a:latin typeface="Times New Roman" pitchFamily="18" charset="0"/>
              </a:rPr>
              <a:t>rayfu@mail.ru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ru-RU" altLang="ru-RU" sz="1400" smtClean="0">
                <a:solidFill>
                  <a:schemeClr val="tx1"/>
                </a:solidFill>
                <a:latin typeface="Times New Roman" pitchFamily="18" charset="0"/>
              </a:rPr>
              <a:t>График работы финансового управления:</a:t>
            </a:r>
          </a:p>
          <a:p>
            <a:pPr indent="0" algn="ctr" eaLnBrk="1" hangingPunct="1">
              <a:buFont typeface="Symbol" pitchFamily="18" charset="2"/>
              <a:buNone/>
            </a:pPr>
            <a:r>
              <a:rPr lang="ru-RU" altLang="ru-RU" sz="1400" smtClean="0">
                <a:solidFill>
                  <a:schemeClr val="tx1"/>
                </a:solidFill>
                <a:latin typeface="Times New Roman" pitchFamily="18" charset="0"/>
              </a:rPr>
              <a:t>с 8:00 до 17:00 перерыв на обед с 12:00 до 13:00</a:t>
            </a:r>
          </a:p>
        </p:txBody>
      </p:sp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468313" y="908050"/>
            <a:ext cx="8424862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dirty="0" smtClean="0">
                <a:latin typeface="Times New Roman" pitchFamily="18" charset="0"/>
              </a:rPr>
              <a:t>С решением </a:t>
            </a:r>
            <a:r>
              <a:rPr lang="ru-RU" altLang="ru-RU" dirty="0">
                <a:latin typeface="Times New Roman" pitchFamily="18" charset="0"/>
              </a:rPr>
              <a:t>Совета народных депутатов муниципального образования Борисоглебское Муромского района </a:t>
            </a:r>
            <a:r>
              <a:rPr lang="ru-RU" altLang="ru-RU" dirty="0" smtClean="0">
                <a:latin typeface="Times New Roman" pitchFamily="18" charset="0"/>
              </a:rPr>
              <a:t>от 23.12.2021 года №55 «О </a:t>
            </a:r>
            <a:r>
              <a:rPr lang="ru-RU" altLang="ru-RU" dirty="0">
                <a:latin typeface="Times New Roman" pitchFamily="18" charset="0"/>
              </a:rPr>
              <a:t>бюджете муниципального образования Борисоглебское на </a:t>
            </a:r>
            <a:r>
              <a:rPr lang="ru-RU" altLang="ru-RU" dirty="0" smtClean="0">
                <a:latin typeface="Times New Roman" pitchFamily="18" charset="0"/>
              </a:rPr>
              <a:t>2022 </a:t>
            </a:r>
            <a:r>
              <a:rPr lang="ru-RU" altLang="ru-RU" dirty="0">
                <a:latin typeface="Times New Roman" pitchFamily="18" charset="0"/>
              </a:rPr>
              <a:t>год и на плановый период </a:t>
            </a:r>
            <a:r>
              <a:rPr lang="ru-RU" altLang="ru-RU" dirty="0" smtClean="0">
                <a:latin typeface="Times New Roman" pitchFamily="18" charset="0"/>
              </a:rPr>
              <a:t>2023 </a:t>
            </a:r>
            <a:r>
              <a:rPr lang="ru-RU" altLang="ru-RU" dirty="0">
                <a:latin typeface="Times New Roman" pitchFamily="18" charset="0"/>
              </a:rPr>
              <a:t>и </a:t>
            </a:r>
            <a:r>
              <a:rPr lang="ru-RU" altLang="ru-RU" dirty="0" smtClean="0">
                <a:latin typeface="Times New Roman" pitchFamily="18" charset="0"/>
              </a:rPr>
              <a:t>2024 </a:t>
            </a:r>
            <a:r>
              <a:rPr lang="ru-RU" altLang="ru-RU" dirty="0">
                <a:latin typeface="Times New Roman" pitchFamily="18" charset="0"/>
              </a:rPr>
              <a:t>годов» можно ознакомиться в газете «Муромский край. Документы» от </a:t>
            </a:r>
            <a:r>
              <a:rPr lang="ru-RU" altLang="ru-RU" dirty="0" smtClean="0">
                <a:latin typeface="Times New Roman" pitchFamily="18" charset="0"/>
              </a:rPr>
              <a:t>24</a:t>
            </a:r>
            <a:r>
              <a:rPr lang="ru-RU" altLang="ru-RU" dirty="0" smtClean="0">
                <a:latin typeface="Times New Roman" pitchFamily="18" charset="0"/>
              </a:rPr>
              <a:t>.12.2021 </a:t>
            </a:r>
            <a:r>
              <a:rPr lang="ru-RU" altLang="ru-RU" dirty="0">
                <a:latin typeface="Times New Roman" pitchFamily="18" charset="0"/>
              </a:rPr>
              <a:t>г. </a:t>
            </a:r>
            <a:r>
              <a:rPr lang="ru-RU" altLang="ru-RU" smtClean="0">
                <a:latin typeface="Times New Roman" pitchFamily="18" charset="0"/>
              </a:rPr>
              <a:t>№ </a:t>
            </a:r>
            <a:r>
              <a:rPr lang="ru-RU" altLang="ru-RU" smtClean="0">
                <a:latin typeface="Times New Roman" pitchFamily="18" charset="0"/>
              </a:rPr>
              <a:t>138 (4767) </a:t>
            </a:r>
            <a:r>
              <a:rPr lang="ru-RU" altLang="ru-RU" dirty="0" smtClean="0">
                <a:latin typeface="Times New Roman" pitchFamily="18" charset="0"/>
              </a:rPr>
              <a:t>или </a:t>
            </a:r>
            <a:r>
              <a:rPr lang="ru-RU" altLang="ru-RU" dirty="0">
                <a:latin typeface="Times New Roman" pitchFamily="18" charset="0"/>
              </a:rPr>
              <a:t>на сайте администрации Муромского района </a:t>
            </a:r>
            <a:r>
              <a:rPr lang="en-US" altLang="ru-RU" u="sng" dirty="0">
                <a:solidFill>
                  <a:srgbClr val="000099"/>
                </a:solidFill>
                <a:latin typeface="Times New Roman" pitchFamily="18" charset="0"/>
              </a:rPr>
              <a:t>www.muromraion.ru</a:t>
            </a:r>
            <a:r>
              <a:rPr lang="ru-RU" altLang="ru-RU" u="sng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altLang="ru-RU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dirty="0">
                <a:latin typeface="Times New Roman" pitchFamily="18" charset="0"/>
              </a:rPr>
              <a:t>в разделе «Финансовое управление».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 txBox="1">
            <a:spLocks noChangeArrowheads="1"/>
          </p:cNvSpPr>
          <p:nvPr/>
        </p:nvSpPr>
        <p:spPr bwMode="auto">
          <a:xfrm>
            <a:off x="228600" y="1324744"/>
            <a:ext cx="8686800" cy="45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600" b="1" dirty="0" smtClean="0">
                <a:solidFill>
                  <a:srgbClr val="121400"/>
                </a:solidFill>
                <a:latin typeface="Times New Roman" pitchFamily="18" charset="0"/>
              </a:rPr>
              <a:t>Бюджет</a:t>
            </a:r>
            <a:r>
              <a:rPr lang="ru-RU" altLang="ru-RU" sz="1600" dirty="0" smtClean="0">
                <a:solidFill>
                  <a:srgbClr val="121400"/>
                </a:solidFill>
                <a:latin typeface="Times New Roman" pitchFamily="18" charset="0"/>
              </a:rPr>
              <a:t> </a:t>
            </a:r>
            <a:r>
              <a:rPr lang="ru-RU" altLang="ru-RU" sz="1600" dirty="0" smtClean="0">
                <a:latin typeface="Times New Roman" pitchFamily="18" charset="0"/>
              </a:rPr>
              <a:t>– форма образования и расходования денежных средств, предназначенных для   финансового обеспечения задач и функций государства и местного самоуправления.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600" b="1" dirty="0" smtClean="0">
                <a:solidFill>
                  <a:srgbClr val="121400"/>
                </a:solidFill>
                <a:latin typeface="Times New Roman" pitchFamily="18" charset="0"/>
              </a:rPr>
              <a:t>Очередной финансовый год</a:t>
            </a:r>
            <a:r>
              <a:rPr lang="ru-RU" altLang="ru-RU" sz="1600" dirty="0" smtClean="0">
                <a:latin typeface="Times New Roman" pitchFamily="18" charset="0"/>
              </a:rPr>
              <a:t> – год, следующий за текущим финансовым годом.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600" b="1" dirty="0" smtClean="0">
                <a:solidFill>
                  <a:srgbClr val="121400"/>
                </a:solidFill>
                <a:latin typeface="Times New Roman" pitchFamily="18" charset="0"/>
              </a:rPr>
              <a:t>Плановый период</a:t>
            </a:r>
            <a:r>
              <a:rPr lang="ru-RU" altLang="ru-RU" sz="1600" dirty="0" smtClean="0">
                <a:latin typeface="Times New Roman" pitchFamily="18" charset="0"/>
              </a:rPr>
              <a:t> – два финансовых года, следующие за очередным финансовым годом.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600" b="1" dirty="0" smtClean="0">
                <a:solidFill>
                  <a:srgbClr val="121400"/>
                </a:solidFill>
                <a:latin typeface="Times New Roman" pitchFamily="18" charset="0"/>
              </a:rPr>
              <a:t>Доходы бюджета</a:t>
            </a:r>
            <a:r>
              <a:rPr lang="ru-RU" altLang="ru-RU" sz="16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600" b="1" dirty="0" smtClean="0">
                <a:latin typeface="Times New Roman" pitchFamily="18" charset="0"/>
              </a:rPr>
              <a:t>–</a:t>
            </a:r>
            <a:r>
              <a:rPr lang="ru-RU" altLang="ru-RU" sz="16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600" dirty="0" smtClean="0">
                <a:latin typeface="Times New Roman" pitchFamily="18" charset="0"/>
              </a:rPr>
              <a:t>денежные средства, поступающие в бюджет в соответствии с законодательством.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600" b="1" dirty="0" smtClean="0">
                <a:solidFill>
                  <a:srgbClr val="121400"/>
                </a:solidFill>
                <a:latin typeface="Times New Roman" pitchFamily="18" charset="0"/>
              </a:rPr>
              <a:t>Расходы бюджета</a:t>
            </a:r>
            <a:r>
              <a:rPr lang="ru-RU" altLang="ru-RU" sz="16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600" b="1" dirty="0" smtClean="0">
                <a:latin typeface="Times New Roman" pitchFamily="18" charset="0"/>
              </a:rPr>
              <a:t>– </a:t>
            </a:r>
            <a:r>
              <a:rPr lang="ru-RU" altLang="ru-RU" sz="1600" dirty="0" smtClean="0">
                <a:latin typeface="Times New Roman" pitchFamily="18" charset="0"/>
              </a:rPr>
              <a:t>выплачиваемые из бюджета денежные средства, которые направляются на финансовое обеспечение задач и функций государства и местного самоуправления.</a:t>
            </a:r>
            <a:endParaRPr lang="ru-RU" altLang="ru-RU" sz="1600" b="1" dirty="0" smtClean="0">
              <a:latin typeface="Times New Roman" pitchFamily="18" charset="0"/>
            </a:endParaRP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600" b="1" dirty="0" smtClean="0">
                <a:solidFill>
                  <a:srgbClr val="121400"/>
                </a:solidFill>
                <a:latin typeface="Times New Roman" pitchFamily="18" charset="0"/>
              </a:rPr>
              <a:t>Межбюджетные отношения</a:t>
            </a:r>
            <a:r>
              <a:rPr lang="ru-RU" altLang="ru-RU" sz="16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600" b="1" dirty="0" smtClean="0">
                <a:latin typeface="Times New Roman" pitchFamily="18" charset="0"/>
              </a:rPr>
              <a:t>– </a:t>
            </a:r>
            <a:r>
              <a:rPr lang="ru-RU" altLang="ru-RU" sz="1600" dirty="0" smtClean="0">
                <a:latin typeface="Times New Roman" pitchFamily="18" charset="0"/>
              </a:rPr>
              <a:t>это финансовые отношения между федеральными органами власти, органами власти субъектов РФ и муниципальными образованиями по вопросам регулирования бюджетных правоотношений, организации и осуществления бюджетного процесса.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600" b="1" dirty="0" smtClean="0">
                <a:solidFill>
                  <a:srgbClr val="121400"/>
                </a:solidFill>
                <a:latin typeface="Times New Roman" pitchFamily="18" charset="0"/>
              </a:rPr>
              <a:t>Межбюджетные трансферты</a:t>
            </a:r>
            <a:r>
              <a:rPr lang="ru-RU" altLang="ru-RU" sz="1600" dirty="0" smtClean="0">
                <a:latin typeface="Times New Roman" pitchFamily="18" charset="0"/>
              </a:rPr>
              <a:t> – денежные средства, перечисляемые из одного бюджета бюджетной системы РФ другому.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1600" dirty="0" smtClean="0">
              <a:latin typeface="Times New Roman" pitchFamily="18" charset="0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762000" y="582960"/>
            <a:ext cx="76358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ndara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ru-RU" altLang="ru-RU" sz="2200" b="1" dirty="0" smtClean="0">
                <a:solidFill>
                  <a:srgbClr val="121400"/>
                </a:solidFill>
                <a:latin typeface="Times New Roman" pitchFamily="18" charset="0"/>
              </a:rPr>
              <a:t>ОСНОВНЫЕ ПОНЯТИЯ</a:t>
            </a:r>
            <a:r>
              <a:rPr lang="ru-RU" altLang="ru-RU" sz="2200" b="1" dirty="0" smtClean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7"/>
          <p:cNvSpPr>
            <a:spLocks noChangeArrowheads="1"/>
          </p:cNvSpPr>
          <p:nvPr/>
        </p:nvSpPr>
        <p:spPr bwMode="auto">
          <a:xfrm>
            <a:off x="7248525" y="665176"/>
            <a:ext cx="1728192" cy="2198674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300" dirty="0" smtClean="0">
              <a:latin typeface="Times New Roman" pitchFamily="18" charset="0"/>
            </a:endParaRPr>
          </a:p>
        </p:txBody>
      </p:sp>
      <p:sp>
        <p:nvSpPr>
          <p:cNvPr id="50" name="AutoShape 7"/>
          <p:cNvSpPr>
            <a:spLocks noChangeArrowheads="1"/>
          </p:cNvSpPr>
          <p:nvPr/>
        </p:nvSpPr>
        <p:spPr bwMode="auto">
          <a:xfrm>
            <a:off x="2049560" y="654508"/>
            <a:ext cx="2981228" cy="2198674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300" dirty="0" smtClean="0">
              <a:latin typeface="Times New Roman" pitchFamily="18" charset="0"/>
            </a:endParaRPr>
          </a:p>
        </p:txBody>
      </p:sp>
      <p:sp>
        <p:nvSpPr>
          <p:cNvPr id="49" name="AutoShape 7"/>
          <p:cNvSpPr>
            <a:spLocks noChangeArrowheads="1"/>
          </p:cNvSpPr>
          <p:nvPr/>
        </p:nvSpPr>
        <p:spPr bwMode="auto">
          <a:xfrm>
            <a:off x="217488" y="665176"/>
            <a:ext cx="1728192" cy="2198674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300" dirty="0" smtClean="0">
              <a:latin typeface="Times New Roman" pitchFamily="18" charset="0"/>
            </a:endParaRPr>
          </a:p>
        </p:txBody>
      </p:sp>
      <p:grpSp>
        <p:nvGrpSpPr>
          <p:cNvPr id="27" name="AutoShape 6"/>
          <p:cNvGrpSpPr>
            <a:grpSpLocks/>
          </p:cNvGrpSpPr>
          <p:nvPr/>
        </p:nvGrpSpPr>
        <p:grpSpPr bwMode="auto">
          <a:xfrm>
            <a:off x="1403350" y="127000"/>
            <a:ext cx="6242050" cy="292100"/>
            <a:chOff x="1233" y="-197"/>
            <a:chExt cx="3291" cy="1324"/>
          </a:xfrm>
        </p:grpSpPr>
        <p:pic>
          <p:nvPicPr>
            <p:cNvPr id="28" name="AutoShape 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" y="-197"/>
              <a:ext cx="3291" cy="1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 Box 23"/>
            <p:cNvSpPr txBox="1">
              <a:spLocks noChangeArrowheads="1"/>
            </p:cNvSpPr>
            <p:nvPr/>
          </p:nvSpPr>
          <p:spPr bwMode="auto">
            <a:xfrm>
              <a:off x="1311" y="85"/>
              <a:ext cx="3138" cy="759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2200" b="1" dirty="0" smtClean="0">
                  <a:solidFill>
                    <a:srgbClr val="000000"/>
                  </a:solidFill>
                  <a:latin typeface="Times New Roman" pitchFamily="18" charset="0"/>
                </a:rPr>
                <a:t>МЕЖБЮДЖЕТНЫЕ ОТНОШЕНИЯ</a:t>
              </a:r>
              <a:endParaRPr lang="ru-RU" altLang="ru-RU" sz="2200" b="1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30" name="AutoShape 7"/>
          <p:cNvSpPr>
            <a:spLocks noChangeArrowheads="1"/>
          </p:cNvSpPr>
          <p:nvPr/>
        </p:nvSpPr>
        <p:spPr bwMode="auto">
          <a:xfrm>
            <a:off x="5099050" y="663575"/>
            <a:ext cx="2065238" cy="2180541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z="1300" dirty="0" smtClean="0">
              <a:latin typeface="Times New Roman" pitchFamily="18" charset="0"/>
            </a:endParaRPr>
          </a:p>
        </p:txBody>
      </p:sp>
      <p:sp>
        <p:nvSpPr>
          <p:cNvPr id="31" name="Text Box 40"/>
          <p:cNvSpPr txBox="1">
            <a:spLocks noChangeArrowheads="1"/>
          </p:cNvSpPr>
          <p:nvPr/>
        </p:nvSpPr>
        <p:spPr bwMode="auto">
          <a:xfrm>
            <a:off x="236538" y="665163"/>
            <a:ext cx="1690687" cy="204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latin typeface="Times New Roman" pitchFamily="18" charset="0"/>
              </a:rPr>
              <a:t>Дотации </a:t>
            </a:r>
          </a:p>
          <a:p>
            <a:pPr algn="ctr" eaLnBrk="1" hangingPunct="1"/>
            <a:r>
              <a:rPr lang="ru-RU" altLang="ru-RU" sz="1200" b="1" dirty="0">
                <a:latin typeface="Times New Roman" pitchFamily="18" charset="0"/>
              </a:rPr>
              <a:t>(</a:t>
            </a:r>
            <a:r>
              <a:rPr lang="ru-RU" altLang="ru-RU" sz="1200" b="1" i="1" dirty="0">
                <a:latin typeface="Times New Roman" pitchFamily="18" charset="0"/>
              </a:rPr>
              <a:t>от лат. «</a:t>
            </a:r>
            <a:r>
              <a:rPr lang="en-US" altLang="ru-RU" sz="1200" b="1" i="1" dirty="0" err="1">
                <a:latin typeface="Times New Roman" pitchFamily="18" charset="0"/>
              </a:rPr>
              <a:t>Dotatio</a:t>
            </a:r>
            <a:r>
              <a:rPr lang="ru-RU" altLang="ru-RU" sz="1200" b="1" i="1" dirty="0">
                <a:latin typeface="Times New Roman" pitchFamily="18" charset="0"/>
              </a:rPr>
              <a:t>» -дар, пожертвование</a:t>
            </a:r>
            <a:r>
              <a:rPr lang="ru-RU" altLang="ru-RU" sz="1200" b="1" dirty="0">
                <a:latin typeface="Times New Roman" pitchFamily="18" charset="0"/>
              </a:rPr>
              <a:t>)</a:t>
            </a:r>
          </a:p>
          <a:p>
            <a:pPr algn="ctr" eaLnBrk="1" hangingPunct="1"/>
            <a:r>
              <a:rPr lang="ru-RU" sz="1100" dirty="0">
                <a:latin typeface="Times New Roman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их </a:t>
            </a:r>
            <a:r>
              <a:rPr lang="ru-RU" sz="1200" dirty="0">
                <a:latin typeface="Times New Roman" pitchFamily="18" charset="0"/>
              </a:rPr>
              <a:t>использования.</a:t>
            </a:r>
          </a:p>
        </p:txBody>
      </p:sp>
      <p:sp>
        <p:nvSpPr>
          <p:cNvPr id="32" name="Text Box 41"/>
          <p:cNvSpPr txBox="1">
            <a:spLocks noChangeArrowheads="1"/>
          </p:cNvSpPr>
          <p:nvPr/>
        </p:nvSpPr>
        <p:spPr bwMode="auto">
          <a:xfrm>
            <a:off x="2027238" y="663575"/>
            <a:ext cx="3003550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b="1" dirty="0">
                <a:latin typeface="Times New Roman" pitchFamily="18" charset="0"/>
              </a:rPr>
              <a:t>Субвенции </a:t>
            </a:r>
          </a:p>
          <a:p>
            <a:pPr algn="ctr" eaLnBrk="1" hangingPunct="1">
              <a:defRPr/>
            </a:pPr>
            <a:r>
              <a:rPr lang="ru-RU" altLang="ru-RU" sz="1100" b="1" dirty="0">
                <a:latin typeface="Times New Roman" pitchFamily="18" charset="0"/>
              </a:rPr>
              <a:t>(</a:t>
            </a:r>
            <a:r>
              <a:rPr lang="ru-RU" altLang="ru-RU" sz="1100" b="1" i="1" dirty="0">
                <a:latin typeface="Times New Roman" pitchFamily="18" charset="0"/>
              </a:rPr>
              <a:t>от лат.</a:t>
            </a:r>
            <a:r>
              <a:rPr lang="en-US" altLang="ru-RU" sz="1100" b="1" i="1" dirty="0">
                <a:latin typeface="Times New Roman" pitchFamily="18" charset="0"/>
              </a:rPr>
              <a:t> </a:t>
            </a:r>
            <a:r>
              <a:rPr lang="ru-RU" altLang="ru-RU" sz="1100" b="1" i="1" dirty="0">
                <a:latin typeface="Times New Roman" pitchFamily="18" charset="0"/>
              </a:rPr>
              <a:t>«</a:t>
            </a:r>
            <a:r>
              <a:rPr lang="en-US" altLang="ru-RU" sz="1100" b="1" i="1" dirty="0" err="1">
                <a:latin typeface="Times New Roman" pitchFamily="18" charset="0"/>
              </a:rPr>
              <a:t>Subvenire</a:t>
            </a:r>
            <a:r>
              <a:rPr lang="ru-RU" altLang="ru-RU" sz="1100" b="1" i="1" dirty="0">
                <a:latin typeface="Times New Roman" pitchFamily="18" charset="0"/>
              </a:rPr>
              <a:t>»</a:t>
            </a:r>
            <a:r>
              <a:rPr lang="en-US" altLang="ru-RU" sz="1100" b="1" i="1" dirty="0">
                <a:latin typeface="Times New Roman" pitchFamily="18" charset="0"/>
              </a:rPr>
              <a:t> - </a:t>
            </a:r>
            <a:r>
              <a:rPr lang="ru-RU" altLang="ru-RU" sz="1100" b="1" i="1" dirty="0">
                <a:latin typeface="Times New Roman" pitchFamily="18" charset="0"/>
              </a:rPr>
              <a:t>приходить на помощь</a:t>
            </a:r>
            <a:r>
              <a:rPr lang="ru-RU" altLang="ru-RU" sz="1100" b="1" dirty="0">
                <a:latin typeface="Times New Roman" pitchFamily="18" charset="0"/>
              </a:rPr>
              <a:t>)</a:t>
            </a:r>
          </a:p>
          <a:p>
            <a:pPr algn="ctr" eaLnBrk="1" hangingPunct="1">
              <a:defRPr/>
            </a:pPr>
            <a:r>
              <a:rPr lang="ru-RU" sz="1100" dirty="0">
                <a:latin typeface="Times New Roman" pitchFamily="18" charset="0"/>
              </a:rPr>
              <a:t>межбюджетные трансферты, предоставляемые местным бюджетам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порядке.</a:t>
            </a:r>
          </a:p>
        </p:txBody>
      </p:sp>
      <p:sp>
        <p:nvSpPr>
          <p:cNvPr id="33" name="Text Box 42"/>
          <p:cNvSpPr txBox="1">
            <a:spLocks noChangeArrowheads="1"/>
          </p:cNvSpPr>
          <p:nvPr/>
        </p:nvSpPr>
        <p:spPr bwMode="auto">
          <a:xfrm>
            <a:off x="5076056" y="612775"/>
            <a:ext cx="2065338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latin typeface="Times New Roman" pitchFamily="18" charset="0"/>
              </a:rPr>
              <a:t>Субсидии </a:t>
            </a:r>
          </a:p>
          <a:p>
            <a:pPr algn="ctr" eaLnBrk="1" hangingPunct="1"/>
            <a:r>
              <a:rPr lang="ru-RU" altLang="ru-RU" sz="1100" b="1" dirty="0">
                <a:latin typeface="Times New Roman" pitchFamily="18" charset="0"/>
              </a:rPr>
              <a:t>(</a:t>
            </a:r>
            <a:r>
              <a:rPr lang="ru-RU" altLang="ru-RU" sz="1100" b="1" i="1" dirty="0">
                <a:latin typeface="Times New Roman" pitchFamily="18" charset="0"/>
              </a:rPr>
              <a:t>от лат. «</a:t>
            </a:r>
            <a:r>
              <a:rPr lang="en-US" altLang="ru-RU" sz="1100" b="1" i="1" dirty="0" err="1">
                <a:latin typeface="Times New Roman" pitchFamily="18" charset="0"/>
              </a:rPr>
              <a:t>Subsiduim</a:t>
            </a:r>
            <a:r>
              <a:rPr lang="ru-RU" altLang="ru-RU" sz="1100" b="1" i="1" dirty="0">
                <a:latin typeface="Times New Roman" pitchFamily="18" charset="0"/>
              </a:rPr>
              <a:t>» - поддержка</a:t>
            </a:r>
            <a:r>
              <a:rPr lang="ru-RU" altLang="ru-RU" sz="1100" b="1" dirty="0">
                <a:latin typeface="Times New Roman" pitchFamily="18" charset="0"/>
              </a:rPr>
              <a:t>)</a:t>
            </a:r>
          </a:p>
          <a:p>
            <a:pPr algn="ctr" eaLnBrk="1" hangingPunct="1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межбюджетные трансферты, предоставляемые бюджетам муниципальных образований в целях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расходных обязательств, возникающих при выполнении полномочий органов местного самоуправления по вопросам местного значения.</a:t>
            </a:r>
          </a:p>
        </p:txBody>
      </p:sp>
      <p:sp>
        <p:nvSpPr>
          <p:cNvPr id="34" name="Text Box 51"/>
          <p:cNvSpPr txBox="1">
            <a:spLocks noChangeArrowheads="1"/>
          </p:cNvSpPr>
          <p:nvPr/>
        </p:nvSpPr>
        <p:spPr bwMode="auto">
          <a:xfrm>
            <a:off x="7248525" y="665163"/>
            <a:ext cx="17494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b="1" dirty="0">
                <a:latin typeface="Times New Roman" pitchFamily="18" charset="0"/>
              </a:rPr>
              <a:t>Иные межбюджетные трансферты</a:t>
            </a:r>
            <a:r>
              <a:rPr lang="ru-RU" altLang="ru-RU" sz="900" dirty="0"/>
              <a:t> </a:t>
            </a:r>
            <a:r>
              <a:rPr lang="ru-RU" altLang="ru-RU" sz="11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1100" b="1" i="1" dirty="0" err="1">
                <a:latin typeface="Times New Roman" pitchFamily="18" charset="0"/>
                <a:cs typeface="Times New Roman" pitchFamily="18" charset="0"/>
              </a:rPr>
              <a:t>Трансфе́рт</a:t>
            </a:r>
            <a:r>
              <a:rPr lang="ru-RU" altLang="ru-RU" sz="1100" b="1" i="1" dirty="0">
                <a:latin typeface="Times New Roman" pitchFamily="18" charset="0"/>
                <a:cs typeface="Times New Roman" pitchFamily="18" charset="0"/>
              </a:rPr>
              <a:t> от лат. «</a:t>
            </a:r>
            <a:r>
              <a:rPr lang="ru-RU" altLang="ru-RU" sz="1100" b="1" i="1" dirty="0" err="1">
                <a:latin typeface="Times New Roman" pitchFamily="18" charset="0"/>
                <a:cs typeface="Times New Roman" pitchFamily="18" charset="0"/>
              </a:rPr>
              <a:t>Transfero</a:t>
            </a:r>
            <a:r>
              <a:rPr lang="ru-RU" altLang="ru-RU" sz="1100" b="1" i="1" dirty="0">
                <a:latin typeface="Times New Roman" pitchFamily="18" charset="0"/>
                <a:cs typeface="Times New Roman" pitchFamily="18" charset="0"/>
              </a:rPr>
              <a:t>»-</a:t>
            </a:r>
            <a:r>
              <a:rPr lang="ru-RU" altLang="ru-RU" sz="1100" b="1" i="1" dirty="0" err="1">
                <a:latin typeface="Times New Roman" pitchFamily="18" charset="0"/>
                <a:cs typeface="Times New Roman" pitchFamily="18" charset="0"/>
              </a:rPr>
              <a:t>переношу,перемещаю</a:t>
            </a:r>
            <a:r>
              <a:rPr lang="ru-RU" altLang="ru-RU" sz="1100" b="1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altLang="ru-RU" sz="1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Предоставляются на осуществление части полномочий по решению вопросов местного значения в соответствии с заключенными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соглашениями.</a:t>
            </a:r>
            <a:endParaRPr lang="ru-RU" alt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Line 43"/>
          <p:cNvSpPr>
            <a:spLocks noChangeShapeType="1"/>
          </p:cNvSpPr>
          <p:nvPr/>
        </p:nvSpPr>
        <p:spPr bwMode="auto">
          <a:xfrm flipH="1">
            <a:off x="1403350" y="433388"/>
            <a:ext cx="1249363" cy="150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6" name="Line 43"/>
          <p:cNvSpPr>
            <a:spLocks noChangeShapeType="1"/>
          </p:cNvSpPr>
          <p:nvPr/>
        </p:nvSpPr>
        <p:spPr bwMode="auto">
          <a:xfrm flipH="1">
            <a:off x="3660775" y="461963"/>
            <a:ext cx="238125" cy="150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" name="Line 43"/>
          <p:cNvSpPr>
            <a:spLocks noChangeShapeType="1"/>
          </p:cNvSpPr>
          <p:nvPr/>
        </p:nvSpPr>
        <p:spPr bwMode="auto">
          <a:xfrm>
            <a:off x="6877050" y="436563"/>
            <a:ext cx="935038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" name="Line 43"/>
          <p:cNvSpPr>
            <a:spLocks noChangeShapeType="1"/>
          </p:cNvSpPr>
          <p:nvPr/>
        </p:nvSpPr>
        <p:spPr bwMode="auto">
          <a:xfrm>
            <a:off x="5651500" y="479425"/>
            <a:ext cx="217488" cy="1508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9" name="Group 34"/>
          <p:cNvGrpSpPr>
            <a:grpSpLocks/>
          </p:cNvGrpSpPr>
          <p:nvPr/>
        </p:nvGrpSpPr>
        <p:grpSpPr bwMode="auto">
          <a:xfrm>
            <a:off x="58738" y="3272507"/>
            <a:ext cx="236537" cy="1092200"/>
            <a:chOff x="331" y="2795"/>
            <a:chExt cx="418" cy="723"/>
          </a:xfrm>
        </p:grpSpPr>
        <p:sp>
          <p:nvSpPr>
            <p:cNvPr id="40" name="Line 5"/>
            <p:cNvSpPr>
              <a:spLocks noChangeShapeType="1"/>
            </p:cNvSpPr>
            <p:nvPr/>
          </p:nvSpPr>
          <p:spPr bwMode="auto">
            <a:xfrm flipH="1">
              <a:off x="340" y="2795"/>
              <a:ext cx="4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Line 6"/>
            <p:cNvSpPr>
              <a:spLocks noChangeShapeType="1"/>
            </p:cNvSpPr>
            <p:nvPr/>
          </p:nvSpPr>
          <p:spPr bwMode="auto">
            <a:xfrm>
              <a:off x="331" y="3144"/>
              <a:ext cx="4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Line 6"/>
            <p:cNvSpPr>
              <a:spLocks noChangeShapeType="1"/>
            </p:cNvSpPr>
            <p:nvPr/>
          </p:nvSpPr>
          <p:spPr bwMode="auto">
            <a:xfrm>
              <a:off x="335" y="3515"/>
              <a:ext cx="4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Line 12"/>
            <p:cNvSpPr>
              <a:spLocks noChangeShapeType="1"/>
            </p:cNvSpPr>
            <p:nvPr/>
          </p:nvSpPr>
          <p:spPr bwMode="auto">
            <a:xfrm>
              <a:off x="340" y="2795"/>
              <a:ext cx="0" cy="72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39688" y="5962650"/>
            <a:ext cx="231775" cy="503238"/>
            <a:chOff x="39688" y="5962650"/>
            <a:chExt cx="231775" cy="503238"/>
          </a:xfrm>
        </p:grpSpPr>
        <p:cxnSp>
          <p:nvCxnSpPr>
            <p:cNvPr id="44" name="Прямая соединительная линия 43"/>
            <p:cNvCxnSpPr/>
            <p:nvPr/>
          </p:nvCxnSpPr>
          <p:spPr>
            <a:xfrm>
              <a:off x="57150" y="5962650"/>
              <a:ext cx="1588" cy="503238"/>
            </a:xfrm>
            <a:prstGeom prst="line">
              <a:avLst/>
            </a:prstGeom>
            <a:ln w="317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Прямая со стрелкой 44"/>
            <p:cNvCxnSpPr/>
            <p:nvPr/>
          </p:nvCxnSpPr>
          <p:spPr>
            <a:xfrm>
              <a:off x="39688" y="6453188"/>
              <a:ext cx="231775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>
              <a:off x="57150" y="5962650"/>
              <a:ext cx="19685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 Box 4" descr="Розовая тисненая бумага"/>
          <p:cNvSpPr txBox="1">
            <a:spLocks noChangeArrowheads="1"/>
          </p:cNvSpPr>
          <p:nvPr/>
        </p:nvSpPr>
        <p:spPr bwMode="auto">
          <a:xfrm>
            <a:off x="274638" y="3055019"/>
            <a:ext cx="8834437" cy="246221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indent="4476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400" b="1" dirty="0">
                <a:latin typeface="Times New Roman" pitchFamily="18" charset="0"/>
              </a:rPr>
              <a:t>Иные межбюджетные трансферты, передаваемые бюджету Муромского района из бюджета муниципального образования  </a:t>
            </a:r>
            <a:r>
              <a:rPr lang="ru-RU" altLang="ru-RU" sz="1400" b="1" dirty="0" smtClean="0">
                <a:latin typeface="Times New Roman" pitchFamily="18" charset="0"/>
              </a:rPr>
              <a:t>Борисоглебское:</a:t>
            </a:r>
            <a:endParaRPr lang="ru-RU" altLang="ru-RU" sz="1400" b="1" dirty="0">
              <a:latin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900" dirty="0" smtClean="0">
                <a:latin typeface="Times New Roman" pitchFamily="18" charset="0"/>
              </a:rPr>
              <a:t>составление </a:t>
            </a:r>
            <a:r>
              <a:rPr lang="ru-RU" altLang="ru-RU" sz="900" dirty="0">
                <a:latin typeface="Times New Roman" pitchFamily="18" charset="0"/>
              </a:rPr>
              <a:t>проекта бюджета поселения, исполнения бюджета поселения, осуществления контроля за его исполнением, составления отчета об исполнении бюджета </a:t>
            </a:r>
            <a:r>
              <a:rPr lang="ru-RU" altLang="ru-RU" sz="900" dirty="0" smtClean="0">
                <a:latin typeface="Times New Roman" pitchFamily="18" charset="0"/>
              </a:rPr>
              <a:t>поселения; 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900" dirty="0" smtClean="0">
                <a:latin typeface="Times New Roman" pitchFamily="18" charset="0"/>
              </a:rPr>
              <a:t>обеспечение </a:t>
            </a:r>
            <a:r>
              <a:rPr lang="ru-RU" altLang="ru-RU" sz="900" dirty="0">
                <a:latin typeface="Times New Roman" pitchFamily="18" charset="0"/>
              </a:rPr>
              <a:t>проживающих в муниципальном образовании </a:t>
            </a:r>
            <a:r>
              <a:rPr lang="ru-RU" altLang="ru-RU" sz="900" dirty="0" smtClean="0">
                <a:latin typeface="Times New Roman" pitchFamily="18" charset="0"/>
              </a:rPr>
              <a:t>Борисоглебское </a:t>
            </a:r>
            <a:r>
              <a:rPr lang="ru-RU" altLang="ru-RU" sz="900" dirty="0">
                <a:latin typeface="Times New Roman" pitchFamily="18" charset="0"/>
              </a:rPr>
              <a:t>и нуждающихся в жилых помещениях малоимущих граждан жилыми помещениями, организация строительства муниципального жилищного фонда, а также иных полномочий в соответствии с жилищным законодательством а именно: принятие решений о предоставлении жилых помещений по договору социального найма, при наличии в муниципальном жилищном фонде муниципального образования </a:t>
            </a:r>
            <a:r>
              <a:rPr lang="ru-RU" altLang="ru-RU" sz="900" dirty="0" smtClean="0">
                <a:latin typeface="Times New Roman" pitchFamily="18" charset="0"/>
              </a:rPr>
              <a:t>Борисоглебское </a:t>
            </a:r>
            <a:r>
              <a:rPr lang="ru-RU" altLang="ru-RU" sz="900" dirty="0">
                <a:latin typeface="Times New Roman" pitchFamily="18" charset="0"/>
              </a:rPr>
              <a:t>жилых помещений, предоставляемых по договорам социального найма; установление размера дохода, приходящегося на каждого члена семьи,  и стоимости имущества, находящегося в собственности членов семьи и подлежащего налогообложению, в целях признания граждан малоимущими и предоставления им по договорам социального найма жилых помещений муниципального жилищного фонда; ведение в установленном порядке учета граждан в качестве нуждающихся в жилых помещениях, предоставляемых по договорам социального найма,  принятие в установленном порядке решений о переводе жилых помещений в нежилые помещения и нежилых помещений в жилые помещения; согласование переустройства и перепланировки жилых помещений; определение порядка получения документа, подтверждающего принятие решения о согласовании или об отказе в согласовании переустройства и (или) перепланировки жилого помещения в соответствии с условиями и порядком переустройства и перепланировки жилых помещений  (по вопросу местного значения, указанного в пункте 1 статье 1 Закона Владимирской области) с предоставлением иных межбюджетных трансфертов в сумме, предусмотренной бюджетом сельского поселения.</a:t>
            </a:r>
          </a:p>
        </p:txBody>
      </p:sp>
      <p:sp>
        <p:nvSpPr>
          <p:cNvPr id="48" name="Text Box 4" descr="Розовая тисненая бумага"/>
          <p:cNvSpPr txBox="1">
            <a:spLocks noChangeArrowheads="1"/>
          </p:cNvSpPr>
          <p:nvPr/>
        </p:nvSpPr>
        <p:spPr bwMode="auto">
          <a:xfrm>
            <a:off x="295275" y="5761038"/>
            <a:ext cx="8813800" cy="9080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indent="4476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400" b="1" dirty="0">
                <a:latin typeface="Times New Roman" pitchFamily="18" charset="0"/>
              </a:rPr>
              <a:t>Иные межбюджетные трансферты, передаваемые бюджету муниципального образования </a:t>
            </a:r>
            <a:r>
              <a:rPr lang="ru-RU" altLang="ru-RU" sz="1400" b="1" dirty="0" smtClean="0">
                <a:latin typeface="Times New Roman" pitchFamily="18" charset="0"/>
              </a:rPr>
              <a:t>Борисоглебское </a:t>
            </a:r>
            <a:r>
              <a:rPr lang="ru-RU" altLang="ru-RU" sz="1400" b="1" dirty="0">
                <a:latin typeface="Times New Roman" pitchFamily="18" charset="0"/>
              </a:rPr>
              <a:t>из бюджета Муромского района: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000" dirty="0">
                <a:latin typeface="Times New Roman" pitchFamily="18" charset="0"/>
              </a:rPr>
              <a:t>на мероприятия в части осуществления дорожной деятельности в соответствии с законодательством Российской Федерации, а именно: зимнее содержание автомобильных дорог общего пользования местного значения.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 descr="Голубая тисненая бумага"/>
          <p:cNvSpPr txBox="1">
            <a:spLocks noChangeArrowheads="1"/>
          </p:cNvSpPr>
          <p:nvPr/>
        </p:nvSpPr>
        <p:spPr bwMode="auto">
          <a:xfrm>
            <a:off x="0" y="0"/>
            <a:ext cx="9144000" cy="76944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latin typeface="Times New Roman" pitchFamily="18" charset="0"/>
              </a:rPr>
              <a:t>Основные экономические показатели развития экономики муниципального образования Борисоглебское</a:t>
            </a:r>
            <a:endParaRPr lang="ru-RU" altLang="ru-RU" sz="2200" b="1" dirty="0">
              <a:latin typeface="Times New Roman" pitchFamily="18" charset="0"/>
            </a:endParaRPr>
          </a:p>
        </p:txBody>
      </p:sp>
      <p:grpSp>
        <p:nvGrpSpPr>
          <p:cNvPr id="11" name="Группа 10"/>
          <p:cNvGrpSpPr>
            <a:grpSpLocks/>
          </p:cNvGrpSpPr>
          <p:nvPr/>
        </p:nvGrpSpPr>
        <p:grpSpPr bwMode="auto">
          <a:xfrm>
            <a:off x="323850" y="3722837"/>
            <a:ext cx="4032250" cy="2874813"/>
            <a:chOff x="0" y="0"/>
            <a:chExt cx="4829175" cy="3028950"/>
          </a:xfrm>
        </p:grpSpPr>
        <p:graphicFrame>
          <p:nvGraphicFramePr>
            <p:cNvPr id="12" name="Диаграмма 1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805588630"/>
                </p:ext>
              </p:extLst>
            </p:nvPr>
          </p:nvGraphicFramePr>
          <p:xfrm>
            <a:off x="0" y="0"/>
            <a:ext cx="4829175" cy="30289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3" name="TextBox 9"/>
            <p:cNvSpPr txBox="1"/>
            <p:nvPr/>
          </p:nvSpPr>
          <p:spPr>
            <a:xfrm>
              <a:off x="104775" y="47625"/>
              <a:ext cx="4572000" cy="56197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100" b="1">
                  <a:latin typeface="Times New Roman" pitchFamily="18" charset="0"/>
                  <a:cs typeface="Times New Roman" pitchFamily="18" charset="0"/>
                </a:rPr>
                <a:t>Динамика индекса потребительских цен на товары и услуги в муниципальном образовании Борисоглебское в 2021 году</a:t>
              </a:r>
            </a:p>
          </p:txBody>
        </p:sp>
      </p:grp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5177246"/>
              </p:ext>
            </p:extLst>
          </p:nvPr>
        </p:nvGraphicFramePr>
        <p:xfrm>
          <a:off x="4716463" y="3768038"/>
          <a:ext cx="4076625" cy="2788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0537711"/>
              </p:ext>
            </p:extLst>
          </p:nvPr>
        </p:nvGraphicFramePr>
        <p:xfrm>
          <a:off x="323529" y="836712"/>
          <a:ext cx="4032448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8986508"/>
              </p:ext>
            </p:extLst>
          </p:nvPr>
        </p:nvGraphicFramePr>
        <p:xfrm>
          <a:off x="4716016" y="836712"/>
          <a:ext cx="4050010" cy="2698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5626973"/>
              </p:ext>
            </p:extLst>
          </p:nvPr>
        </p:nvGraphicFramePr>
        <p:xfrm>
          <a:off x="827584" y="3284984"/>
          <a:ext cx="7632848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946711"/>
              </p:ext>
            </p:extLst>
          </p:nvPr>
        </p:nvGraphicFramePr>
        <p:xfrm>
          <a:off x="827584" y="188640"/>
          <a:ext cx="7632848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2104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3213" y="188640"/>
            <a:ext cx="8543925" cy="12890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ХАРАКТЕРИСТИКИ ДОХОДОВ И РАСХОДОВ БЮДЖЕТА МУНИЦИПАЛЬНОГО ОБРАЗОВАНИЯ БОРИСОГЛЕБСКОЕ</a:t>
            </a:r>
            <a:endParaRPr lang="ru-RU" sz="22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Rectangle 3"/>
          <p:cNvSpPr txBox="1">
            <a:spLocks noChangeArrowheads="1"/>
          </p:cNvSpPr>
          <p:nvPr/>
        </p:nvSpPr>
        <p:spPr bwMode="auto">
          <a:xfrm>
            <a:off x="303212" y="1412776"/>
            <a:ext cx="854392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1825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ts val="300"/>
              </a:spcAft>
              <a:buClr>
                <a:srgbClr val="78697B"/>
              </a:buClr>
              <a:buSzPct val="130000"/>
            </a:pPr>
            <a:r>
              <a:rPr lang="ru-RU" altLang="ru-RU" b="1" i="1" dirty="0">
                <a:latin typeface="Times New Roman" pitchFamily="18" charset="0"/>
              </a:rPr>
              <a:t>Основные характеристики бюджета муниципального образования Борисоглебское на </a:t>
            </a:r>
            <a:r>
              <a:rPr lang="ru-RU" altLang="ru-RU" b="1" i="1" dirty="0" smtClean="0">
                <a:latin typeface="Times New Roman" pitchFamily="18" charset="0"/>
              </a:rPr>
              <a:t>2022– 2024 </a:t>
            </a:r>
            <a:r>
              <a:rPr lang="ru-RU" altLang="ru-RU" b="1" i="1" dirty="0">
                <a:latin typeface="Times New Roman" pitchFamily="18" charset="0"/>
              </a:rPr>
              <a:t>годы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94961"/>
              </p:ext>
            </p:extLst>
          </p:nvPr>
        </p:nvGraphicFramePr>
        <p:xfrm>
          <a:off x="323529" y="2204864"/>
          <a:ext cx="8523611" cy="3402335"/>
        </p:xfrm>
        <a:graphic>
          <a:graphicData uri="http://schemas.openxmlformats.org/drawingml/2006/table">
            <a:tbl>
              <a:tblPr/>
              <a:tblGrid>
                <a:gridCol w="2736304"/>
                <a:gridCol w="864096"/>
                <a:gridCol w="792088"/>
                <a:gridCol w="864096"/>
                <a:gridCol w="792088"/>
                <a:gridCol w="864096"/>
                <a:gridCol w="792088"/>
                <a:gridCol w="818755"/>
              </a:tblGrid>
              <a:tr h="27203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Показатель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2021 год, оценка на 01.10.2021 года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2022 год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60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Сумма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Сумма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Сумма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% к предыдущему году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184"/>
                    </a:solidFill>
                  </a:tcPr>
                </a:tc>
              </a:tr>
              <a:tr h="27203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Доходы, всего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33900,6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33333,3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98,3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29739,0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89,2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38059,0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128,0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203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Налоговые и неналоговые  доходы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1C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9326,0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1C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9826,0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1C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105,4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1C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10227,0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1C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104,1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1C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10650,0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1C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104,1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1C2"/>
                    </a:solidFill>
                  </a:tcPr>
                </a:tc>
              </a:tr>
              <a:tr h="27203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Безвозмездные поступления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1C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24574,6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1C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23507,3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1C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95,7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1C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19512,0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1C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83,0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1C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27409,0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1C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140,5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1C2"/>
                    </a:solidFill>
                  </a:tcPr>
                </a:tc>
              </a:tr>
              <a:tr h="27203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Расходы, всего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35562,7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33333,3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93,7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29739,0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89,2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38059,0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effectLst/>
                          <a:latin typeface="Times New Roman"/>
                        </a:rPr>
                        <a:t>128,0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7203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Выполнение других обязательств муниципального образования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1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1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1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1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700,0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1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1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1400,0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1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Times New Roman"/>
                        </a:rPr>
                        <a:t>200,0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1C2"/>
                    </a:solidFill>
                  </a:tcPr>
                </a:tc>
              </a:tr>
              <a:tr h="27203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Дефицит (-)/ Профицит (+)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effectLst/>
                          <a:latin typeface="Times New Roman"/>
                        </a:rPr>
                        <a:t>-1662,1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894" marR="6894" marT="68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03211" y="5733256"/>
            <a:ext cx="8543925" cy="7920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2200" b="1" i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Муниципальный долг муниципального </a:t>
            </a:r>
            <a:r>
              <a:rPr lang="ru-RU" altLang="ru-RU" sz="2200" b="1" i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altLang="ru-RU" sz="2200" b="1" i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Борисоглебское в </a:t>
            </a:r>
            <a:r>
              <a:rPr lang="ru-RU" altLang="ru-RU" sz="2200" b="1" i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2022-2024 </a:t>
            </a:r>
            <a:r>
              <a:rPr lang="ru-RU" altLang="ru-RU" sz="2200" b="1" i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годах не </a:t>
            </a:r>
            <a:r>
              <a:rPr lang="ru-RU" altLang="ru-RU" sz="2200" b="1" i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планируется.</a:t>
            </a:r>
            <a:endParaRPr lang="ru-RU" altLang="ru-RU" sz="2200" b="1" i="1" kern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6"/>
          <p:cNvSpPr/>
          <p:nvPr/>
        </p:nvSpPr>
        <p:spPr>
          <a:xfrm>
            <a:off x="347531" y="116632"/>
            <a:ext cx="8544952" cy="848691"/>
          </a:xfrm>
          <a:prstGeom prst="roundRect">
            <a:avLst/>
          </a:prstGeom>
          <a:gradFill rotWithShape="1">
            <a:gsLst>
              <a:gs pos="28000">
                <a:srgbClr val="297FD5">
                  <a:tint val="18000"/>
                  <a:satMod val="120000"/>
                  <a:lumMod val="88000"/>
                </a:srgbClr>
              </a:gs>
              <a:gs pos="100000">
                <a:srgbClr val="297FD5">
                  <a:tint val="40000"/>
                  <a:satMod val="100000"/>
                  <a:lumMod val="78000"/>
                </a:srgbClr>
              </a:gs>
            </a:gsLst>
            <a:lin ang="5400000" scaled="0"/>
          </a:gradFill>
          <a:ln w="9525" cap="flat" cmpd="sng" algn="ctr">
            <a:solidFill>
              <a:srgbClr val="297FD5"/>
            </a:solidFill>
            <a:prstDash val="solid"/>
          </a:ln>
          <a:effectLst>
            <a:glow rad="101600">
              <a:srgbClr val="297FD5">
                <a:satMod val="175000"/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Постановлением </a:t>
            </a:r>
            <a:r>
              <a:rPr lang="ru-RU" altLang="ru-RU" sz="16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altLang="ru-RU" sz="16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Борисоглебское от </a:t>
            </a:r>
            <a:r>
              <a:rPr lang="ru-RU" altLang="ru-RU" sz="1600" b="1" kern="0" dirty="0" smtClean="0">
                <a:latin typeface="Times New Roman" pitchFamily="18" charset="0"/>
                <a:cs typeface="Times New Roman" pitchFamily="18" charset="0"/>
              </a:rPr>
              <a:t>07.09.2021 </a:t>
            </a:r>
            <a:r>
              <a:rPr lang="ru-RU" altLang="ru-RU" sz="1600" b="1" kern="0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altLang="ru-RU" sz="1600" b="1" kern="0" dirty="0" smtClean="0">
                <a:latin typeface="Times New Roman" pitchFamily="18" charset="0"/>
                <a:cs typeface="Times New Roman" pitchFamily="18" charset="0"/>
              </a:rPr>
              <a:t>180 </a:t>
            </a:r>
            <a:r>
              <a:rPr lang="ru-RU" altLang="ru-RU" sz="1600" b="1" kern="0" dirty="0">
                <a:latin typeface="Times New Roman" pitchFamily="18" charset="0"/>
                <a:cs typeface="Times New Roman" pitchFamily="18" charset="0"/>
              </a:rPr>
              <a:t>определены </a:t>
            </a:r>
            <a:r>
              <a:rPr lang="ru-RU" altLang="ru-RU" sz="16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основные задачи бюджетной политики муниципального образования на </a:t>
            </a:r>
            <a:r>
              <a:rPr lang="ru-RU" altLang="ru-RU" sz="16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16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altLang="ru-RU" sz="16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6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16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6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годов:</a:t>
            </a:r>
          </a:p>
        </p:txBody>
      </p:sp>
      <p:sp>
        <p:nvSpPr>
          <p:cNvPr id="5" name="Text Box 247"/>
          <p:cNvSpPr txBox="1">
            <a:spLocks noChangeArrowheads="1"/>
          </p:cNvSpPr>
          <p:nvPr/>
        </p:nvSpPr>
        <p:spPr bwMode="auto">
          <a:xfrm>
            <a:off x="153988" y="1098604"/>
            <a:ext cx="8737600" cy="557075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180975" eaLnBrk="0" hangingPunct="0">
              <a:defRPr sz="900">
                <a:solidFill>
                  <a:schemeClr val="tx1"/>
                </a:solidFill>
                <a:latin typeface="Arial" charset="0"/>
              </a:defRPr>
            </a:lvl1pPr>
            <a:lvl2pPr marL="1179513" indent="-285750" eaLnBrk="0" hangingPunct="0">
              <a:defRPr sz="900">
                <a:solidFill>
                  <a:schemeClr val="tx1"/>
                </a:solidFill>
                <a:latin typeface="Arial" charset="0"/>
              </a:defRPr>
            </a:lvl2pPr>
            <a:lvl3pPr marL="1587500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3pPr>
            <a:lvl4pPr marL="1995488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4pPr>
            <a:lvl5pPr marL="2403475" indent="-228600" eaLnBrk="0" hangingPunct="0">
              <a:defRPr sz="900">
                <a:solidFill>
                  <a:schemeClr val="tx1"/>
                </a:solidFill>
                <a:latin typeface="Arial" charset="0"/>
              </a:defRPr>
            </a:lvl5pPr>
            <a:lvl6pPr marL="2860675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6pPr>
            <a:lvl7pPr marL="3317875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7pPr>
            <a:lvl8pPr marL="3775075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8pPr>
            <a:lvl9pPr marL="4232275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18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Основная цель бюджетной политики муниципального образования:</a:t>
            </a:r>
          </a:p>
          <a:p>
            <a:pPr algn="just" eaLnBrk="1" hangingPunct="1">
              <a:defRPr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</a:rPr>
              <a:t>Целью основных направлений бюджетной политики является определение условий, используемых при составлении проекта бюджета муниципального образования Борисоглебское на 2022 год и на плановый период 2023 и 2024 годов, подходов к его формированию, основных характеристик и прогнозируемых параметров бюджета муниципального образования Борисоглебское на 2022- 2024 годы.</a:t>
            </a:r>
          </a:p>
          <a:p>
            <a:pPr algn="just" eaLnBrk="1" hangingPunct="1">
              <a:defRPr/>
            </a:pPr>
            <a:r>
              <a:rPr lang="ru-RU" altLang="ru-RU" sz="1800" b="1" u="sng" dirty="0" smtClean="0">
                <a:solidFill>
                  <a:prstClr val="black"/>
                </a:solidFill>
                <a:latin typeface="Times New Roman" pitchFamily="18" charset="0"/>
              </a:rPr>
              <a:t>Основные задачи бюджетной политики муниципального образования:</a:t>
            </a:r>
          </a:p>
          <a:p>
            <a:pPr algn="just" eaLnBrk="1" hangingPunct="1">
              <a:defRPr/>
            </a:pP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</a:rPr>
              <a:t>1.Обеспечение мероприятий национальных проектов (федеральных программ), предусмотренных Указом Президента Российской Федерации от 07 мая 2018 года № 204 «О национальных целях и стратегических задачах развития Российской Федерации на период до 2024 года</a:t>
            </a:r>
            <a:r>
              <a:rPr lang="ru-RU" altLang="ru-RU" sz="1600" dirty="0" smtClean="0">
                <a:latin typeface="Times New Roman" pitchFamily="18" charset="0"/>
              </a:rPr>
              <a:t>, Указом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</a:rPr>
              <a:t>Президента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</a:rPr>
              <a:t>Российской Федерации от 21 июля 2020 г. № 474 «О национальных целях развития Российской Федерации на период до 2030 года»,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</a:rPr>
              <a:t>Посланием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</a:rPr>
              <a:t>Президента Российской Федерации Федеральному Собранию Российской Федерации от 21 апреля 2021 года.</a:t>
            </a:r>
            <a:endParaRPr lang="ru-RU" altLang="ru-RU" sz="1600" dirty="0">
              <a:solidFill>
                <a:prstClr val="black"/>
              </a:solidFill>
              <a:latin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</a:rPr>
              <a:t>2. Повышение эффективности бюджетных расходов.</a:t>
            </a:r>
          </a:p>
          <a:p>
            <a:pPr algn="just" eaLnBrk="1" hangingPunct="1">
              <a:defRPr/>
            </a:pP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</a:rPr>
              <a:t>3.Внедрение проектов методов управления реализацией муниципальных программ муниципального образования Борисоглебское.</a:t>
            </a:r>
          </a:p>
          <a:p>
            <a:pPr algn="just" eaLnBrk="1" hangingPunct="1">
              <a:defRPr/>
            </a:pP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</a:rPr>
              <a:t>4. Обеспечение перечня задач, целевых показателей, финансовыми ресурсами в пределах объемов бюджетного финансирования.</a:t>
            </a:r>
          </a:p>
          <a:p>
            <a:pPr algn="just" eaLnBrk="1" hangingPunct="1">
              <a:defRPr/>
            </a:pP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</a:rPr>
              <a:t>5. Использование механизмов казначейского сопровождения средств бюджета.</a:t>
            </a:r>
          </a:p>
          <a:p>
            <a:pPr algn="just" eaLnBrk="1" hangingPunct="1">
              <a:defRPr/>
            </a:pPr>
            <a:r>
              <a:rPr lang="ru-RU" altLang="ru-RU" sz="1600" dirty="0">
                <a:solidFill>
                  <a:prstClr val="black"/>
                </a:solidFill>
                <a:latin typeface="Times New Roman" pitchFamily="18" charset="0"/>
              </a:rPr>
              <a:t>6</a:t>
            </a:r>
            <a:r>
              <a:rPr lang="ru-RU" altLang="ru-RU" sz="1600" dirty="0" smtClean="0">
                <a:solidFill>
                  <a:prstClr val="black"/>
                </a:solidFill>
                <a:latin typeface="Times New Roman" pitchFamily="18" charset="0"/>
              </a:rPr>
              <a:t>.Повышение подотчетности (подконтрольности) бюджетных расходов предполагает внедрение внутреннего финансового контроля и внутреннего финансового аудита.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5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719931"/>
          </a:xfrm>
        </p:spPr>
        <p:txBody>
          <a:bodyPr anchor="b"/>
          <a:lstStyle/>
          <a:p>
            <a:pPr eaLnBrk="1" hangingPunct="1"/>
            <a:r>
              <a:rPr lang="ru-RU" altLang="ru-RU" sz="22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МУНИЦИПАЛЬНОГО ОБРАЗОВАНИЯ БОРИСОГЛЕБСКОЕ</a:t>
            </a:r>
          </a:p>
        </p:txBody>
      </p:sp>
      <p:sp>
        <p:nvSpPr>
          <p:cNvPr id="21507" name="Rectangle 56"/>
          <p:cNvSpPr>
            <a:spLocks noChangeArrowheads="1"/>
          </p:cNvSpPr>
          <p:nvPr/>
        </p:nvSpPr>
        <p:spPr bwMode="auto">
          <a:xfrm>
            <a:off x="350838" y="1412875"/>
            <a:ext cx="84613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altLang="ru-RU" sz="1600">
                <a:solidFill>
                  <a:srgbClr val="000000"/>
                </a:solidFill>
                <a:latin typeface="Times New Roman" pitchFamily="18" charset="0"/>
              </a:rPr>
              <a:t>Доходы бюджета муниципального образования сформированы в соответствии с бюджетным законодательством Российской Федерации, законодательством о налогах и сборах, законодательством об иных обязательных платежах (ст.39 Бюджетного кодекса Российской Федерации).</a:t>
            </a:r>
          </a:p>
        </p:txBody>
      </p:sp>
      <p:sp>
        <p:nvSpPr>
          <p:cNvPr id="21508" name="Rectangle 57"/>
          <p:cNvSpPr>
            <a:spLocks noChangeArrowheads="1"/>
          </p:cNvSpPr>
          <p:nvPr/>
        </p:nvSpPr>
        <p:spPr bwMode="auto">
          <a:xfrm>
            <a:off x="611560" y="2276873"/>
            <a:ext cx="8200653" cy="504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Объем и структура </a:t>
            </a:r>
            <a:r>
              <a:rPr lang="ru-RU" alt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доходов бюджета муниципального образования 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Борисоглебское по видам доходов в 2020 – 2024 годах, тыс. рублей</a:t>
            </a:r>
            <a:endParaRPr lang="ru-RU" altLang="ru-RU" sz="16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509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1843331"/>
              </p:ext>
            </p:extLst>
          </p:nvPr>
        </p:nvGraphicFramePr>
        <p:xfrm>
          <a:off x="506975" y="2996952"/>
          <a:ext cx="8626475" cy="331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1" name="Диаграмма" r:id="rId4" imgW="5448380" imgH="2095464" progId="Excel.Chart.8">
                  <p:embed/>
                </p:oleObj>
              </mc:Choice>
              <mc:Fallback>
                <p:oleObj name="Диаграмма" r:id="rId4" imgW="5448380" imgH="2095464" progId="Excel.Char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975" y="2996952"/>
                        <a:ext cx="8626475" cy="3316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8134</TotalTime>
  <Words>3388</Words>
  <Application>Microsoft Office PowerPoint</Application>
  <PresentationFormat>Экран (4:3)</PresentationFormat>
  <Paragraphs>742</Paragraphs>
  <Slides>20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Волна</vt:lpstr>
      <vt:lpstr>Диаграмма</vt:lpstr>
      <vt:lpstr>Лист</vt:lpstr>
      <vt:lpstr>к решению Совета народных депутатов муниципального образования Борисоглебское Муромского района от 22.12.2022 №55 «О бюджете муниципального образования Борисоглебское на 2022 год и на плановый период 2023 и 2024 годов»</vt:lpstr>
      <vt:lpstr>ВВОДНАЯ ЧАСТЬ</vt:lpstr>
      <vt:lpstr>Презентация PowerPoint</vt:lpstr>
      <vt:lpstr>Презентация PowerPoint</vt:lpstr>
      <vt:lpstr>Презентация PowerPoint</vt:lpstr>
      <vt:lpstr>Презентация PowerPoint</vt:lpstr>
      <vt:lpstr>ОБЩИЕ ХАРАКТЕРИСТИКИ ДОХОДОВ И РАСХОДОВ БЮДЖЕТА МУНИЦИПАЛЬНОГО ОБРАЗОВАНИЯ БОРИСОГЛЕБСКОЕ</vt:lpstr>
      <vt:lpstr>Презентация PowerPoint</vt:lpstr>
      <vt:lpstr>ДОХОДЫ БЮДЖЕТА МУНИЦИПАЛЬНОГО ОБРАЗОВАНИЯ БОРИСОГЛЕБСКОЕ</vt:lpstr>
      <vt:lpstr>Презентация PowerPoint</vt:lpstr>
      <vt:lpstr>Презентация PowerPoint</vt:lpstr>
      <vt:lpstr>Доходы бюджета муниципального образования на 1 жителя</vt:lpstr>
      <vt:lpstr>Из общего объема безвозмездных поступлений от других бюджетов бюджетной системы Российской Федерации в 2022 году в сумме 23507,3 тыс. рублей поступление дотации бюджетам сельских поселений на выравнивание бюджетной обеспеченности из бюджетов муниципальных районов составляет сумму 13368,0 тыс. рублей (56,9%), субсидий – 3083,0 тыс. рублей (13,1 %), субвенций – 296,5 тыс. рублей (1,3%),  межбюджетные трансферты, передаваемые бюджетам сельских поселений из бюджетов муниципальных районов на осуществление части полномочий по решению вопросов местного значения в соответствии с заключенными соглашениями – 2500,0 тыс. рублей (10,6%), иные межбюджетные трансферты, передаваемые бюджетам сельских поселений из бюджетов муниципальных районов – 4259,8 тыс. рублей (18,1%).</vt:lpstr>
      <vt:lpstr>РАСХОДЫ БЮДЖЕТА МУНИЦИПАЛЬНОГО ОБРАЗОВАНИЯ БОРИСОГЛЕБСКОЕ</vt:lpstr>
      <vt:lpstr>Презентация PowerPoint</vt:lpstr>
      <vt:lpstr>Презентация PowerPoint</vt:lpstr>
      <vt:lpstr>Динамика расходов бюджета муниципального образования Борисоглебское в разрезе муниципальных программ (тыс. рублей) </vt:lpstr>
      <vt:lpstr>МЕЖБЮДЖЕТНЫЕ ОТНОШЕНИЯ</vt:lpstr>
      <vt:lpstr>ДОПОЛНИТЕЛЬНАЯ ИНФОРМАЦИЯ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KuznecovaA</dc:creator>
  <cp:lastModifiedBy>Колпакова Елена</cp:lastModifiedBy>
  <cp:revision>437</cp:revision>
  <cp:lastPrinted>2021-03-26T06:30:58Z</cp:lastPrinted>
  <dcterms:created xsi:type="dcterms:W3CDTF">2014-11-19T12:08:38Z</dcterms:created>
  <dcterms:modified xsi:type="dcterms:W3CDTF">2021-12-30T05:36:38Z</dcterms:modified>
</cp:coreProperties>
</file>