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22"/>
  </p:notesMasterIdLst>
  <p:sldIdLst>
    <p:sldId id="256" r:id="rId2"/>
    <p:sldId id="257" r:id="rId3"/>
    <p:sldId id="302" r:id="rId4"/>
    <p:sldId id="291" r:id="rId5"/>
    <p:sldId id="266" r:id="rId6"/>
    <p:sldId id="304" r:id="rId7"/>
    <p:sldId id="258" r:id="rId8"/>
    <p:sldId id="277" r:id="rId9"/>
    <p:sldId id="292" r:id="rId10"/>
    <p:sldId id="295" r:id="rId11"/>
    <p:sldId id="296" r:id="rId12"/>
    <p:sldId id="297" r:id="rId13"/>
    <p:sldId id="299" r:id="rId14"/>
    <p:sldId id="260" r:id="rId15"/>
    <p:sldId id="286" r:id="rId16"/>
    <p:sldId id="285" r:id="rId17"/>
    <p:sldId id="303" r:id="rId18"/>
    <p:sldId id="288" r:id="rId19"/>
    <p:sldId id="262" r:id="rId20"/>
    <p:sldId id="263" r:id="rId21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6F4"/>
    <a:srgbClr val="CCFFFF"/>
    <a:srgbClr val="CCFFCC"/>
    <a:srgbClr val="601781"/>
    <a:srgbClr val="FFFF99"/>
    <a:srgbClr val="54CC79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0" autoAdjust="0"/>
  </p:normalViewPr>
  <p:slideViewPr>
    <p:cSldViewPr>
      <p:cViewPr>
        <p:scale>
          <a:sx n="100" d="100"/>
          <a:sy n="100" d="100"/>
        </p:scale>
        <p:origin x="-2040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41;&#1043;%202022\&#1055;&#1086;&#1076;&#1089;&#1086;&#1073;&#1082;&#1072;&#1041;&#1043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50;&#1054;&#1042;%202022\&#1055;&#1086;&#1076;&#1089;&#1086;&#1073;&#1082;&#1072;%20&#1082;%20&#1087;&#1088;&#1086;&#1077;&#1082;&#1090;&#1091;%202022-2024%20&#1050;&#1054;&#1042;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50;&#1054;&#1042;%202022\&#1055;&#1086;&#1076;&#1089;&#1086;&#1073;&#1082;&#1072;%20&#1082;%20&#1087;&#1088;&#1086;&#1077;&#1082;&#1090;&#1091;%202022-2024%20&#1050;&#1054;&#1042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50;&#1054;&#1042;%202022\&#1055;&#1086;&#1076;&#1089;&#1086;&#1073;&#1082;&#1072;%20&#1082;%20&#1087;&#1088;&#1086;&#1077;&#1082;&#1090;&#1091;%202022-2024%20&#1050;&#1054;&#1042;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41;&#1043;%202022\&#1055;&#1086;&#1076;&#1089;&#1086;&#1073;&#1082;&#1072;&#1041;&#1043;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50;&#1054;&#1042;%202022\&#1055;&#1086;&#1076;&#1089;&#1086;&#1073;&#1082;&#1072;%20&#1082;%20&#1087;&#1088;&#1086;&#1077;&#1082;&#1090;&#1091;%202022-2024%20&#1050;&#1054;&#1042;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50;&#1054;&#1042;%202022\&#1055;&#1086;&#1076;&#1089;&#1086;&#1073;&#1082;&#1072;%20&#1082;%20&#1087;&#1088;&#1086;&#1077;&#1082;&#1090;&#1091;%202022-2024%20&#1050;&#1054;&#1042;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71132232731263"/>
          <c:y val="0.16877637130801687"/>
          <c:w val="0.83606185321509363"/>
          <c:h val="0.6816877637130801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3.6111111111111108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111111111111108E-2"/>
                  <c:y val="-6.94444444444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55555555555552E-2"/>
                  <c:y val="6.9444444444444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555555555554534E-3"/>
                  <c:y val="-3.7037037037037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пок.развит.эконом!$A$94:$A$97</c:f>
              <c:strCache>
                <c:ptCount val="4"/>
                <c:pt idx="0">
                  <c:v>в % к сентябрю 2020 года</c:v>
                </c:pt>
                <c:pt idx="1">
                  <c:v>в % к декабрю 2020 года</c:v>
                </c:pt>
                <c:pt idx="2">
                  <c:v>в % к августу 2021 года</c:v>
                </c:pt>
                <c:pt idx="3">
                  <c:v>в % 9 мес 2021 к 9 мес 2020 года</c:v>
                </c:pt>
              </c:strCache>
            </c:strRef>
          </c:cat>
          <c:val>
            <c:numRef>
              <c:f>пок.развит.эконом!$B$94:$B$97</c:f>
              <c:numCache>
                <c:formatCode>0.0%</c:formatCode>
                <c:ptCount val="4"/>
                <c:pt idx="0">
                  <c:v>1.08</c:v>
                </c:pt>
                <c:pt idx="1">
                  <c:v>1.056</c:v>
                </c:pt>
                <c:pt idx="2">
                  <c:v>1.0029999999999999</c:v>
                </c:pt>
                <c:pt idx="3">
                  <c:v>1.0649999999999999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160320"/>
        <c:axId val="67170304"/>
      </c:lineChart>
      <c:catAx>
        <c:axId val="6716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170304"/>
        <c:crosses val="autoZero"/>
        <c:auto val="1"/>
        <c:lblAlgn val="ctr"/>
        <c:lblOffset val="100"/>
        <c:noMultiLvlLbl val="0"/>
      </c:catAx>
      <c:valAx>
        <c:axId val="67170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160320"/>
        <c:crosses val="autoZero"/>
        <c:crossBetween val="between"/>
      </c:valAx>
      <c:spPr>
        <a:gradFill>
          <a:gsLst>
            <a:gs pos="0">
              <a:srgbClr val="FFFFFF"/>
            </a:gs>
            <a:gs pos="100000">
              <a:srgbClr val="99CCFF"/>
            </a:gs>
          </a:gsLst>
          <a:lin ang="5400000" scaled="1"/>
        </a:gradFill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spPr>
    <a:gradFill>
      <a:gsLst>
        <a:gs pos="0">
          <a:srgbClr val="FFFFFF"/>
        </a:gs>
        <a:gs pos="100000">
          <a:srgbClr val="99CCFF"/>
        </a:gs>
      </a:gsLst>
      <a:lin ang="5400000" scaled="1"/>
    </a:gra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роста среднемесячной заработной в муниципальном образовании Ковардицкое, в рублях </a:t>
            </a:r>
          </a:p>
        </c:rich>
      </c:tx>
      <c:layout>
        <c:manualLayout>
          <c:xMode val="edge"/>
          <c:yMode val="edge"/>
          <c:x val="0.15453052824355504"/>
          <c:y val="1.6667395742198891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3175">
          <a:solidFill>
            <a:srgbClr val="FFFFFF"/>
          </a:solidFill>
          <a:prstDash val="solid"/>
        </a:ln>
      </c:spPr>
    </c:sideWall>
    <c:backWall>
      <c:thickness val="0"/>
      <c:spPr>
        <a:noFill/>
        <a:ln w="3175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7689064773639053E-2"/>
          <c:y val="0.28421169494940357"/>
          <c:w val="0.89239425382707993"/>
          <c:h val="0.5483539557555305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9.9753852012021815E-3"/>
                  <c:y val="-1.374506758083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720986949170218E-3"/>
                  <c:y val="-3.338947214931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87902937003341E-2"/>
                  <c:y val="-2.3899512560929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91095607867668E-2"/>
                  <c:y val="-2.735086685592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0042067280450043E-3"/>
                  <c:y val="-3.2785797608632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30776204787873E-2"/>
                  <c:y val="-4.5434529017206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[$₽-419]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пок.развит.эконом!$A$4:$A$9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(оценка)</c:v>
                </c:pt>
                <c:pt idx="3">
                  <c:v>2022 (прогноз)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пок.развит.эконом!$C$4:$C$9</c:f>
              <c:numCache>
                <c:formatCode>0.0</c:formatCode>
                <c:ptCount val="6"/>
                <c:pt idx="0">
                  <c:v>5277.5381075639916</c:v>
                </c:pt>
                <c:pt idx="1">
                  <c:v>5574.1299971239578</c:v>
                </c:pt>
                <c:pt idx="2">
                  <c:v>5852.7466206499857</c:v>
                </c:pt>
                <c:pt idx="3">
                  <c:v>6702.9767040552206</c:v>
                </c:pt>
                <c:pt idx="4">
                  <c:v>7389.6318665516255</c:v>
                </c:pt>
                <c:pt idx="5">
                  <c:v>7749.1371872303707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229952"/>
        <c:axId val="67235840"/>
        <c:axId val="0"/>
      </c:bar3DChart>
      <c:catAx>
        <c:axId val="6722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7235840"/>
        <c:crosses val="autoZero"/>
        <c:auto val="1"/>
        <c:lblAlgn val="ctr"/>
        <c:lblOffset val="100"/>
        <c:noMultiLvlLbl val="0"/>
      </c:catAx>
      <c:valAx>
        <c:axId val="6723584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7229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16907261592301"/>
          <c:y val="0.19914818755763639"/>
          <c:w val="0.84898519071977319"/>
          <c:h val="0.568241469816272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пок.развит.эконом!$B$19</c:f>
              <c:strCache>
                <c:ptCount val="1"/>
                <c:pt idx="0">
                  <c:v>Экономически активное население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пок.развит.эконом!$A$20:$A$25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(оценка)</c:v>
                </c:pt>
                <c:pt idx="3">
                  <c:v>2022  (прогноз)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пок.развит.эконом!$B$20:$B$25</c:f>
              <c:numCache>
                <c:formatCode>0.0</c:formatCode>
                <c:ptCount val="6"/>
                <c:pt idx="0">
                  <c:v>9687</c:v>
                </c:pt>
                <c:pt idx="1">
                  <c:v>9600</c:v>
                </c:pt>
                <c:pt idx="2">
                  <c:v>9442</c:v>
                </c:pt>
                <c:pt idx="3">
                  <c:v>9242</c:v>
                </c:pt>
                <c:pt idx="4">
                  <c:v>9242</c:v>
                </c:pt>
                <c:pt idx="5">
                  <c:v>9242</c:v>
                </c:pt>
              </c:numCache>
            </c:numRef>
          </c:val>
        </c:ser>
        <c:ser>
          <c:idx val="1"/>
          <c:order val="1"/>
          <c:tx>
            <c:strRef>
              <c:f>пок.развит.эконом!$C$19</c:f>
              <c:strCache>
                <c:ptCount val="1"/>
                <c:pt idx="0">
                  <c:v>Среднесписочная численность работников организации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763990267639901E-2"/>
                  <c:y val="-1.0810810810810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197080291970802E-2"/>
                  <c:y val="-7.2072072072072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330900243309004E-2"/>
                  <c:y val="-3.6036036036036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897810218978103E-2"/>
                  <c:y val="-7.2072072072072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763990267639901E-2"/>
                  <c:y val="-7.2072072072072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763990267639901E-2"/>
                  <c:y val="-3.6036036036036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пок.развит.эконом!$A$20:$A$25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(оценка)</c:v>
                </c:pt>
                <c:pt idx="3">
                  <c:v>2022  (прогноз)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пок.развит.эконом!$C$20:$C$25</c:f>
              <c:numCache>
                <c:formatCode>General</c:formatCode>
                <c:ptCount val="6"/>
                <c:pt idx="0">
                  <c:v>4636</c:v>
                </c:pt>
                <c:pt idx="1">
                  <c:v>4636</c:v>
                </c:pt>
                <c:pt idx="2">
                  <c:v>4636</c:v>
                </c:pt>
                <c:pt idx="3">
                  <c:v>4636</c:v>
                </c:pt>
                <c:pt idx="4">
                  <c:v>4636</c:v>
                </c:pt>
                <c:pt idx="5">
                  <c:v>4636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270912"/>
        <c:axId val="67284992"/>
        <c:axId val="0"/>
      </c:bar3DChart>
      <c:catAx>
        <c:axId val="6727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284992"/>
        <c:crosses val="autoZero"/>
        <c:auto val="1"/>
        <c:lblAlgn val="ctr"/>
        <c:lblOffset val="100"/>
        <c:noMultiLvlLbl val="0"/>
      </c:catAx>
      <c:valAx>
        <c:axId val="672849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2709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6967067072820278E-3"/>
          <c:y val="0.86821791870610765"/>
          <c:w val="0.98901047952947485"/>
          <c:h val="0.11388976377952753"/>
        </c:manualLayout>
      </c:layout>
      <c:overlay val="0"/>
      <c:txPr>
        <a:bodyPr/>
        <a:lstStyle/>
        <a:p>
          <a:pPr>
            <a:defRPr sz="9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FFFFFF"/>
        </a:gs>
        <a:gs pos="100000">
          <a:srgbClr val="99CCFF"/>
        </a:gs>
      </a:gsLst>
      <a:lin ang="5400000" scaled="1"/>
    </a:gradFill>
    <a:ln>
      <a:solidFill>
        <a:srgbClr val="99CCFF"/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объема инвестиций в основной капитал за счет всех источников финансирования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080895569827459"/>
          <c:y val="0.27188985976516333"/>
          <c:w val="0.76549991165516762"/>
          <c:h val="0.557604627653979"/>
        </c:manualLayout>
      </c:layout>
      <c:lineChart>
        <c:grouping val="stacked"/>
        <c:varyColors val="0"/>
        <c:ser>
          <c:idx val="0"/>
          <c:order val="0"/>
          <c:spPr>
            <a:ln w="25400">
              <a:solidFill>
                <a:srgbClr val="993366"/>
              </a:solidFill>
              <a:prstDash val="solid"/>
            </a:ln>
          </c:spPr>
          <c:marker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1.665574862672041E-2"/>
                  <c:y val="4.2029043061567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78664184600953E-2"/>
                  <c:y val="3.7155503306900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134003826096421E-2"/>
                  <c:y val="-3.9236117748285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444444444444344E-2"/>
                  <c:y val="-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666666666666664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пок.развит.эконом!$A$42:$A$47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 (оценка)</c:v>
                </c:pt>
                <c:pt idx="3">
                  <c:v>2022  (прогноз)</c:v>
                </c:pt>
                <c:pt idx="4">
                  <c:v>2023  (прогноз)</c:v>
                </c:pt>
                <c:pt idx="5">
                  <c:v>2024  (прогноз)</c:v>
                </c:pt>
              </c:strCache>
            </c:strRef>
          </c:cat>
          <c:val>
            <c:numRef>
              <c:f>пок.развит.эконом!$B$42:$B$47</c:f>
              <c:numCache>
                <c:formatCode>General</c:formatCode>
                <c:ptCount val="6"/>
                <c:pt idx="0">
                  <c:v>34.799999999999997</c:v>
                </c:pt>
                <c:pt idx="1">
                  <c:v>20.3</c:v>
                </c:pt>
                <c:pt idx="2" formatCode="0.0">
                  <c:v>20.9</c:v>
                </c:pt>
                <c:pt idx="3" formatCode="0.0">
                  <c:v>20.9</c:v>
                </c:pt>
                <c:pt idx="4">
                  <c:v>20.3</c:v>
                </c:pt>
                <c:pt idx="5">
                  <c:v>20.3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89088"/>
        <c:axId val="67298048"/>
      </c:lineChart>
      <c:catAx>
        <c:axId val="67289088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7298048"/>
        <c:crosses val="autoZero"/>
        <c:auto val="0"/>
        <c:lblAlgn val="ctr"/>
        <c:lblOffset val="100"/>
        <c:noMultiLvlLbl val="0"/>
      </c:catAx>
      <c:valAx>
        <c:axId val="6729804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6.4585469369520296E-2"/>
              <c:y val="0.413208753835348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7289088"/>
        <c:crosses val="autoZero"/>
        <c:crossBetween val="between"/>
      </c:valAx>
      <c:spPr>
        <a:gradFill>
          <a:gsLst>
            <a:gs pos="0">
              <a:srgbClr val="00CCFF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c:spPr>
    </c:plotArea>
    <c:plotVisOnly val="1"/>
    <c:dispBlanksAs val="zero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811809594581077E-2"/>
          <c:y val="0.20313942751615882"/>
          <c:w val="0.86447070704183759"/>
          <c:h val="0.6234903047091412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5.3236539624924382E-2"/>
                  <c:y val="4.8014773776546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857229280096794"/>
                  <c:y val="-4.8014773776546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0175438596491224E-2"/>
                  <c:y val="-4.0627885503231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33575317604351E-2"/>
                  <c:y val="4.8014773776546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985480943738657E-2"/>
                  <c:y val="-5.5401662049861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0175438596491224E-2"/>
                  <c:y val="4.8014773776546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5335753176043551E-2"/>
                  <c:y val="-5.1708217913204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5015124016938814E-2"/>
                  <c:y val="5.1708217913204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618269812462191E-2"/>
                  <c:y val="-5.1708217913204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_-* #,##0.0\ [$₽-444]_-;\-* #,##0.0\ [$₽-444]_-;_-* &quot;-&quot;?\ [$₽-444]_-;_-@_-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пок.развит.эконом!$A$141:$A$149</c:f>
              <c:strCache>
                <c:ptCount val="9"/>
                <c:pt idx="0">
                  <c:v>1 кв. 2020 года</c:v>
                </c:pt>
                <c:pt idx="1">
                  <c:v>2 кв. 2020 года</c:v>
                </c:pt>
                <c:pt idx="2">
                  <c:v>3 кв. 2020 года</c:v>
                </c:pt>
                <c:pt idx="3">
                  <c:v>4 кв. 2020 года</c:v>
                </c:pt>
                <c:pt idx="4">
                  <c:v>1 кв. 2021 года</c:v>
                </c:pt>
                <c:pt idx="5">
                  <c:v>2 кв. 2021 года</c:v>
                </c:pt>
                <c:pt idx="6">
                  <c:v>3 кв. 2021 года</c:v>
                </c:pt>
                <c:pt idx="7">
                  <c:v>4 кв. 2021 года</c:v>
                </c:pt>
                <c:pt idx="8">
                  <c:v>1 кв. 2022 года</c:v>
                </c:pt>
              </c:strCache>
            </c:strRef>
          </c:cat>
          <c:val>
            <c:numRef>
              <c:f>пок.развит.эконом!$B$141:$B$149</c:f>
              <c:numCache>
                <c:formatCode>General</c:formatCode>
                <c:ptCount val="9"/>
                <c:pt idx="0">
                  <c:v>10280</c:v>
                </c:pt>
                <c:pt idx="1">
                  <c:v>11093</c:v>
                </c:pt>
                <c:pt idx="2">
                  <c:v>11178</c:v>
                </c:pt>
                <c:pt idx="3">
                  <c:v>10808</c:v>
                </c:pt>
                <c:pt idx="4">
                  <c:v>11093</c:v>
                </c:pt>
                <c:pt idx="5">
                  <c:v>11093</c:v>
                </c:pt>
                <c:pt idx="6">
                  <c:v>11093</c:v>
                </c:pt>
                <c:pt idx="7">
                  <c:v>11093</c:v>
                </c:pt>
                <c:pt idx="8">
                  <c:v>11592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369216"/>
        <c:axId val="74780672"/>
      </c:lineChart>
      <c:catAx>
        <c:axId val="6736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780672"/>
        <c:crosses val="autoZero"/>
        <c:auto val="1"/>
        <c:lblAlgn val="ctr"/>
        <c:lblOffset val="100"/>
        <c:noMultiLvlLbl val="0"/>
      </c:catAx>
      <c:valAx>
        <c:axId val="74780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369216"/>
        <c:crosses val="autoZero"/>
        <c:crossBetween val="between"/>
      </c:valAx>
      <c:spPr>
        <a:gradFill flip="none" rotWithShape="1">
          <a:gsLst>
            <a:gs pos="6000">
              <a:srgbClr val="CCECFF"/>
            </a:gs>
            <a:gs pos="29000">
              <a:srgbClr val="E8EDF7"/>
            </a:gs>
            <a:gs pos="74000">
              <a:schemeClr val="bg1"/>
            </a:gs>
            <a:gs pos="61000">
              <a:schemeClr val="accent1">
                <a:tint val="44500"/>
                <a:satMod val="160000"/>
              </a:schemeClr>
            </a:gs>
            <a:gs pos="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c:spPr>
    </c:plotArea>
    <c:plotVisOnly val="1"/>
    <c:dispBlanksAs val="gap"/>
    <c:showDLblsOverMax val="0"/>
  </c:chart>
  <c:spPr>
    <a:gradFill>
      <a:gsLst>
        <a:gs pos="88000">
          <a:srgbClr val="CCECFF"/>
        </a:gs>
        <a:gs pos="72000">
          <a:srgbClr val="E8EDF7"/>
        </a:gs>
        <a:gs pos="63000">
          <a:schemeClr val="bg1"/>
        </a:gs>
        <a:gs pos="93000">
          <a:schemeClr val="accent1">
            <a:tint val="44500"/>
            <a:satMod val="160000"/>
          </a:schemeClr>
        </a:gs>
        <a:gs pos="62000">
          <a:schemeClr val="accent1">
            <a:tint val="23500"/>
            <a:satMod val="160000"/>
          </a:schemeClr>
        </a:gs>
      </a:gsLst>
      <a:path path="circle">
        <a:fillToRect l="100000" t="100000"/>
      </a:path>
    </a:gradFill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780183727034121E-2"/>
          <c:y val="0.19954870224555263"/>
          <c:w val="0.82428535655657886"/>
          <c:h val="0.62796697287839021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4.9999907255409329E-2"/>
                  <c:y val="-4.9406610433237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691401648998819E-2"/>
                  <c:y val="-6.1068702290076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758539458186142E-2"/>
                  <c:y val="-5.0890585241730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402826855123678E-2"/>
                  <c:y val="-4.4105173876166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402826855123678E-2"/>
                  <c:y val="-4.74978795589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9469964664311042E-2"/>
                  <c:y val="-4.4105173876166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9469964664310952E-2"/>
                  <c:y val="6.1068702290076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пок.развит.эконом!$A$109:$A$114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(оценка)</c:v>
                </c:pt>
                <c:pt idx="3">
                  <c:v>2022 (прогноз)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пок.развит.эконом!$B$109:$B$114</c:f>
              <c:numCache>
                <c:formatCode>0.0%</c:formatCode>
                <c:ptCount val="6"/>
                <c:pt idx="0">
                  <c:v>2.1999999999999999E-2</c:v>
                </c:pt>
                <c:pt idx="1">
                  <c:v>3.5000000000000003E-2</c:v>
                </c:pt>
                <c:pt idx="2">
                  <c:v>2.1999999999999999E-2</c:v>
                </c:pt>
                <c:pt idx="3">
                  <c:v>2.1999999999999999E-2</c:v>
                </c:pt>
                <c:pt idx="4">
                  <c:v>2.1999999999999999E-2</c:v>
                </c:pt>
                <c:pt idx="5">
                  <c:v>2.1000000000000001E-2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825728"/>
        <c:axId val="74827264"/>
      </c:lineChart>
      <c:dateAx>
        <c:axId val="7482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4827264"/>
        <c:crosses val="autoZero"/>
        <c:auto val="0"/>
        <c:lblOffset val="100"/>
        <c:baseTimeUnit val="days"/>
      </c:dateAx>
      <c:valAx>
        <c:axId val="74827264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5000">
                    <a:schemeClr val="bg1"/>
                  </a:gs>
                  <a:gs pos="97504">
                    <a:srgbClr val="DFE6F4"/>
                  </a:gs>
                  <a:gs pos="6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0"/>
              </a:gradFill>
            </a:ln>
          </c:spPr>
        </c:majorGridlines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4825728"/>
        <c:crosses val="autoZero"/>
        <c:crossBetween val="between"/>
      </c:valAx>
      <c:spPr>
        <a:gradFill flip="none" rotWithShape="1">
          <a:gsLst>
            <a:gs pos="0">
              <a:schemeClr val="bg1"/>
            </a:gs>
            <a:gs pos="98000">
              <a:schemeClr val="bg1"/>
            </a:gs>
            <a:gs pos="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</c:spPr>
    </c:plotArea>
    <c:plotVisOnly val="1"/>
    <c:dispBlanksAs val="gap"/>
    <c:showDLblsOverMax val="0"/>
  </c:chart>
  <c:spPr>
    <a:gradFill flip="none" rotWithShape="1">
      <a:gsLst>
        <a:gs pos="100000">
          <a:srgbClr val="C4D6EB"/>
        </a:gs>
        <a:gs pos="0">
          <a:srgbClr val="8BC5E9"/>
        </a:gs>
        <a:gs pos="86000">
          <a:schemeClr val="bg1"/>
        </a:gs>
      </a:gsLst>
      <a:path path="rect">
        <a:fillToRect l="100000" t="100000"/>
      </a:path>
      <a:tileRect r="-100000" b="-100000"/>
    </a:gra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43000874890642E-2"/>
          <c:y val="0.25925925925925924"/>
          <c:w val="0.87220144356955376"/>
          <c:h val="0.5766666666666666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3.9283651068746386E-2"/>
                  <c:y val="-6.0283687943262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662045060658578E-2"/>
                  <c:y val="-5.6737588652482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83651068746386E-2"/>
                  <c:y val="4.9645390070921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148469093009819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594454072790298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283651068746386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пок.развит.эконом!$B$137:$G$137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(оценка)</c:v>
                </c:pt>
                <c:pt idx="3">
                  <c:v>2022 (прогноз)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пок.развит.эконом!$B$138:$G$138</c:f>
              <c:numCache>
                <c:formatCode>General</c:formatCode>
                <c:ptCount val="6"/>
                <c:pt idx="0">
                  <c:v>15.5</c:v>
                </c:pt>
                <c:pt idx="1">
                  <c:v>15.9</c:v>
                </c:pt>
                <c:pt idx="2">
                  <c:v>16.100000000000001</c:v>
                </c:pt>
                <c:pt idx="3">
                  <c:v>16.3</c:v>
                </c:pt>
                <c:pt idx="4">
                  <c:v>16.5</c:v>
                </c:pt>
                <c:pt idx="5">
                  <c:v>16.5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852736"/>
        <c:axId val="66854272"/>
      </c:lineChart>
      <c:catAx>
        <c:axId val="6685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854272"/>
        <c:crosses val="autoZero"/>
        <c:auto val="1"/>
        <c:lblAlgn val="ctr"/>
        <c:lblOffset val="100"/>
        <c:noMultiLvlLbl val="0"/>
      </c:catAx>
      <c:valAx>
        <c:axId val="66854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852736"/>
        <c:crosses val="autoZero"/>
        <c:crossBetween val="between"/>
      </c:valAx>
      <c:spPr>
        <a:gradFill>
          <a:gsLst>
            <a:gs pos="1000">
              <a:schemeClr val="bg1"/>
            </a:gs>
            <a:gs pos="10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7800000" scaled="0"/>
        </a:gradFill>
      </c:spPr>
    </c:plotArea>
    <c:plotVisOnly val="1"/>
    <c:dispBlanksAs val="gap"/>
    <c:showDLblsOverMax val="0"/>
  </c:chart>
  <c:spPr>
    <a:gradFill flip="none" rotWithShape="1">
      <a:gsLst>
        <a:gs pos="71252">
          <a:srgbClr val="E8EDF7"/>
        </a:gs>
        <a:gs pos="1000">
          <a:schemeClr val="bg1"/>
        </a:gs>
        <a:gs pos="32000">
          <a:schemeClr val="accent1">
            <a:tint val="44500"/>
            <a:satMod val="160000"/>
          </a:schemeClr>
        </a:gs>
        <a:gs pos="2000">
          <a:schemeClr val="accent1">
            <a:tint val="23500"/>
            <a:satMod val="160000"/>
          </a:schemeClr>
        </a:gs>
      </a:gsLst>
      <a:path path="rect">
        <a:fillToRect l="100000" t="100000"/>
      </a:path>
      <a:tileRect r="-100000" b="-100000"/>
    </a:gradFill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 dirty="0" smtClean="0"/>
              <a:t>Структура </a:t>
            </a:r>
            <a:r>
              <a:rPr lang="ru-RU" sz="1400" dirty="0"/>
              <a:t>расходов бюджета муниципального образования </a:t>
            </a:r>
            <a:r>
              <a:rPr lang="ru-RU" sz="1400" dirty="0" err="1"/>
              <a:t>Ковардицкое</a:t>
            </a:r>
            <a:r>
              <a:rPr lang="ru-RU" sz="1400" dirty="0"/>
              <a:t> на 2022 год</a:t>
            </a:r>
          </a:p>
        </c:rich>
      </c:tx>
      <c:layout>
        <c:manualLayout>
          <c:xMode val="edge"/>
          <c:yMode val="edge"/>
          <c:x val="0.12822754852926699"/>
          <c:y val="9.9116920729736373E-3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775093119828325E-2"/>
          <c:y val="0.21743718757147057"/>
          <c:w val="0.81043919962786026"/>
          <c:h val="0.64273123754267547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1.5058350565170298E-2"/>
                  <c:y val="-7.5149257795057781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dirty="0"/>
                      <a:t>Общегосударственные вопросы; </a:t>
                    </a:r>
                    <a:r>
                      <a:rPr lang="ru-RU" sz="900" dirty="0" smtClean="0"/>
                      <a:t>16160,80 </a:t>
                    </a:r>
                    <a:r>
                      <a:rPr lang="ru-RU" sz="900" b="0" i="0" u="none" strike="noStrike" baseline="0" dirty="0">
                        <a:effectLst/>
                      </a:rPr>
                      <a:t>тыс. рублей</a:t>
                    </a:r>
                    <a:r>
                      <a:rPr lang="ru-RU" sz="900" dirty="0"/>
                      <a:t>; 37,0%</a:t>
                    </a:r>
                    <a:endParaRPr lang="ru-RU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9239891717770143E-2"/>
                  <c:y val="-6.7959648032299827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/>
                      <a:t>Национальная оборона; 479,40</a:t>
                    </a:r>
                    <a:r>
                      <a:rPr lang="en-US" sz="900" b="0" i="0" u="none" strike="noStrike" baseline="0">
                        <a:effectLst/>
                      </a:rPr>
                      <a:t> </a:t>
                    </a:r>
                    <a:r>
                      <a:rPr lang="ru-RU" sz="900" b="0" i="0" u="none" strike="noStrike" baseline="0">
                        <a:effectLst/>
                      </a:rPr>
                      <a:t>тыс. рублей</a:t>
                    </a:r>
                    <a:r>
                      <a:rPr lang="ru-RU" sz="900"/>
                      <a:t>; 1,1%</a:t>
                    </a:r>
                    <a:endParaRPr lang="ru-RU"/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0790292804256028E-2"/>
                  <c:y val="7.1599765050725087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Национальная безопасность и правоохранительная деятельность; 571,20</a:t>
                    </a:r>
                    <a:r>
                      <a:rPr lang="en-US" sz="900" b="0" i="0" u="none" strike="noStrike" baseline="0" dirty="0">
                        <a:effectLst/>
                      </a:rPr>
                      <a:t> </a:t>
                    </a:r>
                    <a:r>
                      <a:rPr lang="ru-RU" sz="900" b="0" i="0" u="none" strike="noStrike" baseline="0" dirty="0">
                        <a:effectLst/>
                      </a:rPr>
                      <a:t>тыс. рублей</a:t>
                    </a:r>
                    <a:r>
                      <a:rPr lang="ru-RU" sz="900" dirty="0"/>
                      <a:t>; 1,3%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9441450801832177"/>
                  <c:y val="4.8912241233003771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dirty="0"/>
                      <a:t>Национальная экономика; </a:t>
                    </a:r>
                    <a:r>
                      <a:rPr lang="ru-RU" sz="900" dirty="0" smtClean="0"/>
                      <a:t>3103,10</a:t>
                    </a:r>
                    <a:r>
                      <a:rPr lang="en-US" sz="900" b="0" i="0" u="none" strike="noStrike" baseline="0" dirty="0" smtClean="0">
                        <a:effectLst/>
                      </a:rPr>
                      <a:t> </a:t>
                    </a:r>
                    <a:r>
                      <a:rPr lang="ru-RU" sz="900" b="0" i="0" u="none" strike="noStrike" baseline="0" dirty="0">
                        <a:effectLst/>
                      </a:rPr>
                      <a:t>тыс. рублей</a:t>
                    </a:r>
                    <a:r>
                      <a:rPr lang="ru-RU" sz="900" dirty="0"/>
                      <a:t>; 7,1%</a:t>
                    </a:r>
                    <a:endParaRPr lang="ru-RU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5641278992777907"/>
                  <c:y val="4.6451364632052572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/>
                      <a:t>Жилищно-коммунальное хозяйство; 9 742,60 </a:t>
                    </a:r>
                    <a:r>
                      <a:rPr lang="ru-RU" sz="900" b="0" i="0" u="none" strike="noStrike" baseline="0">
                        <a:effectLst/>
                      </a:rPr>
                      <a:t>тыс. рублей</a:t>
                    </a:r>
                    <a:r>
                      <a:rPr lang="ru-RU" sz="900"/>
                      <a:t>; 22,3%</a:t>
                    </a:r>
                    <a:endParaRPr lang="ru-RU"/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"/>
                  <c:y val="-7.3222426144100407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/>
                      <a:t>Охрана окружающей среды; 15,00</a:t>
                    </a:r>
                    <a:r>
                      <a:rPr lang="en-US" sz="900" b="0" i="0" u="none" strike="noStrike" baseline="0">
                        <a:effectLst/>
                      </a:rPr>
                      <a:t> </a:t>
                    </a:r>
                    <a:r>
                      <a:rPr lang="ru-RU" sz="900" b="0" i="0" u="none" strike="noStrike" baseline="0">
                        <a:effectLst/>
                      </a:rPr>
                      <a:t>тыс. рублей</a:t>
                    </a:r>
                    <a:r>
                      <a:rPr lang="ru-RU" sz="900"/>
                      <a:t>; 0,0%</a:t>
                    </a:r>
                    <a:endParaRPr lang="ru-RU"/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6597807227524758E-2"/>
                  <c:y val="-2.6898940264045941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dirty="0"/>
                      <a:t>Культура, кинематография; </a:t>
                    </a:r>
                    <a:r>
                      <a:rPr lang="ru-RU" sz="900" dirty="0" smtClean="0"/>
                      <a:t>12952,40</a:t>
                    </a:r>
                    <a:r>
                      <a:rPr lang="en-US" sz="900" dirty="0" smtClean="0"/>
                      <a:t> </a:t>
                    </a:r>
                    <a:r>
                      <a:rPr lang="ru-RU" sz="900" dirty="0"/>
                      <a:t>тыс.</a:t>
                    </a:r>
                    <a:r>
                      <a:rPr lang="ru-RU" sz="900" baseline="0" dirty="0"/>
                      <a:t> рублей</a:t>
                    </a:r>
                    <a:r>
                      <a:rPr lang="ru-RU" sz="900" dirty="0"/>
                      <a:t>; 29,6%</a:t>
                    </a:r>
                    <a:endParaRPr lang="ru-RU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3674017785293005"/>
                  <c:y val="-1.1121307205020425E-2"/>
                </c:manualLayout>
              </c:layout>
              <c:tx>
                <c:rich>
                  <a:bodyPr/>
                  <a:lstStyle/>
                  <a:p>
                    <a:r>
                      <a:rPr lang="ru-RU" sz="900"/>
                      <a:t>Социальная политика </a:t>
                    </a:r>
                    <a:r>
                      <a:rPr lang="en-US" sz="900"/>
                      <a:t>373</a:t>
                    </a:r>
                    <a:r>
                      <a:rPr lang="ru-RU" sz="900"/>
                      <a:t>,</a:t>
                    </a:r>
                    <a:r>
                      <a:rPr lang="en-US" sz="900"/>
                      <a:t>10</a:t>
                    </a:r>
                    <a:r>
                      <a:rPr lang="en-US" sz="900" b="0" i="0" u="none" strike="noStrike" baseline="0">
                        <a:effectLst/>
                      </a:rPr>
                      <a:t> </a:t>
                    </a:r>
                    <a:r>
                      <a:rPr lang="ru-RU" sz="900" b="0" i="0" u="none" strike="noStrike" baseline="0">
                        <a:effectLst/>
                      </a:rPr>
                      <a:t>тыс. рублей</a:t>
                    </a:r>
                    <a:r>
                      <a:rPr lang="en-US" sz="900"/>
                      <a:t>,</a:t>
                    </a:r>
                    <a:r>
                      <a:rPr lang="ru-RU" sz="900"/>
                      <a:t> </a:t>
                    </a:r>
                    <a:r>
                      <a:rPr lang="en-US" sz="900"/>
                      <a:t>0</a:t>
                    </a:r>
                    <a:r>
                      <a:rPr lang="ru-RU" sz="900"/>
                      <a:t>,9</a:t>
                    </a:r>
                    <a:r>
                      <a:rPr lang="en-US" sz="90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6499339587726178E-2"/>
                  <c:y val="-2.1663245401717768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23362269237690697"/>
                  <c:y val="-3.224596925384327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/>
                      <a:t>Средства массовой информации; 335,00</a:t>
                    </a:r>
                    <a:r>
                      <a:rPr lang="en-US" sz="900" b="0" i="0" u="none" strike="noStrike" baseline="0">
                        <a:effectLst/>
                      </a:rPr>
                      <a:t> </a:t>
                    </a:r>
                    <a:r>
                      <a:rPr lang="ru-RU" sz="900" b="0" i="0" u="none" strike="noStrike" baseline="0">
                        <a:effectLst/>
                      </a:rPr>
                      <a:t>тыс. рублей</a:t>
                    </a:r>
                    <a:r>
                      <a:rPr lang="ru-RU" sz="900"/>
                      <a:t>; 0,8%</a:t>
                    </a:r>
                    <a:endParaRPr lang="ru-RU"/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16160.8</c:v>
                </c:pt>
                <c:pt idx="1">
                  <c:v>479.4</c:v>
                </c:pt>
                <c:pt idx="2">
                  <c:v>571.20000000000005</c:v>
                </c:pt>
                <c:pt idx="3">
                  <c:v>3103.1</c:v>
                </c:pt>
                <c:pt idx="4">
                  <c:v>9742.6</c:v>
                </c:pt>
                <c:pt idx="5">
                  <c:v>15</c:v>
                </c:pt>
                <c:pt idx="6">
                  <c:v>12952.4</c:v>
                </c:pt>
                <c:pt idx="7">
                  <c:v>373.1</c:v>
                </c:pt>
                <c:pt idx="9">
                  <c:v>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0.03832</cdr:x>
      <cdr:y>0.00811</cdr:y>
    </cdr:from>
    <cdr:to>
      <cdr:x>0.97263</cdr:x>
      <cdr:y>0.14324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37" y="25387"/>
          <a:ext cx="3716687" cy="422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>
              <a:latin typeface="Times New Roman" pitchFamily="18" charset="0"/>
              <a:cs typeface="Times New Roman" pitchFamily="18" charset="0"/>
            </a:rPr>
            <a:t>Динамика численности</a:t>
          </a:r>
          <a:r>
            <a:rPr lang="ru-RU" sz="1200" b="1" baseline="0">
              <a:latin typeface="Times New Roman" pitchFamily="18" charset="0"/>
              <a:cs typeface="Times New Roman" pitchFamily="18" charset="0"/>
            </a:rPr>
            <a:t> трудовых ресурсов муниципального образования </a:t>
          </a:r>
          <a:r>
            <a:rPr lang="ru-RU" sz="1200" b="1">
              <a:effectLst/>
              <a:latin typeface="Times New Roman" pitchFamily="18" charset="0"/>
              <a:cs typeface="Times New Roman" pitchFamily="18" charset="0"/>
            </a:rPr>
            <a:t>Ковардицкое</a:t>
          </a:r>
          <a:r>
            <a:rPr lang="ru-RU" sz="1200" b="1" baseline="0">
              <a:latin typeface="Times New Roman" pitchFamily="18" charset="0"/>
              <a:cs typeface="Times New Roman" pitchFamily="18" charset="0"/>
            </a:rPr>
            <a:t>, чел.</a:t>
          </a:r>
          <a:endParaRPr lang="ru-RU" sz="12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0.28008</cdr:y>
    </cdr:from>
    <cdr:to>
      <cdr:x>0.05531</cdr:x>
      <cdr:y>0.4973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756373"/>
          <a:ext cx="216024" cy="586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l"/>
          <a:r>
            <a:rPr lang="ru-RU" sz="1000" b="1" u="sng" dirty="0">
              <a:latin typeface="Times New Roman" pitchFamily="18" charset="0"/>
              <a:cs typeface="Times New Roman" pitchFamily="18" charset="0"/>
            </a:rPr>
            <a:t>человек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0.02178</cdr:x>
      <cdr:y>0.02493</cdr:y>
    </cdr:from>
    <cdr:to>
      <cdr:x>0.97278</cdr:x>
      <cdr:y>0.17175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1" y="85726"/>
          <a:ext cx="499110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>
              <a:latin typeface="Times New Roman" pitchFamily="18" charset="0"/>
              <a:cs typeface="Times New Roman" pitchFamily="18" charset="0"/>
            </a:rPr>
            <a:t>Изменение</a:t>
          </a:r>
          <a:r>
            <a:rPr lang="ru-RU" sz="1400" b="1" baseline="0">
              <a:latin typeface="Times New Roman" pitchFamily="18" charset="0"/>
              <a:cs typeface="Times New Roman" pitchFamily="18" charset="0"/>
            </a:rPr>
            <a:t> прожиточного минимума по Владимирской области в 2020-2022 годах,  в рублях.</a:t>
          </a:r>
          <a:endParaRPr lang="ru-RU" sz="1400" b="1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0.03542</cdr:x>
      <cdr:y>0.04688</cdr:y>
    </cdr:from>
    <cdr:to>
      <cdr:x>1</cdr:x>
      <cdr:y>0.20313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0955" y="175487"/>
          <a:ext cx="5200195" cy="584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>
              <a:latin typeface="Times New Roman" pitchFamily="18" charset="0"/>
              <a:cs typeface="Times New Roman" pitchFamily="18" charset="0"/>
            </a:rPr>
            <a:t>Динамика уровня зарегистрированной безработицы по муниципальному </a:t>
          </a:r>
          <a:r>
            <a:rPr lang="ru-RU" sz="1400" b="1">
              <a:latin typeface="Times New Roman" pitchFamily="18" charset="0"/>
              <a:ea typeface="+mn-ea"/>
              <a:cs typeface="Times New Roman" pitchFamily="18" charset="0"/>
            </a:rPr>
            <a:t>образованию Ковардицкое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0.0312</cdr:x>
      <cdr:y>0.03191</cdr:y>
    </cdr:from>
    <cdr:to>
      <cdr:x>0.99133</cdr:x>
      <cdr:y>0.23138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451" y="114300"/>
          <a:ext cx="5276850" cy="714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>
              <a:latin typeface="Times New Roman" pitchFamily="18" charset="0"/>
              <a:cs typeface="Times New Roman" pitchFamily="18" charset="0"/>
            </a:rPr>
            <a:t>Доля населения, систематически занимающегося физической культурой и спортом</a:t>
          </a:r>
          <a:r>
            <a:rPr lang="ru-RU" sz="1400" b="1">
              <a:latin typeface="Times New Roman" pitchFamily="18" charset="0"/>
              <a:ea typeface="+mn-ea"/>
              <a:cs typeface="Times New Roman" pitchFamily="18" charset="0"/>
            </a:rPr>
            <a:t>, в общей численности населения в МО Ковардицкое,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144" tIns="45573" rIns="91144" bIns="4557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144" tIns="45573" rIns="91144" bIns="4557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58A9127-556F-4FEA-B1D4-5A6ED2B436CF}" type="datetimeFigureOut">
              <a:rPr lang="ru-RU"/>
              <a:pPr>
                <a:defRPr/>
              </a:pPr>
              <a:t>30.12.2021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4" tIns="45573" rIns="91144" bIns="45573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144" tIns="45573" rIns="91144" bIns="4557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144" tIns="45573" rIns="91144" bIns="4557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144" tIns="45573" rIns="91144" bIns="455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E2EBD1-531A-49CA-86F7-95FEF920AD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839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91397A0-C3AC-4843-8DD3-F40108AB1924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72A4FC-AA4D-470F-9DCD-8E0EDA4B9EF1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2B61-0C20-4C27-B049-BDC3B386E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68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FF1E-F185-4EFA-AAE8-1A3A75AE9D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05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03696-C721-4F4F-8918-CC27FDBD23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2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6357-251F-4E4B-9159-AD59A81360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18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4738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2788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7788" y="4075113"/>
            <a:ext cx="5546725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7338" y="4087813"/>
            <a:ext cx="5470525" cy="773112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08638" y="4075113"/>
            <a:ext cx="3308350" cy="6508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30325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76076-BBB7-459B-A634-E2AE8F6FCE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053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015F-38BB-4CB4-85E1-5EA0CEF3BD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837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86BAC-EE6C-4F18-9738-F1777F0A9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408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22F9-E124-410C-87CD-775E4EEB4C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19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C03E5-43F9-482F-85B5-886826C7C1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38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D4C3-3468-4B8A-A440-868C3D1291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452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A38FE-E786-4485-B041-8D34D3823C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59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0">
              <a:schemeClr val="accent2">
                <a:lumMod val="10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54000">
              <a:schemeClr val="bg1"/>
            </a:gs>
            <a:gs pos="54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4738" cy="247015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28738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923"/>
              <a:ext cx="4295986" cy="101736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58"/>
              <a:ext cx="8279020" cy="1209533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83"/>
              <a:ext cx="8165219" cy="1103276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96"/>
              <a:ext cx="4940859" cy="92693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8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2563" y="6249988"/>
            <a:ext cx="115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3FD29B-9C7E-404B-B53C-B77AF7754E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4" r:id="rId1"/>
    <p:sldLayoutId id="2147485435" r:id="rId2"/>
    <p:sldLayoutId id="2147485436" r:id="rId3"/>
    <p:sldLayoutId id="2147485437" r:id="rId4"/>
    <p:sldLayoutId id="2147485438" r:id="rId5"/>
    <p:sldLayoutId id="2147485439" r:id="rId6"/>
    <p:sldLayoutId id="2147485440" r:id="rId7"/>
    <p:sldLayoutId id="2147485441" r:id="rId8"/>
    <p:sldLayoutId id="2147485442" r:id="rId9"/>
    <p:sldLayoutId id="2147485443" r:id="rId10"/>
    <p:sldLayoutId id="21474854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_____Microsoft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_____Microsoft_Excel_97-20033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_____Microsoft_Excel_97-20034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_____Microsoft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87525" y="3573016"/>
            <a:ext cx="8568952" cy="144016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решению Совета народных депутатов муниципального образования Ковардицкое Муромского района от 16.12.2021 №47 «О бюджете муниципального образования Ковардицкое на 2022 год и на плановый период 2023 и 2024 годов»</a:t>
            </a:r>
            <a:endParaRPr lang="ru-RU" altLang="ru-RU" sz="23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27350" y="404813"/>
            <a:ext cx="3471863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Муниципальное образование</a:t>
            </a:r>
            <a:r>
              <a:rPr lang="ru-RU" alt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Ковардицкое</a:t>
            </a:r>
          </a:p>
          <a:p>
            <a:pPr algn="ctr">
              <a:defRPr/>
            </a:pPr>
            <a:r>
              <a:rPr lang="ru-RU" alt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Муромского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663" y="1920947"/>
            <a:ext cx="8928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Брошюра</a:t>
            </a:r>
            <a:b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lang="ru-RU" altLang="ru-RU" sz="4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  <a:r>
              <a:rPr lang="ru-RU" altLang="ru-RU" sz="4800" b="1" i="1" dirty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20849" r="6509" b="13774"/>
          <a:stretch/>
        </p:blipFill>
        <p:spPr bwMode="auto">
          <a:xfrm>
            <a:off x="107505" y="109677"/>
            <a:ext cx="2880320" cy="180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941368"/>
            <a:ext cx="8968207" cy="191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4" y="98698"/>
            <a:ext cx="2636094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7"/>
          <p:cNvSpPr txBox="1">
            <a:spLocks noChangeArrowheads="1"/>
          </p:cNvSpPr>
          <p:nvPr/>
        </p:nvSpPr>
        <p:spPr bwMode="auto">
          <a:xfrm>
            <a:off x="467544" y="5157788"/>
            <a:ext cx="81514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 dirty="0" smtClean="0">
                <a:latin typeface="Times New Roman" pitchFamily="18" charset="0"/>
              </a:rPr>
              <a:t>           В </a:t>
            </a:r>
            <a:r>
              <a:rPr lang="ru-RU" altLang="ru-RU" sz="1200" dirty="0">
                <a:latin typeface="Times New Roman" pitchFamily="18" charset="0"/>
              </a:rPr>
              <a:t>2022 году налоговые доходы бюджета муниципального образования прогнозируются в </a:t>
            </a:r>
            <a:r>
              <a:rPr lang="ru-RU" altLang="ru-RU" sz="1200" dirty="0" smtClean="0">
                <a:latin typeface="Times New Roman" pitchFamily="18" charset="0"/>
              </a:rPr>
              <a:t>объеме 14702,0 </a:t>
            </a:r>
            <a:r>
              <a:rPr lang="ru-RU" altLang="ru-RU" sz="1200" dirty="0">
                <a:latin typeface="Times New Roman" pitchFamily="18" charset="0"/>
              </a:rPr>
              <a:t>тыс. рублей или на </a:t>
            </a:r>
            <a:r>
              <a:rPr lang="ru-RU" altLang="ru-RU" sz="1200" dirty="0" smtClean="0">
                <a:latin typeface="Times New Roman" pitchFamily="18" charset="0"/>
              </a:rPr>
              <a:t>3,6 </a:t>
            </a:r>
            <a:r>
              <a:rPr lang="ru-RU" altLang="ru-RU" sz="1200" dirty="0">
                <a:latin typeface="Times New Roman" pitchFamily="18" charset="0"/>
              </a:rPr>
              <a:t>% выше уровня </a:t>
            </a:r>
            <a:r>
              <a:rPr lang="ru-RU" altLang="ru-RU" sz="1200" dirty="0" smtClean="0">
                <a:latin typeface="Times New Roman" pitchFamily="18" charset="0"/>
              </a:rPr>
              <a:t>2021 </a:t>
            </a:r>
            <a:r>
              <a:rPr lang="ru-RU" altLang="ru-RU" sz="1200" dirty="0">
                <a:latin typeface="Times New Roman" pitchFamily="18" charset="0"/>
              </a:rPr>
              <a:t>года. </a:t>
            </a:r>
            <a:r>
              <a:rPr lang="ru-RU" altLang="ru-RU" sz="1200" dirty="0" smtClean="0">
                <a:latin typeface="Times New Roman" pitchFamily="18" charset="0"/>
              </a:rPr>
              <a:t>В основном рост </a:t>
            </a:r>
            <a:r>
              <a:rPr lang="ru-RU" altLang="ru-RU" sz="1200" dirty="0">
                <a:latin typeface="Times New Roman" pitchFamily="18" charset="0"/>
              </a:rPr>
              <a:t>прогнозируется по налогу на доходы физических лиц на </a:t>
            </a:r>
            <a:r>
              <a:rPr lang="ru-RU" altLang="ru-RU" sz="1200" dirty="0" smtClean="0">
                <a:latin typeface="Times New Roman" pitchFamily="18" charset="0"/>
              </a:rPr>
              <a:t>16,2% </a:t>
            </a:r>
            <a:r>
              <a:rPr lang="ru-RU" altLang="ru-RU" sz="1200" dirty="0">
                <a:latin typeface="Times New Roman" pitchFamily="18" charset="0"/>
              </a:rPr>
              <a:t>или на сумму </a:t>
            </a:r>
            <a:r>
              <a:rPr lang="ru-RU" altLang="ru-RU" sz="1200" dirty="0" smtClean="0">
                <a:latin typeface="Times New Roman" pitchFamily="18" charset="0"/>
              </a:rPr>
              <a:t>351,0 </a:t>
            </a:r>
            <a:r>
              <a:rPr lang="ru-RU" altLang="ru-RU" sz="1200" dirty="0">
                <a:latin typeface="Times New Roman" pitchFamily="18" charset="0"/>
              </a:rPr>
              <a:t>тыс. рублей в связи с увеличением минимального размера оплаты труда и </a:t>
            </a:r>
            <a:r>
              <a:rPr lang="ru-RU" altLang="ru-RU" sz="1200" dirty="0" smtClean="0">
                <a:latin typeface="Times New Roman" pitchFamily="18" charset="0"/>
              </a:rPr>
              <a:t>применением коэффициента инфляции при расчете налога.</a:t>
            </a:r>
            <a:endParaRPr lang="ru-RU" altLang="ru-RU" sz="1200" dirty="0">
              <a:latin typeface="Times New Roman" pitchFamily="18" charset="0"/>
            </a:endParaRPr>
          </a:p>
          <a:p>
            <a:pPr algn="just" eaLnBrk="1" hangingPunct="1"/>
            <a:r>
              <a:rPr lang="ru-RU" altLang="ru-RU" sz="1200" dirty="0" smtClean="0">
                <a:latin typeface="Times New Roman" pitchFamily="18" charset="0"/>
              </a:rPr>
              <a:t>          Наибольший </a:t>
            </a:r>
            <a:r>
              <a:rPr lang="ru-RU" altLang="ru-RU" sz="1200" dirty="0">
                <a:latin typeface="Times New Roman" pitchFamily="18" charset="0"/>
              </a:rPr>
              <a:t>удельный вес в структуре налоговых доходов </a:t>
            </a:r>
            <a:r>
              <a:rPr lang="ru-RU" altLang="ru-RU" sz="1200" dirty="0" smtClean="0">
                <a:latin typeface="Times New Roman" pitchFamily="18" charset="0"/>
              </a:rPr>
              <a:t>занимает</a:t>
            </a: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земельный </a:t>
            </a:r>
            <a:r>
              <a:rPr lang="ru-RU" altLang="ru-RU" sz="1200" dirty="0">
                <a:latin typeface="Times New Roman" pitchFamily="18" charset="0"/>
              </a:rPr>
              <a:t>налог (в </a:t>
            </a:r>
            <a:r>
              <a:rPr lang="ru-RU" altLang="ru-RU" sz="1200" dirty="0" smtClean="0">
                <a:latin typeface="Times New Roman" pitchFamily="18" charset="0"/>
              </a:rPr>
              <a:t>2021 году-73,4%, </a:t>
            </a:r>
            <a:r>
              <a:rPr lang="ru-RU" altLang="ru-RU" sz="1200" dirty="0">
                <a:latin typeface="Times New Roman" pitchFamily="18" charset="0"/>
              </a:rPr>
              <a:t>в </a:t>
            </a:r>
            <a:r>
              <a:rPr lang="ru-RU" altLang="ru-RU" sz="1200" dirty="0" smtClean="0">
                <a:latin typeface="Times New Roman" pitchFamily="18" charset="0"/>
              </a:rPr>
              <a:t>2022 году-71,9%, </a:t>
            </a:r>
            <a:r>
              <a:rPr lang="ru-RU" altLang="ru-RU" sz="1200" dirty="0">
                <a:latin typeface="Times New Roman" pitchFamily="18" charset="0"/>
              </a:rPr>
              <a:t>в </a:t>
            </a:r>
            <a:r>
              <a:rPr lang="ru-RU" altLang="ru-RU" sz="1200" dirty="0" smtClean="0">
                <a:latin typeface="Times New Roman" pitchFamily="18" charset="0"/>
              </a:rPr>
              <a:t>2023 году-71,9%, </a:t>
            </a:r>
            <a:r>
              <a:rPr lang="ru-RU" altLang="ru-RU" sz="1200" dirty="0">
                <a:latin typeface="Times New Roman" pitchFamily="18" charset="0"/>
              </a:rPr>
              <a:t>в </a:t>
            </a:r>
            <a:r>
              <a:rPr lang="ru-RU" altLang="ru-RU" sz="1200" dirty="0" smtClean="0">
                <a:latin typeface="Times New Roman" pitchFamily="18" charset="0"/>
              </a:rPr>
              <a:t>2024 году-71,9%).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24579" name="Text Box 17"/>
          <p:cNvSpPr txBox="1">
            <a:spLocks noChangeArrowheads="1"/>
          </p:cNvSpPr>
          <p:nvPr/>
        </p:nvSpPr>
        <p:spPr bwMode="auto">
          <a:xfrm>
            <a:off x="381000" y="116632"/>
            <a:ext cx="82954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imes New Roman" pitchFamily="18" charset="0"/>
              </a:rPr>
              <a:t>Объем и структура налоговых доходов бюджета муниципального образования </a:t>
            </a:r>
            <a:r>
              <a:rPr lang="ru-RU" altLang="ru-RU" sz="2000" b="1" dirty="0" err="1">
                <a:latin typeface="Times New Roman" pitchFamily="18" charset="0"/>
              </a:rPr>
              <a:t>Ковардицкое</a:t>
            </a:r>
            <a:r>
              <a:rPr lang="ru-RU" altLang="ru-RU" sz="2000" b="1" dirty="0">
                <a:latin typeface="Times New Roman" pitchFamily="18" charset="0"/>
              </a:rPr>
              <a:t> в </a:t>
            </a:r>
            <a:r>
              <a:rPr lang="ru-RU" altLang="ru-RU" sz="2000" b="1" dirty="0" smtClean="0">
                <a:latin typeface="Times New Roman" pitchFamily="18" charset="0"/>
              </a:rPr>
              <a:t>2020 </a:t>
            </a:r>
            <a:r>
              <a:rPr lang="ru-RU" altLang="ru-RU" sz="2000" b="1" dirty="0">
                <a:latin typeface="Times New Roman" pitchFamily="18" charset="0"/>
              </a:rPr>
              <a:t>– </a:t>
            </a:r>
            <a:r>
              <a:rPr lang="ru-RU" altLang="ru-RU" sz="2000" b="1" dirty="0" smtClean="0">
                <a:latin typeface="Times New Roman" pitchFamily="18" charset="0"/>
              </a:rPr>
              <a:t>2024 </a:t>
            </a:r>
            <a:r>
              <a:rPr lang="ru-RU" altLang="ru-RU" sz="20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4580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750546"/>
              </p:ext>
            </p:extLst>
          </p:nvPr>
        </p:nvGraphicFramePr>
        <p:xfrm>
          <a:off x="582810" y="765175"/>
          <a:ext cx="8021638" cy="416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9" name="Диаграмма" r:id="rId4" imgW="8086785" imgH="4200525" progId="Excel.Chart.8">
                  <p:embed/>
                </p:oleObj>
              </mc:Choice>
              <mc:Fallback>
                <p:oleObj name="Диаграмма" r:id="rId4" imgW="8086785" imgH="420052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810" y="765175"/>
                        <a:ext cx="8021638" cy="416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389532" y="4869160"/>
            <a:ext cx="82869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     Неналоговые </a:t>
            </a:r>
            <a:r>
              <a:rPr lang="ru-RU" altLang="ru-RU" sz="1200" dirty="0">
                <a:latin typeface="Times New Roman" pitchFamily="18" charset="0"/>
              </a:rPr>
              <a:t>доходы в 2022 году спрогнозированы в сумме </a:t>
            </a:r>
            <a:r>
              <a:rPr lang="ru-RU" altLang="ru-RU" sz="1200" dirty="0" smtClean="0">
                <a:latin typeface="Times New Roman" pitchFamily="18" charset="0"/>
              </a:rPr>
              <a:t>397,0 </a:t>
            </a:r>
            <a:r>
              <a:rPr lang="ru-RU" altLang="ru-RU" sz="1200" dirty="0">
                <a:latin typeface="Times New Roman" pitchFamily="18" charset="0"/>
              </a:rPr>
              <a:t>тыс. рублей или с </a:t>
            </a:r>
            <a:r>
              <a:rPr lang="ru-RU" altLang="ru-RU" sz="1200" dirty="0" smtClean="0">
                <a:latin typeface="Times New Roman" pitchFamily="18" charset="0"/>
              </a:rPr>
              <a:t>уменьшением на 5,0% </a:t>
            </a:r>
            <a:r>
              <a:rPr lang="ru-RU" altLang="ru-RU" sz="1200" dirty="0">
                <a:latin typeface="Times New Roman" pitchFamily="18" charset="0"/>
              </a:rPr>
              <a:t>к уровню 2021 года. </a:t>
            </a:r>
            <a:r>
              <a:rPr lang="ru-RU" altLang="ru-RU" sz="1200" dirty="0" smtClean="0">
                <a:latin typeface="Times New Roman" pitchFamily="18" charset="0"/>
              </a:rPr>
              <a:t>Уменьшение </a:t>
            </a:r>
            <a:r>
              <a:rPr lang="ru-RU" altLang="ru-RU" sz="1200" dirty="0">
                <a:latin typeface="Times New Roman" pitchFamily="18" charset="0"/>
              </a:rPr>
              <a:t>прогнозируется по </a:t>
            </a:r>
            <a:r>
              <a:rPr lang="ru-RU" altLang="ru-RU" sz="1200" dirty="0" smtClean="0">
                <a:latin typeface="Times New Roman" pitchFamily="18" charset="0"/>
              </a:rPr>
              <a:t>плате за предоставление права на размещение нестационарного торгового объекта в связи с расторжением договора на сумму 23,0 тыс. рублей в год. </a:t>
            </a:r>
            <a:endParaRPr lang="ru-RU" altLang="ru-RU" sz="1200" dirty="0"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         Структуру неналоговых доходов составляют доходы от использования имущества (аренда муниципальной земли, аренда муниципального имущества, прочие поступления от использования </a:t>
            </a:r>
            <a:r>
              <a:rPr lang="ru-RU" altLang="ru-RU" sz="1200" dirty="0" smtClean="0">
                <a:latin typeface="Times New Roman" pitchFamily="18" charset="0"/>
              </a:rPr>
              <a:t>имущества, плата за </a:t>
            </a:r>
            <a:r>
              <a:rPr lang="ru-RU" altLang="ru-RU" sz="1200" dirty="0">
                <a:latin typeface="Times New Roman" pitchFamily="18" charset="0"/>
              </a:rPr>
              <a:t>предоставление права на размещение нестационарного торгового объекта</a:t>
            </a:r>
            <a:r>
              <a:rPr lang="ru-RU" altLang="ru-RU" sz="1200" dirty="0" smtClean="0">
                <a:latin typeface="Times New Roman" pitchFamily="18" charset="0"/>
              </a:rPr>
              <a:t>), </a:t>
            </a:r>
            <a:r>
              <a:rPr lang="ru-RU" altLang="ru-RU" sz="1200" dirty="0">
                <a:latin typeface="Times New Roman" pitchFamily="18" charset="0"/>
              </a:rPr>
              <a:t>штрафы, санкции, возмещение ущерба. Наибольший удельный вес в структуре неналоговых доходов занимают доходы от использования имущества, находящегося в муниципальной собственности (в 2021 году – </a:t>
            </a:r>
            <a:r>
              <a:rPr lang="ru-RU" altLang="ru-RU" sz="1200" dirty="0" smtClean="0">
                <a:latin typeface="Times New Roman" pitchFamily="18" charset="0"/>
              </a:rPr>
              <a:t>79,9%, </a:t>
            </a:r>
            <a:r>
              <a:rPr lang="ru-RU" altLang="ru-RU" sz="1200" dirty="0">
                <a:latin typeface="Times New Roman" pitchFamily="18" charset="0"/>
              </a:rPr>
              <a:t>в 2022 - 2024 годах по </a:t>
            </a:r>
            <a:r>
              <a:rPr lang="ru-RU" altLang="ru-RU" sz="1200" dirty="0" smtClean="0">
                <a:latin typeface="Times New Roman" pitchFamily="18" charset="0"/>
              </a:rPr>
              <a:t>92,4% </a:t>
            </a:r>
            <a:r>
              <a:rPr lang="ru-RU" altLang="ru-RU" sz="1200" dirty="0">
                <a:latin typeface="Times New Roman" pitchFamily="18" charset="0"/>
              </a:rPr>
              <a:t>ежегодно).</a:t>
            </a:r>
          </a:p>
        </p:txBody>
      </p:sp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251520" y="260648"/>
            <a:ext cx="8640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>
                <a:latin typeface="Times New Roman" pitchFamily="18" charset="0"/>
              </a:rPr>
              <a:t>Объем и структура неналоговых доходов бюджета муниципального образования </a:t>
            </a:r>
            <a:r>
              <a:rPr lang="ru-RU" altLang="ru-RU" sz="2000" b="1" dirty="0" err="1">
                <a:latin typeface="Times New Roman" pitchFamily="18" charset="0"/>
              </a:rPr>
              <a:t>Ковардицкое</a:t>
            </a:r>
            <a:r>
              <a:rPr lang="ru-RU" altLang="ru-RU" sz="2000" b="1" dirty="0">
                <a:latin typeface="Times New Roman" pitchFamily="18" charset="0"/>
              </a:rPr>
              <a:t> в </a:t>
            </a:r>
            <a:r>
              <a:rPr lang="ru-RU" altLang="ru-RU" sz="2000" b="1" dirty="0" smtClean="0">
                <a:latin typeface="Times New Roman" pitchFamily="18" charset="0"/>
              </a:rPr>
              <a:t>2020 – 2024 </a:t>
            </a:r>
            <a:r>
              <a:rPr lang="ru-RU" altLang="ru-RU" sz="20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56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445650"/>
              </p:ext>
            </p:extLst>
          </p:nvPr>
        </p:nvGraphicFramePr>
        <p:xfrm>
          <a:off x="502444" y="1040435"/>
          <a:ext cx="7780338" cy="38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4" name="Диаграмма" r:id="rId3" imgW="7600830" imgH="4076736" progId="MSGraph.Chart.8">
                  <p:embed followColorScheme="full"/>
                </p:oleObj>
              </mc:Choice>
              <mc:Fallback>
                <p:oleObj name="Диаграмма" r:id="rId3" imgW="7600830" imgH="4076736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4" y="1040435"/>
                        <a:ext cx="7780338" cy="38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413842" y="1011652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 smtClean="0">
                <a:latin typeface="Times New Roman" pitchFamily="18" charset="0"/>
              </a:rPr>
              <a:t>Всего: 473,5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2363440" y="1470897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>
                <a:latin typeface="Times New Roman" pitchFamily="18" charset="0"/>
              </a:rPr>
              <a:t>Всего: </a:t>
            </a:r>
            <a:r>
              <a:rPr lang="ru-RU" altLang="ru-RU" sz="1000" dirty="0" smtClean="0">
                <a:latin typeface="Times New Roman" pitchFamily="18" charset="0"/>
              </a:rPr>
              <a:t>418,0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3130551" y="1528800"/>
            <a:ext cx="8651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 smtClean="0">
                <a:latin typeface="Times New Roman" pitchFamily="18" charset="0"/>
              </a:rPr>
              <a:t>Всего: 397,0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3979104" y="1534738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>
                <a:latin typeface="Times New Roman" pitchFamily="18" charset="0"/>
              </a:rPr>
              <a:t>Всего: </a:t>
            </a:r>
            <a:r>
              <a:rPr lang="ru-RU" altLang="ru-RU" sz="1000" dirty="0" smtClean="0">
                <a:latin typeface="Times New Roman" pitchFamily="18" charset="0"/>
              </a:rPr>
              <a:t>397,0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4842704" y="1547550"/>
            <a:ext cx="1008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 dirty="0">
                <a:latin typeface="Times New Roman" pitchFamily="18" charset="0"/>
              </a:rPr>
              <a:t>Всего: </a:t>
            </a:r>
            <a:r>
              <a:rPr lang="ru-RU" altLang="ru-RU" sz="1000" dirty="0" smtClean="0">
                <a:latin typeface="Times New Roman" pitchFamily="18" charset="0"/>
              </a:rPr>
              <a:t>397,0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10" name="AutoShape 12"/>
          <p:cNvSpPr>
            <a:spLocks noChangeArrowheads="1"/>
          </p:cNvSpPr>
          <p:nvPr/>
        </p:nvSpPr>
        <p:spPr bwMode="auto">
          <a:xfrm rot="918627">
            <a:off x="2033909" y="1273645"/>
            <a:ext cx="518429" cy="101897"/>
          </a:xfrm>
          <a:prstGeom prst="rightArrow">
            <a:avLst>
              <a:gd name="adj1" fmla="val 50000"/>
              <a:gd name="adj2" fmla="val 12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11" name="AutoShape 13"/>
          <p:cNvSpPr>
            <a:spLocks noChangeArrowheads="1"/>
          </p:cNvSpPr>
          <p:nvPr/>
        </p:nvSpPr>
        <p:spPr bwMode="auto">
          <a:xfrm rot="699807">
            <a:off x="3047874" y="1446373"/>
            <a:ext cx="556328" cy="91471"/>
          </a:xfrm>
          <a:prstGeom prst="rightArrow">
            <a:avLst>
              <a:gd name="adj1" fmla="val 50000"/>
              <a:gd name="adj2" fmla="val 137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2200875" y="1011651"/>
            <a:ext cx="719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000" dirty="0" smtClean="0">
                <a:latin typeface="Times New Roman" pitchFamily="18" charset="0"/>
              </a:rPr>
              <a:t>-</a:t>
            </a:r>
            <a:r>
              <a:rPr lang="ru-RU" altLang="ru-RU" sz="1000" dirty="0" smtClean="0">
                <a:latin typeface="Times New Roman" pitchFamily="18" charset="0"/>
              </a:rPr>
              <a:t>11,7%</a:t>
            </a:r>
            <a:endParaRPr lang="ru-RU" altLang="ru-RU" sz="1000" dirty="0">
              <a:latin typeface="Times New Roman" pitchFamily="18" charset="0"/>
            </a:endParaRPr>
          </a:p>
        </p:txBody>
      </p:sp>
      <p:sp>
        <p:nvSpPr>
          <p:cNvPr id="25615" name="Text Box 17"/>
          <p:cNvSpPr txBox="1">
            <a:spLocks noChangeArrowheads="1"/>
          </p:cNvSpPr>
          <p:nvPr/>
        </p:nvSpPr>
        <p:spPr bwMode="auto">
          <a:xfrm>
            <a:off x="3129554" y="1197464"/>
            <a:ext cx="647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000" dirty="0" smtClean="0">
                <a:latin typeface="Times New Roman" pitchFamily="18" charset="0"/>
              </a:rPr>
              <a:t>-</a:t>
            </a:r>
            <a:r>
              <a:rPr lang="ru-RU" altLang="ru-RU" sz="1000" dirty="0" smtClean="0">
                <a:latin typeface="Times New Roman" pitchFamily="18" charset="0"/>
              </a:rPr>
              <a:t>5,0%</a:t>
            </a:r>
            <a:endParaRPr lang="ru-RU" altLang="ru-RU" sz="1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на 1 жителя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39417632"/>
              </p:ext>
            </p:extLst>
          </p:nvPr>
        </p:nvGraphicFramePr>
        <p:xfrm>
          <a:off x="571500" y="692150"/>
          <a:ext cx="8002588" cy="3041651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/>
                  </a:extLst>
                </a:gridCol>
                <a:gridCol w="2001838">
                  <a:extLst>
                    <a:ext uri="{9D8B030D-6E8A-4147-A177-3AD203B41FA5}"/>
                  </a:extLst>
                </a:gridCol>
                <a:gridCol w="2000250">
                  <a:extLst>
                    <a:ext uri="{9D8B030D-6E8A-4147-A177-3AD203B41FA5}"/>
                  </a:extLst>
                </a:gridCol>
                <a:gridCol w="2000250">
                  <a:extLst>
                    <a:ext uri="{9D8B030D-6E8A-4147-A177-3AD203B41FA5}"/>
                  </a:extLst>
                </a:gridCol>
              </a:tblGrid>
              <a:tr h="1414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бюджета муниципального образования,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человек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жителя,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13720,6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1429,2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14603,0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1546,6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15099,0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1633,7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15689,0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1697,6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16310,0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1764,8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664" name="Rectangle 54"/>
          <p:cNvSpPr>
            <a:spLocks noChangeArrowheads="1"/>
          </p:cNvSpPr>
          <p:nvPr/>
        </p:nvSpPr>
        <p:spPr bwMode="auto">
          <a:xfrm>
            <a:off x="279400" y="3908425"/>
            <a:ext cx="842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муниципального образования </a:t>
            </a:r>
          </a:p>
          <a:p>
            <a:pPr algn="ctr"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на 1 жителя, рублей</a:t>
            </a:r>
          </a:p>
        </p:txBody>
      </p:sp>
      <p:graphicFrame>
        <p:nvGraphicFramePr>
          <p:cNvPr id="26665" name="Object 5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78365910"/>
              </p:ext>
            </p:extLst>
          </p:nvPr>
        </p:nvGraphicFramePr>
        <p:xfrm>
          <a:off x="960438" y="4149725"/>
          <a:ext cx="7177087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" name="Лист" r:id="rId4" imgW="5476815" imgH="1657243" progId="Excel.Sheet.8">
                  <p:embed/>
                </p:oleObj>
              </mc:Choice>
              <mc:Fallback>
                <p:oleObj name="Лист" r:id="rId4" imgW="5476815" imgH="1657243" progId="Excel.Sheet.8">
                  <p:embed/>
                  <p:pic>
                    <p:nvPicPr>
                      <p:cNvPr id="0" name="Object 5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149725"/>
                        <a:ext cx="7177087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6" name="Прямоугольник 5"/>
          <p:cNvSpPr>
            <a:spLocks noChangeArrowheads="1"/>
          </p:cNvSpPr>
          <p:nvPr/>
        </p:nvSpPr>
        <p:spPr bwMode="auto">
          <a:xfrm>
            <a:off x="395288" y="6165850"/>
            <a:ext cx="8429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 dirty="0">
                <a:latin typeface="Times New Roman" pitchFamily="18" charset="0"/>
              </a:rPr>
              <a:t>По прогнозным данным среднедушевой доход к </a:t>
            </a:r>
            <a:r>
              <a:rPr lang="ru-RU" altLang="ru-RU" sz="1600" dirty="0" smtClean="0">
                <a:latin typeface="Times New Roman" pitchFamily="18" charset="0"/>
              </a:rPr>
              <a:t>2024 </a:t>
            </a:r>
            <a:r>
              <a:rPr lang="ru-RU" altLang="ru-RU" sz="1600" dirty="0">
                <a:latin typeface="Times New Roman" pitchFamily="18" charset="0"/>
              </a:rPr>
              <a:t>году достигнет уровня </a:t>
            </a:r>
            <a:r>
              <a:rPr lang="ru-RU" altLang="ru-RU" sz="1600" dirty="0" smtClean="0">
                <a:latin typeface="Times New Roman" pitchFamily="18" charset="0"/>
              </a:rPr>
              <a:t>1764,8 </a:t>
            </a:r>
            <a:r>
              <a:rPr lang="ru-RU" altLang="ru-RU" sz="1600" dirty="0">
                <a:latin typeface="Times New Roman" pitchFamily="18" charset="0"/>
              </a:rPr>
              <a:t>рублей на 1 жителя.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63" y="5085184"/>
            <a:ext cx="8229600" cy="1456442"/>
          </a:xfrm>
        </p:spPr>
        <p:txBody>
          <a:bodyPr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Из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 объема безвозмездных поступлений от других бюджетов бюджетной системы Российской Федерации в 2022 году в сумме 28633,6 тыс. рублей планируется поступление дотации бюджетам сельских поселений на выравнивание бюджетной обеспеченности из бюджетов муниципальных районов в сумме 20741,0 тыс. рублей (72,4%), субсидий – 4059,3 тыс. рублей (14,2 %), субвенций – 606,3тыс. рублей (2,1%), 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– 3000,0 тыс. рублей (10,5%), иные межбюджетные трансферты, передаваемые бюджетам сельских поселений из бюджетов муниципальных районов – 227,0 тыс. рублей (0,8%).</a:t>
            </a:r>
          </a:p>
        </p:txBody>
      </p:sp>
      <p:sp>
        <p:nvSpPr>
          <p:cNvPr id="28675" name="Rectangle 5"/>
          <p:cNvSpPr txBox="1">
            <a:spLocks noChangeArrowheads="1"/>
          </p:cNvSpPr>
          <p:nvPr/>
        </p:nvSpPr>
        <p:spPr bwMode="auto">
          <a:xfrm>
            <a:off x="500063" y="1428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imes New Roman" pitchFamily="18" charset="0"/>
              </a:rPr>
              <a:t>Объем и структура </a:t>
            </a:r>
            <a:r>
              <a:rPr lang="ru-RU" altLang="ru-RU" b="1" dirty="0">
                <a:latin typeface="Times New Roman" pitchFamily="18" charset="0"/>
              </a:rPr>
              <a:t>безвозмездных поступлений бюджета муниципального образования </a:t>
            </a:r>
            <a:r>
              <a:rPr lang="ru-RU" altLang="ru-RU" b="1" dirty="0" err="1" smtClean="0">
                <a:latin typeface="Times New Roman" pitchFamily="18" charset="0"/>
              </a:rPr>
              <a:t>Ковардицкое</a:t>
            </a:r>
            <a:r>
              <a:rPr lang="ru-RU" altLang="ru-RU" b="1" dirty="0" smtClean="0">
                <a:latin typeface="Times New Roman" pitchFamily="18" charset="0"/>
              </a:rPr>
              <a:t> в 2020 – 2024 </a:t>
            </a:r>
            <a:r>
              <a:rPr lang="ru-RU" altLang="ru-RU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867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999817"/>
              </p:ext>
            </p:extLst>
          </p:nvPr>
        </p:nvGraphicFramePr>
        <p:xfrm>
          <a:off x="592931" y="1040012"/>
          <a:ext cx="8043863" cy="397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" name="Диаграмма" r:id="rId4" imgW="8543985" imgH="3162229" progId="Excel.Chart.8">
                  <p:embed/>
                </p:oleObj>
              </mc:Choice>
              <mc:Fallback>
                <p:oleObj name="Диаграмма" r:id="rId4" imgW="8543985" imgH="3162229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" y="1040012"/>
                        <a:ext cx="8043863" cy="3973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4442351" y="830096"/>
            <a:ext cx="6238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-2,8%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3"/>
          <p:cNvSpPr txBox="1">
            <a:spLocks noChangeArrowheads="1"/>
          </p:cNvSpPr>
          <p:nvPr/>
        </p:nvSpPr>
        <p:spPr bwMode="auto">
          <a:xfrm>
            <a:off x="5402647" y="840581"/>
            <a:ext cx="7619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-13,0%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TextBox 4"/>
          <p:cNvSpPr txBox="1">
            <a:spLocks noChangeArrowheads="1"/>
          </p:cNvSpPr>
          <p:nvPr/>
        </p:nvSpPr>
        <p:spPr bwMode="auto">
          <a:xfrm>
            <a:off x="2123728" y="826404"/>
            <a:ext cx="719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-21,9%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Box 8"/>
          <p:cNvSpPr txBox="1">
            <a:spLocks noChangeArrowheads="1"/>
          </p:cNvSpPr>
          <p:nvPr/>
        </p:nvSpPr>
        <p:spPr bwMode="auto">
          <a:xfrm>
            <a:off x="3203848" y="840581"/>
            <a:ext cx="647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-14,2%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7" name="TextBox 21"/>
          <p:cNvSpPr txBox="1">
            <a:spLocks noChangeArrowheads="1"/>
          </p:cNvSpPr>
          <p:nvPr/>
        </p:nvSpPr>
        <p:spPr bwMode="auto">
          <a:xfrm>
            <a:off x="1547663" y="671963"/>
            <a:ext cx="720081" cy="4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Всего: 42744,4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8" name="TextBox 22"/>
          <p:cNvSpPr txBox="1">
            <a:spLocks noChangeArrowheads="1"/>
          </p:cNvSpPr>
          <p:nvPr/>
        </p:nvSpPr>
        <p:spPr bwMode="auto">
          <a:xfrm>
            <a:off x="2627784" y="677353"/>
            <a:ext cx="711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33364,0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9" name="TextBox 23"/>
          <p:cNvSpPr txBox="1">
            <a:spLocks noChangeArrowheads="1"/>
          </p:cNvSpPr>
          <p:nvPr/>
        </p:nvSpPr>
        <p:spPr bwMode="auto">
          <a:xfrm>
            <a:off x="3779912" y="677353"/>
            <a:ext cx="68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28633,6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00" name="TextBox 24"/>
          <p:cNvSpPr txBox="1">
            <a:spLocks noChangeArrowheads="1"/>
          </p:cNvSpPr>
          <p:nvPr/>
        </p:nvSpPr>
        <p:spPr bwMode="auto">
          <a:xfrm>
            <a:off x="4821329" y="677353"/>
            <a:ext cx="752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27831,7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01" name="TextBox 25"/>
          <p:cNvSpPr txBox="1">
            <a:spLocks noChangeArrowheads="1"/>
          </p:cNvSpPr>
          <p:nvPr/>
        </p:nvSpPr>
        <p:spPr bwMode="auto">
          <a:xfrm>
            <a:off x="5800029" y="653818"/>
            <a:ext cx="8175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Всего: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24227,0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>
          <a:xfrm>
            <a:off x="107504" y="43880"/>
            <a:ext cx="8968234" cy="936848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b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КОВАРДИЦКОЕ</a:t>
            </a:r>
          </a:p>
        </p:txBody>
      </p:sp>
      <p:sp>
        <p:nvSpPr>
          <p:cNvPr id="30723" name="Text Box 689"/>
          <p:cNvSpPr txBox="1">
            <a:spLocks noChangeArrowheads="1"/>
          </p:cNvSpPr>
          <p:nvPr/>
        </p:nvSpPr>
        <p:spPr bwMode="auto">
          <a:xfrm>
            <a:off x="12088" y="5085184"/>
            <a:ext cx="475252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муниципального образования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20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составляют расходы по разделам «Общегосударственные вопросы» - 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7,0%, «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29,6%,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хозяйство» 22,3%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долю в расходах бюджета составляют расходы по разделам «Средства массовой информации» - 0,8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 и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«Социальная политика»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0,9%.</a:t>
            </a:r>
            <a:r>
              <a:rPr lang="ru-RU" sz="1400" dirty="0"/>
              <a:t> 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957716"/>
              </p:ext>
            </p:extLst>
          </p:nvPr>
        </p:nvGraphicFramePr>
        <p:xfrm>
          <a:off x="8924" y="908721"/>
          <a:ext cx="4585794" cy="424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858530" y="1052736"/>
            <a:ext cx="420725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общей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2022 год удельный вес расходов в рамках муниципальных программ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89,6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%, на 2023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92,1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%, на 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93,5%.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финансирование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2022 году запланировано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40287,10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рублей, в 2021 году финансировалось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46674,48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рублей. 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2" y="3084061"/>
            <a:ext cx="4312965" cy="353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2"/>
          <p:cNvSpPr>
            <a:spLocks noChangeArrowheads="1"/>
          </p:cNvSpPr>
          <p:nvPr/>
        </p:nvSpPr>
        <p:spPr bwMode="auto">
          <a:xfrm>
            <a:off x="364307" y="-3001"/>
            <a:ext cx="84249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МУНИЦИПАЛЬНОГО ОБРАЗОВАНИЯ КОВАРДИЦКОЕ, (тыс. рублей)</a:t>
            </a:r>
            <a:endParaRPr lang="ru-RU" altLang="ru-RU" sz="2200" b="1" dirty="0"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752179"/>
              </p:ext>
            </p:extLst>
          </p:nvPr>
        </p:nvGraphicFramePr>
        <p:xfrm>
          <a:off x="179512" y="764704"/>
          <a:ext cx="8784975" cy="6015105"/>
        </p:xfrm>
        <a:graphic>
          <a:graphicData uri="http://schemas.openxmlformats.org/drawingml/2006/table">
            <a:tbl>
              <a:tblPr/>
              <a:tblGrid>
                <a:gridCol w="3672408"/>
                <a:gridCol w="864096"/>
                <a:gridCol w="864096"/>
                <a:gridCol w="864096"/>
                <a:gridCol w="936104"/>
                <a:gridCol w="864096"/>
                <a:gridCol w="720079"/>
              </a:tblGrid>
              <a:tr h="351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2589" marR="2589" marT="2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2589" marR="2589" marT="2589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2589" marR="2589" marT="2589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2021 год оценка</a:t>
                      </a:r>
                    </a:p>
                  </a:txBody>
                  <a:tcPr marL="2589" marR="2589" marT="2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2589" marR="2589" marT="2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2589" marR="2589" marT="2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2024год</a:t>
                      </a:r>
                    </a:p>
                  </a:txBody>
                  <a:tcPr marL="2589" marR="2589" marT="25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67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16 076,1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16 160,8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14 772,7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15 408,9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927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2 673,1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2 858,7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2 858,7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2 798,5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463,0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580,0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580,0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3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67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12 840,0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12 622,1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11 234,0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12 510,4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3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472,9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479,4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494,5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510,8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867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472,9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479,4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494,5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510,8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351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1 569,0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571,2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571,2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571,2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416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1 569,0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569,2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569,2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569,2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01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3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3 219,1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3 103,1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3 103,1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867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3 106,0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3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67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15 025,9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9 742,6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10 527,8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10 136,5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3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5 764,9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2 623,8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6 009,0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13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9 261,0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7 118,8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4 518,8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9 977,5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677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867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3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12 645,0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12 952,4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12 952,4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12 952,4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3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12 645,0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12 952,4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12 952,4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12 952,4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3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548,1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373,1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949,0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504,1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118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354,1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373,1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373,1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373,1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681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575,9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67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3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67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867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33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49 910,1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43 732,6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43 520,7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40 537,0</a:t>
                      </a:r>
                    </a:p>
                  </a:txBody>
                  <a:tcPr marL="2589" marR="2589" marT="2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Заголово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2"/>
            <a:ext cx="8470900" cy="179992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689"/>
          <p:cNvSpPr txBox="1">
            <a:spLocks noChangeArrowheads="1"/>
          </p:cNvSpPr>
          <p:nvPr/>
        </p:nvSpPr>
        <p:spPr bwMode="auto">
          <a:xfrm>
            <a:off x="323850" y="5517232"/>
            <a:ext cx="84709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расходов на душу населения 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по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«Общегосударственные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вопросы»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«Жилищно-коммунальное хозяйство».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долю расходов на душу населения 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составляют расходы по разделам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«Средства массовой информации»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«Социальная политика».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8280920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>
              <a:lnSpc>
                <a:spcPct val="90000"/>
              </a:lnSpc>
            </a:pPr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КОВАРДИЦКОЕ В РАСЧЕТЕ НА ДУШУ НАСЕЛЕНИЯ </a:t>
            </a:r>
          </a:p>
          <a:p>
            <a:pPr algn="ctr">
              <a:lnSpc>
                <a:spcPct val="90000"/>
              </a:lnSpc>
            </a:pPr>
            <a:r>
              <a:rPr lang="ru-RU" alt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</a:t>
            </a:r>
            <a:r>
              <a:rPr lang="ru-RU" alt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2021 </a:t>
            </a:r>
            <a:r>
              <a:rPr lang="ru-RU" alt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 – 9442 чел., </a:t>
            </a:r>
            <a:endParaRPr lang="en-US" altLang="ru-RU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 2021-2023 </a:t>
            </a:r>
            <a:r>
              <a:rPr lang="ru-RU" altLang="ru-RU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годы – 9242 чел.)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740170"/>
              </p:ext>
            </p:extLst>
          </p:nvPr>
        </p:nvGraphicFramePr>
        <p:xfrm>
          <a:off x="323850" y="1988841"/>
          <a:ext cx="8470899" cy="3554299"/>
        </p:xfrm>
        <a:graphic>
          <a:graphicData uri="http://schemas.openxmlformats.org/drawingml/2006/table">
            <a:tbl>
              <a:tblPr/>
              <a:tblGrid>
                <a:gridCol w="2918778"/>
                <a:gridCol w="672147"/>
                <a:gridCol w="653733"/>
                <a:gridCol w="616902"/>
                <a:gridCol w="589279"/>
                <a:gridCol w="626110"/>
                <a:gridCol w="626110"/>
                <a:gridCol w="607695"/>
                <a:gridCol w="607695"/>
                <a:gridCol w="552450"/>
              </a:tblGrid>
              <a:tr h="99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4589" marR="4589" marT="458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631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141,9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1 702,6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145,7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1 748,6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1 598,4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138,9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1 667,3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890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50,1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51,9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53,5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55,3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50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28,4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340,9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0403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1 591,4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1 054,2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94,9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1 139,1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91,4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1 096,8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5802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50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1 339,2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1 401,5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1 401,5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1 401,5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7104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40,4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54,5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599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850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33,8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14,6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501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440,5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5 286,0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394,3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4 731,9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392,4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4 709,0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365,5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4 386,2</a:t>
                      </a:r>
                    </a:p>
                  </a:txBody>
                  <a:tcPr marL="4589" marR="4589" marT="45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028224"/>
              </p:ext>
            </p:extLst>
          </p:nvPr>
        </p:nvGraphicFramePr>
        <p:xfrm>
          <a:off x="251520" y="788567"/>
          <a:ext cx="8640960" cy="5881701"/>
        </p:xfrm>
        <a:graphic>
          <a:graphicData uri="http://schemas.openxmlformats.org/drawingml/2006/table">
            <a:tbl>
              <a:tblPr/>
              <a:tblGrid>
                <a:gridCol w="4896544"/>
                <a:gridCol w="720080"/>
                <a:gridCol w="792088"/>
                <a:gridCol w="792088"/>
                <a:gridCol w="720080"/>
                <a:gridCol w="720080"/>
              </a:tblGrid>
              <a:tr h="606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2021 год,</a:t>
                      </a:r>
                      <a:br>
                        <a:rPr lang="ru-RU" sz="9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по состоянию на 01.10.2021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Процент 2022 года к плану на 01.10.2021, %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77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2 477,50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2 464,80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99,49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6 425,88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131,04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32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"Защита населения и территорий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 от чрезвычайных ситуаций, обеспечение пожарной безопасности и безопасности людей на водных объектах"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1 569,00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569,20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36,28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569,20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569,20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"Развитие культуры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12 645,00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12 952,40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102,43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12 952,40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12 952,40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муниципальном образовании Ковардицкое"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"Развитие муниципальной службы в муниципальном образовании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12 018,70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12 111,90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100,78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9 423,82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9 951,90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"Управление муниципальным имуществом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1 031,90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731,50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70,89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731,50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731,50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"Управление муниципальными финансами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935,90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1 059,40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113,20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1 074,50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510,80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"Благоустройство территории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7 931,18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5 499,00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69,33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2 899,00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8 357,66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326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"Капитальный ремонт многоквартирных домов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238,60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159,00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66,64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159,00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159,00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  Муниципальная программа «Противодействие коррупции на территории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Муниципальная программа "Дорожное хозяйство муниципального образования Ковардицкое"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3 106,00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3 000,00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96,59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3 000,00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26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"Обеспечение устойчивого сокращения непригодного для проживания жилищного фонда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3 242,80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"Информационное общество в муниципальном образовании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113,10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103,10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91,16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103,10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103,10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"Борьба с борщевиком Сосновского на территории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301,10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301,10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301,10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301,10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4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"Комплексное развитие сельских территорий муниципального образования </a:t>
                      </a:r>
                      <a:r>
                        <a:rPr lang="ru-RU" sz="900" b="1" i="0" u="none" strike="noStrike" dirty="0" err="1"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""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1 053,70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1 333,70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126,57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1 333,70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1 333,70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92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3 235,60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3 445,50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106,49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4 545,50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5 433,60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49 910,08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43 732,60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87,62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43 520,70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40 537,00</a:t>
                      </a:r>
                    </a:p>
                  </a:txBody>
                  <a:tcPr marL="3213" marR="3213" marT="3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1520" y="44624"/>
            <a:ext cx="864096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latin typeface="Times New Roman" pitchFamily="18" charset="0"/>
              </a:rPr>
              <a:t>Динамика расходов бюджета муниципального образования </a:t>
            </a:r>
            <a:r>
              <a:rPr lang="ru-RU" altLang="ru-RU" sz="1400" b="1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400" b="1" dirty="0" smtClean="0">
                <a:latin typeface="Times New Roman" pitchFamily="18" charset="0"/>
              </a:rPr>
              <a:t> </a:t>
            </a:r>
            <a:br>
              <a:rPr lang="ru-RU" altLang="ru-RU" sz="1400" b="1" dirty="0" smtClean="0">
                <a:latin typeface="Times New Roman" pitchFamily="18" charset="0"/>
              </a:rPr>
            </a:br>
            <a:r>
              <a:rPr lang="ru-RU" altLang="ru-RU" sz="1400" b="1" dirty="0" smtClean="0">
                <a:latin typeface="Times New Roman" pitchFamily="18" charset="0"/>
              </a:rPr>
              <a:t>в разрезе муниципальных программ (тыс. рублей) </a:t>
            </a:r>
          </a:p>
        </p:txBody>
      </p:sp>
    </p:spTree>
    <p:extLst>
      <p:ext uri="{BB962C8B-B14F-4D97-AF65-F5344CB8AC3E}">
        <p14:creationId xmlns:p14="http://schemas.microsoft.com/office/powerpoint/2010/main" val="3563317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506413" y="260351"/>
            <a:ext cx="8229600" cy="432345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34819" name="Text Box 62"/>
          <p:cNvSpPr txBox="1">
            <a:spLocks noChangeArrowheads="1"/>
          </p:cNvSpPr>
          <p:nvPr/>
        </p:nvSpPr>
        <p:spPr bwMode="auto">
          <a:xfrm>
            <a:off x="590550" y="850900"/>
            <a:ext cx="8137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Муромского района, направляемые в бюджет муниципального образования </a:t>
            </a:r>
            <a:r>
              <a:rPr lang="ru-RU" altLang="ru-RU" sz="16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34820" name="AutoShape 26"/>
          <p:cNvSpPr>
            <a:spLocks noChangeArrowheads="1"/>
          </p:cNvSpPr>
          <p:nvPr/>
        </p:nvSpPr>
        <p:spPr bwMode="auto">
          <a:xfrm>
            <a:off x="5076056" y="3121154"/>
            <a:ext cx="3443287" cy="120015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КОВАРДИЦКОЕ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06007" y="1916992"/>
            <a:ext cx="3808171" cy="107996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</a:rPr>
              <a:t>- субсидии – </a:t>
            </a:r>
            <a:r>
              <a:rPr lang="ru-RU" altLang="ru-RU" sz="1400" dirty="0" smtClean="0">
                <a:latin typeface="Times New Roman" pitchFamily="18" charset="0"/>
              </a:rPr>
              <a:t>4</a:t>
            </a:r>
            <a:r>
              <a:rPr lang="en-US" altLang="ru-RU" sz="1400" dirty="0" smtClean="0">
                <a:latin typeface="Times New Roman" pitchFamily="18" charset="0"/>
              </a:rPr>
              <a:t>126,0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тыс. рублей;</a:t>
            </a:r>
          </a:p>
          <a:p>
            <a:pPr eaLnBrk="1" hangingPunct="1">
              <a:buFontTx/>
              <a:buChar char="-"/>
            </a:pPr>
            <a:r>
              <a:rPr lang="ru-RU" altLang="ru-RU" sz="1400" dirty="0">
                <a:latin typeface="Times New Roman" pitchFamily="18" charset="0"/>
              </a:rPr>
              <a:t> субвенции – </a:t>
            </a:r>
            <a:r>
              <a:rPr lang="en-US" altLang="ru-RU" sz="1400" dirty="0" smtClean="0">
                <a:latin typeface="Times New Roman" pitchFamily="18" charset="0"/>
              </a:rPr>
              <a:t>606,3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3016" y="3121154"/>
            <a:ext cx="3808171" cy="2969533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34828" name="AutoShape 54"/>
          <p:cNvSpPr>
            <a:spLocks noChangeArrowheads="1"/>
          </p:cNvSpPr>
          <p:nvPr/>
        </p:nvSpPr>
        <p:spPr bwMode="auto">
          <a:xfrm>
            <a:off x="5089153" y="4765273"/>
            <a:ext cx="3515296" cy="1328023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ru-RU" altLang="ru-RU" sz="1200" b="1" dirty="0">
                <a:latin typeface="Times New Roman" pitchFamily="18" charset="0"/>
              </a:rPr>
              <a:t>Иные межбюджетные трансферты </a:t>
            </a:r>
            <a:r>
              <a:rPr lang="ru-RU" altLang="ru-RU" sz="1200" dirty="0"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– 3216,70 тыс. рублей.</a:t>
            </a:r>
          </a:p>
        </p:txBody>
      </p:sp>
      <p:sp>
        <p:nvSpPr>
          <p:cNvPr id="34830" name="Text Box 36"/>
          <p:cNvSpPr txBox="1">
            <a:spLocks noChangeArrowheads="1"/>
          </p:cNvSpPr>
          <p:nvPr/>
        </p:nvSpPr>
        <p:spPr bwMode="auto">
          <a:xfrm>
            <a:off x="590550" y="3212976"/>
            <a:ext cx="3640138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b="1" dirty="0">
                <a:latin typeface="Times New Roman" pitchFamily="18" charset="0"/>
              </a:rPr>
              <a:t>Из бюджета Муромского района: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200" dirty="0" smtClean="0">
                <a:latin typeface="Times New Roman" pitchFamily="18" charset="0"/>
              </a:rPr>
              <a:t>дотации </a:t>
            </a:r>
            <a:r>
              <a:rPr lang="ru-RU" altLang="ru-RU" sz="1200" dirty="0">
                <a:latin typeface="Times New Roman" pitchFamily="18" charset="0"/>
              </a:rPr>
              <a:t>на выравнивание  бюджетной  обеспеченности муниципального образования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20741,0 тыс. рублей, в том числе: 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i="1" dirty="0" smtClean="0">
                <a:latin typeface="Times New Roman" pitchFamily="18" charset="0"/>
              </a:rPr>
              <a:t>за счет </a:t>
            </a:r>
            <a:r>
              <a:rPr lang="ru-RU" altLang="ru-RU" sz="1200" i="1" dirty="0">
                <a:latin typeface="Times New Roman" pitchFamily="18" charset="0"/>
              </a:rPr>
              <a:t>средств бюджета  Муромского района -</a:t>
            </a: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i="1" dirty="0">
                <a:latin typeface="Times New Roman" pitchFamily="18" charset="0"/>
              </a:rPr>
              <a:t>10154,0 тыс. </a:t>
            </a:r>
            <a:r>
              <a:rPr lang="ru-RU" altLang="ru-RU" sz="1200" i="1" dirty="0" smtClean="0">
                <a:latin typeface="Times New Roman" pitchFamily="18" charset="0"/>
              </a:rPr>
              <a:t>рублей;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200" i="1" dirty="0" smtClean="0">
                <a:latin typeface="Times New Roman" pitchFamily="18" charset="0"/>
              </a:rPr>
              <a:t>за счет </a:t>
            </a:r>
            <a:r>
              <a:rPr lang="ru-RU" altLang="ru-RU" sz="1200" i="1" dirty="0">
                <a:latin typeface="Times New Roman" pitchFamily="18" charset="0"/>
              </a:rPr>
              <a:t>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 -10587,0 </a:t>
            </a:r>
            <a:r>
              <a:rPr lang="ru-RU" altLang="ru-RU" sz="1200" i="1" dirty="0" err="1" smtClean="0">
                <a:latin typeface="Times New Roman" pitchFamily="18" charset="0"/>
              </a:rPr>
              <a:t>тыс.рублей</a:t>
            </a:r>
            <a:r>
              <a:rPr lang="ru-RU" altLang="ru-RU" sz="1200" i="1" dirty="0" smtClean="0">
                <a:latin typeface="Times New Roman" pitchFamily="18" charset="0"/>
              </a:rPr>
              <a:t>;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200" dirty="0" smtClean="0">
                <a:latin typeface="Times New Roman" pitchFamily="18" charset="0"/>
              </a:rPr>
              <a:t>иные </a:t>
            </a:r>
            <a:r>
              <a:rPr lang="ru-RU" altLang="ru-RU" sz="1200" dirty="0">
                <a:latin typeface="Times New Roman" pitchFamily="18" charset="0"/>
              </a:rPr>
              <a:t>межбюджетные трансферты, передаваемые бюджету муниципального образования </a:t>
            </a:r>
            <a:r>
              <a:rPr lang="ru-RU" altLang="ru-RU" sz="1200" dirty="0" err="1">
                <a:latin typeface="Times New Roman" pitchFamily="18" charset="0"/>
              </a:rPr>
              <a:t>Ковардицкое</a:t>
            </a:r>
            <a:r>
              <a:rPr lang="ru-RU" altLang="ru-RU" sz="1200" dirty="0">
                <a:latin typeface="Times New Roman" pitchFamily="18" charset="0"/>
              </a:rPr>
              <a:t> из бюджета Муромского района – </a:t>
            </a:r>
            <a:r>
              <a:rPr lang="ru-RU" altLang="ru-RU" sz="1200" dirty="0" smtClean="0">
                <a:latin typeface="Times New Roman" pitchFamily="18" charset="0"/>
              </a:rPr>
              <a:t>3227,0 </a:t>
            </a:r>
            <a:r>
              <a:rPr lang="ru-RU" altLang="ru-RU" sz="12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34832" name="AutoShape 47"/>
          <p:cNvSpPr>
            <a:spLocks noChangeArrowheads="1"/>
          </p:cNvSpPr>
          <p:nvPr/>
        </p:nvSpPr>
        <p:spPr bwMode="auto">
          <a:xfrm rot="5400000">
            <a:off x="5555218" y="936020"/>
            <a:ext cx="973316" cy="339695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61"/>
          <p:cNvSpPr>
            <a:spLocks noChangeArrowheads="1"/>
          </p:cNvSpPr>
          <p:nvPr/>
        </p:nvSpPr>
        <p:spPr bwMode="auto">
          <a:xfrm>
            <a:off x="6588224" y="4321304"/>
            <a:ext cx="431800" cy="438641"/>
          </a:xfrm>
          <a:prstGeom prst="downArrow">
            <a:avLst>
              <a:gd name="adj1" fmla="val 50000"/>
              <a:gd name="adj2" fmla="val 2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  <p:sp>
        <p:nvSpPr>
          <p:cNvPr id="34834" name="AutoShape 51"/>
          <p:cNvSpPr>
            <a:spLocks noChangeArrowheads="1"/>
          </p:cNvSpPr>
          <p:nvPr/>
        </p:nvSpPr>
        <p:spPr bwMode="auto">
          <a:xfrm>
            <a:off x="4343400" y="3573016"/>
            <a:ext cx="745753" cy="431800"/>
          </a:xfrm>
          <a:prstGeom prst="rightArrow">
            <a:avLst>
              <a:gd name="adj1" fmla="val 50000"/>
              <a:gd name="adj2" fmla="val 502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326003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9177" y="445532"/>
            <a:ext cx="8239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1400" b="1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 средней заработной плате по региону в 2021-2024 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875645"/>
              </p:ext>
            </p:extLst>
          </p:nvPr>
        </p:nvGraphicFramePr>
        <p:xfrm>
          <a:off x="179512" y="1556792"/>
          <a:ext cx="8762999" cy="3840480"/>
        </p:xfrm>
        <a:graphic>
          <a:graphicData uri="http://schemas.openxmlformats.org/drawingml/2006/table">
            <a:tbl>
              <a:tblPr/>
              <a:tblGrid>
                <a:gridCol w="3215245"/>
                <a:gridCol w="1543317"/>
                <a:gridCol w="1286095"/>
                <a:gridCol w="1359171"/>
                <a:gridCol w="1359171"/>
              </a:tblGrid>
              <a:tr h="178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2023год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48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7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МО </a:t>
                      </a:r>
                      <a:r>
                        <a:rPr lang="ru-RU" sz="14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МО </a:t>
                      </a:r>
                      <a:r>
                        <a:rPr lang="ru-RU" sz="14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46856" y="-27384"/>
            <a:ext cx="8229600" cy="620713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59097" y="476672"/>
            <a:ext cx="8461375" cy="6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Бюджет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утверждается в форме решения Совета народных депутатов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о бюджете на очередной финансовый год и на плановый период.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По вопросу рассмотрения проекта решения Совета народных депутатов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Муромского района «О бюджете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на очередной финансовый  год и на плановый период» назначаются публичные слушания.  Положение «О публичных слушаниях в муниципальном образовании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сельское поселение  Муромского района Владимирской области» утверждено решением Совета народных депутатов </a:t>
            </a:r>
            <a:r>
              <a:rPr lang="ru-RU" altLang="ru-RU" sz="1600" dirty="0" err="1">
                <a:latin typeface="Times New Roman" pitchFamily="18" charset="0"/>
              </a:rPr>
              <a:t>Ковардицкого</a:t>
            </a:r>
            <a:r>
              <a:rPr lang="ru-RU" altLang="ru-RU" sz="1600" dirty="0">
                <a:latin typeface="Times New Roman" pitchFamily="18" charset="0"/>
              </a:rPr>
              <a:t> сельского поселения от 12.05.2006 г. № 20.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Решением Совета народных депутатов от </a:t>
            </a:r>
            <a:r>
              <a:rPr lang="ru-RU" altLang="ru-RU" sz="1600" dirty="0" smtClean="0">
                <a:latin typeface="Times New Roman" pitchFamily="18" charset="0"/>
              </a:rPr>
              <a:t>25.11.2021 </a:t>
            </a:r>
            <a:r>
              <a:rPr lang="ru-RU" altLang="ru-RU" sz="1600" dirty="0">
                <a:latin typeface="Times New Roman" pitchFamily="18" charset="0"/>
              </a:rPr>
              <a:t>№ </a:t>
            </a:r>
            <a:r>
              <a:rPr lang="ru-RU" altLang="ru-RU" sz="1600" dirty="0" smtClean="0">
                <a:latin typeface="Times New Roman" pitchFamily="18" charset="0"/>
              </a:rPr>
              <a:t>43 </a:t>
            </a:r>
            <a:r>
              <a:rPr lang="ru-RU" altLang="ru-RU" sz="1600" dirty="0">
                <a:latin typeface="Times New Roman" pitchFamily="18" charset="0"/>
              </a:rPr>
              <a:t>«О назначении публичных слушаний по проекту решения Совета народных депутатов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Муромского района «О бюджете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на </a:t>
            </a:r>
            <a:r>
              <a:rPr lang="ru-RU" altLang="ru-RU" sz="1600" dirty="0" smtClean="0">
                <a:latin typeface="Times New Roman" pitchFamily="18" charset="0"/>
              </a:rPr>
              <a:t>2022 </a:t>
            </a:r>
            <a:r>
              <a:rPr lang="ru-RU" altLang="ru-RU" sz="16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latin typeface="Times New Roman" pitchFamily="18" charset="0"/>
              </a:rPr>
              <a:t>2023 </a:t>
            </a:r>
            <a:r>
              <a:rPr lang="ru-RU" altLang="ru-RU" sz="1600" dirty="0">
                <a:latin typeface="Times New Roman" pitchFamily="18" charset="0"/>
              </a:rPr>
              <a:t>и </a:t>
            </a:r>
            <a:r>
              <a:rPr lang="ru-RU" altLang="ru-RU" sz="1600" dirty="0" smtClean="0">
                <a:latin typeface="Times New Roman" pitchFamily="18" charset="0"/>
              </a:rPr>
              <a:t>2024 </a:t>
            </a:r>
            <a:r>
              <a:rPr lang="ru-RU" altLang="ru-RU" sz="1600" dirty="0">
                <a:latin typeface="Times New Roman" pitchFamily="18" charset="0"/>
              </a:rPr>
              <a:t>годов»» определены: </a:t>
            </a:r>
          </a:p>
          <a:p>
            <a:pPr algn="just" eaLnBrk="1" hangingPunct="1">
              <a:spcBef>
                <a:spcPct val="30000"/>
              </a:spcBef>
              <a:buFontTx/>
              <a:buChar char="-"/>
            </a:pPr>
            <a:r>
              <a:rPr lang="ru-RU" altLang="ru-RU" sz="1600" dirty="0">
                <a:latin typeface="Times New Roman" pitchFamily="18" charset="0"/>
              </a:rPr>
              <a:t>дата и место проведения публичных слушаний - </a:t>
            </a:r>
            <a:r>
              <a:rPr lang="ru-RU" altLang="ru-RU" sz="1600" dirty="0" smtClean="0">
                <a:latin typeface="Times New Roman" pitchFamily="18" charset="0"/>
              </a:rPr>
              <a:t>16 </a:t>
            </a:r>
            <a:r>
              <a:rPr lang="ru-RU" altLang="ru-RU" sz="1600" dirty="0">
                <a:latin typeface="Times New Roman" pitchFamily="18" charset="0"/>
              </a:rPr>
              <a:t>декабря </a:t>
            </a:r>
            <a:r>
              <a:rPr lang="ru-RU" altLang="ru-RU" sz="1600" dirty="0" smtClean="0">
                <a:latin typeface="Times New Roman" pitchFamily="18" charset="0"/>
              </a:rPr>
              <a:t>2021 </a:t>
            </a:r>
            <a:r>
              <a:rPr lang="ru-RU" altLang="ru-RU" sz="1600" dirty="0">
                <a:latin typeface="Times New Roman" pitchFamily="18" charset="0"/>
              </a:rPr>
              <a:t>года в 14 час</a:t>
            </a:r>
            <a:r>
              <a:rPr lang="ru-RU" altLang="ru-RU" sz="1600" dirty="0" smtClean="0">
                <a:latin typeface="Times New Roman" pitchFamily="18" charset="0"/>
              </a:rPr>
              <a:t>. 00 </a:t>
            </a:r>
            <a:r>
              <a:rPr lang="ru-RU" altLang="ru-RU" sz="1600" dirty="0">
                <a:latin typeface="Times New Roman" pitchFamily="18" charset="0"/>
              </a:rPr>
              <a:t>мин., Владимирская область, Муромский район, с. </a:t>
            </a:r>
            <a:r>
              <a:rPr lang="ru-RU" altLang="ru-RU" sz="1600" dirty="0" err="1">
                <a:latin typeface="Times New Roman" pitchFamily="18" charset="0"/>
              </a:rPr>
              <a:t>Ковардицы</a:t>
            </a:r>
            <a:r>
              <a:rPr lang="ru-RU" altLang="ru-RU" sz="1600" dirty="0">
                <a:latin typeface="Times New Roman" pitchFamily="18" charset="0"/>
              </a:rPr>
              <a:t>, ул. Дзержинского, д. 94-а, зал заседаний;</a:t>
            </a:r>
          </a:p>
          <a:p>
            <a:pPr algn="just" eaLnBrk="1" hangingPunct="1">
              <a:buFontTx/>
              <a:buChar char="-"/>
            </a:pPr>
            <a:r>
              <a:rPr lang="ru-RU" altLang="ru-RU" sz="1600" dirty="0">
                <a:latin typeface="Times New Roman" pitchFamily="18" charset="0"/>
              </a:rPr>
              <a:t>права граждан при проведении публичных слушаний - свои рекомендации по проекту решения Совета народных депутатов </a:t>
            </a:r>
            <a:r>
              <a:rPr lang="ru-RU" altLang="ru-RU" sz="1600" dirty="0" smtClean="0">
                <a:latin typeface="Times New Roman" pitchFamily="18" charset="0"/>
              </a:rPr>
              <a:t>муниципального образования </a:t>
            </a:r>
            <a:r>
              <a:rPr lang="ru-RU" altLang="ru-RU" sz="16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600" dirty="0" smtClean="0">
                <a:latin typeface="Times New Roman" pitchFamily="18" charset="0"/>
              </a:rPr>
              <a:t> Муромского района «О </a:t>
            </a:r>
            <a:r>
              <a:rPr lang="ru-RU" altLang="ru-RU" sz="1600" dirty="0">
                <a:latin typeface="Times New Roman" pitchFamily="18" charset="0"/>
              </a:rPr>
              <a:t>бюджете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на </a:t>
            </a:r>
            <a:r>
              <a:rPr lang="ru-RU" altLang="ru-RU" sz="1600" dirty="0" smtClean="0">
                <a:latin typeface="Times New Roman" pitchFamily="18" charset="0"/>
              </a:rPr>
              <a:t>2022 </a:t>
            </a:r>
            <a:r>
              <a:rPr lang="ru-RU" altLang="ru-RU" sz="16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latin typeface="Times New Roman" pitchFamily="18" charset="0"/>
              </a:rPr>
              <a:t>2023 </a:t>
            </a:r>
            <a:r>
              <a:rPr lang="ru-RU" altLang="ru-RU" sz="1600" dirty="0">
                <a:latin typeface="Times New Roman" pitchFamily="18" charset="0"/>
              </a:rPr>
              <a:t>и </a:t>
            </a:r>
            <a:r>
              <a:rPr lang="ru-RU" altLang="ru-RU" sz="1600" dirty="0" smtClean="0">
                <a:latin typeface="Times New Roman" pitchFamily="18" charset="0"/>
              </a:rPr>
              <a:t>2024 </a:t>
            </a:r>
            <a:r>
              <a:rPr lang="ru-RU" altLang="ru-RU" sz="1600" dirty="0">
                <a:latin typeface="Times New Roman" pitchFamily="18" charset="0"/>
              </a:rPr>
              <a:t>годов» жители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 могут </a:t>
            </a:r>
            <a:r>
              <a:rPr lang="ru-RU" altLang="ru-RU" sz="1600" dirty="0" smtClean="0">
                <a:latin typeface="Times New Roman" pitchFamily="18" charset="0"/>
              </a:rPr>
              <a:t>направлять </a:t>
            </a:r>
            <a:r>
              <a:rPr lang="ru-RU" altLang="ru-RU" sz="1600" dirty="0">
                <a:latin typeface="Times New Roman" pitchFamily="18" charset="0"/>
              </a:rPr>
              <a:t>в </a:t>
            </a:r>
            <a:r>
              <a:rPr lang="ru-RU" altLang="ru-RU" sz="1600" dirty="0" smtClean="0">
                <a:latin typeface="Times New Roman" pitchFamily="18" charset="0"/>
              </a:rPr>
              <a:t>комиссию</a:t>
            </a:r>
            <a:r>
              <a:rPr lang="ru-RU" altLang="ru-RU" sz="1600" dirty="0">
                <a:latin typeface="Times New Roman" pitchFamily="18" charset="0"/>
              </a:rPr>
              <a:t>, расположенную по адресу: Муромский район, с. </a:t>
            </a:r>
            <a:r>
              <a:rPr lang="ru-RU" altLang="ru-RU" sz="1600" dirty="0" err="1">
                <a:latin typeface="Times New Roman" pitchFamily="18" charset="0"/>
              </a:rPr>
              <a:t>Ковардицы</a:t>
            </a:r>
            <a:r>
              <a:rPr lang="ru-RU" altLang="ru-RU" sz="1600" dirty="0">
                <a:latin typeface="Times New Roman" pitchFamily="18" charset="0"/>
              </a:rPr>
              <a:t>, ул. Дзержинского, д. 94-а, </a:t>
            </a:r>
            <a:r>
              <a:rPr lang="ru-RU" altLang="ru-RU" sz="1600" dirty="0" smtClean="0">
                <a:latin typeface="Times New Roman" pitchFamily="18" charset="0"/>
              </a:rPr>
              <a:t>письменно или посредством официального сайта </a:t>
            </a:r>
            <a:r>
              <a:rPr lang="ru-RU" altLang="ru-RU" sz="1600" dirty="0">
                <a:latin typeface="Times New Roman" pitchFamily="18" charset="0"/>
              </a:rPr>
              <a:t>администрации муниципального образования </a:t>
            </a:r>
            <a:r>
              <a:rPr lang="ru-RU" altLang="ru-RU" sz="1600" dirty="0" err="1">
                <a:latin typeface="Times New Roman" pitchFamily="18" charset="0"/>
              </a:rPr>
              <a:t>Ковардицкое</a:t>
            </a:r>
            <a:r>
              <a:rPr lang="ru-RU" altLang="ru-RU" sz="1600" dirty="0"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 Муромского района телекоммуникационной сети Интернет</a:t>
            </a:r>
            <a:r>
              <a:rPr lang="en-US" altLang="ru-RU" sz="1600" dirty="0" smtClean="0">
                <a:latin typeface="Times New Roman" pitchFamily="18" charset="0"/>
              </a:rPr>
              <a:t> http;//kovardici.ru/user</a:t>
            </a:r>
            <a:r>
              <a:rPr lang="ru-RU" altLang="ru-RU" sz="1600" dirty="0" smtClean="0">
                <a:latin typeface="Times New Roman" pitchFamily="18" charset="0"/>
              </a:rPr>
              <a:t>, в </a:t>
            </a:r>
            <a:r>
              <a:rPr lang="ru-RU" altLang="ru-RU" sz="1600" dirty="0">
                <a:latin typeface="Times New Roman" pitchFamily="18" charset="0"/>
              </a:rPr>
              <a:t>срок до </a:t>
            </a:r>
            <a:r>
              <a:rPr lang="ru-RU" altLang="ru-RU" sz="1600" dirty="0" smtClean="0">
                <a:latin typeface="Times New Roman" pitchFamily="18" charset="0"/>
              </a:rPr>
              <a:t>15 </a:t>
            </a:r>
            <a:r>
              <a:rPr lang="ru-RU" altLang="ru-RU" sz="1600" dirty="0">
                <a:latin typeface="Times New Roman" pitchFamily="18" charset="0"/>
              </a:rPr>
              <a:t>декабря </a:t>
            </a:r>
            <a:r>
              <a:rPr lang="ru-RU" altLang="ru-RU" sz="1600" dirty="0" smtClean="0">
                <a:latin typeface="Times New Roman" pitchFamily="18" charset="0"/>
              </a:rPr>
              <a:t>2021 </a:t>
            </a:r>
            <a:r>
              <a:rPr lang="ru-RU" altLang="ru-RU" sz="1600" dirty="0">
                <a:latin typeface="Times New Roman" pitchFamily="18" charset="0"/>
              </a:rPr>
              <a:t>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>
            <a:spLocks noGrp="1" noChangeArrowheads="1"/>
          </p:cNvSpPr>
          <p:nvPr>
            <p:ph type="title"/>
          </p:nvPr>
        </p:nvSpPr>
        <p:spPr>
          <a:xfrm>
            <a:off x="444500" y="655638"/>
            <a:ext cx="8229600" cy="1755775"/>
          </a:xfrm>
        </p:spPr>
        <p:txBody>
          <a:bodyPr>
            <a:spAutoFit/>
          </a:bodyPr>
          <a:lstStyle/>
          <a:p>
            <a:pPr indent="447675" algn="just" eaLnBrk="1" hangingPunct="1">
              <a:spcBef>
                <a:spcPct val="50000"/>
              </a:spcBef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С решением Совета народных депутатов муниципального образования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</a:rPr>
              <a:t>Ковардицкое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 Муромского района от 16.12.2021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№ 47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«О бюджете муниципального образования </a:t>
            </a:r>
            <a:r>
              <a:rPr lang="ru-RU" altLang="ru-RU" sz="1800" dirty="0" err="1" smtClean="0">
                <a:solidFill>
                  <a:schemeClr val="tx1"/>
                </a:solidFill>
                <a:latin typeface="Times New Roman" pitchFamily="18" charset="0"/>
              </a:rPr>
              <a:t>Ковардицкое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 на 2022 год и на плановый период 2023 и 2024 годов» можно ознакомиться в газете «Муромский край» 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от 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24.12.2021 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№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138 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4767)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800" u="sng" dirty="0" smtClean="0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altLang="ru-RU" sz="1800" u="sng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ru-RU" sz="180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36867" name="Text Box 6"/>
          <p:cNvSpPr>
            <a:spLocks noGrp="1" noChangeArrowheads="1"/>
          </p:cNvSpPr>
          <p:nvPr>
            <p:ph idx="1"/>
          </p:nvPr>
        </p:nvSpPr>
        <p:spPr>
          <a:xfrm>
            <a:off x="922338" y="2835275"/>
            <a:ext cx="7408862" cy="3148013"/>
          </a:xfrm>
        </p:spPr>
        <p:txBody>
          <a:bodyPr>
            <a:spAutoFit/>
          </a:bodyPr>
          <a:lstStyle/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b="1" u="sng" smtClean="0">
                <a:solidFill>
                  <a:schemeClr val="tx1"/>
                </a:solidFill>
                <a:latin typeface="Times New Roman" pitchFamily="18" charset="0"/>
              </a:rPr>
              <a:t>Информация для контактов</a:t>
            </a:r>
          </a:p>
          <a:p>
            <a:pPr indent="0" algn="ctr" eaLnBrk="1" hangingPunct="1">
              <a:spcBef>
                <a:spcPct val="50000"/>
              </a:spcBef>
            </a:pPr>
            <a:endParaRPr lang="ru-RU" altLang="ru-RU" b="1" u="sng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Адрес: пл. Крестьянина, 6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г. Муром, Владимирская обл., 602267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тел. (49234) 3-31-95, факс (49234) 2-69-95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e-mail: </a:t>
            </a:r>
            <a:r>
              <a:rPr lang="ru-RU" altLang="ru-RU" sz="1400" b="1" u="sng" smtClean="0">
                <a:solidFill>
                  <a:schemeClr val="tx1"/>
                </a:solidFill>
                <a:latin typeface="Times New Roman" pitchFamily="18" charset="0"/>
              </a:rPr>
              <a:t>rayfu@mail.ru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График работы финансового управления: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с 8:00 до 17:00 перерыв на обед с 12:00 до 13:00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Суббота и воскресенье – выходной день.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228600" y="1324744"/>
            <a:ext cx="8686800" cy="45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6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6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6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6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6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>
              <a:latin typeface="Times New Roman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62000" y="582960"/>
            <a:ext cx="7635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AutoShape 6"/>
          <p:cNvGrpSpPr>
            <a:grpSpLocks/>
          </p:cNvGrpSpPr>
          <p:nvPr/>
        </p:nvGrpSpPr>
        <p:grpSpPr bwMode="auto">
          <a:xfrm>
            <a:off x="1403350" y="127000"/>
            <a:ext cx="6242050" cy="292100"/>
            <a:chOff x="1233" y="-197"/>
            <a:chExt cx="3291" cy="1324"/>
          </a:xfrm>
        </p:grpSpPr>
        <p:pic>
          <p:nvPicPr>
            <p:cNvPr id="16417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8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dirty="0" smtClean="0">
                  <a:solidFill>
                    <a:srgbClr val="000000"/>
                  </a:solidFill>
                  <a:latin typeface="Times New Roman" pitchFamily="18" charset="0"/>
                </a:rPr>
                <a:t>МЕЖБЮДЖЕТНЫЕ ОТНОШЕНИЯ</a:t>
              </a:r>
              <a:endParaRPr lang="ru-RU" altLang="ru-RU" sz="22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7488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028031" y="663576"/>
            <a:ext cx="2980532" cy="22002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78306" y="663575"/>
            <a:ext cx="2065238" cy="218054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48238" y="663576"/>
            <a:ext cx="1750000" cy="21352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6399" name="Text Box 40"/>
          <p:cNvSpPr txBox="1">
            <a:spLocks noChangeArrowheads="1"/>
          </p:cNvSpPr>
          <p:nvPr/>
        </p:nvSpPr>
        <p:spPr bwMode="auto">
          <a:xfrm>
            <a:off x="236538" y="665163"/>
            <a:ext cx="1690687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(</a:t>
            </a:r>
            <a:r>
              <a:rPr lang="ru-RU" altLang="ru-RU" sz="1200" b="1" i="1" dirty="0">
                <a:latin typeface="Times New Roman" pitchFamily="18" charset="0"/>
              </a:rPr>
              <a:t>от лат. «</a:t>
            </a:r>
            <a:r>
              <a:rPr lang="en-US" altLang="ru-RU" sz="1200" b="1" i="1" dirty="0" err="1">
                <a:latin typeface="Times New Roman" pitchFamily="18" charset="0"/>
              </a:rPr>
              <a:t>Dotatio</a:t>
            </a:r>
            <a:r>
              <a:rPr lang="ru-RU" altLang="ru-RU" sz="12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2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200" dirty="0">
                <a:latin typeface="Times New Roman" pitchFamily="18" charset="0"/>
              </a:rPr>
              <a:t>использования.</a:t>
            </a:r>
          </a:p>
        </p:txBody>
      </p:sp>
      <p:sp>
        <p:nvSpPr>
          <p:cNvPr id="16400" name="Text Box 41"/>
          <p:cNvSpPr txBox="1">
            <a:spLocks noChangeArrowheads="1"/>
          </p:cNvSpPr>
          <p:nvPr/>
        </p:nvSpPr>
        <p:spPr bwMode="auto">
          <a:xfrm>
            <a:off x="2027238" y="663575"/>
            <a:ext cx="30035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</a:t>
            </a:r>
            <a:r>
              <a:rPr lang="en-US" altLang="ru-RU" sz="1100" b="1" i="1" dirty="0">
                <a:latin typeface="Times New Roman" pitchFamily="18" charset="0"/>
              </a:rPr>
              <a:t> </a:t>
            </a:r>
            <a:r>
              <a:rPr lang="ru-RU" altLang="ru-RU" sz="1100" b="1" i="1" dirty="0">
                <a:latin typeface="Times New Roman" pitchFamily="18" charset="0"/>
              </a:rPr>
              <a:t>«</a:t>
            </a:r>
            <a:r>
              <a:rPr lang="en-US" altLang="ru-RU" sz="1100" b="1" i="1" dirty="0" err="1">
                <a:latin typeface="Times New Roman" pitchFamily="18" charset="0"/>
              </a:rPr>
              <a:t>Subvenire</a:t>
            </a:r>
            <a:r>
              <a:rPr lang="ru-RU" altLang="ru-RU" sz="1100" b="1" i="1" dirty="0">
                <a:latin typeface="Times New Roman" pitchFamily="18" charset="0"/>
              </a:rPr>
              <a:t>»</a:t>
            </a:r>
            <a:r>
              <a:rPr lang="en-US" altLang="ru-RU" sz="1100" b="1" i="1" dirty="0">
                <a:latin typeface="Times New Roman" pitchFamily="18" charset="0"/>
              </a:rPr>
              <a:t> - </a:t>
            </a:r>
            <a:r>
              <a:rPr lang="ru-RU" altLang="ru-RU" sz="1100" b="1" i="1" dirty="0">
                <a:latin typeface="Times New Roman" pitchFamily="18" charset="0"/>
              </a:rPr>
              <a:t>приходить на помощь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16401" name="Text Box 42"/>
          <p:cNvSpPr txBox="1">
            <a:spLocks noChangeArrowheads="1"/>
          </p:cNvSpPr>
          <p:nvPr/>
        </p:nvSpPr>
        <p:spPr bwMode="auto">
          <a:xfrm>
            <a:off x="5083175" y="612775"/>
            <a:ext cx="206533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 «</a:t>
            </a:r>
            <a:r>
              <a:rPr lang="en-US" altLang="ru-RU" sz="1100" b="1" i="1" dirty="0" err="1">
                <a:latin typeface="Times New Roman" pitchFamily="18" charset="0"/>
              </a:rPr>
              <a:t>Subsiduim</a:t>
            </a:r>
            <a:r>
              <a:rPr lang="ru-RU" altLang="ru-RU" sz="1100" b="1" i="1" dirty="0">
                <a:latin typeface="Times New Roman" pitchFamily="18" charset="0"/>
              </a:rPr>
              <a:t>» - поддержка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</p:txBody>
      </p:sp>
      <p:sp>
        <p:nvSpPr>
          <p:cNvPr id="16402" name="Text Box 51"/>
          <p:cNvSpPr txBox="1">
            <a:spLocks noChangeArrowheads="1"/>
          </p:cNvSpPr>
          <p:nvPr/>
        </p:nvSpPr>
        <p:spPr bwMode="auto">
          <a:xfrm>
            <a:off x="7248525" y="6651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Трансфе́рт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 от лат. «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Transfero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переношу,перемещаю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соглашениями.</a:t>
            </a: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3" name="Line 43"/>
          <p:cNvSpPr>
            <a:spLocks noChangeShapeType="1"/>
          </p:cNvSpPr>
          <p:nvPr/>
        </p:nvSpPr>
        <p:spPr bwMode="auto">
          <a:xfrm flipH="1">
            <a:off x="1403350" y="433388"/>
            <a:ext cx="1249363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4" name="Line 43"/>
          <p:cNvSpPr>
            <a:spLocks noChangeShapeType="1"/>
          </p:cNvSpPr>
          <p:nvPr/>
        </p:nvSpPr>
        <p:spPr bwMode="auto">
          <a:xfrm flipH="1">
            <a:off x="3660775" y="461963"/>
            <a:ext cx="238125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5" name="Line 43"/>
          <p:cNvSpPr>
            <a:spLocks noChangeShapeType="1"/>
          </p:cNvSpPr>
          <p:nvPr/>
        </p:nvSpPr>
        <p:spPr bwMode="auto">
          <a:xfrm>
            <a:off x="6877050" y="436563"/>
            <a:ext cx="93503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6" name="Line 43"/>
          <p:cNvSpPr>
            <a:spLocks noChangeShapeType="1"/>
          </p:cNvSpPr>
          <p:nvPr/>
        </p:nvSpPr>
        <p:spPr bwMode="auto">
          <a:xfrm>
            <a:off x="5651500" y="479425"/>
            <a:ext cx="217488" cy="15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6407" name="Group 34"/>
          <p:cNvGrpSpPr>
            <a:grpSpLocks/>
          </p:cNvGrpSpPr>
          <p:nvPr/>
        </p:nvGrpSpPr>
        <p:grpSpPr bwMode="auto">
          <a:xfrm>
            <a:off x="58738" y="3141663"/>
            <a:ext cx="236537" cy="1092200"/>
            <a:chOff x="331" y="2795"/>
            <a:chExt cx="418" cy="723"/>
          </a:xfrm>
        </p:grpSpPr>
        <p:sp>
          <p:nvSpPr>
            <p:cNvPr id="16413" name="Line 5"/>
            <p:cNvSpPr>
              <a:spLocks noChangeShapeType="1"/>
            </p:cNvSpPr>
            <p:nvPr/>
          </p:nvSpPr>
          <p:spPr bwMode="auto">
            <a:xfrm flipH="1">
              <a:off x="340" y="279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Line 6"/>
            <p:cNvSpPr>
              <a:spLocks noChangeShapeType="1"/>
            </p:cNvSpPr>
            <p:nvPr/>
          </p:nvSpPr>
          <p:spPr bwMode="auto">
            <a:xfrm>
              <a:off x="331" y="3144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Line 6"/>
            <p:cNvSpPr>
              <a:spLocks noChangeShapeType="1"/>
            </p:cNvSpPr>
            <p:nvPr/>
          </p:nvSpPr>
          <p:spPr bwMode="auto">
            <a:xfrm>
              <a:off x="335" y="351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Line 12"/>
            <p:cNvSpPr>
              <a:spLocks noChangeShapeType="1"/>
            </p:cNvSpPr>
            <p:nvPr/>
          </p:nvSpPr>
          <p:spPr bwMode="auto">
            <a:xfrm>
              <a:off x="340" y="2795"/>
              <a:ext cx="0" cy="7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9688" y="5962650"/>
            <a:ext cx="231775" cy="503238"/>
            <a:chOff x="39688" y="5962650"/>
            <a:chExt cx="231775" cy="50323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57150" y="5962650"/>
              <a:ext cx="1588" cy="503238"/>
            </a:xfrm>
            <a:prstGeom prst="line">
              <a:avLst/>
            </a:prstGeom>
            <a:ln w="317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39688" y="6453188"/>
              <a:ext cx="23177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7150" y="5962650"/>
              <a:ext cx="19685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11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74638" y="2924175"/>
            <a:ext cx="8834437" cy="24622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Иные межбюджетные трансферты, передаваемые бюджету Муромского района из бюджета муниципального образования  </a:t>
            </a:r>
            <a:r>
              <a:rPr lang="ru-RU" altLang="ru-RU" sz="1400" b="1" dirty="0" err="1">
                <a:latin typeface="Times New Roman" pitchFamily="18" charset="0"/>
              </a:rPr>
              <a:t>Ковардицкое</a:t>
            </a:r>
            <a:r>
              <a:rPr lang="ru-RU" altLang="ru-RU" sz="1400" b="1" dirty="0"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составление </a:t>
            </a:r>
            <a:r>
              <a:rPr lang="ru-RU" altLang="ru-RU" sz="900" dirty="0">
                <a:latin typeface="Times New Roman" pitchFamily="18" charset="0"/>
              </a:rPr>
              <a:t>проекта бюджета поселения, исполнения бюджета поселения, осуществления контроля за его исполнением, составления отчета об исполнении бюджета </a:t>
            </a:r>
            <a:r>
              <a:rPr lang="ru-RU" altLang="ru-RU" sz="900" dirty="0" smtClean="0">
                <a:latin typeface="Times New Roman" pitchFamily="18" charset="0"/>
              </a:rPr>
              <a:t>поселения;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обеспечение </a:t>
            </a:r>
            <a:r>
              <a:rPr lang="ru-RU" altLang="ru-RU" sz="900" dirty="0">
                <a:latin typeface="Times New Roman" pitchFamily="18" charset="0"/>
              </a:rPr>
              <a:t>проживающих в муниципальном образовании  </a:t>
            </a:r>
            <a:r>
              <a:rPr lang="ru-RU" altLang="ru-RU" sz="900" dirty="0" err="1">
                <a:latin typeface="Times New Roman" pitchFamily="18" charset="0"/>
              </a:rPr>
              <a:t>Ковардицкое</a:t>
            </a:r>
            <a:r>
              <a:rPr lang="ru-RU" altLang="ru-RU" sz="900" dirty="0">
                <a:latin typeface="Times New Roman" pitchFamily="18" charset="0"/>
              </a:rPr>
              <a:t> и нуждающихся в жилых помещениях малоимущих граждан жилыми помещениями, организация строительства муниципального жилищного фонда, а также иных полномочий в соответствии с жилищным законодательством а именно: принятие решений о предоставлении жилых помещений по договору социального найма, при наличии в муниципальном жилищном фонде муниципального образования </a:t>
            </a:r>
            <a:r>
              <a:rPr lang="ru-RU" altLang="ru-RU" sz="900" dirty="0" err="1">
                <a:latin typeface="Times New Roman" pitchFamily="18" charset="0"/>
              </a:rPr>
              <a:t>Ковардицкое</a:t>
            </a:r>
            <a:r>
              <a:rPr lang="ru-RU" altLang="ru-RU" sz="900" dirty="0">
                <a:latin typeface="Times New Roman" pitchFamily="18" charset="0"/>
              </a:rPr>
              <a:t> жилых помещений, предоставляемых по договорам социального найма; установление размера дохода, приходящегося на каждого члена семьи,  и стоимости имущества, находящегося в собственности членов семьи и подлежащего налогообложению, в целях признания граждан малоимущими и предоставления им по договорам социального найма жилых помещений муниципального жилищного фонда; ведение в установленном порядке учета граждан в качестве нуждающихся в жилых помещениях, предоставляемых по договорам социального найма,  принятие в установленном порядке решений о переводе жилых помещений в нежилые помещения и нежилых помещений в жилые помещения; согласование переустройства и перепланировки жилых помещений; определение порядка получения документа, подтверждающего принятие решения о согласовании или об отказе в согласовании переустройства и (или) перепланировки жилого помещения в соответствии с условиями и порядком переустройства и перепланировки жилых помещений  (по вопросу местного значения, указанного в пункте 1 статье 1 Закона Владимирской области) с предоставлением иных межбюджетных трансфертов в сумме, предусмотренной бюджетом сельского поселения.</a:t>
            </a:r>
          </a:p>
        </p:txBody>
      </p:sp>
      <p:sp>
        <p:nvSpPr>
          <p:cNvPr id="16412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95275" y="5761038"/>
            <a:ext cx="8813800" cy="908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Иные межбюджетные трансферты, передаваемые бюджету муниципального образования Ковардицкое из бюджета Муромского района: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на мероприятия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</a:t>
            </a:r>
            <a:r>
              <a:rPr lang="ru-RU" altLang="ru-RU" sz="2200" b="1" dirty="0" err="1">
                <a:latin typeface="Times New Roman" pitchFamily="18" charset="0"/>
              </a:rPr>
              <a:t>Ковардицкое</a:t>
            </a:r>
            <a:endParaRPr lang="ru-RU" altLang="ru-RU" sz="2200" b="1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24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323850" y="3722837"/>
            <a:ext cx="4032250" cy="2874813"/>
            <a:chOff x="0" y="0"/>
            <a:chExt cx="4829175" cy="3028950"/>
          </a:xfrm>
        </p:grpSpPr>
        <p:graphicFrame>
          <p:nvGraphicFramePr>
            <p:cNvPr id="14" name="Диаграмма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41700996"/>
                </p:ext>
              </p:extLst>
            </p:nvPr>
          </p:nvGraphicFramePr>
          <p:xfrm>
            <a:off x="0" y="0"/>
            <a:ext cx="4829175" cy="3028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TextBox 9"/>
            <p:cNvSpPr txBox="1"/>
            <p:nvPr/>
          </p:nvSpPr>
          <p:spPr>
            <a:xfrm>
              <a:off x="104775" y="47625"/>
              <a:ext cx="4572000" cy="5619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="1">
                  <a:latin typeface="Times New Roman" pitchFamily="18" charset="0"/>
                  <a:cs typeface="Times New Roman" pitchFamily="18" charset="0"/>
                </a:rPr>
                <a:t>Динамика индекса потребительских цен на товары и услуги в муниципальном образовании Борисоглебское в 2021 году</a:t>
              </a:r>
            </a:p>
          </p:txBody>
        </p:sp>
      </p:grp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037868"/>
              </p:ext>
            </p:extLst>
          </p:nvPr>
        </p:nvGraphicFramePr>
        <p:xfrm>
          <a:off x="323528" y="836712"/>
          <a:ext cx="403244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715688"/>
              </p:ext>
            </p:extLst>
          </p:nvPr>
        </p:nvGraphicFramePr>
        <p:xfrm>
          <a:off x="4572000" y="872427"/>
          <a:ext cx="4392488" cy="270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656374"/>
              </p:ext>
            </p:extLst>
          </p:nvPr>
        </p:nvGraphicFramePr>
        <p:xfrm>
          <a:off x="4571999" y="3716550"/>
          <a:ext cx="4443189" cy="288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839212"/>
              </p:ext>
            </p:extLst>
          </p:nvPr>
        </p:nvGraphicFramePr>
        <p:xfrm>
          <a:off x="467544" y="3573016"/>
          <a:ext cx="8280920" cy="300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14034"/>
              </p:ext>
            </p:extLst>
          </p:nvPr>
        </p:nvGraphicFramePr>
        <p:xfrm>
          <a:off x="467544" y="188640"/>
          <a:ext cx="4279751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943252"/>
              </p:ext>
            </p:extLst>
          </p:nvPr>
        </p:nvGraphicFramePr>
        <p:xfrm>
          <a:off x="4860033" y="188640"/>
          <a:ext cx="388843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363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252537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ДОХОДОВ И РАСХОДОВ  БЮДЖЕТА МУНИЦИПАЛЬНОГО ОБРАЗОВАНИЯ КОВАРДИЦКОЕ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292100" y="1268760"/>
            <a:ext cx="854392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78697B"/>
              </a:buClr>
              <a:buSzPct val="130000"/>
              <a:defRPr/>
            </a:pPr>
            <a:r>
              <a:rPr lang="ru-RU" altLang="ru-RU" b="1" i="1" dirty="0" smtClean="0">
                <a:latin typeface="Times New Roman" pitchFamily="18" charset="0"/>
              </a:rPr>
              <a:t>Основные характеристики бюджета муниципального образования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78697B"/>
              </a:buClr>
              <a:buSzPct val="130000"/>
              <a:defRPr/>
            </a:pPr>
            <a:r>
              <a:rPr lang="ru-RU" altLang="ru-RU" b="1" i="1" dirty="0" err="1" smtClean="0">
                <a:latin typeface="Times New Roman" pitchFamily="18" charset="0"/>
              </a:rPr>
              <a:t>Ковардицкое</a:t>
            </a:r>
            <a:r>
              <a:rPr lang="ru-RU" altLang="ru-RU" b="1" i="1" dirty="0" smtClean="0">
                <a:latin typeface="Times New Roman" pitchFamily="18" charset="0"/>
              </a:rPr>
              <a:t> на 20</a:t>
            </a:r>
            <a:r>
              <a:rPr lang="en-US" altLang="ru-RU" b="1" i="1" dirty="0" smtClean="0">
                <a:latin typeface="Times New Roman" pitchFamily="18" charset="0"/>
              </a:rPr>
              <a:t>2</a:t>
            </a:r>
            <a:r>
              <a:rPr lang="ru-RU" altLang="ru-RU" b="1" i="1" dirty="0">
                <a:latin typeface="Times New Roman" pitchFamily="18" charset="0"/>
              </a:rPr>
              <a:t>2</a:t>
            </a:r>
            <a:r>
              <a:rPr lang="ru-RU" altLang="ru-RU" b="1" i="1" dirty="0" smtClean="0">
                <a:latin typeface="Times New Roman" pitchFamily="18" charset="0"/>
              </a:rPr>
              <a:t> – 2024</a:t>
            </a:r>
            <a:r>
              <a:rPr lang="en-US" altLang="ru-RU" b="1" i="1" dirty="0" smtClean="0">
                <a:latin typeface="Times New Roman" pitchFamily="18" charset="0"/>
              </a:rPr>
              <a:t> </a:t>
            </a:r>
            <a:r>
              <a:rPr lang="ru-RU" altLang="ru-RU" b="1" i="1" dirty="0" smtClean="0">
                <a:latin typeface="Times New Roman" pitchFamily="18" charset="0"/>
              </a:rPr>
              <a:t>годы</a:t>
            </a:r>
          </a:p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endParaRPr lang="ru-RU" altLang="ru-RU" b="1" i="1" dirty="0" smtClean="0">
              <a:latin typeface="Times New Roman" pitchFamily="18" charset="0"/>
            </a:endParaRPr>
          </a:p>
          <a:p>
            <a:pPr marL="4763" indent="-4763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endParaRPr lang="ru-RU" altLang="ru-RU" b="1" i="1" dirty="0" smtClean="0">
              <a:latin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23602" y="5949280"/>
            <a:ext cx="8280920" cy="792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 муниципального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200" b="1" i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2022-2024 </a:t>
            </a: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годах не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планируется.</a:t>
            </a:r>
            <a:endParaRPr lang="ru-RU" altLang="ru-RU" sz="2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13142"/>
              </p:ext>
            </p:extLst>
          </p:nvPr>
        </p:nvGraphicFramePr>
        <p:xfrm>
          <a:off x="179512" y="1916832"/>
          <a:ext cx="8716810" cy="3960191"/>
        </p:xfrm>
        <a:graphic>
          <a:graphicData uri="http://schemas.openxmlformats.org/drawingml/2006/table">
            <a:tbl>
              <a:tblPr/>
              <a:tblGrid>
                <a:gridCol w="2380107"/>
                <a:gridCol w="792088"/>
                <a:gridCol w="792088"/>
                <a:gridCol w="1080120"/>
                <a:gridCol w="799979"/>
                <a:gridCol w="1072229"/>
                <a:gridCol w="829822"/>
                <a:gridCol w="970377"/>
              </a:tblGrid>
              <a:tr h="4356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2021 год, (план на 01.10.2021)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4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338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Доходы - всего,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47967,0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43732,6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91,2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43520,7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99,5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40537,0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93,1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4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Налоговые и неналоговые 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14603,0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15099,0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103,4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15689,0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103,9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16310,0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8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Безвозмездные 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поступления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33364,0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28633,6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27831,7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24227,0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8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Расходы - всего,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49910,1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43732,6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87,6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43520,7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99,5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40537,0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7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Выполнение других обязательств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2160,0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196,4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8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Дефицит (-)/Профицит (+)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-1943,1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247"/>
          <p:cNvSpPr txBox="1">
            <a:spLocks noChangeArrowheads="1"/>
          </p:cNvSpPr>
          <p:nvPr/>
        </p:nvSpPr>
        <p:spPr bwMode="auto">
          <a:xfrm>
            <a:off x="296863" y="1109637"/>
            <a:ext cx="8713787" cy="55707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80975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1179513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5875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995488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403475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Основная цель бюджетной политики муниципального образования: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Целью основных направлений бюджетной политики является определение условий, используемых при составлении проекта бюджета муниципального образования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2022 год и на плановый период 2023 и 2024 годов, подходов к его формированию, основных характеристик и прогнозируемых параметров бюджета муниципального образования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2022- 2024 годы.</a:t>
            </a:r>
          </a:p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Основные </a:t>
            </a:r>
            <a:r>
              <a:rPr lang="ru-RU" altLang="ru-RU" sz="1800" b="1" u="sng" dirty="0">
                <a:solidFill>
                  <a:prstClr val="black"/>
                </a:solidFill>
                <a:latin typeface="Times New Roman" pitchFamily="18" charset="0"/>
              </a:rPr>
              <a:t>задачи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1. </a:t>
            </a: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1.Обеспечение мероприятий национальных проектов (федеральных программ), предусмотренных Указом Президента Российской Федерации от 07 мая 2018 года № 204 «О национальных целях и стратегических задачах развития Российской Федерации на период до 2024 года</a:t>
            </a:r>
            <a:r>
              <a:rPr lang="ru-RU" altLang="ru-RU" sz="1600" dirty="0">
                <a:latin typeface="Times New Roman" pitchFamily="18" charset="0"/>
              </a:rPr>
              <a:t>, Указом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года», Посланием Президента Российской Федерации Федеральному Собранию Российской Федерации от 21 апреля 2021 года.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2. Повышение </a:t>
            </a: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эффективности бюджетных расходов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3.Внедрение проектов методов управления реализацией муниципальных программ муниципального образования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</a:rPr>
              <a:t>Ковардицкое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1600" dirty="0" smtClean="0">
                <a:latin typeface="Times New Roman" panose="02020603050405020304" pitchFamily="18" charset="0"/>
              </a:rPr>
              <a:t>4. Обеспечение </a:t>
            </a:r>
            <a:r>
              <a:rPr lang="ru-RU" sz="1600" dirty="0">
                <a:latin typeface="Times New Roman" panose="02020603050405020304" pitchFamily="18" charset="0"/>
              </a:rPr>
              <a:t>перечня задач, целевых показателей, финансовыми ресурсами в пределах 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объемов бюджетного финансирования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Использование механизмов казначейского сопровождения средств бюджета.</a:t>
            </a:r>
          </a:p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Повышение подотчетности (подконтрольности) бюджетных расходов предполагает внедрение внутреннего финансового контроля и внутреннего финансового аудита.</a:t>
            </a:r>
            <a:endParaRPr lang="ru-RU" sz="1600" dirty="0">
              <a:latin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6"/>
          <p:cNvSpPr/>
          <p:nvPr/>
        </p:nvSpPr>
        <p:spPr>
          <a:xfrm>
            <a:off x="491688" y="116632"/>
            <a:ext cx="8378111" cy="985527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Постановлением администрации муниципального образования Ковардицкое от 14.09.2021 № 405 определены основные задачи бюджетной политики муниципального образования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на 2022 год и плановый период 2023 и 2024 годов: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5"/>
          <p:cNvSpPr>
            <a:spLocks noGrp="1" noChangeArrowheads="1"/>
          </p:cNvSpPr>
          <p:nvPr>
            <p:ph type="title"/>
          </p:nvPr>
        </p:nvSpPr>
        <p:spPr>
          <a:xfrm>
            <a:off x="468313" y="404664"/>
            <a:ext cx="8229600" cy="785837"/>
          </a:xfrm>
        </p:spPr>
        <p:txBody>
          <a:bodyPr anchor="b"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КОВАРДИЦКОЕ</a:t>
            </a:r>
          </a:p>
        </p:txBody>
      </p:sp>
      <p:sp>
        <p:nvSpPr>
          <p:cNvPr id="21507" name="Rectangle 56"/>
          <p:cNvSpPr>
            <a:spLocks noChangeArrowheads="1"/>
          </p:cNvSpPr>
          <p:nvPr/>
        </p:nvSpPr>
        <p:spPr bwMode="auto">
          <a:xfrm>
            <a:off x="350838" y="1412875"/>
            <a:ext cx="8461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</a:rPr>
              <a:t>Доходы бюджета муниципального образования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 Российской Федерации).</a:t>
            </a:r>
          </a:p>
        </p:txBody>
      </p:sp>
      <p:sp>
        <p:nvSpPr>
          <p:cNvPr id="21508" name="Rectangle 57"/>
          <p:cNvSpPr>
            <a:spLocks noChangeArrowheads="1"/>
          </p:cNvSpPr>
          <p:nvPr/>
        </p:nvSpPr>
        <p:spPr bwMode="auto">
          <a:xfrm>
            <a:off x="813603" y="2204864"/>
            <a:ext cx="7772400" cy="57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доходов бюджета муниципального образования 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видам доходов в 2020 – 2024 годах, тыс. рублей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108718"/>
              </p:ext>
            </p:extLst>
          </p:nvPr>
        </p:nvGraphicFramePr>
        <p:xfrm>
          <a:off x="785813" y="2852738"/>
          <a:ext cx="7413625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name="Лист" r:id="rId4" imgW="7477185" imgH="3628918" progId="Excel.Sheet.8">
                  <p:embed/>
                </p:oleObj>
              </mc:Choice>
              <mc:Fallback>
                <p:oleObj name="Лист" r:id="rId4" imgW="7477185" imgH="3628918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852738"/>
                        <a:ext cx="7413625" cy="359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8983</TotalTime>
  <Words>3490</Words>
  <Application>Microsoft Office PowerPoint</Application>
  <PresentationFormat>Экран (4:3)</PresentationFormat>
  <Paragraphs>750</Paragraphs>
  <Slides>20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Волна</vt:lpstr>
      <vt:lpstr>Лист</vt:lpstr>
      <vt:lpstr>Диаграмма</vt:lpstr>
      <vt:lpstr>к решению Совета народных депутатов муниципального образования Ковардицкое Муромского района от 16.12.2021 №47 «О бюджете муниципального образования Ковардицкое на 2022 год и на плановый период 2023 и 2024 годов»</vt:lpstr>
      <vt:lpstr>ВВОДНАЯ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ХАРАКТЕРИСТИКИ ДОХОДОВ И РАСХОДОВ  БЮДЖЕТА МУНИЦИПАЛЬНОГО ОБРАЗОВАНИЯ КОВАРДИЦКОЕ</vt:lpstr>
      <vt:lpstr>Презентация PowerPoint</vt:lpstr>
      <vt:lpstr>ДОХОДЫ БЮДЖЕТА МУНИЦИПАЛЬНОГО ОБРАЗОВАНИЯ КОВАРДИЦКОЕ</vt:lpstr>
      <vt:lpstr>Презентация PowerPoint</vt:lpstr>
      <vt:lpstr>Презентация PowerPoint</vt:lpstr>
      <vt:lpstr>Доходы бюджета муниципального образования на 1 жителя</vt:lpstr>
      <vt:lpstr>          Из общего объема безвозмездных поступлений от других бюджетов бюджетной системы Российской Федерации в 2022 году в сумме 28633,6 тыс. рублей планируется поступление дотации бюджетам сельских поселений на выравнивание бюджетной обеспеченности из бюджетов муниципальных районов в сумме 20741,0 тыс. рублей (72,4%), субсидий – 4059,3 тыс. рублей (14,2 %), субвенций – 606,3тыс. рублей (2,1%), 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– 3000,0 тыс. рублей (10,5%), иные межбюджетные трансферты, передаваемые бюджетам сельских поселений из бюджетов муниципальных районов – 227,0 тыс. рублей (0,8%).</vt:lpstr>
      <vt:lpstr>РАСХОДЫ БЮДЖЕТА  МУНИЦИПАЛЬНОГО ОБРАЗОВАНИЯ КОВАРДИЦКОЕ</vt:lpstr>
      <vt:lpstr>Презентация PowerPoint</vt:lpstr>
      <vt:lpstr>Презентация PowerPoint</vt:lpstr>
      <vt:lpstr>Динамика расходов бюджета муниципального образования Ковардицкое  в разрезе муниципальных программ (тыс. рублей) </vt:lpstr>
      <vt:lpstr>МЕЖБЮДЖЕТНЫЕ ОТНОШЕНИЯ</vt:lpstr>
      <vt:lpstr>ДОПОЛНИТЕЛЬНАЯ ИНФОРМАЦИЯ</vt:lpstr>
      <vt:lpstr>С решением Совета народных депутатов муниципального образования Ковардицкое Муромского района от 16.12.2021 № 47 «О бюджете муниципального образования Ковардицкое на 2022 год и на плановый период 2023 и 2024 годов» можно ознакомиться в газете «Муромский край» от 24.12.2021 №138 (4767) или на сайте администрации Муромского района www.muromraion.ru  в разделе «Финансовое управление».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KuznecovaA</dc:creator>
  <cp:lastModifiedBy>Колпакова Елена</cp:lastModifiedBy>
  <cp:revision>473</cp:revision>
  <cp:lastPrinted>2021-12-13T13:25:19Z</cp:lastPrinted>
  <dcterms:created xsi:type="dcterms:W3CDTF">2014-11-19T12:08:38Z</dcterms:created>
  <dcterms:modified xsi:type="dcterms:W3CDTF">2021-12-30T05:35:40Z</dcterms:modified>
</cp:coreProperties>
</file>