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9" r:id="rId1"/>
  </p:sldMasterIdLst>
  <p:notesMasterIdLst>
    <p:notesMasterId r:id="rId22"/>
  </p:notesMasterIdLst>
  <p:sldIdLst>
    <p:sldId id="256" r:id="rId2"/>
    <p:sldId id="257" r:id="rId3"/>
    <p:sldId id="302" r:id="rId4"/>
    <p:sldId id="291" r:id="rId5"/>
    <p:sldId id="266" r:id="rId6"/>
    <p:sldId id="304" r:id="rId7"/>
    <p:sldId id="258" r:id="rId8"/>
    <p:sldId id="277" r:id="rId9"/>
    <p:sldId id="292" r:id="rId10"/>
    <p:sldId id="295" r:id="rId11"/>
    <p:sldId id="296" r:id="rId12"/>
    <p:sldId id="297" r:id="rId13"/>
    <p:sldId id="299" r:id="rId14"/>
    <p:sldId id="260" r:id="rId15"/>
    <p:sldId id="286" r:id="rId16"/>
    <p:sldId id="285" r:id="rId17"/>
    <p:sldId id="303" r:id="rId18"/>
    <p:sldId id="288" r:id="rId19"/>
    <p:sldId id="262" r:id="rId20"/>
    <p:sldId id="263" r:id="rId21"/>
  </p:sldIdLst>
  <p:sldSz cx="9144000" cy="6858000" type="screen4x3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A6F4"/>
    <a:srgbClr val="CCFFFF"/>
    <a:srgbClr val="CCFFCC"/>
    <a:srgbClr val="601781"/>
    <a:srgbClr val="FFFF99"/>
    <a:srgbClr val="54CC79"/>
    <a:srgbClr val="FFFF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27" autoAdjust="0"/>
    <p:restoredTop sz="0" autoAdjust="0"/>
  </p:normalViewPr>
  <p:slideViewPr>
    <p:cSldViewPr>
      <p:cViewPr>
        <p:scale>
          <a:sx n="100" d="100"/>
          <a:sy n="100" d="100"/>
        </p:scale>
        <p:origin x="-2040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6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87;&#1088;&#1086;&#1077;&#1082;&#1090;%20&#1073;&#1102;&#1076;&#1078;&#1077;&#1090;&#1072;%20&#1041;&#1043;%202022\&#1055;&#1086;&#1076;&#1089;&#1086;&#1073;&#1082;&#1072;&#1041;&#1043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87;&#1088;&#1086;&#1077;&#1082;&#1090;%20&#1073;&#1102;&#1076;&#1078;&#1077;&#1090;&#1072;%20&#1050;&#1054;&#1042;%202022\&#1055;&#1086;&#1076;&#1089;&#1086;&#1073;&#1082;&#1072;%20&#1082;%20&#1087;&#1088;&#1086;&#1077;&#1082;&#1090;&#1091;%202022-2024%20&#1050;&#1054;&#1042;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87;&#1088;&#1086;&#1077;&#1082;&#1090;%20&#1073;&#1102;&#1076;&#1078;&#1077;&#1090;&#1072;%20&#1050;&#1054;&#1042;%202022\&#1055;&#1086;&#1076;&#1089;&#1086;&#1073;&#1082;&#1072;%20&#1082;%20&#1087;&#1088;&#1086;&#1077;&#1082;&#1090;&#1091;%202022-2024%20&#1050;&#1054;&#1042;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87;&#1088;&#1086;&#1077;&#1082;&#1090;%20&#1073;&#1102;&#1076;&#1078;&#1077;&#1090;&#1072;%20&#1050;&#1054;&#1042;%202022\&#1055;&#1086;&#1076;&#1089;&#1086;&#1073;&#1082;&#1072;%20&#1082;%20&#1087;&#1088;&#1086;&#1077;&#1082;&#1090;&#1091;%202022-2024%20&#1050;&#1054;&#1042;.xls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87;&#1088;&#1086;&#1077;&#1082;&#1090;%20&#1073;&#1102;&#1076;&#1078;&#1077;&#1090;&#1072;%20&#1041;&#1043;%202022\&#1055;&#1086;&#1076;&#1089;&#1086;&#1073;&#1082;&#1072;&#1041;&#1043;.xls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87;&#1088;&#1086;&#1077;&#1082;&#1090;%20&#1073;&#1102;&#1076;&#1078;&#1077;&#1090;&#1072;%20&#1050;&#1054;&#1042;%202022\&#1055;&#1086;&#1076;&#1089;&#1086;&#1073;&#1082;&#1072;%20&#1082;%20&#1087;&#1088;&#1086;&#1077;&#1082;&#1090;&#1091;%202022-2024%20&#1050;&#1054;&#1042;.xls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87;&#1088;&#1086;&#1077;&#1082;&#1090;%20&#1073;&#1102;&#1076;&#1078;&#1077;&#1090;&#1072;%20&#1050;&#1054;&#1042;%202022\&#1055;&#1086;&#1076;&#1089;&#1086;&#1073;&#1082;&#1072;%20&#1082;%20&#1087;&#1088;&#1086;&#1077;&#1082;&#1090;&#1091;%202022-2024%20&#1050;&#1054;&#1042;.xls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71132232731263"/>
          <c:y val="0.16877637130801687"/>
          <c:w val="0.83606185321509363"/>
          <c:h val="0.68168776371308015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CC0099"/>
              </a:solidFill>
            </a:ln>
          </c:spPr>
          <c:marker>
            <c:spPr>
              <a:solidFill>
                <a:srgbClr val="CC0099"/>
              </a:solidFill>
            </c:spPr>
          </c:marker>
          <c:dLbls>
            <c:dLbl>
              <c:idx val="0"/>
              <c:layout>
                <c:manualLayout>
                  <c:x val="-3.6111111111111108E-2"/>
                  <c:y val="-5.55555555555555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6111111111111108E-2"/>
                  <c:y val="-6.94444444444444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5555555555555552E-2"/>
                  <c:y val="6.94444444444445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5555555555554534E-3"/>
                  <c:y val="-3.70370370370370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пок.развит.эконом!$A$94:$A$97</c:f>
              <c:strCache>
                <c:ptCount val="4"/>
                <c:pt idx="0">
                  <c:v>в % к сентябрю 2020 года</c:v>
                </c:pt>
                <c:pt idx="1">
                  <c:v>в % к декабрю 2020 года</c:v>
                </c:pt>
                <c:pt idx="2">
                  <c:v>в % к августу 2021 года</c:v>
                </c:pt>
                <c:pt idx="3">
                  <c:v>в % 9 мес 2021 к 9 мес 2020 года</c:v>
                </c:pt>
              </c:strCache>
            </c:strRef>
          </c:cat>
          <c:val>
            <c:numRef>
              <c:f>пок.развит.эконом!$B$94:$B$97</c:f>
              <c:numCache>
                <c:formatCode>0.0%</c:formatCode>
                <c:ptCount val="4"/>
                <c:pt idx="0">
                  <c:v>1.08</c:v>
                </c:pt>
                <c:pt idx="1">
                  <c:v>1.056</c:v>
                </c:pt>
                <c:pt idx="2">
                  <c:v>1.0029999999999999</c:v>
                </c:pt>
                <c:pt idx="3">
                  <c:v>1.0649999999999999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007680"/>
        <c:axId val="76013568"/>
      </c:lineChart>
      <c:catAx>
        <c:axId val="76007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6013568"/>
        <c:crosses val="autoZero"/>
        <c:auto val="1"/>
        <c:lblAlgn val="ctr"/>
        <c:lblOffset val="100"/>
        <c:noMultiLvlLbl val="0"/>
      </c:catAx>
      <c:valAx>
        <c:axId val="7601356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6007680"/>
        <c:crosses val="autoZero"/>
        <c:crossBetween val="between"/>
      </c:valAx>
      <c:spPr>
        <a:gradFill>
          <a:gsLst>
            <a:gs pos="0">
              <a:srgbClr val="FFFFFF"/>
            </a:gs>
            <a:gs pos="100000">
              <a:srgbClr val="99CCFF"/>
            </a:gs>
          </a:gsLst>
          <a:lin ang="5400000" scaled="1"/>
        </a:gradFill>
        <a:ln>
          <a:solidFill>
            <a:schemeClr val="bg1">
              <a:lumMod val="95000"/>
            </a:schemeClr>
          </a:solidFill>
        </a:ln>
      </c:spPr>
    </c:plotArea>
    <c:plotVisOnly val="1"/>
    <c:dispBlanksAs val="gap"/>
    <c:showDLblsOverMax val="0"/>
  </c:chart>
  <c:spPr>
    <a:gradFill>
      <a:gsLst>
        <a:gs pos="0">
          <a:srgbClr val="FFFFFF"/>
        </a:gs>
        <a:gs pos="100000">
          <a:srgbClr val="99CCFF"/>
        </a:gs>
      </a:gsLst>
      <a:lin ang="5400000" scaled="1"/>
    </a:gradFill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Динамика роста среднемесячной заработной в муниципальном образовании Ковардицкое, в рублях </a:t>
            </a:r>
          </a:p>
        </c:rich>
      </c:tx>
      <c:layout>
        <c:manualLayout>
          <c:xMode val="edge"/>
          <c:yMode val="edge"/>
          <c:x val="0.15453052824355504"/>
          <c:y val="1.6667395742198891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3175">
          <a:solidFill>
            <a:srgbClr val="FFFFFF"/>
          </a:solidFill>
          <a:prstDash val="solid"/>
        </a:ln>
      </c:spPr>
    </c:sideWall>
    <c:backWall>
      <c:thickness val="0"/>
      <c:spPr>
        <a:noFill/>
        <a:ln w="3175">
          <a:solidFill>
            <a:srgbClr val="FFFFFF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7689064773639053E-2"/>
          <c:y val="0.28421169494940357"/>
          <c:w val="0.89239425382707993"/>
          <c:h val="0.54835395575553059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3366FF"/>
            </a:solidFill>
            <a:ln w="2540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993366"/>
              </a:solidFill>
              <a:ln w="25400"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rgbClr val="993366"/>
              </a:solidFill>
              <a:ln w="25400"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rgbClr val="993366"/>
              </a:solidFill>
              <a:ln w="25400"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rgbClr val="993366"/>
              </a:solidFill>
              <a:ln w="25400">
                <a:noFill/>
              </a:ln>
            </c:spPr>
          </c:dPt>
          <c:dPt>
            <c:idx val="4"/>
            <c:invertIfNegative val="0"/>
            <c:bubble3D val="0"/>
            <c:spPr>
              <a:solidFill>
                <a:srgbClr val="993366"/>
              </a:solidFill>
              <a:ln w="25400">
                <a:noFill/>
              </a:ln>
            </c:spPr>
          </c:dPt>
          <c:dPt>
            <c:idx val="5"/>
            <c:invertIfNegative val="0"/>
            <c:bubble3D val="0"/>
            <c:spPr>
              <a:solidFill>
                <a:srgbClr val="993366"/>
              </a:solidFill>
              <a:ln w="25400">
                <a:noFill/>
              </a:ln>
            </c:spPr>
          </c:dPt>
          <c:dLbls>
            <c:dLbl>
              <c:idx val="0"/>
              <c:layout>
                <c:manualLayout>
                  <c:x val="9.9753852012021815E-3"/>
                  <c:y val="-1.374506758083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9720986949170218E-3"/>
                  <c:y val="-3.3389472149314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387902937003341E-2"/>
                  <c:y val="-2.3899512560929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691095607867668E-2"/>
                  <c:y val="-2.7350866855928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0042067280450043E-3"/>
                  <c:y val="-3.2785797608632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230776204787873E-2"/>
                  <c:y val="-4.5434529017206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[$₽-419]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пок.развит.эконом!$A$4:$A$9</c:f>
              <c:strCache>
                <c:ptCount val="6"/>
                <c:pt idx="0">
                  <c:v>2019 (отчет)</c:v>
                </c:pt>
                <c:pt idx="1">
                  <c:v>2020 (отчет)</c:v>
                </c:pt>
                <c:pt idx="2">
                  <c:v>2021 (оценка)</c:v>
                </c:pt>
                <c:pt idx="3">
                  <c:v>2022 (прогноз)</c:v>
                </c:pt>
                <c:pt idx="4">
                  <c:v>2023 (прогноз)</c:v>
                </c:pt>
                <c:pt idx="5">
                  <c:v>2024 (прогноз)</c:v>
                </c:pt>
              </c:strCache>
            </c:strRef>
          </c:cat>
          <c:val>
            <c:numRef>
              <c:f>пок.развит.эконом!$C$4:$C$9</c:f>
              <c:numCache>
                <c:formatCode>0.0</c:formatCode>
                <c:ptCount val="6"/>
                <c:pt idx="0">
                  <c:v>5277.5381075639916</c:v>
                </c:pt>
                <c:pt idx="1">
                  <c:v>5574.1299971239578</c:v>
                </c:pt>
                <c:pt idx="2">
                  <c:v>5852.7466206499857</c:v>
                </c:pt>
                <c:pt idx="3">
                  <c:v>6702.9767040552206</c:v>
                </c:pt>
                <c:pt idx="4">
                  <c:v>7389.6318665516255</c:v>
                </c:pt>
                <c:pt idx="5">
                  <c:v>7749.1371872303707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138880"/>
        <c:axId val="28140672"/>
        <c:axId val="0"/>
      </c:bar3DChart>
      <c:catAx>
        <c:axId val="28138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8140672"/>
        <c:crosses val="autoZero"/>
        <c:auto val="1"/>
        <c:lblAlgn val="ctr"/>
        <c:lblOffset val="100"/>
        <c:noMultiLvlLbl val="0"/>
      </c:catAx>
      <c:valAx>
        <c:axId val="28140672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81388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rotWithShape="0">
      <a:gsLst>
        <a:gs pos="0">
          <a:srgbClr val="FFFFFF"/>
        </a:gs>
        <a:gs pos="100000">
          <a:srgbClr val="99CCFF"/>
        </a:gs>
      </a:gsLst>
      <a:lin ang="5400000" scaled="1"/>
    </a:gra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116907261592301"/>
          <c:y val="0.19914818755763639"/>
          <c:w val="0.84898519071977319"/>
          <c:h val="0.5682414698162728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пок.развит.эконом!$B$19</c:f>
              <c:strCache>
                <c:ptCount val="1"/>
                <c:pt idx="0">
                  <c:v>Экономически активное население</c:v>
                </c:pt>
              </c:strCache>
            </c:strRef>
          </c:tx>
          <c:spPr>
            <a:solidFill>
              <a:srgbClr val="CC99FF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пок.развит.эконом!$A$20:$A$25</c:f>
              <c:strCache>
                <c:ptCount val="6"/>
                <c:pt idx="0">
                  <c:v>2019 (отчет)</c:v>
                </c:pt>
                <c:pt idx="1">
                  <c:v>2020 (отчет)</c:v>
                </c:pt>
                <c:pt idx="2">
                  <c:v>2021 (оценка)</c:v>
                </c:pt>
                <c:pt idx="3">
                  <c:v>2022  (прогноз)</c:v>
                </c:pt>
                <c:pt idx="4">
                  <c:v>2023 (прогноз)</c:v>
                </c:pt>
                <c:pt idx="5">
                  <c:v>2024 (прогноз)</c:v>
                </c:pt>
              </c:strCache>
            </c:strRef>
          </c:cat>
          <c:val>
            <c:numRef>
              <c:f>пок.развит.эконом!$B$20:$B$25</c:f>
              <c:numCache>
                <c:formatCode>0.0</c:formatCode>
                <c:ptCount val="6"/>
                <c:pt idx="0">
                  <c:v>9687</c:v>
                </c:pt>
                <c:pt idx="1">
                  <c:v>9600</c:v>
                </c:pt>
                <c:pt idx="2">
                  <c:v>9442</c:v>
                </c:pt>
                <c:pt idx="3">
                  <c:v>9242</c:v>
                </c:pt>
                <c:pt idx="4">
                  <c:v>9242</c:v>
                </c:pt>
                <c:pt idx="5">
                  <c:v>9242</c:v>
                </c:pt>
              </c:numCache>
            </c:numRef>
          </c:val>
        </c:ser>
        <c:ser>
          <c:idx val="1"/>
          <c:order val="1"/>
          <c:tx>
            <c:strRef>
              <c:f>пок.развит.эконом!$C$19</c:f>
              <c:strCache>
                <c:ptCount val="1"/>
                <c:pt idx="0">
                  <c:v>Среднесписочная численность работников организации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6763990267639901E-2"/>
                  <c:y val="-1.0810810810810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197080291970802E-2"/>
                  <c:y val="-7.20720720720720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4330900243309004E-2"/>
                  <c:y val="-3.60360360360360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897810218978103E-2"/>
                  <c:y val="-7.20720720720720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6763990267639901E-2"/>
                  <c:y val="-7.20720720720720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6763990267639901E-2"/>
                  <c:y val="-3.60360360360360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пок.развит.эконом!$A$20:$A$25</c:f>
              <c:strCache>
                <c:ptCount val="6"/>
                <c:pt idx="0">
                  <c:v>2019 (отчет)</c:v>
                </c:pt>
                <c:pt idx="1">
                  <c:v>2020 (отчет)</c:v>
                </c:pt>
                <c:pt idx="2">
                  <c:v>2021 (оценка)</c:v>
                </c:pt>
                <c:pt idx="3">
                  <c:v>2022  (прогноз)</c:v>
                </c:pt>
                <c:pt idx="4">
                  <c:v>2023 (прогноз)</c:v>
                </c:pt>
                <c:pt idx="5">
                  <c:v>2024 (прогноз)</c:v>
                </c:pt>
              </c:strCache>
            </c:strRef>
          </c:cat>
          <c:val>
            <c:numRef>
              <c:f>пок.развит.эконом!$C$20:$C$25</c:f>
              <c:numCache>
                <c:formatCode>General</c:formatCode>
                <c:ptCount val="6"/>
                <c:pt idx="0">
                  <c:v>4636</c:v>
                </c:pt>
                <c:pt idx="1">
                  <c:v>4636</c:v>
                </c:pt>
                <c:pt idx="2">
                  <c:v>4636</c:v>
                </c:pt>
                <c:pt idx="3">
                  <c:v>4636</c:v>
                </c:pt>
                <c:pt idx="4">
                  <c:v>4636</c:v>
                </c:pt>
                <c:pt idx="5">
                  <c:v>4636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5505920"/>
        <c:axId val="75481472"/>
        <c:axId val="0"/>
      </c:bar3DChart>
      <c:catAx>
        <c:axId val="65505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5481472"/>
        <c:crosses val="autoZero"/>
        <c:auto val="1"/>
        <c:lblAlgn val="ctr"/>
        <c:lblOffset val="100"/>
        <c:noMultiLvlLbl val="0"/>
      </c:catAx>
      <c:valAx>
        <c:axId val="7548147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550592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2.6967067072820278E-3"/>
          <c:y val="0.86821791870610765"/>
          <c:w val="0.98901047952947485"/>
          <c:h val="0.11388976377952753"/>
        </c:manualLayout>
      </c:layout>
      <c:overlay val="0"/>
      <c:txPr>
        <a:bodyPr/>
        <a:lstStyle/>
        <a:p>
          <a:pPr>
            <a:defRPr sz="9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FFFFFF"/>
        </a:gs>
        <a:gs pos="100000">
          <a:srgbClr val="99CCFF"/>
        </a:gs>
      </a:gsLst>
      <a:lin ang="5400000" scaled="1"/>
    </a:gradFill>
    <a:ln>
      <a:solidFill>
        <a:srgbClr val="99CCFF"/>
      </a:solidFill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Динамика объема инвестиций в основной капитал за счет всех источников финансирования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0080895569827459"/>
          <c:y val="0.27188985976516333"/>
          <c:w val="0.76549991165516762"/>
          <c:h val="0.557604627653979"/>
        </c:manualLayout>
      </c:layout>
      <c:lineChart>
        <c:grouping val="stacked"/>
        <c:varyColors val="0"/>
        <c:ser>
          <c:idx val="0"/>
          <c:order val="0"/>
          <c:spPr>
            <a:ln w="25400">
              <a:solidFill>
                <a:srgbClr val="993366"/>
              </a:solidFill>
              <a:prstDash val="solid"/>
            </a:ln>
          </c:spPr>
          <c:marker>
            <c:spPr>
              <a:solidFill>
                <a:srgbClr val="800080"/>
              </a:solidFill>
              <a:ln>
                <a:solidFill>
                  <a:srgbClr val="800080"/>
                </a:solidFill>
                <a:prstDash val="solid"/>
              </a:ln>
            </c:spPr>
          </c:marker>
          <c:dLbls>
            <c:dLbl>
              <c:idx val="1"/>
              <c:layout>
                <c:manualLayout>
                  <c:x val="1.665574862672041E-2"/>
                  <c:y val="4.20290430615675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78664184600953E-2"/>
                  <c:y val="3.71555033069001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6134003826096421E-2"/>
                  <c:y val="-3.92361177482853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9444444444444344E-2"/>
                  <c:y val="-2.77777777777777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1666666666666664E-2"/>
                  <c:y val="-5.55555555555555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пок.развит.эконом!$A$42:$A$47</c:f>
              <c:strCache>
                <c:ptCount val="6"/>
                <c:pt idx="0">
                  <c:v>2019 (отчет)</c:v>
                </c:pt>
                <c:pt idx="1">
                  <c:v>2020 (отчет)</c:v>
                </c:pt>
                <c:pt idx="2">
                  <c:v>2021  (оценка)</c:v>
                </c:pt>
                <c:pt idx="3">
                  <c:v>2022  (прогноз)</c:v>
                </c:pt>
                <c:pt idx="4">
                  <c:v>2023  (прогноз)</c:v>
                </c:pt>
                <c:pt idx="5">
                  <c:v>2024  (прогноз)</c:v>
                </c:pt>
              </c:strCache>
            </c:strRef>
          </c:cat>
          <c:val>
            <c:numRef>
              <c:f>пок.развит.эконом!$B$42:$B$47</c:f>
              <c:numCache>
                <c:formatCode>General</c:formatCode>
                <c:ptCount val="6"/>
                <c:pt idx="0">
                  <c:v>34.799999999999997</c:v>
                </c:pt>
                <c:pt idx="1">
                  <c:v>20.3</c:v>
                </c:pt>
                <c:pt idx="2" formatCode="0.0">
                  <c:v>20.9</c:v>
                </c:pt>
                <c:pt idx="3" formatCode="0.0">
                  <c:v>20.9</c:v>
                </c:pt>
                <c:pt idx="4">
                  <c:v>20.3</c:v>
                </c:pt>
                <c:pt idx="5">
                  <c:v>20.3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929024"/>
        <c:axId val="112976640"/>
      </c:lineChart>
      <c:catAx>
        <c:axId val="112929024"/>
        <c:scaling>
          <c:orientation val="minMax"/>
        </c:scaling>
        <c:delete val="0"/>
        <c:axPos val="b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minorGridlines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12976640"/>
        <c:crosses val="autoZero"/>
        <c:auto val="0"/>
        <c:lblAlgn val="ctr"/>
        <c:lblOffset val="100"/>
        <c:noMultiLvlLbl val="0"/>
      </c:catAx>
      <c:valAx>
        <c:axId val="112976640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/>
                  <a:t>млн.
рублей</a:t>
                </a:r>
              </a:p>
            </c:rich>
          </c:tx>
          <c:layout>
            <c:manualLayout>
              <c:xMode val="edge"/>
              <c:yMode val="edge"/>
              <c:x val="6.4585469369520296E-2"/>
              <c:y val="0.4132087538353480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12929024"/>
        <c:crosses val="autoZero"/>
        <c:crossBetween val="between"/>
      </c:valAx>
      <c:spPr>
        <a:gradFill>
          <a:gsLst>
            <a:gs pos="0">
              <a:srgbClr val="00CCFF">
                <a:alpha val="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</c:spPr>
    </c:plotArea>
    <c:plotVisOnly val="1"/>
    <c:dispBlanksAs val="zero"/>
    <c:showDLblsOverMax val="0"/>
  </c:chart>
  <c:spPr>
    <a:gradFill rotWithShape="0">
      <a:gsLst>
        <a:gs pos="0">
          <a:srgbClr val="FFFFFF"/>
        </a:gs>
        <a:gs pos="100000">
          <a:srgbClr val="99CCFF"/>
        </a:gs>
      </a:gsLst>
      <a:lin ang="5400000" scaled="1"/>
    </a:gra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811809594581077E-2"/>
          <c:y val="0.20313942751615882"/>
          <c:w val="0.86447070704183759"/>
          <c:h val="0.62349030470914124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CC0099"/>
              </a:solidFill>
            </a:ln>
          </c:spPr>
          <c:marker>
            <c:spPr>
              <a:solidFill>
                <a:srgbClr val="CC0099"/>
              </a:solidFill>
            </c:spPr>
          </c:marker>
          <c:dLbls>
            <c:dLbl>
              <c:idx val="0"/>
              <c:layout>
                <c:manualLayout>
                  <c:x val="-5.3236539624924382E-2"/>
                  <c:y val="4.80147737765466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1857229280096794"/>
                  <c:y val="-4.80147737765466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0175438596491224E-2"/>
                  <c:y val="-4.06278855032317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533575317604351E-2"/>
                  <c:y val="4.80147737765466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985480943738657E-2"/>
                  <c:y val="-5.54016620498614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7.0175438596491224E-2"/>
                  <c:y val="4.80147737765466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6.5335753176043551E-2"/>
                  <c:y val="-5.17082179132040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7.5015124016938814E-2"/>
                  <c:y val="5.17082179132040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6618269812462191E-2"/>
                  <c:y val="-5.17082179132040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_-* #,##0.0\ [$₽-444]_-;\-* #,##0.0\ [$₽-444]_-;_-* &quot;-&quot;?\ [$₽-444]_-;_-@_-" sourceLinked="0"/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пок.развит.эконом!$A$141:$A$149</c:f>
              <c:strCache>
                <c:ptCount val="9"/>
                <c:pt idx="0">
                  <c:v>1 кв. 2020 года</c:v>
                </c:pt>
                <c:pt idx="1">
                  <c:v>2 кв. 2020 года</c:v>
                </c:pt>
                <c:pt idx="2">
                  <c:v>3 кв. 2020 года</c:v>
                </c:pt>
                <c:pt idx="3">
                  <c:v>4 кв. 2020 года</c:v>
                </c:pt>
                <c:pt idx="4">
                  <c:v>1 кв. 2021 года</c:v>
                </c:pt>
                <c:pt idx="5">
                  <c:v>2 кв. 2021 года</c:v>
                </c:pt>
                <c:pt idx="6">
                  <c:v>3 кв. 2021 года</c:v>
                </c:pt>
                <c:pt idx="7">
                  <c:v>4 кв. 2021 года</c:v>
                </c:pt>
                <c:pt idx="8">
                  <c:v>1 кв. 2022 года</c:v>
                </c:pt>
              </c:strCache>
            </c:strRef>
          </c:cat>
          <c:val>
            <c:numRef>
              <c:f>пок.развит.эконом!$B$141:$B$149</c:f>
              <c:numCache>
                <c:formatCode>General</c:formatCode>
                <c:ptCount val="9"/>
                <c:pt idx="0">
                  <c:v>10280</c:v>
                </c:pt>
                <c:pt idx="1">
                  <c:v>11093</c:v>
                </c:pt>
                <c:pt idx="2">
                  <c:v>11178</c:v>
                </c:pt>
                <c:pt idx="3">
                  <c:v>10808</c:v>
                </c:pt>
                <c:pt idx="4">
                  <c:v>11093</c:v>
                </c:pt>
                <c:pt idx="5">
                  <c:v>11093</c:v>
                </c:pt>
                <c:pt idx="6">
                  <c:v>11093</c:v>
                </c:pt>
                <c:pt idx="7">
                  <c:v>11093</c:v>
                </c:pt>
                <c:pt idx="8">
                  <c:v>11592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416704"/>
        <c:axId val="117418240"/>
      </c:lineChart>
      <c:catAx>
        <c:axId val="117416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7418240"/>
        <c:crosses val="autoZero"/>
        <c:auto val="1"/>
        <c:lblAlgn val="ctr"/>
        <c:lblOffset val="100"/>
        <c:noMultiLvlLbl val="0"/>
      </c:catAx>
      <c:valAx>
        <c:axId val="117418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7416704"/>
        <c:crosses val="autoZero"/>
        <c:crossBetween val="between"/>
      </c:valAx>
      <c:spPr>
        <a:gradFill flip="none" rotWithShape="1">
          <a:gsLst>
            <a:gs pos="6000">
              <a:srgbClr val="CCECFF"/>
            </a:gs>
            <a:gs pos="29000">
              <a:srgbClr val="E8EDF7"/>
            </a:gs>
            <a:gs pos="74000">
              <a:schemeClr val="bg1"/>
            </a:gs>
            <a:gs pos="61000">
              <a:schemeClr val="accent1">
                <a:tint val="44500"/>
                <a:satMod val="160000"/>
              </a:schemeClr>
            </a:gs>
            <a:gs pos="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</c:spPr>
    </c:plotArea>
    <c:plotVisOnly val="1"/>
    <c:dispBlanksAs val="gap"/>
    <c:showDLblsOverMax val="0"/>
  </c:chart>
  <c:spPr>
    <a:gradFill>
      <a:gsLst>
        <a:gs pos="88000">
          <a:srgbClr val="CCECFF"/>
        </a:gs>
        <a:gs pos="72000">
          <a:srgbClr val="E8EDF7"/>
        </a:gs>
        <a:gs pos="63000">
          <a:schemeClr val="bg1"/>
        </a:gs>
        <a:gs pos="93000">
          <a:schemeClr val="accent1">
            <a:tint val="44500"/>
            <a:satMod val="160000"/>
          </a:schemeClr>
        </a:gs>
        <a:gs pos="62000">
          <a:schemeClr val="accent1">
            <a:tint val="23500"/>
            <a:satMod val="160000"/>
          </a:schemeClr>
        </a:gs>
      </a:gsLst>
      <a:path path="circle">
        <a:fillToRect l="100000" t="100000"/>
      </a:path>
    </a:gradFill>
  </c:sp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780183727034121E-2"/>
          <c:y val="0.19954870224555263"/>
          <c:w val="0.82428535655657886"/>
          <c:h val="0.62796697287839021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CC0099"/>
              </a:solidFill>
            </a:ln>
          </c:spPr>
          <c:marker>
            <c:spPr>
              <a:solidFill>
                <a:srgbClr val="CC0099"/>
              </a:solidFill>
            </c:spPr>
          </c:marker>
          <c:dLbls>
            <c:dLbl>
              <c:idx val="0"/>
              <c:layout>
                <c:manualLayout>
                  <c:x val="-4.9999907255409329E-2"/>
                  <c:y val="-4.94066104332378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7691401648998819E-2"/>
                  <c:y val="-6.10687022900763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4758539458186142E-2"/>
                  <c:y val="-5.08905852417302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2402826855123678E-2"/>
                  <c:y val="-4.41051738761662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2402826855123678E-2"/>
                  <c:y val="-4.749787955894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9469964664311042E-2"/>
                  <c:y val="-4.41051738761662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9469964664310952E-2"/>
                  <c:y val="6.10687022900763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пок.развит.эконом!$A$109:$A$114</c:f>
              <c:strCache>
                <c:ptCount val="6"/>
                <c:pt idx="0">
                  <c:v>2019 (отчет)</c:v>
                </c:pt>
                <c:pt idx="1">
                  <c:v>2020 (отчет)</c:v>
                </c:pt>
                <c:pt idx="2">
                  <c:v>2021 (оценка)</c:v>
                </c:pt>
                <c:pt idx="3">
                  <c:v>2022 (прогноз)</c:v>
                </c:pt>
                <c:pt idx="4">
                  <c:v>2023 (прогноз)</c:v>
                </c:pt>
                <c:pt idx="5">
                  <c:v>2024 (прогноз)</c:v>
                </c:pt>
              </c:strCache>
            </c:strRef>
          </c:cat>
          <c:val>
            <c:numRef>
              <c:f>пок.развит.эконом!$B$109:$B$114</c:f>
              <c:numCache>
                <c:formatCode>0.0%</c:formatCode>
                <c:ptCount val="6"/>
                <c:pt idx="0">
                  <c:v>2.1999999999999999E-2</c:v>
                </c:pt>
                <c:pt idx="1">
                  <c:v>3.5000000000000003E-2</c:v>
                </c:pt>
                <c:pt idx="2">
                  <c:v>2.1999999999999999E-2</c:v>
                </c:pt>
                <c:pt idx="3">
                  <c:v>2.1999999999999999E-2</c:v>
                </c:pt>
                <c:pt idx="4">
                  <c:v>2.1999999999999999E-2</c:v>
                </c:pt>
                <c:pt idx="5">
                  <c:v>2.1000000000000001E-2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720128"/>
        <c:axId val="28734592"/>
      </c:lineChart>
      <c:dateAx>
        <c:axId val="28720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8734592"/>
        <c:crosses val="autoZero"/>
        <c:auto val="0"/>
        <c:lblOffset val="100"/>
        <c:baseTimeUnit val="days"/>
      </c:dateAx>
      <c:valAx>
        <c:axId val="28734592"/>
        <c:scaling>
          <c:orientation val="minMax"/>
        </c:scaling>
        <c:delete val="0"/>
        <c:axPos val="l"/>
        <c:majorGridlines>
          <c:spPr>
            <a:ln>
              <a:gradFill>
                <a:gsLst>
                  <a:gs pos="5000">
                    <a:schemeClr val="bg1"/>
                  </a:gs>
                  <a:gs pos="97504">
                    <a:srgbClr val="DFE6F4"/>
                  </a:gs>
                  <a:gs pos="68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0"/>
              </a:gradFill>
            </a:ln>
          </c:spPr>
        </c:majorGridlines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8720128"/>
        <c:crosses val="autoZero"/>
        <c:crossBetween val="between"/>
      </c:valAx>
      <c:spPr>
        <a:gradFill flip="none" rotWithShape="1">
          <a:gsLst>
            <a:gs pos="0">
              <a:schemeClr val="bg1"/>
            </a:gs>
            <a:gs pos="98000">
              <a:schemeClr val="bg1"/>
            </a:gs>
            <a:gs pos="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 r="-100000" b="-100000"/>
        </a:gradFill>
      </c:spPr>
    </c:plotArea>
    <c:plotVisOnly val="1"/>
    <c:dispBlanksAs val="gap"/>
    <c:showDLblsOverMax val="0"/>
  </c:chart>
  <c:spPr>
    <a:gradFill flip="none" rotWithShape="1">
      <a:gsLst>
        <a:gs pos="100000">
          <a:srgbClr val="C4D6EB"/>
        </a:gs>
        <a:gs pos="0">
          <a:srgbClr val="8BC5E9"/>
        </a:gs>
        <a:gs pos="86000">
          <a:schemeClr val="bg1"/>
        </a:gs>
      </a:gsLst>
      <a:path path="rect">
        <a:fillToRect l="100000" t="100000"/>
      </a:path>
      <a:tileRect r="-100000" b="-100000"/>
    </a:gradFill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243000874890642E-2"/>
          <c:y val="0.25925925925925924"/>
          <c:w val="0.87220144356955376"/>
          <c:h val="0.57666666666666666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CC0099"/>
              </a:solidFill>
            </a:ln>
          </c:spPr>
          <c:marker>
            <c:spPr>
              <a:solidFill>
                <a:srgbClr val="CC0099"/>
              </a:solidFill>
            </c:spPr>
          </c:marker>
          <c:dLbls>
            <c:dLbl>
              <c:idx val="0"/>
              <c:layout>
                <c:manualLayout>
                  <c:x val="-3.9283651068746386E-2"/>
                  <c:y val="-6.02836879432624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4662045060658578E-2"/>
                  <c:y val="-5.67375886524822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9283651068746386E-2"/>
                  <c:y val="4.96453900709219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3148469093009819E-2"/>
                  <c:y val="-4.60992907801418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1594454072790298E-2"/>
                  <c:y val="-4.60992907801418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9283651068746386E-2"/>
                  <c:y val="-4.60992907801418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пок.развит.эконом!$B$137:$G$137</c:f>
              <c:strCache>
                <c:ptCount val="6"/>
                <c:pt idx="0">
                  <c:v>2019 (отчет)</c:v>
                </c:pt>
                <c:pt idx="1">
                  <c:v>2020 (отчет)</c:v>
                </c:pt>
                <c:pt idx="2">
                  <c:v>2021 (оценка)</c:v>
                </c:pt>
                <c:pt idx="3">
                  <c:v>2022 (прогноз)</c:v>
                </c:pt>
                <c:pt idx="4">
                  <c:v>2023 (прогноз)</c:v>
                </c:pt>
                <c:pt idx="5">
                  <c:v>2024 (прогноз)</c:v>
                </c:pt>
              </c:strCache>
            </c:strRef>
          </c:cat>
          <c:val>
            <c:numRef>
              <c:f>пок.развит.эконом!$B$138:$G$138</c:f>
              <c:numCache>
                <c:formatCode>General</c:formatCode>
                <c:ptCount val="6"/>
                <c:pt idx="0">
                  <c:v>15.5</c:v>
                </c:pt>
                <c:pt idx="1">
                  <c:v>15.9</c:v>
                </c:pt>
                <c:pt idx="2">
                  <c:v>16.100000000000001</c:v>
                </c:pt>
                <c:pt idx="3">
                  <c:v>16.3</c:v>
                </c:pt>
                <c:pt idx="4">
                  <c:v>16.5</c:v>
                </c:pt>
                <c:pt idx="5">
                  <c:v>16.5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765184"/>
        <c:axId val="70823936"/>
      </c:lineChart>
      <c:catAx>
        <c:axId val="70765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0823936"/>
        <c:crosses val="autoZero"/>
        <c:auto val="1"/>
        <c:lblAlgn val="ctr"/>
        <c:lblOffset val="100"/>
        <c:noMultiLvlLbl val="0"/>
      </c:catAx>
      <c:valAx>
        <c:axId val="70823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0765184"/>
        <c:crosses val="autoZero"/>
        <c:crossBetween val="between"/>
      </c:valAx>
      <c:spPr>
        <a:gradFill>
          <a:gsLst>
            <a:gs pos="1000">
              <a:schemeClr val="bg1"/>
            </a:gs>
            <a:gs pos="100000">
              <a:schemeClr val="accent1">
                <a:tint val="44500"/>
                <a:satMod val="160000"/>
              </a:schemeClr>
            </a:gs>
            <a:gs pos="72000">
              <a:schemeClr val="accent1">
                <a:tint val="23500"/>
                <a:satMod val="160000"/>
              </a:schemeClr>
            </a:gs>
          </a:gsLst>
          <a:lin ang="7800000" scaled="0"/>
        </a:gradFill>
      </c:spPr>
    </c:plotArea>
    <c:plotVisOnly val="1"/>
    <c:dispBlanksAs val="gap"/>
    <c:showDLblsOverMax val="0"/>
  </c:chart>
  <c:spPr>
    <a:gradFill flip="none" rotWithShape="1">
      <a:gsLst>
        <a:gs pos="71252">
          <a:srgbClr val="E8EDF7"/>
        </a:gs>
        <a:gs pos="1000">
          <a:schemeClr val="bg1"/>
        </a:gs>
        <a:gs pos="32000">
          <a:schemeClr val="accent1">
            <a:tint val="44500"/>
            <a:satMod val="160000"/>
          </a:schemeClr>
        </a:gs>
        <a:gs pos="2000">
          <a:schemeClr val="accent1">
            <a:tint val="23500"/>
            <a:satMod val="160000"/>
          </a:schemeClr>
        </a:gs>
      </a:gsLst>
      <a:path path="rect">
        <a:fillToRect l="100000" t="100000"/>
      </a:path>
      <a:tileRect r="-100000" b="-100000"/>
    </a:gradFill>
  </c:sp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400" dirty="0" smtClean="0"/>
              <a:t>Структура </a:t>
            </a:r>
            <a:r>
              <a:rPr lang="ru-RU" sz="1400" dirty="0"/>
              <a:t>расходов бюджета муниципального образования </a:t>
            </a:r>
            <a:r>
              <a:rPr lang="ru-RU" sz="1400" dirty="0" err="1"/>
              <a:t>Ковардицкое</a:t>
            </a:r>
            <a:r>
              <a:rPr lang="ru-RU" sz="1400" dirty="0"/>
              <a:t> на 2022 год</a:t>
            </a:r>
          </a:p>
        </c:rich>
      </c:tx>
      <c:layout>
        <c:manualLayout>
          <c:xMode val="edge"/>
          <c:yMode val="edge"/>
          <c:x val="0.12822754852926699"/>
          <c:y val="9.9116920729736373E-3"/>
        </c:manualLayout>
      </c:layout>
      <c:overlay val="0"/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5775093119828325E-2"/>
          <c:y val="0.21743718757147057"/>
          <c:w val="0.81043919962786026"/>
          <c:h val="0.64273123754267547"/>
        </c:manualLayout>
      </c:layout>
      <c:pie3D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Lbls>
            <c:dLbl>
              <c:idx val="0"/>
              <c:layout>
                <c:manualLayout>
                  <c:x val="1.5058350565170298E-2"/>
                  <c:y val="-7.5149257795057781E-2"/>
                </c:manualLayout>
              </c:layout>
              <c:tx>
                <c:rich>
                  <a:bodyPr/>
                  <a:lstStyle/>
                  <a:p>
                    <a:pPr>
                      <a:defRPr sz="9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900"/>
                      <a:t>Общегосударственные вопросы; 16 160,80 </a:t>
                    </a:r>
                    <a:r>
                      <a:rPr lang="ru-RU" sz="900" b="0" i="0" u="none" strike="noStrike" baseline="0">
                        <a:effectLst/>
                      </a:rPr>
                      <a:t>тыс. рублей</a:t>
                    </a:r>
                    <a:r>
                      <a:rPr lang="ru-RU" sz="900"/>
                      <a:t>; 37,0%</a:t>
                    </a:r>
                    <a:endParaRPr lang="ru-RU"/>
                  </a:p>
                </c:rich>
              </c:tx>
              <c:numFmt formatCode="0.0%" sourceLinked="0"/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4.9239891717770143E-2"/>
                  <c:y val="-6.7959648032299827E-2"/>
                </c:manualLayout>
              </c:layout>
              <c:tx>
                <c:rich>
                  <a:bodyPr/>
                  <a:lstStyle/>
                  <a:p>
                    <a:pPr>
                      <a:defRPr sz="9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900"/>
                      <a:t>Национальная оборона; 479,40</a:t>
                    </a:r>
                    <a:r>
                      <a:rPr lang="en-US" sz="900" b="0" i="0" u="none" strike="noStrike" baseline="0">
                        <a:effectLst/>
                      </a:rPr>
                      <a:t> </a:t>
                    </a:r>
                    <a:r>
                      <a:rPr lang="ru-RU" sz="900" b="0" i="0" u="none" strike="noStrike" baseline="0">
                        <a:effectLst/>
                      </a:rPr>
                      <a:t>тыс. рублей</a:t>
                    </a:r>
                    <a:r>
                      <a:rPr lang="ru-RU" sz="900"/>
                      <a:t>; 1,1%</a:t>
                    </a:r>
                    <a:endParaRPr lang="ru-RU"/>
                  </a:p>
                </c:rich>
              </c:tx>
              <c:numFmt formatCode="0.0%" sourceLinked="0"/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2.0790292804256028E-2"/>
                  <c:y val="7.1599765050725087E-2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/>
                      <a:t>Национальная безопасность и правоохранительная деятельность; 571,20</a:t>
                    </a:r>
                    <a:r>
                      <a:rPr lang="en-US" sz="900" b="0" i="0" u="none" strike="noStrike" baseline="0" dirty="0">
                        <a:effectLst/>
                      </a:rPr>
                      <a:t> </a:t>
                    </a:r>
                    <a:r>
                      <a:rPr lang="ru-RU" sz="900" b="0" i="0" u="none" strike="noStrike" baseline="0" dirty="0">
                        <a:effectLst/>
                      </a:rPr>
                      <a:t>тыс. рублей</a:t>
                    </a:r>
                    <a:r>
                      <a:rPr lang="ru-RU" sz="900" dirty="0"/>
                      <a:t>; 1,3%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9441450801832177"/>
                  <c:y val="4.8912241233003771E-2"/>
                </c:manualLayout>
              </c:layout>
              <c:tx>
                <c:rich>
                  <a:bodyPr/>
                  <a:lstStyle/>
                  <a:p>
                    <a:pPr>
                      <a:defRPr sz="9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900"/>
                      <a:t>Национальная экономика; 3 103,10</a:t>
                    </a:r>
                    <a:r>
                      <a:rPr lang="en-US" sz="900" b="0" i="0" u="none" strike="noStrike" baseline="0">
                        <a:effectLst/>
                      </a:rPr>
                      <a:t> </a:t>
                    </a:r>
                    <a:r>
                      <a:rPr lang="ru-RU" sz="900" b="0" i="0" u="none" strike="noStrike" baseline="0">
                        <a:effectLst/>
                      </a:rPr>
                      <a:t>тыс. рублей</a:t>
                    </a:r>
                    <a:r>
                      <a:rPr lang="ru-RU" sz="900"/>
                      <a:t>; 7,1%</a:t>
                    </a:r>
                    <a:endParaRPr lang="ru-RU"/>
                  </a:p>
                </c:rich>
              </c:tx>
              <c:numFmt formatCode="0.0%" sourceLinked="0"/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15641278992777907"/>
                  <c:y val="4.6451364632052572E-2"/>
                </c:manualLayout>
              </c:layout>
              <c:tx>
                <c:rich>
                  <a:bodyPr/>
                  <a:lstStyle/>
                  <a:p>
                    <a:pPr>
                      <a:defRPr sz="9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900"/>
                      <a:t>Жилищно-коммунальное хозяйство; 9 742,60 </a:t>
                    </a:r>
                    <a:r>
                      <a:rPr lang="ru-RU" sz="900" b="0" i="0" u="none" strike="noStrike" baseline="0">
                        <a:effectLst/>
                      </a:rPr>
                      <a:t>тыс. рублей</a:t>
                    </a:r>
                    <a:r>
                      <a:rPr lang="ru-RU" sz="900"/>
                      <a:t>; 22,3%</a:t>
                    </a:r>
                    <a:endParaRPr lang="ru-RU"/>
                  </a:p>
                </c:rich>
              </c:tx>
              <c:numFmt formatCode="0.0%" sourceLinked="0"/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"/>
                  <c:y val="-7.3222426144100407E-3"/>
                </c:manualLayout>
              </c:layout>
              <c:tx>
                <c:rich>
                  <a:bodyPr/>
                  <a:lstStyle/>
                  <a:p>
                    <a:pPr>
                      <a:defRPr sz="9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900"/>
                      <a:t>Охрана окружающей среды; 15,00</a:t>
                    </a:r>
                    <a:r>
                      <a:rPr lang="en-US" sz="900" b="0" i="0" u="none" strike="noStrike" baseline="0">
                        <a:effectLst/>
                      </a:rPr>
                      <a:t> </a:t>
                    </a:r>
                    <a:r>
                      <a:rPr lang="ru-RU" sz="900" b="0" i="0" u="none" strike="noStrike" baseline="0">
                        <a:effectLst/>
                      </a:rPr>
                      <a:t>тыс. рублей</a:t>
                    </a:r>
                    <a:r>
                      <a:rPr lang="ru-RU" sz="900"/>
                      <a:t>; 0,0%</a:t>
                    </a:r>
                    <a:endParaRPr lang="ru-RU"/>
                  </a:p>
                </c:rich>
              </c:tx>
              <c:numFmt formatCode="0.0%" sourceLinked="0"/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6.6597807227524758E-2"/>
                  <c:y val="-2.6898940264045941E-2"/>
                </c:manualLayout>
              </c:layout>
              <c:tx>
                <c:rich>
                  <a:bodyPr/>
                  <a:lstStyle/>
                  <a:p>
                    <a:pPr>
                      <a:defRPr sz="9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900"/>
                      <a:t>Культура, кинематография; 12 952,40</a:t>
                    </a:r>
                    <a:r>
                      <a:rPr lang="en-US" sz="900"/>
                      <a:t> </a:t>
                    </a:r>
                    <a:r>
                      <a:rPr lang="ru-RU" sz="900"/>
                      <a:t>тыс.</a:t>
                    </a:r>
                    <a:r>
                      <a:rPr lang="ru-RU" sz="900" baseline="0"/>
                      <a:t> рублей</a:t>
                    </a:r>
                    <a:r>
                      <a:rPr lang="ru-RU" sz="900"/>
                      <a:t>; 29,6%</a:t>
                    </a:r>
                    <a:endParaRPr lang="ru-RU"/>
                  </a:p>
                </c:rich>
              </c:tx>
              <c:numFmt formatCode="0.0%" sourceLinked="0"/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0.13674017785293005"/>
                  <c:y val="-1.1121307205020425E-2"/>
                </c:manualLayout>
              </c:layout>
              <c:tx>
                <c:rich>
                  <a:bodyPr/>
                  <a:lstStyle/>
                  <a:p>
                    <a:r>
                      <a:rPr lang="ru-RU" sz="900"/>
                      <a:t>Социальная политика </a:t>
                    </a:r>
                    <a:r>
                      <a:rPr lang="en-US" sz="900"/>
                      <a:t>373</a:t>
                    </a:r>
                    <a:r>
                      <a:rPr lang="ru-RU" sz="900"/>
                      <a:t>,</a:t>
                    </a:r>
                    <a:r>
                      <a:rPr lang="en-US" sz="900"/>
                      <a:t>10</a:t>
                    </a:r>
                    <a:r>
                      <a:rPr lang="en-US" sz="900" b="0" i="0" u="none" strike="noStrike" baseline="0">
                        <a:effectLst/>
                      </a:rPr>
                      <a:t> </a:t>
                    </a:r>
                    <a:r>
                      <a:rPr lang="ru-RU" sz="900" b="0" i="0" u="none" strike="noStrike" baseline="0">
                        <a:effectLst/>
                      </a:rPr>
                      <a:t>тыс. рублей</a:t>
                    </a:r>
                    <a:r>
                      <a:rPr lang="en-US" sz="900"/>
                      <a:t>,</a:t>
                    </a:r>
                    <a:r>
                      <a:rPr lang="ru-RU" sz="900"/>
                      <a:t> </a:t>
                    </a:r>
                    <a:r>
                      <a:rPr lang="en-US" sz="900"/>
                      <a:t>0</a:t>
                    </a:r>
                    <a:r>
                      <a:rPr lang="ru-RU" sz="900"/>
                      <a:t>,9</a:t>
                    </a:r>
                    <a:r>
                      <a:rPr lang="en-US" sz="90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6.6499339587726178E-2"/>
                  <c:y val="-2.1663245401717768E-2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0.23362269237690697"/>
                  <c:y val="-3.224596925384327E-3"/>
                </c:manualLayout>
              </c:layout>
              <c:tx>
                <c:rich>
                  <a:bodyPr/>
                  <a:lstStyle/>
                  <a:p>
                    <a:pPr>
                      <a:defRPr sz="9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900"/>
                      <a:t>Средства массовой информации; 335,00</a:t>
                    </a:r>
                    <a:r>
                      <a:rPr lang="en-US" sz="900" b="0" i="0" u="none" strike="noStrike" baseline="0">
                        <a:effectLst/>
                      </a:rPr>
                      <a:t> </a:t>
                    </a:r>
                    <a:r>
                      <a:rPr lang="ru-RU" sz="900" b="0" i="0" u="none" strike="noStrike" baseline="0">
                        <a:effectLst/>
                      </a:rPr>
                      <a:t>тыс. рублей</a:t>
                    </a:r>
                    <a:r>
                      <a:rPr lang="ru-RU" sz="900"/>
                      <a:t>; 0,8%</a:t>
                    </a:r>
                    <a:endParaRPr lang="ru-RU"/>
                  </a:p>
                </c:rich>
              </c:tx>
              <c:numFmt formatCode="0.0%" sourceLinked="0"/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numFmt formatCode="0.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Лист1!$B$2:$B$11</c:f>
              <c:numCache>
                <c:formatCode>#,##0.00</c:formatCode>
                <c:ptCount val="10"/>
                <c:pt idx="0">
                  <c:v>16160.8</c:v>
                </c:pt>
                <c:pt idx="1">
                  <c:v>479.4</c:v>
                </c:pt>
                <c:pt idx="2">
                  <c:v>571.20000000000005</c:v>
                </c:pt>
                <c:pt idx="3">
                  <c:v>3103.1</c:v>
                </c:pt>
                <c:pt idx="4">
                  <c:v>9742.6</c:v>
                </c:pt>
                <c:pt idx="5">
                  <c:v>15</c:v>
                </c:pt>
                <c:pt idx="6">
                  <c:v>12952.4</c:v>
                </c:pt>
                <c:pt idx="7">
                  <c:v>373.1</c:v>
                </c:pt>
                <c:pt idx="9">
                  <c:v>335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0.03832</cdr:x>
      <cdr:y>0.00811</cdr:y>
    </cdr:from>
    <cdr:to>
      <cdr:x>0.97263</cdr:x>
      <cdr:y>0.14324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37" y="25387"/>
          <a:ext cx="3716687" cy="4229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>
              <a:latin typeface="Times New Roman" pitchFamily="18" charset="0"/>
              <a:cs typeface="Times New Roman" pitchFamily="18" charset="0"/>
            </a:rPr>
            <a:t>Динамика численности</a:t>
          </a:r>
          <a:r>
            <a:rPr lang="ru-RU" sz="1200" b="1" baseline="0">
              <a:latin typeface="Times New Roman" pitchFamily="18" charset="0"/>
              <a:cs typeface="Times New Roman" pitchFamily="18" charset="0"/>
            </a:rPr>
            <a:t> трудовых ресурсов муниципального образования </a:t>
          </a:r>
          <a:r>
            <a:rPr lang="ru-RU" sz="1200" b="1">
              <a:effectLst/>
              <a:latin typeface="Times New Roman" pitchFamily="18" charset="0"/>
              <a:cs typeface="Times New Roman" pitchFamily="18" charset="0"/>
            </a:rPr>
            <a:t>Ковардицкое</a:t>
          </a:r>
          <a:r>
            <a:rPr lang="ru-RU" sz="1200" b="1" baseline="0">
              <a:latin typeface="Times New Roman" pitchFamily="18" charset="0"/>
              <a:cs typeface="Times New Roman" pitchFamily="18" charset="0"/>
            </a:rPr>
            <a:t>, чел.</a:t>
          </a:r>
          <a:endParaRPr lang="ru-RU" sz="1200" b="1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</cdr:x>
      <cdr:y>0.28008</cdr:y>
    </cdr:from>
    <cdr:to>
      <cdr:x>0.05531</cdr:x>
      <cdr:y>0.4973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0" y="756373"/>
          <a:ext cx="216024" cy="5866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pPr algn="l"/>
          <a:r>
            <a:rPr lang="ru-RU" sz="1000" b="1" u="sng" dirty="0">
              <a:latin typeface="Times New Roman" pitchFamily="18" charset="0"/>
              <a:cs typeface="Times New Roman" pitchFamily="18" charset="0"/>
            </a:rPr>
            <a:t>человек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0.02178</cdr:x>
      <cdr:y>0.02493</cdr:y>
    </cdr:from>
    <cdr:to>
      <cdr:x>0.97278</cdr:x>
      <cdr:y>0.17175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4301" y="85726"/>
          <a:ext cx="499110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>
              <a:latin typeface="Times New Roman" pitchFamily="18" charset="0"/>
              <a:cs typeface="Times New Roman" pitchFamily="18" charset="0"/>
            </a:rPr>
            <a:t>Изменение</a:t>
          </a:r>
          <a:r>
            <a:rPr lang="ru-RU" sz="1400" b="1" baseline="0">
              <a:latin typeface="Times New Roman" pitchFamily="18" charset="0"/>
              <a:cs typeface="Times New Roman" pitchFamily="18" charset="0"/>
            </a:rPr>
            <a:t> прожиточного минимума по Владимирской области в 2020-2022 годах,  в рублях.</a:t>
          </a:r>
          <a:endParaRPr lang="ru-RU" sz="1400" b="1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0.03542</cdr:x>
      <cdr:y>0.04688</cdr:y>
    </cdr:from>
    <cdr:to>
      <cdr:x>1</cdr:x>
      <cdr:y>0.20313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0955" y="175487"/>
          <a:ext cx="5200195" cy="5848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>
              <a:latin typeface="Times New Roman" pitchFamily="18" charset="0"/>
              <a:cs typeface="Times New Roman" pitchFamily="18" charset="0"/>
            </a:rPr>
            <a:t>Динамика уровня зарегистрированной безработицы по муниципальному </a:t>
          </a:r>
          <a:r>
            <a:rPr lang="ru-RU" sz="1400" b="1">
              <a:latin typeface="Times New Roman" pitchFamily="18" charset="0"/>
              <a:ea typeface="+mn-ea"/>
              <a:cs typeface="Times New Roman" pitchFamily="18" charset="0"/>
            </a:rPr>
            <a:t>образованию Ковардицкое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0.0312</cdr:x>
      <cdr:y>0.03191</cdr:y>
    </cdr:from>
    <cdr:to>
      <cdr:x>0.99133</cdr:x>
      <cdr:y>0.23138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1451" y="114300"/>
          <a:ext cx="5276850" cy="714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>
              <a:latin typeface="Times New Roman" pitchFamily="18" charset="0"/>
              <a:cs typeface="Times New Roman" pitchFamily="18" charset="0"/>
            </a:rPr>
            <a:t>Доля населения, систематически занимающегося физической культурой и спортом</a:t>
          </a:r>
          <a:r>
            <a:rPr lang="ru-RU" sz="1400" b="1">
              <a:latin typeface="Times New Roman" pitchFamily="18" charset="0"/>
              <a:ea typeface="+mn-ea"/>
              <a:cs typeface="Times New Roman" pitchFamily="18" charset="0"/>
            </a:rPr>
            <a:t>, в общей численности населения в МО Ковардицкое, 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144" tIns="45573" rIns="91144" bIns="45573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144" tIns="45573" rIns="91144" bIns="45573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58A9127-556F-4FEA-B1D4-5A6ED2B436CF}" type="datetimeFigureOut">
              <a:rPr lang="ru-RU"/>
              <a:pPr>
                <a:defRPr/>
              </a:pPr>
              <a:t>16.12.2021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44" tIns="45573" rIns="91144" bIns="45573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8813"/>
          </a:xfrm>
          <a:prstGeom prst="rect">
            <a:avLst/>
          </a:prstGeom>
        </p:spPr>
        <p:txBody>
          <a:bodyPr vert="horz" lIns="91144" tIns="45573" rIns="91144" bIns="45573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144" tIns="45573" rIns="91144" bIns="45573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144" tIns="45573" rIns="91144" bIns="4557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DE2EBD1-531A-49CA-86F7-95FEF920AD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58393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91397A0-C3AC-4843-8DD3-F40108AB1924}" type="slidenum">
              <a:rPr lang="ru-RU" altLang="ru-RU" smtClean="0"/>
              <a:pPr/>
              <a:t>15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872A4FC-AA4D-470F-9DCD-8E0EDA4B9EF1}" type="slidenum">
              <a:rPr lang="ru-RU" altLang="ru-RU" smtClean="0"/>
              <a:pPr/>
              <a:t>20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4738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42B61-0C20-4C27-B049-BDC3B386E4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1687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9FF1E-F185-4EFA-AAE8-1A3A75AE9D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9054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4738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1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03696-C721-4F4F-8918-CC27FDBD23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28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F6357-251F-4E4B-9159-AD59A81360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6187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4738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2788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7788" y="4075113"/>
            <a:ext cx="5546725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7338" y="4087813"/>
            <a:ext cx="5470525" cy="773112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08638" y="4075113"/>
            <a:ext cx="3308350" cy="650875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30325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6" y="1437449"/>
            <a:ext cx="6417735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76076-BBB7-459B-A634-E2AE8F6FCE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0534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1015F-38BB-4CB4-85E1-5EA0CEF3BD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8372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4" y="3429001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1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86BAC-EE6C-4F18-9738-F1777F0A92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408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E22F9-E124-410C-87CD-775E4EEB4C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7193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4738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C03E5-43F9-482F-85B5-886826C7C1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8385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4738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1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4D4C3-3468-4B8A-A440-868C3D1291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4526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4738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4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A38FE-E786-4485-B041-8D34D3823C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7596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0">
              <a:schemeClr val="accent2">
                <a:lumMod val="100000"/>
              </a:schemeClr>
            </a:gs>
            <a:gs pos="100000">
              <a:schemeClr val="accent2">
                <a:lumMod val="60000"/>
                <a:lumOff val="40000"/>
              </a:schemeClr>
            </a:gs>
            <a:gs pos="54000">
              <a:schemeClr val="bg1"/>
            </a:gs>
            <a:gs pos="54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4738" cy="247015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28738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006" y="4499923"/>
              <a:ext cx="4295986" cy="1017365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8667" y="4319058"/>
              <a:ext cx="8279020" cy="1209533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4286" y="4334883"/>
              <a:ext cx="8165219" cy="1103276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5651" y="4316796"/>
              <a:ext cx="4940859" cy="926933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7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88" y="6249988"/>
            <a:ext cx="3787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2563" y="6249988"/>
            <a:ext cx="11588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F3FD29B-9C7E-404B-B53C-B77AF7754E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34" r:id="rId1"/>
    <p:sldLayoutId id="2147485435" r:id="rId2"/>
    <p:sldLayoutId id="2147485436" r:id="rId3"/>
    <p:sldLayoutId id="2147485437" r:id="rId4"/>
    <p:sldLayoutId id="2147485438" r:id="rId5"/>
    <p:sldLayoutId id="2147485439" r:id="rId6"/>
    <p:sldLayoutId id="2147485440" r:id="rId7"/>
    <p:sldLayoutId id="2147485441" r:id="rId8"/>
    <p:sldLayoutId id="2147485442" r:id="rId9"/>
    <p:sldLayoutId id="2147485443" r:id="rId10"/>
    <p:sldLayoutId id="21474854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2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3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4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287525" y="3573016"/>
            <a:ext cx="8568952" cy="144016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altLang="ru-RU" sz="23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 проекту решения Совета народных депутатов муниципального образования Ковардицкое Муромского района «О бюджете муниципального образования Ковардицкое на 2022 год и на плановый период 2023 и 2024 годов»</a:t>
            </a:r>
            <a:endParaRPr lang="ru-RU" altLang="ru-RU" sz="23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927350" y="404813"/>
            <a:ext cx="3471863" cy="113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altLang="ru-RU" sz="20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Муниципальное образование</a:t>
            </a:r>
            <a:r>
              <a:rPr lang="ru-RU" altLang="ru-RU" sz="24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altLang="ru-RU" sz="24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Ковардицкое</a:t>
            </a:r>
          </a:p>
          <a:p>
            <a:pPr algn="ctr">
              <a:defRPr/>
            </a:pPr>
            <a:r>
              <a:rPr lang="ru-RU" altLang="ru-RU" sz="20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Муромского района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9663" y="1920947"/>
            <a:ext cx="89289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4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Брошюра</a:t>
            </a:r>
            <a:br>
              <a:rPr lang="ru-RU" altLang="ru-RU" sz="4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«БЮДЖЕТ</a:t>
            </a:r>
            <a:r>
              <a:rPr lang="ru-RU" altLang="ru-RU" sz="48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4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ГРАЖДАН</a:t>
            </a:r>
            <a:r>
              <a:rPr lang="ru-RU" altLang="ru-RU" sz="4800" b="1" i="1" dirty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ru-RU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3" t="20849" r="6509" b="13774"/>
          <a:stretch/>
        </p:blipFill>
        <p:spPr bwMode="auto">
          <a:xfrm>
            <a:off x="107505" y="109677"/>
            <a:ext cx="2880320" cy="1807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4941368"/>
            <a:ext cx="8968207" cy="1916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14" y="98698"/>
            <a:ext cx="2636094" cy="18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7"/>
          <p:cNvSpPr txBox="1">
            <a:spLocks noChangeArrowheads="1"/>
          </p:cNvSpPr>
          <p:nvPr/>
        </p:nvSpPr>
        <p:spPr bwMode="auto">
          <a:xfrm>
            <a:off x="467544" y="5157788"/>
            <a:ext cx="815144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200" dirty="0" smtClean="0">
                <a:latin typeface="Times New Roman" pitchFamily="18" charset="0"/>
              </a:rPr>
              <a:t>           В </a:t>
            </a:r>
            <a:r>
              <a:rPr lang="ru-RU" altLang="ru-RU" sz="1200" dirty="0">
                <a:latin typeface="Times New Roman" pitchFamily="18" charset="0"/>
              </a:rPr>
              <a:t>2022 году налоговые доходы бюджета муниципального образования прогнозируются в </a:t>
            </a:r>
            <a:r>
              <a:rPr lang="ru-RU" altLang="ru-RU" sz="1200" dirty="0" smtClean="0">
                <a:latin typeface="Times New Roman" pitchFamily="18" charset="0"/>
              </a:rPr>
              <a:t>объеме 14702,0 </a:t>
            </a:r>
            <a:r>
              <a:rPr lang="ru-RU" altLang="ru-RU" sz="1200" dirty="0">
                <a:latin typeface="Times New Roman" pitchFamily="18" charset="0"/>
              </a:rPr>
              <a:t>тыс. рублей или на </a:t>
            </a:r>
            <a:r>
              <a:rPr lang="ru-RU" altLang="ru-RU" sz="1200" dirty="0" smtClean="0">
                <a:latin typeface="Times New Roman" pitchFamily="18" charset="0"/>
              </a:rPr>
              <a:t>3,6 </a:t>
            </a:r>
            <a:r>
              <a:rPr lang="ru-RU" altLang="ru-RU" sz="1200" dirty="0">
                <a:latin typeface="Times New Roman" pitchFamily="18" charset="0"/>
              </a:rPr>
              <a:t>% выше уровня </a:t>
            </a:r>
            <a:r>
              <a:rPr lang="ru-RU" altLang="ru-RU" sz="1200" dirty="0" smtClean="0">
                <a:latin typeface="Times New Roman" pitchFamily="18" charset="0"/>
              </a:rPr>
              <a:t>2021 </a:t>
            </a:r>
            <a:r>
              <a:rPr lang="ru-RU" altLang="ru-RU" sz="1200" dirty="0">
                <a:latin typeface="Times New Roman" pitchFamily="18" charset="0"/>
              </a:rPr>
              <a:t>года. </a:t>
            </a:r>
            <a:r>
              <a:rPr lang="ru-RU" altLang="ru-RU" sz="1200" dirty="0" smtClean="0">
                <a:latin typeface="Times New Roman" pitchFamily="18" charset="0"/>
              </a:rPr>
              <a:t>В основном рост </a:t>
            </a:r>
            <a:r>
              <a:rPr lang="ru-RU" altLang="ru-RU" sz="1200" dirty="0">
                <a:latin typeface="Times New Roman" pitchFamily="18" charset="0"/>
              </a:rPr>
              <a:t>прогнозируется по налогу на доходы физических лиц на </a:t>
            </a:r>
            <a:r>
              <a:rPr lang="ru-RU" altLang="ru-RU" sz="1200" dirty="0" smtClean="0">
                <a:latin typeface="Times New Roman" pitchFamily="18" charset="0"/>
              </a:rPr>
              <a:t>16,2% </a:t>
            </a:r>
            <a:r>
              <a:rPr lang="ru-RU" altLang="ru-RU" sz="1200" dirty="0">
                <a:latin typeface="Times New Roman" pitchFamily="18" charset="0"/>
              </a:rPr>
              <a:t>или на сумму </a:t>
            </a:r>
            <a:r>
              <a:rPr lang="ru-RU" altLang="ru-RU" sz="1200" dirty="0" smtClean="0">
                <a:latin typeface="Times New Roman" pitchFamily="18" charset="0"/>
              </a:rPr>
              <a:t>351,0 </a:t>
            </a:r>
            <a:r>
              <a:rPr lang="ru-RU" altLang="ru-RU" sz="1200" dirty="0">
                <a:latin typeface="Times New Roman" pitchFamily="18" charset="0"/>
              </a:rPr>
              <a:t>тыс. рублей в связи с увеличением минимального размера оплаты труда и </a:t>
            </a:r>
            <a:r>
              <a:rPr lang="ru-RU" altLang="ru-RU" sz="1200" dirty="0" smtClean="0">
                <a:latin typeface="Times New Roman" pitchFamily="18" charset="0"/>
              </a:rPr>
              <a:t>применением коэффициента инфляции при расчете налога.</a:t>
            </a:r>
            <a:endParaRPr lang="ru-RU" altLang="ru-RU" sz="1200" dirty="0">
              <a:latin typeface="Times New Roman" pitchFamily="18" charset="0"/>
            </a:endParaRPr>
          </a:p>
          <a:p>
            <a:pPr algn="just" eaLnBrk="1" hangingPunct="1"/>
            <a:r>
              <a:rPr lang="ru-RU" altLang="ru-RU" sz="1200" dirty="0" smtClean="0">
                <a:latin typeface="Times New Roman" pitchFamily="18" charset="0"/>
              </a:rPr>
              <a:t>          Наибольший </a:t>
            </a:r>
            <a:r>
              <a:rPr lang="ru-RU" altLang="ru-RU" sz="1200" dirty="0">
                <a:latin typeface="Times New Roman" pitchFamily="18" charset="0"/>
              </a:rPr>
              <a:t>удельный вес в структуре налоговых доходов </a:t>
            </a:r>
            <a:r>
              <a:rPr lang="ru-RU" altLang="ru-RU" sz="1200" dirty="0" smtClean="0">
                <a:latin typeface="Times New Roman" pitchFamily="18" charset="0"/>
              </a:rPr>
              <a:t>занимает</a:t>
            </a:r>
            <a:r>
              <a:rPr lang="ru-RU" altLang="ru-RU" sz="1200" dirty="0">
                <a:latin typeface="Times New Roman" pitchFamily="18" charset="0"/>
              </a:rPr>
              <a:t> </a:t>
            </a:r>
            <a:r>
              <a:rPr lang="ru-RU" altLang="ru-RU" sz="1200" dirty="0" smtClean="0">
                <a:latin typeface="Times New Roman" pitchFamily="18" charset="0"/>
              </a:rPr>
              <a:t>земельный </a:t>
            </a:r>
            <a:r>
              <a:rPr lang="ru-RU" altLang="ru-RU" sz="1200" dirty="0">
                <a:latin typeface="Times New Roman" pitchFamily="18" charset="0"/>
              </a:rPr>
              <a:t>налог (в </a:t>
            </a:r>
            <a:r>
              <a:rPr lang="ru-RU" altLang="ru-RU" sz="1200" dirty="0" smtClean="0">
                <a:latin typeface="Times New Roman" pitchFamily="18" charset="0"/>
              </a:rPr>
              <a:t>2021 году-73,4%, </a:t>
            </a:r>
            <a:r>
              <a:rPr lang="ru-RU" altLang="ru-RU" sz="1200" dirty="0">
                <a:latin typeface="Times New Roman" pitchFamily="18" charset="0"/>
              </a:rPr>
              <a:t>в </a:t>
            </a:r>
            <a:r>
              <a:rPr lang="ru-RU" altLang="ru-RU" sz="1200" dirty="0" smtClean="0">
                <a:latin typeface="Times New Roman" pitchFamily="18" charset="0"/>
              </a:rPr>
              <a:t>2022 году-71,9%, </a:t>
            </a:r>
            <a:r>
              <a:rPr lang="ru-RU" altLang="ru-RU" sz="1200" dirty="0">
                <a:latin typeface="Times New Roman" pitchFamily="18" charset="0"/>
              </a:rPr>
              <a:t>в </a:t>
            </a:r>
            <a:r>
              <a:rPr lang="ru-RU" altLang="ru-RU" sz="1200" dirty="0" smtClean="0">
                <a:latin typeface="Times New Roman" pitchFamily="18" charset="0"/>
              </a:rPr>
              <a:t>2023 году-71,9%, </a:t>
            </a:r>
            <a:r>
              <a:rPr lang="ru-RU" altLang="ru-RU" sz="1200" dirty="0">
                <a:latin typeface="Times New Roman" pitchFamily="18" charset="0"/>
              </a:rPr>
              <a:t>в </a:t>
            </a:r>
            <a:r>
              <a:rPr lang="ru-RU" altLang="ru-RU" sz="1200" dirty="0" smtClean="0">
                <a:latin typeface="Times New Roman" pitchFamily="18" charset="0"/>
              </a:rPr>
              <a:t>2024 году-71,9%).</a:t>
            </a:r>
            <a:endParaRPr lang="ru-RU" altLang="ru-RU" sz="1200" dirty="0">
              <a:latin typeface="Times New Roman" pitchFamily="18" charset="0"/>
            </a:endParaRPr>
          </a:p>
        </p:txBody>
      </p:sp>
      <p:sp>
        <p:nvSpPr>
          <p:cNvPr id="24579" name="Text Box 17"/>
          <p:cNvSpPr txBox="1">
            <a:spLocks noChangeArrowheads="1"/>
          </p:cNvSpPr>
          <p:nvPr/>
        </p:nvSpPr>
        <p:spPr bwMode="auto">
          <a:xfrm>
            <a:off x="381000" y="116632"/>
            <a:ext cx="82954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latin typeface="Times New Roman" pitchFamily="18" charset="0"/>
              </a:rPr>
              <a:t>Объем и структура налоговых доходов бюджета муниципального образования </a:t>
            </a:r>
            <a:r>
              <a:rPr lang="ru-RU" altLang="ru-RU" sz="2000" b="1" dirty="0" err="1">
                <a:latin typeface="Times New Roman" pitchFamily="18" charset="0"/>
              </a:rPr>
              <a:t>Ковардицкое</a:t>
            </a:r>
            <a:r>
              <a:rPr lang="ru-RU" altLang="ru-RU" sz="2000" b="1" dirty="0">
                <a:latin typeface="Times New Roman" pitchFamily="18" charset="0"/>
              </a:rPr>
              <a:t> в </a:t>
            </a:r>
            <a:r>
              <a:rPr lang="ru-RU" altLang="ru-RU" sz="2000" b="1" dirty="0" smtClean="0">
                <a:latin typeface="Times New Roman" pitchFamily="18" charset="0"/>
              </a:rPr>
              <a:t>2020 </a:t>
            </a:r>
            <a:r>
              <a:rPr lang="ru-RU" altLang="ru-RU" sz="2000" b="1" dirty="0">
                <a:latin typeface="Times New Roman" pitchFamily="18" charset="0"/>
              </a:rPr>
              <a:t>– </a:t>
            </a:r>
            <a:r>
              <a:rPr lang="ru-RU" altLang="ru-RU" sz="2000" b="1" dirty="0" smtClean="0">
                <a:latin typeface="Times New Roman" pitchFamily="18" charset="0"/>
              </a:rPr>
              <a:t>2024 </a:t>
            </a:r>
            <a:r>
              <a:rPr lang="ru-RU" altLang="ru-RU" sz="2000" b="1" dirty="0">
                <a:latin typeface="Times New Roman" pitchFamily="18" charset="0"/>
              </a:rPr>
              <a:t>годах, тыс. рублей</a:t>
            </a:r>
          </a:p>
        </p:txBody>
      </p:sp>
      <p:graphicFrame>
        <p:nvGraphicFramePr>
          <p:cNvPr id="24580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5750546"/>
              </p:ext>
            </p:extLst>
          </p:nvPr>
        </p:nvGraphicFramePr>
        <p:xfrm>
          <a:off x="582810" y="765175"/>
          <a:ext cx="8021638" cy="416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3" name="Диаграмма" r:id="rId3" imgW="8086785" imgH="4200525" progId="Excel.Chart.8">
                  <p:embed/>
                </p:oleObj>
              </mc:Choice>
              <mc:Fallback>
                <p:oleObj name="Диаграмма" r:id="rId3" imgW="8086785" imgH="4200525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810" y="765175"/>
                        <a:ext cx="8021638" cy="416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5"/>
          <p:cNvSpPr>
            <a:spLocks noChangeArrowheads="1"/>
          </p:cNvSpPr>
          <p:nvPr/>
        </p:nvSpPr>
        <p:spPr bwMode="auto">
          <a:xfrm>
            <a:off x="389532" y="4869160"/>
            <a:ext cx="828692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           Неналоговые </a:t>
            </a:r>
            <a:r>
              <a:rPr lang="ru-RU" altLang="ru-RU" sz="1200" dirty="0">
                <a:latin typeface="Times New Roman" pitchFamily="18" charset="0"/>
              </a:rPr>
              <a:t>доходы в 2022 году спрогнозированы в сумме </a:t>
            </a:r>
            <a:r>
              <a:rPr lang="ru-RU" altLang="ru-RU" sz="1200" dirty="0" smtClean="0">
                <a:latin typeface="Times New Roman" pitchFamily="18" charset="0"/>
              </a:rPr>
              <a:t>397,0 </a:t>
            </a:r>
            <a:r>
              <a:rPr lang="ru-RU" altLang="ru-RU" sz="1200" dirty="0">
                <a:latin typeface="Times New Roman" pitchFamily="18" charset="0"/>
              </a:rPr>
              <a:t>тыс. рублей или с </a:t>
            </a:r>
            <a:r>
              <a:rPr lang="ru-RU" altLang="ru-RU" sz="1200" dirty="0" smtClean="0">
                <a:latin typeface="Times New Roman" pitchFamily="18" charset="0"/>
              </a:rPr>
              <a:t>уменьшением на 5,0% </a:t>
            </a:r>
            <a:r>
              <a:rPr lang="ru-RU" altLang="ru-RU" sz="1200" dirty="0">
                <a:latin typeface="Times New Roman" pitchFamily="18" charset="0"/>
              </a:rPr>
              <a:t>к уровню 2021 года. </a:t>
            </a:r>
            <a:r>
              <a:rPr lang="ru-RU" altLang="ru-RU" sz="1200" dirty="0" smtClean="0">
                <a:latin typeface="Times New Roman" pitchFamily="18" charset="0"/>
              </a:rPr>
              <a:t>Уменьшение </a:t>
            </a:r>
            <a:r>
              <a:rPr lang="ru-RU" altLang="ru-RU" sz="1200" dirty="0">
                <a:latin typeface="Times New Roman" pitchFamily="18" charset="0"/>
              </a:rPr>
              <a:t>прогнозируется по </a:t>
            </a:r>
            <a:r>
              <a:rPr lang="ru-RU" altLang="ru-RU" sz="1200" dirty="0" smtClean="0">
                <a:latin typeface="Times New Roman" pitchFamily="18" charset="0"/>
              </a:rPr>
              <a:t>плате за предоставление права на размещение нестационарного торгового объекта в связи с расторжением договора на сумму 23,0 тыс. рублей в год. </a:t>
            </a:r>
            <a:endParaRPr lang="ru-RU" altLang="ru-RU" sz="1200" dirty="0">
              <a:latin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altLang="ru-RU" sz="1200" dirty="0">
                <a:latin typeface="Times New Roman" pitchFamily="18" charset="0"/>
              </a:rPr>
              <a:t>          Структуру неналоговых доходов составляют доходы от использования имущества (аренда муниципальной земли, аренда муниципального имущества, прочие поступления от использования </a:t>
            </a:r>
            <a:r>
              <a:rPr lang="ru-RU" altLang="ru-RU" sz="1200" dirty="0" smtClean="0">
                <a:latin typeface="Times New Roman" pitchFamily="18" charset="0"/>
              </a:rPr>
              <a:t>имущества, плата за </a:t>
            </a:r>
            <a:r>
              <a:rPr lang="ru-RU" altLang="ru-RU" sz="1200" dirty="0">
                <a:latin typeface="Times New Roman" pitchFamily="18" charset="0"/>
              </a:rPr>
              <a:t>предоставление права на размещение нестационарного торгового объекта</a:t>
            </a:r>
            <a:r>
              <a:rPr lang="ru-RU" altLang="ru-RU" sz="1200" dirty="0" smtClean="0">
                <a:latin typeface="Times New Roman" pitchFamily="18" charset="0"/>
              </a:rPr>
              <a:t>), </a:t>
            </a:r>
            <a:r>
              <a:rPr lang="ru-RU" altLang="ru-RU" sz="1200" dirty="0">
                <a:latin typeface="Times New Roman" pitchFamily="18" charset="0"/>
              </a:rPr>
              <a:t>штрафы, санкции, возмещение ущерба. Наибольший удельный вес в структуре неналоговых доходов занимают доходы от использования имущества, находящегося в муниципальной собственности (в 2021 году – </a:t>
            </a:r>
            <a:r>
              <a:rPr lang="ru-RU" altLang="ru-RU" sz="1200" dirty="0" smtClean="0">
                <a:latin typeface="Times New Roman" pitchFamily="18" charset="0"/>
              </a:rPr>
              <a:t>79,9%, </a:t>
            </a:r>
            <a:r>
              <a:rPr lang="ru-RU" altLang="ru-RU" sz="1200" dirty="0">
                <a:latin typeface="Times New Roman" pitchFamily="18" charset="0"/>
              </a:rPr>
              <a:t>в 2022 - 2024 годах по </a:t>
            </a:r>
            <a:r>
              <a:rPr lang="ru-RU" altLang="ru-RU" sz="1200" dirty="0" smtClean="0">
                <a:latin typeface="Times New Roman" pitchFamily="18" charset="0"/>
              </a:rPr>
              <a:t>92,4% </a:t>
            </a:r>
            <a:r>
              <a:rPr lang="ru-RU" altLang="ru-RU" sz="1200" dirty="0">
                <a:latin typeface="Times New Roman" pitchFamily="18" charset="0"/>
              </a:rPr>
              <a:t>ежегодно).</a:t>
            </a:r>
          </a:p>
        </p:txBody>
      </p:sp>
      <p:sp>
        <p:nvSpPr>
          <p:cNvPr id="25603" name="Прямоугольник 5"/>
          <p:cNvSpPr>
            <a:spLocks noChangeArrowheads="1"/>
          </p:cNvSpPr>
          <p:nvPr/>
        </p:nvSpPr>
        <p:spPr bwMode="auto">
          <a:xfrm>
            <a:off x="251520" y="260648"/>
            <a:ext cx="86409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000" b="1" dirty="0">
                <a:latin typeface="Times New Roman" pitchFamily="18" charset="0"/>
              </a:rPr>
              <a:t>Объем и структура неналоговых доходов бюджета муниципального образования </a:t>
            </a:r>
            <a:r>
              <a:rPr lang="ru-RU" altLang="ru-RU" sz="2000" b="1" dirty="0" err="1">
                <a:latin typeface="Times New Roman" pitchFamily="18" charset="0"/>
              </a:rPr>
              <a:t>Ковардицкое</a:t>
            </a:r>
            <a:r>
              <a:rPr lang="ru-RU" altLang="ru-RU" sz="2000" b="1" dirty="0">
                <a:latin typeface="Times New Roman" pitchFamily="18" charset="0"/>
              </a:rPr>
              <a:t> в </a:t>
            </a:r>
            <a:r>
              <a:rPr lang="ru-RU" altLang="ru-RU" sz="2000" b="1" dirty="0" smtClean="0">
                <a:latin typeface="Times New Roman" pitchFamily="18" charset="0"/>
              </a:rPr>
              <a:t>2020 – 2024 </a:t>
            </a:r>
            <a:r>
              <a:rPr lang="ru-RU" altLang="ru-RU" sz="2000" b="1" dirty="0">
                <a:latin typeface="Times New Roman" pitchFamily="18" charset="0"/>
              </a:rPr>
              <a:t>годах, тыс. рублей</a:t>
            </a:r>
          </a:p>
        </p:txBody>
      </p:sp>
      <p:graphicFrame>
        <p:nvGraphicFramePr>
          <p:cNvPr id="2560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5445650"/>
              </p:ext>
            </p:extLst>
          </p:nvPr>
        </p:nvGraphicFramePr>
        <p:xfrm>
          <a:off x="502444" y="1040435"/>
          <a:ext cx="7780338" cy="38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8" name="Диаграмма" r:id="rId3" imgW="7600830" imgH="4076736" progId="MSGraph.Chart.8">
                  <p:embed followColorScheme="full"/>
                </p:oleObj>
              </mc:Choice>
              <mc:Fallback>
                <p:oleObj name="Диаграмма" r:id="rId3" imgW="7600830" imgH="4076736" progId="MSGraph.Chart.8">
                  <p:embed followColorScheme="full"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444" y="1040435"/>
                        <a:ext cx="7780338" cy="382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1413842" y="1011652"/>
            <a:ext cx="86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000" dirty="0" smtClean="0">
                <a:latin typeface="Times New Roman" pitchFamily="18" charset="0"/>
              </a:rPr>
              <a:t>Всего: 473,5</a:t>
            </a:r>
            <a:endParaRPr lang="ru-RU" altLang="ru-RU" sz="1000" dirty="0">
              <a:latin typeface="Times New Roman" pitchFamily="18" charset="0"/>
            </a:endParaRPr>
          </a:p>
        </p:txBody>
      </p:sp>
      <p:sp>
        <p:nvSpPr>
          <p:cNvPr id="25606" name="Text Box 8"/>
          <p:cNvSpPr txBox="1">
            <a:spLocks noChangeArrowheads="1"/>
          </p:cNvSpPr>
          <p:nvPr/>
        </p:nvSpPr>
        <p:spPr bwMode="auto">
          <a:xfrm>
            <a:off x="2363440" y="1470897"/>
            <a:ext cx="86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000" dirty="0">
                <a:latin typeface="Times New Roman" pitchFamily="18" charset="0"/>
              </a:rPr>
              <a:t>Всего: </a:t>
            </a:r>
            <a:r>
              <a:rPr lang="ru-RU" altLang="ru-RU" sz="1000" dirty="0" smtClean="0">
                <a:latin typeface="Times New Roman" pitchFamily="18" charset="0"/>
              </a:rPr>
              <a:t>418,0</a:t>
            </a:r>
            <a:endParaRPr lang="ru-RU" altLang="ru-RU" sz="1000" dirty="0">
              <a:latin typeface="Times New Roman" pitchFamily="18" charset="0"/>
            </a:endParaRPr>
          </a:p>
        </p:txBody>
      </p:sp>
      <p:sp>
        <p:nvSpPr>
          <p:cNvPr id="25607" name="Text Box 9"/>
          <p:cNvSpPr txBox="1">
            <a:spLocks noChangeArrowheads="1"/>
          </p:cNvSpPr>
          <p:nvPr/>
        </p:nvSpPr>
        <p:spPr bwMode="auto">
          <a:xfrm>
            <a:off x="3130551" y="1528800"/>
            <a:ext cx="8651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000" dirty="0" smtClean="0">
                <a:latin typeface="Times New Roman" pitchFamily="18" charset="0"/>
              </a:rPr>
              <a:t>Всего: 397,0</a:t>
            </a:r>
            <a:endParaRPr lang="ru-RU" altLang="ru-RU" sz="1000" dirty="0">
              <a:latin typeface="Times New Roman" pitchFamily="18" charset="0"/>
            </a:endParaRPr>
          </a:p>
        </p:txBody>
      </p:sp>
      <p:sp>
        <p:nvSpPr>
          <p:cNvPr id="25608" name="Text Box 10"/>
          <p:cNvSpPr txBox="1">
            <a:spLocks noChangeArrowheads="1"/>
          </p:cNvSpPr>
          <p:nvPr/>
        </p:nvSpPr>
        <p:spPr bwMode="auto">
          <a:xfrm>
            <a:off x="3979104" y="1534738"/>
            <a:ext cx="86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000" dirty="0">
                <a:latin typeface="Times New Roman" pitchFamily="18" charset="0"/>
              </a:rPr>
              <a:t>Всего: </a:t>
            </a:r>
            <a:r>
              <a:rPr lang="ru-RU" altLang="ru-RU" sz="1000" dirty="0" smtClean="0">
                <a:latin typeface="Times New Roman" pitchFamily="18" charset="0"/>
              </a:rPr>
              <a:t>397,0</a:t>
            </a:r>
            <a:endParaRPr lang="ru-RU" altLang="ru-RU" sz="1000" dirty="0">
              <a:latin typeface="Times New Roman" pitchFamily="18" charset="0"/>
            </a:endParaRPr>
          </a:p>
        </p:txBody>
      </p:sp>
      <p:sp>
        <p:nvSpPr>
          <p:cNvPr id="25609" name="Text Box 11"/>
          <p:cNvSpPr txBox="1">
            <a:spLocks noChangeArrowheads="1"/>
          </p:cNvSpPr>
          <p:nvPr/>
        </p:nvSpPr>
        <p:spPr bwMode="auto">
          <a:xfrm>
            <a:off x="4842704" y="1547550"/>
            <a:ext cx="10080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000" dirty="0">
                <a:latin typeface="Times New Roman" pitchFamily="18" charset="0"/>
              </a:rPr>
              <a:t>Всего: </a:t>
            </a:r>
            <a:r>
              <a:rPr lang="ru-RU" altLang="ru-RU" sz="1000" dirty="0" smtClean="0">
                <a:latin typeface="Times New Roman" pitchFamily="18" charset="0"/>
              </a:rPr>
              <a:t>397,0</a:t>
            </a:r>
            <a:endParaRPr lang="ru-RU" altLang="ru-RU" sz="1000" dirty="0">
              <a:latin typeface="Times New Roman" pitchFamily="18" charset="0"/>
            </a:endParaRPr>
          </a:p>
        </p:txBody>
      </p:sp>
      <p:sp>
        <p:nvSpPr>
          <p:cNvPr id="25610" name="AutoShape 12"/>
          <p:cNvSpPr>
            <a:spLocks noChangeArrowheads="1"/>
          </p:cNvSpPr>
          <p:nvPr/>
        </p:nvSpPr>
        <p:spPr bwMode="auto">
          <a:xfrm rot="918627">
            <a:off x="2033909" y="1273645"/>
            <a:ext cx="518429" cy="101897"/>
          </a:xfrm>
          <a:prstGeom prst="rightArrow">
            <a:avLst>
              <a:gd name="adj1" fmla="val 50000"/>
              <a:gd name="adj2" fmla="val 1261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25611" name="AutoShape 13"/>
          <p:cNvSpPr>
            <a:spLocks noChangeArrowheads="1"/>
          </p:cNvSpPr>
          <p:nvPr/>
        </p:nvSpPr>
        <p:spPr bwMode="auto">
          <a:xfrm rot="699807">
            <a:off x="3047874" y="1446373"/>
            <a:ext cx="556328" cy="91471"/>
          </a:xfrm>
          <a:prstGeom prst="rightArrow">
            <a:avLst>
              <a:gd name="adj1" fmla="val 50000"/>
              <a:gd name="adj2" fmla="val 1370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25614" name="Text Box 16"/>
          <p:cNvSpPr txBox="1">
            <a:spLocks noChangeArrowheads="1"/>
          </p:cNvSpPr>
          <p:nvPr/>
        </p:nvSpPr>
        <p:spPr bwMode="auto">
          <a:xfrm>
            <a:off x="2200875" y="1011651"/>
            <a:ext cx="7191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000" dirty="0" smtClean="0">
                <a:latin typeface="Times New Roman" pitchFamily="18" charset="0"/>
              </a:rPr>
              <a:t>-</a:t>
            </a:r>
            <a:r>
              <a:rPr lang="ru-RU" altLang="ru-RU" sz="1000" dirty="0" smtClean="0">
                <a:latin typeface="Times New Roman" pitchFamily="18" charset="0"/>
              </a:rPr>
              <a:t>11,7%</a:t>
            </a:r>
            <a:endParaRPr lang="ru-RU" altLang="ru-RU" sz="1000" dirty="0">
              <a:latin typeface="Times New Roman" pitchFamily="18" charset="0"/>
            </a:endParaRPr>
          </a:p>
        </p:txBody>
      </p:sp>
      <p:sp>
        <p:nvSpPr>
          <p:cNvPr id="25615" name="Text Box 17"/>
          <p:cNvSpPr txBox="1">
            <a:spLocks noChangeArrowheads="1"/>
          </p:cNvSpPr>
          <p:nvPr/>
        </p:nvSpPr>
        <p:spPr bwMode="auto">
          <a:xfrm>
            <a:off x="3129554" y="1197464"/>
            <a:ext cx="6477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000" dirty="0" smtClean="0">
                <a:latin typeface="Times New Roman" pitchFamily="18" charset="0"/>
              </a:rPr>
              <a:t>-</a:t>
            </a:r>
            <a:r>
              <a:rPr lang="ru-RU" altLang="ru-RU" sz="1000" dirty="0" smtClean="0">
                <a:latin typeface="Times New Roman" pitchFamily="18" charset="0"/>
              </a:rPr>
              <a:t>5,0%</a:t>
            </a:r>
            <a:endParaRPr lang="ru-RU" altLang="ru-RU" sz="10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68300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ru-RU" alt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муниципального образования на 1 жителя</a:t>
            </a:r>
          </a:p>
        </p:txBody>
      </p:sp>
      <p:graphicFrame>
        <p:nvGraphicFramePr>
          <p:cNvPr id="6187" name="Group 4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239417632"/>
              </p:ext>
            </p:extLst>
          </p:nvPr>
        </p:nvGraphicFramePr>
        <p:xfrm>
          <a:off x="571500" y="692150"/>
          <a:ext cx="8002588" cy="3041651"/>
        </p:xfrm>
        <a:graphic>
          <a:graphicData uri="http://schemas.openxmlformats.org/drawingml/2006/table">
            <a:tbl>
              <a:tblPr/>
              <a:tblGrid>
                <a:gridCol w="2000250">
                  <a:extLst>
                    <a:ext uri="{9D8B030D-6E8A-4147-A177-3AD203B41FA5}"/>
                  </a:extLst>
                </a:gridCol>
                <a:gridCol w="2001838">
                  <a:extLst>
                    <a:ext uri="{9D8B030D-6E8A-4147-A177-3AD203B41FA5}"/>
                  </a:extLst>
                </a:gridCol>
                <a:gridCol w="2000250">
                  <a:extLst>
                    <a:ext uri="{9D8B030D-6E8A-4147-A177-3AD203B41FA5}"/>
                  </a:extLst>
                </a:gridCol>
                <a:gridCol w="2000250">
                  <a:extLst>
                    <a:ext uri="{9D8B030D-6E8A-4147-A177-3AD203B41FA5}"/>
                  </a:extLst>
                </a:gridCol>
              </a:tblGrid>
              <a:tr h="14144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 бюджета муниципального образования,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населения, человек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 на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жителя, рублей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13720,6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9600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1429,2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14603,0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9442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1546,6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15099,0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9242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1633,7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07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15689,0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9242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1697,6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16310,0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9242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1764,8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6664" name="Rectangle 54"/>
          <p:cNvSpPr>
            <a:spLocks noChangeArrowheads="1"/>
          </p:cNvSpPr>
          <p:nvPr/>
        </p:nvSpPr>
        <p:spPr bwMode="auto">
          <a:xfrm>
            <a:off x="279400" y="3908425"/>
            <a:ext cx="84296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Динамика налоговых и неналоговых доходов бюджета муниципального образования </a:t>
            </a:r>
          </a:p>
          <a:p>
            <a:pPr algn="ctr" eaLnBrk="1" hangingPunct="1"/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на 1 жителя, рублей</a:t>
            </a:r>
          </a:p>
        </p:txBody>
      </p:sp>
      <p:graphicFrame>
        <p:nvGraphicFramePr>
          <p:cNvPr id="26665" name="Object 55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278365910"/>
              </p:ext>
            </p:extLst>
          </p:nvPr>
        </p:nvGraphicFramePr>
        <p:xfrm>
          <a:off x="960438" y="4149725"/>
          <a:ext cx="7177087" cy="217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6" name="Лист" r:id="rId3" imgW="5476815" imgH="1657243" progId="Excel.Sheet.8">
                  <p:embed/>
                </p:oleObj>
              </mc:Choice>
              <mc:Fallback>
                <p:oleObj name="Лист" r:id="rId3" imgW="5476815" imgH="1657243" progId="Excel.Sheet.8">
                  <p:embed/>
                  <p:pic>
                    <p:nvPicPr>
                      <p:cNvPr id="0" name="Object 5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438" y="4149725"/>
                        <a:ext cx="7177087" cy="217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66" name="Прямоугольник 5"/>
          <p:cNvSpPr>
            <a:spLocks noChangeArrowheads="1"/>
          </p:cNvSpPr>
          <p:nvPr/>
        </p:nvSpPr>
        <p:spPr bwMode="auto">
          <a:xfrm>
            <a:off x="395288" y="6165850"/>
            <a:ext cx="84296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600" dirty="0">
                <a:latin typeface="Times New Roman" pitchFamily="18" charset="0"/>
              </a:rPr>
              <a:t>По прогнозным данным среднедушевой доход к </a:t>
            </a:r>
            <a:r>
              <a:rPr lang="ru-RU" altLang="ru-RU" sz="1600" dirty="0" smtClean="0">
                <a:latin typeface="Times New Roman" pitchFamily="18" charset="0"/>
              </a:rPr>
              <a:t>2024 </a:t>
            </a:r>
            <a:r>
              <a:rPr lang="ru-RU" altLang="ru-RU" sz="1600" dirty="0">
                <a:latin typeface="Times New Roman" pitchFamily="18" charset="0"/>
              </a:rPr>
              <a:t>году достигнет уровня </a:t>
            </a:r>
            <a:r>
              <a:rPr lang="ru-RU" altLang="ru-RU" sz="1600" dirty="0" smtClean="0">
                <a:latin typeface="Times New Roman" pitchFamily="18" charset="0"/>
              </a:rPr>
              <a:t>1764,8 </a:t>
            </a:r>
            <a:r>
              <a:rPr lang="ru-RU" altLang="ru-RU" sz="1600" dirty="0">
                <a:latin typeface="Times New Roman" pitchFamily="18" charset="0"/>
              </a:rPr>
              <a:t>рублей на 1 жителя.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title"/>
          </p:nvPr>
        </p:nvSpPr>
        <p:spPr>
          <a:xfrm>
            <a:off x="500063" y="5085184"/>
            <a:ext cx="8229600" cy="1456442"/>
          </a:xfrm>
        </p:spPr>
        <p:txBody>
          <a:bodyPr/>
          <a:lstStyle/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Из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общего объема безвозмездных поступлений от других бюджетов бюджетной системы Российской Федерации в 2022 году в сумме 28633,6 тыс. рублей планируется поступление дотации бюджетам сельских поселений на выравнивание бюджетной обеспеченности из бюджетов муниципальных районов в сумме 20741,0 тыс. рублей (72,4%), субсидий – 4059,3 тыс. рублей (14,2 %), субвенций – 606,3тыс. рублей (2,1%), межбюджетные трансферты, передаваемые бюджетам сельских поселений из бюджетов муниципальных районов на осуществление части полномочий по решению вопросов местного значения в соответствии с заключенными соглашениями – 3000,0 тыс. рублей (10,5%), иные межбюджетные трансферты, передаваемые бюджетам сельских поселений из бюджетов муниципальных районов – 227,0 тыс. рублей (0,8%).</a:t>
            </a:r>
          </a:p>
        </p:txBody>
      </p:sp>
      <p:sp>
        <p:nvSpPr>
          <p:cNvPr id="28675" name="Rectangle 5"/>
          <p:cNvSpPr txBox="1">
            <a:spLocks noChangeArrowheads="1"/>
          </p:cNvSpPr>
          <p:nvPr/>
        </p:nvSpPr>
        <p:spPr bwMode="auto">
          <a:xfrm>
            <a:off x="500063" y="142875"/>
            <a:ext cx="8229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latin typeface="Times New Roman" pitchFamily="18" charset="0"/>
              </a:rPr>
              <a:t>Объем и структура </a:t>
            </a:r>
            <a:r>
              <a:rPr lang="ru-RU" altLang="ru-RU" b="1" dirty="0">
                <a:latin typeface="Times New Roman" pitchFamily="18" charset="0"/>
              </a:rPr>
              <a:t>безвозмездных поступлений бюджета муниципального образования </a:t>
            </a:r>
            <a:r>
              <a:rPr lang="ru-RU" altLang="ru-RU" b="1" dirty="0" err="1" smtClean="0">
                <a:latin typeface="Times New Roman" pitchFamily="18" charset="0"/>
              </a:rPr>
              <a:t>Ковардицкое</a:t>
            </a:r>
            <a:r>
              <a:rPr lang="ru-RU" altLang="ru-RU" b="1" dirty="0" smtClean="0">
                <a:latin typeface="Times New Roman" pitchFamily="18" charset="0"/>
              </a:rPr>
              <a:t> в 2020 – 2024 </a:t>
            </a:r>
            <a:r>
              <a:rPr lang="ru-RU" altLang="ru-RU" b="1" dirty="0">
                <a:latin typeface="Times New Roman" pitchFamily="18" charset="0"/>
              </a:rPr>
              <a:t>годах, тыс. рублей</a:t>
            </a:r>
          </a:p>
        </p:txBody>
      </p:sp>
      <p:graphicFrame>
        <p:nvGraphicFramePr>
          <p:cNvPr id="28676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4999817"/>
              </p:ext>
            </p:extLst>
          </p:nvPr>
        </p:nvGraphicFramePr>
        <p:xfrm>
          <a:off x="592931" y="1040012"/>
          <a:ext cx="8043863" cy="3973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3" name="Диаграмма" r:id="rId3" imgW="8543985" imgH="3162229" progId="Excel.Chart.8">
                  <p:embed/>
                </p:oleObj>
              </mc:Choice>
              <mc:Fallback>
                <p:oleObj name="Диаграмма" r:id="rId3" imgW="8543985" imgH="3162229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931" y="1040012"/>
                        <a:ext cx="8043863" cy="39731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8" name="TextBox 2"/>
          <p:cNvSpPr txBox="1">
            <a:spLocks noChangeArrowheads="1"/>
          </p:cNvSpPr>
          <p:nvPr/>
        </p:nvSpPr>
        <p:spPr bwMode="auto">
          <a:xfrm>
            <a:off x="4442351" y="830096"/>
            <a:ext cx="6238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-2,8%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9" name="TextBox 3"/>
          <p:cNvSpPr txBox="1">
            <a:spLocks noChangeArrowheads="1"/>
          </p:cNvSpPr>
          <p:nvPr/>
        </p:nvSpPr>
        <p:spPr bwMode="auto">
          <a:xfrm>
            <a:off x="5402647" y="840581"/>
            <a:ext cx="76198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-13,0%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0" name="TextBox 4"/>
          <p:cNvSpPr txBox="1">
            <a:spLocks noChangeArrowheads="1"/>
          </p:cNvSpPr>
          <p:nvPr/>
        </p:nvSpPr>
        <p:spPr bwMode="auto">
          <a:xfrm>
            <a:off x="2123728" y="826404"/>
            <a:ext cx="7191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-21,9%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4" name="TextBox 8"/>
          <p:cNvSpPr txBox="1">
            <a:spLocks noChangeArrowheads="1"/>
          </p:cNvSpPr>
          <p:nvPr/>
        </p:nvSpPr>
        <p:spPr bwMode="auto">
          <a:xfrm>
            <a:off x="3203848" y="840581"/>
            <a:ext cx="6477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-14,2%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97" name="TextBox 21"/>
          <p:cNvSpPr txBox="1">
            <a:spLocks noChangeArrowheads="1"/>
          </p:cNvSpPr>
          <p:nvPr/>
        </p:nvSpPr>
        <p:spPr bwMode="auto">
          <a:xfrm>
            <a:off x="1547663" y="671963"/>
            <a:ext cx="720081" cy="42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Всего: 42744,4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98" name="TextBox 22"/>
          <p:cNvSpPr txBox="1">
            <a:spLocks noChangeArrowheads="1"/>
          </p:cNvSpPr>
          <p:nvPr/>
        </p:nvSpPr>
        <p:spPr bwMode="auto">
          <a:xfrm>
            <a:off x="2627784" y="677353"/>
            <a:ext cx="7112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Всего:</a:t>
            </a:r>
          </a:p>
          <a:p>
            <a:pPr eaLnBrk="1" hangingPunct="1"/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33364,0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99" name="TextBox 23"/>
          <p:cNvSpPr txBox="1">
            <a:spLocks noChangeArrowheads="1"/>
          </p:cNvSpPr>
          <p:nvPr/>
        </p:nvSpPr>
        <p:spPr bwMode="auto">
          <a:xfrm>
            <a:off x="3779912" y="677353"/>
            <a:ext cx="6873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Всего:</a:t>
            </a:r>
          </a:p>
          <a:p>
            <a:pPr eaLnBrk="1" hangingPunct="1"/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28633,6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700" name="TextBox 24"/>
          <p:cNvSpPr txBox="1">
            <a:spLocks noChangeArrowheads="1"/>
          </p:cNvSpPr>
          <p:nvPr/>
        </p:nvSpPr>
        <p:spPr bwMode="auto">
          <a:xfrm>
            <a:off x="4821329" y="677353"/>
            <a:ext cx="7524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Всего:</a:t>
            </a:r>
          </a:p>
          <a:p>
            <a:pPr eaLnBrk="1" hangingPunct="1"/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27831,7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701" name="TextBox 25"/>
          <p:cNvSpPr txBox="1">
            <a:spLocks noChangeArrowheads="1"/>
          </p:cNvSpPr>
          <p:nvPr/>
        </p:nvSpPr>
        <p:spPr bwMode="auto">
          <a:xfrm>
            <a:off x="5800029" y="653818"/>
            <a:ext cx="8175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Всего:</a:t>
            </a:r>
          </a:p>
          <a:p>
            <a:pPr eaLnBrk="1" hangingPunct="1"/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24227,0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2"/>
          <p:cNvSpPr>
            <a:spLocks noGrp="1"/>
          </p:cNvSpPr>
          <p:nvPr>
            <p:ph type="title"/>
          </p:nvPr>
        </p:nvSpPr>
        <p:spPr>
          <a:xfrm>
            <a:off x="107504" y="43880"/>
            <a:ext cx="8968234" cy="936848"/>
          </a:xfrm>
        </p:spPr>
        <p:txBody>
          <a:bodyPr/>
          <a:lstStyle/>
          <a:p>
            <a:pPr eaLnBrk="1" hangingPunct="1"/>
            <a:r>
              <a:rPr lang="ru-RU" altLang="ru-RU" sz="2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br>
              <a:rPr lang="ru-RU" altLang="ru-RU" sz="2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КОВАРДИЦКОЕ</a:t>
            </a:r>
          </a:p>
        </p:txBody>
      </p:sp>
      <p:sp>
        <p:nvSpPr>
          <p:cNvPr id="30723" name="Text Box 689"/>
          <p:cNvSpPr txBox="1">
            <a:spLocks noChangeArrowheads="1"/>
          </p:cNvSpPr>
          <p:nvPr/>
        </p:nvSpPr>
        <p:spPr bwMode="auto">
          <a:xfrm>
            <a:off x="12088" y="5085184"/>
            <a:ext cx="475252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318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Наибольшую долю в расходах бюджета муниципального образования </a:t>
            </a:r>
            <a:r>
              <a:rPr lang="ru-RU" altLang="ru-RU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Ковардицкое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20</a:t>
            </a:r>
            <a:r>
              <a:rPr lang="en-US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году составляют расходы по разделам «Общегосударственные вопросы» - </a:t>
            </a:r>
            <a:r>
              <a:rPr lang="en-US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7,0%, «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Культура, кинематография» -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29,6%,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хозяйство» 22,3%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</a:t>
            </a:r>
            <a:r>
              <a:rPr lang="en-US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наименьшую долю в расходах бюджета составляют расходы по разделам «Средства массовой информации» - 0,8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% и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«Социальная политика» -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0,9%.</a:t>
            </a:r>
            <a:r>
              <a:rPr lang="ru-RU" sz="1400" dirty="0"/>
              <a:t> </a:t>
            </a:r>
            <a:endParaRPr lang="ru-RU" alt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2027230"/>
              </p:ext>
            </p:extLst>
          </p:nvPr>
        </p:nvGraphicFramePr>
        <p:xfrm>
          <a:off x="8924" y="908721"/>
          <a:ext cx="4585794" cy="4241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4858530" y="1052736"/>
            <a:ext cx="4207257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общей сумме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расходов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r>
              <a:rPr lang="ru-RU" altLang="ru-RU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Ковардицкое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2022 год удельный вес расходов в рамках муниципальных программ составляет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89,6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%, на 2023 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92,1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%, на 2024 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93,5%.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финансирование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муниципальных программ в 2022 году запланировано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40287,10 тыс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рублей, в 2021 году финансировалось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муниципальных программ в сумме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46674,48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тыс. рублей. 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84984"/>
            <a:ext cx="4277763" cy="3399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22"/>
          <p:cNvSpPr>
            <a:spLocks noChangeArrowheads="1"/>
          </p:cNvSpPr>
          <p:nvPr/>
        </p:nvSpPr>
        <p:spPr bwMode="auto">
          <a:xfrm>
            <a:off x="395536" y="44624"/>
            <a:ext cx="842493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</a:rPr>
              <a:t>ДИНАМИКА РАСХОДОВ БЮДЖЕТА МУНИЦИПАЛЬНОГО ОБРАЗОВАНИЯ КОВАРДИЦКОЕ, (тыс. рублей)</a:t>
            </a:r>
            <a:endParaRPr lang="ru-RU" altLang="ru-RU" sz="2200" b="1" dirty="0">
              <a:latin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672466"/>
              </p:ext>
            </p:extLst>
          </p:nvPr>
        </p:nvGraphicFramePr>
        <p:xfrm>
          <a:off x="179513" y="740016"/>
          <a:ext cx="8856982" cy="6001352"/>
        </p:xfrm>
        <a:graphic>
          <a:graphicData uri="http://schemas.openxmlformats.org/drawingml/2006/table">
            <a:tbl>
              <a:tblPr/>
              <a:tblGrid>
                <a:gridCol w="4968551"/>
                <a:gridCol w="432048"/>
                <a:gridCol w="432048"/>
                <a:gridCol w="792088"/>
                <a:gridCol w="720080"/>
                <a:gridCol w="720080"/>
                <a:gridCol w="792087"/>
              </a:tblGrid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3860" marR="3860" marT="38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3860" marR="3860" marT="386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err="1" smtClean="0">
                          <a:effectLst/>
                          <a:latin typeface="Times New Roman"/>
                        </a:rPr>
                        <a:t>Подраз</a:t>
                      </a:r>
                      <a:r>
                        <a:rPr lang="ru-RU" sz="1000" b="1" i="0" u="none" strike="noStrike" dirty="0" smtClean="0">
                          <a:effectLst/>
                          <a:latin typeface="Times New Roman"/>
                        </a:rPr>
                        <a:t>-дел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860" marR="3860" marT="386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2021 год оценка</a:t>
                      </a:r>
                    </a:p>
                  </a:txBody>
                  <a:tcPr marL="3860" marR="3860" marT="38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2022 год</a:t>
                      </a:r>
                    </a:p>
                  </a:txBody>
                  <a:tcPr marL="3860" marR="3860" marT="38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3860" marR="3860" marT="38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2024 год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860" marR="3860" marT="38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2855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16 076,1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16 160,8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14 772,7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15 408,9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41980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2 673,1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2 910,2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2 910,2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2 798,5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3764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463,0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580,0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580,0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855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855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12 840,0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12 570,6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11 182,5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12 510,4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855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472,9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479,4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494,5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510,8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2855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Мобилизационная и вневойсковая подготовка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472,9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479,4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494,5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510,8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4598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1 569,0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571,2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571,2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571,2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31443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1 569,0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569,2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569,2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569,2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5710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855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3 219,1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3 103,1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3 103,1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103,1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2855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3 106,0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3 000,0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3 000,0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855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Связь и информатика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113,1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103,1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103,1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103,1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855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15 025,9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9 742,6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10 527,8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10 136,5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2855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5 764,9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2 623,8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6 009,0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159,0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855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Благоустройство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9 261,0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7 118,8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4 518,8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9 977,5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855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25,0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5710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охраны окружающей среды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25,0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855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12 645,0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12 952,4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12 952,4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12 952,4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2855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12 645,0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12 952,4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12 952,4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12 952,4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855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548,1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373,1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949,0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504,1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2855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354,1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373,1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373,1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373,1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855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194,0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575,9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131,0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855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2855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Массовый спорт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855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319,0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335,0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135,0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335,0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2855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Периодическая печать и издательства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319,0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335,0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135,0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335,0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855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ИТОГО: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49 910,1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43 732,6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43 520,7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40 537,0</a:t>
                      </a:r>
                    </a:p>
                  </a:txBody>
                  <a:tcPr marL="3860" marR="3860" marT="3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Заголовок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2"/>
            <a:ext cx="8470900" cy="1799928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689"/>
          <p:cNvSpPr txBox="1">
            <a:spLocks noChangeArrowheads="1"/>
          </p:cNvSpPr>
          <p:nvPr/>
        </p:nvSpPr>
        <p:spPr bwMode="auto">
          <a:xfrm>
            <a:off x="323850" y="5391298"/>
            <a:ext cx="84709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318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Наибольшую долю расходов на душу населения в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составляют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по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разделам «Общегосударственные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вопросы»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«Жилищно-коммунальное хозяйство».</a:t>
            </a:r>
            <a:endParaRPr lang="ru-RU" alt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Наименьшую долю расходов на душу населения в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году составляют расходы по разделам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«Средства массовой информации»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«Социальная политика».</a:t>
            </a:r>
            <a:endParaRPr lang="ru-RU" alt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91204"/>
              </p:ext>
            </p:extLst>
          </p:nvPr>
        </p:nvGraphicFramePr>
        <p:xfrm>
          <a:off x="395536" y="2282617"/>
          <a:ext cx="8280921" cy="3038023"/>
        </p:xfrm>
        <a:graphic>
          <a:graphicData uri="http://schemas.openxmlformats.org/drawingml/2006/table">
            <a:tbl>
              <a:tblPr/>
              <a:tblGrid>
                <a:gridCol w="2946187"/>
                <a:gridCol w="408935"/>
                <a:gridCol w="659872"/>
                <a:gridCol w="622695"/>
                <a:gridCol w="594813"/>
                <a:gridCol w="631990"/>
                <a:gridCol w="631990"/>
                <a:gridCol w="613401"/>
                <a:gridCol w="613401"/>
                <a:gridCol w="557637"/>
              </a:tblGrid>
              <a:tr h="3600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4589" marR="4589" marT="458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 год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 год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6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706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141,9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1 702,6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145,7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1 748,6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133,2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1 598,4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138,9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1 667,3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1138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4,2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50,1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4,3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51,9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4,5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53,5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4,6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55,3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13,8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166,2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5,2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61,8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5,2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61,8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5,2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61,8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9853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28,4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340,9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28,0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335,8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28,0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335,8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0,9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11,2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9706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132,6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1 591,4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87,8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1 054,2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94,9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1 139,1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91,4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1 096,8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9853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2,6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1,6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1,6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1,6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9706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КУЛЬТУРА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КИНЕМАТОГРАФИЯ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111,6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1 339,2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116,8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1 401,5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116,8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1 401,5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116,8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1 401,5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0089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4,8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58,0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3,4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40,4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8,6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102,7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4,5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54,5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1,1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2,8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33,8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3,0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36,2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1,2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14,6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3,0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36,2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ИТОГО: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440,5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5 286,0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394,3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4 731,9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392,4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4 709,0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365,5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4 386,2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95536" y="332656"/>
            <a:ext cx="8280920" cy="1505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2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</a:p>
          <a:p>
            <a:pPr algn="ctr">
              <a:lnSpc>
                <a:spcPct val="90000"/>
              </a:lnSpc>
            </a:pPr>
            <a:r>
              <a:rPr lang="ru-RU" altLang="ru-RU" sz="2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КОВАРДИЦКОЕ В РАСЧЕТЕ НА ДУШУ НАСЕЛЕНИЯ </a:t>
            </a:r>
          </a:p>
          <a:p>
            <a:pPr algn="ctr">
              <a:lnSpc>
                <a:spcPct val="90000"/>
              </a:lnSpc>
            </a:pPr>
            <a:r>
              <a:rPr lang="ru-RU" alt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численность постоянного населения </a:t>
            </a:r>
            <a:r>
              <a:rPr lang="ru-RU" alt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 2021 </a:t>
            </a:r>
            <a:r>
              <a:rPr lang="ru-RU" altLang="ru-RU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год – 9442 чел., </a:t>
            </a:r>
            <a:endParaRPr lang="en-US" altLang="ru-RU" b="1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altLang="ru-RU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alt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 2021-2023 </a:t>
            </a:r>
            <a:r>
              <a:rPr lang="ru-RU" altLang="ru-RU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годы – 9242 чел.)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028224"/>
              </p:ext>
            </p:extLst>
          </p:nvPr>
        </p:nvGraphicFramePr>
        <p:xfrm>
          <a:off x="251520" y="788567"/>
          <a:ext cx="8640960" cy="5881701"/>
        </p:xfrm>
        <a:graphic>
          <a:graphicData uri="http://schemas.openxmlformats.org/drawingml/2006/table">
            <a:tbl>
              <a:tblPr/>
              <a:tblGrid>
                <a:gridCol w="4896544"/>
                <a:gridCol w="720080"/>
                <a:gridCol w="792088"/>
                <a:gridCol w="792088"/>
                <a:gridCol w="720080"/>
                <a:gridCol w="720080"/>
              </a:tblGrid>
              <a:tr h="6060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Наименование программы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2021 год,</a:t>
                      </a:r>
                      <a:br>
                        <a:rPr lang="ru-RU" sz="900" b="1" i="0" u="none" strike="noStrike" dirty="0">
                          <a:effectLst/>
                          <a:latin typeface="Times New Roman"/>
                        </a:rPr>
                      </a:br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план по состоянию на 01.10.2021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2022 год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Процент 2022 года к плану на 01.10.2021, %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3773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Муниципальная программа "Обеспечение доступным и комфортным жильем населения муниципального образования </a:t>
                      </a:r>
                      <a:r>
                        <a:rPr lang="ru-RU" sz="900" b="1" i="0" u="none" strike="noStrike" dirty="0" err="1">
                          <a:effectLst/>
                          <a:latin typeface="Times New Roman"/>
                        </a:rPr>
                        <a:t>Ковардицкое</a:t>
                      </a:r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"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2 477,50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2 464,80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99,49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6 425,88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131,04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4329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Муниципальная программа "Защита населения и территорий муниципального образования </a:t>
                      </a:r>
                      <a:r>
                        <a:rPr lang="ru-RU" sz="900" b="1" i="0" u="none" strike="noStrike" dirty="0" err="1">
                          <a:effectLst/>
                          <a:latin typeface="Times New Roman"/>
                        </a:rPr>
                        <a:t>Ковардицкое</a:t>
                      </a:r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 от чрезвычайных ситуаций, обеспечение пожарной безопасности и безопасности людей на водных объектах"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1 569,00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569,20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36,28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569,20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569,20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3046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Муниципальная программа "Развитие культуры муниципального образования </a:t>
                      </a:r>
                      <a:r>
                        <a:rPr lang="ru-RU" sz="900" b="1" i="0" u="none" strike="noStrike" dirty="0" err="1">
                          <a:effectLst/>
                          <a:latin typeface="Times New Roman"/>
                        </a:rPr>
                        <a:t>Ковардицкое</a:t>
                      </a:r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"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12 645,00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12 952,40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102,43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12 952,40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12 952,40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046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Муниципальная программа "Развитие физической культуры и спорта в муниципальном образовании Ковардицкое"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3046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Муниципальная программа "Развитие муниципальной службы в муниципальном образовании </a:t>
                      </a:r>
                      <a:r>
                        <a:rPr lang="ru-RU" sz="900" b="1" i="0" u="none" strike="noStrike" dirty="0" err="1">
                          <a:effectLst/>
                          <a:latin typeface="Times New Roman"/>
                        </a:rPr>
                        <a:t>Ковардицкое</a:t>
                      </a:r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"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12 018,70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12 111,90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100,78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9 423,82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9 951,90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046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Муниципальная программа "Управление муниципальным имуществом муниципального образования </a:t>
                      </a:r>
                      <a:r>
                        <a:rPr lang="ru-RU" sz="900" b="1" i="0" u="none" strike="noStrike" dirty="0" err="1">
                          <a:effectLst/>
                          <a:latin typeface="Times New Roman"/>
                        </a:rPr>
                        <a:t>Ковардицкое</a:t>
                      </a:r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"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1 031,90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731,50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70,89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731,50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731,50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3046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Муниципальная программа "Управление муниципальными финансами муниципального образования </a:t>
                      </a:r>
                      <a:r>
                        <a:rPr lang="ru-RU" sz="900" b="1" i="0" u="none" strike="noStrike" dirty="0" err="1">
                          <a:effectLst/>
                          <a:latin typeface="Times New Roman"/>
                        </a:rPr>
                        <a:t>Ковардицкое</a:t>
                      </a:r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"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935,90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1 059,40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113,20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1 074,50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510,80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046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Муниципальная программа "Благоустройство территории муниципального образования </a:t>
                      </a:r>
                      <a:r>
                        <a:rPr lang="ru-RU" sz="900" b="1" i="0" u="none" strike="noStrike" dirty="0" err="1">
                          <a:effectLst/>
                          <a:latin typeface="Times New Roman"/>
                        </a:rPr>
                        <a:t>Ковардицкое</a:t>
                      </a:r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"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7 931,18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5 499,00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69,33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2 899,00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8 357,66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3326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Муниципальная программа "Капитальный ремонт многоквартирных домов муниципального образования </a:t>
                      </a:r>
                      <a:r>
                        <a:rPr lang="ru-RU" sz="900" b="1" i="0" u="none" strike="noStrike" dirty="0" err="1">
                          <a:effectLst/>
                          <a:latin typeface="Times New Roman"/>
                        </a:rPr>
                        <a:t>Ковардицкое</a:t>
                      </a:r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"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238,60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159,00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66,64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159,00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159,00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046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  Муниципальная программа «Противодействие коррупции на территории муниципального образования </a:t>
                      </a:r>
                      <a:r>
                        <a:rPr lang="ru-RU" sz="900" b="1" i="0" u="none" strike="noStrike" dirty="0" err="1">
                          <a:effectLst/>
                          <a:latin typeface="Times New Roman"/>
                        </a:rPr>
                        <a:t>Ковардицкое</a:t>
                      </a:r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»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2,00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2,00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2,00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3046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Муниципальная программа "Дорожное хозяйство муниципального образования Ковардицкое"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3 106,00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3 000,00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96,59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3 000,00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268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Муниципальная программа "Обеспечение устойчивого сокращения непригодного для проживания жилищного фонда муниципального образования </a:t>
                      </a:r>
                      <a:r>
                        <a:rPr lang="ru-RU" sz="900" b="1" i="0" u="none" strike="noStrike" dirty="0" err="1">
                          <a:effectLst/>
                          <a:latin typeface="Times New Roman"/>
                        </a:rPr>
                        <a:t>Ковардицкое</a:t>
                      </a:r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"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3 242,80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3046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Муниципальная программа "Информационное общество в муниципальном образовании </a:t>
                      </a:r>
                      <a:r>
                        <a:rPr lang="ru-RU" sz="900" b="1" i="0" u="none" strike="noStrike" dirty="0" err="1">
                          <a:effectLst/>
                          <a:latin typeface="Times New Roman"/>
                        </a:rPr>
                        <a:t>Ковардицкое</a:t>
                      </a:r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"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113,10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103,10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91,16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103,10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103,10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046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Муниципальная программа "Борьба с борщевиком Сосновского на территории муниципального образования </a:t>
                      </a:r>
                      <a:r>
                        <a:rPr lang="ru-RU" sz="900" b="1" i="0" u="none" strike="noStrike" dirty="0" err="1">
                          <a:effectLst/>
                          <a:latin typeface="Times New Roman"/>
                        </a:rPr>
                        <a:t>Ковардицкое</a:t>
                      </a:r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"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301,10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301,10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301,10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301,10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3046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Муниципальная программа "Комплексное развитие сельских территорий муниципального образования </a:t>
                      </a:r>
                      <a:r>
                        <a:rPr lang="ru-RU" sz="900" b="1" i="0" u="none" strike="noStrike" dirty="0" err="1">
                          <a:effectLst/>
                          <a:latin typeface="Times New Roman"/>
                        </a:rPr>
                        <a:t>Ковардицкое</a:t>
                      </a:r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""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1 053,70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1 333,70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126,57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1 333,70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1 333,70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392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Непрограммные расходы органов местного самоуправления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3 235,60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3 445,50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106,49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4 545,50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5 433,60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ВСЕГО РАСХОДОВ: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49 910,08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43 732,60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87,62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43 520,70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40 537,00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51520" y="44624"/>
            <a:ext cx="864096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latin typeface="Times New Roman" pitchFamily="18" charset="0"/>
              </a:rPr>
              <a:t>Динамика расходов бюджета муниципального образования </a:t>
            </a:r>
            <a:r>
              <a:rPr lang="ru-RU" altLang="ru-RU" sz="1400" b="1" dirty="0" err="1" smtClean="0">
                <a:latin typeface="Times New Roman" pitchFamily="18" charset="0"/>
              </a:rPr>
              <a:t>Ковардицкое</a:t>
            </a:r>
            <a:r>
              <a:rPr lang="ru-RU" altLang="ru-RU" sz="1400" b="1" dirty="0" smtClean="0">
                <a:latin typeface="Times New Roman" pitchFamily="18" charset="0"/>
              </a:rPr>
              <a:t> </a:t>
            </a:r>
            <a:br>
              <a:rPr lang="ru-RU" altLang="ru-RU" sz="1400" b="1" dirty="0" smtClean="0">
                <a:latin typeface="Times New Roman" pitchFamily="18" charset="0"/>
              </a:rPr>
            </a:br>
            <a:r>
              <a:rPr lang="ru-RU" altLang="ru-RU" sz="1400" b="1" dirty="0" smtClean="0">
                <a:latin typeface="Times New Roman" pitchFamily="18" charset="0"/>
              </a:rPr>
              <a:t>в разрезе муниципальных программ (тыс. рублей) </a:t>
            </a:r>
          </a:p>
        </p:txBody>
      </p:sp>
    </p:spTree>
    <p:extLst>
      <p:ext uri="{BB962C8B-B14F-4D97-AF65-F5344CB8AC3E}">
        <p14:creationId xmlns:p14="http://schemas.microsoft.com/office/powerpoint/2010/main" val="3563317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2"/>
          <p:cNvSpPr>
            <a:spLocks noGrp="1"/>
          </p:cNvSpPr>
          <p:nvPr>
            <p:ph type="title"/>
          </p:nvPr>
        </p:nvSpPr>
        <p:spPr>
          <a:xfrm>
            <a:off x="506413" y="260351"/>
            <a:ext cx="8229600" cy="432345"/>
          </a:xfrm>
        </p:spPr>
        <p:txBody>
          <a:bodyPr/>
          <a:lstStyle/>
          <a:p>
            <a:pPr eaLnBrk="1" hangingPunct="1"/>
            <a:r>
              <a:rPr lang="ru-RU" altLang="ru-RU" sz="2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ОТНОШЕНИЯ</a:t>
            </a:r>
          </a:p>
        </p:txBody>
      </p:sp>
      <p:sp>
        <p:nvSpPr>
          <p:cNvPr id="34819" name="Text Box 62"/>
          <p:cNvSpPr txBox="1">
            <a:spLocks noChangeArrowheads="1"/>
          </p:cNvSpPr>
          <p:nvPr/>
        </p:nvSpPr>
        <p:spPr bwMode="auto">
          <a:xfrm>
            <a:off x="590550" y="850900"/>
            <a:ext cx="81375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планируемые к получению из областного бюджета  и бюджета Муромского района, направляемые в бюджет муниципального образования </a:t>
            </a:r>
            <a:r>
              <a:rPr lang="ru-RU" altLang="ru-RU" sz="16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Ковардицкое</a:t>
            </a:r>
            <a:r>
              <a:rPr lang="ru-RU" altLang="ru-RU" sz="1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altLang="ru-RU" sz="1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1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34820" name="AutoShape 26"/>
          <p:cNvSpPr>
            <a:spLocks noChangeArrowheads="1"/>
          </p:cNvSpPr>
          <p:nvPr/>
        </p:nvSpPr>
        <p:spPr bwMode="auto">
          <a:xfrm>
            <a:off x="5076056" y="3121154"/>
            <a:ext cx="3443287" cy="1200150"/>
          </a:xfrm>
          <a:prstGeom prst="flowChartAlternateProcess">
            <a:avLst/>
          </a:prstGeom>
          <a:gradFill rotWithShape="1">
            <a:gsLst>
              <a:gs pos="0">
                <a:srgbClr val="FFFFFF"/>
              </a:gs>
              <a:gs pos="50000">
                <a:srgbClr val="FFFF99"/>
              </a:gs>
              <a:gs pos="100000">
                <a:srgbClr val="FFFFFF"/>
              </a:gs>
            </a:gsLst>
            <a:lin ang="2700000" scaled="1"/>
          </a:gra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КОВАРДИЦКОЕ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506007" y="1916992"/>
            <a:ext cx="3808171" cy="1079960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 b="1" dirty="0">
                <a:latin typeface="Times New Roman" pitchFamily="18" charset="0"/>
              </a:rPr>
              <a:t>Из бюджета Владимирской области:</a:t>
            </a:r>
          </a:p>
          <a:p>
            <a:pPr eaLnBrk="1" hangingPunct="1"/>
            <a:r>
              <a:rPr lang="ru-RU" altLang="ru-RU" sz="1400" dirty="0">
                <a:latin typeface="Times New Roman" pitchFamily="18" charset="0"/>
              </a:rPr>
              <a:t>- субсидии – </a:t>
            </a:r>
            <a:r>
              <a:rPr lang="ru-RU" altLang="ru-RU" sz="1400" dirty="0" smtClean="0">
                <a:latin typeface="Times New Roman" pitchFamily="18" charset="0"/>
              </a:rPr>
              <a:t>4</a:t>
            </a:r>
            <a:r>
              <a:rPr lang="en-US" altLang="ru-RU" sz="1400" dirty="0" smtClean="0">
                <a:latin typeface="Times New Roman" pitchFamily="18" charset="0"/>
              </a:rPr>
              <a:t>126,0</a:t>
            </a:r>
            <a:r>
              <a:rPr lang="ru-RU" altLang="ru-RU" sz="1400" dirty="0" smtClean="0">
                <a:latin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</a:rPr>
              <a:t>тыс. рублей;</a:t>
            </a:r>
          </a:p>
          <a:p>
            <a:pPr eaLnBrk="1" hangingPunct="1">
              <a:buFontTx/>
              <a:buChar char="-"/>
            </a:pPr>
            <a:r>
              <a:rPr lang="ru-RU" altLang="ru-RU" sz="1400" dirty="0">
                <a:latin typeface="Times New Roman" pitchFamily="18" charset="0"/>
              </a:rPr>
              <a:t> субвенции – </a:t>
            </a:r>
            <a:r>
              <a:rPr lang="en-US" altLang="ru-RU" sz="1400" dirty="0" smtClean="0">
                <a:latin typeface="Times New Roman" pitchFamily="18" charset="0"/>
              </a:rPr>
              <a:t>606,3</a:t>
            </a:r>
            <a:r>
              <a:rPr lang="ru-RU" altLang="ru-RU" sz="1400" dirty="0" smtClean="0">
                <a:latin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</a:rPr>
              <a:t>тыс. рублей.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503016" y="3121154"/>
            <a:ext cx="3808171" cy="2969533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300" dirty="0" smtClean="0">
              <a:latin typeface="Times New Roman" pitchFamily="18" charset="0"/>
            </a:endParaRPr>
          </a:p>
        </p:txBody>
      </p:sp>
      <p:sp>
        <p:nvSpPr>
          <p:cNvPr id="34828" name="AutoShape 54"/>
          <p:cNvSpPr>
            <a:spLocks noChangeArrowheads="1"/>
          </p:cNvSpPr>
          <p:nvPr/>
        </p:nvSpPr>
        <p:spPr bwMode="auto">
          <a:xfrm>
            <a:off x="5089153" y="4765273"/>
            <a:ext cx="3515296" cy="1328023"/>
          </a:xfrm>
          <a:prstGeom prst="flowChartAlternateProcess">
            <a:avLst/>
          </a:prstGeom>
          <a:gradFill rotWithShape="1">
            <a:gsLst>
              <a:gs pos="0">
                <a:srgbClr val="FFFFFF"/>
              </a:gs>
              <a:gs pos="50000">
                <a:srgbClr val="FFFF99"/>
              </a:gs>
              <a:gs pos="100000">
                <a:srgbClr val="FFFFFF"/>
              </a:gs>
            </a:gsLst>
            <a:lin ang="2700000" scaled="1"/>
          </a:gra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1" hangingPunct="1"/>
            <a:r>
              <a:rPr lang="ru-RU" altLang="ru-RU" sz="1200" b="1" dirty="0">
                <a:latin typeface="Times New Roman" pitchFamily="18" charset="0"/>
              </a:rPr>
              <a:t>Иные межбюджетные трансферты </a:t>
            </a:r>
            <a:r>
              <a:rPr lang="ru-RU" altLang="ru-RU" sz="1200" dirty="0">
                <a:latin typeface="Times New Roman" pitchFamily="18" charset="0"/>
              </a:rPr>
              <a:t>передаваемые бюджету Муромского района на осуществление части полномочий по решению вопросов местного значения в соответствии с заключенными соглашениями – 3216,70 тыс. рублей.</a:t>
            </a:r>
          </a:p>
        </p:txBody>
      </p:sp>
      <p:sp>
        <p:nvSpPr>
          <p:cNvPr id="34830" name="Text Box 36"/>
          <p:cNvSpPr txBox="1">
            <a:spLocks noChangeArrowheads="1"/>
          </p:cNvSpPr>
          <p:nvPr/>
        </p:nvSpPr>
        <p:spPr bwMode="auto">
          <a:xfrm>
            <a:off x="590550" y="3212976"/>
            <a:ext cx="3640138" cy="287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300" b="1" dirty="0">
                <a:latin typeface="Times New Roman" pitchFamily="18" charset="0"/>
              </a:rPr>
              <a:t>Из бюджета Муромского района:</a:t>
            </a:r>
          </a:p>
          <a:p>
            <a:pPr marL="171450" indent="-171450" algn="just" eaLnBrk="1" hangingPunct="1">
              <a:buFont typeface="Wingdings" pitchFamily="2" charset="2"/>
              <a:buChar char="Ø"/>
            </a:pPr>
            <a:r>
              <a:rPr lang="ru-RU" altLang="ru-RU" sz="1200" dirty="0" smtClean="0">
                <a:latin typeface="Times New Roman" pitchFamily="18" charset="0"/>
              </a:rPr>
              <a:t>дотации </a:t>
            </a:r>
            <a:r>
              <a:rPr lang="ru-RU" altLang="ru-RU" sz="1200" dirty="0">
                <a:latin typeface="Times New Roman" pitchFamily="18" charset="0"/>
              </a:rPr>
              <a:t>на выравнивание  бюджетной  обеспеченности муниципального образования </a:t>
            </a:r>
            <a:r>
              <a:rPr lang="ru-RU" altLang="ru-RU" sz="1200" dirty="0" err="1" smtClean="0">
                <a:latin typeface="Times New Roman" pitchFamily="18" charset="0"/>
              </a:rPr>
              <a:t>Ковардицкое</a:t>
            </a:r>
            <a:r>
              <a:rPr lang="ru-RU" altLang="ru-RU" sz="1200" dirty="0" smtClean="0">
                <a:latin typeface="Times New Roman" pitchFamily="18" charset="0"/>
              </a:rPr>
              <a:t> – 20741,0 тыс. рублей, в том числе: </a:t>
            </a:r>
          </a:p>
          <a:p>
            <a:pPr marL="171450" indent="-171450" algn="just" eaLnBrk="1" hangingPunct="1">
              <a:buFont typeface="Symbol" pitchFamily="18" charset="2"/>
              <a:buChar char="-"/>
            </a:pPr>
            <a:r>
              <a:rPr lang="ru-RU" altLang="ru-RU" sz="1200" dirty="0" smtClean="0">
                <a:latin typeface="Times New Roman" pitchFamily="18" charset="0"/>
              </a:rPr>
              <a:t> </a:t>
            </a:r>
            <a:r>
              <a:rPr lang="ru-RU" altLang="ru-RU" sz="1200" i="1" dirty="0" smtClean="0">
                <a:latin typeface="Times New Roman" pitchFamily="18" charset="0"/>
              </a:rPr>
              <a:t>за счет </a:t>
            </a:r>
            <a:r>
              <a:rPr lang="ru-RU" altLang="ru-RU" sz="1200" i="1" dirty="0">
                <a:latin typeface="Times New Roman" pitchFamily="18" charset="0"/>
              </a:rPr>
              <a:t>средств бюджета  Муромского района -</a:t>
            </a:r>
            <a:r>
              <a:rPr lang="ru-RU" altLang="ru-RU" sz="1200" dirty="0">
                <a:latin typeface="Times New Roman" pitchFamily="18" charset="0"/>
              </a:rPr>
              <a:t> </a:t>
            </a:r>
            <a:r>
              <a:rPr lang="ru-RU" altLang="ru-RU" sz="1200" i="1" dirty="0">
                <a:latin typeface="Times New Roman" pitchFamily="18" charset="0"/>
              </a:rPr>
              <a:t>10154,0 тыс. </a:t>
            </a:r>
            <a:r>
              <a:rPr lang="ru-RU" altLang="ru-RU" sz="1200" i="1" dirty="0" smtClean="0">
                <a:latin typeface="Times New Roman" pitchFamily="18" charset="0"/>
              </a:rPr>
              <a:t>рублей;</a:t>
            </a:r>
          </a:p>
          <a:p>
            <a:pPr marL="171450" indent="-171450" algn="just" eaLnBrk="1" hangingPunct="1">
              <a:buFont typeface="Symbol" pitchFamily="18" charset="2"/>
              <a:buChar char="-"/>
            </a:pPr>
            <a:r>
              <a:rPr lang="ru-RU" altLang="ru-RU" sz="1200" i="1" dirty="0" smtClean="0">
                <a:latin typeface="Times New Roman" pitchFamily="18" charset="0"/>
              </a:rPr>
              <a:t>за счет </a:t>
            </a:r>
            <a:r>
              <a:rPr lang="ru-RU" altLang="ru-RU" sz="1200" i="1" dirty="0">
                <a:latin typeface="Times New Roman" pitchFamily="18" charset="0"/>
              </a:rPr>
              <a:t>субвенции, полученной бюджетом Муромского района на исполнение полномочий по расчету и предоставлению  дотаций сельским поселениям за счет средств из областного бюджета -10587,0 </a:t>
            </a:r>
            <a:r>
              <a:rPr lang="ru-RU" altLang="ru-RU" sz="1200" i="1" dirty="0" err="1" smtClean="0">
                <a:latin typeface="Times New Roman" pitchFamily="18" charset="0"/>
              </a:rPr>
              <a:t>тыс.рублей</a:t>
            </a:r>
            <a:r>
              <a:rPr lang="ru-RU" altLang="ru-RU" sz="1200" i="1" dirty="0" smtClean="0">
                <a:latin typeface="Times New Roman" pitchFamily="18" charset="0"/>
              </a:rPr>
              <a:t>;</a:t>
            </a:r>
          </a:p>
          <a:p>
            <a:pPr marL="171450" indent="-171450" algn="just" eaLnBrk="1" hangingPunct="1">
              <a:buFont typeface="Wingdings" pitchFamily="2" charset="2"/>
              <a:buChar char="Ø"/>
            </a:pPr>
            <a:r>
              <a:rPr lang="ru-RU" altLang="ru-RU" sz="1200" dirty="0" smtClean="0">
                <a:latin typeface="Times New Roman" pitchFamily="18" charset="0"/>
              </a:rPr>
              <a:t>иные </a:t>
            </a:r>
            <a:r>
              <a:rPr lang="ru-RU" altLang="ru-RU" sz="1200" dirty="0">
                <a:latin typeface="Times New Roman" pitchFamily="18" charset="0"/>
              </a:rPr>
              <a:t>межбюджетные трансферты, передаваемые бюджету муниципального образования </a:t>
            </a:r>
            <a:r>
              <a:rPr lang="ru-RU" altLang="ru-RU" sz="1200" dirty="0" err="1">
                <a:latin typeface="Times New Roman" pitchFamily="18" charset="0"/>
              </a:rPr>
              <a:t>Ковардицкое</a:t>
            </a:r>
            <a:r>
              <a:rPr lang="ru-RU" altLang="ru-RU" sz="1200" dirty="0">
                <a:latin typeface="Times New Roman" pitchFamily="18" charset="0"/>
              </a:rPr>
              <a:t> из бюджета Муромского района – </a:t>
            </a:r>
            <a:r>
              <a:rPr lang="ru-RU" altLang="ru-RU" sz="1200" dirty="0" smtClean="0">
                <a:latin typeface="Times New Roman" pitchFamily="18" charset="0"/>
              </a:rPr>
              <a:t>3227,0 </a:t>
            </a:r>
            <a:r>
              <a:rPr lang="ru-RU" altLang="ru-RU" sz="1200" dirty="0">
                <a:latin typeface="Times New Roman" pitchFamily="18" charset="0"/>
              </a:rPr>
              <a:t>тыс. рублей.</a:t>
            </a:r>
          </a:p>
        </p:txBody>
      </p:sp>
      <p:sp>
        <p:nvSpPr>
          <p:cNvPr id="34832" name="AutoShape 47"/>
          <p:cNvSpPr>
            <a:spLocks noChangeArrowheads="1"/>
          </p:cNvSpPr>
          <p:nvPr/>
        </p:nvSpPr>
        <p:spPr bwMode="auto">
          <a:xfrm rot="5400000">
            <a:off x="5555218" y="936020"/>
            <a:ext cx="973316" cy="339695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33" name="AutoShape 61"/>
          <p:cNvSpPr>
            <a:spLocks noChangeArrowheads="1"/>
          </p:cNvSpPr>
          <p:nvPr/>
        </p:nvSpPr>
        <p:spPr bwMode="auto">
          <a:xfrm>
            <a:off x="6588224" y="4321304"/>
            <a:ext cx="431800" cy="438641"/>
          </a:xfrm>
          <a:prstGeom prst="downArrow">
            <a:avLst>
              <a:gd name="adj1" fmla="val 50000"/>
              <a:gd name="adj2" fmla="val 290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 sz="900"/>
          </a:p>
        </p:txBody>
      </p:sp>
      <p:sp>
        <p:nvSpPr>
          <p:cNvPr id="34834" name="AutoShape 51"/>
          <p:cNvSpPr>
            <a:spLocks noChangeArrowheads="1"/>
          </p:cNvSpPr>
          <p:nvPr/>
        </p:nvSpPr>
        <p:spPr bwMode="auto">
          <a:xfrm>
            <a:off x="4343400" y="3573016"/>
            <a:ext cx="745753" cy="431800"/>
          </a:xfrm>
          <a:prstGeom prst="rightArrow">
            <a:avLst>
              <a:gd name="adj1" fmla="val 50000"/>
              <a:gd name="adj2" fmla="val 502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2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326003"/>
          </a:xfrm>
        </p:spPr>
        <p:txBody>
          <a:bodyPr/>
          <a:lstStyle/>
          <a:p>
            <a:pPr eaLnBrk="1" hangingPunct="1"/>
            <a:r>
              <a:rPr lang="ru-RU" altLang="ru-RU" sz="2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ДОПОЛНИТЕЛЬНАЯ ИНФОРМАЦИЯ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89177" y="445532"/>
            <a:ext cx="82391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Выполнение значений соотношения средней заработной платы отдельных категорий работников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r>
              <a:rPr lang="ru-RU" altLang="ru-RU" sz="1400" b="1" dirty="0" err="1" smtClean="0">
                <a:latin typeface="Times New Roman" pitchFamily="18" charset="0"/>
                <a:cs typeface="Times New Roman" pitchFamily="18" charset="0"/>
              </a:rPr>
              <a:t>Ковардицкое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к средней заработной плате по региону в 2021-2024 гг.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соответствии с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Указами Президента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Российской Федерации от 7 мая 2012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№ 597,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 июня 2012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761.</a:t>
            </a:r>
            <a:endParaRPr lang="ru-RU" alt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875645"/>
              </p:ext>
            </p:extLst>
          </p:nvPr>
        </p:nvGraphicFramePr>
        <p:xfrm>
          <a:off x="179512" y="1556792"/>
          <a:ext cx="8762999" cy="3840480"/>
        </p:xfrm>
        <a:graphic>
          <a:graphicData uri="http://schemas.openxmlformats.org/drawingml/2006/table">
            <a:tbl>
              <a:tblPr/>
              <a:tblGrid>
                <a:gridCol w="3215245"/>
                <a:gridCol w="1543317"/>
                <a:gridCol w="1286095"/>
                <a:gridCol w="1359171"/>
                <a:gridCol w="1359171"/>
              </a:tblGrid>
              <a:tr h="17893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на 2021 год по состоянию на 01.10.2021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на 2022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2023год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2024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1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Среднемесячный доход от трудовой деятельности,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31 377,0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148"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Работники учреждений культуры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47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98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31 377,0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4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Рост к предыдущему году </a:t>
                      </a:r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</a:t>
                      </a:r>
                      <a:r>
                        <a:rPr lang="ru-RU" sz="14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МО </a:t>
                      </a:r>
                      <a:r>
                        <a:rPr lang="ru-RU" sz="1400" b="0" i="1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Ковардицкое</a:t>
                      </a:r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</a:t>
                      </a:r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2777,0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1757,0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4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Рост к предыдущему году </a:t>
                      </a:r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</a:t>
                      </a:r>
                      <a:r>
                        <a:rPr lang="ru-RU" sz="14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МО </a:t>
                      </a:r>
                      <a:r>
                        <a:rPr lang="ru-RU" sz="1400" b="0" i="1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Ковардицкое</a:t>
                      </a:r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</a:t>
                      </a:r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4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Темп роста к предыдущему году,%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50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2"/>
          <p:cNvSpPr>
            <a:spLocks noGrp="1"/>
          </p:cNvSpPr>
          <p:nvPr>
            <p:ph type="title"/>
          </p:nvPr>
        </p:nvSpPr>
        <p:spPr>
          <a:xfrm>
            <a:off x="446856" y="-27384"/>
            <a:ext cx="8229600" cy="620713"/>
          </a:xfrm>
        </p:spPr>
        <p:txBody>
          <a:bodyPr/>
          <a:lstStyle/>
          <a:p>
            <a:pPr eaLnBrk="1" hangingPunct="1"/>
            <a:r>
              <a:rPr lang="ru-RU" altLang="ru-RU" sz="2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ВВОДНАЯ ЧАСТЬ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359097" y="476672"/>
            <a:ext cx="8461375" cy="622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30000"/>
              </a:spcBef>
            </a:pPr>
            <a:r>
              <a:rPr lang="ru-RU" altLang="ru-RU" sz="1600" dirty="0">
                <a:latin typeface="Times New Roman" pitchFamily="18" charset="0"/>
              </a:rPr>
              <a:t>Бюджет муниципального образования </a:t>
            </a:r>
            <a:r>
              <a:rPr lang="ru-RU" altLang="ru-RU" sz="1600" dirty="0" err="1">
                <a:latin typeface="Times New Roman" pitchFamily="18" charset="0"/>
              </a:rPr>
              <a:t>Ковардицкое</a:t>
            </a:r>
            <a:r>
              <a:rPr lang="ru-RU" altLang="ru-RU" sz="1600" dirty="0">
                <a:latin typeface="Times New Roman" pitchFamily="18" charset="0"/>
              </a:rPr>
              <a:t> утверждается в форме решения Совета народных депутатов муниципального образования </a:t>
            </a:r>
            <a:r>
              <a:rPr lang="ru-RU" altLang="ru-RU" sz="1600" dirty="0" err="1">
                <a:latin typeface="Times New Roman" pitchFamily="18" charset="0"/>
              </a:rPr>
              <a:t>Ковардицкое</a:t>
            </a:r>
            <a:r>
              <a:rPr lang="ru-RU" altLang="ru-RU" sz="1600" dirty="0">
                <a:latin typeface="Times New Roman" pitchFamily="18" charset="0"/>
              </a:rPr>
              <a:t> о бюджете на очередной финансовый год и на плановый период. </a:t>
            </a:r>
          </a:p>
          <a:p>
            <a:pPr algn="just" eaLnBrk="1" hangingPunct="1">
              <a:spcBef>
                <a:spcPct val="30000"/>
              </a:spcBef>
            </a:pPr>
            <a:r>
              <a:rPr lang="ru-RU" altLang="ru-RU" sz="1600" dirty="0">
                <a:latin typeface="Times New Roman" pitchFamily="18" charset="0"/>
              </a:rPr>
              <a:t>По вопросу рассмотрения проекта решения Совета народных депутатов муниципального образования </a:t>
            </a:r>
            <a:r>
              <a:rPr lang="ru-RU" altLang="ru-RU" sz="1600" dirty="0" err="1">
                <a:latin typeface="Times New Roman" pitchFamily="18" charset="0"/>
              </a:rPr>
              <a:t>Ковардицкое</a:t>
            </a:r>
            <a:r>
              <a:rPr lang="ru-RU" altLang="ru-RU" sz="1600" dirty="0">
                <a:latin typeface="Times New Roman" pitchFamily="18" charset="0"/>
              </a:rPr>
              <a:t> Муромского района «О бюджете муниципального образования </a:t>
            </a:r>
            <a:r>
              <a:rPr lang="ru-RU" altLang="ru-RU" sz="1600" dirty="0" err="1">
                <a:latin typeface="Times New Roman" pitchFamily="18" charset="0"/>
              </a:rPr>
              <a:t>Ковардицкое</a:t>
            </a:r>
            <a:r>
              <a:rPr lang="ru-RU" altLang="ru-RU" sz="1600" dirty="0">
                <a:latin typeface="Times New Roman" pitchFamily="18" charset="0"/>
              </a:rPr>
              <a:t> на очередной финансовый  год и на плановый период» назначаются публичные слушания.  Положение «О публичных слушаниях в муниципальном образовании </a:t>
            </a:r>
            <a:r>
              <a:rPr lang="ru-RU" altLang="ru-RU" sz="1600" dirty="0" err="1">
                <a:latin typeface="Times New Roman" pitchFamily="18" charset="0"/>
              </a:rPr>
              <a:t>Ковардицкое</a:t>
            </a:r>
            <a:r>
              <a:rPr lang="ru-RU" altLang="ru-RU" sz="1600" dirty="0">
                <a:latin typeface="Times New Roman" pitchFamily="18" charset="0"/>
              </a:rPr>
              <a:t> сельское поселение  Муромского района Владимирской области» утверждено решением Совета народных депутатов </a:t>
            </a:r>
            <a:r>
              <a:rPr lang="ru-RU" altLang="ru-RU" sz="1600" dirty="0" err="1">
                <a:latin typeface="Times New Roman" pitchFamily="18" charset="0"/>
              </a:rPr>
              <a:t>Ковардицкого</a:t>
            </a:r>
            <a:r>
              <a:rPr lang="ru-RU" altLang="ru-RU" sz="1600" dirty="0">
                <a:latin typeface="Times New Roman" pitchFamily="18" charset="0"/>
              </a:rPr>
              <a:t> сельского поселения от 12.05.2006 г. № 20. </a:t>
            </a:r>
          </a:p>
          <a:p>
            <a:pPr algn="just" eaLnBrk="1" hangingPunct="1">
              <a:spcBef>
                <a:spcPct val="30000"/>
              </a:spcBef>
            </a:pPr>
            <a:r>
              <a:rPr lang="ru-RU" altLang="ru-RU" sz="1600" dirty="0">
                <a:latin typeface="Times New Roman" pitchFamily="18" charset="0"/>
              </a:rPr>
              <a:t>Решением Совета народных депутатов от </a:t>
            </a:r>
            <a:r>
              <a:rPr lang="ru-RU" altLang="ru-RU" sz="1600" dirty="0" smtClean="0">
                <a:latin typeface="Times New Roman" pitchFamily="18" charset="0"/>
              </a:rPr>
              <a:t>25.11.2021 </a:t>
            </a:r>
            <a:r>
              <a:rPr lang="ru-RU" altLang="ru-RU" sz="1600" dirty="0">
                <a:latin typeface="Times New Roman" pitchFamily="18" charset="0"/>
              </a:rPr>
              <a:t>№ </a:t>
            </a:r>
            <a:r>
              <a:rPr lang="ru-RU" altLang="ru-RU" sz="1600" dirty="0" smtClean="0">
                <a:latin typeface="Times New Roman" pitchFamily="18" charset="0"/>
              </a:rPr>
              <a:t>43 </a:t>
            </a:r>
            <a:r>
              <a:rPr lang="ru-RU" altLang="ru-RU" sz="1600" dirty="0">
                <a:latin typeface="Times New Roman" pitchFamily="18" charset="0"/>
              </a:rPr>
              <a:t>«О назначении публичных слушаний по проекту решения Совета народных депутатов муниципального образования </a:t>
            </a:r>
            <a:r>
              <a:rPr lang="ru-RU" altLang="ru-RU" sz="1600" dirty="0" err="1">
                <a:latin typeface="Times New Roman" pitchFamily="18" charset="0"/>
              </a:rPr>
              <a:t>Ковардицкое</a:t>
            </a:r>
            <a:r>
              <a:rPr lang="ru-RU" altLang="ru-RU" sz="1600" dirty="0">
                <a:latin typeface="Times New Roman" pitchFamily="18" charset="0"/>
              </a:rPr>
              <a:t> Муромского района «О бюджете муниципального образования </a:t>
            </a:r>
            <a:r>
              <a:rPr lang="ru-RU" altLang="ru-RU" sz="1600" dirty="0" err="1">
                <a:latin typeface="Times New Roman" pitchFamily="18" charset="0"/>
              </a:rPr>
              <a:t>Ковардицкое</a:t>
            </a:r>
            <a:r>
              <a:rPr lang="ru-RU" altLang="ru-RU" sz="1600" dirty="0">
                <a:latin typeface="Times New Roman" pitchFamily="18" charset="0"/>
              </a:rPr>
              <a:t> на </a:t>
            </a:r>
            <a:r>
              <a:rPr lang="ru-RU" altLang="ru-RU" sz="1600" dirty="0" smtClean="0">
                <a:latin typeface="Times New Roman" pitchFamily="18" charset="0"/>
              </a:rPr>
              <a:t>2022 </a:t>
            </a:r>
            <a:r>
              <a:rPr lang="ru-RU" altLang="ru-RU" sz="1600" dirty="0">
                <a:latin typeface="Times New Roman" pitchFamily="18" charset="0"/>
              </a:rPr>
              <a:t>год и на плановый период </a:t>
            </a:r>
            <a:r>
              <a:rPr lang="ru-RU" altLang="ru-RU" sz="1600" dirty="0" smtClean="0">
                <a:latin typeface="Times New Roman" pitchFamily="18" charset="0"/>
              </a:rPr>
              <a:t>2023 </a:t>
            </a:r>
            <a:r>
              <a:rPr lang="ru-RU" altLang="ru-RU" sz="1600" dirty="0">
                <a:latin typeface="Times New Roman" pitchFamily="18" charset="0"/>
              </a:rPr>
              <a:t>и </a:t>
            </a:r>
            <a:r>
              <a:rPr lang="ru-RU" altLang="ru-RU" sz="1600" dirty="0" smtClean="0">
                <a:latin typeface="Times New Roman" pitchFamily="18" charset="0"/>
              </a:rPr>
              <a:t>2024 </a:t>
            </a:r>
            <a:r>
              <a:rPr lang="ru-RU" altLang="ru-RU" sz="1600" dirty="0">
                <a:latin typeface="Times New Roman" pitchFamily="18" charset="0"/>
              </a:rPr>
              <a:t>годов»» определены: </a:t>
            </a:r>
          </a:p>
          <a:p>
            <a:pPr algn="just" eaLnBrk="1" hangingPunct="1">
              <a:spcBef>
                <a:spcPct val="30000"/>
              </a:spcBef>
              <a:buFontTx/>
              <a:buChar char="-"/>
            </a:pPr>
            <a:r>
              <a:rPr lang="ru-RU" altLang="ru-RU" sz="1600" dirty="0">
                <a:latin typeface="Times New Roman" pitchFamily="18" charset="0"/>
              </a:rPr>
              <a:t>дата и место проведения публичных слушаний - </a:t>
            </a:r>
            <a:r>
              <a:rPr lang="ru-RU" altLang="ru-RU" sz="1600" dirty="0" smtClean="0">
                <a:latin typeface="Times New Roman" pitchFamily="18" charset="0"/>
              </a:rPr>
              <a:t>16 </a:t>
            </a:r>
            <a:r>
              <a:rPr lang="ru-RU" altLang="ru-RU" sz="1600" dirty="0">
                <a:latin typeface="Times New Roman" pitchFamily="18" charset="0"/>
              </a:rPr>
              <a:t>декабря </a:t>
            </a:r>
            <a:r>
              <a:rPr lang="ru-RU" altLang="ru-RU" sz="1600" dirty="0" smtClean="0">
                <a:latin typeface="Times New Roman" pitchFamily="18" charset="0"/>
              </a:rPr>
              <a:t>2021 </a:t>
            </a:r>
            <a:r>
              <a:rPr lang="ru-RU" altLang="ru-RU" sz="1600" dirty="0">
                <a:latin typeface="Times New Roman" pitchFamily="18" charset="0"/>
              </a:rPr>
              <a:t>года в 14 час</a:t>
            </a:r>
            <a:r>
              <a:rPr lang="ru-RU" altLang="ru-RU" sz="1600" dirty="0" smtClean="0">
                <a:latin typeface="Times New Roman" pitchFamily="18" charset="0"/>
              </a:rPr>
              <a:t>. 00 </a:t>
            </a:r>
            <a:r>
              <a:rPr lang="ru-RU" altLang="ru-RU" sz="1600" dirty="0">
                <a:latin typeface="Times New Roman" pitchFamily="18" charset="0"/>
              </a:rPr>
              <a:t>мин., Владимирская область, Муромский район, с. </a:t>
            </a:r>
            <a:r>
              <a:rPr lang="ru-RU" altLang="ru-RU" sz="1600" dirty="0" err="1">
                <a:latin typeface="Times New Roman" pitchFamily="18" charset="0"/>
              </a:rPr>
              <a:t>Ковардицы</a:t>
            </a:r>
            <a:r>
              <a:rPr lang="ru-RU" altLang="ru-RU" sz="1600" dirty="0">
                <a:latin typeface="Times New Roman" pitchFamily="18" charset="0"/>
              </a:rPr>
              <a:t>, ул. Дзержинского, д. 94-а, зал заседаний;</a:t>
            </a:r>
          </a:p>
          <a:p>
            <a:pPr algn="just" eaLnBrk="1" hangingPunct="1">
              <a:buFontTx/>
              <a:buChar char="-"/>
            </a:pPr>
            <a:r>
              <a:rPr lang="ru-RU" altLang="ru-RU" sz="1600" dirty="0">
                <a:latin typeface="Times New Roman" pitchFamily="18" charset="0"/>
              </a:rPr>
              <a:t>права граждан при проведении публичных слушаний - свои рекомендации по проекту решения Совета народных депутатов </a:t>
            </a:r>
            <a:r>
              <a:rPr lang="ru-RU" altLang="ru-RU" sz="1600" dirty="0" smtClean="0">
                <a:latin typeface="Times New Roman" pitchFamily="18" charset="0"/>
              </a:rPr>
              <a:t>муниципального образования </a:t>
            </a:r>
            <a:r>
              <a:rPr lang="ru-RU" altLang="ru-RU" sz="1600" dirty="0" err="1" smtClean="0">
                <a:latin typeface="Times New Roman" pitchFamily="18" charset="0"/>
              </a:rPr>
              <a:t>Ковардицкое</a:t>
            </a:r>
            <a:r>
              <a:rPr lang="ru-RU" altLang="ru-RU" sz="1600" dirty="0" smtClean="0">
                <a:latin typeface="Times New Roman" pitchFamily="18" charset="0"/>
              </a:rPr>
              <a:t> Муромского района «О </a:t>
            </a:r>
            <a:r>
              <a:rPr lang="ru-RU" altLang="ru-RU" sz="1600" dirty="0">
                <a:latin typeface="Times New Roman" pitchFamily="18" charset="0"/>
              </a:rPr>
              <a:t>бюджете муниципального образования </a:t>
            </a:r>
            <a:r>
              <a:rPr lang="ru-RU" altLang="ru-RU" sz="1600" dirty="0" err="1">
                <a:latin typeface="Times New Roman" pitchFamily="18" charset="0"/>
              </a:rPr>
              <a:t>Ковардицкое</a:t>
            </a:r>
            <a:r>
              <a:rPr lang="ru-RU" altLang="ru-RU" sz="1600" dirty="0">
                <a:latin typeface="Times New Roman" pitchFamily="18" charset="0"/>
              </a:rPr>
              <a:t> на </a:t>
            </a:r>
            <a:r>
              <a:rPr lang="ru-RU" altLang="ru-RU" sz="1600" dirty="0" smtClean="0">
                <a:latin typeface="Times New Roman" pitchFamily="18" charset="0"/>
              </a:rPr>
              <a:t>2022 </a:t>
            </a:r>
            <a:r>
              <a:rPr lang="ru-RU" altLang="ru-RU" sz="1600" dirty="0">
                <a:latin typeface="Times New Roman" pitchFamily="18" charset="0"/>
              </a:rPr>
              <a:t>год и на плановый период </a:t>
            </a:r>
            <a:r>
              <a:rPr lang="ru-RU" altLang="ru-RU" sz="1600" dirty="0" smtClean="0">
                <a:latin typeface="Times New Roman" pitchFamily="18" charset="0"/>
              </a:rPr>
              <a:t>2023 </a:t>
            </a:r>
            <a:r>
              <a:rPr lang="ru-RU" altLang="ru-RU" sz="1600" dirty="0">
                <a:latin typeface="Times New Roman" pitchFamily="18" charset="0"/>
              </a:rPr>
              <a:t>и </a:t>
            </a:r>
            <a:r>
              <a:rPr lang="ru-RU" altLang="ru-RU" sz="1600" dirty="0" smtClean="0">
                <a:latin typeface="Times New Roman" pitchFamily="18" charset="0"/>
              </a:rPr>
              <a:t>2024 </a:t>
            </a:r>
            <a:r>
              <a:rPr lang="ru-RU" altLang="ru-RU" sz="1600" dirty="0">
                <a:latin typeface="Times New Roman" pitchFamily="18" charset="0"/>
              </a:rPr>
              <a:t>годов» жители муниципального образования </a:t>
            </a:r>
            <a:r>
              <a:rPr lang="ru-RU" altLang="ru-RU" sz="1600" dirty="0" err="1">
                <a:latin typeface="Times New Roman" pitchFamily="18" charset="0"/>
              </a:rPr>
              <a:t>Ковардицкое</a:t>
            </a:r>
            <a:r>
              <a:rPr lang="ru-RU" altLang="ru-RU" sz="1600" dirty="0">
                <a:latin typeface="Times New Roman" pitchFamily="18" charset="0"/>
              </a:rPr>
              <a:t>  могут </a:t>
            </a:r>
            <a:r>
              <a:rPr lang="ru-RU" altLang="ru-RU" sz="1600" dirty="0" smtClean="0">
                <a:latin typeface="Times New Roman" pitchFamily="18" charset="0"/>
              </a:rPr>
              <a:t>направлять </a:t>
            </a:r>
            <a:r>
              <a:rPr lang="ru-RU" altLang="ru-RU" sz="1600" dirty="0">
                <a:latin typeface="Times New Roman" pitchFamily="18" charset="0"/>
              </a:rPr>
              <a:t>в </a:t>
            </a:r>
            <a:r>
              <a:rPr lang="ru-RU" altLang="ru-RU" sz="1600" dirty="0" smtClean="0">
                <a:latin typeface="Times New Roman" pitchFamily="18" charset="0"/>
              </a:rPr>
              <a:t>комиссию</a:t>
            </a:r>
            <a:r>
              <a:rPr lang="ru-RU" altLang="ru-RU" sz="1600" dirty="0">
                <a:latin typeface="Times New Roman" pitchFamily="18" charset="0"/>
              </a:rPr>
              <a:t>, расположенную по адресу: Муромский район, с. </a:t>
            </a:r>
            <a:r>
              <a:rPr lang="ru-RU" altLang="ru-RU" sz="1600" dirty="0" err="1">
                <a:latin typeface="Times New Roman" pitchFamily="18" charset="0"/>
              </a:rPr>
              <a:t>Ковардицы</a:t>
            </a:r>
            <a:r>
              <a:rPr lang="ru-RU" altLang="ru-RU" sz="1600" dirty="0">
                <a:latin typeface="Times New Roman" pitchFamily="18" charset="0"/>
              </a:rPr>
              <a:t>, ул. Дзержинского, д. 94-а, </a:t>
            </a:r>
            <a:r>
              <a:rPr lang="ru-RU" altLang="ru-RU" sz="1600" dirty="0" smtClean="0">
                <a:latin typeface="Times New Roman" pitchFamily="18" charset="0"/>
              </a:rPr>
              <a:t>письменно или посредством официального сайта </a:t>
            </a:r>
            <a:r>
              <a:rPr lang="ru-RU" altLang="ru-RU" sz="1600" dirty="0">
                <a:latin typeface="Times New Roman" pitchFamily="18" charset="0"/>
              </a:rPr>
              <a:t>администрации муниципального образования </a:t>
            </a:r>
            <a:r>
              <a:rPr lang="ru-RU" altLang="ru-RU" sz="1600" dirty="0" err="1">
                <a:latin typeface="Times New Roman" pitchFamily="18" charset="0"/>
              </a:rPr>
              <a:t>Ковардицкое</a:t>
            </a:r>
            <a:r>
              <a:rPr lang="ru-RU" altLang="ru-RU" sz="1600" dirty="0">
                <a:latin typeface="Times New Roman" pitchFamily="18" charset="0"/>
              </a:rPr>
              <a:t> </a:t>
            </a:r>
            <a:r>
              <a:rPr lang="ru-RU" altLang="ru-RU" sz="1600" dirty="0" smtClean="0">
                <a:latin typeface="Times New Roman" pitchFamily="18" charset="0"/>
              </a:rPr>
              <a:t> Муромского района телекоммуникационной сети Интернет</a:t>
            </a:r>
            <a:r>
              <a:rPr lang="en-US" altLang="ru-RU" sz="1600" dirty="0" smtClean="0">
                <a:latin typeface="Times New Roman" pitchFamily="18" charset="0"/>
              </a:rPr>
              <a:t> http;//kovardici.ru/user</a:t>
            </a:r>
            <a:r>
              <a:rPr lang="ru-RU" altLang="ru-RU" sz="1600" dirty="0" smtClean="0">
                <a:latin typeface="Times New Roman" pitchFamily="18" charset="0"/>
              </a:rPr>
              <a:t>, в </a:t>
            </a:r>
            <a:r>
              <a:rPr lang="ru-RU" altLang="ru-RU" sz="1600" dirty="0">
                <a:latin typeface="Times New Roman" pitchFamily="18" charset="0"/>
              </a:rPr>
              <a:t>срок до </a:t>
            </a:r>
            <a:r>
              <a:rPr lang="ru-RU" altLang="ru-RU" sz="1600" dirty="0" smtClean="0">
                <a:latin typeface="Times New Roman" pitchFamily="18" charset="0"/>
              </a:rPr>
              <a:t>15 </a:t>
            </a:r>
            <a:r>
              <a:rPr lang="ru-RU" altLang="ru-RU" sz="1600" dirty="0">
                <a:latin typeface="Times New Roman" pitchFamily="18" charset="0"/>
              </a:rPr>
              <a:t>декабря </a:t>
            </a:r>
            <a:r>
              <a:rPr lang="ru-RU" altLang="ru-RU" sz="1600" dirty="0" smtClean="0">
                <a:latin typeface="Times New Roman" pitchFamily="18" charset="0"/>
              </a:rPr>
              <a:t>2021 </a:t>
            </a:r>
            <a:r>
              <a:rPr lang="ru-RU" altLang="ru-RU" sz="1600" dirty="0">
                <a:latin typeface="Times New Roman" pitchFamily="18" charset="0"/>
              </a:rPr>
              <a:t>года.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5"/>
          <p:cNvSpPr>
            <a:spLocks noGrp="1" noChangeArrowheads="1"/>
          </p:cNvSpPr>
          <p:nvPr>
            <p:ph type="title"/>
          </p:nvPr>
        </p:nvSpPr>
        <p:spPr>
          <a:xfrm>
            <a:off x="444500" y="655638"/>
            <a:ext cx="8229600" cy="1755775"/>
          </a:xfrm>
        </p:spPr>
        <p:txBody>
          <a:bodyPr>
            <a:spAutoFit/>
          </a:bodyPr>
          <a:lstStyle/>
          <a:p>
            <a:pPr indent="447675" algn="just" eaLnBrk="1" hangingPunct="1">
              <a:spcBef>
                <a:spcPct val="50000"/>
              </a:spcBef>
            </a:pP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</a:rPr>
              <a:t>С проектом решения Совета народных депутатов муниципального образования </a:t>
            </a:r>
            <a:r>
              <a:rPr lang="ru-RU" altLang="ru-RU" sz="1800" dirty="0" err="1" smtClean="0">
                <a:solidFill>
                  <a:schemeClr val="tx1"/>
                </a:solidFill>
                <a:latin typeface="Times New Roman" pitchFamily="18" charset="0"/>
              </a:rPr>
              <a:t>Ковардицкое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</a:rPr>
              <a:t> Муромского района от «О бюджете муниципального образования </a:t>
            </a:r>
            <a:r>
              <a:rPr lang="ru-RU" altLang="ru-RU" sz="1800" dirty="0" err="1" smtClean="0">
                <a:solidFill>
                  <a:schemeClr val="tx1"/>
                </a:solidFill>
                <a:latin typeface="Times New Roman" pitchFamily="18" charset="0"/>
              </a:rPr>
              <a:t>Ковардицкое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</a:rPr>
              <a:t> на 2022 год и на плановый период 2023 и 2024 годов» можно ознакомиться в газете «Муромский край» от 03.12.2021 №131 (4760) или на сайте администрации Муромского района </a:t>
            </a:r>
            <a:r>
              <a:rPr lang="en-US" altLang="ru-RU" sz="1800" u="sng" dirty="0" smtClean="0">
                <a:solidFill>
                  <a:srgbClr val="000099"/>
                </a:solidFill>
                <a:latin typeface="Times New Roman" pitchFamily="18" charset="0"/>
              </a:rPr>
              <a:t>www.muromraion.ru</a:t>
            </a:r>
            <a:r>
              <a:rPr lang="ru-RU" altLang="ru-RU" sz="1800" u="sng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ru-RU" sz="18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</a:rPr>
              <a:t>в разделе «Финансовое управление».</a:t>
            </a:r>
          </a:p>
        </p:txBody>
      </p:sp>
      <p:sp>
        <p:nvSpPr>
          <p:cNvPr id="36867" name="Text Box 6"/>
          <p:cNvSpPr>
            <a:spLocks noGrp="1" noChangeArrowheads="1"/>
          </p:cNvSpPr>
          <p:nvPr>
            <p:ph idx="1"/>
          </p:nvPr>
        </p:nvSpPr>
        <p:spPr>
          <a:xfrm>
            <a:off x="922338" y="2835275"/>
            <a:ext cx="7408862" cy="3148013"/>
          </a:xfrm>
        </p:spPr>
        <p:txBody>
          <a:bodyPr>
            <a:spAutoFit/>
          </a:bodyPr>
          <a:lstStyle/>
          <a:p>
            <a:pPr indent="0" algn="ctr" eaLnBrk="1" hangingPunct="1">
              <a:spcBef>
                <a:spcPct val="50000"/>
              </a:spcBef>
              <a:buFont typeface="Symbol" pitchFamily="18" charset="2"/>
              <a:buNone/>
            </a:pPr>
            <a:r>
              <a:rPr lang="ru-RU" altLang="ru-RU" b="1" u="sng" smtClean="0">
                <a:solidFill>
                  <a:schemeClr val="tx1"/>
                </a:solidFill>
                <a:latin typeface="Times New Roman" pitchFamily="18" charset="0"/>
              </a:rPr>
              <a:t>Информация для контактов</a:t>
            </a:r>
          </a:p>
          <a:p>
            <a:pPr indent="0" algn="ctr" eaLnBrk="1" hangingPunct="1">
              <a:spcBef>
                <a:spcPct val="50000"/>
              </a:spcBef>
            </a:pPr>
            <a:endParaRPr lang="ru-RU" altLang="ru-RU" b="1" u="sng" smtClean="0">
              <a:solidFill>
                <a:schemeClr val="tx1"/>
              </a:solidFill>
              <a:latin typeface="Times New Roman" pitchFamily="18" charset="0"/>
            </a:endParaRPr>
          </a:p>
          <a:p>
            <a:pPr indent="0" algn="ctr" eaLnBrk="1" hangingPunct="1">
              <a:spcBef>
                <a:spcPct val="50000"/>
              </a:spcBef>
              <a:buFont typeface="Symbol" pitchFamily="18" charset="2"/>
              <a:buNone/>
            </a:pPr>
            <a:r>
              <a:rPr lang="ru-RU" altLang="ru-RU" sz="1400" smtClean="0">
                <a:solidFill>
                  <a:schemeClr val="tx1"/>
                </a:solidFill>
                <a:latin typeface="Times New Roman" pitchFamily="18" charset="0"/>
              </a:rPr>
              <a:t>Финансовое управление администрации Муромского района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ru-RU" altLang="ru-RU" sz="1400" smtClean="0">
                <a:solidFill>
                  <a:schemeClr val="tx1"/>
                </a:solidFill>
                <a:latin typeface="Times New Roman" pitchFamily="18" charset="0"/>
              </a:rPr>
              <a:t>Адрес: пл. Крестьянина, 6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ru-RU" altLang="ru-RU" sz="1400" smtClean="0">
                <a:solidFill>
                  <a:schemeClr val="tx1"/>
                </a:solidFill>
                <a:latin typeface="Times New Roman" pitchFamily="18" charset="0"/>
              </a:rPr>
              <a:t>г. Муром, Владимирская обл., 602267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ru-RU" altLang="ru-RU" sz="1400" smtClean="0">
                <a:solidFill>
                  <a:schemeClr val="tx1"/>
                </a:solidFill>
                <a:latin typeface="Times New Roman" pitchFamily="18" charset="0"/>
              </a:rPr>
              <a:t>тел. (49234) 3-31-95, факс (49234) 2-69-95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en-US" altLang="ru-RU" sz="1400" b="1" smtClean="0">
                <a:solidFill>
                  <a:schemeClr val="tx1"/>
                </a:solidFill>
                <a:latin typeface="Times New Roman" pitchFamily="18" charset="0"/>
              </a:rPr>
              <a:t>e-mail: </a:t>
            </a:r>
            <a:r>
              <a:rPr lang="ru-RU" altLang="ru-RU" sz="1400" b="1" u="sng" smtClean="0">
                <a:solidFill>
                  <a:schemeClr val="tx1"/>
                </a:solidFill>
                <a:latin typeface="Times New Roman" pitchFamily="18" charset="0"/>
              </a:rPr>
              <a:t>rayfu@mail.ru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ru-RU" altLang="ru-RU" sz="1400" smtClean="0">
                <a:solidFill>
                  <a:schemeClr val="tx1"/>
                </a:solidFill>
                <a:latin typeface="Times New Roman" pitchFamily="18" charset="0"/>
              </a:rPr>
              <a:t>График работы финансового управления: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ru-RU" altLang="ru-RU" sz="1400" smtClean="0">
                <a:solidFill>
                  <a:schemeClr val="tx1"/>
                </a:solidFill>
                <a:latin typeface="Times New Roman" pitchFamily="18" charset="0"/>
              </a:rPr>
              <a:t>с 8:00 до 17:00 перерыв на обед с 12:00 до 13:00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ru-RU" altLang="ru-RU" sz="1400" smtClean="0">
                <a:solidFill>
                  <a:schemeClr val="tx1"/>
                </a:solidFill>
                <a:latin typeface="Times New Roman" pitchFamily="18" charset="0"/>
              </a:rPr>
              <a:t>Суббота и воскресенье – выходной день.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 txBox="1">
            <a:spLocks noChangeArrowheads="1"/>
          </p:cNvSpPr>
          <p:nvPr/>
        </p:nvSpPr>
        <p:spPr bwMode="auto">
          <a:xfrm>
            <a:off x="228600" y="1324744"/>
            <a:ext cx="8686800" cy="45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600" b="1" dirty="0" smtClean="0">
                <a:solidFill>
                  <a:srgbClr val="121400"/>
                </a:solidFill>
                <a:latin typeface="Times New Roman" pitchFamily="18" charset="0"/>
              </a:rPr>
              <a:t>Бюджет</a:t>
            </a:r>
            <a:r>
              <a:rPr lang="ru-RU" altLang="ru-RU" sz="1600" dirty="0" smtClean="0">
                <a:solidFill>
                  <a:srgbClr val="121400"/>
                </a:solidFill>
                <a:latin typeface="Times New Roman" pitchFamily="18" charset="0"/>
              </a:rPr>
              <a:t> </a:t>
            </a:r>
            <a:r>
              <a:rPr lang="ru-RU" altLang="ru-RU" sz="1600" dirty="0" smtClean="0">
                <a:latin typeface="Times New Roman" pitchFamily="18" charset="0"/>
              </a:rPr>
              <a:t>– форма образования и расходования денежных средств, предназначенных для   финансового обеспечения задач и функций государства и местного самоуправления.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600" b="1" dirty="0" smtClean="0">
                <a:solidFill>
                  <a:srgbClr val="121400"/>
                </a:solidFill>
                <a:latin typeface="Times New Roman" pitchFamily="18" charset="0"/>
              </a:rPr>
              <a:t>Очередной финансовый год</a:t>
            </a:r>
            <a:r>
              <a:rPr lang="ru-RU" altLang="ru-RU" sz="1600" dirty="0" smtClean="0">
                <a:latin typeface="Times New Roman" pitchFamily="18" charset="0"/>
              </a:rPr>
              <a:t> – год, следующий за текущим финансовым годом.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600" b="1" dirty="0" smtClean="0">
                <a:solidFill>
                  <a:srgbClr val="121400"/>
                </a:solidFill>
                <a:latin typeface="Times New Roman" pitchFamily="18" charset="0"/>
              </a:rPr>
              <a:t>Плановый период</a:t>
            </a:r>
            <a:r>
              <a:rPr lang="ru-RU" altLang="ru-RU" sz="1600" dirty="0" smtClean="0">
                <a:latin typeface="Times New Roman" pitchFamily="18" charset="0"/>
              </a:rPr>
              <a:t> – два финансовых года, следующие за очередным финансовым годом.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600" b="1" dirty="0" smtClean="0">
                <a:solidFill>
                  <a:srgbClr val="121400"/>
                </a:solidFill>
                <a:latin typeface="Times New Roman" pitchFamily="18" charset="0"/>
              </a:rPr>
              <a:t>Доходы бюджета</a:t>
            </a:r>
            <a:r>
              <a:rPr lang="ru-RU" altLang="ru-RU" sz="16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600" b="1" dirty="0" smtClean="0">
                <a:latin typeface="Times New Roman" pitchFamily="18" charset="0"/>
              </a:rPr>
              <a:t>–</a:t>
            </a:r>
            <a:r>
              <a:rPr lang="ru-RU" altLang="ru-RU" sz="16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600" dirty="0" smtClean="0">
                <a:latin typeface="Times New Roman" pitchFamily="18" charset="0"/>
              </a:rPr>
              <a:t>денежные средства, поступающие в бюджет в соответствии с законодательством.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600" b="1" dirty="0" smtClean="0">
                <a:solidFill>
                  <a:srgbClr val="121400"/>
                </a:solidFill>
                <a:latin typeface="Times New Roman" pitchFamily="18" charset="0"/>
              </a:rPr>
              <a:t>Расходы бюджета</a:t>
            </a:r>
            <a:r>
              <a:rPr lang="ru-RU" altLang="ru-RU" sz="16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600" b="1" dirty="0" smtClean="0">
                <a:latin typeface="Times New Roman" pitchFamily="18" charset="0"/>
              </a:rPr>
              <a:t>– </a:t>
            </a:r>
            <a:r>
              <a:rPr lang="ru-RU" altLang="ru-RU" sz="1600" dirty="0" smtClean="0">
                <a:latin typeface="Times New Roman" pitchFamily="18" charset="0"/>
              </a:rPr>
              <a:t>выплачиваемые из бюджета денежные средства, которые направляются на финансовое обеспечение задач и функций государства и местного самоуправления.</a:t>
            </a:r>
            <a:endParaRPr lang="ru-RU" altLang="ru-RU" sz="1600" b="1" dirty="0" smtClean="0">
              <a:latin typeface="Times New Roman" pitchFamily="18" charset="0"/>
            </a:endParaRP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600" b="1" dirty="0" smtClean="0">
                <a:solidFill>
                  <a:srgbClr val="121400"/>
                </a:solidFill>
                <a:latin typeface="Times New Roman" pitchFamily="18" charset="0"/>
              </a:rPr>
              <a:t>Межбюджетные отношения</a:t>
            </a:r>
            <a:r>
              <a:rPr lang="ru-RU" altLang="ru-RU" sz="16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600" b="1" dirty="0" smtClean="0">
                <a:latin typeface="Times New Roman" pitchFamily="18" charset="0"/>
              </a:rPr>
              <a:t>– </a:t>
            </a:r>
            <a:r>
              <a:rPr lang="ru-RU" altLang="ru-RU" sz="1600" dirty="0" smtClean="0">
                <a:latin typeface="Times New Roman" pitchFamily="18" charset="0"/>
              </a:rPr>
              <a:t>это финансовые отношения между федеральными органами власти, органами власти субъектов РФ и муниципальными образованиями по вопросам регулирования бюджетных правоотношений, организации и осуществления бюджетного процесса.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600" b="1" dirty="0" smtClean="0">
                <a:solidFill>
                  <a:srgbClr val="121400"/>
                </a:solidFill>
                <a:latin typeface="Times New Roman" pitchFamily="18" charset="0"/>
              </a:rPr>
              <a:t>Межбюджетные трансферты</a:t>
            </a:r>
            <a:r>
              <a:rPr lang="ru-RU" altLang="ru-RU" sz="1600" dirty="0" smtClean="0">
                <a:latin typeface="Times New Roman" pitchFamily="18" charset="0"/>
              </a:rPr>
              <a:t> – денежные средства, перечисляемые из одного бюджета бюджетной системы РФ другому.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1600" dirty="0" smtClean="0">
              <a:latin typeface="Times New Roman" pitchFamily="18" charset="0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762000" y="582960"/>
            <a:ext cx="76358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ru-RU" altLang="ru-RU" sz="2200" b="1" dirty="0" smtClean="0">
                <a:solidFill>
                  <a:srgbClr val="121400"/>
                </a:solidFill>
                <a:latin typeface="Times New Roman" pitchFamily="18" charset="0"/>
              </a:rPr>
              <a:t>ОСНОВНЫЕ ПОНЯТИЯ</a:t>
            </a:r>
            <a:r>
              <a:rPr lang="ru-RU" altLang="ru-RU" sz="2200" b="1" dirty="0" smtClean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AutoShape 6"/>
          <p:cNvGrpSpPr>
            <a:grpSpLocks/>
          </p:cNvGrpSpPr>
          <p:nvPr/>
        </p:nvGrpSpPr>
        <p:grpSpPr bwMode="auto">
          <a:xfrm>
            <a:off x="1403350" y="127000"/>
            <a:ext cx="6242050" cy="292100"/>
            <a:chOff x="1233" y="-197"/>
            <a:chExt cx="3291" cy="1324"/>
          </a:xfrm>
        </p:grpSpPr>
        <p:pic>
          <p:nvPicPr>
            <p:cNvPr id="16417" name="AutoShape 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" y="-197"/>
              <a:ext cx="3291" cy="1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18" name="Text Box 23"/>
            <p:cNvSpPr txBox="1">
              <a:spLocks noChangeArrowheads="1"/>
            </p:cNvSpPr>
            <p:nvPr/>
          </p:nvSpPr>
          <p:spPr bwMode="auto">
            <a:xfrm>
              <a:off x="1311" y="85"/>
              <a:ext cx="3138" cy="759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2200" b="1" dirty="0" smtClean="0">
                  <a:solidFill>
                    <a:srgbClr val="000000"/>
                  </a:solidFill>
                  <a:latin typeface="Times New Roman" pitchFamily="18" charset="0"/>
                </a:rPr>
                <a:t>МЕЖБЮДЖЕТНЫЕ ОТНОШЕНИЯ</a:t>
              </a:r>
              <a:endParaRPr lang="ru-RU" altLang="ru-RU" sz="22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217488" y="665176"/>
            <a:ext cx="1728192" cy="2198674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300" dirty="0" smtClean="0">
              <a:latin typeface="Times New Roman" pitchFamily="18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2028031" y="663576"/>
            <a:ext cx="2980532" cy="2200274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endParaRPr lang="ru-RU" altLang="ru-RU" sz="1300" dirty="0" smtClean="0">
              <a:latin typeface="Times New Roman" pitchFamily="18" charset="0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5078306" y="663575"/>
            <a:ext cx="2065238" cy="2180541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300" dirty="0" smtClean="0">
              <a:latin typeface="Times New Roman" pitchFamily="18" charset="0"/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7248238" y="663576"/>
            <a:ext cx="1750000" cy="2135200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300" dirty="0" smtClean="0">
              <a:latin typeface="Times New Roman" pitchFamily="18" charset="0"/>
            </a:endParaRPr>
          </a:p>
        </p:txBody>
      </p:sp>
      <p:sp>
        <p:nvSpPr>
          <p:cNvPr id="16399" name="Text Box 40"/>
          <p:cNvSpPr txBox="1">
            <a:spLocks noChangeArrowheads="1"/>
          </p:cNvSpPr>
          <p:nvPr/>
        </p:nvSpPr>
        <p:spPr bwMode="auto">
          <a:xfrm>
            <a:off x="236538" y="665163"/>
            <a:ext cx="1690687" cy="204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latin typeface="Times New Roman" pitchFamily="18" charset="0"/>
              </a:rPr>
              <a:t>Дотации </a:t>
            </a:r>
          </a:p>
          <a:p>
            <a:pPr algn="ctr" eaLnBrk="1" hangingPunct="1"/>
            <a:r>
              <a:rPr lang="ru-RU" altLang="ru-RU" sz="1200" b="1" dirty="0">
                <a:latin typeface="Times New Roman" pitchFamily="18" charset="0"/>
              </a:rPr>
              <a:t>(</a:t>
            </a:r>
            <a:r>
              <a:rPr lang="ru-RU" altLang="ru-RU" sz="1200" b="1" i="1" dirty="0">
                <a:latin typeface="Times New Roman" pitchFamily="18" charset="0"/>
              </a:rPr>
              <a:t>от лат. «</a:t>
            </a:r>
            <a:r>
              <a:rPr lang="en-US" altLang="ru-RU" sz="1200" b="1" i="1" dirty="0" err="1">
                <a:latin typeface="Times New Roman" pitchFamily="18" charset="0"/>
              </a:rPr>
              <a:t>Dotatio</a:t>
            </a:r>
            <a:r>
              <a:rPr lang="ru-RU" altLang="ru-RU" sz="1200" b="1" i="1" dirty="0">
                <a:latin typeface="Times New Roman" pitchFamily="18" charset="0"/>
              </a:rPr>
              <a:t>» -дар, пожертвование</a:t>
            </a:r>
            <a:r>
              <a:rPr lang="ru-RU" altLang="ru-RU" sz="1200" b="1" dirty="0">
                <a:latin typeface="Times New Roman" pitchFamily="18" charset="0"/>
              </a:rPr>
              <a:t>)</a:t>
            </a:r>
          </a:p>
          <a:p>
            <a:pPr algn="ctr" eaLnBrk="1" hangingPunct="1"/>
            <a:r>
              <a:rPr lang="ru-RU" sz="1100" dirty="0">
                <a:latin typeface="Times New Roman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их </a:t>
            </a:r>
            <a:r>
              <a:rPr lang="ru-RU" sz="1200" dirty="0">
                <a:latin typeface="Times New Roman" pitchFamily="18" charset="0"/>
              </a:rPr>
              <a:t>использования.</a:t>
            </a:r>
          </a:p>
        </p:txBody>
      </p:sp>
      <p:sp>
        <p:nvSpPr>
          <p:cNvPr id="16400" name="Text Box 41"/>
          <p:cNvSpPr txBox="1">
            <a:spLocks noChangeArrowheads="1"/>
          </p:cNvSpPr>
          <p:nvPr/>
        </p:nvSpPr>
        <p:spPr bwMode="auto">
          <a:xfrm>
            <a:off x="2027238" y="663575"/>
            <a:ext cx="3003550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b="1" dirty="0">
                <a:latin typeface="Times New Roman" pitchFamily="18" charset="0"/>
              </a:rPr>
              <a:t>Субвенции </a:t>
            </a:r>
          </a:p>
          <a:p>
            <a:pPr algn="ctr" eaLnBrk="1" hangingPunct="1">
              <a:defRPr/>
            </a:pPr>
            <a:r>
              <a:rPr lang="ru-RU" altLang="ru-RU" sz="1100" b="1" dirty="0">
                <a:latin typeface="Times New Roman" pitchFamily="18" charset="0"/>
              </a:rPr>
              <a:t>(</a:t>
            </a:r>
            <a:r>
              <a:rPr lang="ru-RU" altLang="ru-RU" sz="1100" b="1" i="1" dirty="0">
                <a:latin typeface="Times New Roman" pitchFamily="18" charset="0"/>
              </a:rPr>
              <a:t>от лат.</a:t>
            </a:r>
            <a:r>
              <a:rPr lang="en-US" altLang="ru-RU" sz="1100" b="1" i="1" dirty="0">
                <a:latin typeface="Times New Roman" pitchFamily="18" charset="0"/>
              </a:rPr>
              <a:t> </a:t>
            </a:r>
            <a:r>
              <a:rPr lang="ru-RU" altLang="ru-RU" sz="1100" b="1" i="1" dirty="0">
                <a:latin typeface="Times New Roman" pitchFamily="18" charset="0"/>
              </a:rPr>
              <a:t>«</a:t>
            </a:r>
            <a:r>
              <a:rPr lang="en-US" altLang="ru-RU" sz="1100" b="1" i="1" dirty="0" err="1">
                <a:latin typeface="Times New Roman" pitchFamily="18" charset="0"/>
              </a:rPr>
              <a:t>Subvenire</a:t>
            </a:r>
            <a:r>
              <a:rPr lang="ru-RU" altLang="ru-RU" sz="1100" b="1" i="1" dirty="0">
                <a:latin typeface="Times New Roman" pitchFamily="18" charset="0"/>
              </a:rPr>
              <a:t>»</a:t>
            </a:r>
            <a:r>
              <a:rPr lang="en-US" altLang="ru-RU" sz="1100" b="1" i="1" dirty="0">
                <a:latin typeface="Times New Roman" pitchFamily="18" charset="0"/>
              </a:rPr>
              <a:t> - </a:t>
            </a:r>
            <a:r>
              <a:rPr lang="ru-RU" altLang="ru-RU" sz="1100" b="1" i="1" dirty="0">
                <a:latin typeface="Times New Roman" pitchFamily="18" charset="0"/>
              </a:rPr>
              <a:t>приходить на помощь</a:t>
            </a:r>
            <a:r>
              <a:rPr lang="ru-RU" altLang="ru-RU" sz="1100" b="1" dirty="0">
                <a:latin typeface="Times New Roman" pitchFamily="18" charset="0"/>
              </a:rPr>
              <a:t>)</a:t>
            </a:r>
          </a:p>
          <a:p>
            <a:pPr algn="ctr" eaLnBrk="1" hangingPunct="1">
              <a:defRPr/>
            </a:pPr>
            <a:r>
              <a:rPr lang="ru-RU" sz="1100" dirty="0">
                <a:latin typeface="Times New Roman" pitchFamily="18" charset="0"/>
              </a:rPr>
              <a:t>межбюджетные трансферты, предоставляемые местным бюджетам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порядке.</a:t>
            </a:r>
          </a:p>
        </p:txBody>
      </p:sp>
      <p:sp>
        <p:nvSpPr>
          <p:cNvPr id="16401" name="Text Box 42"/>
          <p:cNvSpPr txBox="1">
            <a:spLocks noChangeArrowheads="1"/>
          </p:cNvSpPr>
          <p:nvPr/>
        </p:nvSpPr>
        <p:spPr bwMode="auto">
          <a:xfrm>
            <a:off x="5083175" y="612775"/>
            <a:ext cx="2065338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latin typeface="Times New Roman" pitchFamily="18" charset="0"/>
              </a:rPr>
              <a:t>Субсидии </a:t>
            </a:r>
          </a:p>
          <a:p>
            <a:pPr algn="ctr" eaLnBrk="1" hangingPunct="1"/>
            <a:r>
              <a:rPr lang="ru-RU" altLang="ru-RU" sz="1100" b="1" dirty="0">
                <a:latin typeface="Times New Roman" pitchFamily="18" charset="0"/>
              </a:rPr>
              <a:t>(</a:t>
            </a:r>
            <a:r>
              <a:rPr lang="ru-RU" altLang="ru-RU" sz="1100" b="1" i="1" dirty="0">
                <a:latin typeface="Times New Roman" pitchFamily="18" charset="0"/>
              </a:rPr>
              <a:t>от лат. «</a:t>
            </a:r>
            <a:r>
              <a:rPr lang="en-US" altLang="ru-RU" sz="1100" b="1" i="1" dirty="0" err="1">
                <a:latin typeface="Times New Roman" pitchFamily="18" charset="0"/>
              </a:rPr>
              <a:t>Subsiduim</a:t>
            </a:r>
            <a:r>
              <a:rPr lang="ru-RU" altLang="ru-RU" sz="1100" b="1" i="1" dirty="0">
                <a:latin typeface="Times New Roman" pitchFamily="18" charset="0"/>
              </a:rPr>
              <a:t>» - поддержка</a:t>
            </a:r>
            <a:r>
              <a:rPr lang="ru-RU" altLang="ru-RU" sz="1100" b="1" dirty="0">
                <a:latin typeface="Times New Roman" pitchFamily="18" charset="0"/>
              </a:rPr>
              <a:t>)</a:t>
            </a:r>
          </a:p>
          <a:p>
            <a:pPr algn="ctr" eaLnBrk="1" hangingPunct="1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межбюджетные трансферты, предоставляемые бюджетам муниципальных образований в целях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расходных обязательств, возникающих при выполнении полномочий органов местного самоуправления по вопросам местного значения.</a:t>
            </a:r>
          </a:p>
        </p:txBody>
      </p:sp>
      <p:sp>
        <p:nvSpPr>
          <p:cNvPr id="16402" name="Text Box 51"/>
          <p:cNvSpPr txBox="1">
            <a:spLocks noChangeArrowheads="1"/>
          </p:cNvSpPr>
          <p:nvPr/>
        </p:nvSpPr>
        <p:spPr bwMode="auto">
          <a:xfrm>
            <a:off x="7248525" y="665163"/>
            <a:ext cx="17494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b="1" dirty="0">
                <a:latin typeface="Times New Roman" pitchFamily="18" charset="0"/>
              </a:rPr>
              <a:t>Иные межбюджетные трансферты</a:t>
            </a:r>
            <a:r>
              <a:rPr lang="ru-RU" altLang="ru-RU" sz="900" dirty="0"/>
              <a:t> </a:t>
            </a:r>
            <a:r>
              <a:rPr lang="ru-RU" altLang="ru-RU" sz="11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100" b="1" i="1" dirty="0" err="1">
                <a:latin typeface="Times New Roman" pitchFamily="18" charset="0"/>
                <a:cs typeface="Times New Roman" pitchFamily="18" charset="0"/>
              </a:rPr>
              <a:t>Трансфе́рт</a:t>
            </a:r>
            <a:r>
              <a:rPr lang="ru-RU" altLang="ru-RU" sz="1100" b="1" i="1" dirty="0">
                <a:latin typeface="Times New Roman" pitchFamily="18" charset="0"/>
                <a:cs typeface="Times New Roman" pitchFamily="18" charset="0"/>
              </a:rPr>
              <a:t> от лат. «</a:t>
            </a:r>
            <a:r>
              <a:rPr lang="ru-RU" altLang="ru-RU" sz="1100" b="1" i="1" dirty="0" err="1">
                <a:latin typeface="Times New Roman" pitchFamily="18" charset="0"/>
                <a:cs typeface="Times New Roman" pitchFamily="18" charset="0"/>
              </a:rPr>
              <a:t>Transfero</a:t>
            </a:r>
            <a:r>
              <a:rPr lang="ru-RU" altLang="ru-RU" sz="1100" b="1" i="1" dirty="0">
                <a:latin typeface="Times New Roman" pitchFamily="18" charset="0"/>
                <a:cs typeface="Times New Roman" pitchFamily="18" charset="0"/>
              </a:rPr>
              <a:t>»-</a:t>
            </a:r>
            <a:r>
              <a:rPr lang="ru-RU" altLang="ru-RU" sz="1100" b="1" i="1" dirty="0" err="1">
                <a:latin typeface="Times New Roman" pitchFamily="18" charset="0"/>
                <a:cs typeface="Times New Roman" pitchFamily="18" charset="0"/>
              </a:rPr>
              <a:t>переношу,перемещаю</a:t>
            </a:r>
            <a:r>
              <a:rPr lang="ru-RU" altLang="ru-RU" sz="1100" b="1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altLang="ru-RU" sz="1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Предоставляются на осуществление части полномочий по решению вопросов местного значения в соответствии с заключенными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соглашениями.</a:t>
            </a:r>
            <a:endParaRPr lang="ru-RU" alt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03" name="Line 43"/>
          <p:cNvSpPr>
            <a:spLocks noChangeShapeType="1"/>
          </p:cNvSpPr>
          <p:nvPr/>
        </p:nvSpPr>
        <p:spPr bwMode="auto">
          <a:xfrm flipH="1">
            <a:off x="1403350" y="433388"/>
            <a:ext cx="1249363" cy="150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04" name="Line 43"/>
          <p:cNvSpPr>
            <a:spLocks noChangeShapeType="1"/>
          </p:cNvSpPr>
          <p:nvPr/>
        </p:nvSpPr>
        <p:spPr bwMode="auto">
          <a:xfrm flipH="1">
            <a:off x="3660775" y="461963"/>
            <a:ext cx="238125" cy="150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05" name="Line 43"/>
          <p:cNvSpPr>
            <a:spLocks noChangeShapeType="1"/>
          </p:cNvSpPr>
          <p:nvPr/>
        </p:nvSpPr>
        <p:spPr bwMode="auto">
          <a:xfrm>
            <a:off x="6877050" y="436563"/>
            <a:ext cx="935038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06" name="Line 43"/>
          <p:cNvSpPr>
            <a:spLocks noChangeShapeType="1"/>
          </p:cNvSpPr>
          <p:nvPr/>
        </p:nvSpPr>
        <p:spPr bwMode="auto">
          <a:xfrm>
            <a:off x="5651500" y="479425"/>
            <a:ext cx="217488" cy="1508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6407" name="Group 34"/>
          <p:cNvGrpSpPr>
            <a:grpSpLocks/>
          </p:cNvGrpSpPr>
          <p:nvPr/>
        </p:nvGrpSpPr>
        <p:grpSpPr bwMode="auto">
          <a:xfrm>
            <a:off x="58738" y="3141663"/>
            <a:ext cx="236537" cy="1092200"/>
            <a:chOff x="331" y="2795"/>
            <a:chExt cx="418" cy="723"/>
          </a:xfrm>
        </p:grpSpPr>
        <p:sp>
          <p:nvSpPr>
            <p:cNvPr id="16413" name="Line 5"/>
            <p:cNvSpPr>
              <a:spLocks noChangeShapeType="1"/>
            </p:cNvSpPr>
            <p:nvPr/>
          </p:nvSpPr>
          <p:spPr bwMode="auto">
            <a:xfrm flipH="1">
              <a:off x="340" y="2795"/>
              <a:ext cx="4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14" name="Line 6"/>
            <p:cNvSpPr>
              <a:spLocks noChangeShapeType="1"/>
            </p:cNvSpPr>
            <p:nvPr/>
          </p:nvSpPr>
          <p:spPr bwMode="auto">
            <a:xfrm>
              <a:off x="331" y="3144"/>
              <a:ext cx="4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15" name="Line 6"/>
            <p:cNvSpPr>
              <a:spLocks noChangeShapeType="1"/>
            </p:cNvSpPr>
            <p:nvPr/>
          </p:nvSpPr>
          <p:spPr bwMode="auto">
            <a:xfrm>
              <a:off x="335" y="3515"/>
              <a:ext cx="4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16" name="Line 12"/>
            <p:cNvSpPr>
              <a:spLocks noChangeShapeType="1"/>
            </p:cNvSpPr>
            <p:nvPr/>
          </p:nvSpPr>
          <p:spPr bwMode="auto">
            <a:xfrm>
              <a:off x="340" y="2795"/>
              <a:ext cx="0" cy="72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39688" y="5962650"/>
            <a:ext cx="231775" cy="503238"/>
            <a:chOff x="39688" y="5962650"/>
            <a:chExt cx="231775" cy="503238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57150" y="5962650"/>
              <a:ext cx="1588" cy="503238"/>
            </a:xfrm>
            <a:prstGeom prst="line">
              <a:avLst/>
            </a:prstGeom>
            <a:ln w="317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Прямая со стрелкой 5"/>
            <p:cNvCxnSpPr/>
            <p:nvPr/>
          </p:nvCxnSpPr>
          <p:spPr>
            <a:xfrm>
              <a:off x="39688" y="6453188"/>
              <a:ext cx="231775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57150" y="5962650"/>
              <a:ext cx="19685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411" name="Text Box 4" descr="Розовая тисненая бумага"/>
          <p:cNvSpPr txBox="1">
            <a:spLocks noChangeArrowheads="1"/>
          </p:cNvSpPr>
          <p:nvPr/>
        </p:nvSpPr>
        <p:spPr bwMode="auto">
          <a:xfrm>
            <a:off x="274638" y="2924175"/>
            <a:ext cx="8834437" cy="246221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indent="4476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400" b="1" dirty="0">
                <a:latin typeface="Times New Roman" pitchFamily="18" charset="0"/>
              </a:rPr>
              <a:t>Иные межбюджетные трансферты, передаваемые бюджету Муромского района из бюджета муниципального образования  </a:t>
            </a:r>
            <a:r>
              <a:rPr lang="ru-RU" altLang="ru-RU" sz="1400" b="1" dirty="0" err="1">
                <a:latin typeface="Times New Roman" pitchFamily="18" charset="0"/>
              </a:rPr>
              <a:t>Ковардицкое</a:t>
            </a:r>
            <a:r>
              <a:rPr lang="ru-RU" altLang="ru-RU" sz="1400" b="1" dirty="0">
                <a:latin typeface="Times New Roman" pitchFamily="18" charset="0"/>
              </a:rPr>
              <a:t>: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900" dirty="0" smtClean="0">
                <a:latin typeface="Times New Roman" pitchFamily="18" charset="0"/>
              </a:rPr>
              <a:t>составление </a:t>
            </a:r>
            <a:r>
              <a:rPr lang="ru-RU" altLang="ru-RU" sz="900" dirty="0">
                <a:latin typeface="Times New Roman" pitchFamily="18" charset="0"/>
              </a:rPr>
              <a:t>проекта бюджета поселения, исполнения бюджета поселения, осуществления контроля за его исполнением, составления отчета об исполнении бюджета </a:t>
            </a:r>
            <a:r>
              <a:rPr lang="ru-RU" altLang="ru-RU" sz="900" dirty="0" smtClean="0">
                <a:latin typeface="Times New Roman" pitchFamily="18" charset="0"/>
              </a:rPr>
              <a:t>поселения; 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900" dirty="0" smtClean="0">
                <a:latin typeface="Times New Roman" pitchFamily="18" charset="0"/>
              </a:rPr>
              <a:t>обеспечение </a:t>
            </a:r>
            <a:r>
              <a:rPr lang="ru-RU" altLang="ru-RU" sz="900" dirty="0">
                <a:latin typeface="Times New Roman" pitchFamily="18" charset="0"/>
              </a:rPr>
              <a:t>проживающих в муниципальном образовании  </a:t>
            </a:r>
            <a:r>
              <a:rPr lang="ru-RU" altLang="ru-RU" sz="900" dirty="0" err="1">
                <a:latin typeface="Times New Roman" pitchFamily="18" charset="0"/>
              </a:rPr>
              <a:t>Ковардицкое</a:t>
            </a:r>
            <a:r>
              <a:rPr lang="ru-RU" altLang="ru-RU" sz="900" dirty="0">
                <a:latin typeface="Times New Roman" pitchFamily="18" charset="0"/>
              </a:rPr>
              <a:t> и нуждающихся в жилых помещениях малоимущих граждан жилыми помещениями, организация строительства муниципального жилищного фонда, а также иных полномочий в соответствии с жилищным законодательством а именно: принятие решений о предоставлении жилых помещений по договору социального найма, при наличии в муниципальном жилищном фонде муниципального образования </a:t>
            </a:r>
            <a:r>
              <a:rPr lang="ru-RU" altLang="ru-RU" sz="900" dirty="0" err="1">
                <a:latin typeface="Times New Roman" pitchFamily="18" charset="0"/>
              </a:rPr>
              <a:t>Ковардицкое</a:t>
            </a:r>
            <a:r>
              <a:rPr lang="ru-RU" altLang="ru-RU" sz="900" dirty="0">
                <a:latin typeface="Times New Roman" pitchFamily="18" charset="0"/>
              </a:rPr>
              <a:t> жилых помещений, предоставляемых по договорам социального найма; установление размера дохода, приходящегося на каждого члена семьи,  и стоимости имущества, находящегося в собственности членов семьи и подлежащего налогообложению, в целях признания граждан малоимущими и предоставления им по договорам социального найма жилых помещений муниципального жилищного фонда; ведение в установленном порядке учета граждан в качестве нуждающихся в жилых помещениях, предоставляемых по договорам социального найма,  принятие в установленном порядке решений о переводе жилых помещений в нежилые помещения и нежилых помещений в жилые помещения; согласование переустройства и перепланировки жилых помещений; определение порядка получения документа, подтверждающего принятие решения о согласовании или об отказе в согласовании переустройства и (или) перепланировки жилого помещения в соответствии с условиями и порядком переустройства и перепланировки жилых помещений  (по вопросу местного значения, указанного в пункте 1 статье 1 Закона Владимирской области) с предоставлением иных межбюджетных трансфертов в сумме, предусмотренной бюджетом сельского поселения.</a:t>
            </a:r>
          </a:p>
        </p:txBody>
      </p:sp>
      <p:sp>
        <p:nvSpPr>
          <p:cNvPr id="16412" name="Text Box 4" descr="Розовая тисненая бумага"/>
          <p:cNvSpPr txBox="1">
            <a:spLocks noChangeArrowheads="1"/>
          </p:cNvSpPr>
          <p:nvPr/>
        </p:nvSpPr>
        <p:spPr bwMode="auto">
          <a:xfrm>
            <a:off x="295275" y="5761038"/>
            <a:ext cx="8813800" cy="9080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indent="4476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Иные межбюджетные трансферты, передаваемые бюджету муниципального образования Ковардицкое из бюджета Муромского района: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000">
                <a:latin typeface="Times New Roman" pitchFamily="18" charset="0"/>
              </a:rPr>
              <a:t>на мероприятия в части осуществления дорожной деятельности в соответствии с законодательством Российской Федерации, а именно: зимнее содержание автомобильных дорог общего пользования местного значения.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 descr="Голубая тисненая бумага"/>
          <p:cNvSpPr txBox="1"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>
                <a:latin typeface="Times New Roman" pitchFamily="18" charset="0"/>
              </a:rPr>
              <a:t>Основные экономические показатели развития экономики муниципального образования </a:t>
            </a:r>
            <a:r>
              <a:rPr lang="ru-RU" altLang="ru-RU" sz="2200" b="1" dirty="0" err="1">
                <a:latin typeface="Times New Roman" pitchFamily="18" charset="0"/>
              </a:rPr>
              <a:t>Ковардицкое</a:t>
            </a:r>
            <a:endParaRPr lang="ru-RU" altLang="ru-RU" sz="2200" b="1" dirty="0"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ru-RU" altLang="ru-RU" sz="2400" b="1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grpSp>
        <p:nvGrpSpPr>
          <p:cNvPr id="13" name="Группа 12"/>
          <p:cNvGrpSpPr>
            <a:grpSpLocks/>
          </p:cNvGrpSpPr>
          <p:nvPr/>
        </p:nvGrpSpPr>
        <p:grpSpPr bwMode="auto">
          <a:xfrm>
            <a:off x="323850" y="3722837"/>
            <a:ext cx="4032250" cy="2874813"/>
            <a:chOff x="0" y="0"/>
            <a:chExt cx="4829175" cy="3028950"/>
          </a:xfrm>
        </p:grpSpPr>
        <p:graphicFrame>
          <p:nvGraphicFramePr>
            <p:cNvPr id="14" name="Диаграмма 1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841700996"/>
                </p:ext>
              </p:extLst>
            </p:nvPr>
          </p:nvGraphicFramePr>
          <p:xfrm>
            <a:off x="0" y="0"/>
            <a:ext cx="4829175" cy="30289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5" name="TextBox 9"/>
            <p:cNvSpPr txBox="1"/>
            <p:nvPr/>
          </p:nvSpPr>
          <p:spPr>
            <a:xfrm>
              <a:off x="104775" y="47625"/>
              <a:ext cx="4572000" cy="56197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100" b="1">
                  <a:latin typeface="Times New Roman" pitchFamily="18" charset="0"/>
                  <a:cs typeface="Times New Roman" pitchFamily="18" charset="0"/>
                </a:rPr>
                <a:t>Динамика индекса потребительских цен на товары и услуги в муниципальном образовании Борисоглебское в 2021 году</a:t>
              </a:r>
            </a:p>
          </p:txBody>
        </p:sp>
      </p:grp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9037868"/>
              </p:ext>
            </p:extLst>
          </p:nvPr>
        </p:nvGraphicFramePr>
        <p:xfrm>
          <a:off x="323528" y="836712"/>
          <a:ext cx="4032448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6715688"/>
              </p:ext>
            </p:extLst>
          </p:nvPr>
        </p:nvGraphicFramePr>
        <p:xfrm>
          <a:off x="4572000" y="872427"/>
          <a:ext cx="4392488" cy="2700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7656374"/>
              </p:ext>
            </p:extLst>
          </p:nvPr>
        </p:nvGraphicFramePr>
        <p:xfrm>
          <a:off x="4571999" y="3716550"/>
          <a:ext cx="4443189" cy="2880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3839212"/>
              </p:ext>
            </p:extLst>
          </p:nvPr>
        </p:nvGraphicFramePr>
        <p:xfrm>
          <a:off x="467544" y="3573016"/>
          <a:ext cx="8280920" cy="3006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214034"/>
              </p:ext>
            </p:extLst>
          </p:nvPr>
        </p:nvGraphicFramePr>
        <p:xfrm>
          <a:off x="467544" y="188640"/>
          <a:ext cx="4279751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0943252"/>
              </p:ext>
            </p:extLst>
          </p:nvPr>
        </p:nvGraphicFramePr>
        <p:xfrm>
          <a:off x="4860033" y="188640"/>
          <a:ext cx="3888432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03630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2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1252537"/>
          </a:xfrm>
        </p:spPr>
        <p:txBody>
          <a:bodyPr/>
          <a:lstStyle/>
          <a:p>
            <a:pPr eaLnBrk="1" hangingPunct="1"/>
            <a:r>
              <a:rPr lang="ru-RU" altLang="ru-RU" sz="2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ОБЩИЕ ХАРАКТЕРИСТИКИ ДОХОДОВ И РАСХОДОВ  БЮДЖЕТА МУНИЦИПАЛЬНОГО ОБРАЗОВАНИЯ КОВАРДИЦКОЕ</a:t>
            </a:r>
          </a:p>
        </p:txBody>
      </p:sp>
      <p:sp>
        <p:nvSpPr>
          <p:cNvPr id="19459" name="Rectangle 3"/>
          <p:cNvSpPr txBox="1">
            <a:spLocks noChangeArrowheads="1"/>
          </p:cNvSpPr>
          <p:nvPr/>
        </p:nvSpPr>
        <p:spPr bwMode="auto">
          <a:xfrm>
            <a:off x="292100" y="1268760"/>
            <a:ext cx="8543925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1825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0"/>
              </a:spcAft>
              <a:buClr>
                <a:srgbClr val="78697B"/>
              </a:buClr>
              <a:buSzPct val="130000"/>
              <a:defRPr/>
            </a:pPr>
            <a:r>
              <a:rPr lang="ru-RU" altLang="ru-RU" b="1" i="1" dirty="0" smtClean="0">
                <a:latin typeface="Times New Roman" pitchFamily="18" charset="0"/>
              </a:rPr>
              <a:t>Основные характеристики бюджета муниципального образования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buClr>
                <a:srgbClr val="78697B"/>
              </a:buClr>
              <a:buSzPct val="130000"/>
              <a:defRPr/>
            </a:pPr>
            <a:r>
              <a:rPr lang="ru-RU" altLang="ru-RU" b="1" i="1" dirty="0" err="1" smtClean="0">
                <a:latin typeface="Times New Roman" pitchFamily="18" charset="0"/>
              </a:rPr>
              <a:t>Ковардицкое</a:t>
            </a:r>
            <a:r>
              <a:rPr lang="ru-RU" altLang="ru-RU" b="1" i="1" dirty="0" smtClean="0">
                <a:latin typeface="Times New Roman" pitchFamily="18" charset="0"/>
              </a:rPr>
              <a:t> на 20</a:t>
            </a:r>
            <a:r>
              <a:rPr lang="en-US" altLang="ru-RU" b="1" i="1" dirty="0" smtClean="0">
                <a:latin typeface="Times New Roman" pitchFamily="18" charset="0"/>
              </a:rPr>
              <a:t>2</a:t>
            </a:r>
            <a:r>
              <a:rPr lang="ru-RU" altLang="ru-RU" b="1" i="1" dirty="0">
                <a:latin typeface="Times New Roman" pitchFamily="18" charset="0"/>
              </a:rPr>
              <a:t>2</a:t>
            </a:r>
            <a:r>
              <a:rPr lang="ru-RU" altLang="ru-RU" b="1" i="1" dirty="0" smtClean="0">
                <a:latin typeface="Times New Roman" pitchFamily="18" charset="0"/>
              </a:rPr>
              <a:t> – 2024</a:t>
            </a:r>
            <a:r>
              <a:rPr lang="en-US" altLang="ru-RU" b="1" i="1" dirty="0" smtClean="0">
                <a:latin typeface="Times New Roman" pitchFamily="18" charset="0"/>
              </a:rPr>
              <a:t> </a:t>
            </a:r>
            <a:r>
              <a:rPr lang="ru-RU" altLang="ru-RU" b="1" i="1" dirty="0" smtClean="0">
                <a:latin typeface="Times New Roman" pitchFamily="18" charset="0"/>
              </a:rPr>
              <a:t>годы</a:t>
            </a:r>
          </a:p>
          <a:p>
            <a:pPr algn="ctr" eaLnBrk="1" hangingPunct="1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defRPr/>
            </a:pPr>
            <a:endParaRPr lang="ru-RU" altLang="ru-RU" b="1" i="1" dirty="0" smtClean="0">
              <a:latin typeface="Times New Roman" pitchFamily="18" charset="0"/>
            </a:endParaRPr>
          </a:p>
          <a:p>
            <a:pPr marL="4763" indent="-4763" eaLnBrk="1" hangingPunct="1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defRPr/>
            </a:pPr>
            <a:endParaRPr lang="ru-RU" altLang="ru-RU" b="1" i="1" dirty="0" smtClean="0">
              <a:latin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23602" y="5949280"/>
            <a:ext cx="8280920" cy="7920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2200" b="1" i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долг муниципального </a:t>
            </a:r>
            <a:r>
              <a:rPr lang="ru-RU" altLang="ru-RU" sz="2200" b="1" i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altLang="ru-RU" sz="2200" b="1" i="1" kern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Ковардицкое</a:t>
            </a:r>
            <a:r>
              <a:rPr lang="ru-RU" altLang="ru-RU" sz="2200" b="1" i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2022-2024 </a:t>
            </a:r>
            <a:r>
              <a:rPr lang="ru-RU" altLang="ru-RU" sz="2200" b="1" i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годах не </a:t>
            </a:r>
            <a:r>
              <a:rPr lang="ru-RU" altLang="ru-RU" sz="2200" b="1" i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планируется.</a:t>
            </a:r>
            <a:endParaRPr lang="ru-RU" altLang="ru-RU" sz="2200" b="1" i="1" kern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313142"/>
              </p:ext>
            </p:extLst>
          </p:nvPr>
        </p:nvGraphicFramePr>
        <p:xfrm>
          <a:off x="179512" y="1916832"/>
          <a:ext cx="8716810" cy="3960191"/>
        </p:xfrm>
        <a:graphic>
          <a:graphicData uri="http://schemas.openxmlformats.org/drawingml/2006/table">
            <a:tbl>
              <a:tblPr/>
              <a:tblGrid>
                <a:gridCol w="2380107"/>
                <a:gridCol w="792088"/>
                <a:gridCol w="792088"/>
                <a:gridCol w="1080120"/>
                <a:gridCol w="799979"/>
                <a:gridCol w="1072229"/>
                <a:gridCol w="829822"/>
                <a:gridCol w="970377"/>
              </a:tblGrid>
              <a:tr h="43563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Показатель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2021 год, (план на 01.10.2021)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2022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48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сумма, 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сумма, 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сумма, 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</a:tr>
              <a:tr h="3388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Доходы - всего,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47967,0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43732,6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91,2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43520,7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99,5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40537,0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93,1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549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Налоговые и неналоговые  доходы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14603,0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15099,0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103,4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15689,0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103,9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16310,0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104,0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388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Безвозмездные </a:t>
                      </a:r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поступления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33364,0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28633,6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85,8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27831,7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97,2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24227,0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87,0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388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Расходы - всего,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49910,1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43732,6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87,6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43520,7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99,5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40537,0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93,1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776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Выполнение других обязательств муниципального образования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2160,0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196,4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388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Дефицит (-)/Профицит (+)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-1943,1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0" name="Text Box 247"/>
          <p:cNvSpPr txBox="1">
            <a:spLocks noChangeArrowheads="1"/>
          </p:cNvSpPr>
          <p:nvPr/>
        </p:nvSpPr>
        <p:spPr bwMode="auto">
          <a:xfrm>
            <a:off x="296863" y="1109637"/>
            <a:ext cx="8713787" cy="557075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180975"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1179513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5875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995488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403475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860675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3317875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775075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4232275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18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Основная цель бюджетной политики муниципального образования: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Целью основных направлений бюджетной политики является определение условий, используемых при составлении проекта бюджета муниципального образования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Ковардицкое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2022 год и на плановый период 2023 и 2024 годов, подходов к его формированию, основных характеристик и прогнозируемых параметров бюджета муниципального образования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Ковардицкое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2022- 2024 годы.</a:t>
            </a:r>
          </a:p>
          <a:p>
            <a:pPr algn="just" eaLnBrk="1" hangingPunct="1">
              <a:defRPr/>
            </a:pPr>
            <a:r>
              <a:rPr lang="ru-RU" altLang="ru-RU" sz="1800" b="1" u="sng" dirty="0" smtClean="0">
                <a:solidFill>
                  <a:prstClr val="black"/>
                </a:solidFill>
                <a:latin typeface="Times New Roman" pitchFamily="18" charset="0"/>
              </a:rPr>
              <a:t>Основные </a:t>
            </a:r>
            <a:r>
              <a:rPr lang="ru-RU" altLang="ru-RU" sz="1800" b="1" u="sng" dirty="0">
                <a:solidFill>
                  <a:prstClr val="black"/>
                </a:solidFill>
                <a:latin typeface="Times New Roman" pitchFamily="18" charset="0"/>
              </a:rPr>
              <a:t>задачи бюджетной политики муниципального образования:</a:t>
            </a:r>
          </a:p>
          <a:p>
            <a:pPr algn="just" eaLnBrk="1" hangingPunct="1">
              <a:defRPr/>
            </a:pP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</a:rPr>
              <a:t>1. </a:t>
            </a:r>
            <a:r>
              <a:rPr lang="ru-RU" altLang="ru-RU" sz="1600" dirty="0">
                <a:solidFill>
                  <a:prstClr val="black"/>
                </a:solidFill>
                <a:latin typeface="Times New Roman" pitchFamily="18" charset="0"/>
              </a:rPr>
              <a:t>1.Обеспечение мероприятий национальных проектов (федеральных программ), предусмотренных Указом Президента Российской Федерации от 07 мая 2018 года № 204 «О национальных целях и стратегических задачах развития Российской Федерации на период до 2024 года</a:t>
            </a:r>
            <a:r>
              <a:rPr lang="ru-RU" altLang="ru-RU" sz="1600" dirty="0">
                <a:latin typeface="Times New Roman" pitchFamily="18" charset="0"/>
              </a:rPr>
              <a:t>, Указом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</a:rPr>
              <a:t>Президента Российской Федерации от 21 июля 2020 г. № 474 «О национальных целях развития Российской Федерации на период до 2030 года», Посланием Президента Российской Федерации Федеральному Собранию Российской Федерации от 21 апреля 2021 года.</a:t>
            </a:r>
            <a:endParaRPr lang="ru-RU" altLang="ru-RU" sz="1600" dirty="0">
              <a:solidFill>
                <a:prstClr val="black"/>
              </a:solidFill>
              <a:latin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</a:rPr>
              <a:t>2. Повышение </a:t>
            </a:r>
            <a:r>
              <a:rPr lang="ru-RU" altLang="ru-RU" sz="1600" dirty="0">
                <a:solidFill>
                  <a:prstClr val="black"/>
                </a:solidFill>
                <a:latin typeface="Times New Roman" pitchFamily="18" charset="0"/>
              </a:rPr>
              <a:t>эффективности бюджетных расходов</a:t>
            </a: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</a:rPr>
              <a:t>.</a:t>
            </a:r>
          </a:p>
          <a:p>
            <a:pPr algn="just" eaLnBrk="1" hangingPunct="1">
              <a:defRPr/>
            </a:pPr>
            <a:r>
              <a:rPr lang="ru-RU" altLang="ru-RU" sz="1600" dirty="0">
                <a:solidFill>
                  <a:prstClr val="black"/>
                </a:solidFill>
                <a:latin typeface="Times New Roman" pitchFamily="18" charset="0"/>
              </a:rPr>
              <a:t>3.Внедрение проектов методов управления реализацией муниципальных программ муниципального образования </a:t>
            </a:r>
            <a:r>
              <a:rPr lang="ru-RU" altLang="ru-RU" sz="1600" dirty="0" err="1" smtClean="0">
                <a:solidFill>
                  <a:prstClr val="black"/>
                </a:solidFill>
                <a:latin typeface="Times New Roman" pitchFamily="18" charset="0"/>
              </a:rPr>
              <a:t>Ковардицкое</a:t>
            </a: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</a:rPr>
              <a:t>.</a:t>
            </a:r>
            <a:endParaRPr lang="ru-RU" altLang="ru-RU" sz="1600" dirty="0">
              <a:solidFill>
                <a:prstClr val="black"/>
              </a:solidFill>
              <a:latin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sz="1600" dirty="0" smtClean="0">
                <a:latin typeface="Times New Roman" panose="02020603050405020304" pitchFamily="18" charset="0"/>
              </a:rPr>
              <a:t>4. Обеспечение </a:t>
            </a:r>
            <a:r>
              <a:rPr lang="ru-RU" sz="1600" dirty="0">
                <a:latin typeface="Times New Roman" panose="02020603050405020304" pitchFamily="18" charset="0"/>
              </a:rPr>
              <a:t>перечня задач, целевых показателей, финансовыми ресурсами в пределах </a:t>
            </a:r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>объемов бюджетного финансирования</a:t>
            </a:r>
            <a:endParaRPr lang="ru-RU" alt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alt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Использование механизмов казначейского сопровождения средств бюджета.</a:t>
            </a:r>
          </a:p>
          <a:p>
            <a:pPr algn="just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Повышение подотчетности (подконтрольности) бюджетных расходов предполагает внедрение внутреннего финансового контроля и внутреннего финансового аудита.</a:t>
            </a:r>
            <a:endParaRPr lang="ru-RU" sz="1600" dirty="0">
              <a:latin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6"/>
          <p:cNvSpPr/>
          <p:nvPr/>
        </p:nvSpPr>
        <p:spPr>
          <a:xfrm>
            <a:off x="491688" y="116632"/>
            <a:ext cx="8378111" cy="985527"/>
          </a:xfrm>
          <a:prstGeom prst="round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Постановлением администрации муниципального образования Ковардицкое от 14.09.2021 № 405 определены основные задачи бюджетной политики муниципального образования </a:t>
            </a:r>
            <a:r>
              <a:rPr lang="ru-RU" altLang="ru-RU" sz="1600" b="1" dirty="0" err="1" smtClean="0">
                <a:latin typeface="Times New Roman" pitchFamily="18" charset="0"/>
                <a:cs typeface="Times New Roman" pitchFamily="18" charset="0"/>
              </a:rPr>
              <a:t>Ковардицкое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 на 2022 год и плановый период 2023 и 2024 годов: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5"/>
          <p:cNvSpPr>
            <a:spLocks noGrp="1" noChangeArrowheads="1"/>
          </p:cNvSpPr>
          <p:nvPr>
            <p:ph type="title"/>
          </p:nvPr>
        </p:nvSpPr>
        <p:spPr>
          <a:xfrm>
            <a:off x="468313" y="404664"/>
            <a:ext cx="8229600" cy="785837"/>
          </a:xfrm>
        </p:spPr>
        <p:txBody>
          <a:bodyPr anchor="b"/>
          <a:lstStyle/>
          <a:p>
            <a:pPr eaLnBrk="1" hangingPunct="1"/>
            <a:r>
              <a:rPr lang="ru-RU" altLang="ru-RU" sz="2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МУНИЦИПАЛЬНОГО ОБРАЗОВАНИЯ КОВАРДИЦКОЕ</a:t>
            </a:r>
          </a:p>
        </p:txBody>
      </p:sp>
      <p:sp>
        <p:nvSpPr>
          <p:cNvPr id="21507" name="Rectangle 56"/>
          <p:cNvSpPr>
            <a:spLocks noChangeArrowheads="1"/>
          </p:cNvSpPr>
          <p:nvPr/>
        </p:nvSpPr>
        <p:spPr bwMode="auto">
          <a:xfrm>
            <a:off x="350838" y="1412875"/>
            <a:ext cx="84613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1600">
                <a:solidFill>
                  <a:srgbClr val="000000"/>
                </a:solidFill>
                <a:latin typeface="Times New Roman" pitchFamily="18" charset="0"/>
              </a:rPr>
              <a:t>Доходы бюджета муниципального образования сформированы в соответствии с бюджетным законодательством Российской Федерации, законодательством о налогах и сборах, законодательством об иных обязательных платежах (ст.39 Бюджетного кодекса Российской Федерации).</a:t>
            </a:r>
          </a:p>
        </p:txBody>
      </p:sp>
      <p:sp>
        <p:nvSpPr>
          <p:cNvPr id="21508" name="Rectangle 57"/>
          <p:cNvSpPr>
            <a:spLocks noChangeArrowheads="1"/>
          </p:cNvSpPr>
          <p:nvPr/>
        </p:nvSpPr>
        <p:spPr bwMode="auto">
          <a:xfrm>
            <a:off x="813603" y="2204864"/>
            <a:ext cx="7772400" cy="57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1" hangingPunct="1"/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Объем и структура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доходов бюджета муниципального образования </a:t>
            </a:r>
            <a:r>
              <a:rPr lang="ru-RU" altLang="ru-RU" sz="1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Ковардицкое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по видам доходов в 2020 – 2024 годах, тыс. рублей</a:t>
            </a:r>
            <a:endParaRPr lang="ru-RU" alt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509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2108718"/>
              </p:ext>
            </p:extLst>
          </p:nvPr>
        </p:nvGraphicFramePr>
        <p:xfrm>
          <a:off x="785813" y="2852738"/>
          <a:ext cx="7413625" cy="359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8" name="Лист" r:id="rId3" imgW="7477185" imgH="3628918" progId="Excel.Sheet.8">
                  <p:embed/>
                </p:oleObj>
              </mc:Choice>
              <mc:Fallback>
                <p:oleObj name="Лист" r:id="rId3" imgW="7477185" imgH="3628918" progId="Excel.Shee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2852738"/>
                        <a:ext cx="7413625" cy="359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8714</TotalTime>
  <Words>3483</Words>
  <Application>Microsoft Office PowerPoint</Application>
  <PresentationFormat>Экран (4:3)</PresentationFormat>
  <Paragraphs>750</Paragraphs>
  <Slides>20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Волна</vt:lpstr>
      <vt:lpstr>Лист</vt:lpstr>
      <vt:lpstr>Диаграмма</vt:lpstr>
      <vt:lpstr>к проекту решения Совета народных депутатов муниципального образования Ковардицкое Муромского района «О бюджете муниципального образования Ковардицкое на 2022 год и на плановый период 2023 и 2024 годов»</vt:lpstr>
      <vt:lpstr>ВВОДНАЯ ЧАСТЬ</vt:lpstr>
      <vt:lpstr>Презентация PowerPoint</vt:lpstr>
      <vt:lpstr>Презентация PowerPoint</vt:lpstr>
      <vt:lpstr>Презентация PowerPoint</vt:lpstr>
      <vt:lpstr>Презентация PowerPoint</vt:lpstr>
      <vt:lpstr>ОБЩИЕ ХАРАКТЕРИСТИКИ ДОХОДОВ И РАСХОДОВ  БЮДЖЕТА МУНИЦИПАЛЬНОГО ОБРАЗОВАНИЯ КОВАРДИЦКОЕ</vt:lpstr>
      <vt:lpstr>Презентация PowerPoint</vt:lpstr>
      <vt:lpstr>ДОХОДЫ БЮДЖЕТА МУНИЦИПАЛЬНОГО ОБРАЗОВАНИЯ КОВАРДИЦКОЕ</vt:lpstr>
      <vt:lpstr>Презентация PowerPoint</vt:lpstr>
      <vt:lpstr>Презентация PowerPoint</vt:lpstr>
      <vt:lpstr>Доходы бюджета муниципального образования на 1 жителя</vt:lpstr>
      <vt:lpstr>          Из общего объема безвозмездных поступлений от других бюджетов бюджетной системы Российской Федерации в 2022 году в сумме 28633,6 тыс. рублей планируется поступление дотации бюджетам сельских поселений на выравнивание бюджетной обеспеченности из бюджетов муниципальных районов в сумме 20741,0 тыс. рублей (72,4%), субсидий – 4059,3 тыс. рублей (14,2 %), субвенций – 606,3тыс. рублей (2,1%), межбюджетные трансферты, передаваемые бюджетам сельских поселений из бюджетов муниципальных районов на осуществление части полномочий по решению вопросов местного значения в соответствии с заключенными соглашениями – 3000,0 тыс. рублей (10,5%), иные межбюджетные трансферты, передаваемые бюджетам сельских поселений из бюджетов муниципальных районов – 227,0 тыс. рублей (0,8%).</vt:lpstr>
      <vt:lpstr>РАСХОДЫ БЮДЖЕТА  МУНИЦИПАЛЬНОГО ОБРАЗОВАНИЯ КОВАРДИЦКОЕ</vt:lpstr>
      <vt:lpstr>Презентация PowerPoint</vt:lpstr>
      <vt:lpstr>Презентация PowerPoint</vt:lpstr>
      <vt:lpstr>Динамика расходов бюджета муниципального образования Ковардицкое  в разрезе муниципальных программ (тыс. рублей) </vt:lpstr>
      <vt:lpstr>МЕЖБЮДЖЕТНЫЕ ОТНОШЕНИЯ</vt:lpstr>
      <vt:lpstr>ДОПОЛНИТЕЛЬНАЯ ИНФОРМАЦИЯ</vt:lpstr>
      <vt:lpstr>С проектом решения Совета народных депутатов муниципального образования Ковардицкое Муромского района от «О бюджете муниципального образования Ковардицкое на 2022 год и на плановый период 2023 и 2024 годов» можно ознакомиться в газете «Муромский край» от 03.12.2021 №131 (4760) или на сайте администрации Муромского района www.muromraion.ru  в разделе «Финансовое управление».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KuznecovaA</dc:creator>
  <cp:lastModifiedBy>Колпакова Елена</cp:lastModifiedBy>
  <cp:revision>468</cp:revision>
  <cp:lastPrinted>2021-12-13T13:25:19Z</cp:lastPrinted>
  <dcterms:created xsi:type="dcterms:W3CDTF">2014-11-19T12:08:38Z</dcterms:created>
  <dcterms:modified xsi:type="dcterms:W3CDTF">2021-12-16T06:05:55Z</dcterms:modified>
</cp:coreProperties>
</file>