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97" r:id="rId7"/>
    <p:sldId id="258" r:id="rId8"/>
    <p:sldId id="267" r:id="rId9"/>
    <p:sldId id="288" r:id="rId10"/>
    <p:sldId id="291" r:id="rId11"/>
    <p:sldId id="292" r:id="rId12"/>
    <p:sldId id="293" r:id="rId13"/>
    <p:sldId id="295" r:id="rId14"/>
    <p:sldId id="260" r:id="rId15"/>
    <p:sldId id="278" r:id="rId16"/>
    <p:sldId id="280" r:id="rId17"/>
    <p:sldId id="296" r:id="rId18"/>
    <p:sldId id="261" r:id="rId19"/>
    <p:sldId id="262" r:id="rId20"/>
    <p:sldId id="263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F0D1C2"/>
    <a:srgbClr val="0000FF"/>
    <a:srgbClr val="E2C2F0"/>
    <a:srgbClr val="68C25E"/>
    <a:srgbClr val="FFFF99"/>
    <a:srgbClr val="DAA726"/>
    <a:srgbClr val="DED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682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1132232731263"/>
          <c:y val="0.16877637130801687"/>
          <c:w val="0.83606185321509363"/>
          <c:h val="0.6816877637130801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611111111111110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108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2E-2"/>
                  <c:y val="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4534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пок.развит.эконом!$A$94:$A$97</c:f>
              <c:strCache>
                <c:ptCount val="4"/>
                <c:pt idx="0">
                  <c:v>в % к сентябрю 2020 года</c:v>
                </c:pt>
                <c:pt idx="1">
                  <c:v>в % к декабрю 2020 года</c:v>
                </c:pt>
                <c:pt idx="2">
                  <c:v>в % к августу 2021 года</c:v>
                </c:pt>
                <c:pt idx="3">
                  <c:v>в % 9 мес 2021 к 9 мес 2020 года</c:v>
                </c:pt>
              </c:strCache>
            </c:strRef>
          </c:cat>
          <c:val>
            <c:numRef>
              <c:f>пок.развит.эконом!$B$94:$B$97</c:f>
              <c:numCache>
                <c:formatCode>0.0%</c:formatCode>
                <c:ptCount val="4"/>
                <c:pt idx="0">
                  <c:v>1.08</c:v>
                </c:pt>
                <c:pt idx="1">
                  <c:v>1.056</c:v>
                </c:pt>
                <c:pt idx="2">
                  <c:v>1.0029999999999999</c:v>
                </c:pt>
                <c:pt idx="3">
                  <c:v>1.0649999999999999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30752"/>
        <c:axId val="60736640"/>
      </c:lineChart>
      <c:catAx>
        <c:axId val="6073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736640"/>
        <c:crosses val="autoZero"/>
        <c:auto val="1"/>
        <c:lblAlgn val="ctr"/>
        <c:lblOffset val="100"/>
        <c:noMultiLvlLbl val="0"/>
      </c:catAx>
      <c:valAx>
        <c:axId val="60736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730752"/>
        <c:crosses val="autoZero"/>
        <c:crossBetween val="between"/>
      </c:valAx>
      <c:spPr>
        <a:gradFill>
          <a:gsLst>
            <a:gs pos="0">
              <a:srgbClr val="FFFFFF"/>
            </a:gs>
            <a:gs pos="100000">
              <a:srgbClr val="99CCFF"/>
            </a:gs>
          </a:gsLst>
          <a:lin ang="5400000" scaled="1"/>
        </a:gradFill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chemeClr val="bg1">
          <a:lumMod val="9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4.9999907255409329E-2"/>
                  <c:y val="-4.940661043323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691401648998819E-2"/>
                  <c:y val="-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58539458186142E-2"/>
                  <c:y val="-5.0890585241730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02826855123678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402826855123678E-2"/>
                  <c:y val="-4.74978795589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69964664311042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пок.развит.эконом!$A$109:$A$114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пок.развит.эконом!$B$109:$B$114</c:f>
              <c:numCache>
                <c:formatCode>0.0%</c:formatCode>
                <c:ptCount val="6"/>
                <c:pt idx="0">
                  <c:v>0.02</c:v>
                </c:pt>
                <c:pt idx="1">
                  <c:v>1.9E-2</c:v>
                </c:pt>
                <c:pt idx="2">
                  <c:v>1.9E-2</c:v>
                </c:pt>
                <c:pt idx="3">
                  <c:v>1.9E-2</c:v>
                </c:pt>
                <c:pt idx="4">
                  <c:v>1.9E-2</c:v>
                </c:pt>
                <c:pt idx="5">
                  <c:v>1.9E-2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97696"/>
        <c:axId val="60799232"/>
      </c:lineChart>
      <c:dateAx>
        <c:axId val="6079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0799232"/>
        <c:crosses val="autoZero"/>
        <c:auto val="0"/>
        <c:lblOffset val="100"/>
        <c:baseTimeUnit val="days"/>
      </c:dateAx>
      <c:valAx>
        <c:axId val="6079923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0797696"/>
        <c:crosses val="autoZero"/>
        <c:crossBetween val="between"/>
      </c:valAx>
      <c:spPr>
        <a:gradFill flip="none" rotWithShape="1">
          <a:gsLst>
            <a:gs pos="0">
              <a:schemeClr val="bg1"/>
            </a:gs>
            <a:gs pos="98000">
              <a:schemeClr val="bg1"/>
            </a:gs>
            <a:gs pos="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C4D6EB"/>
        </a:gs>
        <a:gs pos="0">
          <a:srgbClr val="8BC5E9"/>
        </a:gs>
        <a:gs pos="86000">
          <a:schemeClr val="bg1"/>
        </a:gs>
      </a:gsLst>
      <a:path path="rect">
        <a:fillToRect l="100000" t="100000"/>
      </a:path>
      <a:tileRect r="-100000" b="-100000"/>
    </a:gra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среднемесячной заработной в муниципальном образовании Борисоглебское, в рублях </a:t>
            </a:r>
          </a:p>
        </c:rich>
      </c:tx>
      <c:layout>
        <c:manualLayout>
          <c:xMode val="edge"/>
          <c:yMode val="edge"/>
          <c:x val="0.15453052824355504"/>
          <c:y val="1.666739574219889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689064773639053E-2"/>
          <c:y val="0.28421169494940357"/>
          <c:w val="0.89239425382707993"/>
          <c:h val="0.5483539557555305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9.9753852012021815E-3"/>
                  <c:y val="-1.37450675808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720986949170218E-3"/>
                  <c:y val="-3.3389472149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7902937003341E-2"/>
                  <c:y val="-2.38995125609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1095607867668E-2"/>
                  <c:y val="-2.7350866855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042067280450043E-3"/>
                  <c:y val="-3.278579760863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0776204787873E-2"/>
                  <c:y val="-4.543452901720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[$₽-419]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пок.развит.эконом!$C$4:$C$9</c:f>
              <c:numCache>
                <c:formatCode>0.0</c:formatCode>
                <c:ptCount val="6"/>
                <c:pt idx="0">
                  <c:v>5825.757575757576</c:v>
                </c:pt>
                <c:pt idx="1">
                  <c:v>6116.1616161616157</c:v>
                </c:pt>
                <c:pt idx="2">
                  <c:v>6421.7171717171723</c:v>
                </c:pt>
                <c:pt idx="3">
                  <c:v>6421.7171717171723</c:v>
                </c:pt>
                <c:pt idx="4">
                  <c:v>6421.7171717171723</c:v>
                </c:pt>
                <c:pt idx="5">
                  <c:v>6421.7171717171723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74400"/>
        <c:axId val="63575936"/>
        <c:axId val="0"/>
      </c:bar3DChart>
      <c:catAx>
        <c:axId val="6357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575936"/>
        <c:crosses val="autoZero"/>
        <c:auto val="1"/>
        <c:lblAlgn val="ctr"/>
        <c:lblOffset val="100"/>
        <c:noMultiLvlLbl val="0"/>
      </c:catAx>
      <c:valAx>
        <c:axId val="635759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574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52703079745483"/>
          <c:y val="0.19914818755763639"/>
          <c:w val="0.81762736388305202"/>
          <c:h val="0.56824146981627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пок.развит.эконом!$B$19</c:f>
              <c:strCache>
                <c:ptCount val="1"/>
                <c:pt idx="0">
                  <c:v>Экономически активное население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0.0</c:formatCode>
                <c:ptCount val="6"/>
                <c:pt idx="0">
                  <c:v>6211</c:v>
                </c:pt>
                <c:pt idx="1">
                  <c:v>6121</c:v>
                </c:pt>
                <c:pt idx="2">
                  <c:v>6070</c:v>
                </c:pt>
                <c:pt idx="3">
                  <c:v>5981</c:v>
                </c:pt>
                <c:pt idx="4">
                  <c:v>5981</c:v>
                </c:pt>
                <c:pt idx="5">
                  <c:v>5981</c:v>
                </c:pt>
              </c:numCache>
            </c:numRef>
          </c:val>
        </c:ser>
        <c:ser>
          <c:idx val="1"/>
          <c:order val="1"/>
          <c:tx>
            <c:strRef>
              <c:f>пок.развит.эконом!$C$19</c:f>
              <c:strCache>
                <c:ptCount val="1"/>
                <c:pt idx="0">
                  <c:v>Среднесписочная численность работников организации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63990267639901E-2"/>
                  <c:y val="-1.081081081081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97080291970802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30900243309004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97810218978103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63990267639901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3990267639901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пок.развит.эконом!$C$20:$C$25</c:f>
              <c:numCache>
                <c:formatCode>General</c:formatCode>
                <c:ptCount val="6"/>
                <c:pt idx="0">
                  <c:v>3300</c:v>
                </c:pt>
                <c:pt idx="1">
                  <c:v>3300</c:v>
                </c:pt>
                <c:pt idx="2">
                  <c:v>3300</c:v>
                </c:pt>
                <c:pt idx="3">
                  <c:v>3300</c:v>
                </c:pt>
                <c:pt idx="4">
                  <c:v>3300</c:v>
                </c:pt>
                <c:pt idx="5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175296"/>
        <c:axId val="107193472"/>
        <c:axId val="0"/>
      </c:bar3DChart>
      <c:catAx>
        <c:axId val="1071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193472"/>
        <c:crosses val="autoZero"/>
        <c:auto val="1"/>
        <c:lblAlgn val="ctr"/>
        <c:lblOffset val="100"/>
        <c:noMultiLvlLbl val="0"/>
      </c:catAx>
      <c:valAx>
        <c:axId val="1071934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175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967067072820278E-3"/>
          <c:y val="0.86821791870610765"/>
          <c:w val="0.98901047952947485"/>
          <c:h val="0.11388976377952753"/>
        </c:manualLayout>
      </c:layout>
      <c:overlay val="0"/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rgbClr val="99CCFF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11809594581077E-2"/>
          <c:y val="0.20313942751615882"/>
          <c:w val="0.86447070704183759"/>
          <c:h val="0.6234903047091412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5.3236539624924382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7229280096794"/>
                  <c:y val="-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175438596491224E-2"/>
                  <c:y val="-4.062788550323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33575317604351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85480943738657E-2"/>
                  <c:y val="-5.540166204986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175438596491224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33575317604355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015124016938814E-2"/>
                  <c:y val="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61826981246219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-* #,##0.0\ [$₽-444]_-;\-* #,##0.0\ [$₽-444]_-;_-* &quot;-&quot;?\ [$₽-444]_-;_-@_-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пок.развит.эконом!$A$141:$A$149</c:f>
              <c:strCache>
                <c:ptCount val="9"/>
                <c:pt idx="0">
                  <c:v>1 кв. 2020 года</c:v>
                </c:pt>
                <c:pt idx="1">
                  <c:v>2 кв. 2020 года</c:v>
                </c:pt>
                <c:pt idx="2">
                  <c:v>3 кв. 2020 года</c:v>
                </c:pt>
                <c:pt idx="3">
                  <c:v>4 кв. 2020 года</c:v>
                </c:pt>
                <c:pt idx="4">
                  <c:v>1 кв. 2021 года</c:v>
                </c:pt>
                <c:pt idx="5">
                  <c:v>2 кв. 2021 года</c:v>
                </c:pt>
                <c:pt idx="6">
                  <c:v>3 кв. 2021 года</c:v>
                </c:pt>
                <c:pt idx="7">
                  <c:v>4 кв. 2021 года</c:v>
                </c:pt>
                <c:pt idx="8">
                  <c:v>1 кв. 2022 года</c:v>
                </c:pt>
              </c:strCache>
            </c:strRef>
          </c:cat>
          <c:val>
            <c:numRef>
              <c:f>пок.развит.эконом!$B$141:$B$149</c:f>
              <c:numCache>
                <c:formatCode>General</c:formatCode>
                <c:ptCount val="9"/>
                <c:pt idx="0">
                  <c:v>10280</c:v>
                </c:pt>
                <c:pt idx="1">
                  <c:v>11093</c:v>
                </c:pt>
                <c:pt idx="2">
                  <c:v>11178</c:v>
                </c:pt>
                <c:pt idx="3">
                  <c:v>10808</c:v>
                </c:pt>
                <c:pt idx="4">
                  <c:v>11093</c:v>
                </c:pt>
                <c:pt idx="5">
                  <c:v>11093</c:v>
                </c:pt>
                <c:pt idx="6">
                  <c:v>11093</c:v>
                </c:pt>
                <c:pt idx="7">
                  <c:v>11093</c:v>
                </c:pt>
                <c:pt idx="8">
                  <c:v>11592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08672"/>
        <c:axId val="106930944"/>
      </c:lineChart>
      <c:catAx>
        <c:axId val="1069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30944"/>
        <c:crosses val="autoZero"/>
        <c:auto val="1"/>
        <c:lblAlgn val="ctr"/>
        <c:lblOffset val="100"/>
        <c:noMultiLvlLbl val="0"/>
      </c:catAx>
      <c:valAx>
        <c:axId val="10693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08672"/>
        <c:crosses val="autoZero"/>
        <c:crossBetween val="between"/>
      </c:valAx>
      <c:spPr>
        <a:gradFill flip="none" rotWithShape="1">
          <a:gsLst>
            <a:gs pos="6000">
              <a:srgbClr val="CCECFF"/>
            </a:gs>
            <a:gs pos="29000">
              <a:srgbClr val="E8EDF7"/>
            </a:gs>
            <a:gs pos="74000">
              <a:schemeClr val="bg1"/>
            </a:gs>
            <a:gs pos="61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>
      <a:gsLst>
        <a:gs pos="88000">
          <a:srgbClr val="CCECFF"/>
        </a:gs>
        <a:gs pos="72000">
          <a:srgbClr val="E8EDF7"/>
        </a:gs>
        <a:gs pos="63000">
          <a:schemeClr val="bg1"/>
        </a:gs>
        <a:gs pos="93000">
          <a:schemeClr val="accent1">
            <a:tint val="44500"/>
            <a:satMod val="160000"/>
          </a:schemeClr>
        </a:gs>
        <a:gs pos="62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17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90688"/>
        <c:axId val="107092224"/>
      </c:lineChart>
      <c:catAx>
        <c:axId val="1070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092224"/>
        <c:crosses val="autoZero"/>
        <c:auto val="1"/>
        <c:lblAlgn val="ctr"/>
        <c:lblOffset val="100"/>
        <c:noMultiLvlLbl val="0"/>
      </c:catAx>
      <c:valAx>
        <c:axId val="10709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090688"/>
        <c:crosses val="autoZero"/>
        <c:crossBetween val="between"/>
      </c:valAx>
      <c:spPr>
        <a:gradFill>
          <a:gsLst>
            <a:gs pos="1000">
              <a:sysClr val="window" lastClr="FFFFFF"/>
            </a:gs>
            <a:gs pos="100000">
              <a:srgbClr val="31B6FD">
                <a:tint val="44500"/>
                <a:satMod val="160000"/>
              </a:srgbClr>
            </a:gs>
            <a:gs pos="28000">
              <a:srgbClr val="31B6FD">
                <a:tint val="23500"/>
                <a:satMod val="160000"/>
              </a:srgb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E8EDF7"/>
        </a:gs>
        <a:gs pos="1000">
          <a:sysClr val="window" lastClr="FFFFFF"/>
        </a:gs>
        <a:gs pos="53000">
          <a:srgbClr val="31B6FD">
            <a:tint val="44500"/>
            <a:satMod val="160000"/>
          </a:srgbClr>
        </a:gs>
        <a:gs pos="2000">
          <a:srgbClr val="31B6FD">
            <a:tint val="23500"/>
            <a:satMod val="160000"/>
          </a:srgbClr>
        </a:gs>
      </a:gsLst>
      <a:path path="rect">
        <a:fillToRect l="100000" t="100000"/>
      </a:path>
      <a:tileRect r="-100000" b="-100000"/>
    </a:grad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sng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u="sng"/>
              <a:t>Функциональная структура расходов бюджета муниципального образования Борисоглебское на 2022 год</a:t>
            </a:r>
          </a:p>
        </c:rich>
      </c:tx>
      <c:layout>
        <c:manualLayout>
          <c:xMode val="edge"/>
          <c:yMode val="edge"/>
          <c:x val="0.15254419112865503"/>
          <c:y val="2.182414125350623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4652273659072"/>
          <c:y val="0.10421992015225193"/>
          <c:w val="0.75203854779484181"/>
          <c:h val="0.8657800877217617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19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"/>
                  <c:y val="-4.797899003176114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Общегосударственные вопросы; 13376,6; 40,1%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272342038540339E-2"/>
                  <c:y val="-0.116441888656676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5346479858237329E-2"/>
                  <c:y val="3.22046816091798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833440024778942"/>
                  <c:y val="5.28936869045442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экономика; 2585,0; 7,8%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1779613312751835E-3"/>
                  <c:y val="3.737610567556281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Жилищно-коммунальное хозяйство; 4885,2; 14,7%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3186298087706947E-3"/>
                  <c:y val="1.673070427015635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Охрана окружающей среды</a:t>
                    </a:r>
                  </a:p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200,0; 0,6%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85620879847488E-2"/>
                  <c:y val="-7.918423118524116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Культура, кинематография; 10771,1; 32,3%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540028796937897"/>
                  <c:y val="1.099474777040741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Социальная политика
773,8; 1,9%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 10,0; 0,04%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6578633545897029"/>
                  <c:y val="3.8320724850203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Расходы!$A$2:$A$11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Расходы!$B$2:$B$11</c:f>
              <c:numCache>
                <c:formatCode>#,##0.0</c:formatCode>
                <c:ptCount val="10"/>
                <c:pt idx="0">
                  <c:v>13376.6</c:v>
                </c:pt>
                <c:pt idx="1">
                  <c:v>239.6</c:v>
                </c:pt>
                <c:pt idx="2">
                  <c:v>292</c:v>
                </c:pt>
                <c:pt idx="3">
                  <c:v>2585</c:v>
                </c:pt>
                <c:pt idx="4">
                  <c:v>4885.2</c:v>
                </c:pt>
                <c:pt idx="5">
                  <c:v>200</c:v>
                </c:pt>
                <c:pt idx="6">
                  <c:v>10771.1</c:v>
                </c:pt>
                <c:pt idx="7">
                  <c:v>773.81200000000001</c:v>
                </c:pt>
                <c:pt idx="8">
                  <c:v>10</c:v>
                </c:pt>
                <c:pt idx="9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100" b="1" i="0" u="sng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00" u="sng"/>
              <a:t>Динамика программной структуры расходов бюджета муниципального образования Борисоглебское,</a:t>
            </a:r>
            <a:r>
              <a:rPr lang="ru-RU" sz="1100" u="sng" baseline="0"/>
              <a:t> тыс. рублей</a:t>
            </a:r>
            <a:endParaRPr lang="ru-RU" sz="1100" u="sng"/>
          </a:p>
        </c:rich>
      </c:tx>
      <c:layout>
        <c:manualLayout>
          <c:xMode val="edge"/>
          <c:yMode val="edge"/>
          <c:x val="0.13589395985695962"/>
          <c:y val="1.100919467518991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8354884170123"/>
          <c:y val="0.16990958543816689"/>
          <c:w val="0.67488267757999443"/>
          <c:h val="0.608735041002783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МП!$B$39</c:f>
              <c:strCache>
                <c:ptCount val="1"/>
                <c:pt idx="0">
                  <c:v>Расходы в рамках муниципальных программ муниципального образования Борисоглебское</c:v>
                </c:pt>
              </c:strCache>
            </c:strRef>
          </c:tx>
          <c:spPr>
            <a:solidFill>
              <a:srgbClr val="FFFF00"/>
            </a:solidFill>
            <a:ln w="3175">
              <a:noFill/>
              <a:prstDash val="solid"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sunset" dir="tl"/>
            </a:scene3d>
            <a:sp3d prstMaterial="powder">
              <a:bevelT w="177800" h="31750"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34 730,69</a:t>
                    </a:r>
                    <a:r>
                      <a:rPr lang="ru-RU"/>
                      <a:t>; 91,3%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25 882,20</a:t>
                    </a:r>
                    <a:r>
                      <a:rPr lang="ru-RU"/>
                      <a:t>; 87,0%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29 776,51</a:t>
                    </a:r>
                    <a:r>
                      <a:rPr lang="ru-RU"/>
                      <a:t>; 89,3%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32 226,13</a:t>
                    </a:r>
                    <a:r>
                      <a:rPr lang="ru-RU"/>
                      <a:t>;  90,6%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МП!$A$40:$A$43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2021год (оценка)</c:v>
                </c:pt>
              </c:strCache>
            </c:strRef>
          </c:cat>
          <c:val>
            <c:numRef>
              <c:f>МП!$B$40:$B$43</c:f>
              <c:numCache>
                <c:formatCode>#,##0.00</c:formatCode>
                <c:ptCount val="4"/>
                <c:pt idx="0">
                  <c:v>34730.692000000003</c:v>
                </c:pt>
                <c:pt idx="1">
                  <c:v>25882.2</c:v>
                </c:pt>
                <c:pt idx="2">
                  <c:v>29776.512000000006</c:v>
                </c:pt>
                <c:pt idx="3">
                  <c:v>32226.132010000008</c:v>
                </c:pt>
              </c:numCache>
            </c:numRef>
          </c:val>
        </c:ser>
        <c:ser>
          <c:idx val="1"/>
          <c:order val="1"/>
          <c:tx>
            <c:strRef>
              <c:f>МП!$C$39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  <a:ln w="3175">
              <a:noFill/>
              <a:prstDash val="solid"/>
            </a:ln>
            <a:effectLst>
              <a:glow>
                <a:schemeClr val="accent1"/>
              </a:glow>
              <a:outerShdw dist="35921" dir="2700000" algn="br">
                <a:srgbClr val="000000"/>
              </a:outerShdw>
              <a:softEdge rad="0"/>
            </a:effectLst>
            <a:scene3d>
              <a:camera prst="orthographicFront"/>
              <a:lightRig rig="twoPt" dir="tl"/>
            </a:scene3d>
            <a:sp3d prstMaterial="softEdge">
              <a:bevelT w="82550" h="635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0721017692693627"/>
                  <c:y val="-8.45665961945031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3 328,31</a:t>
                    </a:r>
                    <a:r>
                      <a:rPr lang="ru-RU"/>
                      <a:t>; 8,7%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670981661272922"/>
                  <c:y val="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3 856,80</a:t>
                    </a:r>
                    <a:r>
                      <a:rPr lang="ru-RU"/>
                      <a:t>; 13,0%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86731391585761"/>
                  <c:y val="-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3 556,80</a:t>
                    </a:r>
                    <a:r>
                      <a:rPr lang="ru-RU"/>
                      <a:t>; 10,7%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434735706580366"/>
                  <c:y val="-1.4094432699083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3 336,53</a:t>
                    </a:r>
                    <a:r>
                      <a:rPr lang="ru-RU"/>
                      <a:t>; 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МП!$A$40:$A$43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2021год (оценка)</c:v>
                </c:pt>
              </c:strCache>
            </c:strRef>
          </c:cat>
          <c:val>
            <c:numRef>
              <c:f>МП!$C$40:$C$43</c:f>
              <c:numCache>
                <c:formatCode>#,##0.00</c:formatCode>
                <c:ptCount val="4"/>
                <c:pt idx="0">
                  <c:v>3328.308</c:v>
                </c:pt>
                <c:pt idx="1">
                  <c:v>3856.8</c:v>
                </c:pt>
                <c:pt idx="2">
                  <c:v>3556.8</c:v>
                </c:pt>
                <c:pt idx="3">
                  <c:v>3336.53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7546368"/>
        <c:axId val="117548160"/>
      </c:barChart>
      <c:catAx>
        <c:axId val="11754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548160"/>
        <c:crosses val="autoZero"/>
        <c:auto val="1"/>
        <c:lblAlgn val="ctr"/>
        <c:lblOffset val="100"/>
        <c:noMultiLvlLbl val="0"/>
      </c:catAx>
      <c:valAx>
        <c:axId val="11754816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331175836030208E-3"/>
          <c:y val="0.83892681187228413"/>
          <c:w val="0.97734780725224879"/>
          <c:h val="0.160922843664462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0.01371</cdr:x>
      <cdr:y>0</cdr:y>
    </cdr:from>
    <cdr:to>
      <cdr:x>0.97829</cdr:x>
      <cdr:y>0.19218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63" y="0"/>
          <a:ext cx="4128162" cy="555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муниципальному образованию Борисоглебское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0.03832</cdr:x>
      <cdr:y>0.00811</cdr:y>
    </cdr:from>
    <cdr:to>
      <cdr:x>0.97263</cdr:x>
      <cdr:y>0.14324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" y="28575"/>
          <a:ext cx="48768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latin typeface="Times New Roman" pitchFamily="18" charset="0"/>
              <a:cs typeface="Times New Roman" pitchFamily="18" charset="0"/>
            </a:rPr>
            <a:t>Динамика численности</a:t>
          </a:r>
          <a:r>
            <a:rPr lang="ru-RU" sz="1200" b="1" baseline="0">
              <a:latin typeface="Times New Roman" pitchFamily="18" charset="0"/>
              <a:cs typeface="Times New Roman" pitchFamily="18" charset="0"/>
            </a:rPr>
            <a:t> трудовых ресурсов муниципального образования Борисоглебское, чел.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0.42699</cdr:y>
    </cdr:from>
    <cdr:to>
      <cdr:x>0.04927</cdr:x>
      <cdr:y>0.62159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4716016" y="1152128"/>
          <a:ext cx="199544" cy="525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>
              <a:latin typeface="Times New Roman" pitchFamily="18" charset="0"/>
              <a:cs typeface="Times New Roman" pitchFamily="18" charset="0"/>
            </a:rPr>
            <a:t>человек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0.02178</cdr:x>
      <cdr:y>0.02493</cdr:y>
    </cdr:from>
    <cdr:to>
      <cdr:x>0.97278</cdr:x>
      <cdr:y>0.17175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1" y="85726"/>
          <a:ext cx="499110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Изменение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 прожиточного минимума по Владимирской области в 2020-2022 годах,  в рублях.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" y="114300"/>
          <a:ext cx="52768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Доля населения, систематически занимающегося физической культурой и спортом, в общей численности населения в МО Борисоглебское,</a:t>
          </a:r>
          <a:r>
            <a:rPr lang="ru-RU" sz="1400" b="1" baseline="0">
              <a:latin typeface="Times New Roman" pitchFamily="18" charset="0"/>
              <a:cs typeface="Times New Roman" pitchFamily="18" charset="0"/>
            </a:rPr>
            <a:t> %</a:t>
          </a:r>
          <a:endParaRPr lang="ru-RU" sz="1400" b="1" baseline="30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0A3DA0-B516-457B-8140-10D8D2041E56}" type="datetimeFigureOut">
              <a:rPr lang="ru-RU"/>
              <a:pPr>
                <a:defRPr/>
              </a:pPr>
              <a:t>16.12.2021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7B013F-DA45-4919-969B-051570AF0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A0238-722F-4851-A8C0-95387FB529F3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B90D5-7497-40F6-88D1-A40C8ECB3F9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A6-844E-47B1-B562-2D8B6865C4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3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592-1523-4E8D-87DA-86F00A66A1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CCF-AE06-43A6-B039-04752E16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9604-D26F-4C11-98E5-7F0DAA5E83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9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3B-F3CC-4333-B614-96F216A41B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4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21F-1253-448B-B91B-83517C6A8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4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710-91FF-4C69-8CD3-1C6F0BEFE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9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9A5-AAAD-48D8-8E84-92D970654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4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A04-6FAF-490D-9458-4C47003D4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4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1BD-282E-4DF6-B1D2-84CD42F7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380-9CD3-4DDB-B0C9-63EC1C1681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4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D4C6B4-466A-46F8-BDA5-839BB7C844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orisogleb33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6" y="3264793"/>
            <a:ext cx="8928990" cy="1460351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проекту решения Совета народных депутатов муниципального 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en-US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3471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Борисоглебское</a:t>
            </a:r>
            <a:endParaRPr lang="ru-RU" altLang="ru-RU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7" y="213285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5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sobory.ru/pic/04250/04295_20170423_13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6542"/>
          <a:stretch/>
        </p:blipFill>
        <p:spPr bwMode="auto">
          <a:xfrm>
            <a:off x="6220217" y="116632"/>
            <a:ext cx="281627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https://sobory.ru/pic/04250/04295_20060725_231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5607" b="6923"/>
          <a:stretch/>
        </p:blipFill>
        <p:spPr bwMode="auto">
          <a:xfrm>
            <a:off x="107505" y="116632"/>
            <a:ext cx="295232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-1"/>
          <a:stretch/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013176"/>
            <a:ext cx="8262937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В 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налоговые доходы бюджета муниципального образования прогнозируются в объеме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9582,0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 или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3,8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% выше уровня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2021 года. В основном рост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прогнозируется по налогу на доходы физических лиц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13,8%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или на сумму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204,0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связи с увеличением минимального размера оплаты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труда и применением коэффициента инфляции при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расчете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налога.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Наибольший удельный вес в структуре налоговых доходов занимает земельный налог (в 2021 году-74,8%, в 2022 году-73,7%, в 2023 году-73,6%, в 2024 году-73,4%).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740472"/>
              </p:ext>
            </p:extLst>
          </p:nvPr>
        </p:nvGraphicFramePr>
        <p:xfrm>
          <a:off x="715963" y="1079501"/>
          <a:ext cx="7966075" cy="37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Лист" r:id="rId4" imgW="5029200" imgH="2866989" progId="Excel.Sheet.8">
                  <p:embed/>
                </p:oleObj>
              </mc:Choice>
              <mc:Fallback>
                <p:oleObj name="Лист" r:id="rId4" imgW="5029200" imgH="2866989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79501"/>
                        <a:ext cx="7966075" cy="37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</a:t>
            </a:r>
            <a:r>
              <a:rPr lang="ru-RU" altLang="ru-RU" sz="1600" b="1" dirty="0" smtClean="0">
                <a:latin typeface="Times New Roman" pitchFamily="18" charset="0"/>
              </a:rPr>
              <a:t>2020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2024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11188" y="4853478"/>
            <a:ext cx="7848600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Неналоговые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доходы в 2022 году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спрогнозированы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сумме 244,0 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или с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ростом в 2,6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раза к уровню 2021 года.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Увеличение в основном прогнозируется по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доходам от сдачи в аренду земельных участков в связи с заключением договоров аренды на 174,0 тыс. рублей.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Структуру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неналоговых доходов составляют доходы от использования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имущества (аренда муниципальной земли, аренда муниципального имущества, прочие поступления от использования имущества),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штрафы, санкции, возмещение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ущерба.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Наибольший удельный вес в структуре неналоговых доходов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занимают доходы от использования имущества, находящегося в муниципальной собственности (в 2021 году – 63,4%, в 2022 - 2024 годах по 95,9% ежегодно).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23528" y="116632"/>
            <a:ext cx="84969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в </a:t>
            </a:r>
            <a:r>
              <a:rPr lang="ru-RU" altLang="ru-RU" sz="2200" b="1" dirty="0" smtClean="0">
                <a:latin typeface="Times New Roman" pitchFamily="18" charset="0"/>
              </a:rPr>
              <a:t>2020– 2024 </a:t>
            </a:r>
            <a:r>
              <a:rPr lang="ru-RU" altLang="ru-RU" sz="22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895280"/>
              </p:ext>
            </p:extLst>
          </p:nvPr>
        </p:nvGraphicFramePr>
        <p:xfrm>
          <a:off x="678644" y="1134914"/>
          <a:ext cx="7799387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Лист" r:id="rId4" imgW="5029200" imgH="2505217" progId="Excel.Sheet.8">
                  <p:embed/>
                </p:oleObj>
              </mc:Choice>
              <mc:Fallback>
                <p:oleObj name="Лист" r:id="rId4" imgW="5029200" imgH="2505217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44" y="1134914"/>
                        <a:ext cx="7799387" cy="387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7289362"/>
              </p:ext>
            </p:extLst>
          </p:nvPr>
        </p:nvGraphicFramePr>
        <p:xfrm>
          <a:off x="571500" y="692150"/>
          <a:ext cx="8002587" cy="2938396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1443,8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1709,9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4"/>
            <a:ext cx="8429625" cy="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4727273"/>
              </p:ext>
            </p:extLst>
          </p:nvPr>
        </p:nvGraphicFramePr>
        <p:xfrm>
          <a:off x="611560" y="4351337"/>
          <a:ext cx="7344816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Лист" r:id="rId4" imgW="5829220" imgH="1266683" progId="Excel.Sheet.8">
                  <p:embed/>
                </p:oleObj>
              </mc:Choice>
              <mc:Fallback>
                <p:oleObj name="Лист" r:id="rId4" imgW="5829220" imgH="1266683" progId="Excel.Shee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51337"/>
                        <a:ext cx="7344816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400" dirty="0" smtClean="0">
                <a:latin typeface="Times New Roman" pitchFamily="18" charset="0"/>
              </a:rPr>
              <a:t>2024 году </a:t>
            </a:r>
            <a:r>
              <a:rPr lang="ru-RU" altLang="ru-RU" sz="1400" dirty="0">
                <a:latin typeface="Times New Roman" pitchFamily="18" charset="0"/>
              </a:rPr>
              <a:t>достигнет уровня </a:t>
            </a:r>
            <a:r>
              <a:rPr lang="ru-RU" altLang="ru-RU" sz="1400" dirty="0" smtClean="0">
                <a:latin typeface="Times New Roman" pitchFamily="18" charset="0"/>
              </a:rPr>
              <a:t>1780,6 рублей </a:t>
            </a:r>
            <a:r>
              <a:rPr lang="ru-RU" altLang="ru-RU" sz="1400" dirty="0">
                <a:latin typeface="Times New Roman" pitchFamily="18" charset="0"/>
              </a:rPr>
              <a:t>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4857750"/>
            <a:ext cx="8229600" cy="1811610"/>
          </a:xfrm>
        </p:spPr>
        <p:txBody>
          <a:bodyPr/>
          <a:lstStyle/>
          <a:p>
            <a:pPr algn="just"/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объема безвозмездных поступлений от других бюджетов бюджетной системы Российской Федерации в 2022 году в сумме 23507,3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13368,0 тыс. рублей (56,9%), субсидий – 3083,0 тыс. рублей (13,1 %), субвенций – 296,5 тыс. рублей (1,3%),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2500,0 тыс. рублей (10,6%), иные межбюджетные трансферты, передаваемые бюджетам сельских поселений из бюджетов муниципальных районов – 4259,8 тыс. рублей (18,1%).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179512" y="0"/>
            <a:ext cx="88569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2000" b="1" dirty="0">
                <a:latin typeface="Times New Roman" pitchFamily="18" charset="0"/>
              </a:rPr>
              <a:t>безвозмездных поступлений бюджета муниципального образования Борисоглебское </a:t>
            </a:r>
            <a:r>
              <a:rPr lang="ru-RU" altLang="ru-RU" sz="2000" b="1" dirty="0" smtClean="0">
                <a:latin typeface="Times New Roman" pitchFamily="18" charset="0"/>
              </a:rPr>
              <a:t>в 2020 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2024 </a:t>
            </a:r>
            <a:r>
              <a:rPr lang="ru-RU" altLang="ru-RU" sz="2000" b="1" dirty="0">
                <a:latin typeface="Times New Roman" pitchFamily="18" charset="0"/>
              </a:rPr>
              <a:t>годах, тыс. </a:t>
            </a:r>
            <a:r>
              <a:rPr lang="ru-RU" altLang="ru-RU" sz="2000" b="1" dirty="0" smtClean="0">
                <a:latin typeface="Times New Roman" pitchFamily="18" charset="0"/>
              </a:rPr>
              <a:t>рублей</a:t>
            </a:r>
            <a:endParaRPr lang="ru-RU" altLang="ru-RU" sz="2000" b="1" dirty="0">
              <a:latin typeface="Times New Roman" pitchFamily="18" charset="0"/>
            </a:endParaRP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00128"/>
              </p:ext>
            </p:extLst>
          </p:nvPr>
        </p:nvGraphicFramePr>
        <p:xfrm>
          <a:off x="539750" y="983236"/>
          <a:ext cx="7975600" cy="384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Лист" r:id="rId4" imgW="5029200" imgH="2657475" progId="Excel.Sheet.8">
                  <p:embed/>
                </p:oleObj>
              </mc:Choice>
              <mc:Fallback>
                <p:oleObj name="Лист" r:id="rId4" imgW="5029200" imgH="2657475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3236"/>
                        <a:ext cx="7975600" cy="3849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547664" y="784225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23356,9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539093" y="827068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24574,6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468419" y="862013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23507,3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410571" y="836613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19512,0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436096" y="838200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27409,0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2107407" y="784225"/>
            <a:ext cx="576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105,2%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3037222" y="78581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95,7%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973245" y="799781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83,0%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5058271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140,5%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11232" y="103187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73245" y="1008856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78908" y="1022984"/>
            <a:ext cx="3571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216944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66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00488"/>
              </p:ext>
            </p:extLst>
          </p:nvPr>
        </p:nvGraphicFramePr>
        <p:xfrm>
          <a:off x="107504" y="764704"/>
          <a:ext cx="5126934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689"/>
          <p:cNvSpPr txBox="1">
            <a:spLocks noChangeArrowheads="1"/>
          </p:cNvSpPr>
          <p:nvPr/>
        </p:nvSpPr>
        <p:spPr bwMode="auto">
          <a:xfrm>
            <a:off x="179512" y="4725144"/>
            <a:ext cx="47525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40,1%,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32,3%,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14,7%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0,04% и «Охрана окружающей среды» и «Средства массовой информации» - по  0,6%.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836712"/>
            <a:ext cx="377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2022 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2023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92,1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93,5%.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2022 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40287,10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2021 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46674,48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4788"/>
              </p:ext>
            </p:extLst>
          </p:nvPr>
        </p:nvGraphicFramePr>
        <p:xfrm>
          <a:off x="4880613" y="3140968"/>
          <a:ext cx="4263387" cy="361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29067" y="0"/>
            <a:ext cx="8935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Борисоглебское, (тыс. рублей)</a:t>
            </a:r>
            <a:endParaRPr lang="ru-RU" alt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25045"/>
              </p:ext>
            </p:extLst>
          </p:nvPr>
        </p:nvGraphicFramePr>
        <p:xfrm>
          <a:off x="179512" y="764704"/>
          <a:ext cx="8820472" cy="6040511"/>
        </p:xfrm>
        <a:graphic>
          <a:graphicData uri="http://schemas.openxmlformats.org/drawingml/2006/table">
            <a:tbl>
              <a:tblPr/>
              <a:tblGrid>
                <a:gridCol w="4968552"/>
                <a:gridCol w="432048"/>
                <a:gridCol w="432048"/>
                <a:gridCol w="792088"/>
                <a:gridCol w="792088"/>
                <a:gridCol w="792088"/>
                <a:gridCol w="611560"/>
              </a:tblGrid>
              <a:tr h="263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35" marR="3035" marT="303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-дел</a:t>
                      </a:r>
                    </a:p>
                  </a:txBody>
                  <a:tcPr marL="3035" marR="3035" marT="303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оценка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13 233,9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13 376,6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12 084,6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9 514,9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2 538,9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2 834,7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2 484,7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10 180,1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9 850,9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8 908,9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7 993,5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255,3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255,3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84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45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47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2 606,2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15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5 824,2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4 885,2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2 949,1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2 957,0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5 795,2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4 853,2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2 917,1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1 599,4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84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11 786,7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22 844,6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11 786,7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22 844,6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2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35 562,7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33 333,3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29 739,0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38 059,0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39981"/>
            <a:ext cx="8961438" cy="1228779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179512" y="5499229"/>
            <a:ext cx="88018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«Общегосударственные вопросы» и «Культура, кинематография</a:t>
            </a:r>
            <a:r>
              <a:rPr lang="ru-RU" altLang="ru-RU" sz="1400" dirty="0" smtClean="0">
                <a:latin typeface="Times New Roman" pitchFamily="18" charset="0"/>
              </a:rPr>
              <a:t>»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Наименьшую сумму </a:t>
            </a:r>
            <a:r>
              <a:rPr lang="ru-RU" altLang="ru-RU" sz="1400" dirty="0">
                <a:latin typeface="Times New Roman" pitchFamily="18" charset="0"/>
              </a:rPr>
              <a:t>на душу населения составляют расходы по разделу «Физическая культура и спорт», «Охрана окружающей среды» и «Средства массовой информации</a:t>
            </a:r>
            <a:r>
              <a:rPr lang="ru-RU" altLang="ru-RU" sz="1400" dirty="0" smtClean="0">
                <a:latin typeface="Times New Roman" pitchFamily="18" charset="0"/>
              </a:rPr>
              <a:t>».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945" y="47371"/>
            <a:ext cx="8926997" cy="12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(численность постоянного населения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6070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чел., </a:t>
            </a:r>
            <a:endParaRPr lang="ru-RU" alt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годы 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5981чел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38817"/>
              </p:ext>
            </p:extLst>
          </p:nvPr>
        </p:nvGraphicFramePr>
        <p:xfrm>
          <a:off x="179512" y="1621997"/>
          <a:ext cx="8810951" cy="3679211"/>
        </p:xfrm>
        <a:graphic>
          <a:graphicData uri="http://schemas.openxmlformats.org/drawingml/2006/table">
            <a:tbl>
              <a:tblPr/>
              <a:tblGrid>
                <a:gridCol w="596140"/>
                <a:gridCol w="2873395"/>
                <a:gridCol w="667677"/>
                <a:gridCol w="667677"/>
                <a:gridCol w="667677"/>
                <a:gridCol w="667677"/>
                <a:gridCol w="667677"/>
                <a:gridCol w="667677"/>
                <a:gridCol w="667677"/>
                <a:gridCol w="667677"/>
              </a:tblGrid>
              <a:tr h="2448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488,23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5 858,76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5 573,20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414,35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4 972,25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530,28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6 363,32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181,68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2 180,21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2 236,52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2 020,50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132,57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1 590,86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42,69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48,82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429,35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959,51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63,48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761,81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161,82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1 941,80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1 800,89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1 800,89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318,29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3 819,52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112,26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63,23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62535"/>
              </p:ext>
            </p:extLst>
          </p:nvPr>
        </p:nvGraphicFramePr>
        <p:xfrm>
          <a:off x="251520" y="764702"/>
          <a:ext cx="8640960" cy="5970166"/>
        </p:xfrm>
        <a:graphic>
          <a:graphicData uri="http://schemas.openxmlformats.org/drawingml/2006/table">
            <a:tbl>
              <a:tblPr/>
              <a:tblGrid>
                <a:gridCol w="4813467"/>
                <a:gridCol w="849034"/>
                <a:gridCol w="684704"/>
                <a:gridCol w="760020"/>
                <a:gridCol w="748609"/>
                <a:gridCol w="785126"/>
              </a:tblGrid>
              <a:tr h="698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Сумма на 2021 год,</a:t>
                      </a:r>
                      <a:br>
                        <a:rPr lang="ru-RU" sz="10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по состоянию на 01.10.2021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Сумма на 2022 год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Сумма на 2023 год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Сумма на 2024 год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муниципальном образовании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0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496,10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288,00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58,05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88,00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"Развитие культуры муниципального образования Борисоглебское"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11 786,70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10 771,10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91,38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10 771,10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22 844,57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10 203,71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9 558,70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93,68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8 158,70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6 503,50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143,80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382,00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265,65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699,40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725,60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103,75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733,20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255,30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муниципальном образовании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5 637,32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4 595,30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81,52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2 559,18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1 508,42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«Капитальный ремонт многоквартирных домов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110,34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2 334,00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107,11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305,20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366,91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120,22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393,12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2 925,00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114,00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70,18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1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«Борьба с борщевиком на  территории муниципального образования Борисоглебское»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73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3 336,53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3 556,80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106,60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3 856,80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3 328,31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8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35 562,66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33 333,31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93,73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29 739,00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38 059,00</a:t>
                      </a:r>
                    </a:p>
                  </a:txBody>
                  <a:tcPr marL="4004" marR="4004" marT="4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116632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</a:rPr>
              <a:t>Динамика расходов бюджета муниципального образования Борисоглебское в разрезе муниципальных программ (тыс. рублей) </a:t>
            </a:r>
          </a:p>
        </p:txBody>
      </p:sp>
    </p:spTree>
    <p:extLst>
      <p:ext uri="{BB962C8B-B14F-4D97-AF65-F5344CB8AC3E}">
        <p14:creationId xmlns:p14="http://schemas.microsoft.com/office/powerpoint/2010/main" val="4885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498574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82749" y="881617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2021 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04048" y="292494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517" y="147591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en-US" altLang="ru-RU" sz="1400" dirty="0" smtClean="0">
                <a:latin typeface="Times New Roman" pitchFamily="18" charset="0"/>
              </a:rPr>
              <a:t>3083,0 </a:t>
            </a:r>
            <a:r>
              <a:rPr lang="ru-RU" altLang="ru-RU" sz="1400" dirty="0" smtClean="0">
                <a:latin typeface="Times New Roman" pitchFamily="18" charset="0"/>
              </a:rPr>
              <a:t>тыс</a:t>
            </a:r>
            <a:r>
              <a:rPr lang="ru-RU" altLang="ru-RU" sz="1400" dirty="0">
                <a:latin typeface="Times New Roman" pitchFamily="18" charset="0"/>
              </a:rPr>
              <a:t>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ru-RU" altLang="ru-RU" sz="1400" dirty="0" smtClean="0">
                <a:latin typeface="Times New Roman" pitchFamily="18" charset="0"/>
              </a:rPr>
              <a:t>29</a:t>
            </a:r>
            <a:r>
              <a:rPr lang="en-US" altLang="ru-RU" sz="1400" dirty="0" smtClean="0">
                <a:latin typeface="Times New Roman" pitchFamily="18" charset="0"/>
              </a:rPr>
              <a:t>6</a:t>
            </a:r>
            <a:r>
              <a:rPr lang="ru-RU" altLang="ru-RU" sz="1400" dirty="0" smtClean="0">
                <a:latin typeface="Times New Roman" pitchFamily="18" charset="0"/>
              </a:rPr>
              <a:t>,</a:t>
            </a:r>
            <a:r>
              <a:rPr lang="en-US" altLang="ru-RU" sz="1400" dirty="0" smtClean="0">
                <a:latin typeface="Times New Roman" pitchFamily="18" charset="0"/>
              </a:rPr>
              <a:t>5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2517" y="2636912"/>
            <a:ext cx="3808171" cy="3672408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дотации на выравнивание  бюджетной  обеспеченности муниципального образования </a:t>
            </a:r>
            <a:r>
              <a:rPr lang="ru-RU" altLang="ru-RU" sz="13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1300" dirty="0">
                <a:latin typeface="Times New Roman" pitchFamily="18" charset="0"/>
              </a:rPr>
              <a:t>– </a:t>
            </a:r>
            <a:r>
              <a:rPr lang="ru-RU" altLang="ru-RU" sz="1300" dirty="0" smtClean="0">
                <a:latin typeface="Times New Roman" pitchFamily="18" charset="0"/>
              </a:rPr>
              <a:t>13368,0 </a:t>
            </a:r>
            <a:r>
              <a:rPr lang="ru-RU" altLang="ru-RU" sz="1300" dirty="0">
                <a:latin typeface="Times New Roman" pitchFamily="18" charset="0"/>
              </a:rPr>
              <a:t>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dirty="0">
                <a:latin typeface="Times New Roman" pitchFamily="18" charset="0"/>
              </a:rPr>
              <a:t> </a:t>
            </a:r>
            <a:r>
              <a:rPr lang="ru-RU" altLang="ru-RU" sz="1300" i="1" dirty="0">
                <a:latin typeface="Times New Roman" pitchFamily="18" charset="0"/>
              </a:rPr>
              <a:t>за счет средств бюджета  Муромского района - </a:t>
            </a:r>
            <a:r>
              <a:rPr lang="ru-RU" altLang="ru-RU" sz="1300" i="1" dirty="0" smtClean="0">
                <a:latin typeface="Times New Roman" pitchFamily="18" charset="0"/>
              </a:rPr>
              <a:t>6545,0 </a:t>
            </a:r>
            <a:r>
              <a:rPr lang="ru-RU" altLang="ru-RU" sz="1300" i="1" dirty="0">
                <a:latin typeface="Times New Roman" pitchFamily="18" charset="0"/>
              </a:rPr>
              <a:t>тыс. 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i="1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300" i="1" dirty="0" smtClean="0">
                <a:latin typeface="Times New Roman" pitchFamily="18" charset="0"/>
              </a:rPr>
              <a:t>-6823,0 </a:t>
            </a:r>
            <a:r>
              <a:rPr lang="ru-RU" altLang="ru-RU" sz="1300" i="1" dirty="0">
                <a:latin typeface="Times New Roman" pitchFamily="18" charset="0"/>
              </a:rPr>
              <a:t>тыс</a:t>
            </a:r>
            <a:r>
              <a:rPr lang="ru-RU" altLang="ru-RU" sz="1300" i="1" dirty="0" smtClean="0">
                <a:latin typeface="Times New Roman" pitchFamily="18" charset="0"/>
              </a:rPr>
              <a:t>.</a:t>
            </a:r>
            <a:r>
              <a:rPr lang="en-US" altLang="ru-RU" sz="1300" i="1" dirty="0" smtClean="0">
                <a:latin typeface="Times New Roman" pitchFamily="18" charset="0"/>
              </a:rPr>
              <a:t> </a:t>
            </a:r>
            <a:r>
              <a:rPr lang="ru-RU" altLang="ru-RU" sz="1300" i="1" dirty="0" smtClean="0">
                <a:latin typeface="Times New Roman" pitchFamily="18" charset="0"/>
              </a:rPr>
              <a:t>рублей</a:t>
            </a:r>
            <a:r>
              <a:rPr lang="ru-RU" altLang="ru-RU" sz="1300" i="1" dirty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 Борисоглебское</a:t>
            </a:r>
            <a:r>
              <a:rPr lang="ru-RU" altLang="ru-RU" sz="1300" dirty="0" smtClean="0">
                <a:latin typeface="Times New Roman" pitchFamily="18" charset="0"/>
              </a:rPr>
              <a:t> </a:t>
            </a:r>
            <a:r>
              <a:rPr lang="ru-RU" altLang="ru-RU" sz="1300" dirty="0">
                <a:latin typeface="Times New Roman" pitchFamily="18" charset="0"/>
              </a:rPr>
              <a:t>из бюджета Муромского района – </a:t>
            </a:r>
            <a:r>
              <a:rPr lang="ru-RU" altLang="ru-RU" sz="1300" dirty="0" smtClean="0">
                <a:latin typeface="Times New Roman" pitchFamily="18" charset="0"/>
              </a:rPr>
              <a:t>6759,812 </a:t>
            </a:r>
            <a:r>
              <a:rPr lang="ru-RU" altLang="ru-RU" sz="13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17145" y="479643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just" eaLnBrk="1" hangingPunct="1"/>
            <a:r>
              <a:rPr lang="ru-RU" altLang="ru-RU" sz="14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4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400" dirty="0" smtClean="0">
                <a:latin typeface="Times New Roman" pitchFamily="18" charset="0"/>
              </a:rPr>
              <a:t>1024,8 </a:t>
            </a:r>
            <a:r>
              <a:rPr lang="ru-RU" altLang="ru-RU" sz="1400" dirty="0">
                <a:latin typeface="Times New Roman" pitchFamily="18" charset="0"/>
              </a:rPr>
              <a:t>тыс. рублей</a:t>
            </a:r>
            <a:r>
              <a:rPr lang="ru-RU" altLang="ru-RU" sz="900" dirty="0">
                <a:latin typeface="Times New Roman" pitchFamily="18" charset="0"/>
              </a:rPr>
              <a:t>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368898" y="625503"/>
            <a:ext cx="1161233" cy="34376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16464" y="4125094"/>
            <a:ext cx="431800" cy="671339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230688" y="3140968"/>
            <a:ext cx="762000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331" y="781516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0109"/>
              </p:ext>
            </p:extLst>
          </p:nvPr>
        </p:nvGraphicFramePr>
        <p:xfrm>
          <a:off x="179512" y="1892776"/>
          <a:ext cx="8762999" cy="384048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548680"/>
            <a:ext cx="846137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25.11.2021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48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- 23 декабря 2021 года в 13 час. 30 мин., </a:t>
            </a:r>
            <a:r>
              <a:rPr lang="ru-RU" sz="1600" dirty="0" smtClean="0">
                <a:latin typeface="Times New Roman" pitchFamily="18" charset="0"/>
              </a:rPr>
              <a:t>Владимирская область, Муромский район, </a:t>
            </a:r>
            <a:r>
              <a:rPr lang="ru-RU" altLang="ru-RU" sz="1600" dirty="0" smtClean="0">
                <a:latin typeface="Times New Roman" pitchFamily="18" charset="0"/>
              </a:rPr>
              <a:t>с</a:t>
            </a:r>
            <a:r>
              <a:rPr lang="ru-RU" altLang="ru-RU" sz="1600" dirty="0">
                <a:latin typeface="Times New Roman" pitchFamily="18" charset="0"/>
              </a:rPr>
              <a:t>. </a:t>
            </a:r>
            <a:r>
              <a:rPr lang="ru-RU" altLang="ru-RU" sz="1600" dirty="0" err="1">
                <a:latin typeface="Times New Roman" pitchFamily="18" charset="0"/>
              </a:rPr>
              <a:t>Борисоглеб</a:t>
            </a:r>
            <a:r>
              <a:rPr lang="ru-RU" altLang="ru-RU" sz="1600" dirty="0">
                <a:latin typeface="Times New Roman" pitchFamily="18" charset="0"/>
              </a:rPr>
              <a:t>, ул. Первомайская, д. </a:t>
            </a:r>
            <a:r>
              <a:rPr lang="ru-RU" altLang="ru-RU" sz="1600" dirty="0" smtClean="0">
                <a:latin typeface="Times New Roman" pitchFamily="18" charset="0"/>
              </a:rPr>
              <a:t>16, </a:t>
            </a:r>
            <a:r>
              <a:rPr lang="ru-RU" sz="1600" dirty="0">
                <a:latin typeface="Times New Roman" pitchFamily="18" charset="0"/>
              </a:rPr>
              <a:t>здание администрации муниципального образования Борисоглебское Муромского </a:t>
            </a:r>
            <a:r>
              <a:rPr lang="ru-RU" sz="1600" dirty="0" smtClean="0">
                <a:latin typeface="Times New Roman" pitchFamily="18" charset="0"/>
              </a:rPr>
              <a:t>района;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муниципального образования Борисоглебское  на 2022 год и на плановый период 2023 и 2024 годов» жители муниципального образования Борисоглебское  могут направлять в комиссию, расположенную по адресу: с. </a:t>
            </a:r>
            <a:r>
              <a:rPr lang="ru-RU" sz="1600" dirty="0" err="1">
                <a:latin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</a:rPr>
              <a:t>, ул. Первомайская, д. 16, Муромского района Владимирской области, письменно или посредством официального сайта администрации муниципального образования Борисоглебское телекоммуникационной сети Интернет </a:t>
            </a:r>
            <a:r>
              <a:rPr lang="en-US" sz="1600" dirty="0">
                <a:latin typeface="Times New Roman" pitchFamily="18" charset="0"/>
                <a:hlinkClick r:id="rId2"/>
              </a:rPr>
              <a:t>http</a:t>
            </a:r>
            <a:r>
              <a:rPr lang="ru-RU" sz="1600" dirty="0">
                <a:latin typeface="Times New Roman" pitchFamily="18" charset="0"/>
                <a:hlinkClick r:id="rId2"/>
              </a:rPr>
              <a:t>://</a:t>
            </a:r>
            <a:r>
              <a:rPr lang="en-US" sz="1600" dirty="0" err="1">
                <a:latin typeface="Times New Roman" pitchFamily="18" charset="0"/>
                <a:hlinkClick r:id="rId2"/>
              </a:rPr>
              <a:t>borisogleb</a:t>
            </a:r>
            <a:r>
              <a:rPr lang="ru-RU" sz="1600" dirty="0">
                <a:latin typeface="Times New Roman" pitchFamily="18" charset="0"/>
                <a:hlinkClick r:id="rId2"/>
              </a:rPr>
              <a:t>33.</a:t>
            </a:r>
            <a:r>
              <a:rPr lang="en-US" sz="1600" dirty="0" err="1">
                <a:latin typeface="Times New Roman" pitchFamily="18" charset="0"/>
                <a:hlinkClick r:id="rId2"/>
              </a:rPr>
              <a:t>ru</a:t>
            </a:r>
            <a:r>
              <a:rPr lang="ru-RU" sz="1600" dirty="0">
                <a:latin typeface="Times New Roman" pitchFamily="18" charset="0"/>
                <a:hlinkClick r:id="rId2"/>
              </a:rPr>
              <a:t>/</a:t>
            </a:r>
            <a:r>
              <a:rPr lang="ru-RU" sz="1600" dirty="0">
                <a:latin typeface="Times New Roman" pitchFamily="18" charset="0"/>
              </a:rPr>
              <a:t>, до 22 декабря 2021 года</a:t>
            </a:r>
            <a:r>
              <a:rPr lang="ru-RU" sz="1600" dirty="0" smtClean="0">
                <a:latin typeface="Times New Roman" pitchFamily="18" charset="0"/>
              </a:rPr>
              <a:t>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latin typeface="Times New Roman" pitchFamily="18" charset="0"/>
              </a:rPr>
              <a:t>С проектом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dirty="0" smtClean="0">
                <a:latin typeface="Times New Roman" pitchFamily="18" charset="0"/>
              </a:rPr>
              <a:t>2022 </a:t>
            </a:r>
            <a:r>
              <a:rPr lang="ru-RU" altLang="ru-RU" dirty="0">
                <a:latin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</a:rPr>
              <a:t>2023 </a:t>
            </a:r>
            <a:r>
              <a:rPr lang="ru-RU" altLang="ru-RU" dirty="0">
                <a:latin typeface="Times New Roman" pitchFamily="18" charset="0"/>
              </a:rPr>
              <a:t>и </a:t>
            </a:r>
            <a:r>
              <a:rPr lang="ru-RU" altLang="ru-RU" dirty="0" smtClean="0">
                <a:latin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</a:rPr>
              <a:t>годов» можно ознакомиться в газете «Муромский край. Документы» №</a:t>
            </a:r>
            <a:r>
              <a:rPr lang="ru-RU" altLang="ru-RU" dirty="0" smtClean="0">
                <a:latin typeface="Times New Roman" pitchFamily="18" charset="0"/>
              </a:rPr>
              <a:t>129 </a:t>
            </a:r>
            <a:r>
              <a:rPr lang="ru-RU" altLang="ru-RU" dirty="0">
                <a:latin typeface="Times New Roman" pitchFamily="18" charset="0"/>
              </a:rPr>
              <a:t>(</a:t>
            </a:r>
            <a:r>
              <a:rPr lang="ru-RU" altLang="ru-RU" dirty="0" smtClean="0">
                <a:latin typeface="Times New Roman" pitchFamily="18" charset="0"/>
              </a:rPr>
              <a:t>4758) </a:t>
            </a:r>
            <a:r>
              <a:rPr lang="ru-RU" altLang="ru-RU" dirty="0">
                <a:latin typeface="Times New Roman" pitchFamily="18" charset="0"/>
              </a:rPr>
              <a:t>от </a:t>
            </a:r>
            <a:r>
              <a:rPr lang="ru-RU" altLang="ru-RU" dirty="0" smtClean="0">
                <a:latin typeface="Times New Roman" pitchFamily="18" charset="0"/>
              </a:rPr>
              <a:t>29.11.2021 </a:t>
            </a:r>
            <a:r>
              <a:rPr lang="ru-RU" altLang="ru-RU" dirty="0">
                <a:latin typeface="Times New Roman" pitchFamily="18" charset="0"/>
              </a:rPr>
              <a:t>г. или на сайте администрации Муромского района </a:t>
            </a:r>
            <a:r>
              <a:rPr lang="en-US" altLang="ru-RU" u="sng" dirty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248525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049560" y="654508"/>
            <a:ext cx="2981228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grpSp>
        <p:nvGrpSpPr>
          <p:cNvPr id="27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2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099050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76056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738" y="3272507"/>
            <a:ext cx="236537" cy="1092200"/>
            <a:chOff x="331" y="2795"/>
            <a:chExt cx="418" cy="723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3055019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Борисоглебское:</a:t>
            </a:r>
            <a:endParaRPr lang="ru-RU" altLang="ru-RU" sz="14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4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 </a:t>
            </a:r>
            <a:r>
              <a:rPr lang="ru-RU" altLang="ru-RU" sz="1400" b="1" dirty="0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23850" y="3722837"/>
            <a:ext cx="4032250" cy="2874813"/>
            <a:chOff x="0" y="0"/>
            <a:chExt cx="4829175" cy="3028950"/>
          </a:xfrm>
        </p:grpSpPr>
        <p:graphicFrame>
          <p:nvGraphicFramePr>
            <p:cNvPr id="12" name="Диаграмма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5588630"/>
                </p:ext>
              </p:extLst>
            </p:nvPr>
          </p:nvGraphicFramePr>
          <p:xfrm>
            <a:off x="0" y="0"/>
            <a:ext cx="4829175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9"/>
            <p:cNvSpPr txBox="1"/>
            <p:nvPr/>
          </p:nvSpPr>
          <p:spPr>
            <a:xfrm>
              <a:off x="104775" y="47625"/>
              <a:ext cx="4572000" cy="5619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Динамика индекса потребительских цен на товары и услуги в муниципальном образовании Борисоглебское в 2021 году</a:t>
              </a:r>
            </a:p>
          </p:txBody>
        </p:sp>
      </p:grp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177246"/>
              </p:ext>
            </p:extLst>
          </p:nvPr>
        </p:nvGraphicFramePr>
        <p:xfrm>
          <a:off x="4716463" y="3768038"/>
          <a:ext cx="4076625" cy="278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37711"/>
              </p:ext>
            </p:extLst>
          </p:nvPr>
        </p:nvGraphicFramePr>
        <p:xfrm>
          <a:off x="323529" y="836712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986508"/>
              </p:ext>
            </p:extLst>
          </p:nvPr>
        </p:nvGraphicFramePr>
        <p:xfrm>
          <a:off x="4716016" y="836712"/>
          <a:ext cx="4050010" cy="26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626973"/>
              </p:ext>
            </p:extLst>
          </p:nvPr>
        </p:nvGraphicFramePr>
        <p:xfrm>
          <a:off x="827584" y="3284984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46711"/>
              </p:ext>
            </p:extLst>
          </p:nvPr>
        </p:nvGraphicFramePr>
        <p:xfrm>
          <a:off x="827584" y="188640"/>
          <a:ext cx="76328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0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188640"/>
            <a:ext cx="8543925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И РАСХОДОВ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2" y="1412776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 dirty="0">
                <a:latin typeface="Times New Roman" pitchFamily="18" charset="0"/>
              </a:rPr>
              <a:t>Основные характеристики бюджета муниципального образования Борисоглебское на </a:t>
            </a:r>
            <a:r>
              <a:rPr lang="ru-RU" altLang="ru-RU" b="1" i="1" dirty="0" smtClean="0">
                <a:latin typeface="Times New Roman" pitchFamily="18" charset="0"/>
              </a:rPr>
              <a:t>2022– 2024 </a:t>
            </a:r>
            <a:r>
              <a:rPr lang="ru-RU" altLang="ru-RU" b="1" i="1" dirty="0">
                <a:latin typeface="Times New Roman" pitchFamily="18" charset="0"/>
              </a:rPr>
              <a:t>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961"/>
              </p:ext>
            </p:extLst>
          </p:nvPr>
        </p:nvGraphicFramePr>
        <p:xfrm>
          <a:off x="323529" y="2204864"/>
          <a:ext cx="8523611" cy="3402335"/>
        </p:xfrm>
        <a:graphic>
          <a:graphicData uri="http://schemas.openxmlformats.org/drawingml/2006/table">
            <a:tbl>
              <a:tblPr/>
              <a:tblGrid>
                <a:gridCol w="2736304"/>
                <a:gridCol w="864096"/>
                <a:gridCol w="792088"/>
                <a:gridCol w="864096"/>
                <a:gridCol w="792088"/>
                <a:gridCol w="864096"/>
                <a:gridCol w="792088"/>
                <a:gridCol w="818755"/>
              </a:tblGrid>
              <a:tr h="2720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2021 год, оценка на 01.10.2021 года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33900,6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33333,3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98,3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29739,0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89,2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38059,0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128,0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9326,0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9826,0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105,4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10227,0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10650,0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24574,6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23507,3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19512,0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27409,0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35562,7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33333,3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29739,0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89,2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38059,0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128,0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1400,0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-1662,1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3211" y="5733256"/>
            <a:ext cx="8543925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Борисоглебское в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116632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от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07.09.2021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годов:</a:t>
            </a: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098604"/>
            <a:ext cx="8737600" cy="5570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Борисоглебское на 2022 год и на плановый период 2023 и 2024 годов, подходов к его формированию, основных характеристик и прогнозируемых параметров бюджета муниципального образования Борисоглебское на 2022- 2024 годы.</a:t>
            </a: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altLang="ru-RU" sz="1600" dirty="0" smtClean="0">
                <a:latin typeface="Times New Roman" pitchFamily="18" charset="0"/>
              </a:rPr>
              <a:t>, Указом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Президента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Посланием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Президента Российской Федерации Федеральному Собранию Российской Федерации от 21 апреля 2021 года.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2. Повышение эффективности бюджетных расходов.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3.Внедрение проектов методов управления реализацией муниципальных программ муниципального образования Борисоглебское.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4. Обеспечение перечня задач, целевых показателей, финансовыми ресурсами в пределах объемов бюджетного финансирования.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5. Использование механизмов казначейского сопровождения средств бюджета.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9931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611560" y="2276873"/>
            <a:ext cx="8200653" cy="5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по видам доходов в 2020 – 2024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843331"/>
              </p:ext>
            </p:extLst>
          </p:nvPr>
        </p:nvGraphicFramePr>
        <p:xfrm>
          <a:off x="506975" y="2996952"/>
          <a:ext cx="8626475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Диаграмма" r:id="rId4" imgW="5448380" imgH="2095464" progId="Excel.Chart.8">
                  <p:embed/>
                </p:oleObj>
              </mc:Choice>
              <mc:Fallback>
                <p:oleObj name="Диаграмма" r:id="rId4" imgW="5448380" imgH="209546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75" y="2996952"/>
                        <a:ext cx="8626475" cy="331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8078</TotalTime>
  <Words>3425</Words>
  <Application>Microsoft Office PowerPoint</Application>
  <PresentationFormat>Экран (4:3)</PresentationFormat>
  <Paragraphs>758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Волна</vt:lpstr>
      <vt:lpstr>Диаграмма</vt:lpstr>
      <vt:lpstr>Лист</vt:lpstr>
      <vt:lpstr>к проекту решения Совета народных депутатов муниципального образования Борисоглебское Муромского района  «О бюджете муниципального образования Борисоглебское на 2022 год и на плановый период 2023 и 2024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ДОХОДЫ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Из общего объема безвозмездных поступлений от других бюджетов бюджетной системы Российской Федерации в 2022 году в сумме 23507,3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13368,0 тыс. рублей (56,9%), субсидий – 3083,0 тыс. рублей (13,1 %), субвенций – 296,5 тыс. рублей (1,3%),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2500,0 тыс. рублей (10,6%), иные межбюджетные трансферты, передаваемые бюджетам сельских поселений из бюджетов муниципальных районов – 4259,8 тыс. рублей (18,1%).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Динамика расходов бюджета муниципального образования Борисоглебское в разрезе муниципальных программ (тыс. рублей) 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427</cp:revision>
  <cp:lastPrinted>2021-03-26T06:30:58Z</cp:lastPrinted>
  <dcterms:created xsi:type="dcterms:W3CDTF">2014-11-19T12:08:38Z</dcterms:created>
  <dcterms:modified xsi:type="dcterms:W3CDTF">2021-12-16T11:38:36Z</dcterms:modified>
</cp:coreProperties>
</file>