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4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34" r:id="rId16"/>
    <p:sldId id="335" r:id="rId17"/>
    <p:sldId id="337" r:id="rId18"/>
    <p:sldId id="338" r:id="rId19"/>
    <p:sldId id="339" r:id="rId20"/>
    <p:sldId id="340" r:id="rId21"/>
    <p:sldId id="341" r:id="rId22"/>
    <p:sldId id="342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180705374110191"/>
          <c:y val="0.32888305157587366"/>
          <c:w val="0.47190768773473285"/>
          <c:h val="0.59728163294815095"/>
        </c:manualLayout>
      </c:layout>
      <c:pieChart>
        <c:varyColors val="1"/>
        <c:ser>
          <c:idx val="0"/>
          <c:order val="0"/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25"/>
          <c:dPt>
            <c:idx val="0"/>
            <c:bubble3D val="0"/>
            <c:spPr>
              <a:solidFill>
                <a:srgbClr val="008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66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3366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00FE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FFFF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0000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00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9"/>
            <c:bubble3D val="0"/>
            <c:spPr>
              <a:solidFill>
                <a:srgbClr val="00CC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0"/>
            <c:bubble3D val="0"/>
            <c:spPr>
              <a:gradFill rotWithShape="0">
                <a:gsLst>
                  <a:gs pos="0">
                    <a:srgbClr val="CC99FF"/>
                  </a:gs>
                  <a:gs pos="100000">
                    <a:srgbClr val="5E477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31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-0.16417346695299451"/>
                  <c:y val="-0.195885826771653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935814841326655E-2"/>
                  <c:y val="-4.89863767029121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212837031734667E-2"/>
                  <c:y val="3.01565429321334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5246241947029344E-2"/>
                  <c:y val="3.40726159230096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212359818659037E-2"/>
                  <c:y val="0.142418135233095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971198343341021E-3"/>
                  <c:y val="0.1379312883994114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Образование; 48,64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525650202815555E-2"/>
                  <c:y val="0.100561492313460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0563135289906943"/>
                  <c:y val="0.11655199350081247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Социальная политика; 8,2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6626556907659271"/>
                  <c:y val="2.4447881514810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7261775232641374"/>
                  <c:y val="-0.144266029246344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5650202815557143E-2"/>
                  <c:y val="-0.165073428321459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53917442137914584"/>
                  <c:y val="2.37273465816772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'[Графики11.xls]структ.б-та%'!$A$2:$A$13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Российской Федерации и муниципальных образований </c:v>
                </c:pt>
              </c:strCache>
            </c:strRef>
          </c:cat>
          <c:val>
            <c:numRef>
              <c:f>'[Графики11.xls]структ.б-та%'!$B$2:$B$13</c:f>
              <c:numCache>
                <c:formatCode>#,##0.0</c:formatCode>
                <c:ptCount val="12"/>
                <c:pt idx="0">
                  <c:v>10.88</c:v>
                </c:pt>
                <c:pt idx="1">
                  <c:v>0.96</c:v>
                </c:pt>
                <c:pt idx="2">
                  <c:v>8.5299999999999994</c:v>
                </c:pt>
                <c:pt idx="3">
                  <c:v>4.8</c:v>
                </c:pt>
                <c:pt idx="4">
                  <c:v>0</c:v>
                </c:pt>
                <c:pt idx="5">
                  <c:v>48.64</c:v>
                </c:pt>
                <c:pt idx="6">
                  <c:v>5.24</c:v>
                </c:pt>
                <c:pt idx="7">
                  <c:v>8.15</c:v>
                </c:pt>
                <c:pt idx="8">
                  <c:v>4.0599999999999996</c:v>
                </c:pt>
                <c:pt idx="9">
                  <c:v>0.11</c:v>
                </c:pt>
                <c:pt idx="10" formatCode="#,##0.000">
                  <c:v>0.01</c:v>
                </c:pt>
                <c:pt idx="11">
                  <c:v>8.6199999999999992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529664"/>
        <c:axId val="230539648"/>
        <c:axId val="0"/>
      </c:bar3DChart>
      <c:catAx>
        <c:axId val="230529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0539648"/>
        <c:crosses val="autoZero"/>
        <c:auto val="1"/>
        <c:lblAlgn val="ctr"/>
        <c:lblOffset val="100"/>
        <c:noMultiLvlLbl val="0"/>
      </c:catAx>
      <c:valAx>
        <c:axId val="23053964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2305296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356928"/>
        <c:axId val="235358464"/>
        <c:axId val="0"/>
      </c:bar3DChart>
      <c:catAx>
        <c:axId val="235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5358464"/>
        <c:crosses val="autoZero"/>
        <c:auto val="1"/>
        <c:lblAlgn val="ctr"/>
        <c:lblOffset val="100"/>
        <c:noMultiLvlLbl val="0"/>
      </c:catAx>
      <c:valAx>
        <c:axId val="2353584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5356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251200"/>
        <c:axId val="235252736"/>
        <c:axId val="0"/>
      </c:bar3DChart>
      <c:catAx>
        <c:axId val="2352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5252736"/>
        <c:crosses val="autoZero"/>
        <c:auto val="1"/>
        <c:lblAlgn val="ctr"/>
        <c:lblOffset val="100"/>
        <c:noMultiLvlLbl val="0"/>
      </c:catAx>
      <c:valAx>
        <c:axId val="23525273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5251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269120"/>
        <c:axId val="235287296"/>
        <c:axId val="0"/>
      </c:bar3DChart>
      <c:catAx>
        <c:axId val="2352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5287296"/>
        <c:crosses val="autoZero"/>
        <c:auto val="1"/>
        <c:lblAlgn val="ctr"/>
        <c:lblOffset val="100"/>
        <c:noMultiLvlLbl val="0"/>
      </c:catAx>
      <c:valAx>
        <c:axId val="2352872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526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82809856"/>
        <c:axId val="282811392"/>
        <c:axId val="0"/>
      </c:bar3DChart>
      <c:catAx>
        <c:axId val="2828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2811392"/>
        <c:crosses val="autoZero"/>
        <c:auto val="1"/>
        <c:lblAlgn val="ctr"/>
        <c:lblOffset val="100"/>
        <c:noMultiLvlLbl val="0"/>
      </c:catAx>
      <c:valAx>
        <c:axId val="2828113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2809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программной структуры расходов бюджета района,</a:t>
            </a:r>
            <a:r>
              <a:rPr lang="ru-RU" sz="1400" baseline="0"/>
              <a:t> тыс. руб.</a:t>
            </a:r>
            <a:endParaRPr lang="ru-RU" sz="1400"/>
          </a:p>
        </c:rich>
      </c:tx>
      <c:layout>
        <c:manualLayout>
          <c:xMode val="edge"/>
          <c:yMode val="edge"/>
          <c:x val="0.1833589005257838"/>
          <c:y val="3.26589329005630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88354884170123"/>
          <c:y val="0.16990958543816689"/>
          <c:w val="0.72384053583482288"/>
          <c:h val="0.66148006544629856"/>
        </c:manualLayout>
      </c:layout>
      <c:barChart>
        <c:barDir val="bar"/>
        <c:grouping val="stacked"/>
        <c:varyColors val="0"/>
        <c:ser>
          <c:idx val="0"/>
          <c:order val="0"/>
          <c:tx>
            <c:v>расходы в рамках муниципальных программ Муромского района</c:v>
          </c:tx>
          <c:spPr>
            <a:solidFill>
              <a:srgbClr val="C0C0C0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359662,2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93,4%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395941,7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95,1%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433260,8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96,7%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362459546925564E-2"/>
                  <c:y val="-2.5445292620865142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521150,7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97,1%</a:t>
                    </a:r>
                  </a:p>
                </c:rich>
              </c:tx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2021год (оценка)</c:v>
                </c:pt>
              </c:strCache>
            </c:strRef>
          </c:cat>
          <c:val>
            <c:numRef>
              <c:f>динам.прогр.стр.!$B$3:$B$6</c:f>
              <c:numCache>
                <c:formatCode>#,##0.00</c:formatCode>
                <c:ptCount val="4"/>
                <c:pt idx="0">
                  <c:v>359662.2</c:v>
                </c:pt>
                <c:pt idx="1">
                  <c:v>395941.7</c:v>
                </c:pt>
                <c:pt idx="2">
                  <c:v>433260.79999999999</c:v>
                </c:pt>
                <c:pt idx="3">
                  <c:v>521150.7</c:v>
                </c:pt>
              </c:numCache>
            </c:numRef>
          </c:val>
        </c:ser>
        <c:ser>
          <c:idx val="1"/>
          <c:order val="1"/>
          <c:tx>
            <c:v>непрограммные расходы</c:v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9.8671726755218306E-2"/>
                  <c:y val="-1.826492547327289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25244,4;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6,6%</a:t>
                    </a: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371283997469866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20564,8;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4,9%</a:t>
                    </a: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901328273244778E-2"/>
                  <c:y val="-1.826484018264840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14724,7;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3,3%</a:t>
                    </a: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391798273792624E-2"/>
                  <c:y val="-2.707995856346177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15358,2;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000" b="1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2,9%</a:t>
                    </a:r>
                  </a:p>
                </c:rich>
              </c:tx>
              <c:numFmt formatCode="#,##0.0" sourceLinked="0"/>
              <c:spPr/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динам.прогр.стр.!$A$3:$A$6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2021год (оценка)</c:v>
                </c:pt>
              </c:strCache>
            </c:strRef>
          </c:cat>
          <c:val>
            <c:numRef>
              <c:f>динам.прогр.стр.!$C$3:$C$6</c:f>
              <c:numCache>
                <c:formatCode>#,##0.00</c:formatCode>
                <c:ptCount val="4"/>
                <c:pt idx="0">
                  <c:v>25244.400000000001</c:v>
                </c:pt>
                <c:pt idx="1">
                  <c:v>20564.8</c:v>
                </c:pt>
                <c:pt idx="2">
                  <c:v>14724.7</c:v>
                </c:pt>
                <c:pt idx="3">
                  <c:v>15358.2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29091968"/>
        <c:axId val="196084096"/>
      </c:barChart>
      <c:catAx>
        <c:axId val="22909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6084096"/>
        <c:crosses val="autoZero"/>
        <c:auto val="1"/>
        <c:lblAlgn val="ctr"/>
        <c:lblOffset val="100"/>
        <c:noMultiLvlLbl val="0"/>
      </c:catAx>
      <c:valAx>
        <c:axId val="196084096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9091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0906148867313909E-3"/>
          <c:y val="0.8854961832061069"/>
          <c:w val="0.97734780725224879"/>
          <c:h val="0.1011450381679389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9631626681"/>
          <c:y val="2.367227673077894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7692894086768569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дор.фонд!$B$34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дор.фонд!$A$35:$A$38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дор.фонд!$B$35:$B$38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16103</c:v>
                </c:pt>
              </c:numCache>
            </c:numRef>
          </c:val>
        </c:ser>
        <c:ser>
          <c:idx val="1"/>
          <c:order val="1"/>
          <c:tx>
            <c:strRef>
              <c:f>дор.фонд!$C$34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дор.фонд!$A$35:$A$38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дор.фонд!$C$35:$C$38</c:f>
              <c:numCache>
                <c:formatCode>0.0</c:formatCode>
                <c:ptCount val="4"/>
                <c:pt idx="0">
                  <c:v>26057.4</c:v>
                </c:pt>
                <c:pt idx="1">
                  <c:v>13749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дор.фонд!$D$34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дор.фонд!$A$35:$A$38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дор.фонд!$D$35:$D$38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30307328"/>
        <c:axId val="230308864"/>
        <c:axId val="0"/>
      </c:bar3DChart>
      <c:catAx>
        <c:axId val="23030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0308864"/>
        <c:crosses val="autoZero"/>
        <c:auto val="1"/>
        <c:lblAlgn val="ctr"/>
        <c:lblOffset val="100"/>
        <c:noMultiLvlLbl val="0"/>
      </c:catAx>
      <c:valAx>
        <c:axId val="23030886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030732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5.5443275494412629E-2"/>
          <c:y val="0.90891762059970038"/>
          <c:w val="0.86887086526538104"/>
          <c:h val="6.63810742250183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дор.фонд!$I$2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дор.фонд!$H$3:$H$6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дор.фонд!$I$3:$I$6</c:f>
              <c:numCache>
                <c:formatCode>0.0</c:formatCode>
                <c:ptCount val="4"/>
                <c:pt idx="0">
                  <c:v>12740.4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дор.фонд!$H$3:$H$6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дор.фонд!$J$2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дор.фонд!$H$3:$H$6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дор.фонд!$K$2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</a:t>
                    </a:r>
                    <a:r>
                      <a:rPr lang="en-US"/>
                      <a:t>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дор.фонд!$H$3:$H$6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дор.фонд!$L$2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дор.фонд!$H$3:$H$6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28581760"/>
        <c:axId val="228583296"/>
        <c:axId val="0"/>
      </c:bar3DChart>
      <c:catAx>
        <c:axId val="22858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8583296"/>
        <c:crosses val="autoZero"/>
        <c:auto val="1"/>
        <c:lblAlgn val="ctr"/>
        <c:lblOffset val="100"/>
        <c:noMultiLvlLbl val="0"/>
      </c:catAx>
      <c:valAx>
        <c:axId val="228583296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8581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3676988589"/>
          <c:y val="0.11780951642688181"/>
          <c:w val="0.24240831563461387"/>
          <c:h val="0.80784996323779856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28701312"/>
        <c:axId val="228702848"/>
        <c:axId val="0"/>
      </c:bar3DChart>
      <c:catAx>
        <c:axId val="22870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8702848"/>
        <c:crosses val="autoZero"/>
        <c:auto val="1"/>
        <c:lblAlgn val="ctr"/>
        <c:lblOffset val="100"/>
        <c:noMultiLvlLbl val="0"/>
      </c:catAx>
      <c:valAx>
        <c:axId val="22870284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28701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3611548556430446E-2"/>
          <c:y val="0.14033637242713082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45269884742668E-2"/>
                  <c:y val="-0.42066767969793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543307086614223E-2"/>
                  <c:y val="-0.39142768338168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764350108410364E-2"/>
                  <c:y val="-0.20712230050191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217903.9</c:v>
                </c:pt>
                <c:pt idx="2">
                  <c:v>199900.9</c:v>
                </c:pt>
                <c:pt idx="3">
                  <c:v>188397.2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30118912"/>
        <c:axId val="230120448"/>
        <c:axId val="0"/>
      </c:bar3DChart>
      <c:catAx>
        <c:axId val="23011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0120448"/>
        <c:crosses val="autoZero"/>
        <c:auto val="1"/>
        <c:lblAlgn val="ctr"/>
        <c:lblOffset val="100"/>
        <c:noMultiLvlLbl val="0"/>
      </c:catAx>
      <c:valAx>
        <c:axId val="2301204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0118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14076924759405074"/>
                  <c:y val="6.93218177161846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463298337707787"/>
                  <c:y val="-0.198491547303622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166068,8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255063429571303E-2"/>
                  <c:y val="-3.913732454505856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441344"/>
        <c:axId val="230442880"/>
      </c:barChart>
      <c:catAx>
        <c:axId val="23044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0442880"/>
        <c:crosses val="autoZero"/>
        <c:auto val="1"/>
        <c:lblAlgn val="ctr"/>
        <c:lblOffset val="100"/>
        <c:noMultiLvlLbl val="0"/>
      </c:catAx>
      <c:valAx>
        <c:axId val="23044288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0441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0.14706</cdr:x>
      <cdr:y>0.07539</cdr:y>
    </cdr:from>
    <cdr:to>
      <cdr:x>0.36477</cdr:x>
      <cdr:y>0.12381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338931"/>
          <a:ext cx="1128086" cy="21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0.73529</cdr:x>
      <cdr:y>0.19403</cdr:y>
    </cdr:from>
    <cdr:to>
      <cdr:x>0.95299</cdr:x>
      <cdr:y>0.24245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10000" y="872331"/>
          <a:ext cx="1128035" cy="21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Всего: 37 268,0</a:t>
          </a:r>
        </a:p>
      </cdr:txBody>
    </cdr:sp>
  </cdr:relSizeAnchor>
  <cdr:relSizeAnchor xmlns:cdr="http://schemas.openxmlformats.org/drawingml/2006/chartDrawing">
    <cdr:from>
      <cdr:x>0.52941</cdr:x>
      <cdr:y>0.12624</cdr:y>
    </cdr:from>
    <cdr:to>
      <cdr:x>0.74712</cdr:x>
      <cdr:y>0.17466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743200" y="567531"/>
          <a:ext cx="1128086" cy="21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0.32353</cdr:x>
      <cdr:y>0.22793</cdr:y>
    </cdr:from>
    <cdr:to>
      <cdr:x>0.56906</cdr:x>
      <cdr:y>0.28205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676400" y="1024731"/>
          <a:ext cx="1272257" cy="243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imes New Roman" pitchFamily="18" charset="0"/>
              <a:cs typeface="Times New Roman" pitchFamily="18" charset="0"/>
            </a:rPr>
            <a:t>Всего:  34 193,0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0.03167</cdr:x>
      <cdr:y>0</cdr:y>
    </cdr:from>
    <cdr:to>
      <cdr:x>0.96</cdr:x>
      <cdr:y>0.13242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1" y="-3048000"/>
          <a:ext cx="4467911" cy="4728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10.12.2021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6764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latin typeface="Times New Roman" pitchFamily="18" charset="0"/>
              </a:rPr>
            </a:br>
            <a:r>
              <a:rPr lang="ru-RU" altLang="ru-RU" sz="3600" b="1" i="1" dirty="0"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>к проекту решения Совета народных депутатов Муромского района  </a:t>
            </a:r>
            <a:r>
              <a:rPr lang="ru-RU" altLang="ru-RU" sz="2800" b="1" i="1" dirty="0" smtClean="0">
                <a:latin typeface="Times New Roman" pitchFamily="18" charset="0"/>
              </a:rPr>
              <a:t/>
            </a:r>
            <a:br>
              <a:rPr lang="ru-RU" altLang="ru-RU" sz="2800" b="1" i="1" dirty="0" smtClean="0">
                <a:latin typeface="Times New Roman" pitchFamily="18" charset="0"/>
              </a:rPr>
            </a:br>
            <a:r>
              <a:rPr lang="ru-RU" altLang="ru-RU" sz="2800" b="1" i="1" dirty="0" smtClean="0">
                <a:latin typeface="Times New Roman" pitchFamily="18" charset="0"/>
              </a:rPr>
              <a:t>«</a:t>
            </a:r>
            <a:r>
              <a:rPr lang="ru-RU" altLang="ru-RU" sz="2800" b="1" i="1" dirty="0">
                <a:latin typeface="Times New Roman" pitchFamily="18" charset="0"/>
              </a:rPr>
              <a:t>О бюджете Муромского </a:t>
            </a:r>
            <a:r>
              <a:rPr lang="ru-RU" altLang="ru-RU" sz="2800" b="1" i="1" dirty="0" smtClean="0">
                <a:latin typeface="Times New Roman" pitchFamily="18" charset="0"/>
              </a:rPr>
              <a:t>района на 2022 </a:t>
            </a:r>
            <a:r>
              <a:rPr lang="ru-RU" altLang="ru-RU" sz="2800" b="1" i="1" dirty="0">
                <a:latin typeface="Times New Roman" pitchFamily="18" charset="0"/>
              </a:rPr>
              <a:t>год </a:t>
            </a:r>
            <a:r>
              <a:rPr lang="ru-RU" altLang="ru-RU" sz="2800" b="1" i="1" dirty="0" smtClean="0">
                <a:latin typeface="Times New Roman" pitchFamily="18" charset="0"/>
              </a:rPr>
              <a:t/>
            </a:r>
            <a:br>
              <a:rPr lang="ru-RU" altLang="ru-RU" sz="2800" b="1" i="1" dirty="0" smtClean="0">
                <a:latin typeface="Times New Roman" pitchFamily="18" charset="0"/>
              </a:rPr>
            </a:br>
            <a:r>
              <a:rPr lang="ru-RU" altLang="ru-RU" sz="2800" b="1" i="1" dirty="0" smtClean="0">
                <a:latin typeface="Times New Roman" pitchFamily="18" charset="0"/>
              </a:rPr>
              <a:t>и </a:t>
            </a:r>
            <a:r>
              <a:rPr lang="ru-RU" altLang="ru-RU" sz="2800" b="1" i="1" dirty="0">
                <a:latin typeface="Times New Roman" pitchFamily="18" charset="0"/>
              </a:rPr>
              <a:t>на плановый период </a:t>
            </a:r>
            <a:r>
              <a:rPr lang="ru-RU" altLang="ru-RU" sz="2800" b="1" i="1" dirty="0" smtClean="0">
                <a:latin typeface="Times New Roman" pitchFamily="18" charset="0"/>
              </a:rPr>
              <a:t>2023 </a:t>
            </a:r>
            <a:r>
              <a:rPr lang="ru-RU" altLang="ru-RU" sz="2800" b="1" i="1" dirty="0">
                <a:latin typeface="Times New Roman" pitchFamily="18" charset="0"/>
              </a:rPr>
              <a:t>и </a:t>
            </a:r>
            <a:r>
              <a:rPr lang="ru-RU" altLang="ru-RU" sz="2800" b="1" i="1" dirty="0" smtClean="0">
                <a:latin typeface="Times New Roman" pitchFamily="18" charset="0"/>
              </a:rPr>
              <a:t>2024 годов»</a:t>
            </a:r>
            <a:br>
              <a:rPr lang="ru-RU" altLang="ru-RU" sz="2800" b="1" i="1" dirty="0" smtClean="0"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8" y="1905000"/>
            <a:ext cx="875908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456060"/>
              </p:ext>
            </p:extLst>
          </p:nvPr>
        </p:nvGraphicFramePr>
        <p:xfrm>
          <a:off x="312738" y="1752600"/>
          <a:ext cx="8678862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6" name="Лист" r:id="rId4" imgW="6867585" imgH="3562386" progId="Excel.Sheet.8">
                  <p:embed/>
                </p:oleObj>
              </mc:Choice>
              <mc:Fallback>
                <p:oleObj name="Лист" r:id="rId4" imgW="6867585" imgH="356238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752600"/>
                        <a:ext cx="8678862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4" name="Лист" r:id="rId4" imgW="6257985" imgH="3247954" progId="Excel.Sheet.8">
                  <p:embed/>
                </p:oleObj>
              </mc:Choice>
              <mc:Fallback>
                <p:oleObj name="Лист" r:id="rId4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9" name="Лист" r:id="rId4" imgW="6391215" imgH="2629007" progId="Excel.Sheet.8">
                  <p:embed/>
                </p:oleObj>
              </mc:Choice>
              <mc:Fallback>
                <p:oleObj name="Лист" r:id="rId4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0" name="Лист" r:id="rId4" imgW="5629215" imgH="1543050" progId="Excel.Sheet.8">
                  <p:embed/>
                </p:oleObj>
              </mc:Choice>
              <mc:Fallback>
                <p:oleObj name="Лист" r:id="rId4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прогнозируются в сумме 34193,0 тыс. рублей или на 23,8% (- 10694,4 тыс. рублей) меньше плановых назначений 2021 года (с учетом субсидий). На уменьшение повлияло снижение поступлений в виде субсидий на финансовое обеспечение дорожной деятельности в отношении автомобильных дорог общего пользования местного значения с 26057,4 тыс. рублей в 2021 году до 13749,0 тыс. рублей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380290"/>
              </p:ext>
            </p:extLst>
          </p:nvPr>
        </p:nvGraphicFramePr>
        <p:xfrm>
          <a:off x="3579813" y="1136650"/>
          <a:ext cx="5356225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3" name="Лист" r:id="rId4" imgW="4419600" imgH="3219486" progId="Excel.Sheet.8">
                  <p:embed/>
                </p:oleObj>
              </mc:Choice>
              <mc:Fallback>
                <p:oleObj name="Лист" r:id="rId4" imgW="4419600" imgH="321948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89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7200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367617,5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15,1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(35,9%), субсидий –64360,488 тыс. рублей (17,5%), субвенций – 153207,8 тыс. рублей (41,7 %),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(4,9%).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9,3 %, в 2024 году безвозмездные поступления по сравнению с 2023 годом уменьшатся на 10,5 % и составят сумму 298394,6 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589838" cy="3919537"/>
            <a:chOff x="714375" y="989013"/>
            <a:chExt cx="7589838" cy="39195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45588424"/>
                </p:ext>
              </p:extLst>
            </p:nvPr>
          </p:nvGraphicFramePr>
          <p:xfrm>
            <a:off x="714375" y="1285875"/>
            <a:ext cx="7589838" cy="362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367" name="Лист" r:id="rId4" imgW="5762765" imgH="1876354" progId="Excel.Sheet.8">
                    <p:embed/>
                  </p:oleObj>
                </mc:Choice>
                <mc:Fallback>
                  <p:oleObj name="Лист" r:id="rId4" imgW="5762765" imgH="1876354" progId="Excel.Sheet.8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589838" cy="3622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367617,5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298394,6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-15,1%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-9,3%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(48,6%), общегосударственные вопросы (10,9%), межбюджетные трансферты (8,6%), национальную экономику  (8,5%), социальную политику (8,2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96,7 %,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433260,8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641230"/>
              </p:ext>
            </p:extLst>
          </p:nvPr>
        </p:nvGraphicFramePr>
        <p:xfrm>
          <a:off x="76200" y="963612"/>
          <a:ext cx="4038600" cy="398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323053"/>
              </p:ext>
            </p:extLst>
          </p:nvPr>
        </p:nvGraphicFramePr>
        <p:xfrm>
          <a:off x="4195762" y="2595503"/>
          <a:ext cx="4714875" cy="39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14188"/>
              </p:ext>
            </p:extLst>
          </p:nvPr>
        </p:nvGraphicFramePr>
        <p:xfrm>
          <a:off x="457200" y="533398"/>
          <a:ext cx="8382000" cy="6279799"/>
        </p:xfrm>
        <a:graphic>
          <a:graphicData uri="http://schemas.openxmlformats.org/drawingml/2006/table">
            <a:tbl>
              <a:tblPr/>
              <a:tblGrid>
                <a:gridCol w="3310816"/>
                <a:gridCol w="1020402"/>
                <a:gridCol w="953124"/>
                <a:gridCol w="1054043"/>
                <a:gridCol w="1034422"/>
                <a:gridCol w="1009193"/>
              </a:tblGrid>
              <a:tr h="5350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536 508,95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447 985,50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384 906,60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46 676,71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48 739,48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104,42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36 006,10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47 030,44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6301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9 250,50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10 130,80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109,52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8 697,40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8 577,00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1 335,71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8 351,70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9 418,20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112,77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5 746,00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5 492,50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36,25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181,82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28 926,86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28 971,78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21 361,50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32 759,94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4 611,00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4 299,00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93,23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3 652,52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3 680,50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50529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4 606,00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4 294,00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93,23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3 652,52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3 680,50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6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50 923,67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38 222,20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75,06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44 594,90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39 807,90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031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1 555,50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1 253,40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80,58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1 248,40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1 248,40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695,00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695,00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34 193,00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73,19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37 268,00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1 957,50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2 080,80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1 291,50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1 291,50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101 929,86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21 510,50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33 570,70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17 098,70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18 393,80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14 271,80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77,59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28 600,00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14 278,00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80 888,56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4 400,00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2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2 647,50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2 838,70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107,22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2 820,70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2 820,70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68770"/>
              </p:ext>
            </p:extLst>
          </p:nvPr>
        </p:nvGraphicFramePr>
        <p:xfrm>
          <a:off x="609600" y="354339"/>
          <a:ext cx="8153400" cy="6351261"/>
        </p:xfrm>
        <a:graphic>
          <a:graphicData uri="http://schemas.openxmlformats.org/drawingml/2006/table">
            <a:tbl>
              <a:tblPr/>
              <a:tblGrid>
                <a:gridCol w="2976321"/>
                <a:gridCol w="1041712"/>
                <a:gridCol w="973026"/>
                <a:gridCol w="1076055"/>
                <a:gridCol w="1056022"/>
                <a:gridCol w="1030264"/>
              </a:tblGrid>
              <a:tr h="644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222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218 415,00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217 903,90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99,77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199 900,90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188 397,24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34 445,38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35 080,10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101,84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25 917,70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25 917,70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167 533,32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166 068,80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99,13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158 667,40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147 163,74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1 676,90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104,62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1 709,00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1 709,00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14 759,40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15 000,60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101,63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13 606,80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13 606,80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18 757,50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23 490,70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125,23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18 490,70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18 490,70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17 200,90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23 490,70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136,57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18 490,70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18 490,70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1 556,60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40 602,32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36 522,65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89,95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40 598,03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35 265,22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3 178,50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45,58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3 612,50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3 612,50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3 807,40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3 467,08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91,06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8 098,53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1 631,49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32 676,02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30 572,66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93,56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27 852,80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28 987,03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940,40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1 034,20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109,97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1 034,20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1 034,20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41,67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61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1 200,00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41,67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248,89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478,90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3222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248,89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478,90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41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39 655,30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38 595,81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97,33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33 775,90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32 074,00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833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33 652,00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33 118,00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32 074,00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6 003,30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4 486,81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74,74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657,90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43734" y="76200"/>
            <a:ext cx="8837814" cy="1143000"/>
            <a:chOff x="276" y="165"/>
            <a:chExt cx="5221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6" y="1271954"/>
            <a:ext cx="8743517" cy="505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59436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0" y="353198"/>
            <a:ext cx="8517823" cy="551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42956"/>
              </p:ext>
            </p:extLst>
          </p:nvPr>
        </p:nvGraphicFramePr>
        <p:xfrm>
          <a:off x="442824" y="609600"/>
          <a:ext cx="8229598" cy="6177329"/>
        </p:xfrm>
        <a:graphic>
          <a:graphicData uri="http://schemas.openxmlformats.org/drawingml/2006/table">
            <a:tbl>
              <a:tblPr/>
              <a:tblGrid>
                <a:gridCol w="3864163"/>
                <a:gridCol w="859092"/>
                <a:gridCol w="917006"/>
                <a:gridCol w="830131"/>
                <a:gridCol w="890462"/>
                <a:gridCol w="868744"/>
              </a:tblGrid>
              <a:tr h="598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Наименование муниципальной программы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447 985,50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83,5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384 906,60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248 219,90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217 627,24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29 466,28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37 268,00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9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8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14 724,70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34193,0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37268,0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181493"/>
              </p:ext>
            </p:extLst>
          </p:nvPr>
        </p:nvGraphicFramePr>
        <p:xfrm>
          <a:off x="-76200" y="471488"/>
          <a:ext cx="5181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876800"/>
            <a:ext cx="7273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</a:t>
            </a:r>
            <a:r>
              <a:rPr lang="ru-RU" altLang="ru-RU" sz="1900" b="1" i="1" dirty="0" smtClean="0">
                <a:latin typeface="Times New Roman" pitchFamily="18" charset="0"/>
              </a:rPr>
              <a:t>Муромск</a:t>
            </a:r>
            <a:r>
              <a:rPr lang="ru-RU" altLang="ru-RU" sz="1900" b="1" i="1" dirty="0" smtClean="0">
                <a:latin typeface="Times New Roman" pitchFamily="18" charset="0"/>
              </a:rPr>
              <a:t>ого</a:t>
            </a:r>
            <a:r>
              <a:rPr lang="ru-RU" altLang="ru-RU" sz="1900" b="1" i="1" dirty="0" smtClean="0">
                <a:latin typeface="Times New Roman" pitchFamily="18" charset="0"/>
              </a:rPr>
              <a:t> района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800600" y="2851601"/>
            <a:ext cx="41910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15,96 км дорог общего пользования местного значения, находящихся на территории Муромского района.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Борисоглебское  4,95 км, в том числе: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д.Прудищи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0,28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Проезд – 0,185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 – 1,85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км.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11,01 км, в том числе: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ул. Строителей (1) – 0,79 км,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0,65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0,97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д.Саксино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ул.Дачная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1,57км,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Боровицы-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Мартыново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0,63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0,86 км.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400201"/>
              </p:ext>
            </p:extLst>
          </p:nvPr>
        </p:nvGraphicFramePr>
        <p:xfrm>
          <a:off x="76199" y="3048000"/>
          <a:ext cx="4812847" cy="357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513522"/>
              </p:ext>
            </p:extLst>
          </p:nvPr>
        </p:nvGraphicFramePr>
        <p:xfrm>
          <a:off x="152400" y="1905001"/>
          <a:ext cx="8763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139 084,1 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5 143,2 тыс. рублей;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828,3 тыс. рублей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 778,1 тыс. рублей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2021 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1 544,8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149379" y="685799"/>
            <a:ext cx="6858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</a:t>
            </a:r>
            <a:endParaRPr lang="ru-RU" altLang="ru-RU" sz="9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166 068,8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623106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775972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878566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(4259,812 тыс. рублей)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 (227,0 тыс. рублей)).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alt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100" i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100" i="1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пос. </a:t>
            </a:r>
            <a:r>
              <a:rPr lang="ru-RU" sz="11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1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88720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проектом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край. </a:t>
            </a:r>
            <a:r>
              <a:rPr lang="ru-RU" altLang="ru-RU" sz="1400">
                <a:latin typeface="Times New Roman" pitchFamily="18" charset="0"/>
              </a:rPr>
              <a:t>Документы</a:t>
            </a:r>
            <a:r>
              <a:rPr lang="ru-RU" altLang="ru-RU" sz="1400" smtClean="0">
                <a:latin typeface="Times New Roman" pitchFamily="18" charset="0"/>
              </a:rPr>
              <a:t>» от 30.11.2021 №129 (4758) </a:t>
            </a:r>
            <a:r>
              <a:rPr lang="ru-RU" altLang="ru-RU" sz="14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13669</TotalTime>
  <Words>6585</Words>
  <Application>Microsoft Office PowerPoint</Application>
  <PresentationFormat>Экран (4:3)</PresentationFormat>
  <Paragraphs>1129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Пиксел</vt:lpstr>
      <vt:lpstr>Лист</vt:lpstr>
      <vt:lpstr>Брошюра «БЮДЖЕТ ДЛЯ ГРАЖДАН» к проекту решения Совета народных депутатов Муромского района   «О бюджете Муромского района на 2022 год  и на плановый период 2023 и 2024 годов»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788</cp:revision>
  <cp:lastPrinted>2021-12-01T12:18:40Z</cp:lastPrinted>
  <dcterms:created xsi:type="dcterms:W3CDTF">1601-01-01T00:00:00Z</dcterms:created>
  <dcterms:modified xsi:type="dcterms:W3CDTF">2021-12-10T12:39:14Z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