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8" r:id="rId1"/>
    <p:sldMasterId id="2147484943" r:id="rId2"/>
  </p:sldMasterIdLst>
  <p:notesMasterIdLst>
    <p:notesMasterId r:id="rId52"/>
  </p:notesMasterIdLst>
  <p:sldIdLst>
    <p:sldId id="256" r:id="rId3"/>
    <p:sldId id="257" r:id="rId4"/>
    <p:sldId id="258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1" r:id="rId15"/>
    <p:sldId id="332" r:id="rId16"/>
    <p:sldId id="333" r:id="rId17"/>
    <p:sldId id="334" r:id="rId18"/>
    <p:sldId id="335" r:id="rId19"/>
    <p:sldId id="336" r:id="rId20"/>
    <p:sldId id="337" r:id="rId21"/>
    <p:sldId id="338" r:id="rId22"/>
    <p:sldId id="339" r:id="rId23"/>
    <p:sldId id="340" r:id="rId24"/>
    <p:sldId id="341" r:id="rId25"/>
    <p:sldId id="342" r:id="rId26"/>
    <p:sldId id="343" r:id="rId27"/>
    <p:sldId id="274" r:id="rId28"/>
    <p:sldId id="275" r:id="rId29"/>
    <p:sldId id="277" r:id="rId30"/>
    <p:sldId id="276" r:id="rId31"/>
    <p:sldId id="300" r:id="rId32"/>
    <p:sldId id="278" r:id="rId33"/>
    <p:sldId id="313" r:id="rId34"/>
    <p:sldId id="279" r:id="rId35"/>
    <p:sldId id="280" r:id="rId36"/>
    <p:sldId id="330" r:id="rId37"/>
    <p:sldId id="281" r:id="rId38"/>
    <p:sldId id="314" r:id="rId39"/>
    <p:sldId id="282" r:id="rId40"/>
    <p:sldId id="331" r:id="rId41"/>
    <p:sldId id="284" r:id="rId42"/>
    <p:sldId id="285" r:id="rId43"/>
    <p:sldId id="286" r:id="rId44"/>
    <p:sldId id="287" r:id="rId45"/>
    <p:sldId id="315" r:id="rId46"/>
    <p:sldId id="288" r:id="rId47"/>
    <p:sldId id="348" r:id="rId48"/>
    <p:sldId id="345" r:id="rId49"/>
    <p:sldId id="347" r:id="rId50"/>
    <p:sldId id="346" r:id="rId51"/>
  </p:sldIdLst>
  <p:sldSz cx="9144000" cy="6858000" type="screen4x3"/>
  <p:notesSz cx="6735763" cy="98663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CD6F6"/>
    <a:srgbClr val="800080"/>
    <a:srgbClr val="FF0066"/>
    <a:srgbClr val="FFFF00"/>
    <a:srgbClr val="1214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719" autoAdjust="0"/>
    <p:restoredTop sz="80868" autoAdjust="0"/>
  </p:normalViewPr>
  <p:slideViewPr>
    <p:cSldViewPr>
      <p:cViewPr>
        <p:scale>
          <a:sx n="110" d="100"/>
          <a:sy n="110" d="100"/>
        </p:scale>
        <p:origin x="-1644" y="-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69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userpc\Desktop\&#1043;&#1088;&#1072;&#1092;&#1080;&#1082;&#1080;11.xls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userpc\Desktop\&#1043;&#1088;&#1072;&#1092;&#1080;&#1082;&#1080;11.xls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userpc\Desktop\&#1043;&#1088;&#1072;&#1092;&#1080;&#1082;&#1080;11.xls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userpc\Desktop\&#1043;&#1088;&#1072;&#1092;&#1080;&#1082;&#1080;11.xls" TargetMode="External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userpc\Desktop\&#1043;&#1088;&#1072;&#1092;&#1080;&#1082;&#1080;11.xls" TargetMode="External"/><Relationship Id="rId1" Type="http://schemas.openxmlformats.org/officeDocument/2006/relationships/themeOverride" Target="../theme/themeOverrid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3175">
          <a:solidFill>
            <a:srgbClr val="808080"/>
          </a:solidFill>
          <a:prstDash val="solid"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20438399051862721"/>
          <c:y val="0"/>
          <c:w val="0.76228267614804035"/>
          <c:h val="0.91431686196705586"/>
        </c:manualLayout>
      </c:layout>
      <c:bar3DChart>
        <c:barDir val="bar"/>
        <c:grouping val="percentStacked"/>
        <c:varyColors val="0"/>
        <c:ser>
          <c:idx val="0"/>
          <c:order val="0"/>
          <c:tx>
            <c:strRef>
              <c:f>ЖКХ!$A$5</c:f>
              <c:strCache>
                <c:ptCount val="1"/>
                <c:pt idx="0">
                  <c:v>2020 год, (план на 01.11.2020)</c:v>
                </c:pt>
              </c:strCache>
            </c:strRef>
          </c:tx>
          <c:spPr>
            <a:gradFill rotWithShape="0">
              <a:gsLst>
                <a:gs pos="0">
                  <a:srgbClr val="993366"/>
                </a:gs>
                <a:gs pos="100000">
                  <a:srgbClr val="FFFFFF">
                    <a:gamma/>
                    <a:tint val="42353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000000"/>
              </a:solidFill>
            </a:ln>
          </c:spPr>
          <c:invertIfNegative val="0"/>
          <c:dLbls>
            <c:dLbl>
              <c:idx val="1"/>
              <c:layout>
                <c:manualLayout>
                  <c:x val="-3.2299741602067234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3.2299741602067234E-3"/>
                  <c:y val="4.374453193350842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ЖКХ!$B$4:$D$4</c:f>
              <c:strCache>
                <c:ptCount val="3"/>
                <c:pt idx="0">
                  <c:v>Жилищное хозяйство</c:v>
                </c:pt>
                <c:pt idx="1">
                  <c:v>Коммунальное хозяйство</c:v>
                </c:pt>
                <c:pt idx="2">
                  <c:v>Другие вопросы в области жилищно-коммунального хозяйства</c:v>
                </c:pt>
              </c:strCache>
            </c:strRef>
          </c:cat>
          <c:val>
            <c:numRef>
              <c:f>ЖКХ!$B$5:$D$5</c:f>
              <c:numCache>
                <c:formatCode>0.0</c:formatCode>
                <c:ptCount val="3"/>
                <c:pt idx="0">
                  <c:v>18604</c:v>
                </c:pt>
                <c:pt idx="1">
                  <c:v>105385.62520000002</c:v>
                </c:pt>
                <c:pt idx="2" formatCode="General">
                  <c:v>2638.3</c:v>
                </c:pt>
              </c:numCache>
            </c:numRef>
          </c:val>
        </c:ser>
        <c:ser>
          <c:idx val="1"/>
          <c:order val="1"/>
          <c:tx>
            <c:strRef>
              <c:f>ЖКХ!$A$6</c:f>
              <c:strCache>
                <c:ptCount val="1"/>
                <c:pt idx="0">
                  <c:v>2021 год</c:v>
                </c:pt>
              </c:strCache>
            </c:strRef>
          </c:tx>
          <c:spPr>
            <a:gradFill rotWithShape="0">
              <a:gsLst>
                <a:gs pos="0">
                  <a:srgbClr val="CC99FF"/>
                </a:gs>
                <a:gs pos="100000">
                  <a:srgbClr val="FFFFFF">
                    <a:gamma/>
                    <a:tint val="37647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000000"/>
              </a:solidFill>
            </a:ln>
          </c:spPr>
          <c:invertIfNegative val="0"/>
          <c:dLbls>
            <c:dLbl>
              <c:idx val="0"/>
              <c:layout>
                <c:manualLayout>
                  <c:x val="-1.8017914911798818E-3"/>
                  <c:y val="9.745041712305656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ЖКХ!$B$4:$D$4</c:f>
              <c:strCache>
                <c:ptCount val="3"/>
                <c:pt idx="0">
                  <c:v>Жилищное хозяйство</c:v>
                </c:pt>
                <c:pt idx="1">
                  <c:v>Коммунальное хозяйство</c:v>
                </c:pt>
                <c:pt idx="2">
                  <c:v>Другие вопросы в области жилищно-коммунального хозяйства</c:v>
                </c:pt>
              </c:strCache>
            </c:strRef>
          </c:cat>
          <c:val>
            <c:numRef>
              <c:f>ЖКХ!$B$6:$D$6</c:f>
              <c:numCache>
                <c:formatCode>0.0</c:formatCode>
                <c:ptCount val="3"/>
                <c:pt idx="0">
                  <c:v>17693.8</c:v>
                </c:pt>
                <c:pt idx="1">
                  <c:v>76819.457999999999</c:v>
                </c:pt>
                <c:pt idx="2" formatCode="#,##0.0">
                  <c:v>2362</c:v>
                </c:pt>
              </c:numCache>
            </c:numRef>
          </c:val>
        </c:ser>
        <c:ser>
          <c:idx val="2"/>
          <c:order val="2"/>
          <c:tx>
            <c:strRef>
              <c:f>ЖКХ!$A$7</c:f>
              <c:strCache>
                <c:ptCount val="1"/>
                <c:pt idx="0">
                  <c:v>2022 год</c:v>
                </c:pt>
              </c:strCache>
            </c:strRef>
          </c:tx>
          <c:spPr>
            <a:ln w="15875">
              <a:solidFill>
                <a:srgbClr val="000000"/>
              </a:solidFill>
            </a:ln>
          </c:spPr>
          <c:invertIfNegative val="0"/>
          <c:dPt>
            <c:idx val="2"/>
            <c:invertIfNegative val="0"/>
            <c:bubble3D val="0"/>
            <c:spPr>
              <a:ln w="9525">
                <a:solidFill>
                  <a:srgbClr val="000000"/>
                </a:solidFill>
              </a:ln>
            </c:spPr>
          </c:dPt>
          <c:dLbls>
            <c:dLbl>
              <c:idx val="0"/>
              <c:layout>
                <c:manualLayout>
                  <c:x val="1.4667388960100919E-2"/>
                  <c:y val="1.20194129277147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5839793281653808E-2"/>
                  <c:y val="-4.81189851268591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ЖКХ!$B$4:$D$4</c:f>
              <c:strCache>
                <c:ptCount val="3"/>
                <c:pt idx="0">
                  <c:v>Жилищное хозяйство</c:v>
                </c:pt>
                <c:pt idx="1">
                  <c:v>Коммунальное хозяйство</c:v>
                </c:pt>
                <c:pt idx="2">
                  <c:v>Другие вопросы в области жилищно-коммунального хозяйства</c:v>
                </c:pt>
              </c:strCache>
            </c:strRef>
          </c:cat>
          <c:val>
            <c:numRef>
              <c:f>ЖКХ!$B$7:$D$7</c:f>
              <c:numCache>
                <c:formatCode>0.0</c:formatCode>
                <c:ptCount val="3"/>
                <c:pt idx="0">
                  <c:v>13295.5</c:v>
                </c:pt>
                <c:pt idx="1">
                  <c:v>650</c:v>
                </c:pt>
                <c:pt idx="2" formatCode="#,##0.0">
                  <c:v>2344</c:v>
                </c:pt>
              </c:numCache>
            </c:numRef>
          </c:val>
        </c:ser>
        <c:ser>
          <c:idx val="3"/>
          <c:order val="3"/>
          <c:tx>
            <c:strRef>
              <c:f>ЖКХ!$A$8</c:f>
              <c:strCache>
                <c:ptCount val="1"/>
                <c:pt idx="0">
                  <c:v>2023 год</c:v>
                </c:pt>
              </c:strCache>
            </c:strRef>
          </c:tx>
          <c:spPr>
            <a:ln>
              <a:solidFill>
                <a:srgbClr val="000000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bg2">
                  <a:lumMod val="75000"/>
                </a:schemeClr>
              </a:solidFill>
              <a:ln>
                <a:solidFill>
                  <a:srgbClr val="000000"/>
                </a:solidFill>
              </a:ln>
            </c:spPr>
          </c:dPt>
          <c:dPt>
            <c:idx val="1"/>
            <c:invertIfNegative val="0"/>
            <c:bubble3D val="0"/>
            <c:spPr>
              <a:solidFill>
                <a:schemeClr val="bg2">
                  <a:lumMod val="75000"/>
                </a:schemeClr>
              </a:solidFill>
              <a:ln>
                <a:solidFill>
                  <a:schemeClr val="bg2">
                    <a:lumMod val="75000"/>
                  </a:schemeClr>
                </a:solidFill>
              </a:ln>
            </c:spPr>
          </c:dPt>
          <c:dPt>
            <c:idx val="2"/>
            <c:invertIfNegative val="0"/>
            <c:bubble3D val="0"/>
            <c:spPr>
              <a:solidFill>
                <a:schemeClr val="bg2">
                  <a:lumMod val="75000"/>
                </a:schemeClr>
              </a:solidFill>
              <a:ln>
                <a:solidFill>
                  <a:schemeClr val="tx1"/>
                </a:solidFill>
              </a:ln>
            </c:spPr>
          </c:dPt>
          <c:dLbls>
            <c:dLbl>
              <c:idx val="0"/>
              <c:layout>
                <c:manualLayout>
                  <c:x val="1.1170863703956521E-2"/>
                  <c:y val="-1.00439442331745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7192047975427342E-2"/>
                  <c:y val="-1.3802514703108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 b="0" i="0" u="none" strike="noStrike" baseline="0">
                    <a:solidFill>
                      <a:schemeClr val="bg1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ЖКХ!$B$4:$D$4</c:f>
              <c:strCache>
                <c:ptCount val="3"/>
                <c:pt idx="0">
                  <c:v>Жилищное хозяйство</c:v>
                </c:pt>
                <c:pt idx="1">
                  <c:v>Коммунальное хозяйство</c:v>
                </c:pt>
                <c:pt idx="2">
                  <c:v>Другие вопросы в области жилищно-коммунального хозяйства</c:v>
                </c:pt>
              </c:strCache>
            </c:strRef>
          </c:cat>
          <c:val>
            <c:numRef>
              <c:f>ЖКХ!$B$8:$D$8</c:f>
              <c:numCache>
                <c:formatCode>0.0</c:formatCode>
                <c:ptCount val="3"/>
                <c:pt idx="0">
                  <c:v>3214</c:v>
                </c:pt>
                <c:pt idx="1">
                  <c:v>1300</c:v>
                </c:pt>
                <c:pt idx="2" formatCode="#,##0.0">
                  <c:v>2344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gapDepth val="55"/>
        <c:shape val="box"/>
        <c:axId val="117970432"/>
        <c:axId val="117971968"/>
        <c:axId val="0"/>
      </c:bar3DChart>
      <c:catAx>
        <c:axId val="11797043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 w="3175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17971968"/>
        <c:crosses val="autoZero"/>
        <c:auto val="1"/>
        <c:lblAlgn val="ctr"/>
        <c:lblOffset val="100"/>
        <c:noMultiLvlLbl val="0"/>
      </c:catAx>
      <c:valAx>
        <c:axId val="117971968"/>
        <c:scaling>
          <c:orientation val="minMax"/>
        </c:scaling>
        <c:delete val="0"/>
        <c:axPos val="b"/>
        <c:majorGridlines>
          <c:spPr>
            <a:ln w="3175">
              <a:solidFill>
                <a:srgbClr val="FFFFFF"/>
              </a:solidFill>
              <a:prstDash val="solid"/>
            </a:ln>
          </c:spPr>
        </c:majorGridlines>
        <c:numFmt formatCode="0%" sourceLinked="1"/>
        <c:majorTickMark val="none"/>
        <c:minorTickMark val="none"/>
        <c:tickLblPos val="nextTo"/>
        <c:spPr>
          <a:ln w="3175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17970432"/>
        <c:crosses val="autoZero"/>
        <c:crossBetween val="between"/>
      </c:valAx>
      <c:spPr>
        <a:gradFill rotWithShape="0">
          <a:gsLst>
            <a:gs pos="0">
              <a:srgbClr val="99CCFF"/>
            </a:gs>
            <a:gs pos="100000">
              <a:srgbClr val="FFFFFF"/>
            </a:gs>
          </a:gsLst>
          <a:lin ang="5400000" scaled="1"/>
        </a:gradFill>
        <a:ln w="25400">
          <a:noFill/>
        </a:ln>
      </c:spPr>
    </c:plotArea>
    <c:legend>
      <c:legendPos val="r"/>
      <c:layout>
        <c:manualLayout>
          <c:xMode val="edge"/>
          <c:yMode val="edge"/>
          <c:x val="9.8716718806655668E-3"/>
          <c:y val="0.9343873933161555"/>
          <c:w val="0.98420568650235651"/>
          <c:h val="4.986899009271633E-2"/>
        </c:manualLayout>
      </c:layout>
      <c:overlay val="0"/>
      <c:spPr>
        <a:gradFill rotWithShape="0">
          <a:gsLst>
            <a:gs pos="0">
              <a:srgbClr val="99CCFF"/>
            </a:gs>
            <a:gs pos="100000">
              <a:srgbClr val="FFFFFF"/>
            </a:gs>
          </a:gsLst>
          <a:lin ang="5400000" scaled="1"/>
        </a:gradFill>
        <a:ln w="25400">
          <a:noFill/>
        </a:ln>
      </c:spPr>
      <c:txPr>
        <a:bodyPr/>
        <a:lstStyle/>
        <a:p>
          <a:pPr>
            <a:defRPr sz="1000" b="0" i="0" u="none" strike="noStrike" baseline="0">
              <a:solidFill>
                <a:srgbClr val="000000"/>
              </a:solidFill>
              <a:latin typeface="Times New Roman"/>
              <a:ea typeface="Times New Roman"/>
              <a:cs typeface="Times New Roman"/>
            </a:defRPr>
          </a:pPr>
          <a:endParaRPr lang="ru-RU"/>
        </a:p>
      </c:txPr>
    </c:legend>
    <c:plotVisOnly val="1"/>
    <c:dispBlanksAs val="gap"/>
    <c:showDLblsOverMax val="0"/>
  </c:chart>
  <c:spPr>
    <a:gradFill rotWithShape="0">
      <a:gsLst>
        <a:gs pos="0">
          <a:srgbClr val="FFFFFF"/>
        </a:gs>
        <a:gs pos="100000">
          <a:srgbClr val="FFFFFF">
            <a:gamma/>
            <a:tint val="0"/>
            <a:invGamma/>
          </a:srgbClr>
        </a:gs>
      </a:gsLst>
      <a:lin ang="18900000" scaled="1"/>
    </a:gradFill>
    <a:ln w="3175">
      <a:solidFill>
        <a:srgbClr val="FFFFFF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ru-RU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0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r>
              <a:rPr lang="ru-RU" sz="2000"/>
              <a:t>Динамика расходов на образование, тыс. рублей</a:t>
            </a:r>
          </a:p>
        </c:rich>
      </c:tx>
      <c:overlay val="0"/>
      <c:spPr>
        <a:noFill/>
        <a:ln w="25400">
          <a:noFill/>
        </a:ln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 w="3175">
          <a:solidFill>
            <a:srgbClr val="808080"/>
          </a:solidFill>
          <a:prstDash val="solid"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1474182362003994"/>
          <c:y val="0.15113444152814254"/>
          <c:w val="0.88525817637996018"/>
          <c:h val="0.70793963254593273"/>
        </c:manualLayout>
      </c:layout>
      <c:bar3DChart>
        <c:barDir val="col"/>
        <c:grouping val="stacked"/>
        <c:varyColors val="0"/>
        <c:ser>
          <c:idx val="0"/>
          <c:order val="0"/>
          <c:spPr>
            <a:solidFill>
              <a:srgbClr val="CC99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3.5022457756833908E-2"/>
                  <c:y val="-0.39285688247302464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205081,2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7381149536040381E-2"/>
                  <c:y val="-0.3902682997958597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202079,6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3535190203497288E-2"/>
                  <c:y val="-0.41435028954713998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175228,7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6333533592391982E-2"/>
                  <c:y val="-0.4350181921704236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образование!$A$2:$A$5</c:f>
              <c:strCache>
                <c:ptCount val="4"/>
                <c:pt idx="0">
                  <c:v>2020 год, план на 01.11.2020</c:v>
                </c:pt>
                <c:pt idx="1">
                  <c:v>2020 год</c:v>
                </c:pt>
                <c:pt idx="2">
                  <c:v>2021 год</c:v>
                </c:pt>
                <c:pt idx="3">
                  <c:v>2022 год</c:v>
                </c:pt>
              </c:strCache>
            </c:strRef>
          </c:cat>
          <c:val>
            <c:numRef>
              <c:f>образование!$B$2:$B$5</c:f>
              <c:numCache>
                <c:formatCode>General</c:formatCode>
                <c:ptCount val="4"/>
                <c:pt idx="0">
                  <c:v>205081.2</c:v>
                </c:pt>
                <c:pt idx="1">
                  <c:v>202079.6</c:v>
                </c:pt>
                <c:pt idx="2">
                  <c:v>175228.7</c:v>
                </c:pt>
                <c:pt idx="3">
                  <c:v>167436.29999999999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gapDepth val="55"/>
        <c:shape val="box"/>
        <c:axId val="125874560"/>
        <c:axId val="125876096"/>
        <c:axId val="0"/>
      </c:bar3DChart>
      <c:catAx>
        <c:axId val="1258745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25876096"/>
        <c:crosses val="autoZero"/>
        <c:auto val="1"/>
        <c:lblAlgn val="ctr"/>
        <c:lblOffset val="100"/>
        <c:noMultiLvlLbl val="0"/>
      </c:catAx>
      <c:valAx>
        <c:axId val="125876096"/>
        <c:scaling>
          <c:orientation val="minMax"/>
        </c:scaling>
        <c:delete val="0"/>
        <c:axPos val="l"/>
        <c:majorGridlines>
          <c:spPr>
            <a:ln w="3175">
              <a:solidFill>
                <a:srgbClr val="FFFFFF"/>
              </a:solidFill>
              <a:prstDash val="solid"/>
            </a:ln>
          </c:spPr>
        </c:majorGridlines>
        <c:numFmt formatCode="General" sourceLinked="1"/>
        <c:majorTickMark val="none"/>
        <c:minorTickMark val="none"/>
        <c:tickLblPos val="nextTo"/>
        <c:spPr>
          <a:ln w="3175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2587456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gradFill rotWithShape="0">
      <a:gsLst>
        <a:gs pos="0">
          <a:srgbClr val="FFFFFF"/>
        </a:gs>
        <a:gs pos="100000">
          <a:srgbClr val="99CCFF"/>
        </a:gs>
      </a:gsLst>
      <a:lin ang="5400000" scaled="1"/>
    </a:gradFill>
    <a:ln w="3175">
      <a:solidFill>
        <a:srgbClr val="FFFFFF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ru-RU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0101010101010105E-2"/>
          <c:y val="0.19856459330143544"/>
          <c:w val="0.51717171717171762"/>
          <c:h val="0.38277511961722488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rgbClr val="FFFF00"/>
              </a:solidFill>
              <a:ln w="3175">
                <a:solidFill>
                  <a:srgbClr val="FFFFFF"/>
                </a:solidFill>
                <a:prstDash val="solid"/>
              </a:ln>
            </c:spPr>
          </c:dPt>
          <c:dPt>
            <c:idx val="1"/>
            <c:bubble3D val="0"/>
            <c:spPr>
              <a:solidFill>
                <a:srgbClr val="FF0000"/>
              </a:solidFill>
              <a:ln w="3175">
                <a:solidFill>
                  <a:srgbClr val="FFFFFF"/>
                </a:solidFill>
                <a:prstDash val="solid"/>
              </a:ln>
            </c:spPr>
          </c:dPt>
          <c:dPt>
            <c:idx val="2"/>
            <c:bubble3D val="0"/>
            <c:spPr>
              <a:solidFill>
                <a:srgbClr val="0000FF"/>
              </a:solidFill>
              <a:ln w="3175">
                <a:solidFill>
                  <a:srgbClr val="FFFFFF"/>
                </a:solidFill>
                <a:prstDash val="solid"/>
              </a:ln>
            </c:spPr>
          </c:dPt>
          <c:dPt>
            <c:idx val="3"/>
            <c:bubble3D val="0"/>
            <c:spPr>
              <a:solidFill>
                <a:srgbClr val="00FF00"/>
              </a:solidFill>
              <a:ln w="3175">
                <a:solidFill>
                  <a:srgbClr val="FFFFFF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0.35842730817953783"/>
                  <c:y val="0.11250770178681464"/>
                </c:manualLayout>
              </c:layout>
              <c:tx>
                <c:rich>
                  <a:bodyPr/>
                  <a:lstStyle/>
                  <a:p>
                    <a:r>
                      <a:rPr lang="ru-RU" sz="1000" b="1" i="0" u="none" strike="noStrike" baseline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32035,8 тыс.руб.</a:t>
                    </a:r>
                  </a:p>
                  <a:p>
                    <a:r>
                      <a:rPr lang="ru-RU" sz="1000" b="1" i="0" u="none" strike="noStrike" baseline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15,9%</a:t>
                    </a:r>
                  </a:p>
                  <a:p>
                    <a:endParaRPr lang="ru-RU" sz="800" b="0" i="0" u="none" strike="noStrike" baseline="0">
                      <a:solidFill>
                        <a:srgbClr val="000000"/>
                      </a:solidFill>
                      <a:latin typeface="Times New Roman"/>
                      <a:cs typeface="Times New Roman"/>
                    </a:endParaRP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2664041994750651E-2"/>
                  <c:y val="9.9743839783428226E-2"/>
                </c:manualLayout>
              </c:layout>
              <c:tx>
                <c:rich>
                  <a:bodyPr/>
                  <a:lstStyle/>
                  <a:p>
                    <a:r>
                      <a:rPr lang="ru-RU" b="1"/>
                      <a:t>155246,6 тыс.руб.76,8%</a:t>
                    </a:r>
                    <a:endParaRPr lang="ru-RU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5749935832153517E-3"/>
                  <c:y val="-8.2341925373930841E-2"/>
                </c:manualLayout>
              </c:layout>
              <c:tx>
                <c:rich>
                  <a:bodyPr/>
                  <a:lstStyle/>
                  <a:p>
                    <a:r>
                      <a:rPr lang="ru-RU" b="1"/>
                      <a:t>1667,8 тыс.руб. 0,8%</a:t>
                    </a:r>
                    <a:endParaRPr lang="ru-RU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.3207111039353524"/>
                  <c:y val="-7.5405223145628142E-2"/>
                </c:manualLayout>
              </c:layout>
              <c:tx>
                <c:rich>
                  <a:bodyPr/>
                  <a:lstStyle/>
                  <a:p>
                    <a:r>
                      <a:rPr lang="ru-RU" sz="1000" b="1" i="0" u="none" strike="noStrike" baseline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13129,4 тыс.руб.</a:t>
                    </a:r>
                  </a:p>
                  <a:p>
                    <a:r>
                      <a:rPr lang="ru-RU" sz="1000" b="1" i="0" u="none" strike="noStrike" baseline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6,5%</a:t>
                    </a:r>
                    <a:endParaRPr lang="ru-RU" sz="1000" b="0" i="0" u="none" strike="noStrike" baseline="0">
                      <a:solidFill>
                        <a:srgbClr val="000000"/>
                      </a:solidFill>
                      <a:latin typeface="Times New Roman"/>
                      <a:cs typeface="Times New Roman"/>
                    </a:endParaRP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'обр.уд вес'!$A$2:$A$5</c:f>
              <c:strCache>
                <c:ptCount val="4"/>
                <c:pt idx="0">
                  <c:v>Дошкольное образование</c:v>
                </c:pt>
                <c:pt idx="1">
                  <c:v>Общее образование</c:v>
                </c:pt>
                <c:pt idx="2">
                  <c:v>Молодежная политика и оздоровление детей</c:v>
                </c:pt>
                <c:pt idx="3">
                  <c:v>Другие вопросы в области образования</c:v>
                </c:pt>
              </c:strCache>
            </c:strRef>
          </c:cat>
          <c:val>
            <c:numRef>
              <c:f>'обр.уд вес'!$B$2:$B$5</c:f>
              <c:numCache>
                <c:formatCode>0.0</c:formatCode>
                <c:ptCount val="4"/>
                <c:pt idx="0">
                  <c:v>32035.8</c:v>
                </c:pt>
                <c:pt idx="1">
                  <c:v>155246.6</c:v>
                </c:pt>
                <c:pt idx="2">
                  <c:v>1667.8</c:v>
                </c:pt>
                <c:pt idx="3">
                  <c:v>13129.4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22345024300984459"/>
          <c:y val="0.71719063074601863"/>
          <c:w val="0.45531082076885554"/>
          <c:h val="0.25754799365421288"/>
        </c:manualLayout>
      </c:layout>
      <c:overlay val="0"/>
      <c:spPr>
        <a:gradFill rotWithShape="0">
          <a:gsLst>
            <a:gs pos="0">
              <a:srgbClr val="99CCFF"/>
            </a:gs>
            <a:gs pos="100000">
              <a:srgbClr val="993366"/>
            </a:gs>
          </a:gsLst>
          <a:lin ang="5400000" scaled="1"/>
        </a:gradFill>
        <a:ln w="3175">
          <a:solidFill>
            <a:srgbClr val="FFFFFF"/>
          </a:solidFill>
          <a:prstDash val="solid"/>
        </a:ln>
      </c:spPr>
      <c:txPr>
        <a:bodyPr/>
        <a:lstStyle/>
        <a:p>
          <a:pPr>
            <a:defRPr sz="650" b="0" i="0" u="none" strike="noStrike" baseline="0">
              <a:solidFill>
                <a:srgbClr val="000000"/>
              </a:solidFill>
              <a:latin typeface="Times New Roman"/>
              <a:ea typeface="Times New Roman"/>
              <a:cs typeface="Times New Roman"/>
            </a:defRPr>
          </a:pPr>
          <a:endParaRPr lang="ru-RU"/>
        </a:p>
      </c:txPr>
    </c:legend>
    <c:plotVisOnly val="1"/>
    <c:dispBlanksAs val="zero"/>
    <c:showDLblsOverMax val="0"/>
  </c:chart>
  <c:spPr>
    <a:gradFill rotWithShape="0">
      <a:gsLst>
        <a:gs pos="0">
          <a:srgbClr val="99CCFF"/>
        </a:gs>
        <a:gs pos="100000">
          <a:srgbClr val="993366"/>
        </a:gs>
      </a:gsLst>
      <a:lin ang="5400000" scaled="1"/>
    </a:gradFill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ru-RU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3175">
          <a:solidFill>
            <a:srgbClr val="FFFFFF"/>
          </a:solidFill>
          <a:prstDash val="solid"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/>
      <c:bar3DChart>
        <c:barDir val="col"/>
        <c:grouping val="stacked"/>
        <c:varyColors val="0"/>
        <c:ser>
          <c:idx val="0"/>
          <c:order val="0"/>
          <c:spPr>
            <a:solidFill>
              <a:srgbClr val="993366"/>
            </a:solidFill>
            <a:ln w="25400">
              <a:solidFill>
                <a:schemeClr val="accent4">
                  <a:lumMod val="50000"/>
                </a:schemeClr>
              </a:solidFill>
            </a:ln>
          </c:spPr>
          <c:invertIfNegative val="0"/>
          <c:dLbls>
            <c:dLbl>
              <c:idx val="0"/>
              <c:layout>
                <c:manualLayout>
                  <c:x val="1.8517716535433069E-2"/>
                  <c:y val="-0.2242669986764477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6704943132108487E-2"/>
                  <c:y val="-0.370973820580119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7391951006124262E-2"/>
                  <c:y val="-0.2094716258758254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1412510936132983E-2"/>
                  <c:y val="-0.3250540263663623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соц.полит!$A$4:$A$7</c:f>
              <c:strCache>
                <c:ptCount val="4"/>
                <c:pt idx="0">
                  <c:v>2020 год, план на 01.11.2020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 год</c:v>
                </c:pt>
              </c:strCache>
            </c:strRef>
          </c:cat>
          <c:val>
            <c:numRef>
              <c:f>соц.полит!$B$4:$B$7</c:f>
              <c:numCache>
                <c:formatCode>0.0</c:formatCode>
                <c:ptCount val="4"/>
                <c:pt idx="0">
                  <c:v>34937.1</c:v>
                </c:pt>
                <c:pt idx="1">
                  <c:v>37777.300000000003</c:v>
                </c:pt>
                <c:pt idx="2">
                  <c:v>34447.199999999997</c:v>
                </c:pt>
                <c:pt idx="3">
                  <c:v>36899.199999999997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67668352"/>
        <c:axId val="167678336"/>
        <c:axId val="0"/>
      </c:bar3DChart>
      <c:catAx>
        <c:axId val="1676683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67678336"/>
        <c:crosses val="autoZero"/>
        <c:auto val="1"/>
        <c:lblAlgn val="ctr"/>
        <c:lblOffset val="100"/>
        <c:noMultiLvlLbl val="0"/>
      </c:catAx>
      <c:valAx>
        <c:axId val="167678336"/>
        <c:scaling>
          <c:orientation val="minMax"/>
        </c:scaling>
        <c:delete val="0"/>
        <c:axPos val="l"/>
        <c:majorGridlines>
          <c:spPr>
            <a:ln w="3175">
              <a:solidFill>
                <a:srgbClr val="FFFFFF"/>
              </a:solidFill>
              <a:prstDash val="solid"/>
            </a:ln>
          </c:spPr>
        </c:majorGridlines>
        <c:numFmt formatCode="0.0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6766835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gradFill rotWithShape="0">
      <a:gsLst>
        <a:gs pos="0">
          <a:srgbClr val="99CCFF"/>
        </a:gs>
        <a:gs pos="100000">
          <a:srgbClr val="FFFFFF"/>
        </a:gs>
      </a:gsLst>
      <a:lin ang="5400000" scaled="1"/>
    </a:gra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ru-RU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9.5833528307145824E-2"/>
          <c:y val="0.14285758574400342"/>
          <c:w val="0.46458427853246814"/>
          <c:h val="0.70793870268695025"/>
        </c:manualLayout>
      </c:layout>
      <c:pieChart>
        <c:varyColors val="1"/>
        <c:ser>
          <c:idx val="0"/>
          <c:order val="0"/>
          <c:explosion val="25"/>
          <c:dPt>
            <c:idx val="0"/>
            <c:bubble3D val="0"/>
            <c:spPr>
              <a:solidFill>
                <a:srgbClr val="FF99CC"/>
              </a:solidFill>
              <a:ln w="3175">
                <a:solidFill>
                  <a:srgbClr val="FFFFFF"/>
                </a:solidFill>
                <a:prstDash val="solid"/>
              </a:ln>
            </c:spPr>
          </c:dPt>
          <c:dPt>
            <c:idx val="1"/>
            <c:bubble3D val="0"/>
            <c:spPr>
              <a:solidFill>
                <a:srgbClr val="008080"/>
              </a:solidFill>
              <a:ln w="3175">
                <a:solidFill>
                  <a:srgbClr val="FFFFFF"/>
                </a:solidFill>
                <a:prstDash val="solid"/>
              </a:ln>
            </c:spPr>
          </c:dPt>
          <c:dPt>
            <c:idx val="2"/>
            <c:bubble3D val="0"/>
            <c:spPr>
              <a:solidFill>
                <a:srgbClr val="800000"/>
              </a:solidFill>
              <a:ln w="3175">
                <a:solidFill>
                  <a:srgbClr val="FFFFFF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3.0740594925634288E-2"/>
                  <c:y val="-0.114157691176552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5257086614173229"/>
                  <c:y val="-0.10905622790808671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4652668416447952E-2"/>
                  <c:y val="2.9411990167895682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0.19313845144356956"/>
                  <c:y val="-0.1136391381309895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соц.полит!$A$19:$A$22</c:f>
              <c:strCache>
                <c:ptCount val="4"/>
                <c:pt idx="0">
                  <c:v>Пенсионное обеспечение </c:v>
                </c:pt>
                <c:pt idx="1">
                  <c:v>Социальное обеспечение населения</c:v>
                </c:pt>
                <c:pt idx="2">
                  <c:v>Охрана семьи и детства</c:v>
                </c:pt>
                <c:pt idx="3">
                  <c:v>Другие вопросы в области социальной политики</c:v>
                </c:pt>
              </c:strCache>
            </c:strRef>
          </c:cat>
          <c:val>
            <c:numRef>
              <c:f>соц.полит!$B$19:$B$22</c:f>
              <c:numCache>
                <c:formatCode>0.0</c:formatCode>
                <c:ptCount val="4"/>
                <c:pt idx="0">
                  <c:v>1578.5</c:v>
                </c:pt>
                <c:pt idx="1">
                  <c:v>3726.2</c:v>
                </c:pt>
                <c:pt idx="2">
                  <c:v>31532.2</c:v>
                </c:pt>
                <c:pt idx="3">
                  <c:v>940.4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61500021872265953"/>
          <c:y val="0.19873177850654503"/>
          <c:w val="0.34166688538932688"/>
          <c:h val="0.47780154594840596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650" b="0" i="0" u="none" strike="noStrike" baseline="0">
              <a:solidFill>
                <a:srgbClr val="000000"/>
              </a:solidFill>
              <a:latin typeface="Times New Roman"/>
              <a:ea typeface="Times New Roman"/>
              <a:cs typeface="Times New Roman"/>
            </a:defRPr>
          </a:pPr>
          <a:endParaRPr lang="ru-RU"/>
        </a:p>
      </c:txPr>
    </c:legend>
    <c:plotVisOnly val="1"/>
    <c:dispBlanksAs val="zero"/>
    <c:showDLblsOverMax val="0"/>
  </c:chart>
  <c:spPr>
    <a:gradFill rotWithShape="0">
      <a:gsLst>
        <a:gs pos="0">
          <a:srgbClr val="99CCFF"/>
        </a:gs>
        <a:gs pos="100000">
          <a:srgbClr val="FFFFFF"/>
        </a:gs>
      </a:gsLst>
      <a:lin ang="5400000" scaled="1"/>
    </a:gradFill>
    <a:ln w="3175">
      <a:solidFill>
        <a:srgbClr val="FFFFFF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ru-RU"/>
    </a:p>
  </c:txPr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B1DE4A6-1578-4D87-9397-F87F128F19EE}" type="doc">
      <dgm:prSet loTypeId="urn:microsoft.com/office/officeart/2005/8/layout/radial4" loCatId="relationship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00A3A06-99F5-4698-A35D-41C4A59029CA}">
      <dgm:prSet phldrT="[Текст]" custT="1"/>
      <dgm:spPr/>
      <dgm:t>
        <a:bodyPr/>
        <a:lstStyle/>
        <a:p>
          <a:r>
            <a: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Налоговые и неналоговые доходы бюджета района в 2021 году 66870,0 тыс. рублей</a:t>
          </a:r>
          <a:endParaRPr lang="ru-RU" sz="1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11A3007-E7BE-4043-9078-575E19BBA23B}" type="parTrans" cxnId="{CDCC04EE-F568-4104-8DDE-3C43F90F1474}">
      <dgm:prSet/>
      <dgm:spPr/>
      <dgm:t>
        <a:bodyPr/>
        <a:lstStyle/>
        <a:p>
          <a:endParaRPr lang="ru-RU"/>
        </a:p>
      </dgm:t>
    </dgm:pt>
    <dgm:pt modelId="{DB17D731-89A0-4B9B-B24A-AEC8AAD62569}" type="sibTrans" cxnId="{CDCC04EE-F568-4104-8DDE-3C43F90F1474}">
      <dgm:prSet/>
      <dgm:spPr/>
      <dgm:t>
        <a:bodyPr/>
        <a:lstStyle/>
        <a:p>
          <a:endParaRPr lang="ru-RU"/>
        </a:p>
      </dgm:t>
    </dgm:pt>
    <dgm:pt modelId="{6BD8481D-0B12-4D8F-9326-F564E1AD031F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Неналоговые доходы – 5890,0 тыс. рублей (8,8%)</a:t>
          </a:r>
          <a:endParaRPr lang="ru-RU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CE6833B-6E3B-41CE-A1FF-94F1AA5A4C6B}" type="parTrans" cxnId="{05038ACC-C5AB-4C35-8D9D-B9638F66F347}">
      <dgm:prSet/>
      <dgm:spPr/>
      <dgm:t>
        <a:bodyPr/>
        <a:lstStyle/>
        <a:p>
          <a:endParaRPr lang="ru-RU"/>
        </a:p>
      </dgm:t>
    </dgm:pt>
    <dgm:pt modelId="{2EA4DEC6-EFBB-45EA-AB34-9682D6CE58BE}" type="sibTrans" cxnId="{05038ACC-C5AB-4C35-8D9D-B9638F66F347}">
      <dgm:prSet/>
      <dgm:spPr/>
      <dgm:t>
        <a:bodyPr/>
        <a:lstStyle/>
        <a:p>
          <a:endParaRPr lang="ru-RU"/>
        </a:p>
      </dgm:t>
    </dgm:pt>
    <dgm:pt modelId="{B330A8F0-A0D4-47B8-BAC3-BF90F4B552F5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Налоги, уплачиваемые гражданами – 41299,0 тыс. рублей (61,8%)</a:t>
          </a:r>
          <a:endParaRPr lang="ru-RU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D849999-B1B3-4BF5-B9D5-A85F67F9296A}" type="parTrans" cxnId="{3611F66E-AE2E-4E12-A545-5D6F260BCC71}">
      <dgm:prSet/>
      <dgm:spPr/>
      <dgm:t>
        <a:bodyPr/>
        <a:lstStyle/>
        <a:p>
          <a:endParaRPr lang="ru-RU"/>
        </a:p>
      </dgm:t>
    </dgm:pt>
    <dgm:pt modelId="{067020DF-58FA-47D8-B810-2EDE6775BDBE}" type="sibTrans" cxnId="{3611F66E-AE2E-4E12-A545-5D6F260BCC71}">
      <dgm:prSet/>
      <dgm:spPr/>
      <dgm:t>
        <a:bodyPr/>
        <a:lstStyle/>
        <a:p>
          <a:endParaRPr lang="ru-RU"/>
        </a:p>
      </dgm:t>
    </dgm:pt>
    <dgm:pt modelId="{ED04B9B7-2A48-478D-B77E-DAA7D67E5245}">
      <dgm:prSet phldrT="[Текст]" custT="1"/>
      <dgm:spPr/>
      <dgm:t>
        <a:bodyPr/>
        <a:lstStyle/>
        <a:p>
          <a:r>
            <a:rPr 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Налоги, уплачиваемые организациями и предпринимателями – 19681,0 тыс. рублей (29,4%)</a:t>
          </a:r>
          <a:endParaRPr lang="ru-RU" sz="16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08F3E14-143B-4905-95DD-0D1F6F97B932}" type="parTrans" cxnId="{EEB9609E-8854-46B9-B769-A88B1DD4CF3E}">
      <dgm:prSet/>
      <dgm:spPr/>
      <dgm:t>
        <a:bodyPr/>
        <a:lstStyle/>
        <a:p>
          <a:endParaRPr lang="ru-RU"/>
        </a:p>
      </dgm:t>
    </dgm:pt>
    <dgm:pt modelId="{B94F1017-F737-49FB-B34C-4F011CA4DBAF}" type="sibTrans" cxnId="{EEB9609E-8854-46B9-B769-A88B1DD4CF3E}">
      <dgm:prSet/>
      <dgm:spPr/>
      <dgm:t>
        <a:bodyPr/>
        <a:lstStyle/>
        <a:p>
          <a:endParaRPr lang="ru-RU"/>
        </a:p>
      </dgm:t>
    </dgm:pt>
    <dgm:pt modelId="{392DA099-0D3A-4549-8F3C-14C52757E3E2}" type="pres">
      <dgm:prSet presAssocID="{8B1DE4A6-1578-4D87-9397-F87F128F19EE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803257F-DDD1-4BAE-B67A-46CB85F1CEE5}" type="pres">
      <dgm:prSet presAssocID="{900A3A06-99F5-4698-A35D-41C4A59029CA}" presName="centerShape" presStyleLbl="node0" presStyleIdx="0" presStyleCnt="1" custScaleX="111876"/>
      <dgm:spPr/>
      <dgm:t>
        <a:bodyPr/>
        <a:lstStyle/>
        <a:p>
          <a:endParaRPr lang="ru-RU"/>
        </a:p>
      </dgm:t>
    </dgm:pt>
    <dgm:pt modelId="{4A886390-79A6-4D5D-86B2-9FB6955A50DD}" type="pres">
      <dgm:prSet presAssocID="{DCE6833B-6E3B-41CE-A1FF-94F1AA5A4C6B}" presName="parTrans" presStyleLbl="bgSibTrans2D1" presStyleIdx="0" presStyleCnt="3"/>
      <dgm:spPr/>
      <dgm:t>
        <a:bodyPr/>
        <a:lstStyle/>
        <a:p>
          <a:endParaRPr lang="ru-RU"/>
        </a:p>
      </dgm:t>
    </dgm:pt>
    <dgm:pt modelId="{80AEFD55-D784-4C39-A118-830FDA3B3F5C}" type="pres">
      <dgm:prSet presAssocID="{6BD8481D-0B12-4D8F-9326-F564E1AD031F}" presName="node" presStyleLbl="node1" presStyleIdx="0" presStyleCnt="3" custScaleX="107772" custScaleY="92246" custRadScaleRad="114552" custRadScaleInc="37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1401D1-3E32-4EAB-B4C6-477AE23F3E98}" type="pres">
      <dgm:prSet presAssocID="{2D849999-B1B3-4BF5-B9D5-A85F67F9296A}" presName="parTrans" presStyleLbl="bgSibTrans2D1" presStyleIdx="1" presStyleCnt="3"/>
      <dgm:spPr/>
      <dgm:t>
        <a:bodyPr/>
        <a:lstStyle/>
        <a:p>
          <a:endParaRPr lang="ru-RU"/>
        </a:p>
      </dgm:t>
    </dgm:pt>
    <dgm:pt modelId="{978729D6-FB6B-4269-A0E7-47336E3F4DFB}" type="pres">
      <dgm:prSet presAssocID="{B330A8F0-A0D4-47B8-BAC3-BF90F4B552F5}" presName="node" presStyleLbl="node1" presStyleIdx="1" presStyleCnt="3" custScaleX="130565" custScaleY="1000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8CE0B1-C266-4DA8-87D7-4BF1ECA80A65}" type="pres">
      <dgm:prSet presAssocID="{408F3E14-143B-4905-95DD-0D1F6F97B932}" presName="parTrans" presStyleLbl="bgSibTrans2D1" presStyleIdx="2" presStyleCnt="3"/>
      <dgm:spPr/>
      <dgm:t>
        <a:bodyPr/>
        <a:lstStyle/>
        <a:p>
          <a:endParaRPr lang="ru-RU"/>
        </a:p>
      </dgm:t>
    </dgm:pt>
    <dgm:pt modelId="{C4A7B949-4471-469F-85E6-F1A08BB187C0}" type="pres">
      <dgm:prSet presAssocID="{ED04B9B7-2A48-478D-B77E-DAA7D67E5245}" presName="node" presStyleLbl="node1" presStyleIdx="2" presStyleCnt="3" custScaleX="133280" custScaleY="99909" custRadScaleRad="114085" custRadScaleInc="80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F13F510-CD2E-47FC-94ED-94360F598092}" type="presOf" srcId="{8B1DE4A6-1578-4D87-9397-F87F128F19EE}" destId="{392DA099-0D3A-4549-8F3C-14C52757E3E2}" srcOrd="0" destOrd="0" presId="urn:microsoft.com/office/officeart/2005/8/layout/radial4"/>
    <dgm:cxn modelId="{F7AC2955-94AE-41AF-93B3-B1CFB2232697}" type="presOf" srcId="{B330A8F0-A0D4-47B8-BAC3-BF90F4B552F5}" destId="{978729D6-FB6B-4269-A0E7-47336E3F4DFB}" srcOrd="0" destOrd="0" presId="urn:microsoft.com/office/officeart/2005/8/layout/radial4"/>
    <dgm:cxn modelId="{EEB9609E-8854-46B9-B769-A88B1DD4CF3E}" srcId="{900A3A06-99F5-4698-A35D-41C4A59029CA}" destId="{ED04B9B7-2A48-478D-B77E-DAA7D67E5245}" srcOrd="2" destOrd="0" parTransId="{408F3E14-143B-4905-95DD-0D1F6F97B932}" sibTransId="{B94F1017-F737-49FB-B34C-4F011CA4DBAF}"/>
    <dgm:cxn modelId="{E7441CB1-0D4C-41FA-92DA-D1B0B3938FF7}" type="presOf" srcId="{2D849999-B1B3-4BF5-B9D5-A85F67F9296A}" destId="{671401D1-3E32-4EAB-B4C6-477AE23F3E98}" srcOrd="0" destOrd="0" presId="urn:microsoft.com/office/officeart/2005/8/layout/radial4"/>
    <dgm:cxn modelId="{CDCC04EE-F568-4104-8DDE-3C43F90F1474}" srcId="{8B1DE4A6-1578-4D87-9397-F87F128F19EE}" destId="{900A3A06-99F5-4698-A35D-41C4A59029CA}" srcOrd="0" destOrd="0" parTransId="{F11A3007-E7BE-4043-9078-575E19BBA23B}" sibTransId="{DB17D731-89A0-4B9B-B24A-AEC8AAD62569}"/>
    <dgm:cxn modelId="{0677A8B0-384C-4129-9E63-17FB503A16E6}" type="presOf" srcId="{DCE6833B-6E3B-41CE-A1FF-94F1AA5A4C6B}" destId="{4A886390-79A6-4D5D-86B2-9FB6955A50DD}" srcOrd="0" destOrd="0" presId="urn:microsoft.com/office/officeart/2005/8/layout/radial4"/>
    <dgm:cxn modelId="{5A4CF89A-1295-488E-9D3A-67E9D32FF77A}" type="presOf" srcId="{ED04B9B7-2A48-478D-B77E-DAA7D67E5245}" destId="{C4A7B949-4471-469F-85E6-F1A08BB187C0}" srcOrd="0" destOrd="0" presId="urn:microsoft.com/office/officeart/2005/8/layout/radial4"/>
    <dgm:cxn modelId="{D52B9077-0B21-45A0-B8CE-1E77707554F7}" type="presOf" srcId="{6BD8481D-0B12-4D8F-9326-F564E1AD031F}" destId="{80AEFD55-D784-4C39-A118-830FDA3B3F5C}" srcOrd="0" destOrd="0" presId="urn:microsoft.com/office/officeart/2005/8/layout/radial4"/>
    <dgm:cxn modelId="{3CFA1565-3627-42D7-A17B-B7EA201CEEF9}" type="presOf" srcId="{900A3A06-99F5-4698-A35D-41C4A59029CA}" destId="{C803257F-DDD1-4BAE-B67A-46CB85F1CEE5}" srcOrd="0" destOrd="0" presId="urn:microsoft.com/office/officeart/2005/8/layout/radial4"/>
    <dgm:cxn modelId="{3D639D2B-EB8D-4E76-95A4-A85B2A3DCAE5}" type="presOf" srcId="{408F3E14-143B-4905-95DD-0D1F6F97B932}" destId="{018CE0B1-C266-4DA8-87D7-4BF1ECA80A65}" srcOrd="0" destOrd="0" presId="urn:microsoft.com/office/officeart/2005/8/layout/radial4"/>
    <dgm:cxn modelId="{3611F66E-AE2E-4E12-A545-5D6F260BCC71}" srcId="{900A3A06-99F5-4698-A35D-41C4A59029CA}" destId="{B330A8F0-A0D4-47B8-BAC3-BF90F4B552F5}" srcOrd="1" destOrd="0" parTransId="{2D849999-B1B3-4BF5-B9D5-A85F67F9296A}" sibTransId="{067020DF-58FA-47D8-B810-2EDE6775BDBE}"/>
    <dgm:cxn modelId="{05038ACC-C5AB-4C35-8D9D-B9638F66F347}" srcId="{900A3A06-99F5-4698-A35D-41C4A59029CA}" destId="{6BD8481D-0B12-4D8F-9326-F564E1AD031F}" srcOrd="0" destOrd="0" parTransId="{DCE6833B-6E3B-41CE-A1FF-94F1AA5A4C6B}" sibTransId="{2EA4DEC6-EFBB-45EA-AB34-9682D6CE58BE}"/>
    <dgm:cxn modelId="{FDF5C613-2FF6-4608-B491-FF35C3E2B78D}" type="presParOf" srcId="{392DA099-0D3A-4549-8F3C-14C52757E3E2}" destId="{C803257F-DDD1-4BAE-B67A-46CB85F1CEE5}" srcOrd="0" destOrd="0" presId="urn:microsoft.com/office/officeart/2005/8/layout/radial4"/>
    <dgm:cxn modelId="{8BB2954E-C4B0-4A7F-B319-53AEC1C0B8ED}" type="presParOf" srcId="{392DA099-0D3A-4549-8F3C-14C52757E3E2}" destId="{4A886390-79A6-4D5D-86B2-9FB6955A50DD}" srcOrd="1" destOrd="0" presId="urn:microsoft.com/office/officeart/2005/8/layout/radial4"/>
    <dgm:cxn modelId="{5C600C5D-BAF3-4467-B754-83C5DBC61792}" type="presParOf" srcId="{392DA099-0D3A-4549-8F3C-14C52757E3E2}" destId="{80AEFD55-D784-4C39-A118-830FDA3B3F5C}" srcOrd="2" destOrd="0" presId="urn:microsoft.com/office/officeart/2005/8/layout/radial4"/>
    <dgm:cxn modelId="{9E7628EE-2B26-408B-9E74-CD55E19AA3C8}" type="presParOf" srcId="{392DA099-0D3A-4549-8F3C-14C52757E3E2}" destId="{671401D1-3E32-4EAB-B4C6-477AE23F3E98}" srcOrd="3" destOrd="0" presId="urn:microsoft.com/office/officeart/2005/8/layout/radial4"/>
    <dgm:cxn modelId="{70A2AE4D-1CD2-4947-9B74-20EF3A17210E}" type="presParOf" srcId="{392DA099-0D3A-4549-8F3C-14C52757E3E2}" destId="{978729D6-FB6B-4269-A0E7-47336E3F4DFB}" srcOrd="4" destOrd="0" presId="urn:microsoft.com/office/officeart/2005/8/layout/radial4"/>
    <dgm:cxn modelId="{F6960C45-CC25-48DE-9949-6CC23757BA08}" type="presParOf" srcId="{392DA099-0D3A-4549-8F3C-14C52757E3E2}" destId="{018CE0B1-C266-4DA8-87D7-4BF1ECA80A65}" srcOrd="5" destOrd="0" presId="urn:microsoft.com/office/officeart/2005/8/layout/radial4"/>
    <dgm:cxn modelId="{D7A2B37C-BDC6-421E-A312-FAB877E7BDB1}" type="presParOf" srcId="{392DA099-0D3A-4549-8F3C-14C52757E3E2}" destId="{C4A7B949-4471-469F-85E6-F1A08BB187C0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03257F-DDD1-4BAE-B67A-46CB85F1CEE5}">
      <dsp:nvSpPr>
        <dsp:cNvPr id="0" name=""/>
        <dsp:cNvSpPr/>
      </dsp:nvSpPr>
      <dsp:spPr>
        <a:xfrm>
          <a:off x="2154317" y="2212707"/>
          <a:ext cx="1956476" cy="174879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Налоговые и неналоговые доходы бюджета района в 2021 году 66870,0 тыс. рублей</a:t>
          </a:r>
          <a:endParaRPr lang="ru-RU" sz="1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440836" y="2468811"/>
        <a:ext cx="1383438" cy="1236582"/>
      </dsp:txXfrm>
    </dsp:sp>
    <dsp:sp modelId="{4A886390-79A6-4D5D-86B2-9FB6955A50DD}">
      <dsp:nvSpPr>
        <dsp:cNvPr id="0" name=""/>
        <dsp:cNvSpPr/>
      </dsp:nvSpPr>
      <dsp:spPr>
        <a:xfrm rot="13036224">
          <a:off x="748062" y="1684075"/>
          <a:ext cx="1736515" cy="498405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0AEFD55-D784-4C39-A118-830FDA3B3F5C}">
      <dsp:nvSpPr>
        <dsp:cNvPr id="0" name=""/>
        <dsp:cNvSpPr/>
      </dsp:nvSpPr>
      <dsp:spPr>
        <a:xfrm>
          <a:off x="30137" y="794468"/>
          <a:ext cx="1790470" cy="122602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Неналоговые доходы – 5890,0 тыс. рублей (8,8%)</a:t>
          </a:r>
          <a:endParaRPr lang="ru-RU" sz="18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6046" y="830377"/>
        <a:ext cx="1718652" cy="1154205"/>
      </dsp:txXfrm>
    </dsp:sp>
    <dsp:sp modelId="{671401D1-3E32-4EAB-B4C6-477AE23F3E98}">
      <dsp:nvSpPr>
        <dsp:cNvPr id="0" name=""/>
        <dsp:cNvSpPr/>
      </dsp:nvSpPr>
      <dsp:spPr>
        <a:xfrm rot="16200000">
          <a:off x="2401667" y="1147540"/>
          <a:ext cx="1461775" cy="498405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78729D6-FB6B-4269-A0E7-47336E3F4DFB}">
      <dsp:nvSpPr>
        <dsp:cNvPr id="0" name=""/>
        <dsp:cNvSpPr/>
      </dsp:nvSpPr>
      <dsp:spPr>
        <a:xfrm>
          <a:off x="2047984" y="902"/>
          <a:ext cx="2169142" cy="132990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Налоги, уплачиваемые гражданами – 41299,0 тыс. рублей (61,8%)</a:t>
          </a:r>
          <a:endParaRPr lang="ru-RU" sz="18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086936" y="39854"/>
        <a:ext cx="2091238" cy="1252000"/>
      </dsp:txXfrm>
    </dsp:sp>
    <dsp:sp modelId="{018CE0B1-C266-4DA8-87D7-4BF1ECA80A65}">
      <dsp:nvSpPr>
        <dsp:cNvPr id="0" name=""/>
        <dsp:cNvSpPr/>
      </dsp:nvSpPr>
      <dsp:spPr>
        <a:xfrm rot="19690270">
          <a:off x="3895007" y="1869671"/>
          <a:ext cx="1594773" cy="498405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4A7B949-4471-469F-85E6-F1A08BB187C0}">
      <dsp:nvSpPr>
        <dsp:cNvPr id="0" name=""/>
        <dsp:cNvSpPr/>
      </dsp:nvSpPr>
      <dsp:spPr>
        <a:xfrm>
          <a:off x="4262752" y="1034409"/>
          <a:ext cx="2214247" cy="132787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Налоги, уплачиваемые организациями и предпринимателями – 19681,0 тыс. рублей (29,4%)</a:t>
          </a:r>
          <a:endParaRPr lang="ru-RU" sz="16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301644" y="1073301"/>
        <a:ext cx="2136463" cy="12500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png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image" Target="../media/image49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8.png"/><Relationship Id="rId4" Type="http://schemas.openxmlformats.org/officeDocument/2006/relationships/image" Target="../media/image2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158D311D-C44C-4DDC-9EDA-94CDD561BFCF}" type="datetimeFigureOut">
              <a:rPr lang="ru-RU"/>
              <a:pPr>
                <a:defRPr/>
              </a:pPr>
              <a:t>25.11.2021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0113" y="739775"/>
            <a:ext cx="4935537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100" y="4686300"/>
            <a:ext cx="5389563" cy="44402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A28BB5D3-18BB-4FDB-8B71-23D0E3A9A0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76064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endParaRPr lang="ru-RU" altLang="ru-RU" sz="2400" smtClean="0"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2400" smtClean="0">
                <a:latin typeface="Times New Roman" pitchFamily="18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latin typeface="Times New Roman" pitchFamily="18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latin typeface="Times New Roman" pitchFamily="18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latin typeface="Times New Roman" pitchFamily="18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latin typeface="Times New Roman" pitchFamily="18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latin typeface="Times New Roman" pitchFamily="18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latin typeface="Times New Roman" pitchFamily="18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latin typeface="Times New Roman" pitchFamily="18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latin typeface="Times New Roman" pitchFamily="18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latin typeface="Times New Roman" pitchFamily="18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latin typeface="Times New Roman" pitchFamily="18" charset="0"/>
                </a:endParaRPr>
              </a:p>
            </p:txBody>
          </p:sp>
        </p:grpSp>
      </p:grpSp>
      <p:sp>
        <p:nvSpPr>
          <p:cNvPr id="106515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  <p:sp>
        <p:nvSpPr>
          <p:cNvPr id="106516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5AE6D3-F6FD-4FF7-ACD7-A79DEEF23FAA}" type="datetimeFigureOut">
              <a:rPr lang="ru-RU" altLang="ru-RU"/>
              <a:pPr>
                <a:defRPr/>
              </a:pPr>
              <a:t>25.11.2021</a:t>
            </a:fld>
            <a:endParaRPr lang="ru-RU" altLang="ru-RU"/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915291-A939-43EC-BD8B-9D1AA127613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718505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389174-60A1-452A-8BFE-64B33A55C17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C0375D-7F41-4CD5-817F-74A3164F6EB0}" type="datetimeFigureOut">
              <a:rPr lang="ru-RU" altLang="ru-RU"/>
              <a:pPr>
                <a:defRPr/>
              </a:pPr>
              <a:t>25.11.2021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650029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298D85-5F25-4991-AA39-79A674BEDAF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B52261-75D4-4A06-82B7-EFB6325BC4A7}" type="datetimeFigureOut">
              <a:rPr lang="ru-RU" altLang="ru-RU"/>
              <a:pPr>
                <a:defRPr/>
              </a:pPr>
              <a:t>25.11.2021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468227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457200"/>
            <a:ext cx="8229600" cy="5410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A6CA75-8BEF-4817-825C-E1F7E52B830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9E7DE1-E236-4364-AC92-0645DA181C23}" type="datetimeFigureOut">
              <a:rPr lang="ru-RU" altLang="ru-RU"/>
              <a:pPr>
                <a:defRPr/>
              </a:pPr>
              <a:t>25.11.2021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222584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endParaRPr lang="ru-RU" altLang="ru-RU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</p:grpSp>
      <p:sp>
        <p:nvSpPr>
          <p:cNvPr id="106515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  <p:sp>
        <p:nvSpPr>
          <p:cNvPr id="106516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35B293-E5AA-4DBE-B4A4-AE1296F46F8E}" type="datetimeFigureOut">
              <a:rPr lang="ru-RU" altLang="ru-RU"/>
              <a:pPr>
                <a:defRPr/>
              </a:pPr>
              <a:t>25.11.2021</a:t>
            </a:fld>
            <a:endParaRPr lang="ru-RU" altLang="ru-RU"/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048A93-BC43-44B6-9F72-635D2198808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930637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5DA459-AA8D-4B8A-B504-237554B26C8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E13C1A-60D7-42BE-9067-8FC7310A2892}" type="datetimeFigureOut">
              <a:rPr lang="ru-RU" altLang="ru-RU"/>
              <a:pPr>
                <a:defRPr/>
              </a:pPr>
              <a:t>25.11.2021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257190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B2259-AB09-43EF-9C01-12F8C93BB35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D13EC6-87A3-4325-9ED2-07326F886DB7}" type="datetimeFigureOut">
              <a:rPr lang="ru-RU" altLang="ru-RU"/>
              <a:pPr>
                <a:defRPr/>
              </a:pPr>
              <a:t>25.11.2021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627182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C83606-DB65-48A2-BAE7-D6695CBF4FA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167731-134C-4B08-85FE-CB6BF5BB44A4}" type="datetimeFigureOut">
              <a:rPr lang="ru-RU" altLang="ru-RU"/>
              <a:pPr>
                <a:defRPr/>
              </a:pPr>
              <a:t>25.11.2021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207778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DC0C11-5484-462B-BBF0-356E807AF78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23FA07-E22C-4FCE-85A2-D87B1C1EA156}" type="datetimeFigureOut">
              <a:rPr lang="ru-RU" altLang="ru-RU"/>
              <a:pPr>
                <a:defRPr/>
              </a:pPr>
              <a:t>25.11.2021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941404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3CB3A4-1602-4C87-B23C-F4FE48BFE82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A5AC0D-930E-4E91-99C0-BCB80570B46C}" type="datetimeFigureOut">
              <a:rPr lang="ru-RU" altLang="ru-RU"/>
              <a:pPr>
                <a:defRPr/>
              </a:pPr>
              <a:t>25.11.2021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270017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F151CC-A50B-4779-9717-094E96C0B6A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852BCA-F985-4ED1-98B6-53D806857C87}" type="datetimeFigureOut">
              <a:rPr lang="ru-RU" altLang="ru-RU"/>
              <a:pPr>
                <a:defRPr/>
              </a:pPr>
              <a:t>25.11.2021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54076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ADBD0A-DDFF-47EF-8AF4-D05A28D7531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A5C689-BB6B-4A7D-8882-CAABDF85B78B}" type="datetimeFigureOut">
              <a:rPr lang="ru-RU" altLang="ru-RU"/>
              <a:pPr>
                <a:defRPr/>
              </a:pPr>
              <a:t>25.11.2021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631902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CF8BEA-5CAA-4363-BC04-291FC2F7C1E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680289-8852-4A30-9DE2-595C020CD4E6}" type="datetimeFigureOut">
              <a:rPr lang="ru-RU" altLang="ru-RU"/>
              <a:pPr>
                <a:defRPr/>
              </a:pPr>
              <a:t>25.11.2021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354509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135B73-4306-48B0-9DA2-6B8B3C4FE73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0004D7-9252-41B5-A307-C383B2F7A641}" type="datetimeFigureOut">
              <a:rPr lang="ru-RU" altLang="ru-RU"/>
              <a:pPr>
                <a:defRPr/>
              </a:pPr>
              <a:t>25.11.2021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439483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6E45C8-04E3-4F80-A6A6-7F854675084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3EECDE-942F-4C1B-A422-B93C3C25FEA9}" type="datetimeFigureOut">
              <a:rPr lang="ru-RU" altLang="ru-RU"/>
              <a:pPr>
                <a:defRPr/>
              </a:pPr>
              <a:t>25.11.2021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874211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1DF83E-1015-4F74-B457-73F629D0D28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C2CAC-2D31-4141-B7B9-3B5837FCE44D}" type="datetimeFigureOut">
              <a:rPr lang="ru-RU" altLang="ru-RU"/>
              <a:pPr>
                <a:defRPr/>
              </a:pPr>
              <a:t>25.11.2021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352731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457200"/>
            <a:ext cx="8229600" cy="5410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A81367-FAF1-4552-AAFD-ADCA9ECF9CD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EA1587-C1BE-44EF-A8D5-D660F0A6CC6E}" type="datetimeFigureOut">
              <a:rPr lang="ru-RU" altLang="ru-RU"/>
              <a:pPr>
                <a:defRPr/>
              </a:pPr>
              <a:t>25.11.2021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00386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5E346B-BA04-49A3-A246-6D3B0F19458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752675-66AB-410C-9B13-993C6603E0F0}" type="datetimeFigureOut">
              <a:rPr lang="ru-RU" altLang="ru-RU"/>
              <a:pPr>
                <a:defRPr/>
              </a:pPr>
              <a:t>25.11.2021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174388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2DFFE3-B586-4B46-BBC7-9B8DA3C4C2B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F82298-C2A8-4EE1-AEC4-867ADD1811C2}" type="datetimeFigureOut">
              <a:rPr lang="ru-RU" altLang="ru-RU"/>
              <a:pPr>
                <a:defRPr/>
              </a:pPr>
              <a:t>25.11.2021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328224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9EB139-48D6-493C-897A-134DBE9F44C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F42EAF-8DE7-4CEE-8686-2E072272AFC9}" type="datetimeFigureOut">
              <a:rPr lang="ru-RU" altLang="ru-RU"/>
              <a:pPr>
                <a:defRPr/>
              </a:pPr>
              <a:t>25.11.2021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440984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8229E8-01D3-4DAB-9A52-DC6FAFD2EB3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103243-D3F9-4CCE-BD19-21D034355C31}" type="datetimeFigureOut">
              <a:rPr lang="ru-RU" altLang="ru-RU"/>
              <a:pPr>
                <a:defRPr/>
              </a:pPr>
              <a:t>25.11.2021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49898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A36771-7337-451E-A5F3-297E56DE7BC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D09740-09D3-42C9-94BA-48EF46A16718}" type="datetimeFigureOut">
              <a:rPr lang="ru-RU" altLang="ru-RU"/>
              <a:pPr>
                <a:defRPr/>
              </a:pPr>
              <a:t>25.11.2021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200796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5BAD01-1471-40CA-9734-EECB958A6FA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D11A6C-4CF2-4905-A808-CD516E763DAA}" type="datetimeFigureOut">
              <a:rPr lang="ru-RU" altLang="ru-RU"/>
              <a:pPr>
                <a:defRPr/>
              </a:pPr>
              <a:t>25.11.2021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356224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DE5D28-3350-427A-9D40-EE4146E67B6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7CFAFA-FDD8-4055-BC92-CE6F3CA54956}" type="datetimeFigureOut">
              <a:rPr lang="ru-RU" altLang="ru-RU"/>
              <a:pPr>
                <a:defRPr/>
              </a:pPr>
              <a:t>25.11.2021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49697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/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Black" pitchFamily="34" charset="0"/>
              </a:defRPr>
            </a:lvl1pPr>
          </a:lstStyle>
          <a:p>
            <a:pPr>
              <a:defRPr/>
            </a:pPr>
            <a:fld id="{F858E742-3463-4AAC-869F-082AAF44C91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1032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endParaRPr lang="ru-RU" altLang="ru-RU" sz="2400" smtClean="0">
                <a:latin typeface="Times New Roman" pitchFamily="18" charset="0"/>
              </a:endParaRPr>
            </a:p>
          </p:txBody>
        </p:sp>
        <p:sp>
          <p:nvSpPr>
            <p:cNvPr id="1033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2400" smtClean="0">
                <a:latin typeface="Times New Roman" pitchFamily="18" charset="0"/>
              </a:endParaRPr>
            </a:p>
          </p:txBody>
        </p:sp>
        <p:sp>
          <p:nvSpPr>
            <p:cNvPr id="1034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>
                <a:solidFill>
                  <a:schemeClr val="hlink"/>
                </a:solidFill>
              </a:endParaRPr>
            </a:p>
          </p:txBody>
        </p:sp>
        <p:sp>
          <p:nvSpPr>
            <p:cNvPr id="1035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>
                <a:solidFill>
                  <a:schemeClr val="hlink"/>
                </a:solidFill>
              </a:endParaRPr>
            </a:p>
          </p:txBody>
        </p:sp>
        <p:sp>
          <p:nvSpPr>
            <p:cNvPr id="1036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>
                <a:solidFill>
                  <a:schemeClr val="accent2"/>
                </a:solidFill>
              </a:endParaRPr>
            </a:p>
          </p:txBody>
        </p:sp>
        <p:sp>
          <p:nvSpPr>
            <p:cNvPr id="1037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>
                <a:solidFill>
                  <a:schemeClr val="hlink"/>
                </a:solidFill>
              </a:endParaRPr>
            </a:p>
          </p:txBody>
        </p:sp>
        <p:sp>
          <p:nvSpPr>
            <p:cNvPr id="1038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2400" smtClean="0">
                <a:latin typeface="Times New Roman" pitchFamily="18" charset="0"/>
              </a:endParaRPr>
            </a:p>
          </p:txBody>
        </p:sp>
        <p:sp>
          <p:nvSpPr>
            <p:cNvPr id="1039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>
                <a:solidFill>
                  <a:schemeClr val="accent2"/>
                </a:solidFill>
              </a:endParaRPr>
            </a:p>
          </p:txBody>
        </p:sp>
        <p:sp>
          <p:nvSpPr>
            <p:cNvPr id="1040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>
                <a:solidFill>
                  <a:schemeClr val="accent2"/>
                </a:solidFill>
              </a:endParaRPr>
            </a:p>
          </p:txBody>
        </p:sp>
      </p:grpSp>
      <p:sp>
        <p:nvSpPr>
          <p:cNvPr id="1029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30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5488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fld id="{949F0652-96C4-494F-A60B-9672E3BFBC5C}" type="datetimeFigureOut">
              <a:rPr lang="ru-RU" altLang="ru-RU"/>
              <a:pPr>
                <a:defRPr/>
              </a:pPr>
              <a:t>25.11.2021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676" r:id="rId1"/>
    <p:sldLayoutId id="2147488677" r:id="rId2"/>
    <p:sldLayoutId id="2147488678" r:id="rId3"/>
    <p:sldLayoutId id="2147488679" r:id="rId4"/>
    <p:sldLayoutId id="2147488680" r:id="rId5"/>
    <p:sldLayoutId id="2147488681" r:id="rId6"/>
    <p:sldLayoutId id="2147488682" r:id="rId7"/>
    <p:sldLayoutId id="2147488683" r:id="rId8"/>
    <p:sldLayoutId id="2147488684" r:id="rId9"/>
    <p:sldLayoutId id="2147488685" r:id="rId10"/>
    <p:sldLayoutId id="2147488686" r:id="rId11"/>
    <p:sldLayoutId id="2147488687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/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0000"/>
                </a:solidFill>
                <a:latin typeface="Arial Black" pitchFamily="34" charset="0"/>
              </a:defRPr>
            </a:lvl1pPr>
          </a:lstStyle>
          <a:p>
            <a:pPr>
              <a:defRPr/>
            </a:pPr>
            <a:fld id="{9F38922F-5AA7-49AC-9FBD-77AC623CB49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grpSp>
        <p:nvGrpSpPr>
          <p:cNvPr id="2052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1032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endParaRPr lang="ru-RU" altLang="ru-RU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033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034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>
                <a:solidFill>
                  <a:srgbClr val="666699"/>
                </a:solidFill>
              </a:endParaRPr>
            </a:p>
          </p:txBody>
        </p:sp>
        <p:sp>
          <p:nvSpPr>
            <p:cNvPr id="1035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>
                <a:solidFill>
                  <a:srgbClr val="666699"/>
                </a:solidFill>
              </a:endParaRPr>
            </a:p>
          </p:txBody>
        </p:sp>
        <p:sp>
          <p:nvSpPr>
            <p:cNvPr id="1036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>
                <a:solidFill>
                  <a:srgbClr val="9999CC"/>
                </a:solidFill>
              </a:endParaRPr>
            </a:p>
          </p:txBody>
        </p:sp>
        <p:sp>
          <p:nvSpPr>
            <p:cNvPr id="1037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>
                <a:solidFill>
                  <a:srgbClr val="666699"/>
                </a:solidFill>
              </a:endParaRPr>
            </a:p>
          </p:txBody>
        </p:sp>
        <p:sp>
          <p:nvSpPr>
            <p:cNvPr id="1038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039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>
                <a:solidFill>
                  <a:srgbClr val="9999CC"/>
                </a:solidFill>
              </a:endParaRPr>
            </a:p>
          </p:txBody>
        </p:sp>
        <p:sp>
          <p:nvSpPr>
            <p:cNvPr id="1040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>
                <a:solidFill>
                  <a:srgbClr val="9999CC"/>
                </a:solidFill>
              </a:endParaRPr>
            </a:p>
          </p:txBody>
        </p:sp>
      </p:grpSp>
      <p:sp>
        <p:nvSpPr>
          <p:cNvPr id="2053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054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5488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CD9B9E68-F693-40F1-9455-49B266883D96}" type="datetimeFigureOut">
              <a:rPr lang="ru-RU" altLang="ru-RU"/>
              <a:pPr>
                <a:defRPr/>
              </a:pPr>
              <a:t>25.11.2021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688" r:id="rId1"/>
    <p:sldLayoutId id="2147488689" r:id="rId2"/>
    <p:sldLayoutId id="2147488690" r:id="rId3"/>
    <p:sldLayoutId id="2147488691" r:id="rId4"/>
    <p:sldLayoutId id="2147488692" r:id="rId5"/>
    <p:sldLayoutId id="2147488693" r:id="rId6"/>
    <p:sldLayoutId id="2147488694" r:id="rId7"/>
    <p:sldLayoutId id="2147488695" r:id="rId8"/>
    <p:sldLayoutId id="2147488696" r:id="rId9"/>
    <p:sldLayoutId id="2147488697" r:id="rId10"/>
    <p:sldLayoutId id="2147488698" r:id="rId11"/>
    <p:sldLayoutId id="2147488699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6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9.png"/><Relationship Id="rId5" Type="http://schemas.openxmlformats.org/officeDocument/2006/relationships/oleObject" Target="../embeddings/oleObject4.bin"/><Relationship Id="rId10" Type="http://schemas.openxmlformats.org/officeDocument/2006/relationships/image" Target="../media/image21.png"/><Relationship Id="rId4" Type="http://schemas.openxmlformats.org/officeDocument/2006/relationships/image" Target="../media/image18.png"/><Relationship Id="rId9" Type="http://schemas.openxmlformats.org/officeDocument/2006/relationships/oleObject" Target="../embeddings/oleObject6.bin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2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3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4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25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26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27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28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46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emf"/><Relationship Id="rId3" Type="http://schemas.openxmlformats.org/officeDocument/2006/relationships/oleObject" Target="../embeddings/oleObject15.bin"/><Relationship Id="rId7" Type="http://schemas.openxmlformats.org/officeDocument/2006/relationships/oleObject" Target="../embeddings/Microsoft_Excel_97-2003_Worksheet2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16.bin"/><Relationship Id="rId5" Type="http://schemas.openxmlformats.org/officeDocument/2006/relationships/image" Target="../media/image49.emf"/><Relationship Id="rId4" Type="http://schemas.openxmlformats.org/officeDocument/2006/relationships/oleObject" Target="../embeddings/Microsoft_Excel_97-2003_Worksheet1.xls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1676400"/>
            <a:ext cx="7772400" cy="2987675"/>
          </a:xfrm>
        </p:spPr>
        <p:txBody>
          <a:bodyPr anchor="t"/>
          <a:lstStyle/>
          <a:p>
            <a:pPr algn="ctr" eaLnBrk="1" hangingPunct="1"/>
            <a:r>
              <a:rPr lang="ru-RU" altLang="ru-RU" sz="3300" b="1" i="1" smtClean="0">
                <a:latin typeface="Times New Roman" pitchFamily="18" charset="0"/>
              </a:rPr>
              <a:t>Брошюра</a:t>
            </a:r>
            <a:r>
              <a:rPr lang="ru-RU" altLang="ru-RU" sz="2900" b="1" i="1" smtClean="0">
                <a:latin typeface="Times New Roman" pitchFamily="18" charset="0"/>
              </a:rPr>
              <a:t/>
            </a:r>
            <a:br>
              <a:rPr lang="ru-RU" altLang="ru-RU" sz="2900" b="1" i="1" smtClean="0">
                <a:latin typeface="Times New Roman" pitchFamily="18" charset="0"/>
              </a:rPr>
            </a:br>
            <a:r>
              <a:rPr lang="ru-RU" altLang="ru-RU" sz="4000" b="1" i="1" smtClean="0">
                <a:latin typeface="Times New Roman" pitchFamily="18" charset="0"/>
              </a:rPr>
              <a:t>«БЮДЖЕТ ДЛЯ ГРАЖДАН»</a:t>
            </a:r>
            <a:br>
              <a:rPr lang="ru-RU" altLang="ru-RU" sz="4000" b="1" i="1" smtClean="0">
                <a:latin typeface="Times New Roman" pitchFamily="18" charset="0"/>
              </a:rPr>
            </a:br>
            <a:r>
              <a:rPr lang="ru-RU" altLang="ru-RU" sz="2300" b="1" i="1" smtClean="0">
                <a:latin typeface="Times New Roman" pitchFamily="18" charset="0"/>
              </a:rPr>
              <a:t>к решению Совета народных депутатов Муромского района от 16.12.2020 № 78  «О бюджете Муромского района на 2021 год и на плановый период 2022 и 2023</a:t>
            </a:r>
            <a:br>
              <a:rPr lang="ru-RU" altLang="ru-RU" sz="2300" b="1" i="1" smtClean="0">
                <a:latin typeface="Times New Roman" pitchFamily="18" charset="0"/>
              </a:rPr>
            </a:br>
            <a:r>
              <a:rPr lang="ru-RU" altLang="ru-RU" sz="2300" b="1" i="1" smtClean="0">
                <a:latin typeface="Times New Roman" pitchFamily="18" charset="0"/>
              </a:rPr>
              <a:t> годов» с изменениями от 18.11.2021 № 83</a:t>
            </a:r>
            <a:br>
              <a:rPr lang="ru-RU" altLang="ru-RU" sz="2300" b="1" i="1" smtClean="0">
                <a:latin typeface="Times New Roman" pitchFamily="18" charset="0"/>
              </a:rPr>
            </a:br>
            <a:endParaRPr lang="ru-RU" altLang="ru-RU" sz="2300" b="1" i="1" smtClean="0">
              <a:latin typeface="Times New Roman" pitchFamily="18" charset="0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2743200" y="152400"/>
            <a:ext cx="3886200" cy="1143000"/>
          </a:xfrm>
        </p:spPr>
        <p:txBody>
          <a:bodyPr/>
          <a:lstStyle/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000" b="1" i="1" smtClean="0">
                <a:latin typeface="Times New Roman" pitchFamily="18" charset="0"/>
              </a:rPr>
              <a:t>Муниципальное образование </a:t>
            </a:r>
          </a:p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000" b="1" i="1" smtClean="0">
                <a:latin typeface="Times New Roman" pitchFamily="18" charset="0"/>
              </a:rPr>
              <a:t>Муромский район </a:t>
            </a:r>
          </a:p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000" b="1" i="1" smtClean="0">
                <a:latin typeface="Times New Roman" pitchFamily="18" charset="0"/>
              </a:rPr>
              <a:t>Владимирской области</a:t>
            </a:r>
          </a:p>
        </p:txBody>
      </p:sp>
      <p:pic>
        <p:nvPicPr>
          <p:cNvPr id="27652" name="Picture 5" descr="Зимой-в-деревне-60х9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494213"/>
            <a:ext cx="3048000" cy="236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6" descr="polya-oboi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10113"/>
            <a:ext cx="3429000" cy="214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Picture 8" descr="48442968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0"/>
            <a:ext cx="2286000" cy="177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Rectangle 4"/>
          <p:cNvSpPr>
            <a:spLocks noGrp="1" noChangeArrowheads="1"/>
          </p:cNvSpPr>
          <p:nvPr>
            <p:ph type="title" sz="quarter" idx="4294967295"/>
          </p:nvPr>
        </p:nvSpPr>
        <p:spPr>
          <a:xfrm>
            <a:off x="608013" y="304800"/>
            <a:ext cx="8075612" cy="1157288"/>
          </a:xfrm>
        </p:spPr>
        <p:txBody>
          <a:bodyPr anchor="t"/>
          <a:lstStyle/>
          <a:p>
            <a:pPr algn="ctr" eaLnBrk="1" hangingPunct="1"/>
            <a:r>
              <a:rPr lang="ru-RU" altLang="ru-RU" sz="2000" smtClean="0">
                <a:latin typeface="Times New Roman" pitchFamily="18" charset="0"/>
              </a:rPr>
              <a:t>Основные экономические показатели развития экономики муниципального образования Муромский район</a:t>
            </a:r>
            <a:r>
              <a:rPr lang="ru-RU" altLang="ru-RU" sz="2000" smtClean="0"/>
              <a:t/>
            </a:r>
            <a:br>
              <a:rPr lang="ru-RU" altLang="ru-RU" sz="2000" smtClean="0"/>
            </a:br>
            <a:endParaRPr lang="ru-RU" altLang="ru-RU" sz="2000" smtClean="0"/>
          </a:p>
        </p:txBody>
      </p:sp>
      <p:graphicFrame>
        <p:nvGraphicFramePr>
          <p:cNvPr id="36867" name="Диаграмма 6"/>
          <p:cNvGraphicFramePr>
            <a:graphicFrameLocks/>
          </p:cNvGraphicFramePr>
          <p:nvPr/>
        </p:nvGraphicFramePr>
        <p:xfrm>
          <a:off x="4597400" y="1016000"/>
          <a:ext cx="4368800" cy="292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70" r:id="rId3" imgW="4371211" imgH="2920237" progId="Excel.Chart.8">
                  <p:embed/>
                </p:oleObj>
              </mc:Choice>
              <mc:Fallback>
                <p:oleObj r:id="rId3" imgW="4371211" imgH="2920237" progId="Excel.Chart.8">
                  <p:embed/>
                  <p:pic>
                    <p:nvPicPr>
                      <p:cNvPr id="0" name="Диаграмма 6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97400" y="1016000"/>
                        <a:ext cx="4368800" cy="292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68" name="Диаграмма 9"/>
          <p:cNvGraphicFramePr>
            <a:graphicFrameLocks/>
          </p:cNvGraphicFramePr>
          <p:nvPr/>
        </p:nvGraphicFramePr>
        <p:xfrm>
          <a:off x="2311400" y="3987800"/>
          <a:ext cx="4589463" cy="2752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71" r:id="rId5" imgW="4590686" imgH="2755631" progId="Excel.Chart.8">
                  <p:embed/>
                </p:oleObj>
              </mc:Choice>
              <mc:Fallback>
                <p:oleObj r:id="rId5" imgW="4590686" imgH="2755631" progId="Excel.Chart.8">
                  <p:embed/>
                  <p:pic>
                    <p:nvPicPr>
                      <p:cNvPr id="0" name="Диаграмма 9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11400" y="3987800"/>
                        <a:ext cx="4589463" cy="2752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6869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066800"/>
            <a:ext cx="4267200" cy="280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890" name="Диаграмма 5"/>
          <p:cNvGraphicFramePr>
            <a:graphicFrameLocks/>
          </p:cNvGraphicFramePr>
          <p:nvPr/>
        </p:nvGraphicFramePr>
        <p:xfrm>
          <a:off x="25400" y="330200"/>
          <a:ext cx="4368800" cy="299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4" r:id="rId3" imgW="4371211" imgH="2999492" progId="Excel.Chart.8">
                  <p:embed/>
                </p:oleObj>
              </mc:Choice>
              <mc:Fallback>
                <p:oleObj r:id="rId3" imgW="4371211" imgH="2999492" progId="Excel.Chart.8">
                  <p:embed/>
                  <p:pic>
                    <p:nvPicPr>
                      <p:cNvPr id="0" name="Диаграмма 5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00" y="330200"/>
                        <a:ext cx="4368800" cy="299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1" name="Диаграмма 6"/>
          <p:cNvGraphicFramePr>
            <a:graphicFrameLocks/>
          </p:cNvGraphicFramePr>
          <p:nvPr/>
        </p:nvGraphicFramePr>
        <p:xfrm>
          <a:off x="4445000" y="330200"/>
          <a:ext cx="4686300" cy="299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5" r:id="rId5" imgW="4688230" imgH="2999492" progId="Excel.Chart.8">
                  <p:embed/>
                </p:oleObj>
              </mc:Choice>
              <mc:Fallback>
                <p:oleObj r:id="rId5" imgW="4688230" imgH="2999492" progId="Excel.Chart.8">
                  <p:embed/>
                  <p:pic>
                    <p:nvPicPr>
                      <p:cNvPr id="0" name="Диаграмма 6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45000" y="330200"/>
                        <a:ext cx="4686300" cy="299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2" name="Диаграмма 7"/>
          <p:cNvGraphicFramePr>
            <a:graphicFrameLocks/>
          </p:cNvGraphicFramePr>
          <p:nvPr/>
        </p:nvGraphicFramePr>
        <p:xfrm>
          <a:off x="4489450" y="3454400"/>
          <a:ext cx="4673600" cy="322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6" r:id="rId7" imgW="4676037" imgH="3225064" progId="Excel.Chart.8">
                  <p:embed/>
                </p:oleObj>
              </mc:Choice>
              <mc:Fallback>
                <p:oleObj r:id="rId7" imgW="4676037" imgH="3225064" progId="Excel.Chart.8">
                  <p:embed/>
                  <p:pic>
                    <p:nvPicPr>
                      <p:cNvPr id="0" name="Диаграмма 7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89450" y="3454400"/>
                        <a:ext cx="4673600" cy="322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3" name="Диаграмма 12"/>
          <p:cNvGraphicFramePr>
            <a:graphicFrameLocks/>
          </p:cNvGraphicFramePr>
          <p:nvPr/>
        </p:nvGraphicFramePr>
        <p:xfrm>
          <a:off x="25400" y="3454400"/>
          <a:ext cx="4368800" cy="322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7" r:id="rId9" imgW="4371211" imgH="3225064" progId="Excel.Chart.8">
                  <p:embed/>
                </p:oleObj>
              </mc:Choice>
              <mc:Fallback>
                <p:oleObj r:id="rId9" imgW="4371211" imgH="3225064" progId="Excel.Chart.8">
                  <p:embed/>
                  <p:pic>
                    <p:nvPicPr>
                      <p:cNvPr id="0" name="Диаграмма 12"/>
                      <p:cNvPicPr>
                        <a:picLocks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00" y="3454400"/>
                        <a:ext cx="4368800" cy="322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381000" y="152400"/>
            <a:ext cx="8458200" cy="838200"/>
          </a:xfrm>
        </p:spPr>
        <p:txBody>
          <a:bodyPr anchor="t"/>
          <a:lstStyle/>
          <a:p>
            <a:pPr algn="ctr" eaLnBrk="1" hangingPunct="1"/>
            <a:r>
              <a:rPr lang="ru-RU" altLang="ru-RU" sz="3200" b="1" i="1" u="sng" smtClean="0">
                <a:latin typeface="Times New Roman" pitchFamily="18" charset="0"/>
              </a:rPr>
              <a:t>Общие характеристики доходов и расходов бюджета района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838200" y="1524000"/>
            <a:ext cx="8153400" cy="381000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1800" smtClean="0">
                <a:solidFill>
                  <a:schemeClr val="tx2"/>
                </a:solidFill>
                <a:latin typeface="Times New Roman" pitchFamily="18" charset="0"/>
              </a:rPr>
              <a:t>Основные характеристики бюджета Муромского района на 2020-2023 годы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04800" y="1905000"/>
          <a:ext cx="8610600" cy="4648200"/>
        </p:xfrm>
        <a:graphic>
          <a:graphicData uri="http://schemas.openxmlformats.org/drawingml/2006/table">
            <a:tbl>
              <a:tblPr/>
              <a:tblGrid>
                <a:gridCol w="3149138"/>
                <a:gridCol w="756977"/>
                <a:gridCol w="780631"/>
                <a:gridCol w="780631"/>
                <a:gridCol w="792459"/>
                <a:gridCol w="789501"/>
                <a:gridCol w="780631"/>
                <a:gridCol w="780631"/>
              </a:tblGrid>
              <a:tr h="73871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Показатель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2020 год, (план на 01.11.2020)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2021 год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2022 год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2023 год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7960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сумма, тыс. рублей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% к предыдущему году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сумма, тыс. рублей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% к предыдущему году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сумма, тыс. рублей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% к предыдущему году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93202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Доходы - всего,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516421,53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472146,70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91,4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342582,00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72,6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327219,40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95,5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</a:tr>
              <a:tr h="193202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налоговые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59787,00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60980,00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102,0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61955,00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101,6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63430,00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102,4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93202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неналоговые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17935,00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5890,00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32,8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5946,00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101,0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5874,00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98,8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93202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безвозмездные поступления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438699,53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405276,70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92,4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274681,00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67,8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257915,40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93,9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93202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Расходы - всего,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520114,8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469483,3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90,3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342582,0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73,0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327219,4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95,5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193202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в том числе условно утверждаемые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4200,0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7800,0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185,7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93202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адресная инвестиционная программа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146799,7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120042,9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81,8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26498,2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22,1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22476,7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84,8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93202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Дефицит (-)/Профицит (+)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-3693,2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2663,4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238660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Источники финансирования дефицита бюджета - всего,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3693,2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-2663,4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538DD5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3866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кредиты, всего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93202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в т.ч. - от кредитных организаций: - получение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3276,6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93202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                                                               - погашение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363673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         - от других бюджетов бюджетной системы: - получение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363673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                                                                                         - погашение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-3960,0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-5940,0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93202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изменение остатков средств бюджета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7653,2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81000" y="0"/>
            <a:ext cx="8153400" cy="990600"/>
          </a:xfrm>
        </p:spPr>
        <p:txBody>
          <a:bodyPr/>
          <a:lstStyle/>
          <a:p>
            <a:pPr algn="ctr" eaLnBrk="1" hangingPunct="1"/>
            <a:r>
              <a:rPr lang="ru-RU" altLang="ru-RU" sz="1400" b="1" smtClean="0">
                <a:latin typeface="Times New Roman" pitchFamily="18" charset="0"/>
                <a:cs typeface="Times New Roman" pitchFamily="18" charset="0"/>
              </a:rPr>
              <a:t>Сведения об объеме и структуре муниципального долга Муромского района и расходов на его обслуживание, дефиците бюджета и источниках его финансирования в 2021-2023</a:t>
            </a:r>
            <a:br>
              <a:rPr lang="ru-RU" altLang="ru-RU" sz="14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400" b="1" smtClean="0">
                <a:latin typeface="Times New Roman" pitchFamily="18" charset="0"/>
                <a:cs typeface="Times New Roman" pitchFamily="18" charset="0"/>
              </a:rPr>
              <a:t> годах</a:t>
            </a:r>
          </a:p>
        </p:txBody>
      </p:sp>
      <p:sp>
        <p:nvSpPr>
          <p:cNvPr id="39939" name="Номер слайда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endParaRPr lang="ru-RU" altLang="ru-RU" sz="150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76200" y="685800"/>
          <a:ext cx="8991600" cy="6038850"/>
        </p:xfrm>
        <a:graphic>
          <a:graphicData uri="http://schemas.openxmlformats.org/drawingml/2006/table">
            <a:tbl>
              <a:tblPr/>
              <a:tblGrid>
                <a:gridCol w="2708118"/>
                <a:gridCol w="2279945"/>
                <a:gridCol w="610893"/>
                <a:gridCol w="610893"/>
                <a:gridCol w="610893"/>
                <a:gridCol w="556351"/>
                <a:gridCol w="807253"/>
                <a:gridCol w="807253"/>
              </a:tblGrid>
              <a:tr h="9522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effectLst/>
                          <a:latin typeface="Times New Roman"/>
                        </a:rPr>
                        <a:t>Наименование показателя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effectLst/>
                          <a:latin typeface="Times New Roman"/>
                        </a:rPr>
                        <a:t>Ограничение, установленное Бюджетным кодексом Российской Федерации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400" b="1" i="0" u="none" strike="noStrike">
                          <a:effectLst/>
                          <a:latin typeface="Times New Roman"/>
                        </a:rPr>
                        <a:t>Значение показателя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568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effectLst/>
                          <a:latin typeface="Times New Roman"/>
                        </a:rPr>
                        <a:t>тыс. рублей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effectLst/>
                          <a:latin typeface="Times New Roman"/>
                        </a:rPr>
                        <a:t>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effectLst/>
                          <a:latin typeface="Times New Roman"/>
                        </a:rPr>
                        <a:t>тыс. рублей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effectLst/>
                          <a:latin typeface="Times New Roman"/>
                        </a:rPr>
                        <a:t>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effectLst/>
                          <a:latin typeface="Times New Roman"/>
                        </a:rPr>
                        <a:t>тыс. рублей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effectLst/>
                          <a:latin typeface="Times New Roman"/>
                        </a:rPr>
                        <a:t>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183338"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Верхний предел муниципального долга Муромского района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Не должен превышать утвержденный общий  объем доходов местного бюджета без учета утвержденного объема безвозмездных поступлений и (или) поступлений налоговых доходов по дополнительным нормативам отчислений от налога на доходы физических лиц.</a:t>
                      </a:r>
                      <a:br>
                        <a:rPr lang="ru-RU" sz="800" b="0" i="0" u="none" strike="noStrike" dirty="0">
                          <a:effectLst/>
                          <a:latin typeface="Times New Roman"/>
                        </a:rPr>
                      </a:br>
                      <a:endParaRPr lang="ru-RU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на 01.01.2022 года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на 01.01.2023 года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на 01.01.2024 года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853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3276,60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4,9%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3276,60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4,9%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3276,60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4,9%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121933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в том числе: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458348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- бюджетные кредиты, привлеченные в бюджет Муромского района от других бюджетов бюджетной системы Российской Федерации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190453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- кредиты, полученные от кредитных организаций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121933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- муниципальные гарантии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121933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Times New Roman"/>
                        </a:rPr>
                        <a:t>2021 </a:t>
                      </a:r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год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Times New Roman"/>
                        </a:rPr>
                        <a:t>2022 </a:t>
                      </a:r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год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smtClean="0">
                          <a:effectLst/>
                          <a:latin typeface="Times New Roman"/>
                        </a:rPr>
                        <a:t>2023год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08361"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Обслуживание государственного и муниципального долга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Не должен превышать 15 процентов объема расходов бюджета района, за исключением объема расходов, которые осуществляются за счет субвенций, предоставляемых из бюджетов бюджетной системы Российской Федерации.</a:t>
                      </a:r>
                      <a:br>
                        <a:rPr lang="ru-RU" sz="800" b="0" i="0" u="none" strike="noStrike" dirty="0">
                          <a:effectLst/>
                          <a:latin typeface="Times New Roman"/>
                        </a:rPr>
                      </a:br>
                      <a:endParaRPr lang="ru-RU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47,00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Times New Roman"/>
                        </a:rPr>
                        <a:t>0,07%</a:t>
                      </a:r>
                      <a:endParaRPr lang="ru-RU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173,00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Times New Roman"/>
                        </a:rPr>
                        <a:t>0,26%</a:t>
                      </a:r>
                      <a:endParaRPr lang="ru-RU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173,00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Times New Roman"/>
                        </a:rPr>
                        <a:t>0,26%</a:t>
                      </a:r>
                      <a:endParaRPr lang="ru-RU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96871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Дефицит (-)/профицит(+)                                                                                     бюджета Муромского района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Дефицит местного бюджета не должен превышать 10 процентов утвержденного общего годового объема доходов местного бюджета без учета утвержденного объема безвозмездных поступлений и (или) поступлений налоговых доходов по дополнительным нормативам отчислений.</a:t>
                      </a:r>
                      <a:br>
                        <a:rPr lang="ru-RU" sz="800" b="0" i="0" u="none" strike="noStrike" dirty="0">
                          <a:effectLst/>
                          <a:latin typeface="Times New Roman"/>
                        </a:rPr>
                      </a:br>
                      <a:endParaRPr lang="ru-RU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2663,40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183338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Источники внутреннего  дефицитов бюджетов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-2663,40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491373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Разница между привлеченными и погашенными муниципальным образованием кредитами от кредитных организаций валюте Российской Федерации 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3276,60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733354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Разница между привлеченным и погашенными муниципальным образованием  в валюте Российской Федерации бюджетными кредитами, представленными  местному бюджету другими бюджетами бюджетной системы Российской Федерации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-5940,00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289492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Изменение остатков средств на счетах по учету средств бюджета         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534400" cy="609600"/>
          </a:xfrm>
        </p:spPr>
        <p:txBody>
          <a:bodyPr/>
          <a:lstStyle/>
          <a:p>
            <a:pPr algn="ctr" eaLnBrk="1" hangingPunct="1"/>
            <a:r>
              <a:rPr lang="ru-RU" altLang="ru-RU" sz="2600" b="1" i="1" u="sng" smtClean="0">
                <a:latin typeface="Times New Roman" pitchFamily="18" charset="0"/>
              </a:rPr>
              <a:t>Доходы бюджета Муромского района на 2021 год </a:t>
            </a:r>
            <a:br>
              <a:rPr lang="ru-RU" altLang="ru-RU" sz="2600" b="1" i="1" u="sng" smtClean="0">
                <a:latin typeface="Times New Roman" pitchFamily="18" charset="0"/>
              </a:rPr>
            </a:br>
            <a:r>
              <a:rPr lang="ru-RU" altLang="ru-RU" sz="2600" b="1" i="1" u="sng" smtClean="0">
                <a:latin typeface="Times New Roman" pitchFamily="18" charset="0"/>
              </a:rPr>
              <a:t>и на плановый период 2022 и 2023 годов</a:t>
            </a:r>
            <a:endParaRPr lang="ru-RU" altLang="ru-RU" sz="2600" smtClean="0">
              <a:latin typeface="Times New Roman" pitchFamily="18" charset="0"/>
            </a:endParaRPr>
          </a:p>
        </p:txBody>
      </p:sp>
      <p:sp>
        <p:nvSpPr>
          <p:cNvPr id="40963" name="Rectangle 56"/>
          <p:cNvSpPr>
            <a:spLocks noChangeArrowheads="1"/>
          </p:cNvSpPr>
          <p:nvPr/>
        </p:nvSpPr>
        <p:spPr bwMode="auto">
          <a:xfrm>
            <a:off x="304800" y="908050"/>
            <a:ext cx="8515350" cy="568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ru-RU" altLang="ru-RU" b="1">
                <a:solidFill>
                  <a:srgbClr val="000000"/>
                </a:solidFill>
                <a:latin typeface="Times New Roman" pitchFamily="18" charset="0"/>
              </a:rPr>
              <a:t>Особенности формирования бюджета Муромского района на 2021 год и на плановый период 2022 и 2023 годов</a:t>
            </a: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endParaRPr lang="ru-RU" altLang="ru-RU" sz="1600" b="1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endParaRPr lang="ru-RU" altLang="ru-RU" sz="1600" b="1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endParaRPr lang="ru-RU" altLang="ru-RU" sz="1600" b="1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endParaRPr lang="ru-RU" altLang="ru-RU" sz="1600" b="1">
              <a:solidFill>
                <a:srgbClr val="000000"/>
              </a:solidFill>
              <a:latin typeface="Times New Roman" pitchFamily="18" charset="0"/>
            </a:endParaRPr>
          </a:p>
          <a:p>
            <a:pPr algn="just" eaLnBrk="1" hangingPunct="1"/>
            <a:endParaRPr lang="ru-RU" altLang="ru-RU" sz="140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/>
            <a:endParaRPr lang="ru-RU" altLang="ru-RU" sz="140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/>
            <a:endParaRPr lang="ru-RU" altLang="ru-RU" sz="140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/>
            <a:endParaRPr lang="ru-RU" altLang="ru-RU" sz="140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/>
            <a:endParaRPr lang="ru-RU" altLang="ru-RU" sz="140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/>
            <a:endParaRPr lang="ru-RU" altLang="ru-RU" sz="140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endParaRPr lang="ru-RU" altLang="ru-RU" sz="1400" b="1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endParaRPr lang="ru-RU" altLang="ru-RU" sz="1400" b="1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endParaRPr lang="ru-RU" altLang="ru-RU" sz="1400" b="1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endParaRPr lang="ru-RU" altLang="ru-RU" sz="1400" b="1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endParaRPr lang="ru-RU" altLang="ru-RU" sz="1400" b="1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endParaRPr lang="ru-RU" altLang="ru-RU" sz="1400" b="1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altLang="ru-RU" sz="1400" b="1">
                <a:latin typeface="Times New Roman" pitchFamily="18" charset="0"/>
                <a:cs typeface="Times New Roman" pitchFamily="18" charset="0"/>
              </a:rPr>
              <a:t>Доходы бюджета Муромского района</a:t>
            </a:r>
          </a:p>
          <a:p>
            <a:pPr algn="just" eaLnBrk="1" hangingPunct="1"/>
            <a:r>
              <a:rPr lang="ru-RU" altLang="ru-RU" sz="1400">
                <a:latin typeface="Times New Roman" pitchFamily="18" charset="0"/>
                <a:cs typeface="Times New Roman" pitchFamily="18" charset="0"/>
              </a:rPr>
              <a:t>          Прогноз налоговых и неналоговых доходов бюджета района сформирован в соответствии с бюджетным законодательством Российской Федерации, законодательством о налогах и сборах, законодательством об иных обязательных платежах (ст.39 Бюджетного кодекса).</a:t>
            </a:r>
          </a:p>
          <a:p>
            <a:pPr algn="just" eaLnBrk="1" hangingPunct="1"/>
            <a:r>
              <a:rPr lang="ru-RU" altLang="ru-RU" sz="1400">
                <a:latin typeface="Times New Roman" pitchFamily="18" charset="0"/>
                <a:cs typeface="Times New Roman" pitchFamily="18" charset="0"/>
              </a:rPr>
              <a:t>          При расчете прогнозируемого объема доходов бюджета района учитывалось действующее законодательство с учетом изменений, внесенных в налоговое и бюджетное законодательство и вступающих в силу с 01 января 2021 года.</a:t>
            </a:r>
          </a:p>
          <a:p>
            <a:pPr algn="just" eaLnBrk="1" hangingPunct="1"/>
            <a:r>
              <a:rPr lang="ru-RU" altLang="ru-RU" sz="1400">
                <a:latin typeface="Times New Roman" pitchFamily="18" charset="0"/>
                <a:cs typeface="Times New Roman" pitchFamily="18" charset="0"/>
              </a:rPr>
              <a:t>          </a:t>
            </a:r>
          </a:p>
        </p:txBody>
      </p:sp>
      <p:sp>
        <p:nvSpPr>
          <p:cNvPr id="2" name="Прямоугольник с двумя скругленными противолежащими углами 1"/>
          <p:cNvSpPr/>
          <p:nvPr/>
        </p:nvSpPr>
        <p:spPr bwMode="auto">
          <a:xfrm>
            <a:off x="352698" y="2783681"/>
            <a:ext cx="2085702" cy="1770698"/>
          </a:xfrm>
          <a:prstGeom prst="round2Diag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>
              <a:defRPr/>
            </a:pPr>
            <a:r>
              <a:rPr lang="ru-RU" alt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послание Президента Российской Федерации Федеральному Собранию Российской Федерации</a:t>
            </a:r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 bwMode="auto">
          <a:xfrm>
            <a:off x="2590800" y="2792219"/>
            <a:ext cx="2133600" cy="1770698"/>
          </a:xfrm>
          <a:prstGeom prst="round2Diag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>
              <a:defRPr/>
            </a:pPr>
            <a:r>
              <a:rPr lang="ru-RU" alt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прогноз социально-экономического развития Муромского района до 2023 года</a:t>
            </a:r>
          </a:p>
          <a:p>
            <a:pPr algn="just">
              <a:defRPr/>
            </a:pPr>
            <a:endParaRPr lang="ru-RU" alt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endParaRPr lang="ru-RU" alt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alt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 bwMode="auto">
          <a:xfrm>
            <a:off x="5029200" y="2756840"/>
            <a:ext cx="3522616" cy="2009061"/>
          </a:xfrm>
          <a:prstGeom prst="round2Diag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>
              <a:defRPr/>
            </a:pPr>
            <a:r>
              <a:rPr lang="ru-RU" alt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основные направления бюджетной и налоговой политики Муромского района и других исходных данных для составления проекта бюджета Муромского района на 2021 год и на плановый период 2022 и 2023 годов, утвержденные постановлением Главы администрации Муромского района</a:t>
            </a:r>
          </a:p>
        </p:txBody>
      </p:sp>
      <p:sp>
        <p:nvSpPr>
          <p:cNvPr id="7" name="Стрелка вниз 6"/>
          <p:cNvSpPr/>
          <p:nvPr/>
        </p:nvSpPr>
        <p:spPr bwMode="auto">
          <a:xfrm>
            <a:off x="1295400" y="2322731"/>
            <a:ext cx="304800" cy="460950"/>
          </a:xfrm>
          <a:prstGeom prst="downArrow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10" name="Стрелка вниз 9"/>
          <p:cNvSpPr/>
          <p:nvPr/>
        </p:nvSpPr>
        <p:spPr bwMode="auto">
          <a:xfrm>
            <a:off x="3505200" y="2350451"/>
            <a:ext cx="304800" cy="460950"/>
          </a:xfrm>
          <a:prstGeom prst="downArrow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11" name="Стрелка вниз 10"/>
          <p:cNvSpPr/>
          <p:nvPr/>
        </p:nvSpPr>
        <p:spPr bwMode="auto">
          <a:xfrm>
            <a:off x="6638108" y="2322731"/>
            <a:ext cx="304800" cy="460950"/>
          </a:xfrm>
          <a:prstGeom prst="downArrow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3" name="Прямоугольник 2"/>
          <p:cNvSpPr/>
          <p:nvPr/>
        </p:nvSpPr>
        <p:spPr bwMode="auto">
          <a:xfrm>
            <a:off x="762000" y="1737956"/>
            <a:ext cx="7543800" cy="584775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alt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Основой составления прогноза доходов бюджета Муромского района на 2021 год и на плановый период 2022 и 2023 годов являются: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ъект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6324600"/>
          </a:xfrm>
        </p:spPr>
        <p:txBody>
          <a:bodyPr/>
          <a:lstStyle/>
          <a:p>
            <a:endParaRPr lang="ru-RU" altLang="ru-RU" sz="1400" smtClean="0"/>
          </a:p>
          <a:p>
            <a:endParaRPr lang="ru-RU" altLang="ru-RU" sz="1400" smtClean="0"/>
          </a:p>
          <a:p>
            <a:endParaRPr lang="ru-RU" altLang="ru-RU" sz="1400" smtClean="0"/>
          </a:p>
          <a:p>
            <a:endParaRPr lang="ru-RU" altLang="ru-RU" sz="1400" smtClean="0"/>
          </a:p>
          <a:p>
            <a:endParaRPr lang="ru-RU" altLang="ru-RU" sz="1400" smtClean="0"/>
          </a:p>
          <a:p>
            <a:endParaRPr lang="ru-RU" altLang="ru-RU" sz="1400" smtClean="0"/>
          </a:p>
          <a:p>
            <a:endParaRPr lang="ru-RU" altLang="ru-RU" sz="1400" smtClean="0"/>
          </a:p>
          <a:p>
            <a:endParaRPr lang="ru-RU" altLang="ru-RU" sz="1400" smtClean="0"/>
          </a:p>
          <a:p>
            <a:endParaRPr lang="ru-RU" altLang="ru-RU" sz="1400" smtClean="0"/>
          </a:p>
          <a:p>
            <a:endParaRPr lang="ru-RU" altLang="ru-RU" sz="1400" smtClean="0"/>
          </a:p>
          <a:p>
            <a:endParaRPr lang="ru-RU" altLang="ru-RU" sz="1400" smtClean="0"/>
          </a:p>
          <a:p>
            <a:endParaRPr lang="ru-RU" altLang="ru-RU" sz="1400" smtClean="0"/>
          </a:p>
          <a:p>
            <a:endParaRPr lang="ru-RU" altLang="ru-RU" sz="1400" smtClean="0"/>
          </a:p>
          <a:p>
            <a:endParaRPr lang="ru-RU" altLang="ru-RU" sz="1400" smtClean="0"/>
          </a:p>
          <a:p>
            <a:endParaRPr lang="ru-RU" altLang="ru-RU" sz="1400" smtClean="0"/>
          </a:p>
          <a:p>
            <a:endParaRPr lang="ru-RU" altLang="ru-RU" sz="1400" smtClean="0"/>
          </a:p>
          <a:p>
            <a:endParaRPr lang="ru-RU" altLang="ru-RU" sz="1400" smtClean="0"/>
          </a:p>
          <a:p>
            <a:endParaRPr lang="ru-RU" altLang="ru-RU" sz="1400" smtClean="0"/>
          </a:p>
          <a:p>
            <a:endParaRPr lang="ru-RU" altLang="ru-RU" sz="1400" smtClean="0"/>
          </a:p>
          <a:p>
            <a:endParaRPr lang="ru-RU" altLang="ru-RU" sz="1400" smtClean="0"/>
          </a:p>
          <a:p>
            <a:endParaRPr lang="ru-RU" altLang="ru-RU" sz="14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Табличка 5"/>
          <p:cNvSpPr/>
          <p:nvPr/>
        </p:nvSpPr>
        <p:spPr bwMode="auto">
          <a:xfrm>
            <a:off x="838200" y="304800"/>
            <a:ext cx="7391400" cy="960120"/>
          </a:xfrm>
          <a:prstGeom prst="plaque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alt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 оценке параметров налоговых и неналоговых доходов бюджета района на 2021 год и на плановый период 2022 и 2023 годов учитывалась передача с областного на муниципальный уровень:</a:t>
            </a:r>
          </a:p>
        </p:txBody>
      </p:sp>
      <p:sp>
        <p:nvSpPr>
          <p:cNvPr id="3" name="Прямоугольник с одним вырезанным углом 2"/>
          <p:cNvSpPr/>
          <p:nvPr/>
        </p:nvSpPr>
        <p:spPr bwMode="auto">
          <a:xfrm>
            <a:off x="664029" y="1828800"/>
            <a:ext cx="7467600" cy="334566"/>
          </a:xfrm>
          <a:prstGeom prst="snip1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alt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налога на доходы физических лиц в бюджеты муниципальных районов по нормативу 33%</a:t>
            </a:r>
          </a:p>
        </p:txBody>
      </p:sp>
      <p:sp>
        <p:nvSpPr>
          <p:cNvPr id="7" name="Прямоугольник с одним вырезанным углом 6"/>
          <p:cNvSpPr/>
          <p:nvPr/>
        </p:nvSpPr>
        <p:spPr bwMode="auto">
          <a:xfrm>
            <a:off x="642910" y="2357430"/>
            <a:ext cx="7467600" cy="1037153"/>
          </a:xfrm>
          <a:prstGeom prst="snip1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alt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доходов от акцизов на нефтепродукты в бюджеты муниципального района, осуществляющих полномочия в сфере дорожного хозяйства, по дифференцированным нормативам отчислений исходя из зачисления в местные бюджеты 10% налоговых доходов консолидированного бюджета области от указанного налога</a:t>
            </a:r>
          </a:p>
        </p:txBody>
      </p:sp>
      <p:sp>
        <p:nvSpPr>
          <p:cNvPr id="8" name="Прямоугольник с одним вырезанным углом 7"/>
          <p:cNvSpPr/>
          <p:nvPr/>
        </p:nvSpPr>
        <p:spPr bwMode="auto">
          <a:xfrm>
            <a:off x="642910" y="6072206"/>
            <a:ext cx="7467600" cy="568762"/>
          </a:xfrm>
          <a:prstGeom prst="snip1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платы за негативное воздействие на окружающую среду - в бюджеты муниципальных районов в размере 100 процентов </a:t>
            </a:r>
          </a:p>
        </p:txBody>
      </p:sp>
      <p:sp>
        <p:nvSpPr>
          <p:cNvPr id="9" name="Прямоугольник с одним вырезанным углом 8"/>
          <p:cNvSpPr/>
          <p:nvPr/>
        </p:nvSpPr>
        <p:spPr bwMode="auto">
          <a:xfrm>
            <a:off x="642910" y="5357826"/>
            <a:ext cx="7467600" cy="568762"/>
          </a:xfrm>
          <a:prstGeom prst="snip1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>
              <a:defRPr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транспортного налога с физических лиц - в бюджеты муниципальных районов от сельских поселений – 50 процентов</a:t>
            </a:r>
          </a:p>
        </p:txBody>
      </p:sp>
      <p:sp>
        <p:nvSpPr>
          <p:cNvPr id="10" name="Прямоугольник с одним вырезанным углом 9"/>
          <p:cNvSpPr/>
          <p:nvPr/>
        </p:nvSpPr>
        <p:spPr bwMode="auto">
          <a:xfrm>
            <a:off x="642910" y="3500438"/>
            <a:ext cx="7467600" cy="1271349"/>
          </a:xfrm>
          <a:prstGeom prst="snip1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>
              <a:defRPr/>
            </a:pPr>
            <a:r>
              <a:rPr lang="ru-RU" alt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налога, взимаемого в связи с применением упрощенной системы налогообложения, в бюджеты муниципальных районов по нормативу 33,2% (в том числе по дифференцированным нормативам отчислений в бюджет района, установленными проектом Закона Владимирской области «Об областном бюджете на 2021 год и на плановый период 2022 и 2023 годов» в размере 8,2 % на 2021 – 2023 годы)</a:t>
            </a:r>
          </a:p>
        </p:txBody>
      </p:sp>
      <p:sp>
        <p:nvSpPr>
          <p:cNvPr id="4" name="Стрелка вниз 3"/>
          <p:cNvSpPr/>
          <p:nvPr/>
        </p:nvSpPr>
        <p:spPr bwMode="auto">
          <a:xfrm>
            <a:off x="4267200" y="1264920"/>
            <a:ext cx="304800" cy="563880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  <a:extLst/>
        </p:spPr>
        <p:txBody>
          <a:bodyPr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11" name="Прямоугольник с одним вырезанным углом 10"/>
          <p:cNvSpPr/>
          <p:nvPr/>
        </p:nvSpPr>
        <p:spPr bwMode="auto">
          <a:xfrm>
            <a:off x="642910" y="4929198"/>
            <a:ext cx="7467600" cy="334566"/>
          </a:xfrm>
          <a:prstGeom prst="snip1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налога на профессиональный доход в бюджеты муниципальных районов</a:t>
            </a:r>
            <a:r>
              <a:rPr lang="ru-RU" alt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по нормативу 100%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57"/>
          <p:cNvSpPr>
            <a:spLocks noChangeArrowheads="1"/>
          </p:cNvSpPr>
          <p:nvPr/>
        </p:nvSpPr>
        <p:spPr bwMode="auto">
          <a:xfrm>
            <a:off x="762000" y="609600"/>
            <a:ext cx="777240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2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Структура доходов бюджета Муромского района </a:t>
            </a:r>
          </a:p>
          <a:p>
            <a:pPr algn="ctr" eaLnBrk="1" hangingPunct="1"/>
            <a:r>
              <a:rPr lang="ru-RU" altLang="ru-RU" sz="22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2019 – 2023 годах, тыс. рублей</a:t>
            </a:r>
          </a:p>
        </p:txBody>
      </p:sp>
      <p:graphicFrame>
        <p:nvGraphicFramePr>
          <p:cNvPr id="43011" name="Object 2"/>
          <p:cNvGraphicFramePr>
            <a:graphicFrameLocks/>
          </p:cNvGraphicFramePr>
          <p:nvPr/>
        </p:nvGraphicFramePr>
        <p:xfrm>
          <a:off x="423863" y="1003300"/>
          <a:ext cx="8385175" cy="457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12" name="Worksheet" r:id="rId3" imgW="6635822" imgH="3613245" progId="Excel.Sheet.8">
                  <p:embed/>
                </p:oleObj>
              </mc:Choice>
              <mc:Fallback>
                <p:oleObj name="Worksheet" r:id="rId3" imgW="6635822" imgH="3613245" progId="Excel.Sheet.8">
                  <p:embed/>
                  <p:pic>
                    <p:nvPicPr>
                      <p:cNvPr id="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3863" y="1003300"/>
                        <a:ext cx="8385175" cy="457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838200" y="228600"/>
            <a:ext cx="7772400" cy="350838"/>
          </a:xfrm>
        </p:spPr>
        <p:txBody>
          <a:bodyPr anchor="t"/>
          <a:lstStyle/>
          <a:p>
            <a:pPr algn="ctr" eaLnBrk="1" hangingPunct="1"/>
            <a:r>
              <a:rPr lang="ru-RU" altLang="ru-RU" sz="2000" b="1" smtClean="0">
                <a:solidFill>
                  <a:schemeClr val="tx2"/>
                </a:solidFill>
                <a:latin typeface="Times New Roman" pitchFamily="18" charset="0"/>
              </a:rPr>
              <a:t>Налоговые и неналоговые доходы бюджета района</a:t>
            </a:r>
          </a:p>
        </p:txBody>
      </p:sp>
      <p:graphicFrame>
        <p:nvGraphicFramePr>
          <p:cNvPr id="3" name="Схема 2"/>
          <p:cNvGraphicFramePr/>
          <p:nvPr/>
        </p:nvGraphicFramePr>
        <p:xfrm>
          <a:off x="1251098" y="762000"/>
          <a:ext cx="6477000" cy="3962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Стрелка углом 4"/>
          <p:cNvSpPr/>
          <p:nvPr/>
        </p:nvSpPr>
        <p:spPr bwMode="auto">
          <a:xfrm rot="5400000">
            <a:off x="7543800" y="2362200"/>
            <a:ext cx="1066800" cy="762000"/>
          </a:xfrm>
          <a:prstGeom prst="ben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convex"/>
          </a:sp3d>
          <a:extLst/>
        </p:spPr>
        <p:txBody>
          <a:bodyPr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9" name="Стрелка углом 8"/>
          <p:cNvSpPr/>
          <p:nvPr/>
        </p:nvSpPr>
        <p:spPr bwMode="auto">
          <a:xfrm rot="16200000" flipH="1">
            <a:off x="387788" y="2477685"/>
            <a:ext cx="1205624" cy="609602"/>
          </a:xfrm>
          <a:prstGeom prst="ben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  <a:extLst/>
        </p:spPr>
        <p:txBody>
          <a:bodyPr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 bwMode="auto">
          <a:xfrm>
            <a:off x="6015038" y="581025"/>
            <a:ext cx="1524000" cy="1123950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 на доходы физических лиц 33476,0 тыс. рублей (50,1%)</a:t>
            </a:r>
          </a:p>
          <a:p>
            <a:pPr algn="ctr">
              <a:defRPr/>
            </a:pPr>
            <a:endParaRPr lang="ru-RU" sz="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трелка вправо 10"/>
          <p:cNvSpPr/>
          <p:nvPr/>
        </p:nvSpPr>
        <p:spPr bwMode="auto">
          <a:xfrm>
            <a:off x="5486400" y="990600"/>
            <a:ext cx="533400" cy="3048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  <a:extLst/>
        </p:spPr>
        <p:txBody>
          <a:bodyPr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2" name="Скругленный прямоугольник 1"/>
          <p:cNvSpPr/>
          <p:nvPr/>
        </p:nvSpPr>
        <p:spPr bwMode="auto">
          <a:xfrm>
            <a:off x="7539038" y="581025"/>
            <a:ext cx="1371600" cy="1123950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Транспортный налог с физических лиц – 7823,0 тыс. рублей (11,7%)</a:t>
            </a:r>
          </a:p>
        </p:txBody>
      </p:sp>
      <p:sp>
        <p:nvSpPr>
          <p:cNvPr id="12" name="Прямоугольник с двумя скругленными противолежащими углами 11"/>
          <p:cNvSpPr/>
          <p:nvPr/>
        </p:nvSpPr>
        <p:spPr bwMode="auto">
          <a:xfrm>
            <a:off x="6286512" y="3429001"/>
            <a:ext cx="2428892" cy="476726"/>
          </a:xfrm>
          <a:prstGeom prst="round2Diag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Акцизы на нефтепродукты – 11007,0 тыс. рублей (16,5%) </a:t>
            </a:r>
          </a:p>
        </p:txBody>
      </p:sp>
      <p:sp>
        <p:nvSpPr>
          <p:cNvPr id="13" name="Прямоугольник с двумя скругленными противолежащими углами 12"/>
          <p:cNvSpPr/>
          <p:nvPr/>
        </p:nvSpPr>
        <p:spPr bwMode="auto">
          <a:xfrm>
            <a:off x="6286512" y="3929066"/>
            <a:ext cx="2428892" cy="664012"/>
          </a:xfrm>
          <a:prstGeom prst="round2Diag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Упрощенная система налогообложения – 6146,0 тыс. рублей (9,2%) </a:t>
            </a:r>
          </a:p>
        </p:txBody>
      </p:sp>
      <p:sp>
        <p:nvSpPr>
          <p:cNvPr id="14" name="Прямоугольник с двумя скругленными противолежащими углами 13"/>
          <p:cNvSpPr/>
          <p:nvPr/>
        </p:nvSpPr>
        <p:spPr bwMode="auto">
          <a:xfrm>
            <a:off x="6286512" y="5214950"/>
            <a:ext cx="2428892" cy="476726"/>
          </a:xfrm>
          <a:prstGeom prst="round2Diag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Единый налог на вмененный доход -1100,0 тыс. рублей (1,6%) </a:t>
            </a:r>
          </a:p>
        </p:txBody>
      </p:sp>
      <p:sp>
        <p:nvSpPr>
          <p:cNvPr id="15" name="Прямоугольник с двумя скругленными противолежащими углами 14"/>
          <p:cNvSpPr/>
          <p:nvPr/>
        </p:nvSpPr>
        <p:spPr bwMode="auto">
          <a:xfrm>
            <a:off x="6286512" y="5643578"/>
            <a:ext cx="2428892" cy="476726"/>
          </a:xfrm>
          <a:prstGeom prst="round2Diag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Единый  сельскохозяйственный налог-136,0 тыс. рублей (0,2%) </a:t>
            </a:r>
          </a:p>
        </p:txBody>
      </p:sp>
      <p:sp>
        <p:nvSpPr>
          <p:cNvPr id="16" name="Прямоугольник с двумя скругленными противолежащими углами 15"/>
          <p:cNvSpPr/>
          <p:nvPr/>
        </p:nvSpPr>
        <p:spPr bwMode="auto">
          <a:xfrm>
            <a:off x="6286512" y="4572008"/>
            <a:ext cx="2428892" cy="664012"/>
          </a:xfrm>
          <a:prstGeom prst="round2Diag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Патентная система налогообложения-1292,0 тыс. рублей (1,9%) </a:t>
            </a:r>
          </a:p>
        </p:txBody>
      </p:sp>
      <p:sp>
        <p:nvSpPr>
          <p:cNvPr id="18" name="Прямоугольник с двумя скругленными противолежащими углами 17"/>
          <p:cNvSpPr/>
          <p:nvPr/>
        </p:nvSpPr>
        <p:spPr bwMode="auto">
          <a:xfrm>
            <a:off x="285720" y="3357562"/>
            <a:ext cx="2428892" cy="476726"/>
          </a:xfrm>
          <a:prstGeom prst="round2Diag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Аренда земельных участков – 2450,0 тыс. рублей (3,7%) </a:t>
            </a:r>
          </a:p>
        </p:txBody>
      </p:sp>
      <p:sp>
        <p:nvSpPr>
          <p:cNvPr id="19" name="Прямоугольник с двумя скругленными противолежащими углами 18"/>
          <p:cNvSpPr/>
          <p:nvPr/>
        </p:nvSpPr>
        <p:spPr bwMode="auto">
          <a:xfrm>
            <a:off x="285720" y="5286388"/>
            <a:ext cx="2428892" cy="476726"/>
          </a:xfrm>
          <a:prstGeom prst="round2Diag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Аренда имущества–107,0 тыс. рублей (0,2%) </a:t>
            </a:r>
          </a:p>
        </p:txBody>
      </p:sp>
      <p:sp>
        <p:nvSpPr>
          <p:cNvPr id="20" name="Прямоугольник с двумя скругленными противолежащими углами 19"/>
          <p:cNvSpPr/>
          <p:nvPr/>
        </p:nvSpPr>
        <p:spPr bwMode="auto">
          <a:xfrm>
            <a:off x="285720" y="4643446"/>
            <a:ext cx="2428892" cy="664012"/>
          </a:xfrm>
          <a:prstGeom prst="round2Diag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Плата за негативное воздействие на окружающую среду–140,0 тыс. рублей (0,2%) </a:t>
            </a:r>
          </a:p>
        </p:txBody>
      </p:sp>
      <p:sp>
        <p:nvSpPr>
          <p:cNvPr id="21" name="Прямоугольник с двумя скругленными противолежащими углами 20"/>
          <p:cNvSpPr/>
          <p:nvPr/>
        </p:nvSpPr>
        <p:spPr bwMode="auto">
          <a:xfrm>
            <a:off x="285720" y="3786190"/>
            <a:ext cx="2428892" cy="476726"/>
          </a:xfrm>
          <a:prstGeom prst="round2Diag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Доходы от продажи земельных участков–3000,0 тыс. рублей (4,5%) </a:t>
            </a:r>
          </a:p>
        </p:txBody>
      </p:sp>
      <p:sp>
        <p:nvSpPr>
          <p:cNvPr id="22" name="Прямоугольник с двумя скругленными противолежащими углами 21"/>
          <p:cNvSpPr/>
          <p:nvPr/>
        </p:nvSpPr>
        <p:spPr bwMode="auto">
          <a:xfrm>
            <a:off x="285720" y="4214818"/>
            <a:ext cx="2428892" cy="476726"/>
          </a:xfrm>
          <a:prstGeom prst="round2Diag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Штрафы, санкции, возмещение ущерба–163,0 тыс. рублей (0,2%) </a:t>
            </a:r>
          </a:p>
        </p:txBody>
      </p:sp>
      <p:sp>
        <p:nvSpPr>
          <p:cNvPr id="23" name="Прямоугольник с двумя скругленными противолежащими углами 22"/>
          <p:cNvSpPr/>
          <p:nvPr/>
        </p:nvSpPr>
        <p:spPr bwMode="auto">
          <a:xfrm>
            <a:off x="285720" y="5715016"/>
            <a:ext cx="2428892" cy="664012"/>
          </a:xfrm>
          <a:prstGeom prst="round2Diag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Доходы от перечисления части прибыли унитарными предприятиями–18,0 тыс. рублей</a:t>
            </a:r>
          </a:p>
        </p:txBody>
      </p:sp>
      <p:sp>
        <p:nvSpPr>
          <p:cNvPr id="24" name="Прямоугольник с двумя скругленными противолежащими углами 23"/>
          <p:cNvSpPr/>
          <p:nvPr/>
        </p:nvSpPr>
        <p:spPr bwMode="auto">
          <a:xfrm>
            <a:off x="285720" y="6381274"/>
            <a:ext cx="2428892" cy="476726"/>
          </a:xfrm>
          <a:prstGeom prst="round2Diag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Доходы от компенсации затрат–12,0 тыс. рублей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8"/>
          <p:cNvSpPr txBox="1">
            <a:spLocks noChangeArrowheads="1"/>
          </p:cNvSpPr>
          <p:nvPr/>
        </p:nvSpPr>
        <p:spPr bwMode="auto">
          <a:xfrm>
            <a:off x="323850" y="476250"/>
            <a:ext cx="3390900" cy="418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4767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1400">
                <a:latin typeface="Times New Roman" pitchFamily="18" charset="0"/>
                <a:cs typeface="Times New Roman" pitchFamily="18" charset="0"/>
              </a:rPr>
              <a:t>Объем налоговых и неналоговых доходов в 2020 году ожидается с ростом к уровню  2019 года на 25,7 % или в сумме 77722,0 тыс. рублей, что объясняется увеличением доходов  от продажи земельных участков, государственная собственность на которые не разграничена.</a:t>
            </a:r>
          </a:p>
          <a:p>
            <a:pPr algn="just" eaLnBrk="1" hangingPunct="1">
              <a:spcBef>
                <a:spcPct val="50000"/>
              </a:spcBef>
            </a:pPr>
            <a:r>
              <a:rPr lang="ru-RU" altLang="ru-RU" sz="1400">
                <a:latin typeface="Times New Roman" pitchFamily="18" charset="0"/>
                <a:cs typeface="Times New Roman" pitchFamily="18" charset="0"/>
              </a:rPr>
              <a:t>Налоговые и неналоговые доходы бюджета района в 2021 году планируются в сумме 66870,0 тыс. рублей и уменьшится на сумму 10852,0 тыс. рублей (-14,0 %) против 2020 года.</a:t>
            </a:r>
          </a:p>
          <a:p>
            <a:pPr algn="just" eaLnBrk="1" hangingPunct="1">
              <a:spcBef>
                <a:spcPct val="50000"/>
              </a:spcBef>
            </a:pPr>
            <a:r>
              <a:rPr lang="ru-RU" altLang="ru-RU" sz="1400">
                <a:latin typeface="Times New Roman" pitchFamily="18" charset="0"/>
                <a:cs typeface="Times New Roman" pitchFamily="18" charset="0"/>
              </a:rPr>
              <a:t>Объем налоговых и неналоговых доходов в 2022 году составит сумму 67901,0 тыс. рублей (101,5 % к 2021 году), в 2023 году – 69304,0 тыс. рублей (102,1 % к 2022 году).</a:t>
            </a:r>
          </a:p>
        </p:txBody>
      </p:sp>
      <p:sp>
        <p:nvSpPr>
          <p:cNvPr id="31747" name="Text Box 10"/>
          <p:cNvSpPr txBox="1">
            <a:spLocks noChangeArrowheads="1"/>
          </p:cNvSpPr>
          <p:nvPr/>
        </p:nvSpPr>
        <p:spPr bwMode="auto">
          <a:xfrm>
            <a:off x="357188" y="4929188"/>
            <a:ext cx="8424862" cy="16002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400" dirty="0" smtClean="0">
                <a:latin typeface="Times New Roman" pitchFamily="18" charset="0"/>
              </a:rPr>
              <a:t>Наибольший удельный вес в структуре налоговых и неналоговых доходов занимают: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400" dirty="0" smtClean="0">
                <a:latin typeface="Times New Roman" pitchFamily="18" charset="0"/>
              </a:rPr>
              <a:t>-     налог на доходы физических лиц (в 2021 году – 50,1 %, в 2022 году – 51,3 %, в 2023 году – 52,4 %,);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400" dirty="0" smtClean="0">
                <a:latin typeface="Times New Roman" pitchFamily="18" charset="0"/>
              </a:rPr>
              <a:t>-     акцизы на нефтепродукты (в 2021 году – 16,5 %, в 2022 году –16,2 %, в 2023 году – 15,9 %);</a:t>
            </a:r>
          </a:p>
          <a:p>
            <a:pPr marL="285750" indent="-285750" algn="just" eaLnBrk="1" hangingPunct="1">
              <a:spcBef>
                <a:spcPct val="0"/>
              </a:spcBef>
              <a:buClrTx/>
              <a:buSzTx/>
              <a:buFontTx/>
              <a:buChar char="-"/>
              <a:defRPr/>
            </a:pPr>
            <a:r>
              <a:rPr lang="ru-RU" altLang="ru-RU" sz="1400" dirty="0" smtClean="0">
                <a:latin typeface="Times New Roman" pitchFamily="18" charset="0"/>
              </a:rPr>
              <a:t>транспортный налог с физических лиц (в 2021 году – 11,7 %, в 2022 году –11,8 %, в 2023 году – 11,6%);</a:t>
            </a:r>
          </a:p>
          <a:p>
            <a:pPr marL="285750" indent="-285750" algn="just" eaLnBrk="1" hangingPunct="1">
              <a:spcBef>
                <a:spcPct val="0"/>
              </a:spcBef>
              <a:buClrTx/>
              <a:buSzTx/>
              <a:buFontTx/>
              <a:buChar char="-"/>
              <a:defRPr/>
            </a:pPr>
            <a:r>
              <a:rPr lang="ru-RU" altLang="ru-RU" sz="1400" dirty="0" smtClean="0">
                <a:latin typeface="Times New Roman" pitchFamily="18" charset="0"/>
              </a:rPr>
              <a:t>налог, взимаемый в связи с применением упрощенной системы налогообложения (в 2021 году – 9,2%, в 2022 году – 9,3%, в 2023 году – 9,1%);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400" dirty="0" smtClean="0">
                <a:latin typeface="Times New Roman" pitchFamily="18" charset="0"/>
              </a:rPr>
              <a:t>-    доходы от продажи земельных участков (в 2021 году – 4,5%, в 2022 году – 4,4%, в 2023 году – 4,3%).</a:t>
            </a:r>
          </a:p>
        </p:txBody>
      </p:sp>
      <p:graphicFrame>
        <p:nvGraphicFramePr>
          <p:cNvPr id="45060" name="Object 2"/>
          <p:cNvGraphicFramePr>
            <a:graphicFrameLocks noGrp="1" noChangeAspect="1"/>
          </p:cNvGraphicFramePr>
          <p:nvPr>
            <p:ph idx="4294967295"/>
          </p:nvPr>
        </p:nvGraphicFramePr>
        <p:xfrm>
          <a:off x="4102100" y="515938"/>
          <a:ext cx="4651375" cy="302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62" name="Worksheet" r:id="rId3" imgW="3663990" imgH="2381364" progId="Excel.Sheet.8">
                  <p:embed/>
                </p:oleObj>
              </mc:Choice>
              <mc:Fallback>
                <p:oleObj name="Worksheet" r:id="rId3" imgW="3663990" imgH="2381364" progId="Excel.Sheet.8">
                  <p:embed/>
                  <p:pic>
                    <p:nvPicPr>
                      <p:cNvPr id="0" name="Object 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02100" y="515938"/>
                        <a:ext cx="4651375" cy="302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061" name="Text Box 8"/>
          <p:cNvSpPr txBox="1">
            <a:spLocks noChangeArrowheads="1"/>
          </p:cNvSpPr>
          <p:nvPr/>
        </p:nvSpPr>
        <p:spPr bwMode="auto">
          <a:xfrm>
            <a:off x="4000500" y="3429000"/>
            <a:ext cx="4800600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4767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ru-RU" altLang="ru-RU" sz="1400">
                <a:latin typeface="Times New Roman" pitchFamily="18" charset="0"/>
              </a:rPr>
              <a:t>Снижение суммы налоговых и неналоговых доходов в 2021 году к уровню 2020 года </a:t>
            </a:r>
            <a:r>
              <a:rPr lang="ru-RU" altLang="ru-RU" sz="1400">
                <a:latin typeface="Times New Roman" pitchFamily="18" charset="0"/>
                <a:cs typeface="Times New Roman" pitchFamily="18" charset="0"/>
              </a:rPr>
              <a:t>обусловлено снижением ожидаемого поступления доходов  от продажи земельных участков, государственная собственность на которые не разграничена.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9"/>
          <p:cNvSpPr txBox="1">
            <a:spLocks noChangeArrowheads="1"/>
          </p:cNvSpPr>
          <p:nvPr/>
        </p:nvSpPr>
        <p:spPr bwMode="auto">
          <a:xfrm>
            <a:off x="357188" y="4857750"/>
            <a:ext cx="813752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ru-RU" altLang="ru-RU" sz="1400">
                <a:latin typeface="Times New Roman" pitchFamily="18" charset="0"/>
              </a:rPr>
              <a:t>          </a:t>
            </a:r>
            <a:endParaRPr lang="ru-RU" altLang="ru-RU" sz="160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/>
            <a:r>
              <a:rPr lang="ru-RU" altLang="ru-RU" sz="1400">
                <a:latin typeface="Times New Roman" pitchFamily="18" charset="0"/>
              </a:rPr>
              <a:t>          Структуру налоговых доходов составляют налог на доходы физических лиц, акцизы на нефтепродукты, налоги на совокупный доход, транспортный налог с физических лиц.</a:t>
            </a:r>
          </a:p>
          <a:p>
            <a:pPr algn="just" eaLnBrk="1" hangingPunct="1"/>
            <a:r>
              <a:rPr lang="ru-RU" altLang="ru-RU" sz="1400">
                <a:latin typeface="Times New Roman" pitchFamily="18" charset="0"/>
              </a:rPr>
              <a:t>          В состав налогов на совокупный доход входят: налог, взимаемый в связи с применением упрощенной системы налогообложения, единый налог на вмененный доход (отменен с 2021 года), единый сельскохозяйственный налог, налог, взимаемый в связи с применением патентной системы налогообложения и налог на профессиональный доход.</a:t>
            </a:r>
          </a:p>
        </p:txBody>
      </p:sp>
      <p:graphicFrame>
        <p:nvGraphicFramePr>
          <p:cNvPr id="46083" name="Object 2"/>
          <p:cNvGraphicFramePr>
            <a:graphicFrameLocks/>
          </p:cNvGraphicFramePr>
          <p:nvPr/>
        </p:nvGraphicFramePr>
        <p:xfrm>
          <a:off x="785813" y="817563"/>
          <a:ext cx="8186737" cy="3851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85" name="Worksheet" r:id="rId3" imgW="6527704" imgH="2908253" progId="Excel.Sheet.8">
                  <p:embed/>
                </p:oleObj>
              </mc:Choice>
              <mc:Fallback>
                <p:oleObj name="Worksheet" r:id="rId3" imgW="6527704" imgH="2908253" progId="Excel.Sheet.8">
                  <p:embed/>
                  <p:pic>
                    <p:nvPicPr>
                      <p:cNvPr id="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5813" y="817563"/>
                        <a:ext cx="8186737" cy="3851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084" name="Text Box 9"/>
          <p:cNvSpPr txBox="1">
            <a:spLocks noChangeArrowheads="1"/>
          </p:cNvSpPr>
          <p:nvPr/>
        </p:nvSpPr>
        <p:spPr bwMode="auto">
          <a:xfrm>
            <a:off x="533400" y="228600"/>
            <a:ext cx="81375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b="1">
                <a:latin typeface="Times New Roman" pitchFamily="18" charset="0"/>
              </a:rPr>
              <a:t>Объем и структура налоговых доходов бюджета Муромского района </a:t>
            </a:r>
          </a:p>
          <a:p>
            <a:pPr algn="ctr" eaLnBrk="1" hangingPunct="1"/>
            <a:r>
              <a:rPr lang="ru-RU" altLang="ru-RU" b="1">
                <a:latin typeface="Times New Roman" pitchFamily="18" charset="0"/>
              </a:rPr>
              <a:t>в 2019 – 2023 годах , тыс. рублей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274638"/>
            <a:ext cx="8534400" cy="715962"/>
          </a:xfrm>
        </p:spPr>
        <p:txBody>
          <a:bodyPr anchor="t"/>
          <a:lstStyle/>
          <a:p>
            <a:pPr algn="ctr" eaLnBrk="1" hangingPunct="1"/>
            <a:r>
              <a:rPr lang="ru-RU" altLang="ru-RU" sz="3200" b="1" i="1" u="sng" smtClean="0">
                <a:latin typeface="Times New Roman" pitchFamily="18" charset="0"/>
              </a:rPr>
              <a:t>Вводная часть</a:t>
            </a:r>
          </a:p>
        </p:txBody>
      </p:sp>
      <p:sp>
        <p:nvSpPr>
          <p:cNvPr id="28675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066800"/>
            <a:ext cx="8686800" cy="5410200"/>
          </a:xfrm>
        </p:spPr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r>
              <a:rPr lang="ru-RU" altLang="ru-RU" sz="1400" dirty="0" smtClean="0">
                <a:latin typeface="Times New Roman" pitchFamily="18" charset="0"/>
              </a:rPr>
              <a:t>		</a:t>
            </a:r>
            <a:r>
              <a:rPr lang="ru-RU" altLang="ru-RU" sz="1400" dirty="0">
                <a:latin typeface="Times New Roman" pitchFamily="18" charset="0"/>
              </a:rPr>
              <a:t> </a:t>
            </a:r>
            <a:endParaRPr lang="ru-RU" altLang="ru-RU" sz="1400" dirty="0" smtClean="0">
              <a:latin typeface="Times New Roman" pitchFamily="18" charset="0"/>
            </a:endParaRPr>
          </a:p>
          <a:p>
            <a:pPr marL="0" indent="0">
              <a:buFont typeface="Wingdings" pitchFamily="2" charset="2"/>
              <a:buNone/>
              <a:defRPr/>
            </a:pPr>
            <a:endParaRPr lang="ru-RU" altLang="ru-RU" sz="1400" dirty="0">
              <a:latin typeface="Times New Roman" pitchFamily="18" charset="0"/>
            </a:endParaRPr>
          </a:p>
          <a:p>
            <a:pPr marL="0" indent="0">
              <a:buFont typeface="Wingdings" pitchFamily="2" charset="2"/>
              <a:buNone/>
              <a:defRPr/>
            </a:pPr>
            <a:endParaRPr lang="ru-RU" altLang="ru-RU" sz="1400" dirty="0" smtClean="0">
              <a:latin typeface="Times New Roman" pitchFamily="18" charset="0"/>
            </a:endParaRPr>
          </a:p>
          <a:p>
            <a:pPr marL="0" indent="0">
              <a:buFont typeface="Wingdings" pitchFamily="2" charset="2"/>
              <a:buNone/>
              <a:defRPr/>
            </a:pPr>
            <a:endParaRPr lang="ru-RU" altLang="ru-RU" sz="1400" dirty="0">
              <a:latin typeface="Times New Roman" pitchFamily="18" charset="0"/>
            </a:endParaRPr>
          </a:p>
          <a:p>
            <a:pPr marL="0" indent="0">
              <a:buFont typeface="Wingdings" pitchFamily="2" charset="2"/>
              <a:buNone/>
              <a:defRPr/>
            </a:pPr>
            <a:endParaRPr lang="ru-RU" altLang="ru-RU" sz="1400" dirty="0" smtClean="0">
              <a:latin typeface="Times New Roman" pitchFamily="18" charset="0"/>
            </a:endParaRPr>
          </a:p>
          <a:p>
            <a:pPr marL="0" indent="0">
              <a:buFont typeface="Wingdings" pitchFamily="2" charset="2"/>
              <a:buNone/>
              <a:defRPr/>
            </a:pPr>
            <a:endParaRPr lang="ru-RU" altLang="ru-RU" sz="1400" dirty="0">
              <a:latin typeface="Times New Roman" pitchFamily="18" charset="0"/>
            </a:endParaRPr>
          </a:p>
          <a:p>
            <a:pPr marL="0" indent="0">
              <a:buFont typeface="Wingdings" pitchFamily="2" charset="2"/>
              <a:buNone/>
              <a:defRPr/>
            </a:pPr>
            <a:r>
              <a:rPr lang="ru-RU" altLang="ru-RU" sz="1400" dirty="0" smtClean="0">
                <a:latin typeface="Times New Roman" pitchFamily="18" charset="0"/>
              </a:rPr>
              <a:t>                   Бюджет Муромского района утвержден решением </a:t>
            </a:r>
            <a:r>
              <a:rPr lang="ru-RU" altLang="ru-RU" sz="1400" dirty="0">
                <a:latin typeface="Times New Roman" pitchFamily="18" charset="0"/>
              </a:rPr>
              <a:t>Совета народных </a:t>
            </a:r>
            <a:r>
              <a:rPr lang="ru-RU" altLang="ru-RU" sz="1400" dirty="0" smtClean="0">
                <a:latin typeface="Times New Roman" pitchFamily="18" charset="0"/>
              </a:rPr>
              <a:t>депутатов Муромского </a:t>
            </a:r>
            <a:r>
              <a:rPr lang="ru-RU" altLang="ru-RU" sz="1400" dirty="0">
                <a:latin typeface="Times New Roman" pitchFamily="18" charset="0"/>
              </a:rPr>
              <a:t>района от 16.12.2020 № 78 «О бюджете Муромского района на </a:t>
            </a:r>
            <a:r>
              <a:rPr lang="en-US" altLang="ru-RU" sz="1400" dirty="0">
                <a:latin typeface="Times New Roman" pitchFamily="18" charset="0"/>
              </a:rPr>
              <a:t>202</a:t>
            </a:r>
            <a:r>
              <a:rPr lang="ru-RU" altLang="ru-RU" sz="1400" dirty="0">
                <a:latin typeface="Times New Roman" pitchFamily="18" charset="0"/>
              </a:rPr>
              <a:t>1 год и на плановый период 2022 и 2023 годов» </a:t>
            </a:r>
            <a:r>
              <a:rPr lang="ru-RU" altLang="ru-RU" sz="1400" dirty="0" smtClean="0">
                <a:latin typeface="Times New Roman" pitchFamily="18" charset="0"/>
              </a:rPr>
              <a:t>. </a:t>
            </a:r>
          </a:p>
          <a:p>
            <a:pPr algn="just" eaLnBrk="1" hangingPunct="1">
              <a:lnSpc>
                <a:spcPct val="120000"/>
              </a:lnSpc>
              <a:buFont typeface="Wingdings" pitchFamily="2" charset="2"/>
              <a:buNone/>
              <a:defRPr/>
            </a:pPr>
            <a:r>
              <a:rPr lang="ru-RU" altLang="ru-RU" sz="1400" dirty="0" smtClean="0">
                <a:latin typeface="Times New Roman" pitchFamily="18" charset="0"/>
              </a:rPr>
              <a:t>		</a:t>
            </a:r>
          </a:p>
          <a:p>
            <a:pPr algn="just" eaLnBrk="1" hangingPunct="1">
              <a:lnSpc>
                <a:spcPct val="120000"/>
              </a:lnSpc>
              <a:buFont typeface="Wingdings" pitchFamily="2" charset="2"/>
              <a:buNone/>
              <a:defRPr/>
            </a:pPr>
            <a:r>
              <a:rPr lang="ru-RU" altLang="ru-RU" sz="1400" dirty="0" smtClean="0">
                <a:latin typeface="Times New Roman" pitchFamily="18" charset="0"/>
              </a:rPr>
              <a:t>		Решением Совета народных депутатов от 25.11.2020 № 73</a:t>
            </a:r>
            <a:r>
              <a:rPr lang="en-US" altLang="ru-RU" sz="1400" dirty="0" smtClean="0">
                <a:latin typeface="Times New Roman" pitchFamily="18" charset="0"/>
              </a:rPr>
              <a:t> </a:t>
            </a:r>
            <a:r>
              <a:rPr lang="ru-RU" altLang="ru-RU" sz="1400" dirty="0" smtClean="0">
                <a:latin typeface="Times New Roman" pitchFamily="18" charset="0"/>
              </a:rPr>
              <a:t>«О назначении  публичных  слушаний по проекту решению Совета народных депутатов Муромского района «О бюджете Муромского района на </a:t>
            </a:r>
            <a:r>
              <a:rPr lang="en-US" altLang="ru-RU" sz="1400" dirty="0" smtClean="0">
                <a:latin typeface="Times New Roman" pitchFamily="18" charset="0"/>
              </a:rPr>
              <a:t>202</a:t>
            </a:r>
            <a:r>
              <a:rPr lang="ru-RU" altLang="ru-RU" sz="1400" dirty="0" smtClean="0">
                <a:latin typeface="Times New Roman" pitchFamily="18" charset="0"/>
              </a:rPr>
              <a:t>1 год и на плановый период 2022 и 2023 годов» назначены и проведены публичные слушания 10 декабря 2020 года .</a:t>
            </a:r>
          </a:p>
          <a:p>
            <a:pPr algn="just" eaLnBrk="1" hangingPunct="1">
              <a:lnSpc>
                <a:spcPct val="120000"/>
              </a:lnSpc>
              <a:buFont typeface="Wingdings" pitchFamily="2" charset="2"/>
              <a:buNone/>
              <a:defRPr/>
            </a:pPr>
            <a:endParaRPr lang="ru-RU" altLang="ru-RU" sz="1400" dirty="0" smtClean="0">
              <a:latin typeface="Times New Roman" pitchFamily="18" charset="0"/>
            </a:endParaRPr>
          </a:p>
          <a:p>
            <a:pPr algn="just" eaLnBrk="1" hangingPunct="1">
              <a:lnSpc>
                <a:spcPct val="120000"/>
              </a:lnSpc>
              <a:buFont typeface="Wingdings" pitchFamily="2" charset="2"/>
              <a:buNone/>
              <a:defRPr/>
            </a:pPr>
            <a:r>
              <a:rPr lang="ru-RU" altLang="ru-RU" sz="1400" dirty="0" smtClean="0">
                <a:latin typeface="Times New Roman" pitchFamily="18" charset="0"/>
              </a:rPr>
              <a:t>.</a:t>
            </a:r>
          </a:p>
        </p:txBody>
      </p:sp>
      <p:pic>
        <p:nvPicPr>
          <p:cNvPr id="28676" name="Рисунок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533400"/>
            <a:ext cx="2124075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7106" name="Object 2"/>
          <p:cNvGraphicFramePr>
            <a:graphicFrameLocks/>
          </p:cNvGraphicFramePr>
          <p:nvPr/>
        </p:nvGraphicFramePr>
        <p:xfrm>
          <a:off x="490538" y="714375"/>
          <a:ext cx="8597900" cy="3433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09" name="Worksheet" r:id="rId3" imgW="6527704" imgH="2609878" progId="Excel.Sheet.8">
                  <p:embed/>
                </p:oleObj>
              </mc:Choice>
              <mc:Fallback>
                <p:oleObj name="Worksheet" r:id="rId3" imgW="6527704" imgH="2609878" progId="Excel.Sheet.8">
                  <p:embed/>
                  <p:pic>
                    <p:nvPicPr>
                      <p:cNvPr id="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0538" y="714375"/>
                        <a:ext cx="8597900" cy="3433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107" name="Прямоугольник 6"/>
          <p:cNvSpPr>
            <a:spLocks noChangeArrowheads="1"/>
          </p:cNvSpPr>
          <p:nvPr/>
        </p:nvSpPr>
        <p:spPr bwMode="auto">
          <a:xfrm>
            <a:off x="519113" y="152400"/>
            <a:ext cx="81375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600" b="1">
                <a:latin typeface="Times New Roman" pitchFamily="18" charset="0"/>
              </a:rPr>
              <a:t> Объем и структура неналоговых доходов бюджета Муромского района </a:t>
            </a:r>
          </a:p>
          <a:p>
            <a:pPr algn="ctr" eaLnBrk="1" hangingPunct="1"/>
            <a:r>
              <a:rPr lang="ru-RU" altLang="ru-RU" sz="1600" b="1">
                <a:latin typeface="Times New Roman" pitchFamily="18" charset="0"/>
              </a:rPr>
              <a:t>в 2019 – 2023 годах, тыс. рублей</a:t>
            </a:r>
          </a:p>
        </p:txBody>
      </p:sp>
      <p:sp>
        <p:nvSpPr>
          <p:cNvPr id="47108" name="Прямоугольник 6"/>
          <p:cNvSpPr>
            <a:spLocks noChangeArrowheads="1"/>
          </p:cNvSpPr>
          <p:nvPr/>
        </p:nvSpPr>
        <p:spPr bwMode="auto">
          <a:xfrm>
            <a:off x="428625" y="4786313"/>
            <a:ext cx="8289925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ru-RU" altLang="ru-RU" sz="1500">
                <a:latin typeface="Times New Roman" pitchFamily="18" charset="0"/>
              </a:rPr>
              <a:t>          Снижение объема неналоговых доходов объясняется уменьшением доходов от продажи земельных участков, государственная собственность на которые не разграничена, а также </a:t>
            </a:r>
            <a:r>
              <a:rPr lang="ru-RU" altLang="ru-RU" sz="1500">
                <a:latin typeface="Times New Roman" pitchFamily="18" charset="0"/>
                <a:cs typeface="Times New Roman" pitchFamily="18" charset="0"/>
              </a:rPr>
              <a:t>изменением порядка зачисления штрафных санкций в бюджет района с 2020 года.</a:t>
            </a:r>
          </a:p>
          <a:p>
            <a:pPr algn="just" eaLnBrk="1" hangingPunct="1"/>
            <a:r>
              <a:rPr lang="ru-RU" altLang="ru-RU" sz="1500">
                <a:latin typeface="Times New Roman" pitchFamily="18" charset="0"/>
              </a:rPr>
              <a:t>          Структуру неналоговых доходов составляют доходы от использования имущества, находящегося в государственной и муниципальной собственности, плата за негативное воздействие на окружающую среду, доходы от компенсации затрат, доходы от продажи материальных и нематериальных активов, штрафы, санкции, возмещение ущерба.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85788" y="0"/>
            <a:ext cx="7927975" cy="381000"/>
          </a:xfrm>
        </p:spPr>
        <p:txBody>
          <a:bodyPr anchor="t"/>
          <a:lstStyle/>
          <a:p>
            <a:pPr algn="ctr" eaLnBrk="1" hangingPunct="1"/>
            <a:r>
              <a:rPr lang="ru-RU" altLang="ru-RU" sz="2300" b="1" smtClean="0">
                <a:latin typeface="Times New Roman" pitchFamily="18" charset="0"/>
              </a:rPr>
              <a:t>Доходы бюджета района на 1 жителя</a:t>
            </a:r>
          </a:p>
        </p:txBody>
      </p:sp>
      <p:graphicFrame>
        <p:nvGraphicFramePr>
          <p:cNvPr id="22572" name="Group 44"/>
          <p:cNvGraphicFramePr>
            <a:graphicFrameLocks noGrp="1"/>
          </p:cNvGraphicFramePr>
          <p:nvPr>
            <p:ph sz="half" idx="4294967295"/>
          </p:nvPr>
        </p:nvGraphicFramePr>
        <p:xfrm>
          <a:off x="609600" y="457200"/>
          <a:ext cx="8002588" cy="2651125"/>
        </p:xfrm>
        <a:graphic>
          <a:graphicData uri="http://schemas.openxmlformats.org/drawingml/2006/table">
            <a:tbl>
              <a:tblPr/>
              <a:tblGrid>
                <a:gridCol w="2000250"/>
                <a:gridCol w="1995488"/>
                <a:gridCol w="2006600"/>
                <a:gridCol w="2000250"/>
              </a:tblGrid>
              <a:tr h="105144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Период</a:t>
                      </a:r>
                    </a:p>
                  </a:txBody>
                  <a:tcPr marT="45669" marB="4566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Налоговые и неналоговые доходы бюджета района,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тыс. рублей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Численность населения, человек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Доходы бюджета на 1 жителя, рублей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93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2019 год</a:t>
                      </a:r>
                    </a:p>
                  </a:txBody>
                  <a:tcPr marT="45669" marB="4566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61807,0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15898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3887,7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93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2020 год</a:t>
                      </a:r>
                    </a:p>
                  </a:txBody>
                  <a:tcPr marT="45669" marB="4566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77722,0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15721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4943,8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93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2021 год</a:t>
                      </a:r>
                    </a:p>
                  </a:txBody>
                  <a:tcPr marT="45669" marB="4566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66870,0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15512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4310,9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93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2022 год</a:t>
                      </a:r>
                    </a:p>
                  </a:txBody>
                  <a:tcPr marT="45669" marB="4566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67901,0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15512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4377,3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9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2023 год</a:t>
                      </a:r>
                    </a:p>
                  </a:txBody>
                  <a:tcPr marT="45669" marB="4566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69304,0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15512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4467,8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8168" name="Rectangle 54"/>
          <p:cNvSpPr>
            <a:spLocks noChangeArrowheads="1"/>
          </p:cNvSpPr>
          <p:nvPr/>
        </p:nvSpPr>
        <p:spPr bwMode="auto">
          <a:xfrm>
            <a:off x="369888" y="3443288"/>
            <a:ext cx="8229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700">
                <a:latin typeface="Times New Roman" pitchFamily="18" charset="0"/>
              </a:rPr>
              <a:t>Динамика налоговых и неналоговых доходов бюджета района на 1 жителя, рублей</a:t>
            </a:r>
          </a:p>
        </p:txBody>
      </p:sp>
      <p:sp>
        <p:nvSpPr>
          <p:cNvPr id="48169" name="Прямоугольник 5"/>
          <p:cNvSpPr>
            <a:spLocks noChangeArrowheads="1"/>
          </p:cNvSpPr>
          <p:nvPr/>
        </p:nvSpPr>
        <p:spPr bwMode="auto">
          <a:xfrm>
            <a:off x="304800" y="5867400"/>
            <a:ext cx="8358188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500">
                <a:latin typeface="Times New Roman" pitchFamily="18" charset="0"/>
              </a:rPr>
              <a:t>         По прогнозным данным среднедушевой доход к 2023 году достигнет уровня 4467,8 рублей на 1 жителя. </a:t>
            </a:r>
            <a:br>
              <a:rPr lang="ru-RU" altLang="ru-RU" sz="1500">
                <a:latin typeface="Times New Roman" pitchFamily="18" charset="0"/>
              </a:rPr>
            </a:br>
            <a:endParaRPr lang="ru-RU" altLang="ru-RU" sz="1500">
              <a:latin typeface="Times New Roman" pitchFamily="18" charset="0"/>
            </a:endParaRPr>
          </a:p>
        </p:txBody>
      </p:sp>
      <p:graphicFrame>
        <p:nvGraphicFramePr>
          <p:cNvPr id="48170" name="Object 2"/>
          <p:cNvGraphicFramePr>
            <a:graphicFrameLocks/>
          </p:cNvGraphicFramePr>
          <p:nvPr/>
        </p:nvGraphicFramePr>
        <p:xfrm>
          <a:off x="858838" y="3802063"/>
          <a:ext cx="7248525" cy="1884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71" name="Worksheet" r:id="rId3" imgW="5651516" imgH="1473191" progId="Excel.Sheet.8">
                  <p:embed/>
                </p:oleObj>
              </mc:Choice>
              <mc:Fallback>
                <p:oleObj name="Worksheet" r:id="rId3" imgW="5651516" imgH="1473191" progId="Excel.Sheet.8">
                  <p:embed/>
                  <p:pic>
                    <p:nvPicPr>
                      <p:cNvPr id="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8838" y="3802063"/>
                        <a:ext cx="7248525" cy="1884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13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457200"/>
            <a:ext cx="8213725" cy="588963"/>
          </a:xfrm>
        </p:spPr>
        <p:txBody>
          <a:bodyPr anchor="t"/>
          <a:lstStyle/>
          <a:p>
            <a:pPr indent="355600" algn="ctr" eaLnBrk="1" hangingPunct="1">
              <a:spcBef>
                <a:spcPct val="50000"/>
              </a:spcBef>
            </a:pPr>
            <a:r>
              <a:rPr lang="ru-RU" altLang="ru-RU" sz="1500" b="1" smtClean="0">
                <a:latin typeface="Times New Roman" pitchFamily="18" charset="0"/>
              </a:rPr>
              <a:t>Нормативы зачисления налоговых доходов в бюджет Муромского района </a:t>
            </a:r>
            <a:br>
              <a:rPr lang="ru-RU" altLang="ru-RU" sz="1500" b="1" smtClean="0">
                <a:latin typeface="Times New Roman" pitchFamily="18" charset="0"/>
              </a:rPr>
            </a:br>
            <a:r>
              <a:rPr lang="ru-RU" altLang="ru-RU" sz="1500" b="1" smtClean="0">
                <a:latin typeface="Times New Roman" pitchFamily="18" charset="0"/>
              </a:rPr>
              <a:t>в 2019– 2023 годах, %</a:t>
            </a:r>
          </a:p>
        </p:txBody>
      </p:sp>
      <p:graphicFrame>
        <p:nvGraphicFramePr>
          <p:cNvPr id="23621" name="Group 69"/>
          <p:cNvGraphicFramePr>
            <a:graphicFrameLocks noGrp="1"/>
          </p:cNvGraphicFramePr>
          <p:nvPr/>
        </p:nvGraphicFramePr>
        <p:xfrm>
          <a:off x="609600" y="1066800"/>
          <a:ext cx="8229600" cy="5292725"/>
        </p:xfrm>
        <a:graphic>
          <a:graphicData uri="http://schemas.openxmlformats.org/drawingml/2006/table">
            <a:tbl>
              <a:tblPr/>
              <a:tblGrid>
                <a:gridCol w="2932113"/>
                <a:gridCol w="1109662"/>
                <a:gridCol w="1046163"/>
                <a:gridCol w="1047750"/>
                <a:gridCol w="1046162"/>
                <a:gridCol w="1047750"/>
              </a:tblGrid>
              <a:tr h="80168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Налоги и сборы, установленные законодательством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 год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 год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751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 на доходы физических лиц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768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 от уплаты акцизов на нефтепродукты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Налог, взимаемый в связи с применением упрощенной системы налогообложения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33,2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33,2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33,2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258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Единый налог на вмененный доход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131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Единый сельскохозяйственный налог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Налог, взимаемый в связи с применением патентной системой налогообложения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профессиональный доход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ru-RU" alt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0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Транспортный налог с физических лиц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308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Госпошлина (в зависимости от установленных полномочий)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-228600"/>
            <a:ext cx="8213725" cy="609600"/>
          </a:xfrm>
        </p:spPr>
        <p:txBody>
          <a:bodyPr anchor="t"/>
          <a:lstStyle/>
          <a:p>
            <a:pPr algn="ctr" eaLnBrk="1" hangingPunct="1"/>
            <a:r>
              <a:rPr lang="ru-RU" altLang="ru-RU" sz="1700" b="1" smtClean="0">
                <a:latin typeface="Times New Roman" pitchFamily="18" charset="0"/>
              </a:rPr>
              <a:t>Доходы дорожного фонда Муромского района</a:t>
            </a:r>
            <a:r>
              <a:rPr lang="ru-RU" altLang="ru-RU" sz="4200" smtClean="0"/>
              <a:t> </a:t>
            </a:r>
          </a:p>
        </p:txBody>
      </p:sp>
      <p:sp>
        <p:nvSpPr>
          <p:cNvPr id="50179" name="Rectangle 4"/>
          <p:cNvSpPr>
            <a:spLocks noChangeArrowheads="1"/>
          </p:cNvSpPr>
          <p:nvPr/>
        </p:nvSpPr>
        <p:spPr bwMode="auto">
          <a:xfrm>
            <a:off x="428625" y="142875"/>
            <a:ext cx="3167063" cy="6334125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altLang="ru-RU" sz="1230" dirty="0">
                <a:solidFill>
                  <a:schemeClr val="tx2"/>
                </a:solidFill>
                <a:latin typeface="Times New Roman" pitchFamily="18" charset="0"/>
              </a:rPr>
              <a:t>      </a:t>
            </a:r>
          </a:p>
          <a:p>
            <a:pPr eaLnBrk="1" hangingPunct="1">
              <a:defRPr/>
            </a:pPr>
            <a:endParaRPr lang="ru-RU" altLang="ru-RU" sz="1230" dirty="0">
              <a:solidFill>
                <a:schemeClr val="tx2"/>
              </a:solidFill>
              <a:latin typeface="Times New Roman" pitchFamily="18" charset="0"/>
            </a:endParaRPr>
          </a:p>
          <a:p>
            <a:pPr eaLnBrk="1" hangingPunct="1">
              <a:defRPr/>
            </a:pPr>
            <a:endParaRPr lang="ru-RU" altLang="ru-RU" sz="1230" dirty="0">
              <a:solidFill>
                <a:schemeClr val="tx2"/>
              </a:solidFill>
              <a:latin typeface="Times New Roman" pitchFamily="18" charset="0"/>
            </a:endParaRPr>
          </a:p>
          <a:p>
            <a:pPr algn="just" eaLnBrk="1" hangingPunct="1">
              <a:defRPr/>
            </a:pPr>
            <a:r>
              <a:rPr lang="ru-RU" altLang="ru-RU" sz="1230" dirty="0">
                <a:latin typeface="Times New Roman" pitchFamily="18" charset="0"/>
              </a:rPr>
              <a:t>      В целях финансового обеспечения дорожной деятельности в составе бюджета района сформирован дорожный фонд Муромского района.</a:t>
            </a:r>
          </a:p>
          <a:p>
            <a:pPr algn="just"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r>
              <a:rPr lang="ru-RU" altLang="ru-RU" sz="1230" dirty="0">
                <a:latin typeface="Times New Roman" pitchFamily="18" charset="0"/>
                <a:cs typeface="Times New Roman" pitchFamily="18" charset="0"/>
              </a:rPr>
              <a:t>      Объем дорожного фонда утверждается в размере не менее прогнозируемого объема доходов бюджета района  от:</a:t>
            </a:r>
          </a:p>
          <a:p>
            <a:pPr algn="just">
              <a:buClr>
                <a:schemeClr val="bg2"/>
              </a:buClr>
              <a:buSzPct val="75000"/>
              <a:buFont typeface="Wingdings" pitchFamily="2" charset="2"/>
              <a:buChar char="n"/>
              <a:defRPr/>
            </a:pPr>
            <a:r>
              <a:rPr lang="ru-RU" altLang="ru-RU" sz="1230" dirty="0">
                <a:latin typeface="Times New Roman" pitchFamily="18" charset="0"/>
                <a:cs typeface="Times New Roman" pitchFamily="18" charset="0"/>
              </a:rPr>
              <a:t> акцизов на нефтепродукты, подлежащие распределению между бюджетами субъектов Российской Федерации и местными бюджетами с учетом установленных дифференцированных нормативов отчислений в местный бюджет. Размеры указанных дифференцированных нормативов устанавливаются, исходя из протяженности автомобильных дорог местного значения, находящихся в собственности муниципальных образований и утверждены областным Законом от 10 октября 2005 года № 139-ОЗ в размере 10 % налоговых доходов консолидированного бюджета Владимирской области от указанного налога;</a:t>
            </a:r>
          </a:p>
          <a:p>
            <a:pPr algn="just">
              <a:buClr>
                <a:schemeClr val="bg2"/>
              </a:buClr>
              <a:buSzPct val="75000"/>
              <a:buFont typeface="Wingdings" pitchFamily="2" charset="2"/>
              <a:buChar char="n"/>
              <a:defRPr/>
            </a:pPr>
            <a:r>
              <a:rPr lang="ru-RU" altLang="ru-RU" sz="1230" dirty="0">
                <a:latin typeface="Times New Roman" pitchFamily="18" charset="0"/>
                <a:cs typeface="Times New Roman" pitchFamily="18" charset="0"/>
              </a:rPr>
              <a:t> транспортного налога с физических лиц, поступающего в местный </a:t>
            </a:r>
            <a:r>
              <a:rPr lang="ru-RU" altLang="ru-RU" sz="1230" dirty="0" smtClean="0">
                <a:latin typeface="Times New Roman" pitchFamily="18" charset="0"/>
                <a:cs typeface="Times New Roman" pitchFamily="18" charset="0"/>
              </a:rPr>
              <a:t>бюджет;</a:t>
            </a:r>
          </a:p>
          <a:p>
            <a:pPr algn="just">
              <a:buClr>
                <a:schemeClr val="bg2"/>
              </a:buClr>
              <a:buSzPct val="75000"/>
              <a:buFont typeface="Wingdings" pitchFamily="2" charset="2"/>
              <a:buChar char="n"/>
              <a:defRPr/>
            </a:pPr>
            <a:r>
              <a:rPr lang="ru-RU" sz="1230" dirty="0" smtClean="0">
                <a:latin typeface="Times New Roman" pitchFamily="18" charset="0"/>
                <a:cs typeface="Times New Roman" pitchFamily="18" charset="0"/>
              </a:rPr>
              <a:t>поступлений в виде субсидий, субвенций из бюджетов бюджетной системы Российской Федерации на финансовое обеспечение дорожной деятельности в отношении автомобильных дорог общего пользования местного значения Муромского района.</a:t>
            </a:r>
            <a:endParaRPr lang="ru-RU" altLang="ru-RU" sz="123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180" name="Прямоугольник 1"/>
          <p:cNvSpPr>
            <a:spLocks noChangeArrowheads="1"/>
          </p:cNvSpPr>
          <p:nvPr/>
        </p:nvSpPr>
        <p:spPr bwMode="auto">
          <a:xfrm>
            <a:off x="3857625" y="4429125"/>
            <a:ext cx="457200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ru-RU" altLang="ru-RU" sz="1200">
                <a:latin typeface="Times New Roman" pitchFamily="18" charset="0"/>
                <a:cs typeface="Times New Roman" pitchFamily="18" charset="0"/>
              </a:rPr>
              <a:t>        Объем доходов дорожного фонда района на 2021 год прогнозируется ниже плановых назначений 2020 года (без учета субсидий) на 1,3 % и составят сумму 18830,0 тыс. рублей,</a:t>
            </a:r>
            <a:r>
              <a:rPr lang="ru-RU" altLang="ru-RU" sz="1200">
                <a:latin typeface="Times New Roman" pitchFamily="18" charset="0"/>
              </a:rPr>
              <a:t> на плановый период 2022-2023 годов в суммах 19026,0 тыс. рублей и 19026,0 тыс. рублей соответственно.</a:t>
            </a:r>
          </a:p>
          <a:p>
            <a:pPr algn="just" eaLnBrk="1" hangingPunct="1"/>
            <a:r>
              <a:rPr lang="ru-RU" altLang="ru-RU" sz="1200">
                <a:latin typeface="Times New Roman" pitchFamily="18" charset="0"/>
              </a:rPr>
              <a:t>       Уменьшение дорожного фонда в 2021 году обусловлено снижением дифференцированных нормативов отчислений от акцизов на нефтепродукты с 0,2785 в 2020 году до 0,2732 в 2021 году, которые рассчитываются  с учетом протяженности и видов покрытия автомобильных дорог общего пользования местного значения муниципальных образований.</a:t>
            </a:r>
          </a:p>
        </p:txBody>
      </p:sp>
      <p:graphicFrame>
        <p:nvGraphicFramePr>
          <p:cNvPr id="50181" name="Object 2"/>
          <p:cNvGraphicFramePr>
            <a:graphicFrameLocks/>
          </p:cNvGraphicFramePr>
          <p:nvPr/>
        </p:nvGraphicFramePr>
        <p:xfrm>
          <a:off x="3579813" y="457200"/>
          <a:ext cx="5386387" cy="3892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83" name="Worksheet" r:id="rId3" imgW="4445096" imgH="3219422" progId="Excel.Sheet.8">
                  <p:embed/>
                </p:oleObj>
              </mc:Choice>
              <mc:Fallback>
                <p:oleObj name="Worksheet" r:id="rId3" imgW="4445096" imgH="3219422" progId="Excel.Sheet.8">
                  <p:embed/>
                  <p:pic>
                    <p:nvPicPr>
                      <p:cNvPr id="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9813" y="457200"/>
                        <a:ext cx="5386387" cy="3892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182" name="TextBox 3"/>
          <p:cNvSpPr txBox="1">
            <a:spLocks noChangeArrowheads="1"/>
          </p:cNvSpPr>
          <p:nvPr/>
        </p:nvSpPr>
        <p:spPr bwMode="auto">
          <a:xfrm>
            <a:off x="4214813" y="500063"/>
            <a:ext cx="990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200">
                <a:latin typeface="Times New Roman" pitchFamily="18" charset="0"/>
                <a:cs typeface="Times New Roman" pitchFamily="18" charset="0"/>
              </a:rPr>
              <a:t>Итого ДФ:</a:t>
            </a:r>
          </a:p>
          <a:p>
            <a:pPr eaLnBrk="1" hangingPunct="1"/>
            <a:r>
              <a:rPr lang="ru-RU" altLang="ru-RU" sz="1200">
                <a:latin typeface="Times New Roman" pitchFamily="18" charset="0"/>
                <a:cs typeface="Times New Roman" pitchFamily="18" charset="0"/>
              </a:rPr>
              <a:t>31941,0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02" name="Object 2"/>
          <p:cNvGraphicFramePr>
            <a:graphicFrameLocks/>
          </p:cNvGraphicFramePr>
          <p:nvPr/>
        </p:nvGraphicFramePr>
        <p:xfrm>
          <a:off x="714375" y="1285875"/>
          <a:ext cx="7861300" cy="3714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16" name="Worksheet" r:id="rId3" imgW="5968968" imgH="1924078" progId="Excel.Sheet.8">
                  <p:embed/>
                </p:oleObj>
              </mc:Choice>
              <mc:Fallback>
                <p:oleObj name="Worksheet" r:id="rId3" imgW="5968968" imgH="1924078" progId="Excel.Sheet.8">
                  <p:embed/>
                  <p:pic>
                    <p:nvPicPr>
                      <p:cNvPr id="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375" y="1285875"/>
                        <a:ext cx="7861300" cy="3714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03" name="TextBox 2"/>
          <p:cNvSpPr txBox="1">
            <a:spLocks noChangeArrowheads="1"/>
          </p:cNvSpPr>
          <p:nvPr/>
        </p:nvSpPr>
        <p:spPr bwMode="auto">
          <a:xfrm>
            <a:off x="1600200" y="989013"/>
            <a:ext cx="838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200">
                <a:latin typeface="Times New Roman" pitchFamily="18" charset="0"/>
                <a:cs typeface="Times New Roman" pitchFamily="18" charset="0"/>
              </a:rPr>
              <a:t>Итого:</a:t>
            </a:r>
          </a:p>
          <a:p>
            <a:pPr eaLnBrk="1" hangingPunct="1"/>
            <a:r>
              <a:rPr lang="ru-RU" altLang="ru-RU" sz="1200">
                <a:latin typeface="Times New Roman" pitchFamily="18" charset="0"/>
                <a:cs typeface="Times New Roman" pitchFamily="18" charset="0"/>
              </a:rPr>
              <a:t>341591,4</a:t>
            </a:r>
          </a:p>
        </p:txBody>
      </p:sp>
      <p:sp>
        <p:nvSpPr>
          <p:cNvPr id="51204" name="TextBox 4"/>
          <p:cNvSpPr txBox="1">
            <a:spLocks noChangeArrowheads="1"/>
          </p:cNvSpPr>
          <p:nvPr/>
        </p:nvSpPr>
        <p:spPr bwMode="auto">
          <a:xfrm>
            <a:off x="2667000" y="989013"/>
            <a:ext cx="838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200">
                <a:latin typeface="Times New Roman" pitchFamily="18" charset="0"/>
                <a:cs typeface="Times New Roman" pitchFamily="18" charset="0"/>
              </a:rPr>
              <a:t>Итого:</a:t>
            </a:r>
          </a:p>
          <a:p>
            <a:pPr eaLnBrk="1" hangingPunct="1"/>
            <a:r>
              <a:rPr lang="ru-RU" altLang="ru-RU" sz="1200">
                <a:latin typeface="Times New Roman" pitchFamily="18" charset="0"/>
                <a:cs typeface="Times New Roman" pitchFamily="18" charset="0"/>
              </a:rPr>
              <a:t>438699,5</a:t>
            </a:r>
          </a:p>
        </p:txBody>
      </p:sp>
      <p:sp>
        <p:nvSpPr>
          <p:cNvPr id="51205" name="TextBox 5"/>
          <p:cNvSpPr txBox="1">
            <a:spLocks noChangeArrowheads="1"/>
          </p:cNvSpPr>
          <p:nvPr/>
        </p:nvSpPr>
        <p:spPr bwMode="auto">
          <a:xfrm>
            <a:off x="3657600" y="989013"/>
            <a:ext cx="838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200">
                <a:latin typeface="Times New Roman" pitchFamily="18" charset="0"/>
                <a:cs typeface="Times New Roman" pitchFamily="18" charset="0"/>
              </a:rPr>
              <a:t>Итого:</a:t>
            </a:r>
          </a:p>
          <a:p>
            <a:pPr eaLnBrk="1" hangingPunct="1"/>
            <a:r>
              <a:rPr lang="ru-RU" altLang="ru-RU" sz="1200">
                <a:latin typeface="Times New Roman" pitchFamily="18" charset="0"/>
                <a:cs typeface="Times New Roman" pitchFamily="18" charset="0"/>
              </a:rPr>
              <a:t>405276,7</a:t>
            </a:r>
          </a:p>
        </p:txBody>
      </p:sp>
      <p:sp>
        <p:nvSpPr>
          <p:cNvPr id="51206" name="TextBox 6"/>
          <p:cNvSpPr txBox="1">
            <a:spLocks noChangeArrowheads="1"/>
          </p:cNvSpPr>
          <p:nvPr/>
        </p:nvSpPr>
        <p:spPr bwMode="auto">
          <a:xfrm>
            <a:off x="4591050" y="989013"/>
            <a:ext cx="762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200">
                <a:latin typeface="Times New Roman" pitchFamily="18" charset="0"/>
                <a:cs typeface="Times New Roman" pitchFamily="18" charset="0"/>
              </a:rPr>
              <a:t>Итого:</a:t>
            </a:r>
          </a:p>
          <a:p>
            <a:pPr eaLnBrk="1" hangingPunct="1"/>
            <a:r>
              <a:rPr lang="ru-RU" altLang="ru-RU" sz="1200">
                <a:latin typeface="Times New Roman" pitchFamily="18" charset="0"/>
                <a:cs typeface="Times New Roman" pitchFamily="18" charset="0"/>
              </a:rPr>
              <a:t>274681,0</a:t>
            </a:r>
          </a:p>
        </p:txBody>
      </p:sp>
      <p:sp>
        <p:nvSpPr>
          <p:cNvPr id="51207" name="TextBox 7"/>
          <p:cNvSpPr txBox="1">
            <a:spLocks noChangeArrowheads="1"/>
          </p:cNvSpPr>
          <p:nvPr/>
        </p:nvSpPr>
        <p:spPr bwMode="auto">
          <a:xfrm>
            <a:off x="5638800" y="989013"/>
            <a:ext cx="990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200">
                <a:latin typeface="Times New Roman" pitchFamily="18" charset="0"/>
                <a:cs typeface="Times New Roman" pitchFamily="18" charset="0"/>
              </a:rPr>
              <a:t>Итого:</a:t>
            </a:r>
          </a:p>
          <a:p>
            <a:pPr eaLnBrk="1" hangingPunct="1"/>
            <a:r>
              <a:rPr lang="ru-RU" altLang="ru-RU" sz="1200">
                <a:latin typeface="Times New Roman" pitchFamily="18" charset="0"/>
                <a:cs typeface="Times New Roman" pitchFamily="18" charset="0"/>
              </a:rPr>
              <a:t>257915,4</a:t>
            </a:r>
          </a:p>
        </p:txBody>
      </p:sp>
      <p:sp>
        <p:nvSpPr>
          <p:cNvPr id="8" name="Rectangle 5"/>
          <p:cNvSpPr txBox="1">
            <a:spLocks noChangeArrowheads="1"/>
          </p:cNvSpPr>
          <p:nvPr/>
        </p:nvSpPr>
        <p:spPr bwMode="auto">
          <a:xfrm>
            <a:off x="457200" y="304800"/>
            <a:ext cx="8229600" cy="6842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600" b="1" kern="0" dirty="0" smtClean="0">
                <a:latin typeface="Times New Roman" pitchFamily="18" charset="0"/>
                <a:cs typeface="Times New Roman" pitchFamily="18" charset="0"/>
              </a:rPr>
              <a:t>         Структура безвозмездных поступлений бюджета Муромского района </a:t>
            </a:r>
          </a:p>
          <a:p>
            <a:pPr algn="ctr" eaLnBrk="1" hangingPunct="1">
              <a:defRPr/>
            </a:pPr>
            <a:r>
              <a:rPr lang="ru-RU" altLang="ru-RU" sz="1600" b="1" kern="0" dirty="0" smtClean="0">
                <a:latin typeface="Times New Roman" pitchFamily="18" charset="0"/>
                <a:cs typeface="Times New Roman" pitchFamily="18" charset="0"/>
              </a:rPr>
              <a:t>в 2019 – 2023 годах, тыс. рублей </a:t>
            </a:r>
          </a:p>
        </p:txBody>
      </p:sp>
      <p:sp>
        <p:nvSpPr>
          <p:cNvPr id="51209" name="TextBox 7"/>
          <p:cNvSpPr txBox="1">
            <a:spLocks noChangeArrowheads="1"/>
          </p:cNvSpPr>
          <p:nvPr/>
        </p:nvSpPr>
        <p:spPr bwMode="auto">
          <a:xfrm>
            <a:off x="2071688" y="3643313"/>
            <a:ext cx="6858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800">
                <a:latin typeface="Times New Roman" pitchFamily="18" charset="0"/>
                <a:cs typeface="Times New Roman" pitchFamily="18" charset="0"/>
              </a:rPr>
              <a:t>-153,1        (-0,1%)</a:t>
            </a:r>
          </a:p>
        </p:txBody>
      </p:sp>
      <p:sp>
        <p:nvSpPr>
          <p:cNvPr id="51210" name="TextBox 8"/>
          <p:cNvSpPr txBox="1">
            <a:spLocks noChangeArrowheads="1"/>
          </p:cNvSpPr>
          <p:nvPr/>
        </p:nvSpPr>
        <p:spPr bwMode="auto">
          <a:xfrm>
            <a:off x="3000375" y="3643313"/>
            <a:ext cx="8001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800">
                <a:latin typeface="Times New Roman" pitchFamily="18" charset="0"/>
                <a:cs typeface="Times New Roman" pitchFamily="18" charset="0"/>
              </a:rPr>
              <a:t>-355,7                   (-0,1%)</a:t>
            </a:r>
          </a:p>
        </p:txBody>
      </p:sp>
      <p:sp>
        <p:nvSpPr>
          <p:cNvPr id="11" name="Rectangle 5"/>
          <p:cNvSpPr txBox="1">
            <a:spLocks noChangeArrowheads="1"/>
          </p:cNvSpPr>
          <p:nvPr/>
        </p:nvSpPr>
        <p:spPr bwMode="auto">
          <a:xfrm>
            <a:off x="500063" y="4929188"/>
            <a:ext cx="8229600" cy="17145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algn="just">
              <a:defRPr/>
            </a:pPr>
            <a:r>
              <a:rPr lang="ru-RU" sz="1400" kern="0" dirty="0">
                <a:latin typeface="Times New Roman" pitchFamily="18" charset="0"/>
                <a:ea typeface="+mj-ea"/>
                <a:cs typeface="Times New Roman" pitchFamily="18" charset="0"/>
              </a:rPr>
              <a:t>          Безвозмездные поступления от других бюджетов бюджетной системы Российской Федерации в 2021 году составят сумму 405276,7 тыс. рублей, из которых поступление дотаций – 126304,0 тыс. рублей (31,2%), субсидий –115980,0 тыс. рублей (28,6%), субвенций – 149527,3 тыс. рублей (36,9 %), иных межбюджетных трансфертов из областного бюджета – 9470,5 тыс. рублей (2,3%), иных межбюджетных трансфертов из бюджетов сельских поселений на осуществление полномочий в сумме 3994,9 тыс. рублей (1,0 %). В 2022 – 2023 годах безвозмездные поступления прогнозируются в суммах 274681,0 тыс. рублей и 257915,4 тыс. рублей соответственно.</a:t>
            </a:r>
            <a:endParaRPr lang="ru-RU" altLang="ru-RU" sz="1400" kern="0" dirty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1212" name="TextBox 1"/>
          <p:cNvSpPr txBox="1">
            <a:spLocks noChangeArrowheads="1"/>
          </p:cNvSpPr>
          <p:nvPr/>
        </p:nvSpPr>
        <p:spPr bwMode="auto">
          <a:xfrm>
            <a:off x="2143125" y="1000125"/>
            <a:ext cx="79057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100">
                <a:latin typeface="Times New Roman" pitchFamily="18" charset="0"/>
                <a:cs typeface="Times New Roman" pitchFamily="18" charset="0"/>
              </a:rPr>
              <a:t>+28,4%</a:t>
            </a:r>
          </a:p>
        </p:txBody>
      </p:sp>
      <p:sp>
        <p:nvSpPr>
          <p:cNvPr id="51213" name="TextBox 2"/>
          <p:cNvSpPr txBox="1">
            <a:spLocks noChangeArrowheads="1"/>
          </p:cNvSpPr>
          <p:nvPr/>
        </p:nvSpPr>
        <p:spPr bwMode="auto">
          <a:xfrm>
            <a:off x="3200400" y="989013"/>
            <a:ext cx="762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100">
                <a:latin typeface="Times New Roman" pitchFamily="18" charset="0"/>
                <a:cs typeface="Times New Roman" pitchFamily="18" charset="0"/>
              </a:rPr>
              <a:t>-7,6%</a:t>
            </a:r>
          </a:p>
        </p:txBody>
      </p:sp>
      <p:sp>
        <p:nvSpPr>
          <p:cNvPr id="51214" name="TextBox 4"/>
          <p:cNvSpPr txBox="1">
            <a:spLocks noChangeArrowheads="1"/>
          </p:cNvSpPr>
          <p:nvPr/>
        </p:nvSpPr>
        <p:spPr bwMode="auto">
          <a:xfrm>
            <a:off x="4152900" y="989013"/>
            <a:ext cx="6858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100">
                <a:latin typeface="Times New Roman" pitchFamily="18" charset="0"/>
                <a:cs typeface="Times New Roman" pitchFamily="18" charset="0"/>
              </a:rPr>
              <a:t>-32,2%</a:t>
            </a:r>
          </a:p>
        </p:txBody>
      </p:sp>
      <p:sp>
        <p:nvSpPr>
          <p:cNvPr id="51215" name="TextBox 5"/>
          <p:cNvSpPr txBox="1">
            <a:spLocks noChangeArrowheads="1"/>
          </p:cNvSpPr>
          <p:nvPr/>
        </p:nvSpPr>
        <p:spPr bwMode="auto">
          <a:xfrm>
            <a:off x="5143500" y="1000125"/>
            <a:ext cx="7620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100">
                <a:latin typeface="Times New Roman" pitchFamily="18" charset="0"/>
                <a:cs typeface="Times New Roman" pitchFamily="18" charset="0"/>
              </a:rPr>
              <a:t>-6,1%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716" name="Group 92"/>
          <p:cNvGraphicFramePr>
            <a:graphicFrameLocks noGrp="1"/>
          </p:cNvGraphicFramePr>
          <p:nvPr/>
        </p:nvGraphicFramePr>
        <p:xfrm>
          <a:off x="381000" y="381000"/>
          <a:ext cx="8382000" cy="4787900"/>
        </p:xfrm>
        <a:graphic>
          <a:graphicData uri="http://schemas.openxmlformats.org/drawingml/2006/table">
            <a:tbl>
              <a:tblPr/>
              <a:tblGrid>
                <a:gridCol w="2024063"/>
                <a:gridCol w="1168400"/>
                <a:gridCol w="1168400"/>
                <a:gridCol w="1235075"/>
                <a:gridCol w="762000"/>
                <a:gridCol w="1011237"/>
                <a:gridCol w="1012825"/>
              </a:tblGrid>
              <a:tr h="82305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8" marB="457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 год факт, тыс. рублей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 год план на 01.11.2020, тыс. рублей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8" marB="457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год прогноз, тыс. рублей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8" marB="457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2021 года к 2020 году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8" marB="457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год прогноз, тыс. рублей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8" marB="457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 год прогноз, тыс. рублей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8" marB="457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70119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 – всего (КБК 2 00 00000 00 0000 000,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том числе</a:t>
                      </a: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341591,4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438699,5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405276,7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92,4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274681,0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257915,4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094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Дотации (2 02 10000 00 0000 150)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131443,0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132960,1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126304,0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95,0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89948,0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80953,0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332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Субсидии (2 02 20000 00 0000 150)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39927,1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152981,7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115980,0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75,8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28828,6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21815,0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6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Субвенции (2 02 30000 00 0000 150)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144178,4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145965,2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149527,3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102,4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145605,7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145632,4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86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Иные межбюджетные трансферты (2 02 40000 00 0000 150), в том числе: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26196,0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7148,2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13465,4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188,4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10298,7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9515,0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11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иные межбюджетные трансферты из бюджетов сельских поселений на осуществление полномочий</a:t>
                      </a:r>
                      <a:endParaRPr kumimoji="0" lang="ru-RU" altLang="ru-RU" sz="1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1546,8</a:t>
                      </a:r>
                      <a:endParaRPr kumimoji="0" lang="ru-RU" altLang="ru-RU" sz="1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3748,1</a:t>
                      </a:r>
                      <a:endParaRPr kumimoji="0" lang="ru-RU" altLang="ru-RU" sz="1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3994,9</a:t>
                      </a:r>
                      <a:endParaRPr kumimoji="0" lang="ru-RU" altLang="ru-RU" sz="1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106,6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3424,1</a:t>
                      </a:r>
                      <a:endParaRPr kumimoji="0" lang="ru-RU" altLang="ru-RU" sz="1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2640,4</a:t>
                      </a:r>
                      <a:endParaRPr kumimoji="0" lang="ru-RU" altLang="ru-RU" sz="1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0331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Возврат остатков безвозмездных поступлений в областной бюджет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-153,1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-355,7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Номер слайда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endParaRPr lang="ru-RU" altLang="ru-RU" sz="1500"/>
          </a:p>
          <a:p>
            <a:pPr algn="r" eaLnBrk="1" hangingPunct="1"/>
            <a:endParaRPr lang="ru-RU" altLang="ru-RU" sz="1500"/>
          </a:p>
        </p:txBody>
      </p:sp>
      <p:sp>
        <p:nvSpPr>
          <p:cNvPr id="53251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1447800" y="0"/>
            <a:ext cx="6516688" cy="53340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b="1" i="1" u="sng" smtClean="0">
                <a:solidFill>
                  <a:schemeClr val="tx2"/>
                </a:solidFill>
                <a:latin typeface="Times New Roman" pitchFamily="18" charset="0"/>
              </a:rPr>
              <a:t>Расходы бюджета района</a:t>
            </a:r>
          </a:p>
        </p:txBody>
      </p:sp>
      <p:sp>
        <p:nvSpPr>
          <p:cNvPr id="53252" name="Text Box 8"/>
          <p:cNvSpPr txBox="1">
            <a:spLocks noChangeArrowheads="1"/>
          </p:cNvSpPr>
          <p:nvPr/>
        </p:nvSpPr>
        <p:spPr bwMode="auto">
          <a:xfrm>
            <a:off x="177800" y="407988"/>
            <a:ext cx="4413250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500" b="1">
                <a:latin typeface="Times New Roman" pitchFamily="18" charset="0"/>
              </a:rPr>
              <a:t>Структура расходов бюджета района</a:t>
            </a:r>
          </a:p>
          <a:p>
            <a:pPr algn="ctr" eaLnBrk="1" hangingPunct="1"/>
            <a:r>
              <a:rPr lang="ru-RU" altLang="ru-RU" sz="1500" b="1">
                <a:latin typeface="Times New Roman" pitchFamily="18" charset="0"/>
              </a:rPr>
              <a:t>на 2021 год, млн. рублей</a:t>
            </a:r>
          </a:p>
        </p:txBody>
      </p:sp>
      <p:sp>
        <p:nvSpPr>
          <p:cNvPr id="53253" name="Text Box 9"/>
          <p:cNvSpPr txBox="1">
            <a:spLocks noChangeArrowheads="1"/>
          </p:cNvSpPr>
          <p:nvPr/>
        </p:nvSpPr>
        <p:spPr bwMode="auto">
          <a:xfrm>
            <a:off x="152400" y="4953000"/>
            <a:ext cx="3962400" cy="124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3619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1500">
                <a:latin typeface="Times New Roman" pitchFamily="18" charset="0"/>
                <a:cs typeface="Times New Roman" pitchFamily="18" charset="0"/>
              </a:rPr>
              <a:t>Основную долю в расходах бюджета района, сформированного в рамках муниципальных программ, занимают расходы на образование, жилищно-коммунальное хозяйство, общегосударственные вопросы. </a:t>
            </a:r>
            <a:endParaRPr lang="ru-RU" altLang="ru-RU" sz="15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254" name="Text Box 15"/>
          <p:cNvSpPr txBox="1">
            <a:spLocks noChangeArrowheads="1"/>
          </p:cNvSpPr>
          <p:nvPr/>
        </p:nvSpPr>
        <p:spPr bwMode="auto">
          <a:xfrm>
            <a:off x="4343400" y="914400"/>
            <a:ext cx="4638675" cy="170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ru-RU" sz="15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altLang="ru-RU" sz="15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общей сумме расходов бюджета района на 2021 год удельный вес в рамках муниципальных программ составляет 97,0%. На финансирование 17 муниципальных программ в 2021 году запланировано 455208,9 тыс. рублей, в 2020 году финансировалась 17 муниципальных программ в сумме 506855,5 тыс. рублей. </a:t>
            </a:r>
            <a:endParaRPr lang="ru-RU" altLang="ru-RU" sz="15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255" name="Прямоугольник 1"/>
          <p:cNvSpPr>
            <a:spLocks noChangeArrowheads="1"/>
          </p:cNvSpPr>
          <p:nvPr/>
        </p:nvSpPr>
        <p:spPr bwMode="auto">
          <a:xfrm rot="10800000" flipV="1">
            <a:off x="8129588" y="3278188"/>
            <a:ext cx="557212" cy="26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900">
                <a:latin typeface="Times New Roman" pitchFamily="18" charset="0"/>
                <a:cs typeface="Times New Roman" pitchFamily="18" charset="0"/>
              </a:rPr>
              <a:t>Тыс.руб.</a:t>
            </a:r>
          </a:p>
        </p:txBody>
      </p:sp>
      <p:pic>
        <p:nvPicPr>
          <p:cNvPr id="53256" name="Диаграмма 9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" y="1060450"/>
            <a:ext cx="4121150" cy="377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7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819400"/>
            <a:ext cx="4724400" cy="390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152400"/>
            <a:ext cx="8229600" cy="381000"/>
          </a:xfrm>
        </p:spPr>
        <p:txBody>
          <a:bodyPr anchor="t"/>
          <a:lstStyle/>
          <a:p>
            <a:pPr algn="ctr" eaLnBrk="1" hangingPunct="1"/>
            <a:r>
              <a:rPr lang="ru-RU" altLang="ru-RU" sz="2000" b="1" smtClean="0">
                <a:latin typeface="Times New Roman" pitchFamily="18" charset="0"/>
              </a:rPr>
              <a:t>Динамика расходов бюджета Муромского района (тыс. руб.)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52400" y="533400"/>
          <a:ext cx="8763000" cy="6183313"/>
        </p:xfrm>
        <a:graphic>
          <a:graphicData uri="http://schemas.openxmlformats.org/drawingml/2006/table">
            <a:tbl>
              <a:tblPr/>
              <a:tblGrid>
                <a:gridCol w="2714566"/>
                <a:gridCol w="1186694"/>
                <a:gridCol w="1190403"/>
                <a:gridCol w="1190403"/>
                <a:gridCol w="1234904"/>
                <a:gridCol w="1246030"/>
              </a:tblGrid>
              <a:tr h="85592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Times New Roman"/>
                        </a:rPr>
                        <a:t>Наименование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Times New Roman"/>
                        </a:rPr>
                        <a:t>План на 2020 год по состоянию на 01.11.2020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Times New Roman"/>
                        </a:rPr>
                        <a:t>2021 год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Times New Roman"/>
                        </a:rPr>
                        <a:t>Процент 2021 года к плану на 01.11.2020, 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Times New Roman"/>
                        </a:rPr>
                        <a:t>2022 год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Times New Roman"/>
                        </a:rPr>
                        <a:t>2023 год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98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effectLst/>
                          <a:latin typeface="Times New Roman"/>
                        </a:rPr>
                        <a:t>ВСЕГО РАСХОДОВ: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Times New Roman"/>
                        </a:rPr>
                        <a:t>520114,77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Times New Roman"/>
                        </a:rPr>
                        <a:t>469483,30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Times New Roman"/>
                        </a:rPr>
                        <a:t>90,3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Times New Roman"/>
                        </a:rPr>
                        <a:t>342582,00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Times New Roman"/>
                        </a:rPr>
                        <a:t>327219,40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98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в том числе: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1381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400" b="1" i="0" u="none" strike="noStrike" dirty="0">
                          <a:effectLst/>
                          <a:latin typeface="Times New Roman"/>
                        </a:rPr>
                        <a:t>Общегосударственные вопросы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41 135,56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39 089,54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95,0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36 451,64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36 012,60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1941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400" b="1" i="0" u="none" strike="noStrike">
                          <a:effectLst/>
                          <a:latin typeface="Times New Roman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4 536,70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3 703,90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81,6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2 851,50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2 851,50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980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400" b="1" i="0" u="none" strike="noStrike">
                          <a:effectLst/>
                          <a:latin typeface="Times New Roman"/>
                        </a:rPr>
                        <a:t>Национальная экономика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38 556,04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22 302,20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57,8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21 833,10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21 733,10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961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400" b="1" i="0" u="none" strike="noStrike">
                          <a:effectLst/>
                          <a:latin typeface="Times New Roman"/>
                        </a:rPr>
                        <a:t>Жилищно-коммунальное хозяйство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126 627,93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96 875,26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76,5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16 289,50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6 858,00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980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400" b="1" i="0" u="none" strike="noStrike">
                          <a:effectLst/>
                          <a:latin typeface="Times New Roman"/>
                        </a:rPr>
                        <a:t>Охрана окружающей среды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1 300,00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2 600,00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980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400" b="1" i="0" u="none" strike="noStrike">
                          <a:effectLst/>
                          <a:latin typeface="Times New Roman"/>
                        </a:rPr>
                        <a:t>Образование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205 081,22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202 079,60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98,5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175 228,70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167 436,30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980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400" b="1" i="0" u="none" strike="noStrike">
                          <a:effectLst/>
                          <a:latin typeface="Times New Roman"/>
                        </a:rPr>
                        <a:t>Культура, кинематография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17 366,50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18 164,40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104,6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16 287,70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16 287,70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980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400" b="1" i="0" u="none" strike="noStrike">
                          <a:effectLst/>
                          <a:latin typeface="Times New Roman"/>
                        </a:rPr>
                        <a:t>Социальная политика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34 924,35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37 777,30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108,2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34 447,23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36 899,20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980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400" b="1" i="0" u="none" strike="noStrike">
                          <a:effectLst/>
                          <a:latin typeface="Times New Roman"/>
                        </a:rPr>
                        <a:t>Физическая культура и спорт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10 550,60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12 224,30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115,9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4 799,13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1747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400" b="1" i="0" u="none" strike="noStrike">
                          <a:effectLst/>
                          <a:latin typeface="Times New Roman"/>
                        </a:rPr>
                        <a:t>Средства массовой информации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1 200,00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500,00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41,7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580,50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2619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400" b="1" i="0" u="none" strike="noStrike" dirty="0">
                          <a:effectLst/>
                          <a:latin typeface="Times New Roman"/>
                        </a:rPr>
                        <a:t>Обслуживание государственного и муниципального долга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90,00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47,00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52,2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173,00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173,00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9902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400" b="1" i="0" u="none" strike="noStrike">
                          <a:effectLst/>
                          <a:latin typeface="Times New Roman"/>
                        </a:rPr>
                        <a:t>Межбюджетные трансферты общего характера бюджетам субъектов Российской Федерации и муниципальных образований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40 045,88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35 419,80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88,4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33 640,00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36 368,00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122"/>
          <p:cNvSpPr>
            <a:spLocks noChangeArrowheads="1"/>
          </p:cNvSpPr>
          <p:nvPr/>
        </p:nvSpPr>
        <p:spPr bwMode="auto">
          <a:xfrm>
            <a:off x="971550" y="115888"/>
            <a:ext cx="77152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b="1">
                <a:solidFill>
                  <a:schemeClr val="tx2"/>
                </a:solidFill>
                <a:latin typeface="Times New Roman" pitchFamily="18" charset="0"/>
              </a:rPr>
              <a:t>Расходы бюджета района на дорожное хозяйство</a:t>
            </a:r>
          </a:p>
        </p:txBody>
      </p:sp>
      <p:sp>
        <p:nvSpPr>
          <p:cNvPr id="55299" name="TextBox 5"/>
          <p:cNvSpPr txBox="1">
            <a:spLocks noChangeArrowheads="1"/>
          </p:cNvSpPr>
          <p:nvPr/>
        </p:nvSpPr>
        <p:spPr bwMode="auto">
          <a:xfrm>
            <a:off x="5105400" y="609600"/>
            <a:ext cx="3886200" cy="397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4767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ru-RU" altLang="ru-RU" sz="1400">
                <a:latin typeface="Times New Roman" pitchFamily="18" charset="0"/>
                <a:cs typeface="Times New Roman" pitchFamily="18" charset="0"/>
              </a:rPr>
              <a:t>В целях финансового обеспечения дорожной деятельности в составе бюджета района сформирован дорожный фонд Муромского района (решение Совета народных депутатов Муромского района от 29.01.2014 г. №7 «О создании муниципального дорожного фонда муниципального образования Муромский район Владимирской области»).</a:t>
            </a:r>
          </a:p>
          <a:p>
            <a:pPr algn="just" eaLnBrk="1" hangingPunct="1"/>
            <a:r>
              <a:rPr lang="ru-RU" altLang="ru-RU" sz="1400">
                <a:latin typeface="Times New Roman" pitchFamily="18" charset="0"/>
                <a:cs typeface="Times New Roman" pitchFamily="18" charset="0"/>
              </a:rPr>
              <a:t>Бюджетные ассигнования муниципального дорожного фонда Муромского района направляются на финансовое обеспечение деятельности по капитальному ремонту,  ремонту и содержанию автомобильных дорог общего пользования местного значения Муромского района  и искусственных сооружений на них. Общая протяженность дорог общего пользования местного значения составляет 347,751 км.</a:t>
            </a:r>
          </a:p>
        </p:txBody>
      </p:sp>
      <p:sp>
        <p:nvSpPr>
          <p:cNvPr id="55300" name="TextBox 5"/>
          <p:cNvSpPr txBox="1">
            <a:spLocks noChangeArrowheads="1"/>
          </p:cNvSpPr>
          <p:nvPr/>
        </p:nvSpPr>
        <p:spPr bwMode="auto">
          <a:xfrm>
            <a:off x="0" y="4787900"/>
            <a:ext cx="4876800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4767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ru-RU" altLang="ru-RU" sz="1400">
                <a:latin typeface="Times New Roman" pitchFamily="18" charset="0"/>
                <a:cs typeface="Times New Roman" pitchFamily="18" charset="0"/>
              </a:rPr>
              <a:t>Общий объем на 2020 год составляет 31941,0 тыс. рублей, на 2021 год – 18830,0 тыс. рублей, на 2022 год – 19026,0 тыс. рублей, на 2023 год-19026,0 тыс. рублей.</a:t>
            </a:r>
          </a:p>
        </p:txBody>
      </p:sp>
      <p:pic>
        <p:nvPicPr>
          <p:cNvPr id="55301" name="Picture 11" descr="kola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795838"/>
            <a:ext cx="3733800" cy="183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2" name="Диаграмма 6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81013"/>
            <a:ext cx="4724400" cy="421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322" name="Заголовок 1"/>
          <p:cNvGrpSpPr>
            <a:grpSpLocks noGrp="1"/>
          </p:cNvGrpSpPr>
          <p:nvPr/>
        </p:nvGrpSpPr>
        <p:grpSpPr bwMode="auto">
          <a:xfrm>
            <a:off x="152400" y="0"/>
            <a:ext cx="8809038" cy="838200"/>
            <a:chOff x="276" y="165"/>
            <a:chExt cx="5204" cy="737"/>
          </a:xfrm>
        </p:grpSpPr>
        <p:pic>
          <p:nvPicPr>
            <p:cNvPr id="56507" name="Заголовок 1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" y="165"/>
              <a:ext cx="5204" cy="737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6508" name="Text Box 6"/>
            <p:cNvSpPr txBox="1">
              <a:spLocks noChangeArrowheads="1"/>
            </p:cNvSpPr>
            <p:nvPr/>
          </p:nvSpPr>
          <p:spPr bwMode="auto">
            <a:xfrm>
              <a:off x="288" y="175"/>
              <a:ext cx="5184" cy="7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</a:pPr>
              <a:r>
                <a:rPr lang="ru-RU" altLang="ru-RU" sz="1700" b="1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Расходы бюджета муниципального образования «Муромский район» в расчете на душу населения </a:t>
              </a:r>
            </a:p>
            <a:p>
              <a:pPr algn="ctr" eaLnBrk="1" hangingPunct="1">
                <a:lnSpc>
                  <a:spcPct val="90000"/>
                </a:lnSpc>
              </a:pPr>
              <a:r>
                <a:rPr lang="ru-RU" altLang="ru-RU" sz="1500" b="1" i="1">
                  <a:latin typeface="Times New Roman" pitchFamily="18" charset="0"/>
                  <a:cs typeface="Times New Roman" pitchFamily="18" charset="0"/>
                </a:rPr>
                <a:t>(численность постоянного населения 2020 год -15721 чел.,2021-2023 годы– 15512 чел.)</a:t>
              </a:r>
            </a:p>
          </p:txBody>
        </p:sp>
      </p:grpSp>
      <p:sp>
        <p:nvSpPr>
          <p:cNvPr id="56323" name="Text Box 2110"/>
          <p:cNvSpPr txBox="1">
            <a:spLocks noChangeArrowheads="1"/>
          </p:cNvSpPr>
          <p:nvPr/>
        </p:nvSpPr>
        <p:spPr bwMode="auto">
          <a:xfrm>
            <a:off x="152400" y="5943600"/>
            <a:ext cx="8836025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4767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1500">
                <a:latin typeface="Times New Roman" pitchFamily="18" charset="0"/>
              </a:rPr>
              <a:t>Наибольшую сумму расходов на душу населения в 2021 году составляют расходы по разделам «Образование», «Общегосударственные вопросы», «Межбюджетные трансферты», «Социальная политика», « Жилищно-коммунальное хозяйство».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28600" y="914400"/>
          <a:ext cx="8718550" cy="4892675"/>
        </p:xfrm>
        <a:graphic>
          <a:graphicData uri="http://schemas.openxmlformats.org/drawingml/2006/table">
            <a:tbl>
              <a:tblPr/>
              <a:tblGrid>
                <a:gridCol w="2080061"/>
                <a:gridCol w="507476"/>
                <a:gridCol w="767114"/>
                <a:gridCol w="767114"/>
                <a:gridCol w="767114"/>
                <a:gridCol w="767114"/>
                <a:gridCol w="767114"/>
                <a:gridCol w="767114"/>
                <a:gridCol w="767114"/>
                <a:gridCol w="761213"/>
              </a:tblGrid>
              <a:tr h="50543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Times New Roman"/>
                        </a:rPr>
                        <a:t>Наименование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Times New Roman"/>
                        </a:rPr>
                        <a:t>Раздел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Times New Roman"/>
                        </a:rPr>
                        <a:t>План на 2020 год по состоянию на 01.11.2020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Times New Roman"/>
                        </a:rPr>
                        <a:t>2021 год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Times New Roman"/>
                        </a:rPr>
                        <a:t>2022 год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Times New Roman"/>
                        </a:rPr>
                        <a:t>2023 год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532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Times New Roman"/>
                        </a:rPr>
                        <a:t>рублей в месяц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Times New Roman"/>
                        </a:rPr>
                        <a:t>рублей в год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Times New Roman"/>
                        </a:rPr>
                        <a:t>рублей в месяц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Times New Roman"/>
                        </a:rPr>
                        <a:t>рублей в год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Times New Roman"/>
                        </a:rPr>
                        <a:t>рублей в месяц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Times New Roman"/>
                        </a:rPr>
                        <a:t>рублей в год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Times New Roman"/>
                        </a:rPr>
                        <a:t>рублей в месяц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Times New Roman"/>
                        </a:rPr>
                        <a:t>рублей в год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479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b="1" i="0" u="none" strike="noStrike" dirty="0">
                          <a:effectLst/>
                          <a:latin typeface="Times New Roman"/>
                        </a:rPr>
                        <a:t>ВСЕГО РАСХОДОВ: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Times New Roman"/>
                        </a:rPr>
                        <a:t>2 </a:t>
                      </a:r>
                      <a:r>
                        <a:rPr lang="ru-RU" sz="1100" b="1" i="0" u="none" strike="noStrike" dirty="0" smtClean="0">
                          <a:effectLst/>
                          <a:latin typeface="Times New Roman"/>
                        </a:rPr>
                        <a:t>757,04</a:t>
                      </a:r>
                      <a:endParaRPr lang="ru-RU" sz="11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effectLst/>
                          <a:latin typeface="Times New Roman"/>
                        </a:rPr>
                        <a:t>33084,10</a:t>
                      </a:r>
                      <a:endParaRPr lang="ru-RU" sz="11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Times New Roman"/>
                        </a:rPr>
                        <a:t>2 522,14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Times New Roman"/>
                        </a:rPr>
                        <a:t>30 265,70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Times New Roman"/>
                        </a:rPr>
                        <a:t>1 840,42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Times New Roman"/>
                        </a:rPr>
                        <a:t>22 085,04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Times New Roman"/>
                        </a:rPr>
                        <a:t>1 757,88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Times New Roman"/>
                        </a:rPr>
                        <a:t>21 094,60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</a:tr>
              <a:tr h="16847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>
                          <a:effectLst/>
                          <a:latin typeface="Times New Roman"/>
                        </a:rPr>
                        <a:t>в том числе: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2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b="1" i="0" u="none" strike="noStrike" dirty="0">
                          <a:effectLst/>
                          <a:latin typeface="Times New Roman"/>
                        </a:rPr>
                        <a:t>Общегосударственные вопросы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0100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effectLst/>
                          <a:latin typeface="Times New Roman"/>
                        </a:rPr>
                        <a:t>218,05</a:t>
                      </a:r>
                      <a:endParaRPr lang="ru-RU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2 </a:t>
                      </a:r>
                      <a:r>
                        <a:rPr lang="ru-RU" sz="1100" b="0" i="0" u="none" strike="noStrike" dirty="0" smtClean="0">
                          <a:effectLst/>
                          <a:latin typeface="Times New Roman"/>
                        </a:rPr>
                        <a:t>616,60</a:t>
                      </a:r>
                      <a:endParaRPr lang="ru-RU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209,99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2 519,90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195,83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2 349,90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193,47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2 321,60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0709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b="1" i="0" u="none" strike="noStrike" dirty="0">
                          <a:effectLst/>
                          <a:latin typeface="Times New Roman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0300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effectLst/>
                          <a:latin typeface="Times New Roman"/>
                        </a:rPr>
                        <a:t>24,05</a:t>
                      </a:r>
                      <a:endParaRPr lang="ru-RU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effectLst/>
                          <a:latin typeface="Times New Roman"/>
                        </a:rPr>
                        <a:t>288,60</a:t>
                      </a:r>
                      <a:endParaRPr lang="ru-RU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19,90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238,80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15,32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183,82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15,32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183,80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2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b="1" i="0" u="none" strike="noStrike" dirty="0">
                          <a:effectLst/>
                          <a:latin typeface="Times New Roman"/>
                        </a:rPr>
                        <a:t>Национальная экономика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0400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effectLst/>
                          <a:latin typeface="Times New Roman"/>
                        </a:rPr>
                        <a:t>204,38</a:t>
                      </a:r>
                      <a:endParaRPr lang="ru-RU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2 </a:t>
                      </a:r>
                      <a:r>
                        <a:rPr lang="ru-RU" sz="1100" b="0" i="0" u="none" strike="noStrike" dirty="0" smtClean="0">
                          <a:effectLst/>
                          <a:latin typeface="Times New Roman"/>
                        </a:rPr>
                        <a:t>452,50</a:t>
                      </a:r>
                      <a:endParaRPr lang="ru-RU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119,81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1 437,70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117,29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1 407,50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116,76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1 401,10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3807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b="1" i="0" u="none" strike="noStrike">
                          <a:effectLst/>
                          <a:latin typeface="Times New Roman"/>
                        </a:rPr>
                        <a:t>Жилищно-коммунальное хозяйство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0500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effectLst/>
                          <a:latin typeface="Times New Roman"/>
                        </a:rPr>
                        <a:t>671,23</a:t>
                      </a:r>
                      <a:endParaRPr lang="ru-RU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8 </a:t>
                      </a:r>
                      <a:r>
                        <a:rPr lang="ru-RU" sz="1100" b="0" i="0" u="none" strike="noStrike" dirty="0" smtClean="0">
                          <a:effectLst/>
                          <a:latin typeface="Times New Roman"/>
                        </a:rPr>
                        <a:t>054,70</a:t>
                      </a:r>
                      <a:endParaRPr lang="ru-RU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520,43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6 245,20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87,51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1 050,10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36,84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442,10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2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b="1" i="0" u="none" strike="noStrike" dirty="0">
                          <a:effectLst/>
                          <a:latin typeface="Times New Roman"/>
                        </a:rPr>
                        <a:t>Охрана окружающей среды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0600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6,98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83,80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13,97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167,60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2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b="1" i="0" u="none" strike="noStrike">
                          <a:effectLst/>
                          <a:latin typeface="Times New Roman"/>
                        </a:rPr>
                        <a:t>Образование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0700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1 </a:t>
                      </a:r>
                      <a:r>
                        <a:rPr lang="ru-RU" sz="1100" b="0" i="0" u="none" strike="noStrike" dirty="0" smtClean="0">
                          <a:effectLst/>
                          <a:latin typeface="Times New Roman"/>
                        </a:rPr>
                        <a:t>087,09</a:t>
                      </a:r>
                      <a:endParaRPr lang="ru-RU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13 </a:t>
                      </a:r>
                      <a:r>
                        <a:rPr lang="ru-RU" sz="1100" b="0" i="0" u="none" strike="noStrike" dirty="0" smtClean="0">
                          <a:effectLst/>
                          <a:latin typeface="Times New Roman"/>
                        </a:rPr>
                        <a:t>045,1</a:t>
                      </a:r>
                      <a:endParaRPr lang="ru-RU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1 085,61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13 027,30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941,36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11 296,30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899,49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10 793,90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2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b="1" i="0" u="none" strike="noStrike" dirty="0">
                          <a:effectLst/>
                          <a:latin typeface="Times New Roman"/>
                        </a:rPr>
                        <a:t>Культура, кинематография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0800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effectLst/>
                          <a:latin typeface="Times New Roman"/>
                        </a:rPr>
                        <a:t>92,06</a:t>
                      </a:r>
                      <a:endParaRPr lang="ru-RU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effectLst/>
                          <a:latin typeface="Times New Roman"/>
                        </a:rPr>
                        <a:t>1 104,70</a:t>
                      </a:r>
                      <a:endParaRPr lang="ru-RU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97,58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1 170,90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87,51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1 050,10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87,51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1 050,10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2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b="1" i="0" u="none" strike="noStrike" dirty="0">
                          <a:effectLst/>
                          <a:latin typeface="Times New Roman"/>
                        </a:rPr>
                        <a:t>Социальная политика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1000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effectLst/>
                          <a:latin typeface="Times New Roman"/>
                        </a:rPr>
                        <a:t>185,13</a:t>
                      </a:r>
                      <a:endParaRPr lang="ru-RU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2 </a:t>
                      </a:r>
                      <a:r>
                        <a:rPr lang="ru-RU" sz="1100" b="0" i="0" u="none" strike="noStrike" dirty="0" smtClean="0">
                          <a:effectLst/>
                          <a:latin typeface="Times New Roman"/>
                        </a:rPr>
                        <a:t>221,50</a:t>
                      </a:r>
                      <a:endParaRPr lang="ru-RU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202,95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2 435,40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185,06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2 220,70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198,23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2 378,70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2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b="1" i="0" u="none" strike="noStrike" dirty="0">
                          <a:effectLst/>
                          <a:latin typeface="Times New Roman"/>
                        </a:rPr>
                        <a:t>Физическая культура и спорт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1100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effectLst/>
                          <a:latin typeface="Times New Roman"/>
                        </a:rPr>
                        <a:t>55,93</a:t>
                      </a:r>
                      <a:endParaRPr lang="ru-RU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effectLst/>
                          <a:latin typeface="Times New Roman"/>
                        </a:rPr>
                        <a:t>671,10</a:t>
                      </a:r>
                      <a:endParaRPr lang="ru-RU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65,68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788,10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25,78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309,40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2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b="1" i="0" u="none" strike="noStrike" dirty="0">
                          <a:effectLst/>
                          <a:latin typeface="Times New Roman"/>
                        </a:rPr>
                        <a:t>Средства массовой информации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1200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effectLst/>
                          <a:latin typeface="Times New Roman"/>
                        </a:rPr>
                        <a:t>6,36</a:t>
                      </a:r>
                      <a:endParaRPr lang="ru-RU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effectLst/>
                          <a:latin typeface="Times New Roman"/>
                        </a:rPr>
                        <a:t>76,30</a:t>
                      </a:r>
                      <a:endParaRPr lang="ru-RU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2,68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32,20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3,12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37,42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0709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b="1" i="0" u="none" strike="noStrike" dirty="0">
                          <a:effectLst/>
                          <a:latin typeface="Times New Roman"/>
                        </a:rPr>
                        <a:t>Обслуживание государственного и муниципального долга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1300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0,48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effectLst/>
                          <a:latin typeface="Times New Roman"/>
                        </a:rPr>
                        <a:t>5,7</a:t>
                      </a:r>
                      <a:endParaRPr lang="ru-RU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0,25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3,00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0,93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11,20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0,93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11,20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4514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b="1" i="0" u="none" strike="noStrike" dirty="0">
                          <a:effectLst/>
                          <a:latin typeface="Times New Roman"/>
                        </a:rPr>
                        <a:t>Межбюджетные трансферты общего характера бюджетам субъектов Российской Федерации и муниципальных образований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1400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effectLst/>
                          <a:latin typeface="Times New Roman"/>
                        </a:rPr>
                        <a:t>212,28</a:t>
                      </a:r>
                      <a:endParaRPr lang="ru-RU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effectLst/>
                          <a:latin typeface="Times New Roman"/>
                        </a:rPr>
                        <a:t>2 547,3</a:t>
                      </a:r>
                      <a:endParaRPr lang="ru-RU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190,28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2 283,40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180,72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2 168,60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195,38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2 344,50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4"/>
          <p:cNvSpPr>
            <a:spLocks noGrp="1" noChangeArrowheads="1"/>
          </p:cNvSpPr>
          <p:nvPr>
            <p:ph type="ctrTitle" idx="4294967295"/>
          </p:nvPr>
        </p:nvSpPr>
        <p:spPr>
          <a:xfrm>
            <a:off x="827088" y="0"/>
            <a:ext cx="7635875" cy="990600"/>
          </a:xfrm>
        </p:spPr>
        <p:txBody>
          <a:bodyPr anchor="t"/>
          <a:lstStyle/>
          <a:p>
            <a:pPr algn="ctr" eaLnBrk="1" hangingPunct="1"/>
            <a:r>
              <a:rPr lang="ru-RU" altLang="ru-RU" sz="3600" smtClean="0">
                <a:solidFill>
                  <a:srgbClr val="121400"/>
                </a:solidFill>
                <a:latin typeface="Times New Roman" pitchFamily="18" charset="0"/>
              </a:rPr>
              <a:t>Основные понятия</a:t>
            </a:r>
            <a:r>
              <a:rPr lang="ru-RU" altLang="ru-RU" sz="5600" smtClean="0">
                <a:solidFill>
                  <a:srgbClr val="FFFFFF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29699" name="Rectangle 7"/>
          <p:cNvSpPr>
            <a:spLocks noGrp="1" noChangeArrowheads="1"/>
          </p:cNvSpPr>
          <p:nvPr>
            <p:ph type="subTitle" idx="4294967295"/>
          </p:nvPr>
        </p:nvSpPr>
        <p:spPr>
          <a:xfrm>
            <a:off x="228600" y="838200"/>
            <a:ext cx="8686800" cy="5486400"/>
          </a:xfrm>
        </p:spPr>
        <p:txBody>
          <a:bodyPr/>
          <a:lstStyle/>
          <a:p>
            <a:pPr marL="0" indent="0" algn="just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ru-RU" altLang="ru-RU" sz="1400" b="1" smtClean="0">
                <a:solidFill>
                  <a:srgbClr val="121400"/>
                </a:solidFill>
                <a:latin typeface="Times New Roman" pitchFamily="18" charset="0"/>
              </a:rPr>
              <a:t>Бюджет</a:t>
            </a:r>
            <a:r>
              <a:rPr lang="ru-RU" altLang="ru-RU" sz="1400" smtClean="0">
                <a:solidFill>
                  <a:srgbClr val="121400"/>
                </a:solidFill>
                <a:latin typeface="Times New Roman" pitchFamily="18" charset="0"/>
              </a:rPr>
              <a:t> </a:t>
            </a:r>
            <a:r>
              <a:rPr lang="ru-RU" altLang="ru-RU" sz="1400" smtClean="0">
                <a:latin typeface="Times New Roman" pitchFamily="18" charset="0"/>
              </a:rPr>
              <a:t>– форма образования и расходования денежных средств, предназначенных для   финансового обеспечения задач и функций государства и местного самоуправления.</a:t>
            </a:r>
          </a:p>
          <a:p>
            <a:pPr marL="0" indent="0" algn="just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ru-RU" altLang="ru-RU" sz="1400" b="1" smtClean="0">
                <a:solidFill>
                  <a:srgbClr val="121400"/>
                </a:solidFill>
                <a:latin typeface="Times New Roman" pitchFamily="18" charset="0"/>
              </a:rPr>
              <a:t>Очередной финансовый год</a:t>
            </a:r>
            <a:r>
              <a:rPr lang="ru-RU" altLang="ru-RU" sz="1400" smtClean="0">
                <a:latin typeface="Times New Roman" pitchFamily="18" charset="0"/>
              </a:rPr>
              <a:t> – год, следующий за текущим финансовым годом.</a:t>
            </a:r>
          </a:p>
          <a:p>
            <a:pPr marL="0" indent="0" algn="just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ru-RU" altLang="ru-RU" sz="1400" b="1" smtClean="0">
                <a:solidFill>
                  <a:srgbClr val="121400"/>
                </a:solidFill>
                <a:latin typeface="Times New Roman" pitchFamily="18" charset="0"/>
              </a:rPr>
              <a:t>Плановый период</a:t>
            </a:r>
            <a:r>
              <a:rPr lang="ru-RU" altLang="ru-RU" sz="1400" smtClean="0">
                <a:latin typeface="Times New Roman" pitchFamily="18" charset="0"/>
              </a:rPr>
              <a:t> – два финансовых года, следующие за очередным финансовым годом.</a:t>
            </a:r>
          </a:p>
          <a:p>
            <a:pPr marL="0" indent="0" algn="just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ru-RU" altLang="ru-RU" sz="1400" b="1" smtClean="0">
                <a:solidFill>
                  <a:srgbClr val="121400"/>
                </a:solidFill>
                <a:latin typeface="Times New Roman" pitchFamily="18" charset="0"/>
              </a:rPr>
              <a:t>Бюджетная система</a:t>
            </a:r>
            <a:r>
              <a:rPr lang="ru-RU" altLang="ru-RU" sz="1400" smtClean="0">
                <a:latin typeface="Times New Roman" pitchFamily="18" charset="0"/>
              </a:rPr>
              <a:t> – основанная на экономических отношениях и государственном устройстве, регулируемая нормами права совокупность бюджетов различных территориальных уровней.</a:t>
            </a:r>
          </a:p>
          <a:p>
            <a:pPr marL="0" indent="0" algn="just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ru-RU" altLang="ru-RU" sz="1400" b="1" smtClean="0">
                <a:solidFill>
                  <a:srgbClr val="121400"/>
                </a:solidFill>
                <a:latin typeface="Times New Roman" pitchFamily="18" charset="0"/>
              </a:rPr>
              <a:t>Доходы бюджета</a:t>
            </a:r>
            <a:r>
              <a:rPr lang="ru-RU" altLang="ru-RU" sz="1400" b="1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ru-RU" altLang="ru-RU" sz="1400" b="1" smtClean="0">
                <a:latin typeface="Times New Roman" pitchFamily="18" charset="0"/>
              </a:rPr>
              <a:t>–</a:t>
            </a:r>
            <a:r>
              <a:rPr lang="ru-RU" altLang="ru-RU" sz="1400" b="1" smtClean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ru-RU" altLang="ru-RU" sz="1400" smtClean="0">
                <a:latin typeface="Times New Roman" pitchFamily="18" charset="0"/>
              </a:rPr>
              <a:t>денежные средства, поступающие в бюджет в соответствии с законодательством.</a:t>
            </a:r>
          </a:p>
          <a:p>
            <a:pPr marL="0" indent="0" algn="just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ru-RU" altLang="ru-RU" sz="1400" b="1" smtClean="0">
                <a:solidFill>
                  <a:srgbClr val="121400"/>
                </a:solidFill>
                <a:latin typeface="Times New Roman" pitchFamily="18" charset="0"/>
              </a:rPr>
              <a:t>Расходы бюджета</a:t>
            </a:r>
            <a:r>
              <a:rPr lang="ru-RU" altLang="ru-RU" sz="1400" b="1" smtClean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ru-RU" altLang="ru-RU" sz="1400" b="1" smtClean="0">
                <a:latin typeface="Times New Roman" pitchFamily="18" charset="0"/>
              </a:rPr>
              <a:t>– </a:t>
            </a:r>
            <a:r>
              <a:rPr lang="ru-RU" altLang="ru-RU" sz="1400" smtClean="0">
                <a:latin typeface="Times New Roman" pitchFamily="18" charset="0"/>
              </a:rPr>
              <a:t>выплачиваемые из бюджета денежные средства, которые направляются на финансовое обеспечение задач и функций государства и местного самоуправления.</a:t>
            </a:r>
            <a:endParaRPr lang="ru-RU" altLang="ru-RU" sz="1400" b="1" smtClean="0">
              <a:latin typeface="Times New Roman" pitchFamily="18" charset="0"/>
            </a:endParaRPr>
          </a:p>
          <a:p>
            <a:pPr marL="0" indent="0" algn="just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ru-RU" altLang="ru-RU" sz="1400" b="1" smtClean="0">
                <a:solidFill>
                  <a:srgbClr val="121400"/>
                </a:solidFill>
                <a:latin typeface="Times New Roman" pitchFamily="18" charset="0"/>
              </a:rPr>
              <a:t>Бюджетные ассигнования</a:t>
            </a:r>
            <a:r>
              <a:rPr lang="ru-RU" altLang="ru-RU" sz="1400" smtClean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ru-RU" altLang="ru-RU" sz="1400" smtClean="0">
                <a:latin typeface="Times New Roman" pitchFamily="18" charset="0"/>
              </a:rPr>
              <a:t>–</a:t>
            </a:r>
            <a:r>
              <a:rPr lang="ru-RU" altLang="ru-RU" sz="1400" smtClean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ru-RU" altLang="ru-RU" sz="1400" smtClean="0">
                <a:latin typeface="Times New Roman" pitchFamily="18" charset="0"/>
              </a:rPr>
              <a:t>предельные объемы денежных средств, предусмотренных в соответствующем финансовом году для исполнения бюджетных обязательств.</a:t>
            </a:r>
          </a:p>
          <a:p>
            <a:pPr marL="0" indent="0" algn="just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ru-RU" altLang="ru-RU" sz="1400" b="1" smtClean="0">
                <a:solidFill>
                  <a:srgbClr val="121400"/>
                </a:solidFill>
                <a:latin typeface="Times New Roman" pitchFamily="18" charset="0"/>
              </a:rPr>
              <a:t>Бюджетные обязательства</a:t>
            </a:r>
            <a:r>
              <a:rPr lang="ru-RU" altLang="ru-RU" sz="1400" b="1" smtClean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ru-RU" altLang="ru-RU" sz="1400" b="1" smtClean="0">
                <a:latin typeface="Times New Roman" pitchFamily="18" charset="0"/>
              </a:rPr>
              <a:t>-</a:t>
            </a:r>
            <a:r>
              <a:rPr lang="ru-RU" altLang="ru-RU" sz="1400" b="1" smtClean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ru-RU" altLang="ru-RU" sz="1400" smtClean="0">
                <a:latin typeface="Times New Roman" pitchFamily="18" charset="0"/>
              </a:rPr>
              <a:t>обязанность расходования средств бюджета в течение определенного срока, возникающая в соответствии с законом (решением) о бюджете и со сводной бюджетной росписью.</a:t>
            </a:r>
          </a:p>
          <a:p>
            <a:pPr marL="0" indent="0" algn="just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ru-RU" altLang="ru-RU" sz="1400" b="1" smtClean="0">
                <a:solidFill>
                  <a:srgbClr val="121400"/>
                </a:solidFill>
                <a:latin typeface="Times New Roman" pitchFamily="18" charset="0"/>
              </a:rPr>
              <a:t>Муниципальный </a:t>
            </a:r>
            <a:r>
              <a:rPr lang="ru-RU" altLang="ru-RU" sz="1400" b="1" smtClean="0">
                <a:latin typeface="Times New Roman" pitchFamily="18" charset="0"/>
              </a:rPr>
              <a:t>долг - </a:t>
            </a:r>
            <a:r>
              <a:rPr lang="ru-RU" altLang="ru-RU" sz="1400" smtClean="0">
                <a:latin typeface="Times New Roman" pitchFamily="18" charset="0"/>
              </a:rPr>
              <a:t>долговые обязательства, принятые на себя муниципальным образованием.</a:t>
            </a:r>
          </a:p>
          <a:p>
            <a:pPr marL="0" indent="0" algn="just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ru-RU" altLang="ru-RU" sz="1400" b="1" smtClean="0">
                <a:solidFill>
                  <a:srgbClr val="121400"/>
                </a:solidFill>
                <a:latin typeface="Times New Roman" pitchFamily="18" charset="0"/>
              </a:rPr>
              <a:t>Межбюджетные отношения</a:t>
            </a:r>
            <a:r>
              <a:rPr lang="ru-RU" altLang="ru-RU" sz="1400" b="1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ru-RU" altLang="ru-RU" sz="1400" b="1" smtClean="0">
                <a:latin typeface="Times New Roman" pitchFamily="18" charset="0"/>
              </a:rPr>
              <a:t>– </a:t>
            </a:r>
            <a:r>
              <a:rPr lang="ru-RU" altLang="ru-RU" sz="1400" smtClean="0">
                <a:latin typeface="Times New Roman" pitchFamily="18" charset="0"/>
              </a:rPr>
              <a:t>это финансовые отношения между федеральными органами власти, органами власти субъектов РФ и муниципальными образованиями по вопросам регулирования бюджетных правоотношений, организации и осуществления бюджетного процесса.</a:t>
            </a:r>
          </a:p>
          <a:p>
            <a:pPr marL="0" indent="0" algn="just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ru-RU" altLang="ru-RU" sz="1400" b="1" smtClean="0">
                <a:solidFill>
                  <a:srgbClr val="121400"/>
                </a:solidFill>
                <a:latin typeface="Times New Roman" pitchFamily="18" charset="0"/>
              </a:rPr>
              <a:t>Межбюджетные трансферты</a:t>
            </a:r>
            <a:r>
              <a:rPr lang="ru-RU" altLang="ru-RU" sz="1400" smtClean="0">
                <a:latin typeface="Times New Roman" pitchFamily="18" charset="0"/>
              </a:rPr>
              <a:t> – денежные средства, перечисляемые из одного бюджета бюджетной системы РФ другому.</a:t>
            </a:r>
          </a:p>
          <a:p>
            <a:pPr marL="0" indent="0" algn="just"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altLang="ru-RU" sz="1400" smtClean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8"/>
          <p:cNvSpPr>
            <a:spLocks noChangeArrowheads="1"/>
          </p:cNvSpPr>
          <p:nvPr/>
        </p:nvSpPr>
        <p:spPr bwMode="auto">
          <a:xfrm>
            <a:off x="5562600" y="1295400"/>
            <a:ext cx="35814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endParaRPr lang="ru-RU" altLang="ru-RU" sz="1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012" name="Rectangle 12"/>
          <p:cNvSpPr>
            <a:spLocks noChangeArrowheads="1"/>
          </p:cNvSpPr>
          <p:nvPr/>
        </p:nvSpPr>
        <p:spPr bwMode="auto">
          <a:xfrm>
            <a:off x="190500" y="5287963"/>
            <a:ext cx="8839200" cy="15144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На 2021-2023 годы мероприятия по содержанию 347,751 километров дорог общего пользования местного значения будут осуществляться сельскими поселениями Муромского района, в связи с передачей с 01.01.2018 осуществления части полномочий, определенных ч. 1,4 статьи 14 Федерального закона от 06.10.2003 №131-ФЗ «Об общих принципах организации местного самоуправления в Российской Федерации» (решение Совета народных депутатов Муромского района Владимирской области от 20.06.2017 № 46 «О передаче к осуществлению части полномочий по решению вопросов местного значения органов местного самоуправления муниципального образования Муромский район»):</a:t>
            </a:r>
          </a:p>
          <a:p>
            <a:pPr>
              <a:defRPr/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- по муниципальному образованию Борисоглебское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сумме 1602,0 тыс. рублей ежегодно (172,7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км.дорог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>
              <a:defRPr/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- по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муниципальному </a:t>
            </a:r>
            <a:r>
              <a:rPr lang="ru-RU" sz="1100" smtClean="0">
                <a:latin typeface="Times New Roman" pitchFamily="18" charset="0"/>
                <a:cs typeface="Times New Roman" pitchFamily="18" charset="0"/>
              </a:rPr>
              <a:t>образованию Ковардицкое  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в сумме 1738,0 тыс. рублей ежегодно (175,051км.дорог);</a:t>
            </a:r>
          </a:p>
          <a:p>
            <a:pPr indent="432000" algn="just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ru-RU" altLang="ru-RU" sz="1100" dirty="0" smtClean="0">
              <a:latin typeface="Times New Roman" pitchFamily="18" charset="0"/>
            </a:endParaRPr>
          </a:p>
        </p:txBody>
      </p:sp>
      <p:pic>
        <p:nvPicPr>
          <p:cNvPr id="57348" name="Picture 14" descr="t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5425" y="214313"/>
            <a:ext cx="35814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4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8" y="228600"/>
            <a:ext cx="5135562" cy="498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50" name="Прямоугольник 4"/>
          <p:cNvSpPr>
            <a:spLocks noChangeArrowheads="1"/>
          </p:cNvSpPr>
          <p:nvPr/>
        </p:nvSpPr>
        <p:spPr bwMode="auto">
          <a:xfrm>
            <a:off x="5305425" y="2838450"/>
            <a:ext cx="3609975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100">
                <a:latin typeface="Times New Roman" pitchFamily="18" charset="0"/>
                <a:cs typeface="Times New Roman" pitchFamily="18" charset="0"/>
              </a:rPr>
              <a:t>В 2021 году планируется отремонтировать около 6,94 км дорог общего пользования местного значения, находящихся на территории Муромского района. Из них:- на территории муниципального образования Борисоглебское 3,3 км, в том числе: в д. Дьяконово, ул.Заречная (5)- 0,7 км., с. Борисово, ул.Октябрьская (1) – 0,8 км., д.Вареж, ул.Зеленая (5) – 0,9 км., с.Польцо, ул.Мира (2),ул.Центральная (7) - 0,9 км.</a:t>
            </a:r>
          </a:p>
          <a:p>
            <a:pPr eaLnBrk="1" hangingPunct="1"/>
            <a:r>
              <a:rPr lang="ru-RU" altLang="ru-RU" sz="1100">
                <a:latin typeface="Times New Roman" pitchFamily="18" charset="0"/>
                <a:cs typeface="Times New Roman" pitchFamily="18" charset="0"/>
              </a:rPr>
              <a:t>- на территории муниципального образования Ковардицкое 3,64 км, в том числе: Ст. Котлицы-Бердишево – 1,5 км., д. Окулово, проезд (53) - 0,4 км.,             д. Грибково, ул. Дачная (5) - 0,81 км., с. Панфилово, ул.Набережная – 0,6 км., д. Пестенькино, ул. Полевая (8) – 0,33 км</a:t>
            </a:r>
            <a:r>
              <a:rPr lang="ru-RU" altLang="ru-RU" sz="1100"/>
              <a:t>.</a:t>
            </a:r>
          </a:p>
        </p:txBody>
      </p:sp>
      <p:sp>
        <p:nvSpPr>
          <p:cNvPr id="8" name="Равно 7"/>
          <p:cNvSpPr/>
          <p:nvPr/>
        </p:nvSpPr>
        <p:spPr>
          <a:xfrm>
            <a:off x="3863975" y="1152525"/>
            <a:ext cx="309563" cy="285750"/>
          </a:xfrm>
          <a:prstGeom prst="mathEqual">
            <a:avLst/>
          </a:prstGeom>
          <a:ln w="3175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122"/>
          <p:cNvSpPr>
            <a:spLocks noChangeArrowheads="1"/>
          </p:cNvSpPr>
          <p:nvPr/>
        </p:nvSpPr>
        <p:spPr bwMode="auto">
          <a:xfrm>
            <a:off x="1143000" y="0"/>
            <a:ext cx="8001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b="1">
                <a:solidFill>
                  <a:schemeClr val="tx2"/>
                </a:solidFill>
                <a:latin typeface="Times New Roman" pitchFamily="18" charset="0"/>
              </a:rPr>
              <a:t>Расходы бюджета района на жилищно-коммунальное хозяйство</a:t>
            </a:r>
          </a:p>
        </p:txBody>
      </p:sp>
      <p:sp>
        <p:nvSpPr>
          <p:cNvPr id="58371" name="TextBox 19"/>
          <p:cNvSpPr txBox="1">
            <a:spLocks noChangeArrowheads="1"/>
          </p:cNvSpPr>
          <p:nvPr/>
        </p:nvSpPr>
        <p:spPr bwMode="auto">
          <a:xfrm>
            <a:off x="6153150" y="3014663"/>
            <a:ext cx="2432050" cy="830262"/>
          </a:xfrm>
          <a:prstGeom prst="rect">
            <a:avLst/>
          </a:prstGeom>
          <a:solidFill>
            <a:srgbClr val="3366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200" b="1">
                <a:latin typeface="Times New Roman" pitchFamily="18" charset="0"/>
                <a:cs typeface="Times New Roman" pitchFamily="18" charset="0"/>
              </a:rPr>
              <a:t>на коммунальное хозяйство предусмотрено </a:t>
            </a:r>
            <a:r>
              <a:rPr lang="en-US" altLang="ru-RU" sz="1200" b="1">
                <a:latin typeface="Times New Roman" pitchFamily="18" charset="0"/>
                <a:cs typeface="Times New Roman" pitchFamily="18" charset="0"/>
              </a:rPr>
              <a:t>76819,</a:t>
            </a:r>
            <a:r>
              <a:rPr lang="ru-RU" altLang="ru-RU" sz="1200" b="1">
                <a:latin typeface="Times New Roman" pitchFamily="18" charset="0"/>
                <a:cs typeface="Times New Roman" pitchFamily="18" charset="0"/>
              </a:rPr>
              <a:t>5 тыс. рублей, средства будут направлены на:</a:t>
            </a:r>
          </a:p>
        </p:txBody>
      </p:sp>
      <p:sp>
        <p:nvSpPr>
          <p:cNvPr id="58372" name="TextBox 20"/>
          <p:cNvSpPr txBox="1">
            <a:spLocks noChangeArrowheads="1"/>
          </p:cNvSpPr>
          <p:nvPr/>
        </p:nvSpPr>
        <p:spPr bwMode="auto">
          <a:xfrm>
            <a:off x="6153150" y="3844925"/>
            <a:ext cx="2686050" cy="30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5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100">
                <a:latin typeface="Times New Roman" pitchFamily="18" charset="0"/>
                <a:cs typeface="Times New Roman" pitchFamily="18" charset="0"/>
              </a:rPr>
              <a:t>-проведение работ по объекту «Наружные  водопроводные сети с. Ковардицы</a:t>
            </a:r>
            <a:r>
              <a:rPr lang="en-US" altLang="ru-RU" sz="1100">
                <a:latin typeface="Times New Roman" pitchFamily="18" charset="0"/>
                <a:cs typeface="Times New Roman" pitchFamily="18" charset="0"/>
              </a:rPr>
              <a:t> (2-5 </a:t>
            </a:r>
            <a:r>
              <a:rPr lang="ru-RU" altLang="ru-RU" sz="1100">
                <a:latin typeface="Times New Roman" pitchFamily="18" charset="0"/>
                <a:cs typeface="Times New Roman" pitchFamily="18" charset="0"/>
              </a:rPr>
              <a:t>этапы)» в сумме 74322,1 тыс. руб. (строительство объекта 74074,1 тыс. руб.)</a:t>
            </a:r>
          </a:p>
          <a:p>
            <a:pPr algn="just" eaLnBrk="1" hangingPunct="1">
              <a:spcBef>
                <a:spcPts val="5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100">
                <a:latin typeface="Times New Roman" pitchFamily="18" charset="0"/>
                <a:cs typeface="Times New Roman" pitchFamily="18" charset="0"/>
              </a:rPr>
              <a:t>-строительный контроль в сумме 275,0 тыс. руб.,</a:t>
            </a:r>
          </a:p>
          <a:p>
            <a:pPr algn="just" eaLnBrk="1" hangingPunct="1">
              <a:spcBef>
                <a:spcPts val="5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100">
                <a:latin typeface="Times New Roman" pitchFamily="18" charset="0"/>
                <a:cs typeface="Times New Roman" pitchFamily="18" charset="0"/>
              </a:rPr>
              <a:t>- проектирование станции водоподготовки в с. Панфилово в сумме  1300,0 тыс.</a:t>
            </a:r>
            <a:r>
              <a:rPr lang="en-US" altLang="ru-RU" sz="11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100">
                <a:latin typeface="Times New Roman" pitchFamily="18" charset="0"/>
                <a:cs typeface="Times New Roman" pitchFamily="18" charset="0"/>
              </a:rPr>
              <a:t>руб.,</a:t>
            </a:r>
          </a:p>
          <a:p>
            <a:pPr algn="just" eaLnBrk="1" hangingPunct="1">
              <a:spcBef>
                <a:spcPts val="500"/>
              </a:spcBef>
              <a:buClr>
                <a:schemeClr val="bg2"/>
              </a:buClr>
              <a:buSzPct val="75000"/>
            </a:pPr>
            <a:r>
              <a:rPr lang="ru-RU" altLang="ru-RU" sz="1100">
                <a:latin typeface="Times New Roman" pitchFamily="18" charset="0"/>
                <a:cs typeface="Times New Roman" pitchFamily="18" charset="0"/>
              </a:rPr>
              <a:t>- строительство объекта теплоснабжения «Блочно-модульная котельная для школы с. Борисоглеб Муромского района» в сумме 987,4 тыс. руб.,</a:t>
            </a:r>
          </a:p>
          <a:p>
            <a:pPr algn="just" eaLnBrk="1" hangingPunct="1">
              <a:spcBef>
                <a:spcPts val="500"/>
              </a:spcBef>
              <a:buClr>
                <a:schemeClr val="bg2"/>
              </a:buClr>
              <a:buSzPct val="75000"/>
            </a:pPr>
            <a:r>
              <a:rPr lang="ru-RU" altLang="ru-RU" sz="1100">
                <a:latin typeface="Times New Roman" pitchFamily="18" charset="0"/>
                <a:cs typeface="Times New Roman" pitchFamily="18" charset="0"/>
              </a:rPr>
              <a:t> - строительный контроль на объекте теплоснабжения 150 тыс. руб.</a:t>
            </a:r>
          </a:p>
        </p:txBody>
      </p:sp>
      <p:sp>
        <p:nvSpPr>
          <p:cNvPr id="58373" name="TextBox 13"/>
          <p:cNvSpPr txBox="1">
            <a:spLocks noChangeArrowheads="1"/>
          </p:cNvSpPr>
          <p:nvPr/>
        </p:nvSpPr>
        <p:spPr bwMode="auto">
          <a:xfrm>
            <a:off x="3422650" y="3014663"/>
            <a:ext cx="2533650" cy="830262"/>
          </a:xfrm>
          <a:prstGeom prst="rect">
            <a:avLst/>
          </a:prstGeom>
          <a:solidFill>
            <a:srgbClr val="3366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200" b="1">
                <a:latin typeface="Times New Roman" pitchFamily="18" charset="0"/>
                <a:cs typeface="Times New Roman" pitchFamily="18" charset="0"/>
              </a:rPr>
              <a:t>На 202</a:t>
            </a:r>
            <a:r>
              <a:rPr lang="en-US" altLang="ru-RU" sz="1200" b="1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altLang="ru-RU" sz="1200" b="1">
                <a:latin typeface="Times New Roman" pitchFamily="18" charset="0"/>
                <a:cs typeface="Times New Roman" pitchFamily="18" charset="0"/>
              </a:rPr>
              <a:t> год на жилищно-коммунальное  хозяйство предусмотрено </a:t>
            </a:r>
            <a:r>
              <a:rPr lang="en-US" altLang="ru-RU" sz="1200" b="1">
                <a:latin typeface="Times New Roman" pitchFamily="18" charset="0"/>
                <a:cs typeface="Times New Roman" pitchFamily="18" charset="0"/>
              </a:rPr>
              <a:t>96875,</a:t>
            </a:r>
            <a:r>
              <a:rPr lang="ru-RU" altLang="ru-RU" sz="1200" b="1">
                <a:latin typeface="Times New Roman" pitchFamily="18" charset="0"/>
                <a:cs typeface="Times New Roman" pitchFamily="18" charset="0"/>
              </a:rPr>
              <a:t>3</a:t>
            </a:r>
            <a:endParaRPr lang="ru-RU" altLang="ru-RU" sz="1200" b="1" u="sng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200" b="1">
                <a:latin typeface="Times New Roman" pitchFamily="18" charset="0"/>
                <a:cs typeface="Times New Roman" pitchFamily="18" charset="0"/>
              </a:rPr>
              <a:t> тыс. рублей, из них:</a:t>
            </a:r>
          </a:p>
        </p:txBody>
      </p:sp>
      <p:sp>
        <p:nvSpPr>
          <p:cNvPr id="58374" name="TextBox 19"/>
          <p:cNvSpPr txBox="1">
            <a:spLocks noChangeArrowheads="1"/>
          </p:cNvSpPr>
          <p:nvPr/>
        </p:nvSpPr>
        <p:spPr bwMode="auto">
          <a:xfrm>
            <a:off x="838200" y="3013075"/>
            <a:ext cx="2376488" cy="831850"/>
          </a:xfrm>
          <a:prstGeom prst="rect">
            <a:avLst/>
          </a:prstGeom>
          <a:solidFill>
            <a:srgbClr val="3366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200" b="1">
                <a:latin typeface="Times New Roman" pitchFamily="18" charset="0"/>
                <a:cs typeface="Times New Roman" pitchFamily="18" charset="0"/>
              </a:rPr>
              <a:t>на другие вопросы в области жилищно-коммунального хозяйства предусмотрено</a:t>
            </a:r>
            <a:r>
              <a:rPr lang="ru-RU" altLang="ru-RU" sz="1200" b="1" u="sng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1200" b="1" u="sng">
                <a:latin typeface="Times New Roman" pitchFamily="18" charset="0"/>
                <a:cs typeface="Times New Roman" pitchFamily="18" charset="0"/>
              </a:rPr>
              <a:t>2362,0</a:t>
            </a:r>
            <a:r>
              <a:rPr lang="ru-RU" altLang="ru-RU" sz="1200" b="1" u="sng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200" b="1">
                <a:latin typeface="Times New Roman" pitchFamily="18" charset="0"/>
                <a:cs typeface="Times New Roman" pitchFamily="18" charset="0"/>
              </a:rPr>
              <a:t>тыс. руб.</a:t>
            </a:r>
          </a:p>
        </p:txBody>
      </p:sp>
      <p:sp>
        <p:nvSpPr>
          <p:cNvPr id="81944" name="Rectangle 24"/>
          <p:cNvSpPr>
            <a:spLocks noChangeArrowheads="1"/>
          </p:cNvSpPr>
          <p:nvPr/>
        </p:nvSpPr>
        <p:spPr bwMode="auto">
          <a:xfrm>
            <a:off x="4479925" y="3298825"/>
            <a:ext cx="184150" cy="2603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>
              <a:spcBef>
                <a:spcPts val="5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endParaRPr lang="ru-RU" altLang="ru-RU" sz="11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376" name="Rectangle 25"/>
          <p:cNvSpPr>
            <a:spLocks noChangeArrowheads="1"/>
          </p:cNvSpPr>
          <p:nvPr/>
        </p:nvSpPr>
        <p:spPr bwMode="auto">
          <a:xfrm>
            <a:off x="838200" y="3979863"/>
            <a:ext cx="2478088" cy="184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500"/>
              </a:spcBef>
              <a:buClr>
                <a:schemeClr val="hlink"/>
              </a:buClr>
              <a:buSzPct val="60000"/>
              <a:buFont typeface="Wingdings" pitchFamily="2" charset="2"/>
              <a:buNone/>
            </a:pPr>
            <a:r>
              <a:rPr lang="ru-RU" altLang="ru-RU" sz="1100">
                <a:latin typeface="Times New Roman" pitchFamily="18" charset="0"/>
                <a:cs typeface="Times New Roman" pitchFamily="18" charset="0"/>
              </a:rPr>
              <a:t>-на осуществление отдельных государственных полномочий по региональному государственному жилищному надзору и лицензионному контролю за счет субвенции из областного бюджета в сумме </a:t>
            </a:r>
            <a:r>
              <a:rPr lang="en-US" altLang="ru-RU" sz="1100">
                <a:latin typeface="Times New Roman" pitchFamily="18" charset="0"/>
                <a:cs typeface="Times New Roman" pitchFamily="18" charset="0"/>
              </a:rPr>
              <a:t>270</a:t>
            </a:r>
            <a:r>
              <a:rPr lang="ru-RU" altLang="ru-RU" sz="1100">
                <a:latin typeface="Times New Roman" pitchFamily="18" charset="0"/>
                <a:cs typeface="Times New Roman" pitchFamily="18" charset="0"/>
              </a:rPr>
              <a:t>,0 тыс. руб.,</a:t>
            </a:r>
          </a:p>
          <a:p>
            <a:pPr algn="just" eaLnBrk="1" hangingPunct="1">
              <a:spcBef>
                <a:spcPts val="500"/>
              </a:spcBef>
              <a:buClr>
                <a:schemeClr val="hlink"/>
              </a:buClr>
              <a:buSzPct val="60000"/>
              <a:buFont typeface="Wingdings" pitchFamily="2" charset="2"/>
              <a:buNone/>
            </a:pPr>
            <a:r>
              <a:rPr lang="ru-RU" altLang="ru-RU" sz="1100">
                <a:latin typeface="Times New Roman" pitchFamily="18" charset="0"/>
                <a:cs typeface="Times New Roman" pitchFamily="18" charset="0"/>
              </a:rPr>
              <a:t>-на оказание услуг МКУ «УЖКХИСП» в сумме </a:t>
            </a:r>
            <a:r>
              <a:rPr lang="en-US" altLang="ru-RU" sz="1100">
                <a:latin typeface="Times New Roman" pitchFamily="18" charset="0"/>
                <a:cs typeface="Times New Roman" pitchFamily="18" charset="0"/>
              </a:rPr>
              <a:t>2092,0</a:t>
            </a:r>
            <a:r>
              <a:rPr lang="ru-RU" altLang="ru-RU" sz="1100">
                <a:latin typeface="Times New Roman" pitchFamily="18" charset="0"/>
                <a:cs typeface="Times New Roman" pitchFamily="18" charset="0"/>
              </a:rPr>
              <a:t> тыс. руб.</a:t>
            </a:r>
          </a:p>
        </p:txBody>
      </p:sp>
      <p:sp>
        <p:nvSpPr>
          <p:cNvPr id="58377" name="Стрелка вправо 19"/>
          <p:cNvSpPr>
            <a:spLocks noChangeArrowheads="1"/>
          </p:cNvSpPr>
          <p:nvPr/>
        </p:nvSpPr>
        <p:spPr bwMode="auto">
          <a:xfrm>
            <a:off x="5956300" y="3243263"/>
            <a:ext cx="177800" cy="48577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58378" name="Стрелка влево 20"/>
          <p:cNvSpPr>
            <a:spLocks noChangeArrowheads="1"/>
          </p:cNvSpPr>
          <p:nvPr/>
        </p:nvSpPr>
        <p:spPr bwMode="auto">
          <a:xfrm>
            <a:off x="3214688" y="3243263"/>
            <a:ext cx="207962" cy="485775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58379" name="TextBox 13"/>
          <p:cNvSpPr txBox="1">
            <a:spLocks noChangeArrowheads="1"/>
          </p:cNvSpPr>
          <p:nvPr/>
        </p:nvSpPr>
        <p:spPr bwMode="auto">
          <a:xfrm>
            <a:off x="3422650" y="4262438"/>
            <a:ext cx="2533650" cy="1016000"/>
          </a:xfrm>
          <a:prstGeom prst="rect">
            <a:avLst/>
          </a:prstGeom>
          <a:solidFill>
            <a:srgbClr val="3366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chemeClr val="bg2"/>
              </a:buClr>
              <a:buSzPct val="75000"/>
            </a:pPr>
            <a:r>
              <a:rPr lang="ru-RU" altLang="ru-RU" sz="1200" b="1">
                <a:latin typeface="Times New Roman" pitchFamily="18" charset="0"/>
                <a:cs typeface="Times New Roman" pitchFamily="18" charset="0"/>
              </a:rPr>
              <a:t>на жилищное  хозяйство предусмотрено </a:t>
            </a:r>
            <a:r>
              <a:rPr lang="en-US" altLang="ru-RU" sz="1200" b="1">
                <a:latin typeface="Times New Roman" pitchFamily="18" charset="0"/>
                <a:cs typeface="Times New Roman" pitchFamily="18" charset="0"/>
              </a:rPr>
              <a:t>17</a:t>
            </a:r>
            <a:r>
              <a:rPr lang="ru-RU" altLang="ru-RU" sz="1200" b="1">
                <a:latin typeface="Times New Roman" pitchFamily="18" charset="0"/>
                <a:cs typeface="Times New Roman" pitchFamily="18" charset="0"/>
              </a:rPr>
              <a:t>693,8 тыс. рублей, средства будут направлены на:</a:t>
            </a:r>
          </a:p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altLang="ru-RU" sz="12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380" name="Стрелка влево 20"/>
          <p:cNvSpPr>
            <a:spLocks noChangeArrowheads="1"/>
          </p:cNvSpPr>
          <p:nvPr/>
        </p:nvSpPr>
        <p:spPr bwMode="auto">
          <a:xfrm rot="5400000" flipH="1">
            <a:off x="4499769" y="3813969"/>
            <a:ext cx="446087" cy="485775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58381" name="TextBox 20"/>
          <p:cNvSpPr txBox="1">
            <a:spLocks noChangeArrowheads="1"/>
          </p:cNvSpPr>
          <p:nvPr/>
        </p:nvSpPr>
        <p:spPr bwMode="auto">
          <a:xfrm rot="10800000" flipV="1">
            <a:off x="3422650" y="5273675"/>
            <a:ext cx="2409825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5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100">
                <a:latin typeface="Times New Roman" pitchFamily="18" charset="0"/>
                <a:cs typeface="Times New Roman" pitchFamily="18" charset="0"/>
              </a:rPr>
              <a:t>-на приобретение жилых помещений для граждан, нуждающихся в улучшении жилищных условий в сумме </a:t>
            </a:r>
            <a:r>
              <a:rPr lang="en-US" altLang="ru-RU" sz="1100">
                <a:latin typeface="Times New Roman" pitchFamily="18" charset="0"/>
                <a:cs typeface="Times New Roman" pitchFamily="18" charset="0"/>
              </a:rPr>
              <a:t>17</a:t>
            </a:r>
            <a:r>
              <a:rPr lang="ru-RU" altLang="ru-RU" sz="1100">
                <a:latin typeface="Times New Roman" pitchFamily="18" charset="0"/>
                <a:cs typeface="Times New Roman" pitchFamily="18" charset="0"/>
              </a:rPr>
              <a:t>564,8 тыс. руб. Планируется улучшить жилищные условия </a:t>
            </a:r>
            <a:r>
              <a:rPr lang="en-US" altLang="ru-RU" sz="1100">
                <a:latin typeface="Times New Roman" pitchFamily="18" charset="0"/>
                <a:cs typeface="Times New Roman" pitchFamily="18" charset="0"/>
              </a:rPr>
              <a:t>18</a:t>
            </a:r>
            <a:r>
              <a:rPr lang="ru-RU" altLang="ru-RU" sz="1100">
                <a:latin typeface="Times New Roman" pitchFamily="18" charset="0"/>
                <a:cs typeface="Times New Roman" pitchFamily="18" charset="0"/>
              </a:rPr>
              <a:t> семей.</a:t>
            </a:r>
          </a:p>
        </p:txBody>
      </p:sp>
      <p:graphicFrame>
        <p:nvGraphicFramePr>
          <p:cNvPr id="16" name="Диаграмма 15"/>
          <p:cNvGraphicFramePr>
            <a:graphicFrameLocks/>
          </p:cNvGraphicFramePr>
          <p:nvPr/>
        </p:nvGraphicFramePr>
        <p:xfrm>
          <a:off x="381000" y="366713"/>
          <a:ext cx="8204200" cy="25288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3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ru-RU" altLang="ru-RU"/>
          </a:p>
        </p:txBody>
      </p:sp>
      <p:sp>
        <p:nvSpPr>
          <p:cNvPr id="59395" name="AutoShape 95"/>
          <p:cNvSpPr>
            <a:spLocks noChangeArrowheads="1"/>
          </p:cNvSpPr>
          <p:nvPr/>
        </p:nvSpPr>
        <p:spPr bwMode="auto">
          <a:xfrm>
            <a:off x="1247775" y="219075"/>
            <a:ext cx="6646863" cy="4762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ru-RU" altLang="ru-RU" sz="1100" b="1">
                <a:latin typeface="Times New Roman" pitchFamily="18" charset="0"/>
                <a:cs typeface="Times New Roman" pitchFamily="18" charset="0"/>
              </a:rPr>
              <a:t>Комплексное обустройство населенных пунктов, расположенных в сельской местности объектами инженерной инфраструктуры на 2021-2023 г. г</a:t>
            </a:r>
            <a:r>
              <a:rPr lang="ru-RU" altLang="ru-RU" sz="1100" b="1">
                <a:latin typeface="Calibri" pitchFamily="34" charset="0"/>
              </a:rPr>
              <a:t>.</a:t>
            </a:r>
          </a:p>
          <a:p>
            <a:pPr eaLnBrk="1" hangingPunct="1"/>
            <a:endParaRPr lang="ru-RU" altLang="ru-RU"/>
          </a:p>
        </p:txBody>
      </p:sp>
      <p:sp>
        <p:nvSpPr>
          <p:cNvPr id="59396" name="AutoShape 96"/>
          <p:cNvSpPr>
            <a:spLocks noChangeArrowheads="1"/>
          </p:cNvSpPr>
          <p:nvPr/>
        </p:nvSpPr>
        <p:spPr bwMode="auto">
          <a:xfrm>
            <a:off x="458788" y="808038"/>
            <a:ext cx="2651125" cy="5937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2CDDC"/>
              </a:gs>
              <a:gs pos="50000">
                <a:srgbClr val="DAEEF3"/>
              </a:gs>
              <a:gs pos="100000">
                <a:srgbClr val="92CDDC"/>
              </a:gs>
            </a:gsLst>
            <a:lin ang="18900000" scaled="1"/>
          </a:gradFill>
          <a:ln w="12700">
            <a:solidFill>
              <a:srgbClr val="92CDDC"/>
            </a:solidFill>
            <a:round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ru-RU" altLang="ru-RU" sz="1000" b="1">
                <a:latin typeface="Times New Roman" pitchFamily="18" charset="0"/>
                <a:cs typeface="Times New Roman" pitchFamily="18" charset="0"/>
              </a:rPr>
              <a:t>Объект «Наружные водопроводные сети с. Ковардицы Муромского района» 2-5 этапы (74322,1 тыс. рублей</a:t>
            </a:r>
            <a:r>
              <a:rPr lang="ru-RU" altLang="ru-RU" sz="1000" b="1">
                <a:latin typeface="Calibri" pitchFamily="34" charset="0"/>
              </a:rPr>
              <a:t>)</a:t>
            </a:r>
            <a:endParaRPr lang="ru-RU" altLang="ru-RU" sz="1000"/>
          </a:p>
        </p:txBody>
      </p:sp>
      <p:sp>
        <p:nvSpPr>
          <p:cNvPr id="59397" name="AutoShape 97"/>
          <p:cNvSpPr>
            <a:spLocks noChangeArrowheads="1"/>
          </p:cNvSpPr>
          <p:nvPr/>
        </p:nvSpPr>
        <p:spPr bwMode="auto">
          <a:xfrm>
            <a:off x="3149600" y="990600"/>
            <a:ext cx="606425" cy="250825"/>
          </a:xfrm>
          <a:prstGeom prst="notchedRightArrow">
            <a:avLst>
              <a:gd name="adj1" fmla="val 50000"/>
              <a:gd name="adj2" fmla="val 60443"/>
            </a:avLst>
          </a:prstGeom>
          <a:solidFill>
            <a:srgbClr val="17365D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59398" name="AutoShape 100"/>
          <p:cNvSpPr>
            <a:spLocks noChangeArrowheads="1"/>
          </p:cNvSpPr>
          <p:nvPr/>
        </p:nvSpPr>
        <p:spPr bwMode="auto">
          <a:xfrm>
            <a:off x="3763963" y="808038"/>
            <a:ext cx="1616075" cy="623887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D99594"/>
              </a:gs>
              <a:gs pos="50000">
                <a:srgbClr val="F2DBDB"/>
              </a:gs>
              <a:gs pos="100000">
                <a:srgbClr val="D99594"/>
              </a:gs>
            </a:gsLst>
            <a:lin ang="18900000" scaled="1"/>
          </a:gradFill>
          <a:ln w="12700">
            <a:solidFill>
              <a:srgbClr val="D99594"/>
            </a:solidFill>
            <a:round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ru-RU" altLang="ru-RU" sz="1000" b="1">
                <a:latin typeface="Times New Roman" pitchFamily="18" charset="0"/>
                <a:cs typeface="Times New Roman" pitchFamily="18" charset="0"/>
              </a:rPr>
              <a:t>2021 год</a:t>
            </a:r>
          </a:p>
          <a:p>
            <a:pPr algn="ctr" eaLnBrk="1" hangingPunct="1">
              <a:spcAft>
                <a:spcPts val="1000"/>
              </a:spcAft>
            </a:pPr>
            <a:r>
              <a:rPr lang="ru-RU" altLang="ru-RU" sz="1000" b="1">
                <a:latin typeface="Times New Roman" pitchFamily="18" charset="0"/>
                <a:cs typeface="Times New Roman" pitchFamily="18" charset="0"/>
              </a:rPr>
              <a:t>(74322,1 тыс. рублей)</a:t>
            </a:r>
            <a:endParaRPr lang="ru-RU" alt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399" name="AutoShape 102"/>
          <p:cNvSpPr>
            <a:spLocks/>
          </p:cNvSpPr>
          <p:nvPr/>
        </p:nvSpPr>
        <p:spPr bwMode="auto">
          <a:xfrm>
            <a:off x="5402263" y="739775"/>
            <a:ext cx="392112" cy="654050"/>
          </a:xfrm>
          <a:prstGeom prst="leftBrace">
            <a:avLst>
              <a:gd name="adj1" fmla="val 77269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59400" name="AutoShape 106"/>
          <p:cNvSpPr>
            <a:spLocks noChangeArrowheads="1"/>
          </p:cNvSpPr>
          <p:nvPr/>
        </p:nvSpPr>
        <p:spPr bwMode="auto">
          <a:xfrm>
            <a:off x="5773738" y="722313"/>
            <a:ext cx="2974975" cy="268287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C2D69B"/>
              </a:gs>
              <a:gs pos="50000">
                <a:srgbClr val="EAF1DD"/>
              </a:gs>
              <a:gs pos="100000">
                <a:srgbClr val="C2D69B"/>
              </a:gs>
            </a:gsLst>
            <a:lin ang="18900000" scaled="1"/>
          </a:gradFill>
          <a:ln w="12700">
            <a:solidFill>
              <a:srgbClr val="4E6128"/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ru-RU" altLang="ru-RU" sz="1000" b="1">
                <a:latin typeface="Times New Roman" pitchFamily="18" charset="0"/>
                <a:cs typeface="Times New Roman" pitchFamily="18" charset="0"/>
              </a:rPr>
              <a:t>Строительный контроль (275,0 тыс. рублей)</a:t>
            </a:r>
            <a:endParaRPr lang="ru-RU" alt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401" name="AutoShape 108"/>
          <p:cNvSpPr>
            <a:spLocks noChangeArrowheads="1"/>
          </p:cNvSpPr>
          <p:nvPr/>
        </p:nvSpPr>
        <p:spPr bwMode="auto">
          <a:xfrm>
            <a:off x="5772150" y="1050925"/>
            <a:ext cx="2978150" cy="244475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C2D69B"/>
              </a:gs>
              <a:gs pos="50000">
                <a:srgbClr val="EAF1DD"/>
              </a:gs>
              <a:gs pos="100000">
                <a:srgbClr val="C2D69B"/>
              </a:gs>
            </a:gsLst>
            <a:lin ang="18900000" scaled="1"/>
          </a:gradFill>
          <a:ln w="12700">
            <a:solidFill>
              <a:srgbClr val="4E6128"/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ru-RU" altLang="ru-RU" sz="1000" b="1">
                <a:latin typeface="Times New Roman" pitchFamily="18" charset="0"/>
                <a:cs typeface="Times New Roman" pitchFamily="18" charset="0"/>
              </a:rPr>
              <a:t>Строительство объекта  (74047,1 тыс. рублей</a:t>
            </a:r>
            <a:r>
              <a:rPr lang="ru-RU" altLang="ru-RU" sz="1000" b="1">
                <a:latin typeface="Calibri" pitchFamily="34" charset="0"/>
              </a:rPr>
              <a:t>)</a:t>
            </a:r>
            <a:endParaRPr lang="ru-RU" altLang="ru-RU"/>
          </a:p>
        </p:txBody>
      </p:sp>
      <p:sp>
        <p:nvSpPr>
          <p:cNvPr id="59402" name="AutoShape 110"/>
          <p:cNvSpPr>
            <a:spLocks noChangeArrowheads="1"/>
          </p:cNvSpPr>
          <p:nvPr/>
        </p:nvSpPr>
        <p:spPr bwMode="auto">
          <a:xfrm>
            <a:off x="515938" y="1535113"/>
            <a:ext cx="2613025" cy="63341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2CDDC"/>
              </a:gs>
              <a:gs pos="50000">
                <a:srgbClr val="DAEEF3"/>
              </a:gs>
              <a:gs pos="100000">
                <a:srgbClr val="92CDDC"/>
              </a:gs>
            </a:gsLst>
            <a:lin ang="18900000" scaled="1"/>
          </a:gradFill>
          <a:ln w="12700">
            <a:solidFill>
              <a:srgbClr val="92CDDC"/>
            </a:solidFill>
            <a:round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ru-RU" altLang="ru-RU" sz="1000" b="1">
                <a:latin typeface="Times New Roman" pitchFamily="18" charset="0"/>
                <a:cs typeface="Times New Roman" pitchFamily="18" charset="0"/>
              </a:rPr>
              <a:t>Объект «Блочно-модульная котельная для школы с. Борисоглеб Муромского района» (1137,4 тыс. рублей</a:t>
            </a:r>
            <a:r>
              <a:rPr lang="ru-RU" altLang="ru-RU" sz="1000" b="1">
                <a:latin typeface="Calibri" pitchFamily="34" charset="0"/>
              </a:rPr>
              <a:t>)</a:t>
            </a:r>
            <a:endParaRPr lang="ru-RU" altLang="ru-RU" sz="1000"/>
          </a:p>
        </p:txBody>
      </p:sp>
      <p:sp>
        <p:nvSpPr>
          <p:cNvPr id="59403" name="AutoShape 112"/>
          <p:cNvSpPr>
            <a:spLocks noChangeArrowheads="1"/>
          </p:cNvSpPr>
          <p:nvPr/>
        </p:nvSpPr>
        <p:spPr bwMode="auto">
          <a:xfrm>
            <a:off x="3770313" y="1535113"/>
            <a:ext cx="1633537" cy="509587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D99594"/>
              </a:gs>
              <a:gs pos="50000">
                <a:srgbClr val="F2DBDB"/>
              </a:gs>
              <a:gs pos="100000">
                <a:srgbClr val="D99594"/>
              </a:gs>
            </a:gsLst>
            <a:lin ang="18900000" scaled="1"/>
          </a:gradFill>
          <a:ln w="12700">
            <a:solidFill>
              <a:srgbClr val="D99594"/>
            </a:solidFill>
            <a:round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ru-RU" altLang="ru-RU" sz="1000" b="1">
                <a:latin typeface="Times New Roman" pitchFamily="18" charset="0"/>
                <a:cs typeface="Times New Roman" pitchFamily="18" charset="0"/>
              </a:rPr>
              <a:t>2021 год</a:t>
            </a:r>
          </a:p>
          <a:p>
            <a:pPr algn="ctr" eaLnBrk="1" hangingPunct="1">
              <a:spcAft>
                <a:spcPts val="1000"/>
              </a:spcAft>
            </a:pPr>
            <a:r>
              <a:rPr lang="ru-RU" altLang="ru-RU" sz="1000" b="1">
                <a:latin typeface="Times New Roman" pitchFamily="18" charset="0"/>
                <a:cs typeface="Times New Roman" pitchFamily="18" charset="0"/>
              </a:rPr>
              <a:t>(1137,4 тыс. рублей</a:t>
            </a:r>
            <a:r>
              <a:rPr lang="ru-RU" altLang="ru-RU" sz="1000" b="1">
                <a:latin typeface="Calibri" pitchFamily="34" charset="0"/>
              </a:rPr>
              <a:t>)</a:t>
            </a:r>
            <a:endParaRPr lang="ru-RU" altLang="ru-RU"/>
          </a:p>
        </p:txBody>
      </p:sp>
      <p:sp>
        <p:nvSpPr>
          <p:cNvPr id="59404" name="AutoShape 113"/>
          <p:cNvSpPr>
            <a:spLocks noChangeArrowheads="1"/>
          </p:cNvSpPr>
          <p:nvPr/>
        </p:nvSpPr>
        <p:spPr bwMode="auto">
          <a:xfrm rot="10800000" flipV="1">
            <a:off x="5773738" y="1493838"/>
            <a:ext cx="2974975" cy="295275"/>
          </a:xfrm>
          <a:prstGeom prst="roundRect">
            <a:avLst>
              <a:gd name="adj" fmla="val 16630"/>
            </a:avLst>
          </a:prstGeom>
          <a:gradFill rotWithShape="0">
            <a:gsLst>
              <a:gs pos="0">
                <a:srgbClr val="C2D69B"/>
              </a:gs>
              <a:gs pos="50000">
                <a:srgbClr val="EAF1DD"/>
              </a:gs>
              <a:gs pos="100000">
                <a:srgbClr val="C2D69B"/>
              </a:gs>
            </a:gsLst>
            <a:lin ang="18900000" scaled="1"/>
          </a:gradFill>
          <a:ln w="12700">
            <a:solidFill>
              <a:srgbClr val="4E6128"/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ru-RU" altLang="ru-RU" sz="1000" b="1">
                <a:latin typeface="Times New Roman" pitchFamily="18" charset="0"/>
                <a:cs typeface="Times New Roman" pitchFamily="18" charset="0"/>
              </a:rPr>
              <a:t>Строительство объекта (987,4 тыс. рублей)</a:t>
            </a:r>
            <a:endParaRPr lang="ru-RU" alt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405" name="AutoShape 97"/>
          <p:cNvSpPr>
            <a:spLocks noChangeArrowheads="1"/>
          </p:cNvSpPr>
          <p:nvPr/>
        </p:nvSpPr>
        <p:spPr bwMode="auto">
          <a:xfrm>
            <a:off x="3157538" y="1733550"/>
            <a:ext cx="606425" cy="250825"/>
          </a:xfrm>
          <a:prstGeom prst="notchedRightArrow">
            <a:avLst>
              <a:gd name="adj1" fmla="val 50000"/>
              <a:gd name="adj2" fmla="val 60443"/>
            </a:avLst>
          </a:prstGeom>
          <a:solidFill>
            <a:srgbClr val="17365D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59406" name="AutoShape 102"/>
          <p:cNvSpPr>
            <a:spLocks/>
          </p:cNvSpPr>
          <p:nvPr/>
        </p:nvSpPr>
        <p:spPr bwMode="auto">
          <a:xfrm>
            <a:off x="5430838" y="1601788"/>
            <a:ext cx="304800" cy="498475"/>
          </a:xfrm>
          <a:prstGeom prst="leftBrace">
            <a:avLst>
              <a:gd name="adj1" fmla="val 77266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59407" name="AutoShape 8"/>
          <p:cNvSpPr>
            <a:spLocks noChangeArrowheads="1"/>
          </p:cNvSpPr>
          <p:nvPr/>
        </p:nvSpPr>
        <p:spPr bwMode="auto">
          <a:xfrm>
            <a:off x="479425" y="2362200"/>
            <a:ext cx="2644775" cy="762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2CDDC"/>
              </a:gs>
              <a:gs pos="50000">
                <a:srgbClr val="DAEEF3"/>
              </a:gs>
              <a:gs pos="100000">
                <a:srgbClr val="92CDDC"/>
              </a:gs>
            </a:gsLst>
            <a:lin ang="18900000" scaled="1"/>
          </a:gradFill>
          <a:ln w="12700">
            <a:solidFill>
              <a:srgbClr val="92CDDC"/>
            </a:solidFill>
            <a:round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ru-RU" altLang="ru-RU" sz="1000" b="1">
                <a:latin typeface="Times New Roman" pitchFamily="18" charset="0"/>
                <a:cs typeface="Times New Roman" pitchFamily="18" charset="0"/>
              </a:rPr>
              <a:t>Объект «Очистные сооружения п.Зименки Муромского района Владимирской области» (3900,0 тыс. рублей</a:t>
            </a:r>
            <a:r>
              <a:rPr lang="ru-RU" altLang="ru-RU" sz="1000" b="1">
                <a:latin typeface="Calibri" pitchFamily="34" charset="0"/>
              </a:rPr>
              <a:t>)</a:t>
            </a:r>
            <a:endParaRPr lang="ru-RU" altLang="ru-RU" sz="1000"/>
          </a:p>
        </p:txBody>
      </p:sp>
      <p:sp>
        <p:nvSpPr>
          <p:cNvPr id="59408" name="AutoShape 11"/>
          <p:cNvSpPr>
            <a:spLocks noChangeArrowheads="1"/>
          </p:cNvSpPr>
          <p:nvPr/>
        </p:nvSpPr>
        <p:spPr bwMode="auto">
          <a:xfrm>
            <a:off x="3824288" y="2476500"/>
            <a:ext cx="1590675" cy="533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D99594"/>
              </a:gs>
              <a:gs pos="50000">
                <a:srgbClr val="F2DBDB"/>
              </a:gs>
              <a:gs pos="100000">
                <a:srgbClr val="D99594"/>
              </a:gs>
            </a:gsLst>
            <a:lin ang="18900000" scaled="1"/>
          </a:gradFill>
          <a:ln w="12700">
            <a:solidFill>
              <a:srgbClr val="D99594"/>
            </a:solidFill>
            <a:round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ru-RU" altLang="ru-RU" sz="1000" b="1">
                <a:latin typeface="Times New Roman" pitchFamily="18" charset="0"/>
                <a:cs typeface="Times New Roman" pitchFamily="18" charset="0"/>
              </a:rPr>
              <a:t>2021 год</a:t>
            </a:r>
          </a:p>
          <a:p>
            <a:pPr algn="ctr" eaLnBrk="1" hangingPunct="1">
              <a:spcAft>
                <a:spcPts val="1000"/>
              </a:spcAft>
            </a:pPr>
            <a:r>
              <a:rPr lang="ru-RU" altLang="ru-RU" sz="1000" b="1">
                <a:latin typeface="Times New Roman" pitchFamily="18" charset="0"/>
                <a:cs typeface="Times New Roman" pitchFamily="18" charset="0"/>
              </a:rPr>
              <a:t>(1300,0 тыс. рублей</a:t>
            </a:r>
            <a:r>
              <a:rPr lang="ru-RU" altLang="ru-RU" sz="1000" b="1">
                <a:latin typeface="Calibri" pitchFamily="34" charset="0"/>
              </a:rPr>
              <a:t>)</a:t>
            </a:r>
            <a:endParaRPr lang="ru-RU" altLang="ru-RU"/>
          </a:p>
        </p:txBody>
      </p:sp>
      <p:sp>
        <p:nvSpPr>
          <p:cNvPr id="59409" name="AutoShape 97"/>
          <p:cNvSpPr>
            <a:spLocks noChangeArrowheads="1"/>
          </p:cNvSpPr>
          <p:nvPr/>
        </p:nvSpPr>
        <p:spPr bwMode="auto">
          <a:xfrm rot="-184155">
            <a:off x="3197225" y="2498725"/>
            <a:ext cx="606425" cy="250825"/>
          </a:xfrm>
          <a:prstGeom prst="notchedRightArrow">
            <a:avLst>
              <a:gd name="adj1" fmla="val 50000"/>
              <a:gd name="adj2" fmla="val 60443"/>
            </a:avLst>
          </a:prstGeom>
          <a:solidFill>
            <a:srgbClr val="17365D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59410" name="AutoShape 12"/>
          <p:cNvSpPr>
            <a:spLocks noChangeArrowheads="1"/>
          </p:cNvSpPr>
          <p:nvPr/>
        </p:nvSpPr>
        <p:spPr bwMode="auto">
          <a:xfrm>
            <a:off x="3854450" y="3508375"/>
            <a:ext cx="1633538" cy="587375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D99594"/>
              </a:gs>
              <a:gs pos="50000">
                <a:srgbClr val="F2DBDB"/>
              </a:gs>
              <a:gs pos="100000">
                <a:srgbClr val="D99594"/>
              </a:gs>
            </a:gsLst>
            <a:lin ang="18900000" scaled="1"/>
          </a:gradFill>
          <a:ln w="12700">
            <a:solidFill>
              <a:srgbClr val="D99594"/>
            </a:solidFill>
            <a:round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ru-RU" altLang="ru-RU" sz="1000" b="1">
                <a:latin typeface="Times New Roman" pitchFamily="18" charset="0"/>
                <a:cs typeface="Times New Roman" pitchFamily="18" charset="0"/>
              </a:rPr>
              <a:t>2023 год</a:t>
            </a:r>
          </a:p>
          <a:p>
            <a:pPr algn="ctr" eaLnBrk="1" hangingPunct="1">
              <a:spcAft>
                <a:spcPts val="1000"/>
              </a:spcAft>
            </a:pPr>
            <a:r>
              <a:rPr lang="ru-RU" altLang="ru-RU" sz="1000" b="1">
                <a:latin typeface="Times New Roman" pitchFamily="18" charset="0"/>
                <a:cs typeface="Times New Roman" pitchFamily="18" charset="0"/>
              </a:rPr>
              <a:t>(2600,0 тыс. рублей</a:t>
            </a:r>
            <a:r>
              <a:rPr lang="ru-RU" altLang="ru-RU" sz="1000" b="1">
                <a:latin typeface="Calibri" pitchFamily="34" charset="0"/>
              </a:rPr>
              <a:t>)</a:t>
            </a:r>
            <a:endParaRPr lang="ru-RU" altLang="ru-RU" sz="1000" b="1">
              <a:latin typeface="Times New Roman" pitchFamily="18" charset="0"/>
            </a:endParaRPr>
          </a:p>
          <a:p>
            <a:pPr eaLnBrk="1" hangingPunct="1"/>
            <a:endParaRPr lang="ru-RU" altLang="ru-RU"/>
          </a:p>
        </p:txBody>
      </p:sp>
      <p:sp>
        <p:nvSpPr>
          <p:cNvPr id="59411" name="AutoShape 97"/>
          <p:cNvSpPr>
            <a:spLocks noChangeArrowheads="1"/>
          </p:cNvSpPr>
          <p:nvPr/>
        </p:nvSpPr>
        <p:spPr bwMode="auto">
          <a:xfrm rot="1901984">
            <a:off x="3116263" y="3122613"/>
            <a:ext cx="809625" cy="250825"/>
          </a:xfrm>
          <a:prstGeom prst="notchedRightArrow">
            <a:avLst>
              <a:gd name="adj1" fmla="val 50000"/>
              <a:gd name="adj2" fmla="val 60388"/>
            </a:avLst>
          </a:prstGeom>
          <a:solidFill>
            <a:srgbClr val="17365D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59412" name="AutoShape 16"/>
          <p:cNvSpPr>
            <a:spLocks noChangeArrowheads="1"/>
          </p:cNvSpPr>
          <p:nvPr/>
        </p:nvSpPr>
        <p:spPr bwMode="auto">
          <a:xfrm>
            <a:off x="5776913" y="2205038"/>
            <a:ext cx="2979737" cy="390525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C2D69B"/>
              </a:gs>
              <a:gs pos="50000">
                <a:srgbClr val="EAF1DD"/>
              </a:gs>
              <a:gs pos="100000">
                <a:srgbClr val="C2D69B"/>
              </a:gs>
            </a:gsLst>
            <a:lin ang="18900000" scaled="1"/>
          </a:gradFill>
          <a:ln w="12700">
            <a:solidFill>
              <a:srgbClr val="4E6128"/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ru-RU" altLang="ru-RU" sz="900" b="1">
                <a:latin typeface="Times New Roman" pitchFamily="18" charset="0"/>
                <a:cs typeface="Times New Roman" pitchFamily="18" charset="0"/>
              </a:rPr>
              <a:t>Разработка проектно-сметной документации объекта 1000,0 тыс. рублей</a:t>
            </a:r>
            <a:endParaRPr lang="ru-RU" altLang="ru-RU" sz="1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413" name="AutoShape 17"/>
          <p:cNvSpPr>
            <a:spLocks noChangeArrowheads="1"/>
          </p:cNvSpPr>
          <p:nvPr/>
        </p:nvSpPr>
        <p:spPr bwMode="auto">
          <a:xfrm>
            <a:off x="5768975" y="2603500"/>
            <a:ext cx="2994025" cy="458788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C2D69B"/>
              </a:gs>
              <a:gs pos="50000">
                <a:srgbClr val="EAF1DD"/>
              </a:gs>
              <a:gs pos="100000">
                <a:srgbClr val="C2D69B"/>
              </a:gs>
            </a:gsLst>
            <a:lin ang="18900000" scaled="1"/>
          </a:gradFill>
          <a:ln w="12700">
            <a:solidFill>
              <a:srgbClr val="4E6128"/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ru-RU" altLang="ru-RU" sz="900" b="1">
                <a:latin typeface="Times New Roman" pitchFamily="18" charset="0"/>
                <a:cs typeface="Times New Roman" pitchFamily="18" charset="0"/>
              </a:rPr>
              <a:t>Проведение государственной экспертизы проектно-сметной документации по объекту 280,0 тыс. рублей</a:t>
            </a:r>
          </a:p>
          <a:p>
            <a:pPr eaLnBrk="1" hangingPunct="1"/>
            <a:endParaRPr lang="ru-RU" altLang="ru-RU" sz="1600"/>
          </a:p>
        </p:txBody>
      </p:sp>
      <p:sp>
        <p:nvSpPr>
          <p:cNvPr id="59414" name="AutoShape 18"/>
          <p:cNvSpPr>
            <a:spLocks noChangeArrowheads="1"/>
          </p:cNvSpPr>
          <p:nvPr/>
        </p:nvSpPr>
        <p:spPr bwMode="auto">
          <a:xfrm>
            <a:off x="5768975" y="3062288"/>
            <a:ext cx="2998788" cy="366712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C2D69B"/>
              </a:gs>
              <a:gs pos="50000">
                <a:srgbClr val="EAF1DD"/>
              </a:gs>
              <a:gs pos="100000">
                <a:srgbClr val="C2D69B"/>
              </a:gs>
            </a:gsLst>
            <a:lin ang="18900000" scaled="1"/>
          </a:gradFill>
          <a:ln w="12700">
            <a:solidFill>
              <a:srgbClr val="4E6128"/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ru-RU" altLang="ru-RU" sz="900" b="1">
                <a:latin typeface="Times New Roman" pitchFamily="18" charset="0"/>
                <a:cs typeface="Times New Roman" pitchFamily="18" charset="0"/>
              </a:rPr>
              <a:t>Проверка достоверности определения сметной стоимости объекта  20,0 тыс. рублей</a:t>
            </a:r>
            <a:endParaRPr lang="ru-RU" altLang="ru-RU" sz="1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415" name="AutoShape 19"/>
          <p:cNvSpPr>
            <a:spLocks noChangeArrowheads="1"/>
          </p:cNvSpPr>
          <p:nvPr/>
        </p:nvSpPr>
        <p:spPr bwMode="auto">
          <a:xfrm>
            <a:off x="5792788" y="3508375"/>
            <a:ext cx="2974975" cy="276225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C2D69B"/>
              </a:gs>
              <a:gs pos="50000">
                <a:srgbClr val="EAF1DD"/>
              </a:gs>
              <a:gs pos="100000">
                <a:srgbClr val="C2D69B"/>
              </a:gs>
            </a:gsLst>
            <a:lin ang="18900000" scaled="1"/>
          </a:gradFill>
          <a:ln w="12700">
            <a:solidFill>
              <a:srgbClr val="4E6128"/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ru-RU" altLang="ru-RU" sz="1000" b="1">
                <a:latin typeface="Times New Roman" pitchFamily="18" charset="0"/>
                <a:cs typeface="Times New Roman" pitchFamily="18" charset="0"/>
              </a:rPr>
              <a:t>Строительный контроль 500,0 тыс. рублей</a:t>
            </a:r>
            <a:endParaRPr lang="ru-RU" alt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416" name="AutoShape 20"/>
          <p:cNvSpPr>
            <a:spLocks noChangeArrowheads="1"/>
          </p:cNvSpPr>
          <p:nvPr/>
        </p:nvSpPr>
        <p:spPr bwMode="auto">
          <a:xfrm>
            <a:off x="5815013" y="3813175"/>
            <a:ext cx="2976562" cy="33655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C2D69B"/>
              </a:gs>
              <a:gs pos="50000">
                <a:srgbClr val="EAF1DD"/>
              </a:gs>
              <a:gs pos="100000">
                <a:srgbClr val="C2D69B"/>
              </a:gs>
            </a:gsLst>
            <a:lin ang="18900000" scaled="1"/>
          </a:gradFill>
          <a:ln w="12700">
            <a:solidFill>
              <a:srgbClr val="4E6128"/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ru-RU" altLang="ru-RU" sz="1000" b="1">
                <a:latin typeface="Times New Roman" pitchFamily="18" charset="0"/>
                <a:cs typeface="Times New Roman" pitchFamily="18" charset="0"/>
              </a:rPr>
              <a:t>Строительство объекта  2100,0 тыс. рублей</a:t>
            </a:r>
            <a:endParaRPr lang="ru-RU" alt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AutoShape 21"/>
          <p:cNvSpPr>
            <a:spLocks noChangeArrowheads="1"/>
          </p:cNvSpPr>
          <p:nvPr/>
        </p:nvSpPr>
        <p:spPr bwMode="auto">
          <a:xfrm>
            <a:off x="407988" y="5789613"/>
            <a:ext cx="8256587" cy="739775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B2A1C7"/>
              </a:gs>
              <a:gs pos="50000">
                <a:srgbClr val="E5DFEC"/>
              </a:gs>
              <a:gs pos="100000">
                <a:srgbClr val="B2A1C7"/>
              </a:gs>
            </a:gsLst>
            <a:lin ang="18900000" scaled="1"/>
          </a:gradFill>
          <a:ln w="12700">
            <a:solidFill>
              <a:srgbClr val="3F3151"/>
            </a:solidFill>
            <a:round/>
            <a:headEnd/>
            <a:tailEnd/>
          </a:ln>
          <a:effectLst>
            <a:outerShdw dist="28398" dir="3806097" algn="ctr" rotWithShape="0">
              <a:srgbClr val="3F3151">
                <a:alpha val="50000"/>
              </a:srgbClr>
            </a:outerShdw>
          </a:effectLst>
        </p:spPr>
        <p:txBody>
          <a:bodyPr/>
          <a:lstStyle/>
          <a:p>
            <a:pPr lvl="1" algn="just">
              <a:spcAft>
                <a:spcPts val="1000"/>
              </a:spcAft>
              <a:defRPr/>
            </a:pPr>
            <a:r>
              <a:rPr lang="ru-RU" altLang="ru-RU" sz="1050" dirty="0">
                <a:latin typeface="Times New Roman" pitchFamily="18" charset="0"/>
                <a:cs typeface="Times New Roman" pitchFamily="18" charset="0"/>
              </a:rPr>
              <a:t>Ожидаемый результат: </a:t>
            </a:r>
          </a:p>
          <a:p>
            <a:pPr algn="just">
              <a:buFont typeface="Wingdings" pitchFamily="2" charset="2"/>
              <a:buChar char="Ø"/>
              <a:defRPr/>
            </a:pPr>
            <a:r>
              <a:rPr lang="ru-RU" altLang="ru-RU" sz="1050" dirty="0">
                <a:latin typeface="Times New Roman" pitchFamily="18" charset="0"/>
                <a:cs typeface="Times New Roman" pitchFamily="18" charset="0"/>
              </a:rPr>
              <a:t> Строительство наружных сетей водопровода в с. Ковардицы протяженностью 36,941 км позволит обеспечить качественной питьевой водой 798 домовладений или 1800 жителей;</a:t>
            </a:r>
            <a:endParaRPr lang="ru-RU" alt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418" name="AutoShape 102"/>
          <p:cNvSpPr>
            <a:spLocks/>
          </p:cNvSpPr>
          <p:nvPr/>
        </p:nvSpPr>
        <p:spPr bwMode="auto">
          <a:xfrm>
            <a:off x="5481638" y="2295525"/>
            <a:ext cx="292100" cy="1125538"/>
          </a:xfrm>
          <a:prstGeom prst="leftBrace">
            <a:avLst>
              <a:gd name="adj1" fmla="val 76923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59419" name="AutoShape 102"/>
          <p:cNvSpPr>
            <a:spLocks/>
          </p:cNvSpPr>
          <p:nvPr/>
        </p:nvSpPr>
        <p:spPr bwMode="auto">
          <a:xfrm>
            <a:off x="5487988" y="3519488"/>
            <a:ext cx="295275" cy="650875"/>
          </a:xfrm>
          <a:prstGeom prst="leftBrace">
            <a:avLst>
              <a:gd name="adj1" fmla="val 76865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59420" name="AutoShape 113"/>
          <p:cNvSpPr>
            <a:spLocks noChangeArrowheads="1"/>
          </p:cNvSpPr>
          <p:nvPr/>
        </p:nvSpPr>
        <p:spPr bwMode="auto">
          <a:xfrm rot="10800000" flipV="1">
            <a:off x="5773738" y="1858963"/>
            <a:ext cx="2974975" cy="295275"/>
          </a:xfrm>
          <a:prstGeom prst="roundRect">
            <a:avLst>
              <a:gd name="adj" fmla="val 16630"/>
            </a:avLst>
          </a:prstGeom>
          <a:gradFill rotWithShape="0">
            <a:gsLst>
              <a:gs pos="0">
                <a:srgbClr val="C2D69B"/>
              </a:gs>
              <a:gs pos="50000">
                <a:srgbClr val="EAF1DD"/>
              </a:gs>
              <a:gs pos="100000">
                <a:srgbClr val="C2D69B"/>
              </a:gs>
            </a:gsLst>
            <a:lin ang="18900000" scaled="1"/>
          </a:gradFill>
          <a:ln w="12700">
            <a:solidFill>
              <a:srgbClr val="4E6128"/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ru-RU" altLang="ru-RU" sz="1000" b="1">
                <a:latin typeface="Times New Roman" pitchFamily="18" charset="0"/>
                <a:cs typeface="Times New Roman" pitchFamily="18" charset="0"/>
              </a:rPr>
              <a:t>Строительный контроль (150,0 тыс. рублей)</a:t>
            </a:r>
            <a:endParaRPr lang="ru-RU" alt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421" name="AutoShape 8"/>
          <p:cNvSpPr>
            <a:spLocks noChangeArrowheads="1"/>
          </p:cNvSpPr>
          <p:nvPr/>
        </p:nvSpPr>
        <p:spPr bwMode="auto">
          <a:xfrm>
            <a:off x="495300" y="5110163"/>
            <a:ext cx="2644775" cy="5461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2CDDC"/>
              </a:gs>
              <a:gs pos="50000">
                <a:srgbClr val="DAEEF3"/>
              </a:gs>
              <a:gs pos="100000">
                <a:srgbClr val="92CDDC"/>
              </a:gs>
            </a:gsLst>
            <a:lin ang="18900000" scaled="1"/>
          </a:gradFill>
          <a:ln w="12700">
            <a:solidFill>
              <a:srgbClr val="92CDDC"/>
            </a:solidFill>
            <a:round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ru-RU" altLang="ru-RU" sz="1000" b="1">
                <a:latin typeface="Times New Roman" pitchFamily="18" charset="0"/>
                <a:cs typeface="Times New Roman" pitchFamily="18" charset="0"/>
              </a:rPr>
              <a:t>Объект «Водозаборная скважина  в с. Борисоглеб Муромского района» </a:t>
            </a:r>
            <a:endParaRPr lang="ru-RU" altLang="ru-RU" sz="1000"/>
          </a:p>
        </p:txBody>
      </p:sp>
      <p:sp>
        <p:nvSpPr>
          <p:cNvPr id="59422" name="AutoShape 97"/>
          <p:cNvSpPr>
            <a:spLocks noChangeArrowheads="1"/>
          </p:cNvSpPr>
          <p:nvPr/>
        </p:nvSpPr>
        <p:spPr bwMode="auto">
          <a:xfrm>
            <a:off x="3157538" y="5257800"/>
            <a:ext cx="606425" cy="250825"/>
          </a:xfrm>
          <a:prstGeom prst="notchedRightArrow">
            <a:avLst>
              <a:gd name="adj1" fmla="val 50000"/>
              <a:gd name="adj2" fmla="val 60443"/>
            </a:avLst>
          </a:prstGeom>
          <a:solidFill>
            <a:srgbClr val="17365D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59423" name="AutoShape 112"/>
          <p:cNvSpPr>
            <a:spLocks noChangeArrowheads="1"/>
          </p:cNvSpPr>
          <p:nvPr/>
        </p:nvSpPr>
        <p:spPr bwMode="auto">
          <a:xfrm>
            <a:off x="3900488" y="5253038"/>
            <a:ext cx="1633537" cy="511175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D99594"/>
              </a:gs>
              <a:gs pos="50000">
                <a:srgbClr val="F2DBDB"/>
              </a:gs>
              <a:gs pos="100000">
                <a:srgbClr val="D99594"/>
              </a:gs>
            </a:gsLst>
            <a:lin ang="18900000" scaled="1"/>
          </a:gradFill>
          <a:ln w="12700">
            <a:solidFill>
              <a:srgbClr val="D99594"/>
            </a:solidFill>
            <a:round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ru-RU" altLang="ru-RU" sz="1000" b="1">
                <a:latin typeface="Times New Roman" pitchFamily="18" charset="0"/>
                <a:cs typeface="Times New Roman" pitchFamily="18" charset="0"/>
              </a:rPr>
              <a:t>2022 год</a:t>
            </a:r>
          </a:p>
          <a:p>
            <a:pPr algn="ctr" eaLnBrk="1" hangingPunct="1">
              <a:spcAft>
                <a:spcPts val="1000"/>
              </a:spcAft>
            </a:pPr>
            <a:r>
              <a:rPr lang="ru-RU" altLang="ru-RU" sz="1000" b="1">
                <a:latin typeface="Times New Roman" pitchFamily="18" charset="0"/>
                <a:cs typeface="Times New Roman" pitchFamily="18" charset="0"/>
              </a:rPr>
              <a:t>(650,0 тыс. рублей</a:t>
            </a:r>
            <a:r>
              <a:rPr lang="ru-RU" altLang="ru-RU" sz="1000" b="1">
                <a:latin typeface="Calibri" pitchFamily="34" charset="0"/>
              </a:rPr>
              <a:t>)</a:t>
            </a:r>
            <a:endParaRPr lang="ru-RU" altLang="ru-RU"/>
          </a:p>
        </p:txBody>
      </p:sp>
      <p:sp>
        <p:nvSpPr>
          <p:cNvPr id="59424" name="AutoShape 20"/>
          <p:cNvSpPr>
            <a:spLocks noChangeArrowheads="1"/>
          </p:cNvSpPr>
          <p:nvPr/>
        </p:nvSpPr>
        <p:spPr bwMode="auto">
          <a:xfrm>
            <a:off x="5772150" y="5221288"/>
            <a:ext cx="3109913" cy="509587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C2D69B"/>
              </a:gs>
              <a:gs pos="50000">
                <a:srgbClr val="EAF1DD"/>
              </a:gs>
              <a:gs pos="100000">
                <a:srgbClr val="C2D69B"/>
              </a:gs>
            </a:gsLst>
            <a:lin ang="18900000" scaled="1"/>
          </a:gradFill>
          <a:ln w="12700">
            <a:solidFill>
              <a:srgbClr val="4E6128"/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ru-RU" altLang="ru-RU" sz="1000" b="1">
                <a:latin typeface="Times New Roman" pitchFamily="18" charset="0"/>
                <a:cs typeface="Times New Roman" pitchFamily="18" charset="0"/>
              </a:rPr>
              <a:t>Разработка проектно-сметной документации 650 тыс. рублей</a:t>
            </a:r>
          </a:p>
        </p:txBody>
      </p:sp>
      <p:sp>
        <p:nvSpPr>
          <p:cNvPr id="59425" name="AutoShape 102"/>
          <p:cNvSpPr>
            <a:spLocks/>
          </p:cNvSpPr>
          <p:nvPr/>
        </p:nvSpPr>
        <p:spPr bwMode="auto">
          <a:xfrm>
            <a:off x="5534025" y="5170488"/>
            <a:ext cx="295275" cy="581025"/>
          </a:xfrm>
          <a:prstGeom prst="leftBrace">
            <a:avLst>
              <a:gd name="adj1" fmla="val 76961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59426" name="AutoShape 8"/>
          <p:cNvSpPr>
            <a:spLocks noChangeArrowheads="1"/>
          </p:cNvSpPr>
          <p:nvPr/>
        </p:nvSpPr>
        <p:spPr bwMode="auto">
          <a:xfrm>
            <a:off x="495300" y="4333875"/>
            <a:ext cx="2644775" cy="54768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2CDDC"/>
              </a:gs>
              <a:gs pos="50000">
                <a:srgbClr val="DAEEF3"/>
              </a:gs>
              <a:gs pos="100000">
                <a:srgbClr val="92CDDC"/>
              </a:gs>
            </a:gsLst>
            <a:lin ang="18900000" scaled="1"/>
          </a:gradFill>
          <a:ln w="12700">
            <a:solidFill>
              <a:srgbClr val="92CDDC"/>
            </a:solidFill>
            <a:round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ru-RU" altLang="ru-RU" sz="1000" b="1">
                <a:latin typeface="Times New Roman" pitchFamily="18" charset="0"/>
                <a:cs typeface="Times New Roman" pitchFamily="18" charset="0"/>
              </a:rPr>
              <a:t>Объект "Станция водоподготовки  с. Панфилово Муромского района"</a:t>
            </a:r>
            <a:endParaRPr lang="ru-RU" altLang="ru-RU" sz="1000"/>
          </a:p>
        </p:txBody>
      </p:sp>
      <p:sp>
        <p:nvSpPr>
          <p:cNvPr id="59427" name="AutoShape 97"/>
          <p:cNvSpPr>
            <a:spLocks noChangeArrowheads="1"/>
          </p:cNvSpPr>
          <p:nvPr/>
        </p:nvSpPr>
        <p:spPr bwMode="auto">
          <a:xfrm rot="-675461">
            <a:off x="3248025" y="4368800"/>
            <a:ext cx="606425" cy="250825"/>
          </a:xfrm>
          <a:prstGeom prst="notchedRightArrow">
            <a:avLst>
              <a:gd name="adj1" fmla="val 50000"/>
              <a:gd name="adj2" fmla="val 60443"/>
            </a:avLst>
          </a:prstGeom>
          <a:solidFill>
            <a:srgbClr val="17365D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59428" name="AutoShape 112"/>
          <p:cNvSpPr>
            <a:spLocks noChangeArrowheads="1"/>
          </p:cNvSpPr>
          <p:nvPr/>
        </p:nvSpPr>
        <p:spPr bwMode="auto">
          <a:xfrm>
            <a:off x="3900488" y="4749800"/>
            <a:ext cx="1633537" cy="436563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D99594"/>
              </a:gs>
              <a:gs pos="50000">
                <a:srgbClr val="F2DBDB"/>
              </a:gs>
              <a:gs pos="100000">
                <a:srgbClr val="D99594"/>
              </a:gs>
            </a:gsLst>
            <a:lin ang="18900000" scaled="1"/>
          </a:gradFill>
          <a:ln w="12700">
            <a:solidFill>
              <a:srgbClr val="D99594"/>
            </a:solidFill>
            <a:round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ru-RU" altLang="ru-RU" sz="1000" b="1">
                <a:latin typeface="Times New Roman" pitchFamily="18" charset="0"/>
                <a:cs typeface="Times New Roman" pitchFamily="18" charset="0"/>
              </a:rPr>
              <a:t>2023 год (1300,0 тыс. рублей</a:t>
            </a:r>
            <a:r>
              <a:rPr lang="ru-RU" altLang="ru-RU" sz="1000" b="1">
                <a:latin typeface="Calibri" pitchFamily="34" charset="0"/>
              </a:rPr>
              <a:t>)</a:t>
            </a:r>
            <a:endParaRPr lang="ru-RU" altLang="ru-RU"/>
          </a:p>
        </p:txBody>
      </p:sp>
      <p:sp>
        <p:nvSpPr>
          <p:cNvPr id="59429" name="AutoShape 102"/>
          <p:cNvSpPr>
            <a:spLocks/>
          </p:cNvSpPr>
          <p:nvPr/>
        </p:nvSpPr>
        <p:spPr bwMode="auto">
          <a:xfrm>
            <a:off x="5540375" y="4803775"/>
            <a:ext cx="295275" cy="331788"/>
          </a:xfrm>
          <a:prstGeom prst="leftBrace">
            <a:avLst>
              <a:gd name="adj1" fmla="val 77059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59430" name="AutoShape 20"/>
          <p:cNvSpPr>
            <a:spLocks noChangeArrowheads="1"/>
          </p:cNvSpPr>
          <p:nvPr/>
        </p:nvSpPr>
        <p:spPr bwMode="auto">
          <a:xfrm>
            <a:off x="5837238" y="4816475"/>
            <a:ext cx="3054350" cy="255588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C2D69B"/>
              </a:gs>
              <a:gs pos="50000">
                <a:srgbClr val="EAF1DD"/>
              </a:gs>
              <a:gs pos="100000">
                <a:srgbClr val="C2D69B"/>
              </a:gs>
            </a:gsLst>
            <a:lin ang="18900000" scaled="1"/>
          </a:gradFill>
          <a:ln w="12700">
            <a:solidFill>
              <a:srgbClr val="4E6128"/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ru-RU" altLang="ru-RU" sz="1000" b="1">
                <a:latin typeface="Times New Roman" pitchFamily="18" charset="0"/>
                <a:cs typeface="Times New Roman" pitchFamily="18" charset="0"/>
              </a:rPr>
              <a:t>Строительство объекта 1300,0 тыс. рублей</a:t>
            </a:r>
          </a:p>
        </p:txBody>
      </p:sp>
      <p:sp>
        <p:nvSpPr>
          <p:cNvPr id="59431" name="AutoShape 112"/>
          <p:cNvSpPr>
            <a:spLocks noChangeArrowheads="1"/>
          </p:cNvSpPr>
          <p:nvPr/>
        </p:nvSpPr>
        <p:spPr bwMode="auto">
          <a:xfrm>
            <a:off x="3897313" y="4276725"/>
            <a:ext cx="1633537" cy="434975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D99594"/>
              </a:gs>
              <a:gs pos="50000">
                <a:srgbClr val="F2DBDB"/>
              </a:gs>
              <a:gs pos="100000">
                <a:srgbClr val="D99594"/>
              </a:gs>
            </a:gsLst>
            <a:lin ang="18900000" scaled="1"/>
          </a:gradFill>
          <a:ln w="12700">
            <a:solidFill>
              <a:srgbClr val="D99594"/>
            </a:solidFill>
            <a:round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ru-RU" altLang="ru-RU" sz="1000" b="1">
                <a:latin typeface="Times New Roman" pitchFamily="18" charset="0"/>
                <a:cs typeface="Times New Roman" pitchFamily="18" charset="0"/>
              </a:rPr>
              <a:t>2021 год (1300,0 тыс. рублей</a:t>
            </a:r>
            <a:r>
              <a:rPr lang="ru-RU" altLang="ru-RU" sz="1000" b="1">
                <a:latin typeface="Calibri" pitchFamily="34" charset="0"/>
              </a:rPr>
              <a:t>)</a:t>
            </a:r>
            <a:endParaRPr lang="ru-RU" altLang="ru-RU"/>
          </a:p>
        </p:txBody>
      </p:sp>
      <p:sp>
        <p:nvSpPr>
          <p:cNvPr id="59432" name="AutoShape 97"/>
          <p:cNvSpPr>
            <a:spLocks noChangeArrowheads="1"/>
          </p:cNvSpPr>
          <p:nvPr/>
        </p:nvSpPr>
        <p:spPr bwMode="auto">
          <a:xfrm rot="316433">
            <a:off x="3217863" y="4703763"/>
            <a:ext cx="606425" cy="250825"/>
          </a:xfrm>
          <a:prstGeom prst="notchedRightArrow">
            <a:avLst>
              <a:gd name="adj1" fmla="val 50000"/>
              <a:gd name="adj2" fmla="val 60443"/>
            </a:avLst>
          </a:prstGeom>
          <a:solidFill>
            <a:srgbClr val="17365D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59433" name="AutoShape 20"/>
          <p:cNvSpPr>
            <a:spLocks noChangeArrowheads="1"/>
          </p:cNvSpPr>
          <p:nvPr/>
        </p:nvSpPr>
        <p:spPr bwMode="auto">
          <a:xfrm>
            <a:off x="5834063" y="4168775"/>
            <a:ext cx="3054350" cy="255588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C2D69B"/>
              </a:gs>
              <a:gs pos="50000">
                <a:srgbClr val="EAF1DD"/>
              </a:gs>
              <a:gs pos="100000">
                <a:srgbClr val="C2D69B"/>
              </a:gs>
            </a:gsLst>
            <a:lin ang="18900000" scaled="1"/>
          </a:gradFill>
          <a:ln w="12700">
            <a:solidFill>
              <a:srgbClr val="4E6128"/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ru-RU" altLang="ru-RU" sz="1000" b="1">
                <a:latin typeface="Times New Roman" pitchFamily="18" charset="0"/>
                <a:cs typeface="Times New Roman" pitchFamily="18" charset="0"/>
              </a:rPr>
              <a:t>Разработка ПСД объекта 1000,0 тыс. рублей</a:t>
            </a:r>
            <a:endParaRPr lang="ru-RU" altLang="ru-RU" sz="1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434" name="AutoShape 20"/>
          <p:cNvSpPr>
            <a:spLocks noChangeArrowheads="1"/>
          </p:cNvSpPr>
          <p:nvPr/>
        </p:nvSpPr>
        <p:spPr bwMode="auto">
          <a:xfrm>
            <a:off x="5834063" y="4437063"/>
            <a:ext cx="3055937" cy="306387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C2D69B"/>
              </a:gs>
              <a:gs pos="50000">
                <a:srgbClr val="EAF1DD"/>
              </a:gs>
              <a:gs pos="100000">
                <a:srgbClr val="C2D69B"/>
              </a:gs>
            </a:gsLst>
            <a:lin ang="18900000" scaled="1"/>
          </a:gradFill>
          <a:ln w="12700">
            <a:solidFill>
              <a:srgbClr val="4E6128"/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ru-RU" altLang="ru-RU" sz="700" b="1">
                <a:latin typeface="Times New Roman" pitchFamily="18" charset="0"/>
                <a:cs typeface="Times New Roman" pitchFamily="18" charset="0"/>
              </a:rPr>
              <a:t>Проведение государственной экспертизы ПСД по объекту 300,0 тыс. рублей</a:t>
            </a:r>
          </a:p>
        </p:txBody>
      </p:sp>
      <p:sp>
        <p:nvSpPr>
          <p:cNvPr id="59435" name="AutoShape 102"/>
          <p:cNvSpPr>
            <a:spLocks/>
          </p:cNvSpPr>
          <p:nvPr/>
        </p:nvSpPr>
        <p:spPr bwMode="auto">
          <a:xfrm>
            <a:off x="5530850" y="4191000"/>
            <a:ext cx="295275" cy="500063"/>
          </a:xfrm>
          <a:prstGeom prst="leftBrace">
            <a:avLst>
              <a:gd name="adj1" fmla="val 76806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122"/>
          <p:cNvSpPr>
            <a:spLocks noChangeArrowheads="1"/>
          </p:cNvSpPr>
          <p:nvPr/>
        </p:nvSpPr>
        <p:spPr bwMode="auto">
          <a:xfrm>
            <a:off x="990600" y="0"/>
            <a:ext cx="748982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500" b="1">
                <a:solidFill>
                  <a:schemeClr val="tx2"/>
                </a:solidFill>
                <a:latin typeface="Times New Roman" pitchFamily="18" charset="0"/>
              </a:rPr>
              <a:t>Расходы бюджета района на образование</a:t>
            </a:r>
          </a:p>
        </p:txBody>
      </p:sp>
      <p:sp>
        <p:nvSpPr>
          <p:cNvPr id="2" name="Выноска со стрелкой вправо 1"/>
          <p:cNvSpPr/>
          <p:nvPr/>
        </p:nvSpPr>
        <p:spPr bwMode="auto">
          <a:xfrm>
            <a:off x="228600" y="403225"/>
            <a:ext cx="2105546" cy="1425576"/>
          </a:xfrm>
          <a:prstGeom prst="rightArrowCallout">
            <a:avLst>
              <a:gd name="adj1" fmla="val 25000"/>
              <a:gd name="adj2" fmla="val 25844"/>
              <a:gd name="adj3" fmla="val 25000"/>
              <a:gd name="adj4" fmla="val 64977"/>
            </a:avLst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13500000" algn="br" rotWithShape="0">
              <a:srgbClr val="FFFF00">
                <a:alpha val="40000"/>
              </a:srgbClr>
            </a:outerShdw>
          </a:effectLst>
          <a:scene3d>
            <a:camera prst="orthographicFront">
              <a:rot lat="0" lon="21299999" rev="0"/>
            </a:camera>
            <a:lightRig rig="threePt" dir="t"/>
          </a:scene3d>
          <a:extLst/>
        </p:spPr>
        <p:txBody>
          <a:bodyPr wrap="none" anchor="ctr"/>
          <a:lstStyle/>
          <a:p>
            <a:pPr algn="ctr">
              <a:defRPr/>
            </a:pPr>
            <a:endParaRPr lang="ru-RU" sz="900"/>
          </a:p>
        </p:txBody>
      </p:sp>
      <p:sp>
        <p:nvSpPr>
          <p:cNvPr id="60420" name="TextBox 2"/>
          <p:cNvSpPr txBox="1">
            <a:spLocks noChangeArrowheads="1"/>
          </p:cNvSpPr>
          <p:nvPr/>
        </p:nvSpPr>
        <p:spPr bwMode="auto">
          <a:xfrm>
            <a:off x="304800" y="498475"/>
            <a:ext cx="1204913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400">
                <a:latin typeface="Times New Roman" pitchFamily="18" charset="0"/>
                <a:cs typeface="Times New Roman" pitchFamily="18" charset="0"/>
              </a:rPr>
              <a:t>Система образования Муромского района включает</a:t>
            </a:r>
          </a:p>
        </p:txBody>
      </p:sp>
      <p:sp>
        <p:nvSpPr>
          <p:cNvPr id="60421" name="TextBox 5"/>
          <p:cNvSpPr txBox="1">
            <a:spLocks noChangeArrowheads="1"/>
          </p:cNvSpPr>
          <p:nvPr/>
        </p:nvSpPr>
        <p:spPr bwMode="auto">
          <a:xfrm>
            <a:off x="2362200" y="381000"/>
            <a:ext cx="4579938" cy="290513"/>
          </a:xfrm>
          <a:prstGeom prst="rect">
            <a:avLst/>
          </a:prstGeom>
          <a:solidFill>
            <a:srgbClr val="FFFF99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300">
                <a:latin typeface="Times New Roman" pitchFamily="18" charset="0"/>
                <a:cs typeface="Times New Roman" pitchFamily="18" charset="0"/>
              </a:rPr>
              <a:t>4 детских дошкольных учреждения (240 воспитанников)</a:t>
            </a:r>
          </a:p>
        </p:txBody>
      </p:sp>
      <p:sp>
        <p:nvSpPr>
          <p:cNvPr id="60422" name="TextBox 10"/>
          <p:cNvSpPr txBox="1">
            <a:spLocks noChangeArrowheads="1"/>
          </p:cNvSpPr>
          <p:nvPr/>
        </p:nvSpPr>
        <p:spPr bwMode="auto">
          <a:xfrm>
            <a:off x="2362200" y="609600"/>
            <a:ext cx="5332413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300">
                <a:latin typeface="Times New Roman" pitchFamily="18" charset="0"/>
                <a:cs typeface="Times New Roman" pitchFamily="18" charset="0"/>
              </a:rPr>
              <a:t>8 общеобразовательных школ (1001 учащихся, 150 воспитанника)</a:t>
            </a:r>
          </a:p>
        </p:txBody>
      </p:sp>
      <p:sp>
        <p:nvSpPr>
          <p:cNvPr id="60423" name="TextBox 14"/>
          <p:cNvSpPr txBox="1">
            <a:spLocks noChangeArrowheads="1"/>
          </p:cNvSpPr>
          <p:nvPr/>
        </p:nvSpPr>
        <p:spPr bwMode="auto">
          <a:xfrm>
            <a:off x="2362200" y="838200"/>
            <a:ext cx="65532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300">
                <a:latin typeface="Times New Roman" pitchFamily="18" charset="0"/>
                <a:cs typeface="Times New Roman" pitchFamily="18" charset="0"/>
              </a:rPr>
              <a:t>1 муниципальное казенное учреждение «Центр бухгалтерского учета и методической работы системы образования»  </a:t>
            </a:r>
          </a:p>
        </p:txBody>
      </p:sp>
      <p:sp>
        <p:nvSpPr>
          <p:cNvPr id="60424" name="TextBox 16"/>
          <p:cNvSpPr txBox="1">
            <a:spLocks noChangeArrowheads="1"/>
          </p:cNvSpPr>
          <p:nvPr/>
        </p:nvSpPr>
        <p:spPr bwMode="auto">
          <a:xfrm>
            <a:off x="2362200" y="1295400"/>
            <a:ext cx="5135563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300">
                <a:latin typeface="Times New Roman" pitchFamily="18" charset="0"/>
                <a:cs typeface="Times New Roman" pitchFamily="18" charset="0"/>
              </a:rPr>
              <a:t>Управление образования администрации Муромского района</a:t>
            </a:r>
          </a:p>
        </p:txBody>
      </p:sp>
      <p:graphicFrame>
        <p:nvGraphicFramePr>
          <p:cNvPr id="13" name="Диаграмма 12"/>
          <p:cNvGraphicFramePr>
            <a:graphicFrameLocks/>
          </p:cNvGraphicFramePr>
          <p:nvPr/>
        </p:nvGraphicFramePr>
        <p:xfrm>
          <a:off x="533400" y="1905000"/>
          <a:ext cx="80010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extBox 13"/>
          <p:cNvSpPr txBox="1">
            <a:spLocks noChangeArrowheads="1"/>
          </p:cNvSpPr>
          <p:nvPr/>
        </p:nvSpPr>
        <p:spPr bwMode="auto">
          <a:xfrm>
            <a:off x="304800" y="152400"/>
            <a:ext cx="8153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4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Структура расходов на образование на 2021 год</a:t>
            </a:r>
          </a:p>
        </p:txBody>
      </p:sp>
      <p:sp>
        <p:nvSpPr>
          <p:cNvPr id="61443" name="TextBox 14"/>
          <p:cNvSpPr txBox="1">
            <a:spLocks noChangeArrowheads="1"/>
          </p:cNvSpPr>
          <p:nvPr/>
        </p:nvSpPr>
        <p:spPr bwMode="auto">
          <a:xfrm>
            <a:off x="3898900" y="457200"/>
            <a:ext cx="52451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2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800">
                <a:latin typeface="Times New Roman" pitchFamily="18" charset="0"/>
                <a:cs typeface="Times New Roman" pitchFamily="18" charset="0"/>
              </a:rPr>
              <a:t>-обеспечение дошкольного образования детей в муниципальных дошкольных образовательных организациях (4 дошкольных учреждения) в сумме </a:t>
            </a:r>
            <a:r>
              <a:rPr lang="ru-RU" altLang="ru-RU" sz="800" b="1">
                <a:latin typeface="Times New Roman" pitchFamily="18" charset="0"/>
                <a:cs typeface="Times New Roman" pitchFamily="18" charset="0"/>
              </a:rPr>
              <a:t>30868,8 тыс.</a:t>
            </a:r>
            <a:r>
              <a:rPr lang="ru-RU" altLang="ru-RU" sz="8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800" b="1">
                <a:latin typeface="Times New Roman" pitchFamily="18" charset="0"/>
                <a:cs typeface="Times New Roman" pitchFamily="18" charset="0"/>
              </a:rPr>
              <a:t>рублей</a:t>
            </a:r>
            <a:r>
              <a:rPr lang="ru-RU" altLang="ru-RU" sz="80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altLang="ru-RU" sz="800">
                <a:latin typeface="Times New Roman" pitchFamily="18" charset="0"/>
                <a:cs typeface="Times New Roman" pitchFamily="18" charset="0"/>
              </a:rPr>
              <a:t>-предоставление мер социальной поддержки педагогическим работникам и иным категориям граждан, работающим в муниципальных образовательных организациях, расположенных в сельских населенных пунктах, поселках городского типа за счет субвенций из областного бюджета в сумме </a:t>
            </a:r>
            <a:r>
              <a:rPr lang="ru-RU" altLang="ru-RU" sz="800" b="1">
                <a:latin typeface="Times New Roman" pitchFamily="18" charset="0"/>
                <a:cs typeface="Times New Roman" pitchFamily="18" charset="0"/>
              </a:rPr>
              <a:t>1 167,0 тыс. рублей </a:t>
            </a:r>
            <a:r>
              <a:rPr lang="ru-RU" altLang="ru-RU" sz="800">
                <a:latin typeface="Times New Roman" pitchFamily="18" charset="0"/>
                <a:cs typeface="Times New Roman" pitchFamily="18" charset="0"/>
              </a:rPr>
              <a:t>на 2021-2023 годы ежегодно (планируется оказать социальную поддержку, исходя из расчета в среднем на 1 получателя в месяц в сумме 1 648,3 рублей - 59 получателям, из них 24 работающих и 35 пенсионеров).</a:t>
            </a:r>
          </a:p>
        </p:txBody>
      </p:sp>
      <p:sp>
        <p:nvSpPr>
          <p:cNvPr id="61444" name="Левая фигурная скобка 9"/>
          <p:cNvSpPr>
            <a:spLocks/>
          </p:cNvSpPr>
          <p:nvPr/>
        </p:nvSpPr>
        <p:spPr bwMode="auto">
          <a:xfrm>
            <a:off x="3838575" y="457200"/>
            <a:ext cx="228600" cy="954088"/>
          </a:xfrm>
          <a:prstGeom prst="leftBrace">
            <a:avLst>
              <a:gd name="adj1" fmla="val 12347"/>
              <a:gd name="adj2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altLang="ru-RU" sz="900"/>
          </a:p>
        </p:txBody>
      </p:sp>
      <p:sp>
        <p:nvSpPr>
          <p:cNvPr id="61445" name="TextBox 14"/>
          <p:cNvSpPr txBox="1">
            <a:spLocks noChangeArrowheads="1"/>
          </p:cNvSpPr>
          <p:nvPr/>
        </p:nvSpPr>
        <p:spPr bwMode="auto">
          <a:xfrm>
            <a:off x="3898900" y="1450975"/>
            <a:ext cx="524510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altLang="ru-RU" sz="800">
                <a:latin typeface="Times New Roman" pitchFamily="18" charset="0"/>
                <a:cs typeface="Times New Roman" pitchFamily="18" charset="0"/>
              </a:rPr>
              <a:t>-ежемесячное денежное вознаграждение за классное руководство педагогическим работникам муниципальных образовательных организаций в сумме </a:t>
            </a:r>
            <a:r>
              <a:rPr lang="ru-RU" altLang="ru-RU" sz="800" b="1">
                <a:latin typeface="Times New Roman" pitchFamily="18" charset="0"/>
                <a:cs typeface="Times New Roman" pitchFamily="18" charset="0"/>
              </a:rPr>
              <a:t>6 874,6 тыс. рублей</a:t>
            </a:r>
            <a:r>
              <a:rPr lang="ru-RU" altLang="ru-RU" sz="80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altLang="ru-RU" sz="800">
                <a:latin typeface="Times New Roman" pitchFamily="18" charset="0"/>
                <a:cs typeface="Times New Roman" pitchFamily="18" charset="0"/>
              </a:rPr>
              <a:t>-обеспечение предоставления общедоступного и бесплатного общего образования по основным общеобразовательным программам 1001 учащемуся и 150 воспитанникам 8 муниципальных бюджетных общеобразовательных учреждений. Предусмотренный объем средств составляет </a:t>
            </a:r>
            <a:r>
              <a:rPr lang="ru-RU" altLang="ru-RU" sz="800" b="1">
                <a:latin typeface="Times New Roman" pitchFamily="18" charset="0"/>
                <a:cs typeface="Times New Roman" pitchFamily="18" charset="0"/>
              </a:rPr>
              <a:t>123 589,3 тыс. рублей </a:t>
            </a:r>
            <a:r>
              <a:rPr lang="ru-RU" altLang="ru-RU" sz="80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r>
              <a:rPr lang="ru-RU" altLang="ru-RU" sz="800">
                <a:latin typeface="Times New Roman" pitchFamily="18" charset="0"/>
                <a:cs typeface="Times New Roman" pitchFamily="18" charset="0"/>
              </a:rPr>
              <a:t>-организацию бесплатного горячего питания обучающихся, получающих начальное общее образование в муниципальных образовательных организациях в сумме </a:t>
            </a:r>
            <a:r>
              <a:rPr lang="ru-RU" altLang="ru-RU" sz="800" b="1">
                <a:latin typeface="Times New Roman" pitchFamily="18" charset="0"/>
                <a:cs typeface="Times New Roman" pitchFamily="18" charset="0"/>
              </a:rPr>
              <a:t>4 526,8 тыс. рублей</a:t>
            </a:r>
            <a:r>
              <a:rPr lang="ru-RU" altLang="ru-RU" sz="80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altLang="ru-RU" sz="800">
                <a:latin typeface="Times New Roman" pitchFamily="18" charset="0"/>
                <a:cs typeface="Times New Roman" pitchFamily="18" charset="0"/>
              </a:rPr>
              <a:t>-приобретение транспортных средств для организации бесплатной перевозки обучающихся в муниципальных общеобразовательных организациях, реализующих основные общеобразовательные программы в сумме </a:t>
            </a:r>
            <a:r>
              <a:rPr lang="ru-RU" altLang="ru-RU" sz="800" b="1">
                <a:latin typeface="Times New Roman" pitchFamily="18" charset="0"/>
                <a:cs typeface="Times New Roman" pitchFamily="18" charset="0"/>
              </a:rPr>
              <a:t>2 100,0 тыс. рублей</a:t>
            </a:r>
            <a:r>
              <a:rPr lang="ru-RU" altLang="ru-RU" sz="80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altLang="ru-RU" sz="800">
                <a:latin typeface="Times New Roman" pitchFamily="18" charset="0"/>
                <a:cs typeface="Times New Roman" pitchFamily="18" charset="0"/>
              </a:rPr>
              <a:t>-питание льготной категории учащихся 5-9 классов в муниципальных образовательных организациях в сумме </a:t>
            </a:r>
            <a:r>
              <a:rPr lang="ru-RU" altLang="ru-RU" sz="800" b="1">
                <a:latin typeface="Times New Roman" pitchFamily="18" charset="0"/>
                <a:cs typeface="Times New Roman" pitchFamily="18" charset="0"/>
              </a:rPr>
              <a:t>711,8 тыс. рублей </a:t>
            </a:r>
            <a:r>
              <a:rPr lang="ru-RU" altLang="ru-RU" sz="80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altLang="ru-RU" sz="800">
                <a:latin typeface="Times New Roman" pitchFamily="18" charset="0"/>
                <a:cs typeface="Times New Roman" pitchFamily="18" charset="0"/>
              </a:rPr>
              <a:t>-предоставление мер социальной поддержки педагогическим работникам и иным категориям граждан, работающим в муниципальных образовательных организациях, расположенных в сельских населенных пунктах, поселках городского типа за счет субвенций из областного бюджета в сумме </a:t>
            </a:r>
            <a:r>
              <a:rPr lang="ru-RU" altLang="ru-RU" sz="800" b="1">
                <a:latin typeface="Times New Roman" pitchFamily="18" charset="0"/>
                <a:cs typeface="Times New Roman" pitchFamily="18" charset="0"/>
              </a:rPr>
              <a:t>5 612,4 тыс. рублей</a:t>
            </a:r>
            <a:r>
              <a:rPr lang="ru-RU" altLang="ru-RU" sz="80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altLang="ru-RU" sz="800">
                <a:latin typeface="Times New Roman" pitchFamily="18" charset="0"/>
                <a:cs typeface="Times New Roman" pitchFamily="18" charset="0"/>
              </a:rPr>
              <a:t>-обновление материально-технической базы для формирования у обучающихся современных технологических и гуманитарных навыков в рамках реализации федерального проекта «Современная школа» национального проекта «Образование» в 2021 году предусмотрено </a:t>
            </a:r>
            <a:r>
              <a:rPr lang="ru-RU" altLang="ru-RU" sz="800" b="1">
                <a:latin typeface="Times New Roman" pitchFamily="18" charset="0"/>
                <a:cs typeface="Times New Roman" pitchFamily="18" charset="0"/>
              </a:rPr>
              <a:t>1 023,2 тыс. рублей</a:t>
            </a:r>
            <a:r>
              <a:rPr lang="ru-RU" altLang="ru-RU" sz="80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altLang="ru-RU" sz="800">
                <a:latin typeface="Times New Roman" pitchFamily="18" charset="0"/>
                <a:cs typeface="Times New Roman" pitchFamily="18" charset="0"/>
              </a:rPr>
              <a:t>-создание в общеобразовательных организациях, расположенных в сельской местности и малых городах, условий для занятий физической культурой и спортом в рамках реализации федерального проекта «Успех каждого ребенка» национального проекта «Образование» в 2021 году предусмотрены бюджетные ассигнования в сумме </a:t>
            </a:r>
            <a:r>
              <a:rPr lang="ru-RU" altLang="ru-RU" sz="800" b="1">
                <a:latin typeface="Times New Roman" pitchFamily="18" charset="0"/>
                <a:cs typeface="Times New Roman" pitchFamily="18" charset="0"/>
              </a:rPr>
              <a:t>574,8 тыс. рублей</a:t>
            </a:r>
            <a:r>
              <a:rPr lang="ru-RU" altLang="ru-RU" sz="80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altLang="ru-RU" sz="800">
                <a:latin typeface="Times New Roman" pitchFamily="18" charset="0"/>
                <a:cs typeface="Times New Roman" pitchFamily="18" charset="0"/>
              </a:rPr>
              <a:t>-внедрение целевой модели цифровой образовательной среды в общеобразовательных организациях и профессиональных образовательных организациях в рамках реализации федерального проекта «Цифровая образовательная среда» национального проекта «Образование» в 2021 году запланировано </a:t>
            </a:r>
            <a:r>
              <a:rPr lang="ru-RU" altLang="ru-RU" sz="800" b="1">
                <a:latin typeface="Times New Roman" pitchFamily="18" charset="0"/>
                <a:cs typeface="Times New Roman" pitchFamily="18" charset="0"/>
              </a:rPr>
              <a:t>10 233,7 тыс. рублей</a:t>
            </a:r>
            <a:r>
              <a:rPr lang="ru-RU" altLang="ru-RU" sz="80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altLang="ru-RU" sz="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46" name="TextBox 14"/>
          <p:cNvSpPr txBox="1">
            <a:spLocks noChangeArrowheads="1"/>
          </p:cNvSpPr>
          <p:nvPr/>
        </p:nvSpPr>
        <p:spPr bwMode="auto">
          <a:xfrm>
            <a:off x="3898900" y="4638675"/>
            <a:ext cx="5257800" cy="103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2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800">
                <a:latin typeface="Times New Roman" pitchFamily="18" charset="0"/>
                <a:cs typeface="Times New Roman" pitchFamily="18" charset="0"/>
              </a:rPr>
              <a:t>-на поддержку приоритетных направлений развития отрасли образования запланировано по </a:t>
            </a:r>
            <a:r>
              <a:rPr lang="ru-RU" altLang="ru-RU" sz="800" b="1">
                <a:latin typeface="Times New Roman" pitchFamily="18" charset="0"/>
                <a:cs typeface="Times New Roman" pitchFamily="18" charset="0"/>
              </a:rPr>
              <a:t>1 544,8 тыс. рублей</a:t>
            </a:r>
            <a:r>
              <a:rPr lang="ru-RU" altLang="ru-RU" sz="800">
                <a:latin typeface="Times New Roman" pitchFamily="18" charset="0"/>
                <a:cs typeface="Times New Roman" pitchFamily="18" charset="0"/>
              </a:rPr>
              <a:t>;</a:t>
            </a:r>
            <a:endParaRPr lang="en-US" altLang="ru-RU" sz="80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spcBef>
                <a:spcPts val="2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800">
                <a:latin typeface="Times New Roman" pitchFamily="18" charset="0"/>
                <a:cs typeface="Times New Roman" pitchFamily="18" charset="0"/>
              </a:rPr>
              <a:t>-на организацию отдыха детей и их оздоровление загородного типа за счет средств бюджета района запланировано по </a:t>
            </a:r>
            <a:r>
              <a:rPr lang="ru-RU" altLang="ru-RU" sz="800" b="1">
                <a:latin typeface="Times New Roman" pitchFamily="18" charset="0"/>
                <a:cs typeface="Times New Roman" pitchFamily="18" charset="0"/>
              </a:rPr>
              <a:t>78,0 тыс. рублей</a:t>
            </a:r>
            <a:r>
              <a:rPr lang="ru-RU" altLang="ru-RU" sz="800">
                <a:latin typeface="Times New Roman" pitchFamily="18" charset="0"/>
                <a:cs typeface="Times New Roman" pitchFamily="18" charset="0"/>
              </a:rPr>
              <a:t>. Средства будут направлены на приобретение путевок в загородные лагеря в количестве 6 штук;</a:t>
            </a:r>
          </a:p>
          <a:p>
            <a:pPr algn="just" eaLnBrk="1" hangingPunct="1">
              <a:spcBef>
                <a:spcPts val="2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800">
                <a:latin typeface="Times New Roman" pitchFamily="18" charset="0"/>
                <a:cs typeface="Times New Roman" pitchFamily="18" charset="0"/>
              </a:rPr>
              <a:t>-на Проведение мероприятий «Гражданин России», «Доброволец», «Успех в твоих руках», «Семья» средства запланированы в сумме </a:t>
            </a:r>
            <a:r>
              <a:rPr lang="ru-RU" altLang="ru-RU" sz="800" b="1">
                <a:latin typeface="Times New Roman" pitchFamily="18" charset="0"/>
                <a:cs typeface="Times New Roman" pitchFamily="18" charset="0"/>
              </a:rPr>
              <a:t>45,0</a:t>
            </a:r>
            <a:r>
              <a:rPr lang="ru-RU" altLang="ru-RU" sz="8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800" b="1">
                <a:latin typeface="Times New Roman" pitchFamily="18" charset="0"/>
                <a:cs typeface="Times New Roman" pitchFamily="18" charset="0"/>
              </a:rPr>
              <a:t>тыс. рублей</a:t>
            </a:r>
            <a:r>
              <a:rPr lang="ru-RU" altLang="ru-RU" sz="80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 eaLnBrk="1" hangingPunct="1">
              <a:spcBef>
                <a:spcPts val="2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altLang="ru-RU" sz="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47" name="TextBox 14"/>
          <p:cNvSpPr txBox="1">
            <a:spLocks noChangeArrowheads="1"/>
          </p:cNvSpPr>
          <p:nvPr/>
        </p:nvSpPr>
        <p:spPr bwMode="auto">
          <a:xfrm>
            <a:off x="3952875" y="5618163"/>
            <a:ext cx="5191125" cy="115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2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800">
                <a:latin typeface="Times New Roman" pitchFamily="18" charset="0"/>
                <a:cs typeface="Times New Roman" pitchFamily="18" charset="0"/>
              </a:rPr>
              <a:t>-обеспечение функционирования муниципального казенного учреждения «Центр бухгалтерского учета и методической работы системы образования» в сумме </a:t>
            </a:r>
            <a:r>
              <a:rPr lang="ru-RU" altLang="ru-RU" sz="800" b="1">
                <a:latin typeface="Times New Roman" pitchFamily="18" charset="0"/>
                <a:cs typeface="Times New Roman" pitchFamily="18" charset="0"/>
              </a:rPr>
              <a:t>10164,4 тыс. рублей;</a:t>
            </a:r>
          </a:p>
          <a:p>
            <a:pPr algn="just" eaLnBrk="1" hangingPunct="1">
              <a:spcBef>
                <a:spcPts val="2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800">
                <a:latin typeface="Times New Roman" pitchFamily="18" charset="0"/>
                <a:cs typeface="Times New Roman" pitchFamily="18" charset="0"/>
              </a:rPr>
              <a:t>-обеспечение выполнения функций муниципальными органами (Управление образования администрации Муромского района) в сумме </a:t>
            </a:r>
            <a:r>
              <a:rPr lang="ru-RU" altLang="ru-RU" sz="800" b="1">
                <a:latin typeface="Times New Roman" pitchFamily="18" charset="0"/>
                <a:cs typeface="Times New Roman" pitchFamily="18" charset="0"/>
              </a:rPr>
              <a:t>1782,4 тыс. рублей</a:t>
            </a:r>
            <a:r>
              <a:rPr lang="ru-RU" altLang="ru-RU" sz="80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 eaLnBrk="1" hangingPunct="1">
              <a:spcBef>
                <a:spcPts val="2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800">
                <a:latin typeface="Times New Roman" pitchFamily="18" charset="0"/>
                <a:cs typeface="Times New Roman" pitchFamily="18" charset="0"/>
              </a:rPr>
              <a:t>-налог на благоустроенные помещения для детей сирот , оставшихся без попечения родителей в сумме </a:t>
            </a:r>
            <a:r>
              <a:rPr lang="ru-RU" altLang="ru-RU" sz="800" b="1">
                <a:latin typeface="Times New Roman" pitchFamily="18" charset="0"/>
                <a:cs typeface="Times New Roman" pitchFamily="18" charset="0"/>
              </a:rPr>
              <a:t>672,3 тыс. руб</a:t>
            </a:r>
            <a:r>
              <a:rPr lang="ru-RU" altLang="ru-RU" sz="80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 eaLnBrk="1" hangingPunct="1">
              <a:spcBef>
                <a:spcPts val="2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800">
                <a:latin typeface="Times New Roman" pitchFamily="18" charset="0"/>
                <a:cs typeface="Times New Roman" pitchFamily="18" charset="0"/>
              </a:rPr>
              <a:t>-субсидии на организацию перевозки несовершеннолетних, проживающих на территории Муромского района и обучающихся на территории муниципального образования округ Муром в сумме </a:t>
            </a:r>
            <a:r>
              <a:rPr lang="ru-RU" altLang="ru-RU" sz="800" b="1">
                <a:latin typeface="Times New Roman" pitchFamily="18" charset="0"/>
                <a:cs typeface="Times New Roman" pitchFamily="18" charset="0"/>
              </a:rPr>
              <a:t>510,3 тыс. рублей</a:t>
            </a:r>
            <a:r>
              <a:rPr lang="ru-RU" altLang="ru-RU" sz="80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61448" name="Прямоугольник 1"/>
          <p:cNvSpPr>
            <a:spLocks noChangeArrowheads="1"/>
          </p:cNvSpPr>
          <p:nvPr/>
        </p:nvSpPr>
        <p:spPr bwMode="auto">
          <a:xfrm>
            <a:off x="3124200" y="533400"/>
            <a:ext cx="685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900" i="1">
                <a:latin typeface="Times New Roman" pitchFamily="18" charset="0"/>
                <a:cs typeface="Times New Roman" pitchFamily="18" charset="0"/>
              </a:rPr>
              <a:t>Дошкольное </a:t>
            </a:r>
          </a:p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900" i="1">
                <a:latin typeface="Times New Roman" pitchFamily="18" charset="0"/>
                <a:cs typeface="Times New Roman" pitchFamily="18" charset="0"/>
              </a:rPr>
              <a:t>образование</a:t>
            </a:r>
          </a:p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900" i="1">
                <a:latin typeface="Times New Roman" pitchFamily="18" charset="0"/>
                <a:cs typeface="Times New Roman" pitchFamily="18" charset="0"/>
              </a:rPr>
              <a:t>в сумме  32035,8</a:t>
            </a:r>
          </a:p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900" i="1">
                <a:latin typeface="Times New Roman" pitchFamily="18" charset="0"/>
                <a:cs typeface="Times New Roman" pitchFamily="18" charset="0"/>
              </a:rPr>
              <a:t>тыс. руб.</a:t>
            </a:r>
          </a:p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900" i="1">
                <a:latin typeface="Times New Roman" pitchFamily="18" charset="0"/>
                <a:cs typeface="Times New Roman" pitchFamily="18" charset="0"/>
              </a:rPr>
              <a:t> </a:t>
            </a:r>
            <a:endParaRPr lang="ru-RU" altLang="ru-RU" sz="9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49" name="Прямоугольник 14"/>
          <p:cNvSpPr>
            <a:spLocks noChangeArrowheads="1"/>
          </p:cNvSpPr>
          <p:nvPr/>
        </p:nvSpPr>
        <p:spPr bwMode="auto">
          <a:xfrm>
            <a:off x="3170238" y="2593975"/>
            <a:ext cx="67786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900" i="1">
                <a:latin typeface="Times New Roman" pitchFamily="18" charset="0"/>
                <a:cs typeface="Times New Roman" pitchFamily="18" charset="0"/>
              </a:rPr>
              <a:t>Общее</a:t>
            </a:r>
          </a:p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900" i="1">
                <a:latin typeface="Times New Roman" pitchFamily="18" charset="0"/>
                <a:cs typeface="Times New Roman" pitchFamily="18" charset="0"/>
              </a:rPr>
              <a:t>Образование</a:t>
            </a:r>
          </a:p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900" i="1">
                <a:latin typeface="Times New Roman" pitchFamily="18" charset="0"/>
                <a:cs typeface="Times New Roman" pitchFamily="18" charset="0"/>
              </a:rPr>
              <a:t>в сумме  </a:t>
            </a:r>
          </a:p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900" i="1">
                <a:latin typeface="Times New Roman" pitchFamily="18" charset="0"/>
                <a:cs typeface="Times New Roman" pitchFamily="18" charset="0"/>
              </a:rPr>
              <a:t>155246,6 </a:t>
            </a:r>
          </a:p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900" i="1">
                <a:latin typeface="Times New Roman" pitchFamily="18" charset="0"/>
                <a:cs typeface="Times New Roman" pitchFamily="18" charset="0"/>
              </a:rPr>
              <a:t>тыс. руб.</a:t>
            </a:r>
          </a:p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altLang="ru-RU" sz="9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50" name="Прямоугольник 15"/>
          <p:cNvSpPr>
            <a:spLocks noChangeArrowheads="1"/>
          </p:cNvSpPr>
          <p:nvPr/>
        </p:nvSpPr>
        <p:spPr bwMode="auto">
          <a:xfrm>
            <a:off x="3046413" y="4370388"/>
            <a:ext cx="927100" cy="138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900" i="1">
                <a:latin typeface="Times New Roman" pitchFamily="18" charset="0"/>
                <a:cs typeface="Times New Roman" pitchFamily="18" charset="0"/>
              </a:rPr>
              <a:t>Молодежная</a:t>
            </a:r>
          </a:p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900" i="1">
                <a:latin typeface="Times New Roman" pitchFamily="18" charset="0"/>
                <a:cs typeface="Times New Roman" pitchFamily="18" charset="0"/>
              </a:rPr>
              <a:t>политика и</a:t>
            </a:r>
          </a:p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900" i="1">
                <a:latin typeface="Times New Roman" pitchFamily="18" charset="0"/>
                <a:cs typeface="Times New Roman" pitchFamily="18" charset="0"/>
              </a:rPr>
              <a:t>оздоровление</a:t>
            </a:r>
          </a:p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900" i="1">
                <a:latin typeface="Times New Roman" pitchFamily="18" charset="0"/>
                <a:cs typeface="Times New Roman" pitchFamily="18" charset="0"/>
              </a:rPr>
              <a:t>детей в сумме </a:t>
            </a:r>
          </a:p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900" i="1">
                <a:latin typeface="Times New Roman" pitchFamily="18" charset="0"/>
                <a:cs typeface="Times New Roman" pitchFamily="18" charset="0"/>
              </a:rPr>
              <a:t>1667,8</a:t>
            </a:r>
          </a:p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900" i="1">
                <a:latin typeface="Times New Roman" pitchFamily="18" charset="0"/>
                <a:cs typeface="Times New Roman" pitchFamily="18" charset="0"/>
              </a:rPr>
              <a:t>тыс. руб.</a:t>
            </a:r>
            <a:endParaRPr lang="ru-RU" altLang="ru-RU" sz="9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51" name="Прямоугольник 16"/>
          <p:cNvSpPr>
            <a:spLocks noChangeArrowheads="1"/>
          </p:cNvSpPr>
          <p:nvPr/>
        </p:nvSpPr>
        <p:spPr bwMode="auto">
          <a:xfrm>
            <a:off x="3105150" y="5759450"/>
            <a:ext cx="871538" cy="7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900" i="1">
                <a:latin typeface="Times New Roman" pitchFamily="18" charset="0"/>
                <a:cs typeface="Times New Roman" pitchFamily="18" charset="0"/>
              </a:rPr>
              <a:t>Другие вопросы</a:t>
            </a:r>
          </a:p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900" i="1">
                <a:latin typeface="Times New Roman" pitchFamily="18" charset="0"/>
                <a:cs typeface="Times New Roman" pitchFamily="18" charset="0"/>
              </a:rPr>
              <a:t>в области</a:t>
            </a:r>
          </a:p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900" i="1">
                <a:latin typeface="Times New Roman" pitchFamily="18" charset="0"/>
                <a:cs typeface="Times New Roman" pitchFamily="18" charset="0"/>
              </a:rPr>
              <a:t>образования</a:t>
            </a:r>
          </a:p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900" i="1">
                <a:latin typeface="Times New Roman" pitchFamily="18" charset="0"/>
                <a:cs typeface="Times New Roman" pitchFamily="18" charset="0"/>
              </a:rPr>
              <a:t>13129,4  тыс. руб.</a:t>
            </a:r>
            <a:endParaRPr lang="ru-RU" altLang="ru-RU" sz="9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52" name="Picture 18" descr="aanbod-ta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57200"/>
            <a:ext cx="2971800" cy="210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53" name="Левая фигурная скобка 9"/>
          <p:cNvSpPr>
            <a:spLocks/>
          </p:cNvSpPr>
          <p:nvPr/>
        </p:nvSpPr>
        <p:spPr bwMode="auto">
          <a:xfrm>
            <a:off x="3860800" y="1450975"/>
            <a:ext cx="228600" cy="3124200"/>
          </a:xfrm>
          <a:prstGeom prst="leftBrace">
            <a:avLst>
              <a:gd name="adj1" fmla="val 12338"/>
              <a:gd name="adj2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altLang="ru-RU" sz="900"/>
          </a:p>
        </p:txBody>
      </p:sp>
      <p:sp>
        <p:nvSpPr>
          <p:cNvPr id="61454" name="Левая фигурная скобка 9"/>
          <p:cNvSpPr>
            <a:spLocks/>
          </p:cNvSpPr>
          <p:nvPr/>
        </p:nvSpPr>
        <p:spPr bwMode="auto">
          <a:xfrm>
            <a:off x="3856038" y="4643438"/>
            <a:ext cx="228600" cy="842962"/>
          </a:xfrm>
          <a:prstGeom prst="leftBrace">
            <a:avLst>
              <a:gd name="adj1" fmla="val 12360"/>
              <a:gd name="adj2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altLang="ru-RU" sz="900"/>
          </a:p>
        </p:txBody>
      </p:sp>
      <p:sp>
        <p:nvSpPr>
          <p:cNvPr id="61455" name="Левая фигурная скобка 9"/>
          <p:cNvSpPr>
            <a:spLocks/>
          </p:cNvSpPr>
          <p:nvPr/>
        </p:nvSpPr>
        <p:spPr bwMode="auto">
          <a:xfrm>
            <a:off x="3881438" y="5583238"/>
            <a:ext cx="228600" cy="1189037"/>
          </a:xfrm>
          <a:prstGeom prst="leftBrace">
            <a:avLst>
              <a:gd name="adj1" fmla="val 12329"/>
              <a:gd name="adj2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altLang="ru-RU" sz="900"/>
          </a:p>
        </p:txBody>
      </p:sp>
      <p:graphicFrame>
        <p:nvGraphicFramePr>
          <p:cNvPr id="18" name="Диаграмма 17"/>
          <p:cNvGraphicFramePr>
            <a:graphicFrameLocks/>
          </p:cNvGraphicFramePr>
          <p:nvPr/>
        </p:nvGraphicFramePr>
        <p:xfrm>
          <a:off x="137160" y="2760028"/>
          <a:ext cx="2967990" cy="34883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Номер слайда 5"/>
          <p:cNvSpPr txBox="1">
            <a:spLocks noGrp="1"/>
          </p:cNvSpPr>
          <p:nvPr/>
        </p:nvSpPr>
        <p:spPr bwMode="auto">
          <a:xfrm>
            <a:off x="6616700" y="5932488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buClr>
                <a:srgbClr val="00007D"/>
              </a:buClr>
              <a:buSzPct val="75000"/>
              <a:buFont typeface="Wingdings" pitchFamily="2" charset="2"/>
              <a:buNone/>
            </a:pPr>
            <a:endParaRPr lang="ru-RU" altLang="ru-RU" sz="1400">
              <a:solidFill>
                <a:srgbClr val="000000"/>
              </a:solidFill>
            </a:endParaRPr>
          </a:p>
        </p:txBody>
      </p:sp>
      <p:sp>
        <p:nvSpPr>
          <p:cNvPr id="13" name="AutoShape 7"/>
          <p:cNvSpPr>
            <a:spLocks noChangeArrowheads="1"/>
          </p:cNvSpPr>
          <p:nvPr/>
        </p:nvSpPr>
        <p:spPr bwMode="auto">
          <a:xfrm>
            <a:off x="368298" y="779463"/>
            <a:ext cx="3596149" cy="2406036"/>
          </a:xfrm>
          <a:prstGeom prst="flowChartAlternateProcess">
            <a:avLst/>
          </a:prstGeom>
          <a:solidFill>
            <a:srgbClr val="92D050">
              <a:alpha val="78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 sz="1400" b="1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>
              <a:defRPr/>
            </a:pPr>
            <a:endParaRPr lang="ru-RU" sz="1400" b="1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algn="ctr">
              <a:defRPr/>
            </a:pPr>
            <a:r>
              <a:rPr lang="ru-RU" sz="1400" b="1" dirty="0" smtClean="0">
                <a:solidFill>
                  <a:srgbClr val="000000"/>
                </a:solidFill>
                <a:latin typeface="Times New Roman" pitchFamily="18" charset="0"/>
              </a:rPr>
              <a:t>Федеральный проект «Современная школа»</a:t>
            </a:r>
          </a:p>
          <a:p>
            <a:pPr algn="ctr">
              <a:defRPr/>
            </a:pP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</a:rPr>
              <a:t>обновление материально- технической базы</a:t>
            </a:r>
          </a:p>
          <a:p>
            <a:pPr algn="ctr">
              <a:defRPr/>
            </a:pP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</a:rPr>
              <a:t>для формирования у обучающихся </a:t>
            </a:r>
            <a:r>
              <a:rPr lang="ru-RU" sz="1400" dirty="0" err="1" smtClean="0">
                <a:solidFill>
                  <a:srgbClr val="000000"/>
                </a:solidFill>
                <a:latin typeface="Times New Roman" pitchFamily="18" charset="0"/>
              </a:rPr>
              <a:t>современ</a:t>
            </a: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</a:rPr>
              <a:t>-</a:t>
            </a:r>
          </a:p>
          <a:p>
            <a:pPr algn="ctr">
              <a:defRPr/>
            </a:pPr>
            <a:r>
              <a:rPr lang="ru-RU" sz="1400" dirty="0" err="1">
                <a:solidFill>
                  <a:srgbClr val="000000"/>
                </a:solidFill>
                <a:latin typeface="Times New Roman" pitchFamily="18" charset="0"/>
              </a:rPr>
              <a:t>н</a:t>
            </a:r>
            <a:r>
              <a:rPr lang="ru-RU" sz="1400" dirty="0" err="1" smtClean="0">
                <a:solidFill>
                  <a:srgbClr val="000000"/>
                </a:solidFill>
                <a:latin typeface="Times New Roman" pitchFamily="18" charset="0"/>
              </a:rPr>
              <a:t>ых</a:t>
            </a: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</a:rPr>
              <a:t>  технологических и гуманитарных </a:t>
            </a:r>
            <a:r>
              <a:rPr lang="ru-RU" sz="1400" dirty="0" err="1" smtClean="0">
                <a:solidFill>
                  <a:srgbClr val="000000"/>
                </a:solidFill>
                <a:latin typeface="Times New Roman" pitchFamily="18" charset="0"/>
              </a:rPr>
              <a:t>навы</a:t>
            </a: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</a:rPr>
              <a:t>-</a:t>
            </a:r>
          </a:p>
          <a:p>
            <a:pPr algn="ctr">
              <a:defRPr/>
            </a:pP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</a:rPr>
              <a:t>ков в сумме 1023,2 тыс.руб.</a:t>
            </a:r>
          </a:p>
          <a:p>
            <a:pPr>
              <a:defRPr/>
            </a:pP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ru-RU" sz="1200" i="1" dirty="0" smtClean="0">
                <a:solidFill>
                  <a:srgbClr val="000000"/>
                </a:solidFill>
                <a:latin typeface="Times New Roman" pitchFamily="18" charset="0"/>
              </a:rPr>
              <a:t>(МБОУ «Борисоглебская  СОШ»  создание </a:t>
            </a:r>
            <a:r>
              <a:rPr lang="ru-RU" sz="1200" i="1" dirty="0" err="1" smtClean="0">
                <a:solidFill>
                  <a:srgbClr val="000000"/>
                </a:solidFill>
                <a:latin typeface="Times New Roman" pitchFamily="18" charset="0"/>
              </a:rPr>
              <a:t>циф</a:t>
            </a:r>
            <a:r>
              <a:rPr lang="ru-RU" sz="1200" i="1" dirty="0" smtClean="0">
                <a:solidFill>
                  <a:srgbClr val="000000"/>
                </a:solidFill>
                <a:latin typeface="Times New Roman" pitchFamily="18" charset="0"/>
              </a:rPr>
              <a:t>-</a:t>
            </a:r>
          </a:p>
          <a:p>
            <a:pPr>
              <a:defRPr/>
            </a:pPr>
            <a:r>
              <a:rPr lang="ru-RU" sz="1200" i="1" dirty="0" err="1" smtClean="0">
                <a:solidFill>
                  <a:srgbClr val="000000"/>
                </a:solidFill>
                <a:latin typeface="Times New Roman" pitchFamily="18" charset="0"/>
              </a:rPr>
              <a:t>рового</a:t>
            </a:r>
            <a:r>
              <a:rPr lang="ru-RU" sz="1200" i="1" dirty="0" smtClean="0">
                <a:solidFill>
                  <a:srgbClr val="000000"/>
                </a:solidFill>
                <a:latin typeface="Times New Roman" pitchFamily="18" charset="0"/>
              </a:rPr>
              <a:t> и гуманитарного профилей «Точка роста» )</a:t>
            </a:r>
          </a:p>
          <a:p>
            <a:pPr>
              <a:defRPr/>
            </a:pPr>
            <a:endParaRPr lang="ru-RU" sz="1300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4" name="AutoShape 7"/>
          <p:cNvSpPr>
            <a:spLocks noChangeArrowheads="1"/>
          </p:cNvSpPr>
          <p:nvPr/>
        </p:nvSpPr>
        <p:spPr bwMode="auto">
          <a:xfrm>
            <a:off x="228600" y="3505200"/>
            <a:ext cx="3721099" cy="2665412"/>
          </a:xfrm>
          <a:prstGeom prst="flowChartAlternateProcess">
            <a:avLst/>
          </a:prstGeom>
          <a:solidFill>
            <a:srgbClr val="92D050">
              <a:alpha val="78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300" b="1" dirty="0" smtClean="0">
                <a:solidFill>
                  <a:srgbClr val="000000"/>
                </a:solidFill>
                <a:latin typeface="Times New Roman" pitchFamily="18" charset="0"/>
              </a:rPr>
              <a:t>Федеральный проект «Успех каждого ребенка</a:t>
            </a:r>
            <a:r>
              <a:rPr lang="ru-RU" sz="1300" dirty="0" smtClean="0">
                <a:solidFill>
                  <a:srgbClr val="000000"/>
                </a:solidFill>
                <a:latin typeface="Times New Roman" pitchFamily="18" charset="0"/>
              </a:rPr>
              <a:t>»</a:t>
            </a:r>
          </a:p>
          <a:p>
            <a:pPr algn="ctr">
              <a:defRPr/>
            </a:pPr>
            <a:r>
              <a:rPr lang="ru-RU" sz="1300" dirty="0" smtClean="0">
                <a:solidFill>
                  <a:srgbClr val="000000"/>
                </a:solidFill>
                <a:latin typeface="Times New Roman" pitchFamily="18" charset="0"/>
              </a:rPr>
              <a:t>создание в общеобразовательных организациях, </a:t>
            </a:r>
          </a:p>
          <a:p>
            <a:pPr algn="ctr">
              <a:defRPr/>
            </a:pPr>
            <a:r>
              <a:rPr lang="ru-RU" sz="1300" dirty="0" smtClean="0">
                <a:solidFill>
                  <a:srgbClr val="000000"/>
                </a:solidFill>
                <a:latin typeface="Times New Roman" pitchFamily="18" charset="0"/>
              </a:rPr>
              <a:t>расположенных в сельской местности, условий для </a:t>
            </a:r>
          </a:p>
          <a:p>
            <a:pPr algn="ctr">
              <a:defRPr/>
            </a:pPr>
            <a:r>
              <a:rPr lang="ru-RU" sz="1300" dirty="0" smtClean="0">
                <a:solidFill>
                  <a:srgbClr val="000000"/>
                </a:solidFill>
                <a:latin typeface="Times New Roman" pitchFamily="18" charset="0"/>
              </a:rPr>
              <a:t>занятий физической культурой и спортом </a:t>
            </a:r>
          </a:p>
          <a:p>
            <a:pPr algn="ctr">
              <a:defRPr/>
            </a:pPr>
            <a:r>
              <a:rPr lang="ru-RU" sz="1300" dirty="0" smtClean="0">
                <a:solidFill>
                  <a:srgbClr val="000000"/>
                </a:solidFill>
                <a:latin typeface="Times New Roman" pitchFamily="18" charset="0"/>
              </a:rPr>
              <a:t>2021 годы в сумме 574,8 тыс. руб. </a:t>
            </a:r>
            <a:r>
              <a:rPr lang="ru-RU" sz="1200" i="1" dirty="0" smtClean="0">
                <a:solidFill>
                  <a:srgbClr val="000000"/>
                </a:solidFill>
                <a:latin typeface="Times New Roman" pitchFamily="18" charset="0"/>
              </a:rPr>
              <a:t>(Бюджетные </a:t>
            </a:r>
          </a:p>
          <a:p>
            <a:pPr algn="ctr">
              <a:defRPr/>
            </a:pPr>
            <a:r>
              <a:rPr lang="ru-RU" sz="1200" i="1" dirty="0" smtClean="0">
                <a:solidFill>
                  <a:srgbClr val="000000"/>
                </a:solidFill>
                <a:latin typeface="Times New Roman" pitchFamily="18" charset="0"/>
              </a:rPr>
              <a:t>ассигнования будут направлены на ремонт спор-</a:t>
            </a:r>
          </a:p>
          <a:p>
            <a:pPr algn="ctr">
              <a:defRPr/>
            </a:pPr>
            <a:r>
              <a:rPr lang="ru-RU" sz="1200" i="1" dirty="0" err="1" smtClean="0">
                <a:solidFill>
                  <a:srgbClr val="000000"/>
                </a:solidFill>
                <a:latin typeface="Times New Roman" pitchFamily="18" charset="0"/>
              </a:rPr>
              <a:t>тивного</a:t>
            </a:r>
            <a:r>
              <a:rPr lang="ru-RU" sz="1200" i="1" dirty="0" smtClean="0">
                <a:solidFill>
                  <a:srgbClr val="000000"/>
                </a:solidFill>
                <a:latin typeface="Times New Roman" pitchFamily="18" charset="0"/>
              </a:rPr>
              <a:t> зала в «</a:t>
            </a:r>
            <a:r>
              <a:rPr lang="ru-RU" sz="1200" i="1" dirty="0" err="1" smtClean="0">
                <a:solidFill>
                  <a:srgbClr val="000000"/>
                </a:solidFill>
                <a:latin typeface="Times New Roman" pitchFamily="18" charset="0"/>
              </a:rPr>
              <a:t>Алешунинской</a:t>
            </a:r>
            <a:r>
              <a:rPr lang="ru-RU" sz="1200" i="1" dirty="0" smtClean="0">
                <a:solidFill>
                  <a:srgbClr val="000000"/>
                </a:solidFill>
                <a:latin typeface="Times New Roman" pitchFamily="18" charset="0"/>
              </a:rPr>
              <a:t> СОШ» )    </a:t>
            </a:r>
          </a:p>
          <a:p>
            <a:pPr algn="ctr">
              <a:defRPr/>
            </a:pPr>
            <a:endParaRPr lang="ru-RU" sz="1300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2473" name="AutoShape 26"/>
          <p:cNvSpPr>
            <a:spLocks noChangeArrowheads="1"/>
          </p:cNvSpPr>
          <p:nvPr/>
        </p:nvSpPr>
        <p:spPr bwMode="auto">
          <a:xfrm>
            <a:off x="5702300" y="779463"/>
            <a:ext cx="2952750" cy="1298575"/>
          </a:xfrm>
          <a:prstGeom prst="flowChartAlternateProcess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rgbClr val="00007D"/>
              </a:buClr>
              <a:buSzPct val="75000"/>
              <a:buFont typeface="Wingdings" pitchFamily="2" charset="2"/>
              <a:buNone/>
            </a:pPr>
            <a:r>
              <a:rPr lang="ru-RU" altLang="ru-RU" sz="2000" b="1" i="1" u="sng">
                <a:latin typeface="Times New Roman" pitchFamily="18" charset="0"/>
              </a:rPr>
              <a:t>Национальный проект </a:t>
            </a:r>
          </a:p>
          <a:p>
            <a:pPr algn="ctr" eaLnBrk="1" hangingPunct="1">
              <a:buClr>
                <a:srgbClr val="00007D"/>
              </a:buClr>
              <a:buSzPct val="75000"/>
              <a:buFont typeface="Wingdings" pitchFamily="2" charset="2"/>
              <a:buNone/>
            </a:pPr>
            <a:endParaRPr lang="ru-RU" altLang="ru-RU" sz="2000" b="1" i="1" u="sng">
              <a:latin typeface="Times New Roman" pitchFamily="18" charset="0"/>
            </a:endParaRPr>
          </a:p>
          <a:p>
            <a:pPr algn="ctr" eaLnBrk="1" hangingPunct="1">
              <a:buClr>
                <a:srgbClr val="00007D"/>
              </a:buClr>
              <a:buSzPct val="75000"/>
              <a:buFont typeface="Wingdings" pitchFamily="2" charset="2"/>
              <a:buNone/>
            </a:pPr>
            <a:r>
              <a:rPr lang="ru-RU" altLang="ru-RU" sz="2000" b="1" i="1" u="sng">
                <a:latin typeface="Times New Roman" pitchFamily="18" charset="0"/>
              </a:rPr>
              <a:t>«Образование»</a:t>
            </a:r>
            <a:endParaRPr lang="ru-RU" altLang="ru-RU" sz="2000">
              <a:solidFill>
                <a:srgbClr val="000000"/>
              </a:solidFill>
            </a:endParaRPr>
          </a:p>
        </p:txBody>
      </p:sp>
      <p:sp>
        <p:nvSpPr>
          <p:cNvPr id="62474" name="AutoShape 51"/>
          <p:cNvSpPr>
            <a:spLocks noChangeArrowheads="1"/>
          </p:cNvSpPr>
          <p:nvPr/>
        </p:nvSpPr>
        <p:spPr bwMode="auto">
          <a:xfrm rot="10800000">
            <a:off x="3949700" y="1212850"/>
            <a:ext cx="1733550" cy="431800"/>
          </a:xfrm>
          <a:prstGeom prst="rightArrow">
            <a:avLst>
              <a:gd name="adj1" fmla="val 50000"/>
              <a:gd name="adj2" fmla="val 83491"/>
            </a:avLst>
          </a:prstGeom>
          <a:solidFill>
            <a:srgbClr val="FFCC99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rgbClr val="00007D"/>
              </a:buClr>
              <a:buSzPct val="75000"/>
              <a:buFont typeface="Wingdings" pitchFamily="2" charset="2"/>
              <a:buNone/>
            </a:pPr>
            <a:endParaRPr lang="ru-RU" altLang="ru-RU" sz="900">
              <a:solidFill>
                <a:srgbClr val="000000"/>
              </a:solidFill>
            </a:endParaRPr>
          </a:p>
        </p:txBody>
      </p:sp>
      <p:sp>
        <p:nvSpPr>
          <p:cNvPr id="62475" name="Text Box 52"/>
          <p:cNvSpPr txBox="1">
            <a:spLocks noChangeArrowheads="1"/>
          </p:cNvSpPr>
          <p:nvPr/>
        </p:nvSpPr>
        <p:spPr bwMode="auto">
          <a:xfrm>
            <a:off x="5389563" y="3343275"/>
            <a:ext cx="28098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rgbClr val="00007D"/>
              </a:buClr>
              <a:buSzPct val="75000"/>
              <a:buFont typeface="Wingdings" pitchFamily="2" charset="2"/>
              <a:buNone/>
            </a:pPr>
            <a:endParaRPr lang="ru-RU" altLang="ru-RU" sz="1600" b="1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1" hangingPunct="1">
              <a:spcBef>
                <a:spcPct val="50000"/>
              </a:spcBef>
              <a:buClr>
                <a:srgbClr val="00007D"/>
              </a:buClr>
              <a:buSzPct val="75000"/>
              <a:buFont typeface="Wingdings" pitchFamily="2" charset="2"/>
              <a:buNone/>
            </a:pPr>
            <a:endParaRPr lang="ru-RU" altLang="ru-RU" sz="16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2476" name="AutoShape 53"/>
          <p:cNvSpPr>
            <a:spLocks noChangeArrowheads="1"/>
          </p:cNvSpPr>
          <p:nvPr/>
        </p:nvSpPr>
        <p:spPr bwMode="auto">
          <a:xfrm>
            <a:off x="4635500" y="3203575"/>
            <a:ext cx="4216400" cy="2757488"/>
          </a:xfrm>
          <a:prstGeom prst="flowChartAlternateProcess">
            <a:avLst/>
          </a:prstGeom>
          <a:solidFill>
            <a:srgbClr val="92D050">
              <a:alpha val="78038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rgbClr val="00007D"/>
              </a:buClr>
              <a:buSzPct val="75000"/>
              <a:buFont typeface="Wingdings" pitchFamily="2" charset="2"/>
              <a:buNone/>
            </a:pPr>
            <a:r>
              <a:rPr lang="ru-RU" altLang="ru-RU" sz="1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Федеральный проект «Цифровая  образовательная </a:t>
            </a:r>
          </a:p>
          <a:p>
            <a:pPr algn="ctr" eaLnBrk="1" hangingPunct="1">
              <a:buClr>
                <a:srgbClr val="00007D"/>
              </a:buClr>
              <a:buSzPct val="75000"/>
              <a:buFont typeface="Wingdings" pitchFamily="2" charset="2"/>
              <a:buNone/>
            </a:pPr>
            <a:r>
              <a:rPr lang="ru-RU" altLang="ru-RU" sz="1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среда»</a:t>
            </a:r>
          </a:p>
          <a:p>
            <a:pPr algn="ctr" eaLnBrk="1" hangingPunct="1">
              <a:buClr>
                <a:srgbClr val="00007D"/>
              </a:buClr>
              <a:buSzPct val="75000"/>
              <a:buFont typeface="Wingdings" pitchFamily="2" charset="2"/>
              <a:buNone/>
            </a:pPr>
            <a:r>
              <a:rPr lang="ru-RU" altLang="ru-RU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внедрение целевой модели образовательной среды в</a:t>
            </a:r>
          </a:p>
          <a:p>
            <a:pPr algn="ctr" eaLnBrk="1" hangingPunct="1">
              <a:buClr>
                <a:srgbClr val="00007D"/>
              </a:buClr>
              <a:buSzPct val="75000"/>
              <a:buFont typeface="Wingdings" pitchFamily="2" charset="2"/>
              <a:buNone/>
            </a:pPr>
            <a:r>
              <a:rPr lang="ru-RU" altLang="ru-RU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общеобразовательных организациях на 2021 год в</a:t>
            </a:r>
          </a:p>
          <a:p>
            <a:pPr algn="ctr" eaLnBrk="1" hangingPunct="1"/>
            <a:r>
              <a:rPr lang="ru-RU" altLang="ru-RU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сумме 10233,7 тыс. руб. </a:t>
            </a:r>
            <a:r>
              <a:rPr lang="ru-RU" altLang="ru-RU"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altLang="ru-RU" sz="1200" i="1">
                <a:solidFill>
                  <a:srgbClr val="000000"/>
                </a:solidFill>
                <a:latin typeface="Times New Roman" pitchFamily="18" charset="0"/>
              </a:rPr>
              <a:t>Бюджетные </a:t>
            </a:r>
          </a:p>
          <a:p>
            <a:pPr algn="ctr" eaLnBrk="1" hangingPunct="1"/>
            <a:r>
              <a:rPr lang="ru-RU" altLang="ru-RU" sz="1200" i="1">
                <a:solidFill>
                  <a:srgbClr val="000000"/>
                </a:solidFill>
                <a:latin typeface="Times New Roman" pitchFamily="18" charset="0"/>
              </a:rPr>
              <a:t>ассигнования планируется направить на приобретение</a:t>
            </a:r>
          </a:p>
          <a:p>
            <a:pPr algn="ctr" eaLnBrk="1" hangingPunct="1"/>
            <a:r>
              <a:rPr lang="ru-RU" altLang="ru-RU" sz="12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вычислительной техники, периферийного оборудования, прог-</a:t>
            </a:r>
          </a:p>
          <a:p>
            <a:pPr algn="ctr" eaLnBrk="1" hangingPunct="1"/>
            <a:r>
              <a:rPr lang="ru-RU" altLang="ru-RU" sz="12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рамного обеспечения и презентационного оборудования в </a:t>
            </a:r>
          </a:p>
          <a:p>
            <a:pPr algn="ctr" eaLnBrk="1" hangingPunct="1"/>
            <a:r>
              <a:rPr lang="ru-RU" altLang="ru-RU" sz="12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5 общеобразовательным организациям)</a:t>
            </a:r>
            <a:endParaRPr lang="ru-RU" altLang="ru-RU" sz="12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477" name="AutoShape 61"/>
          <p:cNvSpPr>
            <a:spLocks noChangeArrowheads="1"/>
          </p:cNvSpPr>
          <p:nvPr/>
        </p:nvSpPr>
        <p:spPr bwMode="auto">
          <a:xfrm>
            <a:off x="6542088" y="2078038"/>
            <a:ext cx="504825" cy="1125537"/>
          </a:xfrm>
          <a:prstGeom prst="downArrow">
            <a:avLst>
              <a:gd name="adj1" fmla="val 50000"/>
              <a:gd name="adj2" fmla="val 29139"/>
            </a:avLst>
          </a:prstGeom>
          <a:solidFill>
            <a:srgbClr val="FFCC99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rgbClr val="00007D"/>
              </a:buClr>
              <a:buSzPct val="75000"/>
              <a:buFont typeface="Wingdings" pitchFamily="2" charset="2"/>
              <a:buNone/>
            </a:pPr>
            <a:endParaRPr lang="ru-RU" altLang="ru-RU" sz="900">
              <a:solidFill>
                <a:srgbClr val="000000"/>
              </a:solidFill>
            </a:endParaRPr>
          </a:p>
        </p:txBody>
      </p:sp>
      <p:sp>
        <p:nvSpPr>
          <p:cNvPr id="62478" name="AutoShape 51"/>
          <p:cNvSpPr>
            <a:spLocks noChangeArrowheads="1"/>
          </p:cNvSpPr>
          <p:nvPr/>
        </p:nvSpPr>
        <p:spPr bwMode="auto">
          <a:xfrm rot="8584695">
            <a:off x="3584575" y="2589213"/>
            <a:ext cx="2435225" cy="431800"/>
          </a:xfrm>
          <a:prstGeom prst="rightArrow">
            <a:avLst>
              <a:gd name="adj1" fmla="val 50000"/>
              <a:gd name="adj2" fmla="val 83473"/>
            </a:avLst>
          </a:prstGeom>
          <a:solidFill>
            <a:srgbClr val="FFCC99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rgbClr val="00007D"/>
              </a:buClr>
              <a:buSzPct val="75000"/>
              <a:buFont typeface="Wingdings" pitchFamily="2" charset="2"/>
              <a:buNone/>
            </a:pPr>
            <a:endParaRPr lang="ru-RU" altLang="ru-RU" sz="900">
              <a:solidFill>
                <a:srgbClr val="000000"/>
              </a:solidFill>
            </a:endParaRPr>
          </a:p>
        </p:txBody>
      </p:sp>
      <p:sp>
        <p:nvSpPr>
          <p:cNvPr id="62479" name="Rectangle 2"/>
          <p:cNvSpPr txBox="1">
            <a:spLocks noChangeArrowheads="1"/>
          </p:cNvSpPr>
          <p:nvPr/>
        </p:nvSpPr>
        <p:spPr bwMode="auto">
          <a:xfrm>
            <a:off x="925513" y="228600"/>
            <a:ext cx="8229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000" b="1" i="1" u="sng">
                <a:latin typeface="Times New Roman" pitchFamily="18" charset="0"/>
              </a:rPr>
              <a:t>Участие муниципального образования в реализации национальных проектов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Номер слайда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altLang="ru-RU" sz="1400"/>
          </a:p>
        </p:txBody>
      </p:sp>
      <p:sp>
        <p:nvSpPr>
          <p:cNvPr id="63491" name="Rectangle 122"/>
          <p:cNvSpPr>
            <a:spLocks noChangeArrowheads="1"/>
          </p:cNvSpPr>
          <p:nvPr/>
        </p:nvSpPr>
        <p:spPr bwMode="auto">
          <a:xfrm>
            <a:off x="1219200" y="0"/>
            <a:ext cx="748982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900" b="1">
                <a:solidFill>
                  <a:schemeClr val="tx2"/>
                </a:solidFill>
                <a:latin typeface="Times New Roman" pitchFamily="18" charset="0"/>
              </a:rPr>
              <a:t>Расходы бюджета района на культуру</a:t>
            </a:r>
          </a:p>
        </p:txBody>
      </p:sp>
      <p:sp>
        <p:nvSpPr>
          <p:cNvPr id="63492" name="TextBox 1"/>
          <p:cNvSpPr txBox="1">
            <a:spLocks noChangeArrowheads="1"/>
          </p:cNvSpPr>
          <p:nvPr/>
        </p:nvSpPr>
        <p:spPr bwMode="auto">
          <a:xfrm>
            <a:off x="233363" y="3657600"/>
            <a:ext cx="380523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318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400" u="sng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Исполнение расходных обязательств в сфере культуры осуществляется</a:t>
            </a:r>
            <a:r>
              <a:rPr lang="ru-RU" altLang="ru-RU" sz="140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40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-муниципальными бюджетными учреждениями в количестве 3 единиц: «Центр культуры и досуга «Панфиловский», «Музейно-выставочное объединение», «Централизованная библиотечная система».</a:t>
            </a:r>
          </a:p>
        </p:txBody>
      </p:sp>
      <p:sp>
        <p:nvSpPr>
          <p:cNvPr id="63493" name="TextBox 13"/>
          <p:cNvSpPr txBox="1">
            <a:spLocks noChangeArrowheads="1"/>
          </p:cNvSpPr>
          <p:nvPr/>
        </p:nvSpPr>
        <p:spPr bwMode="auto">
          <a:xfrm>
            <a:off x="4721225" y="533400"/>
            <a:ext cx="41862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400" b="1">
                <a:latin typeface="Times New Roman" pitchFamily="18" charset="0"/>
                <a:cs typeface="Times New Roman" pitchFamily="18" charset="0"/>
              </a:rPr>
              <a:t>Структура расходов на культуру на 2021 год</a:t>
            </a:r>
          </a:p>
        </p:txBody>
      </p:sp>
      <p:sp>
        <p:nvSpPr>
          <p:cNvPr id="63494" name="TextBox 14"/>
          <p:cNvSpPr txBox="1">
            <a:spLocks noChangeArrowheads="1"/>
          </p:cNvSpPr>
          <p:nvPr/>
        </p:nvSpPr>
        <p:spPr bwMode="auto">
          <a:xfrm>
            <a:off x="4038600" y="3657600"/>
            <a:ext cx="4868863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318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2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40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Расходы на обеспечение функционирования муниципальных бюджетных учреждений: «Центр культуры и досуга «Панфиловский», «Музейно-выставочное объединение», «Централизованная библиотечная система»,  в том числе </a:t>
            </a:r>
            <a:r>
              <a:rPr lang="ru-RU" altLang="ru-RU" sz="1400">
                <a:latin typeface="Times New Roman" pitchFamily="18" charset="0"/>
                <a:cs typeface="Times New Roman" pitchFamily="18" charset="0"/>
              </a:rPr>
              <a:t>предоставление компенсации по оплате за содержание и ремонт жилья, услуг теплоснабжения (отопления) и электроснабжения работникам культуры муниципальных учреждений, а также компенсации расходов на оплату жилых помещений, отопления и освещения педагогическим работникам муниципальных образовательных организаций дополнительного образования детей в сфере культуры </a:t>
            </a:r>
            <a:r>
              <a:rPr lang="ru-RU" altLang="ru-RU" sz="140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в сумме 18164,4 тыс. рублей в 2021 году, (планируется возместить коммунальные расходы 29 гражданам, из них 25 работающие, 4 пенсионера)</a:t>
            </a:r>
          </a:p>
        </p:txBody>
      </p:sp>
      <p:sp>
        <p:nvSpPr>
          <p:cNvPr id="63495" name="TextBox 13"/>
          <p:cNvSpPr txBox="1">
            <a:spLocks noChangeArrowheads="1"/>
          </p:cNvSpPr>
          <p:nvPr/>
        </p:nvSpPr>
        <p:spPr bwMode="auto">
          <a:xfrm>
            <a:off x="233363" y="533400"/>
            <a:ext cx="41878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400" b="1">
                <a:latin typeface="Times New Roman" pitchFamily="18" charset="0"/>
                <a:cs typeface="Times New Roman" pitchFamily="18" charset="0"/>
              </a:rPr>
              <a:t>Динамика расходов на культуру</a:t>
            </a:r>
          </a:p>
        </p:txBody>
      </p:sp>
      <p:pic>
        <p:nvPicPr>
          <p:cNvPr id="63496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819150"/>
            <a:ext cx="41148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7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7550" y="811213"/>
            <a:ext cx="4379913" cy="275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8678863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Номер слайда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altLang="ru-RU" sz="1400"/>
          </a:p>
        </p:txBody>
      </p:sp>
      <p:sp>
        <p:nvSpPr>
          <p:cNvPr id="65539" name="Rectangle 122"/>
          <p:cNvSpPr>
            <a:spLocks noChangeArrowheads="1"/>
          </p:cNvSpPr>
          <p:nvPr/>
        </p:nvSpPr>
        <p:spPr bwMode="auto">
          <a:xfrm>
            <a:off x="1065213" y="0"/>
            <a:ext cx="74898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600" b="1">
                <a:solidFill>
                  <a:schemeClr val="tx2"/>
                </a:solidFill>
                <a:latin typeface="Times New Roman" pitchFamily="18" charset="0"/>
              </a:rPr>
              <a:t>Расходы бюджета района на социальную политику</a:t>
            </a:r>
          </a:p>
        </p:txBody>
      </p:sp>
      <p:sp>
        <p:nvSpPr>
          <p:cNvPr id="65540" name="TextBox 13"/>
          <p:cNvSpPr txBox="1">
            <a:spLocks noChangeArrowheads="1"/>
          </p:cNvSpPr>
          <p:nvPr/>
        </p:nvSpPr>
        <p:spPr bwMode="auto">
          <a:xfrm>
            <a:off x="230188" y="320675"/>
            <a:ext cx="4033837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200" b="1">
                <a:latin typeface="Times New Roman" pitchFamily="18" charset="0"/>
                <a:cs typeface="Times New Roman" pitchFamily="18" charset="0"/>
              </a:rPr>
              <a:t>Динамика расходов на социальную политику</a:t>
            </a:r>
          </a:p>
        </p:txBody>
      </p:sp>
      <p:sp>
        <p:nvSpPr>
          <p:cNvPr id="65541" name="TextBox 13"/>
          <p:cNvSpPr txBox="1">
            <a:spLocks noChangeArrowheads="1"/>
          </p:cNvSpPr>
          <p:nvPr/>
        </p:nvSpPr>
        <p:spPr bwMode="auto">
          <a:xfrm>
            <a:off x="4724400" y="320675"/>
            <a:ext cx="42672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200" b="1">
                <a:latin typeface="Times New Roman" pitchFamily="18" charset="0"/>
                <a:cs typeface="Times New Roman" pitchFamily="18" charset="0"/>
              </a:rPr>
              <a:t>Структура расходов на социальную политику на 2020 год</a:t>
            </a:r>
          </a:p>
        </p:txBody>
      </p:sp>
      <p:sp>
        <p:nvSpPr>
          <p:cNvPr id="65542" name="TextBox 14"/>
          <p:cNvSpPr txBox="1">
            <a:spLocks noChangeArrowheads="1"/>
          </p:cNvSpPr>
          <p:nvPr/>
        </p:nvSpPr>
        <p:spPr bwMode="auto">
          <a:xfrm>
            <a:off x="244475" y="2895600"/>
            <a:ext cx="86153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318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2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20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В общей сумме расходов бюджета Муромского района расходы на социальную политику составят в 2021 году 8,0%, в 2022 году 10,1%, в 2023 году 11,3%.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230188" y="3354388"/>
          <a:ext cx="8761412" cy="3119437"/>
        </p:xfrm>
        <a:graphic>
          <a:graphicData uri="http://schemas.openxmlformats.org/drawingml/2006/table">
            <a:tbl>
              <a:tblPr/>
              <a:tblGrid>
                <a:gridCol w="761352"/>
                <a:gridCol w="2589860"/>
                <a:gridCol w="5410200"/>
              </a:tblGrid>
              <a:tr h="20062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effectLst/>
                          <a:latin typeface="Times New Roman"/>
                        </a:rPr>
                        <a:t>Наименование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effectLst/>
                          <a:latin typeface="Times New Roman"/>
                        </a:rPr>
                        <a:t>Сумма на </a:t>
                      </a:r>
                      <a:r>
                        <a:rPr lang="ru-RU" sz="600" b="1" i="0" u="none" strike="noStrike" dirty="0" smtClean="0">
                          <a:effectLst/>
                          <a:latin typeface="Times New Roman"/>
                        </a:rPr>
                        <a:t>2021 </a:t>
                      </a:r>
                      <a:r>
                        <a:rPr lang="ru-RU" sz="600" b="1" i="0" u="none" strike="noStrike" dirty="0">
                          <a:effectLst/>
                          <a:latin typeface="Times New Roman"/>
                        </a:rPr>
                        <a:t>год, тыс. рублей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effectLst/>
                          <a:latin typeface="Times New Roman"/>
                        </a:rPr>
                        <a:t>Направление расходов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680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effectLst/>
                          <a:latin typeface="Times New Roman"/>
                        </a:rPr>
                        <a:t>Пенсионное обеспечение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imes New Roman"/>
                        </a:rPr>
                        <a:t>1 578,5</a:t>
                      </a: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 dirty="0">
                          <a:effectLst/>
                          <a:latin typeface="Times New Roman"/>
                        </a:rPr>
                        <a:t>Доплата к пенсии 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36</a:t>
                      </a:r>
                      <a:r>
                        <a:rPr lang="ru-RU" sz="700" b="0" i="0" u="none" strike="noStrike" dirty="0">
                          <a:effectLst/>
                          <a:latin typeface="Times New Roman"/>
                        </a:rPr>
                        <a:t> бывшим муниципальным служащим.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52400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effectLst/>
                          <a:latin typeface="Times New Roman"/>
                        </a:rPr>
                        <a:t>Социальное обеспечение населения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imes New Roman"/>
                        </a:rPr>
                        <a:t>158,7</a:t>
                      </a: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dirty="0">
                          <a:effectLst/>
                          <a:latin typeface="Times New Roman"/>
                        </a:rPr>
                        <a:t>Социальная поддержка </a:t>
                      </a:r>
                      <a:r>
                        <a:rPr lang="ru-RU" sz="700" b="0" i="0" u="none" strike="noStrike" dirty="0" smtClean="0">
                          <a:effectLst/>
                          <a:latin typeface="Times New Roman"/>
                        </a:rPr>
                        <a:t>12 </a:t>
                      </a:r>
                      <a:r>
                        <a:rPr lang="ru-RU" sz="700" b="0" i="0" u="none" strike="noStrike" dirty="0">
                          <a:effectLst/>
                          <a:latin typeface="Times New Roman"/>
                        </a:rPr>
                        <a:t>детей-инвалидов дошкольного возраста.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7514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imes New Roman"/>
                        </a:rPr>
                        <a:t>3 024,3</a:t>
                      </a: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dirty="0">
                          <a:effectLst/>
                          <a:latin typeface="Times New Roman"/>
                        </a:rPr>
                        <a:t>Предоставление многодетным семьям Муромского района – участникам Подпрограммы социальных выплат на строительство индивидуального жилого дома. В </a:t>
                      </a:r>
                      <a:r>
                        <a:rPr lang="ru-RU" sz="700" b="0" i="0" u="none" strike="noStrike" dirty="0" smtClean="0">
                          <a:effectLst/>
                          <a:latin typeface="Times New Roman"/>
                        </a:rPr>
                        <a:t>2021 </a:t>
                      </a:r>
                      <a:r>
                        <a:rPr lang="ru-RU" sz="700" b="0" i="0" u="none" strike="noStrike" dirty="0">
                          <a:effectLst/>
                          <a:latin typeface="Times New Roman"/>
                        </a:rPr>
                        <a:t>году выплата будет предоставлена 1 </a:t>
                      </a:r>
                      <a:r>
                        <a:rPr lang="ru-RU" sz="700" b="0" i="0" u="none" strike="noStrike" dirty="0" smtClean="0">
                          <a:effectLst/>
                          <a:latin typeface="Times New Roman"/>
                        </a:rPr>
                        <a:t>семье.</a:t>
                      </a:r>
                      <a:endParaRPr lang="ru-RU" sz="7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521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imes New Roman"/>
                        </a:rPr>
                        <a:t>148,4</a:t>
                      </a: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dirty="0">
                          <a:effectLst/>
                          <a:latin typeface="Times New Roman"/>
                        </a:rPr>
                        <a:t>Улучшение жилищных условий граждан проживающих в сельской  местности, в т</a:t>
                      </a:r>
                      <a:r>
                        <a:rPr lang="ru-RU" sz="700" b="0" i="0" u="none" strike="noStrike" dirty="0" smtClean="0">
                          <a:effectLst/>
                          <a:latin typeface="Times New Roman"/>
                        </a:rPr>
                        <a:t>. ч</a:t>
                      </a:r>
                      <a:r>
                        <a:rPr lang="ru-RU" sz="700" b="0" i="0" u="none" strike="noStrike" dirty="0">
                          <a:effectLst/>
                          <a:latin typeface="Times New Roman"/>
                        </a:rPr>
                        <a:t>. молодых семей и  молодых специалистов. В 2020 году планируется предоставление социальной выплаты на приобретение жилья 2 семьям из </a:t>
                      </a:r>
                      <a:r>
                        <a:rPr lang="ru-RU" sz="700" b="0" i="0" u="none" strike="noStrike" dirty="0" smtClean="0">
                          <a:effectLst/>
                          <a:latin typeface="Times New Roman"/>
                        </a:rPr>
                        <a:t>3 </a:t>
                      </a:r>
                      <a:r>
                        <a:rPr lang="ru-RU" sz="700" b="0" i="0" u="none" strike="noStrike" dirty="0">
                          <a:effectLst/>
                          <a:latin typeface="Times New Roman"/>
                        </a:rPr>
                        <a:t>человек и </a:t>
                      </a:r>
                      <a:r>
                        <a:rPr lang="ru-RU" sz="700" b="0" i="0" u="none" strike="noStrike" dirty="0" smtClean="0">
                          <a:effectLst/>
                          <a:latin typeface="Times New Roman"/>
                        </a:rPr>
                        <a:t>2 семьям </a:t>
                      </a:r>
                      <a:r>
                        <a:rPr lang="ru-RU" sz="700" b="0" i="0" u="none" strike="noStrike" dirty="0">
                          <a:effectLst/>
                          <a:latin typeface="Times New Roman"/>
                        </a:rPr>
                        <a:t>из </a:t>
                      </a:r>
                      <a:r>
                        <a:rPr lang="ru-RU" sz="700" b="0" i="0" u="none" strike="noStrike" dirty="0" smtClean="0">
                          <a:effectLst/>
                          <a:latin typeface="Times New Roman"/>
                        </a:rPr>
                        <a:t>4 </a:t>
                      </a:r>
                      <a:r>
                        <a:rPr lang="ru-RU" sz="700" b="0" i="0" u="none" strike="noStrike" dirty="0">
                          <a:effectLst/>
                          <a:latin typeface="Times New Roman"/>
                        </a:rPr>
                        <a:t>человек.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4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imes New Roman"/>
                        </a:rPr>
                        <a:t>294,8</a:t>
                      </a: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dirty="0">
                          <a:effectLst/>
                          <a:latin typeface="Times New Roman"/>
                        </a:rPr>
                        <a:t>Возмещение расходов за социальные проездные билеты жителям района.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6805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effectLst/>
                          <a:latin typeface="Times New Roman"/>
                        </a:rPr>
                        <a:t>Охрана семьи и детства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imes New Roman"/>
                        </a:rPr>
                        <a:t>2 132,4</a:t>
                      </a: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dirty="0">
                          <a:effectLst/>
                          <a:latin typeface="Times New Roman"/>
                        </a:rPr>
                        <a:t>Компенсация части родительской платы за присмотр и уход за детьми в образовательных организациях </a:t>
                      </a:r>
                      <a:r>
                        <a:rPr lang="ru-RU" sz="700" b="0" i="0" u="none" strike="noStrike" dirty="0" smtClean="0">
                          <a:effectLst/>
                          <a:latin typeface="Times New Roman"/>
                        </a:rPr>
                        <a:t>(1001 </a:t>
                      </a:r>
                      <a:r>
                        <a:rPr lang="ru-RU" sz="700" b="0" i="0" u="none" strike="noStrike" dirty="0">
                          <a:effectLst/>
                          <a:latin typeface="Times New Roman"/>
                        </a:rPr>
                        <a:t>учеников и </a:t>
                      </a:r>
                      <a:r>
                        <a:rPr lang="ru-RU" sz="700" b="0" i="0" u="none" strike="noStrike" dirty="0" smtClean="0">
                          <a:effectLst/>
                          <a:latin typeface="Times New Roman"/>
                        </a:rPr>
                        <a:t>150 </a:t>
                      </a:r>
                      <a:r>
                        <a:rPr lang="ru-RU" sz="700" b="0" i="0" u="none" strike="noStrike" dirty="0">
                          <a:effectLst/>
                          <a:latin typeface="Times New Roman"/>
                        </a:rPr>
                        <a:t>воспитанников)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181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imes New Roman"/>
                        </a:rPr>
                        <a:t>17 686,0</a:t>
                      </a: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Содержание ребенка в семье опекуна и приемной семье, а также вознаграждение, причитающееся приемному родителю за счет субвенции из областного бюджета в сумме по 17 686,0 тыс. рублей на 2021-2023 годы ежегодно, в том </a:t>
                      </a:r>
                      <a:r>
                        <a:rPr lang="ru-RU" sz="700" b="0" i="0" u="none" strike="noStrike" dirty="0" smtClean="0">
                          <a:effectLst/>
                          <a:latin typeface="Times New Roman"/>
                        </a:rPr>
                        <a:t>числе на </a:t>
                      </a:r>
                      <a:r>
                        <a:rPr lang="ru-RU" sz="700" b="0" i="0" u="none" strike="noStrike" dirty="0">
                          <a:effectLst/>
                          <a:latin typeface="Times New Roman"/>
                        </a:rPr>
                        <a:t>оздоровительные мероприятия детям-сиротам, находящихся в приемной семье и семье опекуна – 540,0 тыс. рублей </a:t>
                      </a:r>
                      <a:r>
                        <a:rPr lang="ru-RU" sz="700" b="0" i="0" u="none" strike="noStrike" dirty="0" smtClean="0">
                          <a:effectLst/>
                          <a:latin typeface="Times New Roman"/>
                        </a:rPr>
                        <a:t>(49 </a:t>
                      </a:r>
                      <a:r>
                        <a:rPr lang="ru-RU" sz="700" b="0" i="0" u="none" strike="noStrike" dirty="0">
                          <a:effectLst/>
                          <a:latin typeface="Times New Roman"/>
                        </a:rPr>
                        <a:t>приемных детей, </a:t>
                      </a:r>
                      <a:r>
                        <a:rPr lang="ru-RU" sz="700" b="0" i="0" u="none" strike="noStrike" dirty="0" smtClean="0">
                          <a:effectLst/>
                          <a:latin typeface="Times New Roman"/>
                        </a:rPr>
                        <a:t>16 </a:t>
                      </a:r>
                      <a:r>
                        <a:rPr lang="ru-RU" sz="700" b="0" i="0" u="none" strike="noStrike" dirty="0">
                          <a:effectLst/>
                          <a:latin typeface="Times New Roman"/>
                        </a:rPr>
                        <a:t>опекаемых), материальное обеспечение приемной семье – </a:t>
                      </a:r>
                      <a:r>
                        <a:rPr lang="ru-RU" sz="700" b="0" i="0" u="none" strike="noStrike" dirty="0" smtClean="0">
                          <a:effectLst/>
                          <a:latin typeface="Times New Roman"/>
                        </a:rPr>
                        <a:t>5527,0 </a:t>
                      </a:r>
                      <a:r>
                        <a:rPr lang="ru-RU" sz="700" b="0" i="0" u="none" strike="noStrike" dirty="0">
                          <a:effectLst/>
                          <a:latin typeface="Times New Roman"/>
                        </a:rPr>
                        <a:t>тыс. рублей (20 приемных семей, в которых находятся </a:t>
                      </a:r>
                      <a:r>
                        <a:rPr lang="ru-RU" sz="700" b="0" i="0" u="none" strike="noStrike" dirty="0" smtClean="0">
                          <a:effectLst/>
                          <a:latin typeface="Times New Roman"/>
                        </a:rPr>
                        <a:t>55 </a:t>
                      </a:r>
                      <a:r>
                        <a:rPr lang="ru-RU" sz="700" b="0" i="0" u="none" strike="noStrike" dirty="0">
                          <a:effectLst/>
                          <a:latin typeface="Times New Roman"/>
                        </a:rPr>
                        <a:t>детей), вознаграждение, причитающееся приемному родителю за каждого воспитанника – </a:t>
                      </a:r>
                      <a:r>
                        <a:rPr lang="ru-RU" sz="700" b="0" i="0" u="none" strike="noStrike" dirty="0" smtClean="0">
                          <a:effectLst/>
                          <a:latin typeface="Times New Roman"/>
                        </a:rPr>
                        <a:t>9637,0 </a:t>
                      </a:r>
                      <a:r>
                        <a:rPr lang="ru-RU" sz="700" b="0" i="0" u="none" strike="noStrike" dirty="0">
                          <a:effectLst/>
                          <a:latin typeface="Times New Roman"/>
                        </a:rPr>
                        <a:t>тыс. рублей (20 семей, 33 получателя</a:t>
                      </a:r>
                      <a:r>
                        <a:rPr lang="ru-RU" sz="700" b="0" i="0" u="none" strike="noStrike" dirty="0" smtClean="0">
                          <a:effectLst/>
                          <a:latin typeface="Times New Roman"/>
                        </a:rPr>
                        <a:t>),выплаты </a:t>
                      </a:r>
                      <a:r>
                        <a:rPr lang="ru-RU" sz="700" b="0" i="0" u="none" strike="noStrike" dirty="0">
                          <a:effectLst/>
                          <a:latin typeface="Times New Roman"/>
                        </a:rPr>
                        <a:t>семьям опекунов на содержание подопечных детей – </a:t>
                      </a:r>
                      <a:r>
                        <a:rPr lang="ru-RU" sz="700" b="0" i="0" u="none" strike="noStrike" dirty="0" smtClean="0">
                          <a:effectLst/>
                          <a:latin typeface="Times New Roman"/>
                        </a:rPr>
                        <a:t>1982,0 </a:t>
                      </a:r>
                      <a:r>
                        <a:rPr lang="ru-RU" sz="700" b="0" i="0" u="none" strike="noStrike" dirty="0">
                          <a:effectLst/>
                          <a:latin typeface="Times New Roman"/>
                        </a:rPr>
                        <a:t>тыс. рублей </a:t>
                      </a:r>
                      <a:r>
                        <a:rPr lang="ru-RU" sz="700" b="0" i="0" u="none" strike="noStrike" dirty="0" smtClean="0">
                          <a:effectLst/>
                          <a:latin typeface="Times New Roman"/>
                        </a:rPr>
                        <a:t>(19 опекаемых детей).</a:t>
                      </a:r>
                      <a:endParaRPr lang="ru-RU" sz="7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80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10 </a:t>
                      </a:r>
                      <a:r>
                        <a:rPr lang="ru-RU" sz="1000" b="0" i="0" u="none" strike="noStrike" dirty="0" smtClean="0">
                          <a:effectLst/>
                          <a:latin typeface="Times New Roman"/>
                        </a:rPr>
                        <a:t>039,2</a:t>
                      </a: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dirty="0">
                          <a:effectLst/>
                          <a:latin typeface="Times New Roman"/>
                        </a:rPr>
                        <a:t>Предоставление жилых помещений детям-сиротам и детям, оставшимся без попечения родителей, лицам из их числа по договорам найма специализированных жилых помещений.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80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imes New Roman"/>
                        </a:rPr>
                        <a:t>1 653,3</a:t>
                      </a: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dirty="0">
                          <a:effectLst/>
                          <a:latin typeface="Times New Roman"/>
                        </a:rPr>
                        <a:t>Обеспечение жильем молодых семей в рамках муниципальной программы в </a:t>
                      </a:r>
                      <a:r>
                        <a:rPr lang="ru-RU" sz="700" b="0" i="0" u="none" strike="noStrike" dirty="0" smtClean="0">
                          <a:effectLst/>
                          <a:latin typeface="Times New Roman"/>
                        </a:rPr>
                        <a:t>2021 </a:t>
                      </a:r>
                      <a:r>
                        <a:rPr lang="ru-RU" sz="700" b="0" i="0" u="none" strike="noStrike" dirty="0">
                          <a:effectLst/>
                          <a:latin typeface="Times New Roman"/>
                        </a:rPr>
                        <a:t>году выплата будет представлена 1 </a:t>
                      </a:r>
                      <a:r>
                        <a:rPr lang="ru-RU" sz="700" b="0" i="0" u="none" strike="noStrike" dirty="0" smtClean="0">
                          <a:effectLst/>
                          <a:latin typeface="Times New Roman"/>
                        </a:rPr>
                        <a:t>семье из 4х человек и 1 семье из 3х человек.</a:t>
                      </a:r>
                      <a:endParaRPr lang="ru-RU" sz="7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461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 smtClean="0">
                          <a:effectLst/>
                          <a:latin typeface="Times New Roman"/>
                        </a:rPr>
                        <a:t>Другие вопросы в области социальной политике</a:t>
                      </a:r>
                      <a:endParaRPr lang="ru-RU" sz="7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imes New Roman"/>
                        </a:rPr>
                        <a:t>940,4</a:t>
                      </a: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dirty="0">
                          <a:effectLst/>
                          <a:latin typeface="Times New Roman"/>
                        </a:rPr>
                        <a:t>Обеспечение полномочий по организации и осуществлению деятельности по опеке и попечительству в отношении несовершеннолетних граждан. Функционирование органа опеки в районе обеспечивают 2 человека.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0" name="Диаграмма 9"/>
          <p:cNvGraphicFramePr>
            <a:graphicFrameLocks/>
          </p:cNvGraphicFramePr>
          <p:nvPr/>
        </p:nvGraphicFramePr>
        <p:xfrm>
          <a:off x="76200" y="574104"/>
          <a:ext cx="4572000" cy="22548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Диаграмма 10"/>
          <p:cNvGraphicFramePr>
            <a:graphicFrameLocks/>
          </p:cNvGraphicFramePr>
          <p:nvPr/>
        </p:nvGraphicFramePr>
        <p:xfrm>
          <a:off x="4724781" y="598488"/>
          <a:ext cx="4266819" cy="22209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 txBox="1">
            <a:spLocks noChangeArrowheads="1"/>
          </p:cNvSpPr>
          <p:nvPr/>
        </p:nvSpPr>
        <p:spPr bwMode="auto">
          <a:xfrm>
            <a:off x="925513" y="228600"/>
            <a:ext cx="7608887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400" b="1" i="1" u="sng">
                <a:latin typeface="Times New Roman" pitchFamily="18" charset="0"/>
              </a:rPr>
              <a:t>Развитие физической культуры и спорта   </a:t>
            </a:r>
          </a:p>
        </p:txBody>
      </p:sp>
      <p:sp>
        <p:nvSpPr>
          <p:cNvPr id="66563" name="AutoShape 26"/>
          <p:cNvSpPr>
            <a:spLocks noChangeArrowheads="1"/>
          </p:cNvSpPr>
          <p:nvPr/>
        </p:nvSpPr>
        <p:spPr bwMode="auto">
          <a:xfrm>
            <a:off x="4572000" y="762000"/>
            <a:ext cx="4019550" cy="1628775"/>
          </a:xfrm>
          <a:prstGeom prst="flowChartAlternateProcess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rgbClr val="00007D"/>
              </a:buClr>
              <a:buSzPct val="75000"/>
              <a:buFont typeface="Wingdings" pitchFamily="2" charset="2"/>
              <a:buNone/>
            </a:pPr>
            <a:endParaRPr lang="ru-RU" altLang="ru-RU" sz="2000" b="1" i="1" u="sng">
              <a:latin typeface="Times New Roman" pitchFamily="18" charset="0"/>
            </a:endParaRPr>
          </a:p>
          <a:p>
            <a:pPr algn="ctr" eaLnBrk="1" hangingPunct="1">
              <a:buClr>
                <a:srgbClr val="00007D"/>
              </a:buClr>
              <a:buSzPct val="75000"/>
              <a:buFont typeface="Wingdings" pitchFamily="2" charset="2"/>
              <a:buNone/>
            </a:pPr>
            <a:r>
              <a:rPr lang="ru-RU" altLang="ru-RU" sz="2000" b="1" i="1" u="sng">
                <a:latin typeface="Times New Roman" pitchFamily="18" charset="0"/>
              </a:rPr>
              <a:t>В рамках федерального проекта  </a:t>
            </a:r>
          </a:p>
          <a:p>
            <a:pPr algn="ctr" eaLnBrk="1" hangingPunct="1">
              <a:buClr>
                <a:srgbClr val="00007D"/>
              </a:buClr>
              <a:buSzPct val="75000"/>
              <a:buFont typeface="Wingdings" pitchFamily="2" charset="2"/>
              <a:buNone/>
            </a:pPr>
            <a:r>
              <a:rPr lang="ru-RU" altLang="ru-RU" sz="2000" b="1" i="1" u="sng">
                <a:latin typeface="Times New Roman" pitchFamily="18" charset="0"/>
              </a:rPr>
              <a:t>«Спорт-норма жизни», входящего </a:t>
            </a:r>
          </a:p>
          <a:p>
            <a:pPr algn="ctr" eaLnBrk="1" hangingPunct="1">
              <a:buClr>
                <a:srgbClr val="00007D"/>
              </a:buClr>
              <a:buSzPct val="75000"/>
              <a:buFont typeface="Wingdings" pitchFamily="2" charset="2"/>
              <a:buNone/>
            </a:pPr>
            <a:r>
              <a:rPr lang="ru-RU" altLang="ru-RU" sz="2000" b="1" i="1" u="sng">
                <a:latin typeface="Times New Roman" pitchFamily="18" charset="0"/>
              </a:rPr>
              <a:t>в состав национального проекта </a:t>
            </a:r>
          </a:p>
          <a:p>
            <a:pPr algn="ctr" eaLnBrk="1" hangingPunct="1">
              <a:buClr>
                <a:srgbClr val="00007D"/>
              </a:buClr>
              <a:buSzPct val="75000"/>
              <a:buFont typeface="Wingdings" pitchFamily="2" charset="2"/>
              <a:buNone/>
            </a:pPr>
            <a:r>
              <a:rPr lang="ru-RU" altLang="ru-RU" sz="2000" b="1" i="1" u="sng">
                <a:latin typeface="Times New Roman" pitchFamily="18" charset="0"/>
              </a:rPr>
              <a:t>«Демография»</a:t>
            </a:r>
          </a:p>
          <a:p>
            <a:pPr algn="ctr" eaLnBrk="1" hangingPunct="1">
              <a:buClr>
                <a:srgbClr val="00007D"/>
              </a:buClr>
              <a:buSzPct val="75000"/>
              <a:buFont typeface="Wingdings" pitchFamily="2" charset="2"/>
              <a:buNone/>
            </a:pPr>
            <a:endParaRPr lang="ru-RU" altLang="ru-RU" sz="2000" b="1" i="1" u="sng">
              <a:latin typeface="Times New Roman" pitchFamily="18" charset="0"/>
            </a:endParaRPr>
          </a:p>
        </p:txBody>
      </p:sp>
      <p:sp>
        <p:nvSpPr>
          <p:cNvPr id="66564" name="AutoShape 61"/>
          <p:cNvSpPr>
            <a:spLocks noChangeArrowheads="1"/>
          </p:cNvSpPr>
          <p:nvPr/>
        </p:nvSpPr>
        <p:spPr bwMode="auto">
          <a:xfrm>
            <a:off x="6581775" y="2417763"/>
            <a:ext cx="581025" cy="1392237"/>
          </a:xfrm>
          <a:prstGeom prst="downArrow">
            <a:avLst>
              <a:gd name="adj1" fmla="val 50000"/>
              <a:gd name="adj2" fmla="val 29142"/>
            </a:avLst>
          </a:prstGeom>
          <a:solidFill>
            <a:srgbClr val="FFCC99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rgbClr val="00007D"/>
              </a:buClr>
              <a:buSzPct val="75000"/>
              <a:buFont typeface="Wingdings" pitchFamily="2" charset="2"/>
              <a:buNone/>
            </a:pPr>
            <a:endParaRPr lang="ru-RU" altLang="ru-RU" sz="900">
              <a:solidFill>
                <a:srgbClr val="000000"/>
              </a:solidFill>
            </a:endParaRPr>
          </a:p>
        </p:txBody>
      </p:sp>
      <p:sp>
        <p:nvSpPr>
          <p:cNvPr id="66565" name="AutoShape 51"/>
          <p:cNvSpPr>
            <a:spLocks noChangeArrowheads="1"/>
          </p:cNvSpPr>
          <p:nvPr/>
        </p:nvSpPr>
        <p:spPr bwMode="auto">
          <a:xfrm rot="7309769" flipV="1">
            <a:off x="3881438" y="2873375"/>
            <a:ext cx="1697037" cy="563563"/>
          </a:xfrm>
          <a:prstGeom prst="rightArrow">
            <a:avLst>
              <a:gd name="adj1" fmla="val 50000"/>
              <a:gd name="adj2" fmla="val 83716"/>
            </a:avLst>
          </a:prstGeom>
          <a:solidFill>
            <a:srgbClr val="FFCC99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rgbClr val="00007D"/>
              </a:buClr>
              <a:buSzPct val="75000"/>
              <a:buFont typeface="Wingdings" pitchFamily="2" charset="2"/>
              <a:buNone/>
            </a:pPr>
            <a:endParaRPr lang="ru-RU" altLang="ru-RU" sz="900">
              <a:solidFill>
                <a:srgbClr val="000000"/>
              </a:solidFill>
            </a:endParaRPr>
          </a:p>
        </p:txBody>
      </p:sp>
      <p:sp>
        <p:nvSpPr>
          <p:cNvPr id="66566" name="AutoShape 53"/>
          <p:cNvSpPr>
            <a:spLocks noChangeArrowheads="1"/>
          </p:cNvSpPr>
          <p:nvPr/>
        </p:nvSpPr>
        <p:spPr bwMode="auto">
          <a:xfrm>
            <a:off x="5029200" y="3810000"/>
            <a:ext cx="3759200" cy="2057400"/>
          </a:xfrm>
          <a:prstGeom prst="flowChartAlternateProcess">
            <a:avLst/>
          </a:prstGeom>
          <a:solidFill>
            <a:srgbClr val="92D050">
              <a:alpha val="78038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ru-RU" altLang="ru-RU" b="1" i="1" u="sng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1" hangingPunct="1"/>
            <a:endParaRPr lang="ru-RU" altLang="ru-RU" b="1" i="1" u="sng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1" hangingPunct="1"/>
            <a:endParaRPr lang="ru-RU" altLang="ru-RU" b="1" i="1" u="sng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1" hangingPunct="1"/>
            <a:r>
              <a:rPr lang="ru-RU" altLang="ru-RU" b="1" i="1" u="sng">
                <a:solidFill>
                  <a:srgbClr val="000000"/>
                </a:solidFill>
                <a:latin typeface="Times New Roman" pitchFamily="18" charset="0"/>
              </a:rPr>
              <a:t>На 2022 год</a:t>
            </a:r>
          </a:p>
          <a:p>
            <a:pPr algn="ctr" eaLnBrk="1" hangingPunct="1"/>
            <a:r>
              <a:rPr lang="ru-RU" altLang="ru-RU" b="1" i="1">
                <a:solidFill>
                  <a:srgbClr val="000000"/>
                </a:solidFill>
                <a:latin typeface="Times New Roman" pitchFamily="18" charset="0"/>
              </a:rPr>
              <a:t>Строительство  площадки </a:t>
            </a:r>
          </a:p>
          <a:p>
            <a:pPr algn="ctr" eaLnBrk="1" hangingPunct="1"/>
            <a:r>
              <a:rPr lang="ru-RU" altLang="ru-RU" b="1" i="1">
                <a:solidFill>
                  <a:srgbClr val="000000"/>
                </a:solidFill>
                <a:latin typeface="Times New Roman" pitchFamily="18" charset="0"/>
              </a:rPr>
              <a:t>для подготовки и сдачи нормативов</a:t>
            </a:r>
          </a:p>
          <a:p>
            <a:pPr algn="ctr" eaLnBrk="1" hangingPunct="1"/>
            <a:r>
              <a:rPr lang="ru-RU" altLang="ru-RU" b="1" i="1">
                <a:solidFill>
                  <a:srgbClr val="000000"/>
                </a:solidFill>
                <a:latin typeface="Times New Roman" pitchFamily="18" charset="0"/>
              </a:rPr>
              <a:t>ВФСК ГТО ( село Чаадаево)в сумме</a:t>
            </a:r>
          </a:p>
          <a:p>
            <a:pPr algn="ctr" eaLnBrk="1" hangingPunct="1"/>
            <a:r>
              <a:rPr lang="ru-RU" altLang="ru-RU" b="1" i="1">
                <a:solidFill>
                  <a:srgbClr val="000000"/>
                </a:solidFill>
                <a:latin typeface="Times New Roman" pitchFamily="18" charset="0"/>
              </a:rPr>
              <a:t>3515,0 тыс. руб.</a:t>
            </a:r>
          </a:p>
          <a:p>
            <a:pPr algn="ctr" eaLnBrk="1" hangingPunct="1"/>
            <a:endParaRPr lang="ru-RU" altLang="ru-RU" sz="1200" b="1" i="1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1" hangingPunct="1"/>
            <a:endParaRPr lang="ru-RU" altLang="ru-RU" sz="1200" b="1" i="1" u="sng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1" hangingPunct="1"/>
            <a:endParaRPr lang="ru-RU" altLang="ru-RU" sz="1200" b="1" i="1" u="sng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1" hangingPunct="1"/>
            <a:endParaRPr lang="ru-RU" altLang="ru-RU" sz="1200" b="1" i="1" u="sng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1" hangingPunct="1"/>
            <a:endParaRPr lang="ru-RU" altLang="ru-RU" sz="1200" b="1" i="1" u="sng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1" hangingPunct="1"/>
            <a:endParaRPr lang="ru-RU" altLang="ru-RU" sz="1200" b="1" i="1" u="sng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1" hangingPunct="1"/>
            <a:endParaRPr lang="ru-RU" altLang="ru-RU" sz="1200" b="1" i="1" u="sng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879475" y="3790950"/>
            <a:ext cx="3516313" cy="2819400"/>
          </a:xfrm>
          <a:prstGeom prst="flowChartAlternateProcess">
            <a:avLst/>
          </a:prstGeom>
          <a:solidFill>
            <a:srgbClr val="92D050">
              <a:alpha val="78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ru-RU" sz="1400" b="1" i="1" u="sng" dirty="0">
                <a:solidFill>
                  <a:srgbClr val="000000"/>
                </a:solidFill>
                <a:latin typeface="Times New Roman" pitchFamily="18" charset="0"/>
              </a:rPr>
              <a:t>На 2021 год</a:t>
            </a:r>
          </a:p>
          <a:p>
            <a:pPr algn="ctr">
              <a:defRPr/>
            </a:pPr>
            <a:r>
              <a:rPr lang="ru-RU" sz="1400" b="1" i="1" dirty="0">
                <a:solidFill>
                  <a:srgbClr val="000000"/>
                </a:solidFill>
                <a:latin typeface="Times New Roman" pitchFamily="18" charset="0"/>
              </a:rPr>
              <a:t>Строительство объекта  </a:t>
            </a:r>
          </a:p>
          <a:p>
            <a:pPr algn="ctr">
              <a:defRPr/>
            </a:pPr>
            <a:r>
              <a:rPr lang="ru-RU" sz="1400" b="1" i="1" dirty="0">
                <a:solidFill>
                  <a:srgbClr val="000000"/>
                </a:solidFill>
                <a:latin typeface="Times New Roman" pitchFamily="18" charset="0"/>
              </a:rPr>
              <a:t>«Универсальная спортивная </a:t>
            </a:r>
          </a:p>
          <a:p>
            <a:pPr algn="ctr">
              <a:defRPr/>
            </a:pPr>
            <a:r>
              <a:rPr lang="ru-RU" sz="1400" b="1" i="1" dirty="0">
                <a:solidFill>
                  <a:srgbClr val="000000"/>
                </a:solidFill>
                <a:latin typeface="Times New Roman" pitchFamily="18" charset="0"/>
              </a:rPr>
              <a:t>площадка» в Муромском</a:t>
            </a:r>
          </a:p>
          <a:p>
            <a:pPr algn="ctr">
              <a:defRPr/>
            </a:pPr>
            <a:r>
              <a:rPr lang="ru-RU" sz="1400" b="1" i="1" dirty="0">
                <a:solidFill>
                  <a:srgbClr val="000000"/>
                </a:solidFill>
                <a:latin typeface="Times New Roman" pitchFamily="18" charset="0"/>
              </a:rPr>
              <a:t>районе (с. </a:t>
            </a:r>
            <a:r>
              <a:rPr lang="ru-RU" sz="1400" b="1" i="1" dirty="0" err="1">
                <a:solidFill>
                  <a:srgbClr val="000000"/>
                </a:solidFill>
                <a:latin typeface="Times New Roman" pitchFamily="18" charset="0"/>
              </a:rPr>
              <a:t>Молотицы</a:t>
            </a:r>
            <a:r>
              <a:rPr lang="ru-RU" sz="1400" b="1" i="1" dirty="0">
                <a:solidFill>
                  <a:srgbClr val="000000"/>
                </a:solidFill>
                <a:latin typeface="Times New Roman" pitchFamily="18" charset="0"/>
              </a:rPr>
              <a:t>) в сумме</a:t>
            </a:r>
          </a:p>
          <a:p>
            <a:pPr algn="ctr">
              <a:defRPr/>
            </a:pPr>
            <a:r>
              <a:rPr lang="ru-RU" sz="1400" b="1" i="1" dirty="0">
                <a:solidFill>
                  <a:srgbClr val="000000"/>
                </a:solidFill>
                <a:latin typeface="Times New Roman" pitchFamily="18" charset="0"/>
              </a:rPr>
              <a:t>9553,4 тыс. руб</a:t>
            </a:r>
            <a:r>
              <a:rPr lang="ru-RU" sz="1400" b="1" i="1" dirty="0" smtClean="0">
                <a:solidFill>
                  <a:srgbClr val="000000"/>
                </a:solidFill>
                <a:latin typeface="Times New Roman" pitchFamily="18" charset="0"/>
              </a:rPr>
              <a:t>.</a:t>
            </a:r>
          </a:p>
          <a:p>
            <a:pPr algn="ctr">
              <a:defRPr/>
            </a:pPr>
            <a:r>
              <a:rPr lang="ru-RU" sz="1400" b="1" i="1" u="sng" dirty="0" smtClean="0">
                <a:solidFill>
                  <a:srgbClr val="000000"/>
                </a:solidFill>
                <a:latin typeface="Times New Roman" pitchFamily="18" charset="0"/>
              </a:rPr>
              <a:t>На 2022 год</a:t>
            </a:r>
          </a:p>
          <a:p>
            <a:pPr algn="ctr">
              <a:defRPr/>
            </a:pPr>
            <a:r>
              <a:rPr lang="ru-RU" sz="1400" b="1" i="1" dirty="0" smtClean="0">
                <a:solidFill>
                  <a:srgbClr val="000000"/>
                </a:solidFill>
                <a:latin typeface="Times New Roman" pitchFamily="18" charset="0"/>
              </a:rPr>
              <a:t>Строительство объекта </a:t>
            </a:r>
          </a:p>
          <a:p>
            <a:pPr algn="ctr">
              <a:defRPr/>
            </a:pPr>
            <a:r>
              <a:rPr lang="ru-RU" sz="1400" b="1" i="1" dirty="0" smtClean="0">
                <a:solidFill>
                  <a:srgbClr val="000000"/>
                </a:solidFill>
                <a:latin typeface="Times New Roman" pitchFamily="18" charset="0"/>
              </a:rPr>
              <a:t>«Универсальная спортивная площадка </a:t>
            </a:r>
          </a:p>
          <a:p>
            <a:pPr algn="ctr">
              <a:defRPr/>
            </a:pPr>
            <a:r>
              <a:rPr lang="ru-RU" sz="1400" b="1" i="1" dirty="0" smtClean="0">
                <a:solidFill>
                  <a:srgbClr val="000000"/>
                </a:solidFill>
                <a:latin typeface="Times New Roman" pitchFamily="18" charset="0"/>
              </a:rPr>
              <a:t>В Муромском районе  (п. Зименки) в сумме</a:t>
            </a:r>
          </a:p>
          <a:p>
            <a:pPr algn="ctr">
              <a:defRPr/>
            </a:pPr>
            <a:r>
              <a:rPr lang="ru-RU" sz="1400" b="1" i="1" dirty="0" smtClean="0">
                <a:solidFill>
                  <a:srgbClr val="000000"/>
                </a:solidFill>
                <a:latin typeface="Times New Roman" pitchFamily="18" charset="0"/>
              </a:rPr>
              <a:t>1241,9 тыс. руб.</a:t>
            </a:r>
            <a:endParaRPr lang="ru-RU" sz="1400" b="1" i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6657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1066800"/>
            <a:ext cx="4051300" cy="227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5"/>
          <p:cNvSpPr txBox="1">
            <a:spLocks noChangeArrowheads="1"/>
          </p:cNvSpPr>
          <p:nvPr/>
        </p:nvSpPr>
        <p:spPr bwMode="auto">
          <a:xfrm>
            <a:off x="1187450" y="4724400"/>
            <a:ext cx="72739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900" b="1" i="1">
                <a:latin typeface="Times New Roman" pitchFamily="18" charset="0"/>
              </a:rPr>
              <a:t>Структура консолидированного бюджета муниципального образования Муромский район</a:t>
            </a:r>
            <a:endParaRPr lang="ru-RU" altLang="ru-RU" sz="1900" i="1"/>
          </a:p>
        </p:txBody>
      </p:sp>
      <p:sp>
        <p:nvSpPr>
          <p:cNvPr id="30723" name="Line 6"/>
          <p:cNvSpPr>
            <a:spLocks noChangeShapeType="1"/>
          </p:cNvSpPr>
          <p:nvPr/>
        </p:nvSpPr>
        <p:spPr bwMode="auto">
          <a:xfrm flipH="1">
            <a:off x="2339975" y="5373688"/>
            <a:ext cx="866775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724" name="Line 7"/>
          <p:cNvSpPr>
            <a:spLocks noChangeShapeType="1"/>
          </p:cNvSpPr>
          <p:nvPr/>
        </p:nvSpPr>
        <p:spPr bwMode="auto">
          <a:xfrm>
            <a:off x="4560888" y="5373688"/>
            <a:ext cx="0" cy="5032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725" name="Line 8"/>
          <p:cNvSpPr>
            <a:spLocks noChangeShapeType="1"/>
          </p:cNvSpPr>
          <p:nvPr/>
        </p:nvSpPr>
        <p:spPr bwMode="auto">
          <a:xfrm>
            <a:off x="6227763" y="5300663"/>
            <a:ext cx="1081087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726" name="Text Box 18"/>
          <p:cNvSpPr txBox="1">
            <a:spLocks noChangeArrowheads="1"/>
          </p:cNvSpPr>
          <p:nvPr/>
        </p:nvSpPr>
        <p:spPr bwMode="auto">
          <a:xfrm>
            <a:off x="1258888" y="914400"/>
            <a:ext cx="727392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900" b="1" i="1">
                <a:latin typeface="Times New Roman" pitchFamily="18" charset="0"/>
              </a:rPr>
              <a:t>Структура консолидированного бюджета Российской Федерации</a:t>
            </a:r>
            <a:endParaRPr lang="ru-RU" altLang="ru-RU" sz="1900" i="1"/>
          </a:p>
        </p:txBody>
      </p:sp>
      <p:sp>
        <p:nvSpPr>
          <p:cNvPr id="30727" name="Text Box 19"/>
          <p:cNvSpPr txBox="1">
            <a:spLocks noChangeArrowheads="1"/>
          </p:cNvSpPr>
          <p:nvPr/>
        </p:nvSpPr>
        <p:spPr bwMode="auto">
          <a:xfrm>
            <a:off x="2484438" y="1268413"/>
            <a:ext cx="3816350" cy="5588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500" b="1">
                <a:latin typeface="Times New Roman" pitchFamily="18" charset="0"/>
              </a:rPr>
              <a:t>Консолидированный бюджет Российской Федерации</a:t>
            </a:r>
          </a:p>
        </p:txBody>
      </p:sp>
      <p:sp>
        <p:nvSpPr>
          <p:cNvPr id="30728" name="Text Box 20"/>
          <p:cNvSpPr txBox="1">
            <a:spLocks noChangeArrowheads="1"/>
          </p:cNvSpPr>
          <p:nvPr/>
        </p:nvSpPr>
        <p:spPr bwMode="auto">
          <a:xfrm>
            <a:off x="250825" y="1989138"/>
            <a:ext cx="2233613" cy="323850"/>
          </a:xfrm>
          <a:prstGeom prst="rect">
            <a:avLst/>
          </a:prstGeom>
          <a:solidFill>
            <a:schemeClr val="accent1"/>
          </a:solidFill>
          <a:ln w="3175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500" b="1">
                <a:latin typeface="Times New Roman" pitchFamily="18" charset="0"/>
              </a:rPr>
              <a:t>Федеральный бюджет</a:t>
            </a:r>
          </a:p>
        </p:txBody>
      </p:sp>
      <p:sp>
        <p:nvSpPr>
          <p:cNvPr id="30729" name="Text Box 21"/>
          <p:cNvSpPr txBox="1">
            <a:spLocks noChangeArrowheads="1"/>
          </p:cNvSpPr>
          <p:nvPr/>
        </p:nvSpPr>
        <p:spPr bwMode="auto">
          <a:xfrm>
            <a:off x="5003800" y="1916113"/>
            <a:ext cx="3960813" cy="323850"/>
          </a:xfrm>
          <a:prstGeom prst="rect">
            <a:avLst/>
          </a:prstGeom>
          <a:solidFill>
            <a:schemeClr val="accent1"/>
          </a:solidFill>
          <a:ln w="3175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500" b="1">
                <a:latin typeface="Times New Roman" pitchFamily="18" charset="0"/>
              </a:rPr>
              <a:t>Консолидированный бюджет субъекта РФ</a:t>
            </a:r>
          </a:p>
        </p:txBody>
      </p:sp>
      <p:sp>
        <p:nvSpPr>
          <p:cNvPr id="30730" name="Text Box 23"/>
          <p:cNvSpPr txBox="1">
            <a:spLocks noChangeArrowheads="1"/>
          </p:cNvSpPr>
          <p:nvPr/>
        </p:nvSpPr>
        <p:spPr bwMode="auto">
          <a:xfrm>
            <a:off x="4067175" y="2492375"/>
            <a:ext cx="1871663" cy="293688"/>
          </a:xfrm>
          <a:prstGeom prst="rect">
            <a:avLst/>
          </a:prstGeom>
          <a:solidFill>
            <a:schemeClr val="accent1"/>
          </a:solidFill>
          <a:ln w="3175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300" b="1">
                <a:latin typeface="Times New Roman" pitchFamily="18" charset="0"/>
              </a:rPr>
              <a:t>Бюджет субъекта РФ</a:t>
            </a:r>
          </a:p>
        </p:txBody>
      </p:sp>
      <p:sp>
        <p:nvSpPr>
          <p:cNvPr id="30731" name="Text Box 24"/>
          <p:cNvSpPr txBox="1">
            <a:spLocks noChangeArrowheads="1"/>
          </p:cNvSpPr>
          <p:nvPr/>
        </p:nvSpPr>
        <p:spPr bwMode="auto">
          <a:xfrm>
            <a:off x="6732588" y="2492375"/>
            <a:ext cx="2305050" cy="293688"/>
          </a:xfrm>
          <a:prstGeom prst="rect">
            <a:avLst/>
          </a:prstGeom>
          <a:solidFill>
            <a:schemeClr val="accent1"/>
          </a:solidFill>
          <a:ln w="3175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300" b="1">
                <a:latin typeface="Times New Roman" pitchFamily="18" charset="0"/>
              </a:rPr>
              <a:t>Местные бюджеты</a:t>
            </a:r>
          </a:p>
        </p:txBody>
      </p:sp>
      <p:sp>
        <p:nvSpPr>
          <p:cNvPr id="30732" name="Text Box 25"/>
          <p:cNvSpPr txBox="1">
            <a:spLocks noChangeArrowheads="1"/>
          </p:cNvSpPr>
          <p:nvPr/>
        </p:nvSpPr>
        <p:spPr bwMode="auto">
          <a:xfrm>
            <a:off x="3851275" y="3068638"/>
            <a:ext cx="2016125" cy="492125"/>
          </a:xfrm>
          <a:prstGeom prst="rect">
            <a:avLst/>
          </a:prstGeom>
          <a:solidFill>
            <a:schemeClr val="accent1"/>
          </a:solidFill>
          <a:ln w="3175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300">
                <a:latin typeface="Times New Roman" pitchFamily="18" charset="0"/>
              </a:rPr>
              <a:t>Бюджет городского округа</a:t>
            </a:r>
          </a:p>
        </p:txBody>
      </p:sp>
      <p:sp>
        <p:nvSpPr>
          <p:cNvPr id="30733" name="Text Box 27"/>
          <p:cNvSpPr txBox="1">
            <a:spLocks noChangeArrowheads="1"/>
          </p:cNvSpPr>
          <p:nvPr/>
        </p:nvSpPr>
        <p:spPr bwMode="auto">
          <a:xfrm>
            <a:off x="2916238" y="3860800"/>
            <a:ext cx="1871662" cy="690563"/>
          </a:xfrm>
          <a:prstGeom prst="rect">
            <a:avLst/>
          </a:prstGeom>
          <a:solidFill>
            <a:schemeClr val="accent1"/>
          </a:solidFill>
          <a:ln w="3175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300">
                <a:latin typeface="Times New Roman" pitchFamily="18" charset="0"/>
              </a:rPr>
              <a:t>Бюджет муниципального района</a:t>
            </a:r>
          </a:p>
        </p:txBody>
      </p:sp>
      <p:sp>
        <p:nvSpPr>
          <p:cNvPr id="30734" name="Text Box 28"/>
          <p:cNvSpPr txBox="1">
            <a:spLocks noChangeArrowheads="1"/>
          </p:cNvSpPr>
          <p:nvPr/>
        </p:nvSpPr>
        <p:spPr bwMode="auto">
          <a:xfrm>
            <a:off x="5076825" y="3860800"/>
            <a:ext cx="1728788" cy="492125"/>
          </a:xfrm>
          <a:prstGeom prst="rect">
            <a:avLst/>
          </a:prstGeom>
          <a:solidFill>
            <a:schemeClr val="accent1"/>
          </a:solidFill>
          <a:ln w="3175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300">
                <a:latin typeface="Times New Roman" pitchFamily="18" charset="0"/>
              </a:rPr>
              <a:t>Бюджет городских поселений</a:t>
            </a:r>
          </a:p>
        </p:txBody>
      </p:sp>
      <p:sp>
        <p:nvSpPr>
          <p:cNvPr id="30735" name="Line 30"/>
          <p:cNvSpPr>
            <a:spLocks noChangeShapeType="1"/>
          </p:cNvSpPr>
          <p:nvPr/>
        </p:nvSpPr>
        <p:spPr bwMode="auto">
          <a:xfrm flipH="1">
            <a:off x="1547813" y="1557338"/>
            <a:ext cx="936625" cy="3587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736" name="Line 32"/>
          <p:cNvSpPr>
            <a:spLocks noChangeShapeType="1"/>
          </p:cNvSpPr>
          <p:nvPr/>
        </p:nvSpPr>
        <p:spPr bwMode="auto">
          <a:xfrm>
            <a:off x="6300788" y="1557338"/>
            <a:ext cx="863600" cy="3587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737" name="Line 33"/>
          <p:cNvSpPr>
            <a:spLocks noChangeShapeType="1"/>
          </p:cNvSpPr>
          <p:nvPr/>
        </p:nvSpPr>
        <p:spPr bwMode="auto">
          <a:xfrm flipH="1">
            <a:off x="4787900" y="2133600"/>
            <a:ext cx="215900" cy="3587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738" name="Line 35"/>
          <p:cNvSpPr>
            <a:spLocks noChangeShapeType="1"/>
          </p:cNvSpPr>
          <p:nvPr/>
        </p:nvSpPr>
        <p:spPr bwMode="auto">
          <a:xfrm>
            <a:off x="7667625" y="2205038"/>
            <a:ext cx="3175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739" name="Line 36"/>
          <p:cNvSpPr>
            <a:spLocks noChangeShapeType="1"/>
          </p:cNvSpPr>
          <p:nvPr/>
        </p:nvSpPr>
        <p:spPr bwMode="auto">
          <a:xfrm flipH="1">
            <a:off x="5580063" y="2636838"/>
            <a:ext cx="1152525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740" name="Line 38"/>
          <p:cNvSpPr>
            <a:spLocks noChangeShapeType="1"/>
          </p:cNvSpPr>
          <p:nvPr/>
        </p:nvSpPr>
        <p:spPr bwMode="auto">
          <a:xfrm flipH="1">
            <a:off x="7667625" y="2781300"/>
            <a:ext cx="1588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741" name="Line 39"/>
          <p:cNvSpPr>
            <a:spLocks noChangeShapeType="1"/>
          </p:cNvSpPr>
          <p:nvPr/>
        </p:nvSpPr>
        <p:spPr bwMode="auto">
          <a:xfrm flipH="1">
            <a:off x="4429125" y="3429000"/>
            <a:ext cx="215900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742" name="Line 41"/>
          <p:cNvSpPr>
            <a:spLocks noChangeShapeType="1"/>
          </p:cNvSpPr>
          <p:nvPr/>
        </p:nvSpPr>
        <p:spPr bwMode="auto">
          <a:xfrm>
            <a:off x="7956550" y="3429000"/>
            <a:ext cx="1588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743" name="Line 42"/>
          <p:cNvSpPr>
            <a:spLocks noChangeShapeType="1"/>
          </p:cNvSpPr>
          <p:nvPr/>
        </p:nvSpPr>
        <p:spPr bwMode="auto">
          <a:xfrm flipH="1">
            <a:off x="6661150" y="3429000"/>
            <a:ext cx="64770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744" name="AutoShape 45"/>
          <p:cNvSpPr>
            <a:spLocks noChangeArrowheads="1"/>
          </p:cNvSpPr>
          <p:nvPr/>
        </p:nvSpPr>
        <p:spPr bwMode="auto">
          <a:xfrm>
            <a:off x="250825" y="5876925"/>
            <a:ext cx="2665413" cy="79216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600" b="1">
                <a:latin typeface="Times New Roman" pitchFamily="18" charset="0"/>
              </a:rPr>
              <a:t>Бюджет Муромского района</a:t>
            </a:r>
          </a:p>
          <a:p>
            <a:pPr algn="ctr" eaLnBrk="1" hangingPunct="1"/>
            <a:endParaRPr lang="ru-RU" altLang="ru-RU" sz="900"/>
          </a:p>
        </p:txBody>
      </p:sp>
      <p:sp>
        <p:nvSpPr>
          <p:cNvPr id="30745" name="AutoShape 46"/>
          <p:cNvSpPr>
            <a:spLocks noChangeArrowheads="1"/>
          </p:cNvSpPr>
          <p:nvPr/>
        </p:nvSpPr>
        <p:spPr bwMode="auto">
          <a:xfrm>
            <a:off x="3124200" y="5876925"/>
            <a:ext cx="2814638" cy="79216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600" b="1">
                <a:latin typeface="Times New Roman" pitchFamily="18" charset="0"/>
              </a:rPr>
              <a:t>Бюджет</a:t>
            </a:r>
          </a:p>
          <a:p>
            <a:pPr algn="ctr" eaLnBrk="1" hangingPunct="1"/>
            <a:r>
              <a:rPr lang="ru-RU" altLang="ru-RU" sz="1600" b="1">
                <a:latin typeface="Times New Roman" pitchFamily="18" charset="0"/>
              </a:rPr>
              <a:t>муниципального образования</a:t>
            </a:r>
          </a:p>
          <a:p>
            <a:pPr algn="ctr" eaLnBrk="1" hangingPunct="1"/>
            <a:r>
              <a:rPr lang="ru-RU" altLang="ru-RU" sz="1600" b="1">
                <a:latin typeface="Times New Roman" pitchFamily="18" charset="0"/>
              </a:rPr>
              <a:t>Борисоглебское</a:t>
            </a:r>
          </a:p>
        </p:txBody>
      </p:sp>
      <p:sp>
        <p:nvSpPr>
          <p:cNvPr id="30746" name="AutoShape 47"/>
          <p:cNvSpPr>
            <a:spLocks noChangeArrowheads="1"/>
          </p:cNvSpPr>
          <p:nvPr/>
        </p:nvSpPr>
        <p:spPr bwMode="auto">
          <a:xfrm>
            <a:off x="6019800" y="5876925"/>
            <a:ext cx="2873375" cy="79216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600" b="1">
                <a:latin typeface="Times New Roman" pitchFamily="18" charset="0"/>
              </a:rPr>
              <a:t>Бюджет</a:t>
            </a:r>
          </a:p>
          <a:p>
            <a:pPr algn="ctr" eaLnBrk="1" hangingPunct="1"/>
            <a:r>
              <a:rPr lang="ru-RU" altLang="ru-RU" sz="1600" b="1">
                <a:latin typeface="Times New Roman" pitchFamily="18" charset="0"/>
              </a:rPr>
              <a:t>муниципального образования</a:t>
            </a:r>
          </a:p>
          <a:p>
            <a:pPr algn="ctr" eaLnBrk="1" hangingPunct="1"/>
            <a:r>
              <a:rPr lang="ru-RU" altLang="ru-RU" sz="1600" b="1">
                <a:latin typeface="Times New Roman" pitchFamily="18" charset="0"/>
              </a:rPr>
              <a:t>Ковардицкое</a:t>
            </a:r>
          </a:p>
        </p:txBody>
      </p:sp>
      <p:sp>
        <p:nvSpPr>
          <p:cNvPr id="30747" name="Text Box 29"/>
          <p:cNvSpPr txBox="1">
            <a:spLocks noChangeArrowheads="1"/>
          </p:cNvSpPr>
          <p:nvPr/>
        </p:nvSpPr>
        <p:spPr bwMode="auto">
          <a:xfrm>
            <a:off x="7021513" y="3860800"/>
            <a:ext cx="1871662" cy="492125"/>
          </a:xfrm>
          <a:prstGeom prst="rect">
            <a:avLst/>
          </a:prstGeom>
          <a:solidFill>
            <a:schemeClr val="accent1"/>
          </a:solidFill>
          <a:ln w="3175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300">
                <a:latin typeface="Times New Roman" pitchFamily="18" charset="0"/>
              </a:rPr>
              <a:t>Бюджет сельских поселений</a:t>
            </a:r>
          </a:p>
        </p:txBody>
      </p:sp>
      <p:sp>
        <p:nvSpPr>
          <p:cNvPr id="30748" name="Text Box 26"/>
          <p:cNvSpPr txBox="1">
            <a:spLocks noChangeArrowheads="1"/>
          </p:cNvSpPr>
          <p:nvPr/>
        </p:nvSpPr>
        <p:spPr bwMode="auto">
          <a:xfrm>
            <a:off x="6588125" y="2997200"/>
            <a:ext cx="2305050" cy="690563"/>
          </a:xfrm>
          <a:prstGeom prst="rect">
            <a:avLst/>
          </a:prstGeom>
          <a:solidFill>
            <a:schemeClr val="accent1"/>
          </a:solidFill>
          <a:ln w="3175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300">
                <a:latin typeface="Times New Roman" pitchFamily="18" charset="0"/>
              </a:rPr>
              <a:t>Консолидированные бюджеты муниципальных районов</a:t>
            </a:r>
          </a:p>
        </p:txBody>
      </p:sp>
      <p:sp>
        <p:nvSpPr>
          <p:cNvPr id="30749" name="Text Box 58"/>
          <p:cNvSpPr txBox="1">
            <a:spLocks noChangeArrowheads="1"/>
          </p:cNvSpPr>
          <p:nvPr/>
        </p:nvSpPr>
        <p:spPr bwMode="auto">
          <a:xfrm>
            <a:off x="228600" y="304800"/>
            <a:ext cx="8915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b="1">
                <a:latin typeface="Times New Roman" pitchFamily="18" charset="0"/>
              </a:rPr>
              <a:t>Консолидированный бюджет - свод бюджетов всех уровней бюджетной системы на соответствующей территории.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Номер слайда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altLang="ru-RU" sz="1400"/>
          </a:p>
        </p:txBody>
      </p:sp>
      <p:sp>
        <p:nvSpPr>
          <p:cNvPr id="67587" name="Rectangle 122"/>
          <p:cNvSpPr>
            <a:spLocks noChangeArrowheads="1"/>
          </p:cNvSpPr>
          <p:nvPr/>
        </p:nvSpPr>
        <p:spPr bwMode="auto">
          <a:xfrm>
            <a:off x="469900" y="152400"/>
            <a:ext cx="86741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600" b="1">
                <a:solidFill>
                  <a:schemeClr val="tx2"/>
                </a:solidFill>
                <a:latin typeface="Times New Roman" pitchFamily="18" charset="0"/>
              </a:rPr>
              <a:t>Расходы бюджета района на содержание органов местного самоуправления</a:t>
            </a:r>
          </a:p>
          <a:p>
            <a:pPr algn="just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400">
                <a:latin typeface="Times New Roman" pitchFamily="18" charset="0"/>
              </a:rPr>
              <a:t>Численность работников органов местного самоуправления (муниципальных служащих) с  2020 по 2023 год составляет 24 единицы. </a:t>
            </a:r>
          </a:p>
        </p:txBody>
      </p:sp>
      <p:sp>
        <p:nvSpPr>
          <p:cNvPr id="67588" name="TextBox 13"/>
          <p:cNvSpPr txBox="1">
            <a:spLocks noChangeArrowheads="1"/>
          </p:cNvSpPr>
          <p:nvPr/>
        </p:nvSpPr>
        <p:spPr bwMode="auto">
          <a:xfrm>
            <a:off x="160338" y="815975"/>
            <a:ext cx="43195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400" b="1">
                <a:latin typeface="Times New Roman" pitchFamily="18" charset="0"/>
                <a:cs typeface="Times New Roman" pitchFamily="18" charset="0"/>
              </a:rPr>
              <a:t>Расходы на содержание органов местного самоуправления на 2020-2023 , тыс. рублей</a:t>
            </a:r>
          </a:p>
        </p:txBody>
      </p:sp>
      <p:sp>
        <p:nvSpPr>
          <p:cNvPr id="67589" name="TextBox 13"/>
          <p:cNvSpPr txBox="1">
            <a:spLocks noChangeArrowheads="1"/>
          </p:cNvSpPr>
          <p:nvPr/>
        </p:nvSpPr>
        <p:spPr bwMode="auto">
          <a:xfrm>
            <a:off x="4576763" y="825500"/>
            <a:ext cx="4518025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400" b="1">
                <a:latin typeface="Times New Roman" pitchFamily="18" charset="0"/>
                <a:cs typeface="Times New Roman" pitchFamily="18" charset="0"/>
              </a:rPr>
              <a:t>Объем расходов на содержание органов местного самоуправления в расчете на 1 жителя, тыс. рублей</a:t>
            </a:r>
          </a:p>
        </p:txBody>
      </p:sp>
      <p:sp>
        <p:nvSpPr>
          <p:cNvPr id="67590" name="TextBox 13"/>
          <p:cNvSpPr txBox="1">
            <a:spLocks noChangeArrowheads="1"/>
          </p:cNvSpPr>
          <p:nvPr/>
        </p:nvSpPr>
        <p:spPr bwMode="auto">
          <a:xfrm>
            <a:off x="33338" y="3644900"/>
            <a:ext cx="4572000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400" b="1">
                <a:latin typeface="Times New Roman" pitchFamily="18" charset="0"/>
                <a:cs typeface="Times New Roman" pitchFamily="18" charset="0"/>
              </a:rPr>
              <a:t>Доля расходов бюджета района на обеспечение деятельности органов местного самоуправления в общем объеме расходов, %</a:t>
            </a:r>
          </a:p>
        </p:txBody>
      </p:sp>
      <p:sp>
        <p:nvSpPr>
          <p:cNvPr id="67591" name="TextBox 13"/>
          <p:cNvSpPr txBox="1">
            <a:spLocks noChangeArrowheads="1"/>
          </p:cNvSpPr>
          <p:nvPr/>
        </p:nvSpPr>
        <p:spPr bwMode="auto">
          <a:xfrm>
            <a:off x="4660900" y="3644900"/>
            <a:ext cx="4572000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400" b="1">
                <a:latin typeface="Times New Roman" pitchFamily="18" charset="0"/>
                <a:cs typeface="Times New Roman" pitchFamily="18" charset="0"/>
              </a:rPr>
              <a:t>Доля расходов бюджета района на обеспечение деятельности органов местного самоуправления в общем объеме доходов, %</a:t>
            </a:r>
          </a:p>
        </p:txBody>
      </p:sp>
      <p:pic>
        <p:nvPicPr>
          <p:cNvPr id="67592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88" y="1358900"/>
            <a:ext cx="4208462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93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88" y="4333875"/>
            <a:ext cx="4208462" cy="238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94" name="Picture 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4075" y="4332288"/>
            <a:ext cx="4254500" cy="240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95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4075" y="1358900"/>
            <a:ext cx="42545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Номер слайда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fld id="{31A15207-C4E9-43E9-B24B-7E193633E7F0}" type="slidenum">
              <a:rPr lang="ru-RU" altLang="ru-RU" sz="1400"/>
              <a:pPr algn="r" eaLnBrk="1" hangingPunct="1">
                <a:buClr>
                  <a:schemeClr val="bg2"/>
                </a:buClr>
                <a:buSzPct val="75000"/>
                <a:buFont typeface="Wingdings" pitchFamily="2" charset="2"/>
                <a:buNone/>
              </a:pPr>
              <a:t>41</a:t>
            </a:fld>
            <a:endParaRPr lang="ru-RU" altLang="ru-RU" sz="1400"/>
          </a:p>
        </p:txBody>
      </p:sp>
      <p:sp>
        <p:nvSpPr>
          <p:cNvPr id="6861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25513" y="228600"/>
            <a:ext cx="8229600" cy="533400"/>
          </a:xfrm>
        </p:spPr>
        <p:txBody>
          <a:bodyPr/>
          <a:lstStyle/>
          <a:p>
            <a:pPr algn="ctr" eaLnBrk="1" hangingPunct="1"/>
            <a:r>
              <a:rPr lang="ru-RU" altLang="ru-RU" sz="3200" b="1" i="1" u="sng" smtClean="0">
                <a:latin typeface="Times New Roman" pitchFamily="18" charset="0"/>
              </a:rPr>
              <a:t>Межбюджетные отношения на 2021 год.</a:t>
            </a:r>
          </a:p>
        </p:txBody>
      </p:sp>
      <p:sp>
        <p:nvSpPr>
          <p:cNvPr id="7171" name="AutoShape 7"/>
          <p:cNvSpPr>
            <a:spLocks noChangeArrowheads="1"/>
          </p:cNvSpPr>
          <p:nvPr/>
        </p:nvSpPr>
        <p:spPr bwMode="auto">
          <a:xfrm>
            <a:off x="249188" y="934328"/>
            <a:ext cx="3327118" cy="1343239"/>
          </a:xfrm>
          <a:prstGeom prst="flowChartAlternateProcess">
            <a:avLst/>
          </a:prstGeom>
          <a:solidFill>
            <a:srgbClr val="CCFFCC">
              <a:alpha val="74117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ru-RU" sz="1300" smtClean="0">
              <a:latin typeface="Times New Roman" pitchFamily="18" charset="0"/>
            </a:endParaRPr>
          </a:p>
        </p:txBody>
      </p:sp>
      <p:sp>
        <p:nvSpPr>
          <p:cNvPr id="68615" name="Text Box 7"/>
          <p:cNvSpPr txBox="1">
            <a:spLocks noChangeArrowheads="1"/>
          </p:cNvSpPr>
          <p:nvPr/>
        </p:nvSpPr>
        <p:spPr bwMode="auto">
          <a:xfrm>
            <a:off x="358775" y="990600"/>
            <a:ext cx="3205163" cy="123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400" b="1">
                <a:latin typeface="Times New Roman" pitchFamily="18" charset="0"/>
              </a:rPr>
              <a:t>Из бюджета Владимирской области:</a:t>
            </a:r>
          </a:p>
          <a:p>
            <a:pPr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200">
                <a:latin typeface="Times New Roman" pitchFamily="18" charset="0"/>
              </a:rPr>
              <a:t>- дотации 126304,0 тыс. рублей;</a:t>
            </a:r>
          </a:p>
          <a:p>
            <a:pPr eaLnBrk="1" hangingPunct="1">
              <a:buClr>
                <a:schemeClr val="bg2"/>
              </a:buClr>
              <a:buSzPct val="75000"/>
              <a:buFontTx/>
              <a:buChar char="-"/>
            </a:pPr>
            <a:r>
              <a:rPr lang="ru-RU" altLang="ru-RU" sz="1200">
                <a:latin typeface="Times New Roman" pitchFamily="18" charset="0"/>
              </a:rPr>
              <a:t> субсидии 115980,0  тыс. рублей;</a:t>
            </a:r>
          </a:p>
          <a:p>
            <a:pPr eaLnBrk="1" hangingPunct="1">
              <a:buClr>
                <a:schemeClr val="bg2"/>
              </a:buClr>
              <a:buSzPct val="75000"/>
              <a:buFontTx/>
              <a:buChar char="-"/>
            </a:pPr>
            <a:r>
              <a:rPr lang="ru-RU" altLang="ru-RU" sz="1200">
                <a:latin typeface="Times New Roman" pitchFamily="18" charset="0"/>
              </a:rPr>
              <a:t> субвенции 149527,3 тыс. рублей;</a:t>
            </a:r>
          </a:p>
          <a:p>
            <a:pPr eaLnBrk="1" hangingPunct="1">
              <a:buClr>
                <a:schemeClr val="bg2"/>
              </a:buClr>
              <a:buSzPct val="75000"/>
              <a:buFontTx/>
              <a:buChar char="-"/>
            </a:pPr>
            <a:r>
              <a:rPr lang="ru-RU" altLang="ru-RU" sz="1200">
                <a:latin typeface="Times New Roman" pitchFamily="18" charset="0"/>
              </a:rPr>
              <a:t> иные межбюджетные трансферты 9470,5 тыс. рублей</a:t>
            </a:r>
          </a:p>
        </p:txBody>
      </p:sp>
      <p:sp>
        <p:nvSpPr>
          <p:cNvPr id="2" name="AutoShape 7"/>
          <p:cNvSpPr>
            <a:spLocks noChangeArrowheads="1"/>
          </p:cNvSpPr>
          <p:nvPr/>
        </p:nvSpPr>
        <p:spPr bwMode="auto">
          <a:xfrm>
            <a:off x="252271" y="2458777"/>
            <a:ext cx="3327118" cy="1555166"/>
          </a:xfrm>
          <a:prstGeom prst="flowChartAlternateProcess">
            <a:avLst/>
          </a:prstGeom>
          <a:solidFill>
            <a:srgbClr val="CCFFCC">
              <a:alpha val="74117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ru-RU" sz="1300" smtClean="0">
              <a:latin typeface="Times New Roman" pitchFamily="18" charset="0"/>
            </a:endParaRPr>
          </a:p>
        </p:txBody>
      </p:sp>
      <p:grpSp>
        <p:nvGrpSpPr>
          <p:cNvPr id="68619" name="AutoShape 7"/>
          <p:cNvGrpSpPr>
            <a:grpSpLocks/>
          </p:cNvGrpSpPr>
          <p:nvPr/>
        </p:nvGrpSpPr>
        <p:grpSpPr bwMode="auto">
          <a:xfrm>
            <a:off x="4954588" y="3444875"/>
            <a:ext cx="3444875" cy="742950"/>
            <a:chOff x="3137" y="2362"/>
            <a:chExt cx="2170" cy="468"/>
          </a:xfrm>
        </p:grpSpPr>
        <p:pic>
          <p:nvPicPr>
            <p:cNvPr id="68634" name="AutoShape 7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7" y="2362"/>
              <a:ext cx="2170" cy="46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8635" name="Text Box 12"/>
            <p:cNvSpPr txBox="1">
              <a:spLocks noChangeArrowheads="1"/>
            </p:cNvSpPr>
            <p:nvPr/>
          </p:nvSpPr>
          <p:spPr bwMode="auto">
            <a:xfrm>
              <a:off x="3173" y="2397"/>
              <a:ext cx="2098" cy="3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 sz="1300">
                <a:latin typeface="Times New Roman" pitchFamily="18" charset="0"/>
              </a:endParaRPr>
            </a:p>
          </p:txBody>
        </p:sp>
      </p:grpSp>
      <p:sp>
        <p:nvSpPr>
          <p:cNvPr id="68620" name="AutoShape 26"/>
          <p:cNvSpPr>
            <a:spLocks noChangeArrowheads="1"/>
          </p:cNvSpPr>
          <p:nvPr/>
        </p:nvSpPr>
        <p:spPr bwMode="auto">
          <a:xfrm>
            <a:off x="5140325" y="1865313"/>
            <a:ext cx="2952750" cy="1298575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altLang="ru-RU" sz="900"/>
          </a:p>
        </p:txBody>
      </p:sp>
      <p:sp>
        <p:nvSpPr>
          <p:cNvPr id="68621" name="Text Box 27"/>
          <p:cNvSpPr txBox="1">
            <a:spLocks noChangeArrowheads="1"/>
          </p:cNvSpPr>
          <p:nvPr/>
        </p:nvSpPr>
        <p:spPr bwMode="auto">
          <a:xfrm>
            <a:off x="5248275" y="1997075"/>
            <a:ext cx="273685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600" b="1">
                <a:latin typeface="Times New Roman" pitchFamily="18" charset="0"/>
              </a:rPr>
              <a:t>БЮДЖЕТ МУНИЦИПАЛЬНОГО ОБРАЗОВАНИЯ МУРОМСКИЙ РАЙОН</a:t>
            </a:r>
          </a:p>
        </p:txBody>
      </p:sp>
      <p:sp>
        <p:nvSpPr>
          <p:cNvPr id="68622" name="Text Box 36"/>
          <p:cNvSpPr txBox="1">
            <a:spLocks noChangeArrowheads="1"/>
          </p:cNvSpPr>
          <p:nvPr/>
        </p:nvSpPr>
        <p:spPr bwMode="auto">
          <a:xfrm>
            <a:off x="228600" y="2514600"/>
            <a:ext cx="3313113" cy="141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400" b="1">
                <a:latin typeface="Times New Roman" pitchFamily="18" charset="0"/>
              </a:rPr>
              <a:t>Из бюджетов поселений:</a:t>
            </a:r>
          </a:p>
          <a:p>
            <a:pPr algn="just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200" b="1">
                <a:latin typeface="Times New Roman" pitchFamily="18" charset="0"/>
              </a:rPr>
              <a:t> </a:t>
            </a:r>
            <a:r>
              <a:rPr lang="ru-RU" altLang="ru-RU" sz="1200">
                <a:latin typeface="Times New Roman" pitchFamily="18" charset="0"/>
              </a:rPr>
              <a:t>- иные межбюджетные трансферты, передаваемые бюджетам муниципальных образований на осуществление части полномочий по решению вопросов местного значения в соответствии с заключенными соглашениями 3994,9 тыс. рублей</a:t>
            </a:r>
          </a:p>
        </p:txBody>
      </p:sp>
      <p:sp>
        <p:nvSpPr>
          <p:cNvPr id="68623" name="AutoShape 47"/>
          <p:cNvSpPr>
            <a:spLocks noChangeArrowheads="1"/>
          </p:cNvSpPr>
          <p:nvPr/>
        </p:nvSpPr>
        <p:spPr bwMode="auto">
          <a:xfrm rot="5400000">
            <a:off x="4794250" y="-246062"/>
            <a:ext cx="865187" cy="3227388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lnTo>
                  <a:pt x="21600" y="6079"/>
                </a:lnTo>
                <a:close/>
              </a:path>
            </a:pathLst>
          </a:custGeom>
          <a:solidFill>
            <a:srgbClr val="FFCC99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8624" name="AutoShape 51"/>
          <p:cNvSpPr>
            <a:spLocks noChangeArrowheads="1"/>
          </p:cNvSpPr>
          <p:nvPr/>
        </p:nvSpPr>
        <p:spPr bwMode="auto">
          <a:xfrm>
            <a:off x="3600450" y="2571750"/>
            <a:ext cx="1512888" cy="431800"/>
          </a:xfrm>
          <a:prstGeom prst="rightArrow">
            <a:avLst>
              <a:gd name="adj1" fmla="val 50000"/>
              <a:gd name="adj2" fmla="val 83456"/>
            </a:avLst>
          </a:prstGeom>
          <a:solidFill>
            <a:srgbClr val="FFCC99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altLang="ru-RU" sz="900"/>
          </a:p>
        </p:txBody>
      </p:sp>
      <p:sp>
        <p:nvSpPr>
          <p:cNvPr id="68625" name="Text Box 52"/>
          <p:cNvSpPr txBox="1">
            <a:spLocks noChangeArrowheads="1"/>
          </p:cNvSpPr>
          <p:nvPr/>
        </p:nvSpPr>
        <p:spPr bwMode="auto">
          <a:xfrm>
            <a:off x="5326063" y="3656013"/>
            <a:ext cx="280987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600" b="1">
                <a:latin typeface="Times New Roman" pitchFamily="18" charset="0"/>
              </a:rPr>
              <a:t>БЮДЖЕТЫ ПОСЕЛЕНИЙ</a:t>
            </a:r>
          </a:p>
        </p:txBody>
      </p:sp>
      <p:sp>
        <p:nvSpPr>
          <p:cNvPr id="68626" name="AutoShape 53"/>
          <p:cNvSpPr>
            <a:spLocks noChangeArrowheads="1"/>
          </p:cNvSpPr>
          <p:nvPr/>
        </p:nvSpPr>
        <p:spPr bwMode="auto">
          <a:xfrm>
            <a:off x="3671888" y="4557713"/>
            <a:ext cx="5329237" cy="2184400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altLang="ru-RU" sz="900"/>
          </a:p>
        </p:txBody>
      </p:sp>
      <p:sp>
        <p:nvSpPr>
          <p:cNvPr id="68627" name="AutoShape 57"/>
          <p:cNvSpPr>
            <a:spLocks noChangeArrowheads="1"/>
          </p:cNvSpPr>
          <p:nvPr/>
        </p:nvSpPr>
        <p:spPr bwMode="auto">
          <a:xfrm>
            <a:off x="6443663" y="4187825"/>
            <a:ext cx="574675" cy="369888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CC99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altLang="ru-RU" sz="900"/>
          </a:p>
        </p:txBody>
      </p:sp>
      <p:sp>
        <p:nvSpPr>
          <p:cNvPr id="68628" name="Text Box 59"/>
          <p:cNvSpPr txBox="1">
            <a:spLocks noChangeArrowheads="1"/>
          </p:cNvSpPr>
          <p:nvPr/>
        </p:nvSpPr>
        <p:spPr bwMode="auto">
          <a:xfrm>
            <a:off x="3975100" y="4635500"/>
            <a:ext cx="4935538" cy="229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000" b="1">
                <a:latin typeface="Times New Roman" pitchFamily="18" charset="0"/>
              </a:rPr>
              <a:t>Дотации на выравнивание бюджетной обеспеченности  поселений из районного Фонда финансовой поддержки поселений:</a:t>
            </a:r>
          </a:p>
          <a:p>
            <a:pPr algn="just" eaLnBrk="1" hangingPunct="1">
              <a:spcBef>
                <a:spcPct val="5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000" i="1">
                <a:latin typeface="Times New Roman" pitchFamily="18" charset="0"/>
              </a:rPr>
              <a:t>1. </a:t>
            </a:r>
            <a:r>
              <a:rPr lang="ru-RU" altLang="ru-RU" sz="1000" i="1" u="sng">
                <a:latin typeface="Times New Roman" pitchFamily="18" charset="0"/>
              </a:rPr>
              <a:t>За счет средств бюджета  Муромского района</a:t>
            </a:r>
            <a:r>
              <a:rPr lang="ru-RU" altLang="ru-RU" sz="1000" i="1">
                <a:latin typeface="Times New Roman" pitchFamily="18" charset="0"/>
              </a:rPr>
              <a:t>:</a:t>
            </a:r>
          </a:p>
          <a:p>
            <a:pPr algn="just" eaLnBrk="1" hangingPunct="1">
              <a:buClr>
                <a:schemeClr val="bg2"/>
              </a:buClr>
              <a:buSzPct val="75000"/>
              <a:buFontTx/>
              <a:buChar char="-"/>
            </a:pPr>
            <a:r>
              <a:rPr lang="ru-RU" altLang="ru-RU" sz="1000">
                <a:latin typeface="Times New Roman" pitchFamily="18" charset="0"/>
              </a:rPr>
              <a:t> муниципальное образование Борисоглебское 5975,0 тыс. рублей;</a:t>
            </a:r>
          </a:p>
          <a:p>
            <a:pPr algn="just" eaLnBrk="1" hangingPunct="1">
              <a:buClr>
                <a:schemeClr val="bg2"/>
              </a:buClr>
              <a:buSzPct val="75000"/>
              <a:buFontTx/>
              <a:buChar char="-"/>
            </a:pPr>
            <a:r>
              <a:rPr lang="ru-RU" altLang="ru-RU" sz="1000">
                <a:latin typeface="Times New Roman" pitchFamily="18" charset="0"/>
              </a:rPr>
              <a:t> муниципальное образование Ковардицкое 9250,0 тыс. рублей.</a:t>
            </a:r>
          </a:p>
          <a:p>
            <a:pPr algn="just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000" i="1">
                <a:latin typeface="Times New Roman" pitchFamily="18" charset="0"/>
              </a:rPr>
              <a:t>2. </a:t>
            </a:r>
            <a:r>
              <a:rPr lang="ru-RU" altLang="ru-RU" sz="1000" i="1" u="sng">
                <a:latin typeface="Times New Roman" pitchFamily="18" charset="0"/>
              </a:rPr>
              <a:t>За счет субвенции, полученной бюджетом Муромского района на исполнение полномочий по расчету и предоставлению  дотаций сельским поселениям за счет средств из областного бюджета:</a:t>
            </a:r>
          </a:p>
          <a:p>
            <a:pPr algn="just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000">
                <a:latin typeface="Times New Roman" pitchFamily="18" charset="0"/>
              </a:rPr>
              <a:t>-муниципальное образование Борисоглебское 7231,0 тыс.руб.;</a:t>
            </a:r>
          </a:p>
          <a:p>
            <a:pPr algn="just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000">
                <a:latin typeface="Times New Roman" pitchFamily="18" charset="0"/>
              </a:rPr>
              <a:t>-муниципальное образование Ковардицкое 11196,0 тыс.руб.  </a:t>
            </a:r>
            <a:r>
              <a:rPr lang="ru-RU" altLang="ru-RU" sz="1000" i="1">
                <a:latin typeface="Times New Roman" pitchFamily="18" charset="0"/>
              </a:rPr>
              <a:t> </a:t>
            </a:r>
          </a:p>
          <a:p>
            <a:pPr algn="just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000" b="1">
                <a:latin typeface="Times New Roman" pitchFamily="18" charset="0"/>
              </a:rPr>
              <a:t>Иные межбюджетные трансферты на сбалансированность бюджетов:</a:t>
            </a:r>
          </a:p>
          <a:p>
            <a:pPr algn="just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000">
                <a:latin typeface="Times New Roman" pitchFamily="18" charset="0"/>
              </a:rPr>
              <a:t>- 1767,80 тыс. рублей (средства будут распределены между сельскими поселениями в течении 2021 года).</a:t>
            </a:r>
          </a:p>
          <a:p>
            <a:pPr algn="just" eaLnBrk="1" hangingPunct="1">
              <a:buClr>
                <a:schemeClr val="bg2"/>
              </a:buClr>
              <a:buSzPct val="75000"/>
              <a:buFontTx/>
              <a:buChar char="-"/>
            </a:pPr>
            <a:endParaRPr lang="ru-RU" altLang="ru-RU" sz="800">
              <a:latin typeface="Times New Roman" pitchFamily="18" charset="0"/>
            </a:endParaRPr>
          </a:p>
        </p:txBody>
      </p:sp>
      <p:sp>
        <p:nvSpPr>
          <p:cNvPr id="68629" name="AutoShape 61"/>
          <p:cNvSpPr>
            <a:spLocks noChangeArrowheads="1"/>
          </p:cNvSpPr>
          <p:nvPr/>
        </p:nvSpPr>
        <p:spPr bwMode="auto">
          <a:xfrm>
            <a:off x="6478588" y="3167063"/>
            <a:ext cx="504825" cy="349250"/>
          </a:xfrm>
          <a:prstGeom prst="downArrow">
            <a:avLst>
              <a:gd name="adj1" fmla="val 50000"/>
              <a:gd name="adj2" fmla="val 29134"/>
            </a:avLst>
          </a:prstGeom>
          <a:solidFill>
            <a:srgbClr val="FFCC99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altLang="ru-RU" sz="900"/>
          </a:p>
        </p:txBody>
      </p:sp>
      <p:sp>
        <p:nvSpPr>
          <p:cNvPr id="68630" name="AutoShape 51"/>
          <p:cNvSpPr>
            <a:spLocks noChangeArrowheads="1"/>
          </p:cNvSpPr>
          <p:nvPr/>
        </p:nvSpPr>
        <p:spPr bwMode="auto">
          <a:xfrm rot="8245893">
            <a:off x="3327400" y="3775075"/>
            <a:ext cx="1512888" cy="431800"/>
          </a:xfrm>
          <a:prstGeom prst="rightArrow">
            <a:avLst>
              <a:gd name="adj1" fmla="val 50000"/>
              <a:gd name="adj2" fmla="val 83456"/>
            </a:avLst>
          </a:prstGeom>
          <a:solidFill>
            <a:srgbClr val="FFCC99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rot="10800000"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altLang="ru-RU" sz="900"/>
          </a:p>
        </p:txBody>
      </p:sp>
      <p:sp>
        <p:nvSpPr>
          <p:cNvPr id="4" name="AutoShape 7"/>
          <p:cNvSpPr>
            <a:spLocks noChangeArrowheads="1"/>
          </p:cNvSpPr>
          <p:nvPr/>
        </p:nvSpPr>
        <p:spPr bwMode="auto">
          <a:xfrm>
            <a:off x="477002" y="4435156"/>
            <a:ext cx="2783307" cy="1508444"/>
          </a:xfrm>
          <a:prstGeom prst="flowChartAlternateProcess">
            <a:avLst/>
          </a:prstGeom>
          <a:solidFill>
            <a:srgbClr val="CCFFCC">
              <a:alpha val="74117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defRPr/>
            </a:pPr>
            <a:r>
              <a:rPr lang="ru-RU" altLang="ru-RU" sz="1300" b="1" dirty="0" smtClean="0">
                <a:latin typeface="Times New Roman" pitchFamily="18" charset="0"/>
              </a:rPr>
              <a:t>Из бюджета района:</a:t>
            </a:r>
          </a:p>
          <a:p>
            <a:pPr algn="just" eaLnBrk="1" hangingPunct="1">
              <a:defRPr/>
            </a:pPr>
            <a:r>
              <a:rPr lang="ru-RU" altLang="ru-RU" sz="1300" dirty="0" smtClean="0">
                <a:latin typeface="Times New Roman" pitchFamily="18" charset="0"/>
              </a:rPr>
              <a:t>Муниципальное образование</a:t>
            </a:r>
          </a:p>
          <a:p>
            <a:pPr algn="just" eaLnBrk="1" hangingPunct="1">
              <a:defRPr/>
            </a:pPr>
            <a:r>
              <a:rPr lang="ru-RU" altLang="ru-RU" sz="1300" dirty="0" smtClean="0">
                <a:latin typeface="Times New Roman" pitchFamily="18" charset="0"/>
              </a:rPr>
              <a:t> округ Муром – 530,1</a:t>
            </a:r>
          </a:p>
          <a:p>
            <a:pPr algn="just" eaLnBrk="1" hangingPunct="1">
              <a:defRPr/>
            </a:pPr>
            <a:r>
              <a:rPr lang="ru-RU" altLang="ru-RU" sz="1200" dirty="0" smtClean="0">
                <a:latin typeface="Times New Roman" pitchFamily="18" charset="0"/>
              </a:rPr>
              <a:t>Муниципальное образование</a:t>
            </a:r>
          </a:p>
          <a:p>
            <a:pPr algn="just" eaLnBrk="1" hangingPunct="1">
              <a:defRPr/>
            </a:pPr>
            <a:r>
              <a:rPr lang="ru-RU" altLang="ru-RU" sz="1200" dirty="0" smtClean="0">
                <a:latin typeface="Times New Roman" pitchFamily="18" charset="0"/>
              </a:rPr>
              <a:t>Борисоглебское - 1602,0 тыс. руб.</a:t>
            </a:r>
          </a:p>
          <a:p>
            <a:pPr algn="just" eaLnBrk="1" hangingPunct="1">
              <a:defRPr/>
            </a:pPr>
            <a:r>
              <a:rPr lang="ru-RU" altLang="ru-RU" sz="1200" dirty="0" smtClean="0">
                <a:latin typeface="Times New Roman" pitchFamily="18" charset="0"/>
              </a:rPr>
              <a:t>Муниципальное образование</a:t>
            </a:r>
          </a:p>
          <a:p>
            <a:pPr algn="just" eaLnBrk="1" hangingPunct="1">
              <a:defRPr/>
            </a:pPr>
            <a:r>
              <a:rPr lang="ru-RU" altLang="ru-RU" sz="1200" dirty="0" smtClean="0">
                <a:latin typeface="Times New Roman" pitchFamily="18" charset="0"/>
              </a:rPr>
              <a:t>Ковардицкое - 1738,0 тыс. руб.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6"/>
          <p:cNvSpPr>
            <a:spLocks noChangeArrowheads="1"/>
          </p:cNvSpPr>
          <p:nvPr/>
        </p:nvSpPr>
        <p:spPr bwMode="auto">
          <a:xfrm>
            <a:off x="4479925" y="2052638"/>
            <a:ext cx="1841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altLang="ru-RU" sz="900"/>
          </a:p>
        </p:txBody>
      </p:sp>
      <p:sp>
        <p:nvSpPr>
          <p:cNvPr id="69635" name="Rectangle 19"/>
          <p:cNvSpPr>
            <a:spLocks noChangeArrowheads="1"/>
          </p:cNvSpPr>
          <p:nvPr/>
        </p:nvSpPr>
        <p:spPr bwMode="auto">
          <a:xfrm>
            <a:off x="2590800" y="1371600"/>
            <a:ext cx="762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graphicFrame>
        <p:nvGraphicFramePr>
          <p:cNvPr id="69636" name="Диаграмма 4"/>
          <p:cNvGraphicFramePr>
            <a:graphicFrameLocks/>
          </p:cNvGraphicFramePr>
          <p:nvPr/>
        </p:nvGraphicFramePr>
        <p:xfrm>
          <a:off x="330200" y="254000"/>
          <a:ext cx="8483600" cy="635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37" r:id="rId3" imgW="8486367" imgH="6346486" progId="Excel.Chart.8">
                  <p:embed/>
                </p:oleObj>
              </mc:Choice>
              <mc:Fallback>
                <p:oleObj r:id="rId3" imgW="8486367" imgH="6346486" progId="Excel.Chart.8">
                  <p:embed/>
                  <p:pic>
                    <p:nvPicPr>
                      <p:cNvPr id="0" name="Диаграмма 4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200" y="254000"/>
                        <a:ext cx="8483600" cy="6350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ext Box 4"/>
          <p:cNvSpPr txBox="1">
            <a:spLocks noChangeArrowheads="1"/>
          </p:cNvSpPr>
          <p:nvPr/>
        </p:nvSpPr>
        <p:spPr bwMode="auto">
          <a:xfrm>
            <a:off x="241300" y="366713"/>
            <a:ext cx="8534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b="1">
                <a:solidFill>
                  <a:schemeClr val="tx2"/>
                </a:solidFill>
                <a:latin typeface="Times New Roman" pitchFamily="18" charset="0"/>
              </a:rPr>
              <a:t>Программный бюджет</a:t>
            </a:r>
          </a:p>
        </p:txBody>
      </p:sp>
      <p:pic>
        <p:nvPicPr>
          <p:cNvPr id="70659" name="Picture 1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90563"/>
            <a:ext cx="85344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790700" y="0"/>
            <a:ext cx="55626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altLang="ru-RU" sz="2400" b="1" u="sng" kern="0" dirty="0">
                <a:latin typeface="Times New Roman" pitchFamily="18" charset="0"/>
                <a:cs typeface="Times New Roman" pitchFamily="18" charset="0"/>
              </a:rPr>
              <a:t>Дополнительная информация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extBox 4"/>
          <p:cNvSpPr txBox="1">
            <a:spLocks noChangeArrowheads="1"/>
          </p:cNvSpPr>
          <p:nvPr/>
        </p:nvSpPr>
        <p:spPr bwMode="auto">
          <a:xfrm>
            <a:off x="381000" y="179388"/>
            <a:ext cx="8239125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100" i="1"/>
              <a:t>Выполнение значений соотношения средней заработной платы отдельных категорий работников Муромского района к средней заработной плате по региону в 2020-2023 г. 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52400" y="762000"/>
          <a:ext cx="8763000" cy="6019800"/>
        </p:xfrm>
        <a:graphic>
          <a:graphicData uri="http://schemas.openxmlformats.org/drawingml/2006/table">
            <a:tbl>
              <a:tblPr/>
              <a:tblGrid>
                <a:gridCol w="3215244"/>
                <a:gridCol w="1543316"/>
                <a:gridCol w="1286098"/>
                <a:gridCol w="1359171"/>
                <a:gridCol w="1359171"/>
              </a:tblGrid>
              <a:tr h="31478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effectLst/>
                          <a:latin typeface="Times New Roman"/>
                        </a:rPr>
                        <a:t>Наименование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План на </a:t>
                      </a:r>
                      <a:r>
                        <a:rPr lang="ru-RU" sz="900" b="1" i="0" u="none" strike="noStrike" dirty="0" smtClean="0">
                          <a:effectLst/>
                          <a:latin typeface="Times New Roman"/>
                        </a:rPr>
                        <a:t>2020 </a:t>
                      </a:r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год по состоянию на </a:t>
                      </a:r>
                      <a:r>
                        <a:rPr lang="ru-RU" sz="900" b="1" i="0" u="none" strike="noStrike" dirty="0" smtClean="0">
                          <a:effectLst/>
                          <a:latin typeface="Times New Roman"/>
                        </a:rPr>
                        <a:t>01.11.2020</a:t>
                      </a:r>
                      <a:endParaRPr lang="ru-RU" sz="9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план на </a:t>
                      </a:r>
                      <a:r>
                        <a:rPr lang="ru-RU" sz="900" b="1" i="0" u="none" strike="noStrike" dirty="0" smtClean="0">
                          <a:effectLst/>
                          <a:latin typeface="Times New Roman"/>
                        </a:rPr>
                        <a:t>2021 </a:t>
                      </a:r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год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план </a:t>
                      </a:r>
                      <a:r>
                        <a:rPr lang="ru-RU" sz="900" b="1" i="0" u="none" strike="noStrike" dirty="0" smtClean="0">
                          <a:effectLst/>
                          <a:latin typeface="Times New Roman"/>
                        </a:rPr>
                        <a:t>2022год</a:t>
                      </a:r>
                      <a:endParaRPr lang="ru-RU" sz="9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план </a:t>
                      </a:r>
                      <a:r>
                        <a:rPr lang="ru-RU" sz="900" b="1" i="0" u="none" strike="noStrike" dirty="0" smtClean="0">
                          <a:effectLst/>
                          <a:latin typeface="Times New Roman"/>
                        </a:rPr>
                        <a:t>2023 </a:t>
                      </a:r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год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796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7616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Средняя заработная в сфере общего образования во Владимирской области, руб.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29255,900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29255,900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Times New Roman"/>
                        </a:rPr>
                        <a:t>29255,900</a:t>
                      </a:r>
                      <a:endParaRPr lang="ru-RU" sz="9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Times New Roman"/>
                        </a:rPr>
                        <a:t>29255,900</a:t>
                      </a:r>
                      <a:endParaRPr lang="ru-RU" sz="9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899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Среднемесячный доход от трудовой деятельности, руб.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28600,000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29664,000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imes New Roman"/>
                        </a:rPr>
                        <a:t>29664,000</a:t>
                      </a:r>
                      <a:endParaRPr lang="ru-RU" sz="9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imes New Roman"/>
                        </a:rPr>
                        <a:t>29664,000</a:t>
                      </a:r>
                      <a:endParaRPr lang="ru-RU" sz="9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7962">
                <a:tc gridSpan="5"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Педагогические работники дошкольных образовательных учреждений -0701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796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Численность работников, чел.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29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29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29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29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923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Среднемесячная заработная плата с учетом всех источников финансирования, руб.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28 007,710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29255,900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Times New Roman"/>
                        </a:rPr>
                        <a:t>29255,900</a:t>
                      </a:r>
                      <a:endParaRPr lang="ru-RU" sz="9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Times New Roman"/>
                        </a:rPr>
                        <a:t>29255,900</a:t>
                      </a:r>
                      <a:endParaRPr lang="ru-RU" sz="9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796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1" u="none" strike="noStrike" dirty="0">
                          <a:effectLst/>
                          <a:latin typeface="Times New Roman"/>
                        </a:rPr>
                        <a:t>Рост к предыдущему году по МР, рублей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1248,19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796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1" u="none" strike="noStrike" dirty="0">
                          <a:effectLst/>
                          <a:latin typeface="Times New Roman"/>
                        </a:rPr>
                        <a:t>Рост к предыдущему году по МР, 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4,400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796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1" u="none" strike="noStrike" dirty="0">
                          <a:effectLst/>
                          <a:latin typeface="Times New Roman"/>
                        </a:rPr>
                        <a:t>Темп роста к предыдущему году,%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104,400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imes New Roman"/>
                        </a:rPr>
                        <a:t>100,000</a:t>
                      </a:r>
                      <a:endParaRPr lang="ru-RU" sz="9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imes New Roman"/>
                        </a:rPr>
                        <a:t>100,000</a:t>
                      </a:r>
                      <a:endParaRPr lang="ru-RU" sz="9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923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Соотношение к среднемесячному доходу от трудовой деятельности, 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97,900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98,600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Times New Roman"/>
                        </a:rPr>
                        <a:t>98,600</a:t>
                      </a:r>
                      <a:endParaRPr lang="ru-RU" sz="9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Times New Roman"/>
                        </a:rPr>
                        <a:t>98,600</a:t>
                      </a:r>
                      <a:endParaRPr lang="ru-RU" sz="9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</a:tr>
              <a:tr h="295923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Соотношение к средней заработной плате по общему образованию, 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95,700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100,000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Times New Roman"/>
                        </a:rPr>
                        <a:t>100,000</a:t>
                      </a:r>
                      <a:endParaRPr lang="ru-RU" sz="9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Times New Roman"/>
                        </a:rPr>
                        <a:t>100,000</a:t>
                      </a:r>
                      <a:endParaRPr lang="ru-RU" sz="9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</a:tr>
              <a:tr h="147962">
                <a:tc gridSpan="5"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Педагогические работники образовательных учреждений общего образования -0702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796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Численность работников, чел.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112,000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112,000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112,000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112,000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3291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Среднемесячная заработная плата с учетом всех источников финансирования, руб.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28600,000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29664,000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imes New Roman"/>
                        </a:rPr>
                        <a:t>29664,000</a:t>
                      </a:r>
                      <a:endParaRPr lang="ru-RU" sz="9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imes New Roman"/>
                        </a:rPr>
                        <a:t>29664,000</a:t>
                      </a:r>
                      <a:endParaRPr lang="ru-RU" sz="9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9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1" u="none" strike="noStrike" dirty="0">
                          <a:effectLst/>
                          <a:latin typeface="Times New Roman"/>
                        </a:rPr>
                        <a:t>Рост к предыдущему году по МР, рублей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1" i="1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1" i="1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1" i="1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1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796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1" u="none" strike="noStrike" dirty="0">
                          <a:effectLst/>
                          <a:latin typeface="Times New Roman"/>
                        </a:rPr>
                        <a:t>Рост к предыдущему году по МР, 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1" i="1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1" i="1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1" i="1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1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285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1" u="none" strike="noStrike" dirty="0">
                          <a:effectLst/>
                          <a:latin typeface="Times New Roman"/>
                        </a:rPr>
                        <a:t>Темп роста к предыдущему году,%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0" i="1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0" i="1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imes New Roman"/>
                        </a:rPr>
                        <a:t>100,000</a:t>
                      </a:r>
                      <a:endParaRPr lang="ru-RU" sz="9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imes New Roman"/>
                        </a:rPr>
                        <a:t>100,000</a:t>
                      </a:r>
                      <a:endParaRPr lang="ru-RU" sz="9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923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Соотношение к среднемесячному доходу от трудовой деятельности, 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100,000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100,000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Times New Roman"/>
                        </a:rPr>
                        <a:t>100,000</a:t>
                      </a:r>
                      <a:endParaRPr lang="ru-RU" sz="9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Times New Roman"/>
                        </a:rPr>
                        <a:t>100,000</a:t>
                      </a:r>
                      <a:endParaRPr lang="ru-RU" sz="9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</a:tr>
              <a:tr h="171198">
                <a:tc gridSpan="5"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Работники учреждений культуры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4331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Численность работников, чел.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31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31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781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Среднемесячная заработная плата с учетом всех источников финансирования, руб.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28600,000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29664,000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imes New Roman"/>
                        </a:rPr>
                        <a:t>29664,000</a:t>
                      </a:r>
                      <a:endParaRPr lang="ru-RU" sz="9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imes New Roman"/>
                        </a:rPr>
                        <a:t>29664,000</a:t>
                      </a:r>
                      <a:endParaRPr lang="ru-RU" sz="9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81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1" u="none" strike="noStrike" dirty="0">
                          <a:effectLst/>
                          <a:latin typeface="Times New Roman"/>
                        </a:rPr>
                        <a:t>Рост к предыдущему году по МР, рублей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347,000</a:t>
                      </a:r>
                      <a:endParaRPr lang="ru-RU" sz="900" b="1" i="1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1064,000</a:t>
                      </a:r>
                      <a:endParaRPr lang="ru-RU" sz="900" b="1" i="1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1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1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81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1" u="none" strike="noStrike" dirty="0">
                          <a:effectLst/>
                          <a:latin typeface="Times New Roman"/>
                        </a:rPr>
                        <a:t>Рост к предыдущему году по МР, 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1,200</a:t>
                      </a:r>
                      <a:endParaRPr lang="ru-RU" sz="900" b="1" i="1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3,700</a:t>
                      </a:r>
                      <a:endParaRPr lang="ru-RU" sz="900" b="1" i="1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1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1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81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1" u="none" strike="noStrike" dirty="0">
                          <a:effectLst/>
                          <a:latin typeface="Times New Roman"/>
                        </a:rPr>
                        <a:t>Темп роста к предыдущему году,%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101,200</a:t>
                      </a:r>
                      <a:endParaRPr lang="ru-RU" sz="900" b="1" i="1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103,700</a:t>
                      </a:r>
                      <a:endParaRPr lang="ru-RU" sz="900" b="1" i="1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100,000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100,000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893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Соотношение к среднемесячному доходу от трудовой деятельности, 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100,000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100,000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100,000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100,000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Номер слайда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altLang="ru-RU" sz="1400"/>
          </a:p>
        </p:txBody>
      </p:sp>
      <p:sp>
        <p:nvSpPr>
          <p:cNvPr id="72707" name="Text Box 5"/>
          <p:cNvSpPr txBox="1">
            <a:spLocks noChangeArrowheads="1"/>
          </p:cNvSpPr>
          <p:nvPr/>
        </p:nvSpPr>
        <p:spPr bwMode="auto">
          <a:xfrm>
            <a:off x="381000" y="381000"/>
            <a:ext cx="8497888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4767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400">
                <a:latin typeface="Times New Roman" pitchFamily="18" charset="0"/>
              </a:rPr>
              <a:t>С решением Совета народных депутатов Муромского района от 16.12.2020 № 78 «О бюджете Муромского района на 2021 год и на плановый период 2022 и 2023 годов» можно ознакомиться в газете «Муромский край. Документы» или на сайте администрации Муромского района </a:t>
            </a:r>
            <a:r>
              <a:rPr lang="en-US" altLang="ru-RU" sz="1400" u="sng">
                <a:solidFill>
                  <a:srgbClr val="121400"/>
                </a:solidFill>
                <a:latin typeface="Times New Roman" pitchFamily="18" charset="0"/>
              </a:rPr>
              <a:t>www.muromraion.ru</a:t>
            </a:r>
            <a:r>
              <a:rPr lang="ru-RU" altLang="ru-RU" sz="1400" u="sng">
                <a:solidFill>
                  <a:srgbClr val="121400"/>
                </a:solidFill>
                <a:latin typeface="Times New Roman" pitchFamily="18" charset="0"/>
              </a:rPr>
              <a:t> </a:t>
            </a:r>
            <a:r>
              <a:rPr lang="en-US" altLang="ru-RU" sz="140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ru-RU" altLang="ru-RU" sz="1400">
                <a:latin typeface="Times New Roman" pitchFamily="18" charset="0"/>
              </a:rPr>
              <a:t>в разделе «Финансовое управление».</a:t>
            </a:r>
          </a:p>
        </p:txBody>
      </p:sp>
      <p:sp>
        <p:nvSpPr>
          <p:cNvPr id="72708" name="Text Box 6"/>
          <p:cNvSpPr txBox="1">
            <a:spLocks noChangeArrowheads="1"/>
          </p:cNvSpPr>
          <p:nvPr/>
        </p:nvSpPr>
        <p:spPr bwMode="auto">
          <a:xfrm>
            <a:off x="250825" y="3500438"/>
            <a:ext cx="8569325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54292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b="1" u="sng">
                <a:latin typeface="Times New Roman" pitchFamily="18" charset="0"/>
              </a:rPr>
              <a:t>Информация для контактов</a:t>
            </a:r>
          </a:p>
          <a:p>
            <a:pPr algn="ctr" eaLnBrk="1" hangingPunct="1">
              <a:spcBef>
                <a:spcPct val="5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altLang="ru-RU" b="1" u="sng">
              <a:latin typeface="Times New Roman" pitchFamily="18" charset="0"/>
            </a:endParaRPr>
          </a:p>
          <a:p>
            <a:pPr algn="ctr" eaLnBrk="1" hangingPunct="1">
              <a:spcBef>
                <a:spcPct val="5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400">
                <a:latin typeface="Times New Roman" pitchFamily="18" charset="0"/>
              </a:rPr>
              <a:t>Финансовое управление администрации Муромского района</a:t>
            </a:r>
          </a:p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400">
                <a:latin typeface="Times New Roman" pitchFamily="18" charset="0"/>
              </a:rPr>
              <a:t>Адрес: пл. Крестьянина, 6</a:t>
            </a:r>
          </a:p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400">
                <a:latin typeface="Times New Roman" pitchFamily="18" charset="0"/>
              </a:rPr>
              <a:t>г. Муром, Владимирская обл., 602267</a:t>
            </a:r>
          </a:p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400">
                <a:latin typeface="Times New Roman" pitchFamily="18" charset="0"/>
              </a:rPr>
              <a:t>тел. (49234) 3-31-95, факс (49234) 2-69-95</a:t>
            </a:r>
          </a:p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altLang="ru-RU" sz="1400">
                <a:latin typeface="Times New Roman" pitchFamily="18" charset="0"/>
              </a:rPr>
              <a:t>e-mail: </a:t>
            </a:r>
            <a:r>
              <a:rPr lang="ru-RU" altLang="ru-RU" sz="1400" u="sng">
                <a:latin typeface="Times New Roman" pitchFamily="18" charset="0"/>
              </a:rPr>
              <a:t>rayfu@mail.ru</a:t>
            </a:r>
          </a:p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400">
                <a:latin typeface="Times New Roman" pitchFamily="18" charset="0"/>
              </a:rPr>
              <a:t>График работы финансового управления:</a:t>
            </a:r>
          </a:p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400">
                <a:latin typeface="Times New Roman" pitchFamily="18" charset="0"/>
              </a:rPr>
              <a:t>с 8:00 до 17:00 перерыв на обед с 12:00 до 13:00</a:t>
            </a:r>
          </a:p>
        </p:txBody>
      </p:sp>
      <p:pic>
        <p:nvPicPr>
          <p:cNvPr id="72709" name="Picture 8" descr="murom-2243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1268413"/>
            <a:ext cx="3311525" cy="208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3730" name="Диаграмма 7"/>
          <p:cNvGraphicFramePr>
            <a:graphicFrameLocks/>
          </p:cNvGraphicFramePr>
          <p:nvPr/>
        </p:nvGraphicFramePr>
        <p:xfrm>
          <a:off x="385763" y="3513138"/>
          <a:ext cx="4017962" cy="2417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40" name="Лист" r:id="rId4" imgW="3181230" imgH="1914418" progId="Excel.Sheet.8">
                  <p:embed/>
                </p:oleObj>
              </mc:Choice>
              <mc:Fallback>
                <p:oleObj name="Лист" r:id="rId4" imgW="3181230" imgH="1914418" progId="Excel.Sheet.8">
                  <p:embed/>
                  <p:pic>
                    <p:nvPicPr>
                      <p:cNvPr id="0" name="Диаграмма 7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763" y="3513138"/>
                        <a:ext cx="4017962" cy="2417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3731" name="TextBox 1"/>
          <p:cNvSpPr txBox="1">
            <a:spLocks noChangeArrowheads="1"/>
          </p:cNvSpPr>
          <p:nvPr/>
        </p:nvSpPr>
        <p:spPr bwMode="auto">
          <a:xfrm>
            <a:off x="609600" y="152400"/>
            <a:ext cx="82296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b="1" u="sng">
                <a:latin typeface="Times New Roman" pitchFamily="18" charset="0"/>
                <a:cs typeface="Times New Roman" pitchFamily="18" charset="0"/>
              </a:rPr>
              <a:t>Изменения, вносимые в решение о бюджете района</a:t>
            </a:r>
          </a:p>
          <a:p>
            <a:pPr algn="ctr" eaLnBrk="1" hangingPunct="1"/>
            <a:r>
              <a:rPr lang="ru-RU" altLang="ru-RU" sz="1400" b="1" i="1">
                <a:latin typeface="Times New Roman" pitchFamily="18" charset="0"/>
                <a:cs typeface="Times New Roman" pitchFamily="18" charset="0"/>
              </a:rPr>
              <a:t>Решение Совета народных депутатов Муромского района от 18.11.2021 № 83</a:t>
            </a:r>
          </a:p>
          <a:p>
            <a:pPr algn="ctr" eaLnBrk="1" hangingPunct="1"/>
            <a:r>
              <a:rPr lang="ru-RU" altLang="ru-RU" sz="1400" b="1" i="1">
                <a:latin typeface="Times New Roman" pitchFamily="18" charset="0"/>
                <a:cs typeface="Times New Roman" pitchFamily="18" charset="0"/>
              </a:rPr>
              <a:t> «О внесении изменений в решение Совета народных депутатов Муромского района от 16.12.2020 №78 «О бюджете Муромского района на 2021 год и плановый период 2022 и 2023 годов» </a:t>
            </a:r>
          </a:p>
        </p:txBody>
      </p:sp>
      <p:sp>
        <p:nvSpPr>
          <p:cNvPr id="73732" name="TextBox 2"/>
          <p:cNvSpPr txBox="1">
            <a:spLocks noChangeArrowheads="1"/>
          </p:cNvSpPr>
          <p:nvPr/>
        </p:nvSpPr>
        <p:spPr bwMode="auto">
          <a:xfrm>
            <a:off x="2116138" y="1171575"/>
            <a:ext cx="487680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600" b="1" i="1" u="sng">
                <a:latin typeface="Times New Roman" pitchFamily="18" charset="0"/>
                <a:cs typeface="Times New Roman" pitchFamily="18" charset="0"/>
              </a:rPr>
              <a:t>Доходы бюджета района</a:t>
            </a:r>
          </a:p>
          <a:p>
            <a:pPr eaLnBrk="1" hangingPunct="1"/>
            <a:endParaRPr lang="ru-RU" altLang="ru-RU"/>
          </a:p>
        </p:txBody>
      </p:sp>
      <p:sp>
        <p:nvSpPr>
          <p:cNvPr id="73733" name="TextBox 3"/>
          <p:cNvSpPr txBox="1">
            <a:spLocks noChangeArrowheads="1"/>
          </p:cNvSpPr>
          <p:nvPr/>
        </p:nvSpPr>
        <p:spPr bwMode="auto">
          <a:xfrm>
            <a:off x="476250" y="1479550"/>
            <a:ext cx="8335963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altLang="ru-RU" sz="1200">
                <a:latin typeface="Times New Roman" pitchFamily="18" charset="0"/>
                <a:cs typeface="Times New Roman" pitchFamily="18" charset="0"/>
              </a:rPr>
              <a:t>Уточненный план по доходам бюджета Муромского района на 2021 год увеличится по отношению к ранее утвержденному плану на сумму 23738,4 тыс. рублей и ожидается в сумме 530171,4 тыс. рублей, в том числе:</a:t>
            </a:r>
          </a:p>
          <a:p>
            <a:r>
              <a:rPr lang="ru-RU" altLang="ru-RU" sz="1200">
                <a:latin typeface="Times New Roman" pitchFamily="18" charset="0"/>
                <a:cs typeface="Times New Roman" pitchFamily="18" charset="0"/>
              </a:rPr>
              <a:t>- объем налоговых и неналоговых доходов увеличится на сумму 12149,0 тыс. рублей и прогнозируется в объеме 86868,9 тыс. рублей, из них:</a:t>
            </a:r>
          </a:p>
          <a:p>
            <a:r>
              <a:rPr lang="ru-RU" altLang="ru-RU" sz="1200">
                <a:latin typeface="Times New Roman" pitchFamily="18" charset="0"/>
                <a:cs typeface="Times New Roman" pitchFamily="18" charset="0"/>
              </a:rPr>
              <a:t>налоговые доходы увеличатся на сумму 9890,0 тыс. рублей и ожидаются в объеме 70870,0 тыс. рублей;</a:t>
            </a:r>
          </a:p>
          <a:p>
            <a:r>
              <a:rPr lang="ru-RU" altLang="ru-RU" sz="1200">
                <a:latin typeface="Times New Roman" pitchFamily="18" charset="0"/>
                <a:cs typeface="Times New Roman" pitchFamily="18" charset="0"/>
              </a:rPr>
              <a:t>неналоговые доходы ожидаются в сумме 15998,9 тыс. рублей или с ростом к ранее утвержденному плану на 2259,0 тыс. рублей;</a:t>
            </a:r>
          </a:p>
          <a:p>
            <a:r>
              <a:rPr lang="ru-RU" altLang="ru-RU" sz="1200">
                <a:latin typeface="Times New Roman" pitchFamily="18" charset="0"/>
                <a:cs typeface="Times New Roman" pitchFamily="18" charset="0"/>
              </a:rPr>
              <a:t>- безвозмездные поступления увеличатся на сумму 11589,4 тыс. рублей и прогнозируются в объеме 443302,5 тыс. рублей.</a:t>
            </a:r>
          </a:p>
        </p:txBody>
      </p:sp>
      <p:sp>
        <p:nvSpPr>
          <p:cNvPr id="73734" name="TextBox 2"/>
          <p:cNvSpPr txBox="1">
            <a:spLocks noChangeArrowheads="1"/>
          </p:cNvSpPr>
          <p:nvPr/>
        </p:nvSpPr>
        <p:spPr bwMode="auto">
          <a:xfrm>
            <a:off x="381000" y="5884863"/>
            <a:ext cx="82867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200">
                <a:latin typeface="Times New Roman" pitchFamily="18" charset="0"/>
                <a:cs typeface="Times New Roman" pitchFamily="18" charset="0"/>
              </a:rPr>
              <a:t>На 2022-2023 годы плановые назначения не изменятся и составят суммы 347064,9 тыс. рублей и 333304,9 тыс. рублей соответственно.</a:t>
            </a:r>
          </a:p>
        </p:txBody>
      </p:sp>
      <p:graphicFrame>
        <p:nvGraphicFramePr>
          <p:cNvPr id="73735" name="Диаграмма 8"/>
          <p:cNvGraphicFramePr>
            <a:graphicFrameLocks/>
          </p:cNvGraphicFramePr>
          <p:nvPr/>
        </p:nvGraphicFramePr>
        <p:xfrm>
          <a:off x="4319588" y="3586163"/>
          <a:ext cx="4427537" cy="193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41" name="Лист" r:id="rId7" imgW="4391165" imgH="1914418" progId="Excel.Sheet.8">
                  <p:embed/>
                </p:oleObj>
              </mc:Choice>
              <mc:Fallback>
                <p:oleObj name="Лист" r:id="rId7" imgW="4391165" imgH="1914418" progId="Excel.Sheet.8">
                  <p:embed/>
                  <p:pic>
                    <p:nvPicPr>
                      <p:cNvPr id="0" name="Диаграмма 8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9588" y="3586163"/>
                        <a:ext cx="4427537" cy="1936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3736" name="TextBox 10"/>
          <p:cNvSpPr txBox="1">
            <a:spLocks noChangeArrowheads="1"/>
          </p:cNvSpPr>
          <p:nvPr/>
        </p:nvSpPr>
        <p:spPr bwMode="auto">
          <a:xfrm>
            <a:off x="4724400" y="3213100"/>
            <a:ext cx="1076325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900"/>
              <a:t>Итого: 443302,5</a:t>
            </a:r>
          </a:p>
        </p:txBody>
      </p:sp>
      <p:sp>
        <p:nvSpPr>
          <p:cNvPr id="73737" name="TextBox 11"/>
          <p:cNvSpPr txBox="1">
            <a:spLocks noChangeArrowheads="1"/>
          </p:cNvSpPr>
          <p:nvPr/>
        </p:nvSpPr>
        <p:spPr bwMode="auto">
          <a:xfrm>
            <a:off x="6324600" y="3254375"/>
            <a:ext cx="1071563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900"/>
              <a:t>Итого: 431713,1</a:t>
            </a:r>
          </a:p>
        </p:txBody>
      </p:sp>
      <p:sp>
        <p:nvSpPr>
          <p:cNvPr id="73738" name="Стрелка вправо 12"/>
          <p:cNvSpPr>
            <a:spLocks noChangeArrowheads="1"/>
          </p:cNvSpPr>
          <p:nvPr/>
        </p:nvSpPr>
        <p:spPr bwMode="auto">
          <a:xfrm>
            <a:off x="5800725" y="3371850"/>
            <a:ext cx="500063" cy="142875"/>
          </a:xfrm>
          <a:prstGeom prst="rightArrow">
            <a:avLst>
              <a:gd name="adj1" fmla="val 50000"/>
              <a:gd name="adj2" fmla="val 50005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73739" name="TextBox 13"/>
          <p:cNvSpPr txBox="1">
            <a:spLocks noChangeArrowheads="1"/>
          </p:cNvSpPr>
          <p:nvPr/>
        </p:nvSpPr>
        <p:spPr bwMode="auto">
          <a:xfrm>
            <a:off x="5764213" y="3165475"/>
            <a:ext cx="571500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900"/>
              <a:t>102,7%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extBox 2"/>
          <p:cNvSpPr txBox="1">
            <a:spLocks noChangeArrowheads="1"/>
          </p:cNvSpPr>
          <p:nvPr/>
        </p:nvSpPr>
        <p:spPr bwMode="auto">
          <a:xfrm>
            <a:off x="2116138" y="152400"/>
            <a:ext cx="4876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200" b="1" u="sng">
                <a:latin typeface="Times New Roman" pitchFamily="18" charset="0"/>
                <a:cs typeface="Times New Roman" pitchFamily="18" charset="0"/>
              </a:rPr>
              <a:t>Расходы бюджета района</a:t>
            </a:r>
          </a:p>
          <a:p>
            <a:pPr eaLnBrk="1" hangingPunct="1"/>
            <a:endParaRPr lang="ru-RU" altLang="ru-RU"/>
          </a:p>
        </p:txBody>
      </p:sp>
      <p:sp>
        <p:nvSpPr>
          <p:cNvPr id="74755" name="TextBox 3"/>
          <p:cNvSpPr txBox="1">
            <a:spLocks noChangeArrowheads="1"/>
          </p:cNvSpPr>
          <p:nvPr/>
        </p:nvSpPr>
        <p:spPr bwMode="auto">
          <a:xfrm>
            <a:off x="503238" y="460375"/>
            <a:ext cx="8335962" cy="149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35877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Уточненный план по расходам бюджета Муромского района на 2021 год увеличивается на 4,4% или на 23738,4 тыс. рублей по отношению к утвержденному плану (535458,95492 тыс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. рублей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) и составляет 559197,35492 тыс. рублей, в том числе:</a:t>
            </a:r>
          </a:p>
          <a:p>
            <a:pPr marL="540000" indent="-180000" algn="just">
              <a:buFont typeface="Wingdings" pitchFamily="2" charset="2"/>
              <a:buChar char="Ø"/>
              <a:defRPr/>
            </a:pP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за счет средств областного бюджета расходы увеличились на 11589,4 тыс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. рублей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540000" indent="-180000" algn="just">
              <a:buFont typeface="Wingdings" pitchFamily="2" charset="2"/>
              <a:buChar char="Ø"/>
              <a:defRPr/>
            </a:pP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за счет налоговых и неналоговых доходов расходы увеличились в сумме 12149,0 тыс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. рублей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defRPr/>
            </a:pP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Расходная часть бюджета Муромского района на 2022-2023 годы остается без изменений и составит 344864,9 тыс. рублей и 330304,9 тыс. рублей соответственно. </a:t>
            </a:r>
          </a:p>
        </p:txBody>
      </p:sp>
      <p:pic>
        <p:nvPicPr>
          <p:cNvPr id="74756" name="Picture 17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713" y="1909763"/>
            <a:ext cx="78486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738" y="236538"/>
            <a:ext cx="7924800" cy="640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extBox 2"/>
          <p:cNvSpPr txBox="1">
            <a:spLocks noChangeArrowheads="1"/>
          </p:cNvSpPr>
          <p:nvPr/>
        </p:nvSpPr>
        <p:spPr bwMode="auto">
          <a:xfrm>
            <a:off x="2116138" y="152400"/>
            <a:ext cx="4876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200" b="1" u="sng">
                <a:latin typeface="Times New Roman" pitchFamily="18" charset="0"/>
                <a:cs typeface="Times New Roman" pitchFamily="18" charset="0"/>
              </a:rPr>
              <a:t>Дополнительная информация</a:t>
            </a:r>
          </a:p>
          <a:p>
            <a:pPr eaLnBrk="1" hangingPunct="1"/>
            <a:endParaRPr lang="ru-RU" altLang="ru-RU"/>
          </a:p>
        </p:txBody>
      </p:sp>
      <p:sp>
        <p:nvSpPr>
          <p:cNvPr id="76803" name="Прямоугольник 3"/>
          <p:cNvSpPr>
            <a:spLocks noChangeArrowheads="1"/>
          </p:cNvSpPr>
          <p:nvPr/>
        </p:nvSpPr>
        <p:spPr bwMode="auto">
          <a:xfrm>
            <a:off x="212725" y="5715000"/>
            <a:ext cx="8839200" cy="149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>
                <a:schemeClr val="bg2"/>
              </a:buClr>
              <a:buSzPct val="75000"/>
            </a:pPr>
            <a:r>
              <a:rPr lang="ru-RU" altLang="ru-RU" sz="1400">
                <a:latin typeface="Times New Roman" pitchFamily="18" charset="0"/>
              </a:rPr>
              <a:t>С решением Совета народных депутатов Муромского района от 18.11.2021 № 83 «О внесении изменений в решение Совета народных депутатов Муромского района от 16.12.2020 № 78 «О бюджете Муромского района на 2021 год и на плановый период 2022 и 2023 годов» можно ознакомиться в газете «Муромский край. Документы» от 23.11.2021 № 126 (4755) или на сайте администрации Муромского района </a:t>
            </a:r>
            <a:r>
              <a:rPr lang="en-US" altLang="ru-RU" sz="1400" u="sng">
                <a:solidFill>
                  <a:srgbClr val="121400"/>
                </a:solidFill>
                <a:latin typeface="Times New Roman" pitchFamily="18" charset="0"/>
              </a:rPr>
              <a:t>www.muromraion.ru</a:t>
            </a:r>
            <a:r>
              <a:rPr lang="ru-RU" altLang="ru-RU" sz="1400" u="sng">
                <a:solidFill>
                  <a:srgbClr val="121400"/>
                </a:solidFill>
                <a:latin typeface="Times New Roman" pitchFamily="18" charset="0"/>
              </a:rPr>
              <a:t> </a:t>
            </a:r>
            <a:r>
              <a:rPr lang="en-US" altLang="ru-RU" sz="140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ru-RU" altLang="ru-RU" sz="1400">
                <a:latin typeface="Times New Roman" pitchFamily="18" charset="0"/>
              </a:rPr>
              <a:t>в разделе «Финансовое управление».</a:t>
            </a:r>
          </a:p>
          <a:p>
            <a:pPr algn="just" eaLnBrk="1" hangingPunct="1">
              <a:spcBef>
                <a:spcPct val="5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altLang="ru-RU" sz="1400">
              <a:latin typeface="Times New Roman" pitchFamily="18" charset="0"/>
            </a:endParaRPr>
          </a:p>
        </p:txBody>
      </p:sp>
      <p:pic>
        <p:nvPicPr>
          <p:cNvPr id="76804" name="Picture 13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533400"/>
            <a:ext cx="74676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AutoShape 6"/>
          <p:cNvSpPr>
            <a:spLocks noChangeArrowheads="1"/>
          </p:cNvSpPr>
          <p:nvPr/>
        </p:nvSpPr>
        <p:spPr bwMode="auto">
          <a:xfrm>
            <a:off x="5508625" y="5734050"/>
            <a:ext cx="3527425" cy="576263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 sz="1900"/>
          </a:p>
        </p:txBody>
      </p:sp>
      <p:sp>
        <p:nvSpPr>
          <p:cNvPr id="31747" name="AutoShape 6"/>
          <p:cNvSpPr>
            <a:spLocks noChangeArrowheads="1"/>
          </p:cNvSpPr>
          <p:nvPr/>
        </p:nvSpPr>
        <p:spPr bwMode="auto">
          <a:xfrm>
            <a:off x="107950" y="5734050"/>
            <a:ext cx="4032250" cy="647700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 sz="1900"/>
          </a:p>
        </p:txBody>
      </p:sp>
      <p:sp>
        <p:nvSpPr>
          <p:cNvPr id="31748" name="Text Box 58"/>
          <p:cNvSpPr txBox="1">
            <a:spLocks noChangeArrowheads="1"/>
          </p:cNvSpPr>
          <p:nvPr/>
        </p:nvSpPr>
        <p:spPr bwMode="auto">
          <a:xfrm>
            <a:off x="990600" y="0"/>
            <a:ext cx="72009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200" b="1">
                <a:solidFill>
                  <a:schemeClr val="tx2"/>
                </a:solidFill>
                <a:latin typeface="Times New Roman" pitchFamily="18" charset="0"/>
              </a:rPr>
              <a:t>Бюджетный процесс</a:t>
            </a:r>
            <a:endParaRPr lang="ru-RU" altLang="ru-RU" sz="2600" b="1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71685" name="Rectangle 5"/>
          <p:cNvSpPr>
            <a:spLocks noChangeArrowheads="1"/>
          </p:cNvSpPr>
          <p:nvPr/>
        </p:nvSpPr>
        <p:spPr bwMode="auto">
          <a:xfrm>
            <a:off x="215900" y="476250"/>
            <a:ext cx="89281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indent="3603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lnSpc>
                <a:spcPct val="80000"/>
              </a:lnSpc>
              <a:spcBef>
                <a:spcPct val="20000"/>
              </a:spcBef>
            </a:pPr>
            <a:r>
              <a:rPr lang="ru-RU" altLang="ru-RU" sz="1500">
                <a:latin typeface="Times New Roman" pitchFamily="18" charset="0"/>
              </a:rPr>
              <a:t>Представляет собой деятельность по составлению проекта бюджета, его рассмотрению, утверждению, исполнению, составлению отчета об исполнении и его утверждению.</a:t>
            </a:r>
          </a:p>
        </p:txBody>
      </p:sp>
      <p:sp>
        <p:nvSpPr>
          <p:cNvPr id="71686" name="Rectangle 6"/>
          <p:cNvSpPr>
            <a:spLocks noChangeArrowheads="1"/>
          </p:cNvSpPr>
          <p:nvPr/>
        </p:nvSpPr>
        <p:spPr bwMode="auto">
          <a:xfrm>
            <a:off x="2159000" y="1125538"/>
            <a:ext cx="5072063" cy="288925"/>
          </a:xfrm>
          <a:prstGeom prst="rect">
            <a:avLst/>
          </a:prstGeom>
          <a:solidFill>
            <a:schemeClr val="accent1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500" b="1">
                <a:latin typeface="Times New Roman" pitchFamily="18" charset="0"/>
              </a:rPr>
              <a:t>ЭТАПЫ БЮДЖЕТНОГО ПРОЦЕССА</a:t>
            </a:r>
          </a:p>
        </p:txBody>
      </p:sp>
      <p:sp>
        <p:nvSpPr>
          <p:cNvPr id="71687" name="Rectangle 7"/>
          <p:cNvSpPr>
            <a:spLocks noChangeArrowheads="1"/>
          </p:cNvSpPr>
          <p:nvPr/>
        </p:nvSpPr>
        <p:spPr bwMode="auto">
          <a:xfrm>
            <a:off x="304800" y="1676400"/>
            <a:ext cx="1476375" cy="863600"/>
          </a:xfrm>
          <a:prstGeom prst="rect">
            <a:avLst/>
          </a:prstGeom>
          <a:solidFill>
            <a:schemeClr val="accent1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500" b="1">
                <a:latin typeface="Times New Roman" pitchFamily="18" charset="0"/>
              </a:rPr>
              <a:t>Разработка проекта бюджета</a:t>
            </a:r>
          </a:p>
        </p:txBody>
      </p:sp>
      <p:sp>
        <p:nvSpPr>
          <p:cNvPr id="71688" name="Rectangle 8"/>
          <p:cNvSpPr>
            <a:spLocks noChangeArrowheads="1"/>
          </p:cNvSpPr>
          <p:nvPr/>
        </p:nvSpPr>
        <p:spPr bwMode="auto">
          <a:xfrm>
            <a:off x="1943100" y="1701800"/>
            <a:ext cx="1511300" cy="865188"/>
          </a:xfrm>
          <a:prstGeom prst="rect">
            <a:avLst/>
          </a:prstGeom>
          <a:solidFill>
            <a:schemeClr val="accent1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500" b="1">
                <a:latin typeface="Times New Roman" pitchFamily="18" charset="0"/>
              </a:rPr>
              <a:t>Рассмотрение проекта бюджета</a:t>
            </a:r>
          </a:p>
        </p:txBody>
      </p:sp>
      <p:sp>
        <p:nvSpPr>
          <p:cNvPr id="71689" name="Rectangle 9"/>
          <p:cNvSpPr>
            <a:spLocks noChangeArrowheads="1"/>
          </p:cNvSpPr>
          <p:nvPr/>
        </p:nvSpPr>
        <p:spPr bwMode="auto">
          <a:xfrm>
            <a:off x="3671888" y="1701800"/>
            <a:ext cx="1511300" cy="865188"/>
          </a:xfrm>
          <a:prstGeom prst="rect">
            <a:avLst/>
          </a:prstGeom>
          <a:solidFill>
            <a:schemeClr val="accent1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500" b="1">
                <a:latin typeface="Times New Roman" pitchFamily="18" charset="0"/>
              </a:rPr>
              <a:t>Утверждение бюджета</a:t>
            </a:r>
          </a:p>
        </p:txBody>
      </p:sp>
      <p:sp>
        <p:nvSpPr>
          <p:cNvPr id="71690" name="Rectangle 10"/>
          <p:cNvSpPr>
            <a:spLocks noChangeArrowheads="1"/>
          </p:cNvSpPr>
          <p:nvPr/>
        </p:nvSpPr>
        <p:spPr bwMode="auto">
          <a:xfrm>
            <a:off x="5410200" y="1676400"/>
            <a:ext cx="1482725" cy="863600"/>
          </a:xfrm>
          <a:prstGeom prst="rect">
            <a:avLst/>
          </a:prstGeom>
          <a:solidFill>
            <a:schemeClr val="accent1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500" b="1">
                <a:latin typeface="Times New Roman" pitchFamily="18" charset="0"/>
              </a:rPr>
              <a:t>Исполнение бюджета</a:t>
            </a:r>
          </a:p>
        </p:txBody>
      </p:sp>
      <p:sp>
        <p:nvSpPr>
          <p:cNvPr id="71691" name="Rectangle 11"/>
          <p:cNvSpPr>
            <a:spLocks noChangeArrowheads="1"/>
          </p:cNvSpPr>
          <p:nvPr/>
        </p:nvSpPr>
        <p:spPr bwMode="auto">
          <a:xfrm>
            <a:off x="7127875" y="1701800"/>
            <a:ext cx="1992313" cy="863600"/>
          </a:xfrm>
          <a:prstGeom prst="rect">
            <a:avLst/>
          </a:prstGeom>
          <a:solidFill>
            <a:schemeClr val="accent1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500" b="1">
                <a:latin typeface="Times New Roman" pitchFamily="18" charset="0"/>
              </a:rPr>
              <a:t>Рассмотрение и утверждение отчета об исполнении бюджета</a:t>
            </a:r>
          </a:p>
        </p:txBody>
      </p:sp>
      <p:sp>
        <p:nvSpPr>
          <p:cNvPr id="71692" name="Line 12"/>
          <p:cNvSpPr>
            <a:spLocks noChangeShapeType="1"/>
          </p:cNvSpPr>
          <p:nvPr/>
        </p:nvSpPr>
        <p:spPr bwMode="auto">
          <a:xfrm>
            <a:off x="4464050" y="1412875"/>
            <a:ext cx="0" cy="215900"/>
          </a:xfrm>
          <a:prstGeom prst="line">
            <a:avLst/>
          </a:prstGeom>
          <a:noFill/>
          <a:ln w="15875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693" name="Line 13"/>
          <p:cNvSpPr>
            <a:spLocks noChangeShapeType="1"/>
          </p:cNvSpPr>
          <p:nvPr/>
        </p:nvSpPr>
        <p:spPr bwMode="auto">
          <a:xfrm>
            <a:off x="863600" y="1485900"/>
            <a:ext cx="74168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694" name="Line 14"/>
          <p:cNvSpPr>
            <a:spLocks noChangeShapeType="1"/>
          </p:cNvSpPr>
          <p:nvPr/>
        </p:nvSpPr>
        <p:spPr bwMode="auto">
          <a:xfrm>
            <a:off x="863600" y="1485900"/>
            <a:ext cx="0" cy="217488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695" name="Line 15"/>
          <p:cNvSpPr>
            <a:spLocks noChangeShapeType="1"/>
          </p:cNvSpPr>
          <p:nvPr/>
        </p:nvSpPr>
        <p:spPr bwMode="auto">
          <a:xfrm>
            <a:off x="2592388" y="1485900"/>
            <a:ext cx="0" cy="214313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696" name="Line 16"/>
          <p:cNvSpPr>
            <a:spLocks noChangeShapeType="1"/>
          </p:cNvSpPr>
          <p:nvPr/>
        </p:nvSpPr>
        <p:spPr bwMode="auto">
          <a:xfrm>
            <a:off x="4464050" y="1485900"/>
            <a:ext cx="0" cy="2159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697" name="Line 17"/>
          <p:cNvSpPr>
            <a:spLocks noChangeShapeType="1"/>
          </p:cNvSpPr>
          <p:nvPr/>
        </p:nvSpPr>
        <p:spPr bwMode="auto">
          <a:xfrm>
            <a:off x="6119813" y="1485900"/>
            <a:ext cx="0" cy="214313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698" name="Line 18"/>
          <p:cNvSpPr>
            <a:spLocks noChangeShapeType="1"/>
          </p:cNvSpPr>
          <p:nvPr/>
        </p:nvSpPr>
        <p:spPr bwMode="auto">
          <a:xfrm>
            <a:off x="8280400" y="1485900"/>
            <a:ext cx="0" cy="2159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763" name="Text Box 280"/>
          <p:cNvSpPr txBox="1">
            <a:spLocks noChangeArrowheads="1"/>
          </p:cNvSpPr>
          <p:nvPr/>
        </p:nvSpPr>
        <p:spPr bwMode="auto">
          <a:xfrm>
            <a:off x="0" y="5791200"/>
            <a:ext cx="4319588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300">
                <a:latin typeface="Times New Roman" pitchFamily="18" charset="0"/>
              </a:rPr>
              <a:t>Определение основных </a:t>
            </a:r>
            <a:r>
              <a:rPr lang="ru-RU" altLang="ru-RU" sz="1300" b="1">
                <a:latin typeface="Times New Roman" pitchFamily="18" charset="0"/>
              </a:rPr>
              <a:t>приоритетов и направлений</a:t>
            </a:r>
          </a:p>
          <a:p>
            <a:pPr algn="ctr" eaLnBrk="1" hangingPunct="1"/>
            <a:r>
              <a:rPr lang="ru-RU" altLang="ru-RU" sz="1300">
                <a:latin typeface="Times New Roman" pitchFamily="18" charset="0"/>
              </a:rPr>
              <a:t>финансирования расходов бюджета района</a:t>
            </a:r>
          </a:p>
        </p:txBody>
      </p:sp>
      <p:sp>
        <p:nvSpPr>
          <p:cNvPr id="31764" name="Text Box 58"/>
          <p:cNvSpPr txBox="1">
            <a:spLocks noChangeArrowheads="1"/>
          </p:cNvSpPr>
          <p:nvPr/>
        </p:nvSpPr>
        <p:spPr bwMode="auto">
          <a:xfrm>
            <a:off x="1116013" y="2895600"/>
            <a:ext cx="72009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200" b="1">
                <a:solidFill>
                  <a:schemeClr val="tx2"/>
                </a:solidFill>
                <a:latin typeface="Times New Roman" pitchFamily="18" charset="0"/>
              </a:rPr>
              <a:t>Основы составления проекта бюджета района</a:t>
            </a:r>
            <a:endParaRPr lang="ru-RU" altLang="ru-RU" sz="2600" b="1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31765" name="AutoShape 6"/>
          <p:cNvSpPr>
            <a:spLocks noChangeArrowheads="1"/>
          </p:cNvSpPr>
          <p:nvPr/>
        </p:nvSpPr>
        <p:spPr bwMode="auto">
          <a:xfrm>
            <a:off x="2082800" y="3311525"/>
            <a:ext cx="1344613" cy="1822450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 sz="1900"/>
          </a:p>
        </p:txBody>
      </p:sp>
      <p:sp>
        <p:nvSpPr>
          <p:cNvPr id="31766" name="AutoShape 6"/>
          <p:cNvSpPr>
            <a:spLocks noChangeArrowheads="1"/>
          </p:cNvSpPr>
          <p:nvPr/>
        </p:nvSpPr>
        <p:spPr bwMode="auto">
          <a:xfrm>
            <a:off x="3557588" y="3322638"/>
            <a:ext cx="1308100" cy="1811337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 sz="1900"/>
          </a:p>
        </p:txBody>
      </p:sp>
      <p:sp>
        <p:nvSpPr>
          <p:cNvPr id="31767" name="AutoShape 6"/>
          <p:cNvSpPr>
            <a:spLocks noChangeArrowheads="1"/>
          </p:cNvSpPr>
          <p:nvPr/>
        </p:nvSpPr>
        <p:spPr bwMode="auto">
          <a:xfrm>
            <a:off x="7127875" y="3355975"/>
            <a:ext cx="1908175" cy="1778000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 sz="1900"/>
          </a:p>
        </p:txBody>
      </p:sp>
      <p:sp>
        <p:nvSpPr>
          <p:cNvPr id="31768" name="AutoShape 6"/>
          <p:cNvSpPr>
            <a:spLocks noChangeArrowheads="1"/>
          </p:cNvSpPr>
          <p:nvPr/>
        </p:nvSpPr>
        <p:spPr bwMode="auto">
          <a:xfrm>
            <a:off x="82550" y="3311525"/>
            <a:ext cx="1839913" cy="1851025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 sz="1900"/>
          </a:p>
        </p:txBody>
      </p:sp>
      <p:sp>
        <p:nvSpPr>
          <p:cNvPr id="31769" name="Text Box 12"/>
          <p:cNvSpPr txBox="1">
            <a:spLocks noChangeArrowheads="1"/>
          </p:cNvSpPr>
          <p:nvPr/>
        </p:nvSpPr>
        <p:spPr bwMode="auto">
          <a:xfrm>
            <a:off x="2025650" y="3444875"/>
            <a:ext cx="1346200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300">
                <a:latin typeface="Times New Roman" pitchFamily="18" charset="0"/>
              </a:rPr>
              <a:t>Основные направления бюджетной и налоговой политики района</a:t>
            </a:r>
          </a:p>
        </p:txBody>
      </p:sp>
      <p:sp>
        <p:nvSpPr>
          <p:cNvPr id="31770" name="Text Box 11"/>
          <p:cNvSpPr txBox="1">
            <a:spLocks noChangeArrowheads="1"/>
          </p:cNvSpPr>
          <p:nvPr/>
        </p:nvSpPr>
        <p:spPr bwMode="auto">
          <a:xfrm>
            <a:off x="3532188" y="3471863"/>
            <a:ext cx="1333500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300">
                <a:latin typeface="Times New Roman" pitchFamily="18" charset="0"/>
              </a:rPr>
              <a:t>Прогноз социально – экономического развития района</a:t>
            </a:r>
          </a:p>
        </p:txBody>
      </p:sp>
      <p:sp>
        <p:nvSpPr>
          <p:cNvPr id="31771" name="Text Box 13"/>
          <p:cNvSpPr txBox="1">
            <a:spLocks noChangeArrowheads="1"/>
          </p:cNvSpPr>
          <p:nvPr/>
        </p:nvSpPr>
        <p:spPr bwMode="auto">
          <a:xfrm>
            <a:off x="7242175" y="3544888"/>
            <a:ext cx="1763713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300">
                <a:latin typeface="Times New Roman" pitchFamily="18" charset="0"/>
              </a:rPr>
              <a:t>Муниципальные </a:t>
            </a:r>
          </a:p>
          <a:p>
            <a:pPr algn="ctr" eaLnBrk="1" hangingPunct="1"/>
            <a:r>
              <a:rPr lang="ru-RU" altLang="ru-RU" sz="1300">
                <a:latin typeface="Times New Roman" pitchFamily="18" charset="0"/>
              </a:rPr>
              <a:t>программы (проекты муниципальных программ) Муромского района</a:t>
            </a:r>
          </a:p>
        </p:txBody>
      </p:sp>
      <p:sp>
        <p:nvSpPr>
          <p:cNvPr id="31772" name="Text Box 281"/>
          <p:cNvSpPr txBox="1">
            <a:spLocks noChangeArrowheads="1"/>
          </p:cNvSpPr>
          <p:nvPr/>
        </p:nvSpPr>
        <p:spPr bwMode="auto">
          <a:xfrm>
            <a:off x="5508625" y="5734050"/>
            <a:ext cx="338455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300">
                <a:latin typeface="Times New Roman" pitchFamily="18" charset="0"/>
              </a:rPr>
              <a:t>Определение основных </a:t>
            </a:r>
            <a:r>
              <a:rPr lang="ru-RU" altLang="ru-RU" sz="1300" b="1">
                <a:latin typeface="Times New Roman" pitchFamily="18" charset="0"/>
              </a:rPr>
              <a:t>объемов доходов </a:t>
            </a:r>
          </a:p>
          <a:p>
            <a:pPr algn="ctr" eaLnBrk="1" hangingPunct="1"/>
            <a:r>
              <a:rPr lang="ru-RU" altLang="ru-RU" sz="1300">
                <a:latin typeface="Times New Roman" pitchFamily="18" charset="0"/>
              </a:rPr>
              <a:t>бюджета района</a:t>
            </a:r>
          </a:p>
        </p:txBody>
      </p:sp>
      <p:sp>
        <p:nvSpPr>
          <p:cNvPr id="31773" name="AutoShape 207"/>
          <p:cNvSpPr>
            <a:spLocks noChangeArrowheads="1"/>
          </p:cNvSpPr>
          <p:nvPr/>
        </p:nvSpPr>
        <p:spPr bwMode="auto">
          <a:xfrm rot="-5400000">
            <a:off x="2561432" y="5141118"/>
            <a:ext cx="387350" cy="481013"/>
          </a:xfrm>
          <a:prstGeom prst="leftArrow">
            <a:avLst>
              <a:gd name="adj1" fmla="val 50000"/>
              <a:gd name="adj2" fmla="val 28125"/>
            </a:avLst>
          </a:prstGeom>
          <a:solidFill>
            <a:srgbClr val="FFCC99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vert="eaVert"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 sz="1900"/>
          </a:p>
        </p:txBody>
      </p:sp>
      <p:sp>
        <p:nvSpPr>
          <p:cNvPr id="31774" name="AutoShape 207"/>
          <p:cNvSpPr>
            <a:spLocks noChangeArrowheads="1"/>
          </p:cNvSpPr>
          <p:nvPr/>
        </p:nvSpPr>
        <p:spPr bwMode="auto">
          <a:xfrm rot="-5400000">
            <a:off x="796925" y="5159375"/>
            <a:ext cx="385763" cy="481013"/>
          </a:xfrm>
          <a:prstGeom prst="leftArrow">
            <a:avLst>
              <a:gd name="adj1" fmla="val 50000"/>
              <a:gd name="adj2" fmla="val 28125"/>
            </a:avLst>
          </a:prstGeom>
          <a:solidFill>
            <a:srgbClr val="FFCC99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rot="10800000"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 sz="1900"/>
          </a:p>
        </p:txBody>
      </p:sp>
      <p:sp>
        <p:nvSpPr>
          <p:cNvPr id="31775" name="AutoShape 49"/>
          <p:cNvSpPr>
            <a:spLocks noChangeArrowheads="1"/>
          </p:cNvSpPr>
          <p:nvPr/>
        </p:nvSpPr>
        <p:spPr bwMode="auto">
          <a:xfrm rot="5400000">
            <a:off x="4644232" y="5372894"/>
            <a:ext cx="360362" cy="1225550"/>
          </a:xfrm>
          <a:prstGeom prst="upDownArrow">
            <a:avLst>
              <a:gd name="adj1" fmla="val 50000"/>
              <a:gd name="adj2" fmla="val 68018"/>
            </a:avLst>
          </a:prstGeom>
          <a:solidFill>
            <a:srgbClr val="FFCC99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rot="10800000" vert="eaVert"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 sz="1900"/>
          </a:p>
        </p:txBody>
      </p:sp>
      <p:sp>
        <p:nvSpPr>
          <p:cNvPr id="31776" name="Text Box 10"/>
          <p:cNvSpPr txBox="1">
            <a:spLocks noChangeArrowheads="1"/>
          </p:cNvSpPr>
          <p:nvPr/>
        </p:nvSpPr>
        <p:spPr bwMode="auto">
          <a:xfrm>
            <a:off x="149225" y="3311525"/>
            <a:ext cx="1781175" cy="189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300">
                <a:latin typeface="Times New Roman" pitchFamily="18" charset="0"/>
              </a:rPr>
              <a:t>Положения послания Президента Российской Федерации Федеральному Собранию Российской Федерации, определяющих бюджетную политику</a:t>
            </a:r>
          </a:p>
        </p:txBody>
      </p:sp>
      <p:sp>
        <p:nvSpPr>
          <p:cNvPr id="31777" name="AutoShape 6"/>
          <p:cNvSpPr>
            <a:spLocks noChangeArrowheads="1"/>
          </p:cNvSpPr>
          <p:nvPr/>
        </p:nvSpPr>
        <p:spPr bwMode="auto">
          <a:xfrm>
            <a:off x="5018088" y="3355975"/>
            <a:ext cx="1992312" cy="1778000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 typeface="Wingdings" pitchFamily="2" charset="2"/>
              <a:buNone/>
            </a:pPr>
            <a:r>
              <a:rPr lang="ru-RU" altLang="ru-RU" sz="1300">
                <a:latin typeface="Times New Roman" pitchFamily="18" charset="0"/>
                <a:cs typeface="Times New Roman" pitchFamily="18" charset="0"/>
              </a:rPr>
              <a:t>Бюджетный прогноз (проект бюджетного прогноза, проект изменений бюджетного прогноза) на долгосрочный период по Муромскому району</a:t>
            </a:r>
          </a:p>
        </p:txBody>
      </p:sp>
      <p:sp>
        <p:nvSpPr>
          <p:cNvPr id="31778" name="AutoShape 207"/>
          <p:cNvSpPr>
            <a:spLocks noChangeArrowheads="1"/>
          </p:cNvSpPr>
          <p:nvPr/>
        </p:nvSpPr>
        <p:spPr bwMode="auto">
          <a:xfrm rot="-5400000">
            <a:off x="5820569" y="5158582"/>
            <a:ext cx="387350" cy="481012"/>
          </a:xfrm>
          <a:prstGeom prst="leftArrow">
            <a:avLst>
              <a:gd name="adj1" fmla="val 50000"/>
              <a:gd name="adj2" fmla="val 28125"/>
            </a:avLst>
          </a:prstGeom>
          <a:solidFill>
            <a:srgbClr val="FFCC99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vert="eaVert"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 sz="1900"/>
          </a:p>
        </p:txBody>
      </p:sp>
      <p:sp>
        <p:nvSpPr>
          <p:cNvPr id="31779" name="AutoShape 207"/>
          <p:cNvSpPr>
            <a:spLocks noChangeArrowheads="1"/>
          </p:cNvSpPr>
          <p:nvPr/>
        </p:nvSpPr>
        <p:spPr bwMode="auto">
          <a:xfrm rot="-5400000">
            <a:off x="7887494" y="5141119"/>
            <a:ext cx="387350" cy="481012"/>
          </a:xfrm>
          <a:prstGeom prst="leftArrow">
            <a:avLst>
              <a:gd name="adj1" fmla="val 50000"/>
              <a:gd name="adj2" fmla="val 28125"/>
            </a:avLst>
          </a:prstGeom>
          <a:solidFill>
            <a:srgbClr val="FFCC99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vert="eaVert"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 sz="1900"/>
          </a:p>
        </p:txBody>
      </p:sp>
      <p:sp>
        <p:nvSpPr>
          <p:cNvPr id="31780" name="AutoShape 207"/>
          <p:cNvSpPr>
            <a:spLocks noChangeArrowheads="1"/>
          </p:cNvSpPr>
          <p:nvPr/>
        </p:nvSpPr>
        <p:spPr bwMode="auto">
          <a:xfrm rot="-5400000">
            <a:off x="4029869" y="5158582"/>
            <a:ext cx="387350" cy="481012"/>
          </a:xfrm>
          <a:prstGeom prst="leftArrow">
            <a:avLst>
              <a:gd name="adj1" fmla="val 50000"/>
              <a:gd name="adj2" fmla="val 28125"/>
            </a:avLst>
          </a:prstGeom>
          <a:solidFill>
            <a:srgbClr val="FFCC99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vert="eaVert"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 sz="19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716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71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71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71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0"/>
                                        <p:tgtEl>
                                          <p:spTgt spid="71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71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2000"/>
                                        <p:tgtEl>
                                          <p:spTgt spid="71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2000"/>
                                        <p:tgtEl>
                                          <p:spTgt spid="71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2000"/>
                                        <p:tgtEl>
                                          <p:spTgt spid="71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2000"/>
                                        <p:tgtEl>
                                          <p:spTgt spid="71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2000"/>
                                        <p:tgtEl>
                                          <p:spTgt spid="71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4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2000"/>
                                        <p:tgtEl>
                                          <p:spTgt spid="71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5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2000"/>
                                        <p:tgtEl>
                                          <p:spTgt spid="71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5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2000"/>
                                        <p:tgtEl>
                                          <p:spTgt spid="71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5" grpId="0" build="p"/>
      <p:bldP spid="71686" grpId="0" animBg="1"/>
      <p:bldP spid="71687" grpId="0" animBg="1"/>
      <p:bldP spid="71688" grpId="0" animBg="1"/>
      <p:bldP spid="71689" grpId="0" animBg="1"/>
      <p:bldP spid="71690" grpId="0" animBg="1"/>
      <p:bldP spid="71691" grpId="0" animBg="1"/>
      <p:bldP spid="71692" grpId="0" animBg="1"/>
      <p:bldP spid="71693" grpId="0" animBg="1"/>
      <p:bldP spid="71694" grpId="0" animBg="1"/>
      <p:bldP spid="71695" grpId="0" animBg="1"/>
      <p:bldP spid="71696" grpId="0" animBg="1"/>
      <p:bldP spid="71697" grpId="0" animBg="1"/>
      <p:bldP spid="7169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58"/>
          <p:cNvSpPr txBox="1">
            <a:spLocks noChangeArrowheads="1"/>
          </p:cNvSpPr>
          <p:nvPr/>
        </p:nvSpPr>
        <p:spPr bwMode="auto">
          <a:xfrm>
            <a:off x="0" y="228600"/>
            <a:ext cx="9144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900" b="1">
                <a:solidFill>
                  <a:schemeClr val="tx2"/>
                </a:solidFill>
                <a:latin typeface="Times New Roman" pitchFamily="18" charset="0"/>
              </a:rPr>
              <a:t>Граждане и предприятия Муромского района – участники бюджетного процесса</a:t>
            </a:r>
          </a:p>
        </p:txBody>
      </p:sp>
      <p:sp>
        <p:nvSpPr>
          <p:cNvPr id="67636" name="AutoShape 52"/>
          <p:cNvSpPr>
            <a:spLocks noChangeArrowheads="1"/>
          </p:cNvSpPr>
          <p:nvPr/>
        </p:nvSpPr>
        <p:spPr bwMode="auto">
          <a:xfrm rot="-5400000">
            <a:off x="1766094" y="1485107"/>
            <a:ext cx="2732087" cy="977900"/>
          </a:xfrm>
          <a:prstGeom prst="downArrowCallout">
            <a:avLst>
              <a:gd name="adj1" fmla="val 69846"/>
              <a:gd name="adj2" fmla="val 69846"/>
              <a:gd name="adj3" fmla="val 16667"/>
              <a:gd name="adj4" fmla="val 66667"/>
            </a:avLst>
          </a:prstGeom>
          <a:solidFill>
            <a:srgbClr val="FFCC99"/>
          </a:solidFill>
          <a:ln w="19050">
            <a:solidFill>
              <a:srgbClr val="FF6600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900" b="1">
                <a:latin typeface="Times New Roman" pitchFamily="18" charset="0"/>
              </a:rPr>
              <a:t>как налогоплательщики</a:t>
            </a:r>
          </a:p>
        </p:txBody>
      </p:sp>
      <p:sp>
        <p:nvSpPr>
          <p:cNvPr id="67637" name="AutoShape 53"/>
          <p:cNvSpPr>
            <a:spLocks noChangeArrowheads="1"/>
          </p:cNvSpPr>
          <p:nvPr/>
        </p:nvSpPr>
        <p:spPr bwMode="auto">
          <a:xfrm rot="5400000">
            <a:off x="4914900" y="1495425"/>
            <a:ext cx="2752725" cy="981075"/>
          </a:xfrm>
          <a:prstGeom prst="downArrowCallout">
            <a:avLst>
              <a:gd name="adj1" fmla="val 70146"/>
              <a:gd name="adj2" fmla="val 70146"/>
              <a:gd name="adj3" fmla="val 16667"/>
              <a:gd name="adj4" fmla="val 66667"/>
            </a:avLst>
          </a:prstGeom>
          <a:solidFill>
            <a:srgbClr val="FFCC99"/>
          </a:solidFill>
          <a:ln w="19050">
            <a:solidFill>
              <a:srgbClr val="FF6600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900" b="1">
                <a:latin typeface="Times New Roman" pitchFamily="18" charset="0"/>
              </a:rPr>
              <a:t>как получатели социальных гарантий</a:t>
            </a:r>
          </a:p>
        </p:txBody>
      </p:sp>
      <p:sp>
        <p:nvSpPr>
          <p:cNvPr id="32773" name="AutoShape 56"/>
          <p:cNvSpPr>
            <a:spLocks noChangeArrowheads="1"/>
          </p:cNvSpPr>
          <p:nvPr/>
        </p:nvSpPr>
        <p:spPr bwMode="auto">
          <a:xfrm>
            <a:off x="1295400" y="685800"/>
            <a:ext cx="1366838" cy="1008063"/>
          </a:xfrm>
          <a:prstGeom prst="homePlate">
            <a:avLst>
              <a:gd name="adj" fmla="val 33898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ru-RU" altLang="ru-RU" sz="900"/>
          </a:p>
        </p:txBody>
      </p:sp>
      <p:sp>
        <p:nvSpPr>
          <p:cNvPr id="32774" name="AutoShape 57"/>
          <p:cNvSpPr>
            <a:spLocks noChangeArrowheads="1"/>
          </p:cNvSpPr>
          <p:nvPr/>
        </p:nvSpPr>
        <p:spPr bwMode="auto">
          <a:xfrm>
            <a:off x="1258888" y="1844675"/>
            <a:ext cx="1455737" cy="1941513"/>
          </a:xfrm>
          <a:prstGeom prst="homePlate">
            <a:avLst>
              <a:gd name="adj" fmla="val 25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ru-RU" altLang="ru-RU" sz="900"/>
          </a:p>
        </p:txBody>
      </p:sp>
      <p:pic>
        <p:nvPicPr>
          <p:cNvPr id="67644" name="Picture 6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990600"/>
            <a:ext cx="20574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645" name="Rectangle 61"/>
          <p:cNvSpPr>
            <a:spLocks noChangeArrowheads="1"/>
          </p:cNvSpPr>
          <p:nvPr/>
        </p:nvSpPr>
        <p:spPr bwMode="auto">
          <a:xfrm>
            <a:off x="0" y="1125538"/>
            <a:ext cx="1371600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500" b="1">
                <a:latin typeface="Times New Roman" pitchFamily="18" charset="0"/>
              </a:rPr>
              <a:t>Помогают формировать доходную часть бюджета </a:t>
            </a:r>
          </a:p>
          <a:p>
            <a:pPr algn="ctr" eaLnBrk="1" hangingPunct="1"/>
            <a:r>
              <a:rPr lang="ru-RU" altLang="ru-RU" sz="1500" b="1">
                <a:latin typeface="Times New Roman" pitchFamily="18" charset="0"/>
              </a:rPr>
              <a:t>(налоговые </a:t>
            </a:r>
          </a:p>
          <a:p>
            <a:pPr algn="ctr" eaLnBrk="1" hangingPunct="1"/>
            <a:r>
              <a:rPr lang="ru-RU" altLang="ru-RU" sz="1500" b="1">
                <a:latin typeface="Times New Roman" pitchFamily="18" charset="0"/>
              </a:rPr>
              <a:t>доходы)</a:t>
            </a:r>
          </a:p>
        </p:txBody>
      </p:sp>
      <p:sp>
        <p:nvSpPr>
          <p:cNvPr id="67646" name="Rectangle 62"/>
          <p:cNvSpPr>
            <a:spLocks noChangeArrowheads="1"/>
          </p:cNvSpPr>
          <p:nvPr/>
        </p:nvSpPr>
        <p:spPr bwMode="auto">
          <a:xfrm>
            <a:off x="6767513" y="792163"/>
            <a:ext cx="2376487" cy="237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500" b="1">
                <a:latin typeface="Times New Roman" pitchFamily="18" charset="0"/>
              </a:rPr>
              <a:t>Получают социальные </a:t>
            </a:r>
          </a:p>
          <a:p>
            <a:pPr algn="ctr" eaLnBrk="1" hangingPunct="1"/>
            <a:r>
              <a:rPr lang="ru-RU" altLang="ru-RU" sz="1500" b="1">
                <a:latin typeface="Times New Roman" pitchFamily="18" charset="0"/>
              </a:rPr>
              <a:t>гарантии – расходная часть бюджета (образование, </a:t>
            </a:r>
          </a:p>
          <a:p>
            <a:pPr algn="ctr" eaLnBrk="1" hangingPunct="1"/>
            <a:r>
              <a:rPr lang="ru-RU" altLang="ru-RU" sz="1500" b="1">
                <a:latin typeface="Times New Roman" pitchFamily="18" charset="0"/>
              </a:rPr>
              <a:t>ЖКХ, культура, физическая </a:t>
            </a:r>
          </a:p>
          <a:p>
            <a:pPr algn="ctr" eaLnBrk="1" hangingPunct="1"/>
            <a:r>
              <a:rPr lang="ru-RU" altLang="ru-RU" sz="1500" b="1">
                <a:latin typeface="Times New Roman" pitchFamily="18" charset="0"/>
              </a:rPr>
              <a:t>культура и спорт и другие направления социальных гарантий населению)</a:t>
            </a:r>
          </a:p>
        </p:txBody>
      </p:sp>
      <p:sp>
        <p:nvSpPr>
          <p:cNvPr id="32778" name="Text Box 63"/>
          <p:cNvSpPr txBox="1">
            <a:spLocks noChangeArrowheads="1"/>
          </p:cNvSpPr>
          <p:nvPr/>
        </p:nvSpPr>
        <p:spPr bwMode="auto">
          <a:xfrm>
            <a:off x="1331913" y="704850"/>
            <a:ext cx="1152525" cy="93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100">
                <a:latin typeface="Times New Roman" pitchFamily="18" charset="0"/>
              </a:rPr>
              <a:t>Граждане – НДФЛ, транспортный налог с физических лиц</a:t>
            </a:r>
          </a:p>
        </p:txBody>
      </p:sp>
      <p:sp>
        <p:nvSpPr>
          <p:cNvPr id="32779" name="Text Box 64"/>
          <p:cNvSpPr txBox="1">
            <a:spLocks noChangeArrowheads="1"/>
          </p:cNvSpPr>
          <p:nvPr/>
        </p:nvSpPr>
        <p:spPr bwMode="auto">
          <a:xfrm>
            <a:off x="1143000" y="1857375"/>
            <a:ext cx="1447800" cy="167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300">
                <a:latin typeface="Times New Roman" pitchFamily="18" charset="0"/>
                <a:cs typeface="Times New Roman" pitchFamily="18" charset="0"/>
              </a:rPr>
              <a:t>Организации, </a:t>
            </a:r>
          </a:p>
          <a:p>
            <a:pPr algn="ctr" eaLnBrk="1" hangingPunct="1"/>
            <a:r>
              <a:rPr lang="ru-RU" altLang="ru-RU" sz="1300">
                <a:latin typeface="Times New Roman" pitchFamily="18" charset="0"/>
                <a:cs typeface="Times New Roman" pitchFamily="18" charset="0"/>
              </a:rPr>
              <a:t>предприниматели – акцизы, УСН, ЕНВД, ЕСХН, налог, взимаемый при патентной системе налогообложения</a:t>
            </a:r>
          </a:p>
        </p:txBody>
      </p:sp>
      <p:sp>
        <p:nvSpPr>
          <p:cNvPr id="32780" name="Text Box 58"/>
          <p:cNvSpPr txBox="1">
            <a:spLocks noChangeArrowheads="1"/>
          </p:cNvSpPr>
          <p:nvPr/>
        </p:nvSpPr>
        <p:spPr bwMode="auto">
          <a:xfrm>
            <a:off x="1692275" y="3573463"/>
            <a:ext cx="6192838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900" b="1" i="1">
                <a:latin typeface="Times New Roman" pitchFamily="18" charset="0"/>
              </a:rPr>
              <a:t>Участие гражданина в бюджетном процессе</a:t>
            </a:r>
          </a:p>
        </p:txBody>
      </p:sp>
      <p:sp>
        <p:nvSpPr>
          <p:cNvPr id="32781" name="Rectangle 68"/>
          <p:cNvSpPr>
            <a:spLocks noChangeArrowheads="1"/>
          </p:cNvSpPr>
          <p:nvPr/>
        </p:nvSpPr>
        <p:spPr bwMode="auto">
          <a:xfrm>
            <a:off x="2484438" y="4076700"/>
            <a:ext cx="6551612" cy="504825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ru-RU" altLang="ru-RU" sz="900"/>
          </a:p>
        </p:txBody>
      </p:sp>
      <p:sp>
        <p:nvSpPr>
          <p:cNvPr id="32782" name="Rectangle 69"/>
          <p:cNvSpPr>
            <a:spLocks noChangeArrowheads="1"/>
          </p:cNvSpPr>
          <p:nvPr/>
        </p:nvSpPr>
        <p:spPr bwMode="auto">
          <a:xfrm>
            <a:off x="2484438" y="4724400"/>
            <a:ext cx="6516687" cy="503238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ru-RU" altLang="ru-RU" sz="900"/>
          </a:p>
        </p:txBody>
      </p:sp>
      <p:sp>
        <p:nvSpPr>
          <p:cNvPr id="32783" name="Rectangle 70"/>
          <p:cNvSpPr>
            <a:spLocks noChangeArrowheads="1"/>
          </p:cNvSpPr>
          <p:nvPr/>
        </p:nvSpPr>
        <p:spPr bwMode="auto">
          <a:xfrm>
            <a:off x="2484438" y="5516563"/>
            <a:ext cx="6480175" cy="122555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ru-RU" altLang="ru-RU" sz="900"/>
          </a:p>
        </p:txBody>
      </p:sp>
      <p:sp>
        <p:nvSpPr>
          <p:cNvPr id="32784" name="Text Box 71"/>
          <p:cNvSpPr txBox="1">
            <a:spLocks noChangeArrowheads="1"/>
          </p:cNvSpPr>
          <p:nvPr/>
        </p:nvSpPr>
        <p:spPr bwMode="auto">
          <a:xfrm>
            <a:off x="2627313" y="4149725"/>
            <a:ext cx="63373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500">
                <a:latin typeface="Times New Roman" pitchFamily="18" charset="0"/>
              </a:rPr>
              <a:t>Публичные слушания по проекту бюджета района</a:t>
            </a:r>
          </a:p>
        </p:txBody>
      </p:sp>
      <p:sp>
        <p:nvSpPr>
          <p:cNvPr id="32785" name="Text Box 72"/>
          <p:cNvSpPr txBox="1">
            <a:spLocks noChangeArrowheads="1"/>
          </p:cNvSpPr>
          <p:nvPr/>
        </p:nvSpPr>
        <p:spPr bwMode="auto">
          <a:xfrm>
            <a:off x="2519363" y="4797425"/>
            <a:ext cx="6624637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500">
                <a:latin typeface="Times New Roman" pitchFamily="18" charset="0"/>
              </a:rPr>
              <a:t>Публичные слушания по отчету об исполнении бюджета района</a:t>
            </a:r>
          </a:p>
        </p:txBody>
      </p:sp>
      <p:sp>
        <p:nvSpPr>
          <p:cNvPr id="32786" name="Text Box 73"/>
          <p:cNvSpPr txBox="1">
            <a:spLocks noChangeArrowheads="1"/>
          </p:cNvSpPr>
          <p:nvPr/>
        </p:nvSpPr>
        <p:spPr bwMode="auto">
          <a:xfrm>
            <a:off x="2484438" y="5589588"/>
            <a:ext cx="655320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400">
                <a:latin typeface="Times New Roman" pitchFamily="18" charset="0"/>
              </a:rPr>
              <a:t>Публичные обсуждения муниципальных программ Муромского района</a:t>
            </a:r>
          </a:p>
          <a:p>
            <a:pPr algn="ctr" eaLnBrk="1" hangingPunct="1"/>
            <a:r>
              <a:rPr lang="ru-RU" altLang="ru-RU" sz="1400">
                <a:latin typeface="Times New Roman" pitchFamily="18" charset="0"/>
              </a:rPr>
              <a:t>(проект муниципальной программы размещается на официальном сайте администрации Муромского района в сети Интернет с указанием дат начала и окончания приема предложений на срок не более чем 10 дней)</a:t>
            </a:r>
          </a:p>
        </p:txBody>
      </p:sp>
      <p:sp>
        <p:nvSpPr>
          <p:cNvPr id="32787" name="AutoShape 77"/>
          <p:cNvSpPr>
            <a:spLocks noChangeArrowheads="1"/>
          </p:cNvSpPr>
          <p:nvPr/>
        </p:nvSpPr>
        <p:spPr bwMode="auto">
          <a:xfrm rot="5400000">
            <a:off x="2036763" y="4129087"/>
            <a:ext cx="533400" cy="504825"/>
          </a:xfrm>
          <a:prstGeom prst="chevron">
            <a:avLst>
              <a:gd name="adj" fmla="val 26415"/>
            </a:avLst>
          </a:prstGeom>
          <a:solidFill>
            <a:srgbClr val="FFCC99"/>
          </a:solidFill>
          <a:ln w="9525" algn="ctr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ru-RU" altLang="ru-RU" sz="900"/>
          </a:p>
        </p:txBody>
      </p:sp>
      <p:sp>
        <p:nvSpPr>
          <p:cNvPr id="32788" name="AutoShape 78"/>
          <p:cNvSpPr>
            <a:spLocks noChangeArrowheads="1"/>
          </p:cNvSpPr>
          <p:nvPr/>
        </p:nvSpPr>
        <p:spPr bwMode="auto">
          <a:xfrm rot="5400000">
            <a:off x="2051050" y="4724400"/>
            <a:ext cx="504825" cy="504825"/>
          </a:xfrm>
          <a:prstGeom prst="chevron">
            <a:avLst>
              <a:gd name="adj" fmla="val 25000"/>
            </a:avLst>
          </a:prstGeom>
          <a:solidFill>
            <a:srgbClr val="FFCC99"/>
          </a:solidFill>
          <a:ln w="9525" algn="ctr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ru-RU" altLang="ru-RU" sz="900"/>
          </a:p>
        </p:txBody>
      </p:sp>
      <p:sp>
        <p:nvSpPr>
          <p:cNvPr id="32789" name="AutoShape 79"/>
          <p:cNvSpPr>
            <a:spLocks noChangeArrowheads="1"/>
          </p:cNvSpPr>
          <p:nvPr/>
        </p:nvSpPr>
        <p:spPr bwMode="auto">
          <a:xfrm rot="5400000">
            <a:off x="2124075" y="5876925"/>
            <a:ext cx="504825" cy="504825"/>
          </a:xfrm>
          <a:prstGeom prst="chevron">
            <a:avLst>
              <a:gd name="adj" fmla="val 25000"/>
            </a:avLst>
          </a:prstGeom>
          <a:solidFill>
            <a:srgbClr val="FFCC99"/>
          </a:solidFill>
          <a:ln w="9525" algn="ctr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ru-RU" altLang="ru-RU" sz="900"/>
          </a:p>
        </p:txBody>
      </p:sp>
      <p:sp>
        <p:nvSpPr>
          <p:cNvPr id="32790" name="Text Box 80"/>
          <p:cNvSpPr txBox="1">
            <a:spLocks noChangeArrowheads="1"/>
          </p:cNvSpPr>
          <p:nvPr/>
        </p:nvSpPr>
        <p:spPr bwMode="auto">
          <a:xfrm>
            <a:off x="2133600" y="4191000"/>
            <a:ext cx="360363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900" b="1">
                <a:latin typeface="Times New Roman" pitchFamily="18" charset="0"/>
              </a:rPr>
              <a:t>1</a:t>
            </a:r>
          </a:p>
        </p:txBody>
      </p:sp>
      <p:sp>
        <p:nvSpPr>
          <p:cNvPr id="32791" name="Text Box 81"/>
          <p:cNvSpPr txBox="1">
            <a:spLocks noChangeArrowheads="1"/>
          </p:cNvSpPr>
          <p:nvPr/>
        </p:nvSpPr>
        <p:spPr bwMode="auto">
          <a:xfrm>
            <a:off x="2133600" y="4800600"/>
            <a:ext cx="360363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900" b="1">
                <a:latin typeface="Times New Roman" pitchFamily="18" charset="0"/>
              </a:rPr>
              <a:t>2</a:t>
            </a:r>
          </a:p>
        </p:txBody>
      </p:sp>
      <p:sp>
        <p:nvSpPr>
          <p:cNvPr id="32792" name="Text Box 82"/>
          <p:cNvSpPr txBox="1">
            <a:spLocks noChangeArrowheads="1"/>
          </p:cNvSpPr>
          <p:nvPr/>
        </p:nvSpPr>
        <p:spPr bwMode="auto">
          <a:xfrm>
            <a:off x="2209800" y="5943600"/>
            <a:ext cx="360363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900" b="1">
                <a:latin typeface="Times New Roman" pitchFamily="18" charset="0"/>
              </a:rPr>
              <a:t>3</a:t>
            </a:r>
          </a:p>
        </p:txBody>
      </p:sp>
      <p:pic>
        <p:nvPicPr>
          <p:cNvPr id="32793" name="Picture 28" descr="mqtmzkwn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95800"/>
            <a:ext cx="19812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76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76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7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76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76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7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67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76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76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76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7500"/>
                            </p:stCondLst>
                            <p:childTnLst>
                              <p:par>
                                <p:cTn id="27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676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676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676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2900"/>
                            </p:stCondLst>
                            <p:childTnLst>
                              <p:par>
                                <p:cTn id="33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676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676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676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33300"/>
                            </p:stCondLst>
                            <p:childTnLst>
                              <p:par>
                                <p:cTn id="39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676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676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676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39700"/>
                            </p:stCondLst>
                            <p:childTnLst>
                              <p:par>
                                <p:cTn id="45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676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676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676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636" grpId="0" animBg="1"/>
      <p:bldP spid="67637" grpId="0" animBg="1"/>
      <p:bldP spid="6764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2"/>
          <p:cNvSpPr>
            <a:spLocks noChangeArrowheads="1"/>
          </p:cNvSpPr>
          <p:nvPr/>
        </p:nvSpPr>
        <p:spPr bwMode="auto">
          <a:xfrm>
            <a:off x="3203575" y="1844675"/>
            <a:ext cx="215900" cy="576263"/>
          </a:xfrm>
          <a:prstGeom prst="rect">
            <a:avLst/>
          </a:prstGeom>
          <a:solidFill>
            <a:srgbClr val="FFCC99"/>
          </a:solidFill>
          <a:ln w="9525" algn="ctr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ru-RU" altLang="ru-RU" sz="900"/>
          </a:p>
        </p:txBody>
      </p:sp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107950" y="476250"/>
            <a:ext cx="9036050" cy="87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4767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20000"/>
              </a:spcBef>
            </a:pPr>
            <a:r>
              <a:rPr lang="ru-RU" altLang="ru-RU" sz="1600">
                <a:latin typeface="Times New Roman" pitchFamily="18" charset="0"/>
              </a:rPr>
              <a:t>Бюджет состоит из трех основных частей: </a:t>
            </a:r>
            <a:r>
              <a:rPr lang="ru-RU" altLang="ru-RU" sz="1600" b="1" i="1">
                <a:solidFill>
                  <a:schemeClr val="tx2"/>
                </a:solidFill>
                <a:latin typeface="Times New Roman" pitchFamily="18" charset="0"/>
              </a:rPr>
              <a:t>доходов, расходов и источников финансирования дефицита бюджета</a:t>
            </a:r>
            <a:r>
              <a:rPr lang="ru-RU" altLang="ru-RU" sz="1600" b="1">
                <a:solidFill>
                  <a:schemeClr val="tx2"/>
                </a:solidFill>
                <a:latin typeface="Times New Roman" pitchFamily="18" charset="0"/>
              </a:rPr>
              <a:t>.</a:t>
            </a:r>
            <a:r>
              <a:rPr lang="ru-RU" altLang="ru-RU" sz="1600">
                <a:solidFill>
                  <a:schemeClr val="tx2"/>
                </a:solidFill>
                <a:latin typeface="Times New Roman" pitchFamily="18" charset="0"/>
              </a:rPr>
              <a:t> </a:t>
            </a:r>
          </a:p>
          <a:p>
            <a:pPr algn="ctr" eaLnBrk="1" hangingPunct="1">
              <a:spcBef>
                <a:spcPct val="20000"/>
              </a:spcBef>
            </a:pPr>
            <a:r>
              <a:rPr lang="ru-RU" altLang="ru-RU" sz="1600">
                <a:latin typeface="Times New Roman" pitchFamily="18" charset="0"/>
              </a:rPr>
              <a:t>Схематично бюджет можно изобразить следующим образом:</a:t>
            </a:r>
          </a:p>
        </p:txBody>
      </p:sp>
      <p:sp>
        <p:nvSpPr>
          <p:cNvPr id="33796" name="Line 49"/>
          <p:cNvSpPr>
            <a:spLocks noChangeShapeType="1"/>
          </p:cNvSpPr>
          <p:nvPr/>
        </p:nvSpPr>
        <p:spPr bwMode="auto">
          <a:xfrm>
            <a:off x="3419475" y="4005263"/>
            <a:ext cx="0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3797" name="Line 50"/>
          <p:cNvSpPr>
            <a:spLocks noChangeShapeType="1"/>
          </p:cNvSpPr>
          <p:nvPr/>
        </p:nvSpPr>
        <p:spPr bwMode="auto">
          <a:xfrm>
            <a:off x="3276600" y="4149725"/>
            <a:ext cx="2873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3798" name="AutoShape 51"/>
          <p:cNvSpPr>
            <a:spLocks/>
          </p:cNvSpPr>
          <p:nvPr/>
        </p:nvSpPr>
        <p:spPr bwMode="auto">
          <a:xfrm>
            <a:off x="3995738" y="2924175"/>
            <a:ext cx="431800" cy="2665413"/>
          </a:xfrm>
          <a:prstGeom prst="rightBrace">
            <a:avLst>
              <a:gd name="adj1" fmla="val 51440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ru-RU" altLang="ru-RU" sz="900"/>
          </a:p>
        </p:txBody>
      </p:sp>
      <p:sp>
        <p:nvSpPr>
          <p:cNvPr id="33799" name="Line 52"/>
          <p:cNvSpPr>
            <a:spLocks noChangeShapeType="1"/>
          </p:cNvSpPr>
          <p:nvPr/>
        </p:nvSpPr>
        <p:spPr bwMode="auto">
          <a:xfrm>
            <a:off x="4500563" y="4076700"/>
            <a:ext cx="431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3800" name="Line 53"/>
          <p:cNvSpPr>
            <a:spLocks noChangeShapeType="1"/>
          </p:cNvSpPr>
          <p:nvPr/>
        </p:nvSpPr>
        <p:spPr bwMode="auto">
          <a:xfrm>
            <a:off x="4500563" y="4437063"/>
            <a:ext cx="431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3801" name="Text Box 58"/>
          <p:cNvSpPr txBox="1">
            <a:spLocks noChangeArrowheads="1"/>
          </p:cNvSpPr>
          <p:nvPr/>
        </p:nvSpPr>
        <p:spPr bwMode="auto">
          <a:xfrm>
            <a:off x="1835150" y="0"/>
            <a:ext cx="5256213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200" b="1">
                <a:latin typeface="Times New Roman" pitchFamily="18" charset="0"/>
              </a:rPr>
              <a:t>Структура бюджета</a:t>
            </a:r>
          </a:p>
        </p:txBody>
      </p:sp>
      <p:sp>
        <p:nvSpPr>
          <p:cNvPr id="33802" name="Text Box 21"/>
          <p:cNvSpPr txBox="1">
            <a:spLocks noChangeArrowheads="1"/>
          </p:cNvSpPr>
          <p:nvPr/>
        </p:nvSpPr>
        <p:spPr bwMode="auto">
          <a:xfrm>
            <a:off x="6477000" y="2133600"/>
            <a:ext cx="2559050" cy="288925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100" b="1">
                <a:latin typeface="Times New Roman" pitchFamily="18" charset="0"/>
              </a:rPr>
              <a:t>Общегосударственные вопросы</a:t>
            </a:r>
          </a:p>
        </p:txBody>
      </p:sp>
      <p:sp>
        <p:nvSpPr>
          <p:cNvPr id="33803" name="Text Box 26"/>
          <p:cNvSpPr txBox="1">
            <a:spLocks noChangeArrowheads="1"/>
          </p:cNvSpPr>
          <p:nvPr/>
        </p:nvSpPr>
        <p:spPr bwMode="auto">
          <a:xfrm>
            <a:off x="6477000" y="2590800"/>
            <a:ext cx="2559050" cy="393700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900" b="1">
                <a:latin typeface="Times New Roman" pitchFamily="18" charset="0"/>
              </a:rPr>
              <a:t>Национальная безопасность и правоохранительная деятельность</a:t>
            </a:r>
          </a:p>
        </p:txBody>
      </p:sp>
      <p:sp>
        <p:nvSpPr>
          <p:cNvPr id="33804" name="Text Box 28"/>
          <p:cNvSpPr txBox="1">
            <a:spLocks noChangeArrowheads="1"/>
          </p:cNvSpPr>
          <p:nvPr/>
        </p:nvSpPr>
        <p:spPr bwMode="auto">
          <a:xfrm>
            <a:off x="6477000" y="3068638"/>
            <a:ext cx="2559050" cy="257175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900" b="1">
                <a:latin typeface="Times New Roman" pitchFamily="18" charset="0"/>
              </a:rPr>
              <a:t>Национальная экономика</a:t>
            </a:r>
          </a:p>
        </p:txBody>
      </p:sp>
      <p:sp>
        <p:nvSpPr>
          <p:cNvPr id="33805" name="Text Box 33"/>
          <p:cNvSpPr txBox="1">
            <a:spLocks noChangeArrowheads="1"/>
          </p:cNvSpPr>
          <p:nvPr/>
        </p:nvSpPr>
        <p:spPr bwMode="auto">
          <a:xfrm>
            <a:off x="6477000" y="3429000"/>
            <a:ext cx="2559050" cy="257175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900" b="1">
                <a:latin typeface="Times New Roman" pitchFamily="18" charset="0"/>
              </a:rPr>
              <a:t>Жилищно-коммунальное хозяйство</a:t>
            </a:r>
          </a:p>
        </p:txBody>
      </p:sp>
      <p:sp>
        <p:nvSpPr>
          <p:cNvPr id="33806" name="Text Box 36"/>
          <p:cNvSpPr txBox="1">
            <a:spLocks noChangeArrowheads="1"/>
          </p:cNvSpPr>
          <p:nvPr/>
        </p:nvSpPr>
        <p:spPr bwMode="auto">
          <a:xfrm>
            <a:off x="6477000" y="3789363"/>
            <a:ext cx="2559050" cy="257175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900" b="1">
                <a:latin typeface="Times New Roman" pitchFamily="18" charset="0"/>
              </a:rPr>
              <a:t>Образование</a:t>
            </a:r>
          </a:p>
        </p:txBody>
      </p:sp>
      <p:sp>
        <p:nvSpPr>
          <p:cNvPr id="33807" name="Text Box 39"/>
          <p:cNvSpPr txBox="1">
            <a:spLocks noChangeArrowheads="1"/>
          </p:cNvSpPr>
          <p:nvPr/>
        </p:nvSpPr>
        <p:spPr bwMode="auto">
          <a:xfrm>
            <a:off x="6477000" y="4114800"/>
            <a:ext cx="2559050" cy="257175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900" b="1">
                <a:latin typeface="Times New Roman" pitchFamily="18" charset="0"/>
              </a:rPr>
              <a:t>Культура, кинематография</a:t>
            </a:r>
          </a:p>
        </p:txBody>
      </p:sp>
      <p:sp>
        <p:nvSpPr>
          <p:cNvPr id="33808" name="Text Box 42"/>
          <p:cNvSpPr txBox="1">
            <a:spLocks noChangeArrowheads="1"/>
          </p:cNvSpPr>
          <p:nvPr/>
        </p:nvSpPr>
        <p:spPr bwMode="auto">
          <a:xfrm>
            <a:off x="6477000" y="4495800"/>
            <a:ext cx="2522538" cy="257175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900" b="1">
                <a:latin typeface="Times New Roman" pitchFamily="18" charset="0"/>
              </a:rPr>
              <a:t>Социальная политика</a:t>
            </a:r>
          </a:p>
        </p:txBody>
      </p:sp>
      <p:sp>
        <p:nvSpPr>
          <p:cNvPr id="33809" name="Text Box 43"/>
          <p:cNvSpPr txBox="1">
            <a:spLocks noChangeArrowheads="1"/>
          </p:cNvSpPr>
          <p:nvPr/>
        </p:nvSpPr>
        <p:spPr bwMode="auto">
          <a:xfrm>
            <a:off x="6477000" y="4876800"/>
            <a:ext cx="2559050" cy="257175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900" b="1">
                <a:latin typeface="Times New Roman" pitchFamily="18" charset="0"/>
              </a:rPr>
              <a:t>Физическая культура и спорт</a:t>
            </a:r>
          </a:p>
        </p:txBody>
      </p:sp>
      <p:sp>
        <p:nvSpPr>
          <p:cNvPr id="33810" name="Text Box 46"/>
          <p:cNvSpPr txBox="1">
            <a:spLocks noChangeArrowheads="1"/>
          </p:cNvSpPr>
          <p:nvPr/>
        </p:nvSpPr>
        <p:spPr bwMode="auto">
          <a:xfrm>
            <a:off x="6477000" y="5257800"/>
            <a:ext cx="2559050" cy="257175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900" b="1">
                <a:latin typeface="Times New Roman" pitchFamily="18" charset="0"/>
              </a:rPr>
              <a:t>Средства массовой информации</a:t>
            </a:r>
          </a:p>
        </p:txBody>
      </p:sp>
      <p:sp>
        <p:nvSpPr>
          <p:cNvPr id="33811" name="Text Box 48"/>
          <p:cNvSpPr txBox="1">
            <a:spLocks noChangeArrowheads="1"/>
          </p:cNvSpPr>
          <p:nvPr/>
        </p:nvSpPr>
        <p:spPr bwMode="auto">
          <a:xfrm>
            <a:off x="6477000" y="5638800"/>
            <a:ext cx="2559050" cy="393700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900" b="1">
                <a:latin typeface="Times New Roman" pitchFamily="18" charset="0"/>
              </a:rPr>
              <a:t>Обслуживание государственного и муниципального долга</a:t>
            </a:r>
          </a:p>
        </p:txBody>
      </p:sp>
      <p:sp>
        <p:nvSpPr>
          <p:cNvPr id="33812" name="Text Box 50"/>
          <p:cNvSpPr txBox="1">
            <a:spLocks noChangeArrowheads="1"/>
          </p:cNvSpPr>
          <p:nvPr/>
        </p:nvSpPr>
        <p:spPr bwMode="auto">
          <a:xfrm>
            <a:off x="6477000" y="6172200"/>
            <a:ext cx="2559050" cy="257175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900" b="1">
                <a:latin typeface="Times New Roman" pitchFamily="18" charset="0"/>
              </a:rPr>
              <a:t>Межбюджетные трансферты</a:t>
            </a:r>
          </a:p>
        </p:txBody>
      </p:sp>
      <p:sp>
        <p:nvSpPr>
          <p:cNvPr id="33813" name="AutoShape 52"/>
          <p:cNvSpPr>
            <a:spLocks noChangeArrowheads="1"/>
          </p:cNvSpPr>
          <p:nvPr/>
        </p:nvSpPr>
        <p:spPr bwMode="auto">
          <a:xfrm rot="10800000">
            <a:off x="5181600" y="3429000"/>
            <a:ext cx="1009650" cy="1511300"/>
          </a:xfrm>
          <a:prstGeom prst="leftArrowCallout">
            <a:avLst>
              <a:gd name="adj1" fmla="val 37421"/>
              <a:gd name="adj2" fmla="val 37421"/>
              <a:gd name="adj3" fmla="val 16667"/>
              <a:gd name="adj4" fmla="val 66667"/>
            </a:avLst>
          </a:prstGeom>
          <a:solidFill>
            <a:srgbClr val="FFCC99"/>
          </a:solidFill>
          <a:ln w="9525" algn="ctr">
            <a:solidFill>
              <a:srgbClr val="FF6600"/>
            </a:solidFill>
            <a:miter lim="800000"/>
            <a:headEnd/>
            <a:tailEnd/>
          </a:ln>
        </p:spPr>
        <p:txBody>
          <a:bodyPr rot="10800000"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ru-RU" altLang="ru-RU" sz="900"/>
          </a:p>
        </p:txBody>
      </p:sp>
      <p:sp>
        <p:nvSpPr>
          <p:cNvPr id="33814" name="Text Box 53"/>
          <p:cNvSpPr txBox="1">
            <a:spLocks noChangeArrowheads="1"/>
          </p:cNvSpPr>
          <p:nvPr/>
        </p:nvSpPr>
        <p:spPr bwMode="auto">
          <a:xfrm>
            <a:off x="4859338" y="3716338"/>
            <a:ext cx="1008062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ru-RU" altLang="ru-RU" sz="900"/>
          </a:p>
        </p:txBody>
      </p:sp>
      <p:sp>
        <p:nvSpPr>
          <p:cNvPr id="33815" name="Text Box 54"/>
          <p:cNvSpPr txBox="1">
            <a:spLocks noChangeArrowheads="1"/>
          </p:cNvSpPr>
          <p:nvPr/>
        </p:nvSpPr>
        <p:spPr bwMode="auto">
          <a:xfrm rot="-5400000">
            <a:off x="4812507" y="4048919"/>
            <a:ext cx="1454150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700" b="1">
                <a:latin typeface="Times New Roman" pitchFamily="18" charset="0"/>
              </a:rPr>
              <a:t>РАСХОДЫ</a:t>
            </a:r>
          </a:p>
        </p:txBody>
      </p:sp>
      <p:sp>
        <p:nvSpPr>
          <p:cNvPr id="33816" name="Text Box 21"/>
          <p:cNvSpPr txBox="1">
            <a:spLocks noChangeArrowheads="1"/>
          </p:cNvSpPr>
          <p:nvPr/>
        </p:nvSpPr>
        <p:spPr bwMode="auto">
          <a:xfrm>
            <a:off x="0" y="1285875"/>
            <a:ext cx="2268538" cy="1004888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lIns="36000" tIns="36000" rIns="36000" bIns="36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400" b="1">
                <a:latin typeface="Times New Roman" pitchFamily="18" charset="0"/>
              </a:rPr>
              <a:t>Налоговые доходы</a:t>
            </a:r>
          </a:p>
          <a:p>
            <a:pPr algn="ctr" eaLnBrk="1" hangingPunct="1">
              <a:spcBef>
                <a:spcPct val="10000"/>
              </a:spcBef>
            </a:pPr>
            <a:r>
              <a:rPr lang="ru-RU" altLang="ru-RU" sz="1100">
                <a:latin typeface="Times New Roman" pitchFamily="18" charset="0"/>
              </a:rPr>
              <a:t>поступления в бюджет от уплаты налогов, установленных Налоговым кодексом РФ, а также пеней и штрафов по ним</a:t>
            </a:r>
          </a:p>
        </p:txBody>
      </p:sp>
      <p:sp>
        <p:nvSpPr>
          <p:cNvPr id="33817" name="Text Box 21"/>
          <p:cNvSpPr txBox="1">
            <a:spLocks noChangeArrowheads="1"/>
          </p:cNvSpPr>
          <p:nvPr/>
        </p:nvSpPr>
        <p:spPr bwMode="auto">
          <a:xfrm>
            <a:off x="0" y="2362200"/>
            <a:ext cx="2268538" cy="1460500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lIns="36000" tIns="36000" rIns="36000" bIns="36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400" b="1">
                <a:latin typeface="Times New Roman" pitchFamily="18" charset="0"/>
              </a:rPr>
              <a:t>Неналоговые доходы</a:t>
            </a:r>
          </a:p>
          <a:p>
            <a:pPr algn="ctr" eaLnBrk="1" hangingPunct="1">
              <a:spcBef>
                <a:spcPct val="20000"/>
              </a:spcBef>
            </a:pPr>
            <a:r>
              <a:rPr lang="ru-RU" altLang="ru-RU" sz="900">
                <a:latin typeface="Times New Roman" pitchFamily="18" charset="0"/>
              </a:rPr>
              <a:t>поступления от уплаты пошлин и сборов, установленных законодательством РФ, за пользование природными ресурсами,</a:t>
            </a:r>
          </a:p>
          <a:p>
            <a:pPr algn="ctr" eaLnBrk="1" hangingPunct="1">
              <a:spcBef>
                <a:spcPct val="20000"/>
              </a:spcBef>
            </a:pPr>
            <a:r>
              <a:rPr lang="ru-RU" altLang="ru-RU" sz="900">
                <a:latin typeface="Times New Roman" pitchFamily="18" charset="0"/>
              </a:rPr>
              <a:t>доходов от использования и продажи имущества, находящегося в государственной или муниципальной собственности, а также штрафов за нарушение законодательства</a:t>
            </a:r>
          </a:p>
        </p:txBody>
      </p:sp>
      <p:sp>
        <p:nvSpPr>
          <p:cNvPr id="33818" name="Text Box 21"/>
          <p:cNvSpPr txBox="1">
            <a:spLocks noChangeArrowheads="1"/>
          </p:cNvSpPr>
          <p:nvPr/>
        </p:nvSpPr>
        <p:spPr bwMode="auto">
          <a:xfrm>
            <a:off x="0" y="3886200"/>
            <a:ext cx="2268538" cy="1738313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lIns="36000" tIns="36000" rIns="36000" bIns="36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400" b="1">
                <a:latin typeface="Times New Roman" pitchFamily="18" charset="0"/>
              </a:rPr>
              <a:t>Безвозмездные поступления</a:t>
            </a:r>
          </a:p>
          <a:p>
            <a:pPr algn="ctr" eaLnBrk="1" hangingPunct="1">
              <a:spcBef>
                <a:spcPct val="20000"/>
              </a:spcBef>
            </a:pPr>
            <a:r>
              <a:rPr lang="ru-RU" altLang="ru-RU" sz="1100">
                <a:latin typeface="Times New Roman" pitchFamily="18" charset="0"/>
              </a:rPr>
              <a:t>Дотации, субсидии, субвенции, иные межбюджетные трансферты из бюджетов других уровней, а также безвозмездные поступления от физических и юридических лиц, в том числе добровольные пожертвования</a:t>
            </a:r>
          </a:p>
        </p:txBody>
      </p:sp>
      <p:sp>
        <p:nvSpPr>
          <p:cNvPr id="33819" name="AutoShape 58"/>
          <p:cNvSpPr>
            <a:spLocks noChangeArrowheads="1"/>
          </p:cNvSpPr>
          <p:nvPr/>
        </p:nvSpPr>
        <p:spPr bwMode="auto">
          <a:xfrm>
            <a:off x="2843213" y="2492375"/>
            <a:ext cx="792162" cy="1152525"/>
          </a:xfrm>
          <a:prstGeom prst="leftArrowCallout">
            <a:avLst>
              <a:gd name="adj1" fmla="val 36373"/>
              <a:gd name="adj2" fmla="val 36373"/>
              <a:gd name="adj3" fmla="val 16667"/>
              <a:gd name="adj4" fmla="val 66667"/>
            </a:avLst>
          </a:prstGeom>
          <a:solidFill>
            <a:srgbClr val="FFCC99"/>
          </a:solidFill>
          <a:ln w="9525" algn="ctr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ru-RU" altLang="ru-RU" sz="900"/>
          </a:p>
        </p:txBody>
      </p:sp>
      <p:sp>
        <p:nvSpPr>
          <p:cNvPr id="33820" name="Text Box 59"/>
          <p:cNvSpPr txBox="1">
            <a:spLocks noChangeArrowheads="1"/>
          </p:cNvSpPr>
          <p:nvPr/>
        </p:nvSpPr>
        <p:spPr bwMode="auto">
          <a:xfrm rot="-5400000">
            <a:off x="2730500" y="2894013"/>
            <a:ext cx="1296987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700" b="1">
                <a:latin typeface="Times New Roman" pitchFamily="18" charset="0"/>
              </a:rPr>
              <a:t>ДОХОДЫ</a:t>
            </a:r>
          </a:p>
        </p:txBody>
      </p:sp>
      <p:sp>
        <p:nvSpPr>
          <p:cNvPr id="33821" name="AutoShape 62"/>
          <p:cNvSpPr>
            <a:spLocks noChangeArrowheads="1"/>
          </p:cNvSpPr>
          <p:nvPr/>
        </p:nvSpPr>
        <p:spPr bwMode="auto">
          <a:xfrm>
            <a:off x="2286000" y="5129213"/>
            <a:ext cx="1582738" cy="1728787"/>
          </a:xfrm>
          <a:prstGeom prst="leftArrowCallout">
            <a:avLst>
              <a:gd name="adj1" fmla="val 33365"/>
              <a:gd name="adj2" fmla="val 33365"/>
              <a:gd name="adj3" fmla="val 16667"/>
              <a:gd name="adj4" fmla="val 66667"/>
            </a:avLst>
          </a:prstGeom>
          <a:solidFill>
            <a:srgbClr val="FFCC99"/>
          </a:solidFill>
          <a:ln w="9525" algn="ctr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ru-RU" altLang="ru-RU" sz="900"/>
          </a:p>
        </p:txBody>
      </p:sp>
      <p:sp>
        <p:nvSpPr>
          <p:cNvPr id="33822" name="Text Box 63"/>
          <p:cNvSpPr txBox="1">
            <a:spLocks noChangeArrowheads="1"/>
          </p:cNvSpPr>
          <p:nvPr/>
        </p:nvSpPr>
        <p:spPr bwMode="auto">
          <a:xfrm rot="-5400000">
            <a:off x="2497932" y="5453856"/>
            <a:ext cx="1801812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500" b="1">
                <a:latin typeface="Times New Roman" pitchFamily="18" charset="0"/>
              </a:rPr>
              <a:t>ИСТОЧНИКИ</a:t>
            </a:r>
            <a:r>
              <a:rPr lang="ru-RU" altLang="ru-RU" sz="1500" b="1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ru-RU" altLang="ru-RU" sz="1500" b="1">
                <a:latin typeface="Times New Roman" pitchFamily="18" charset="0"/>
              </a:rPr>
              <a:t>ФИНАНСИРОВАНИЯ ДЕФИЦИТА</a:t>
            </a:r>
            <a:r>
              <a:rPr lang="ru-RU" altLang="ru-RU" sz="1500" b="1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ru-RU" altLang="ru-RU" sz="1500" b="1">
                <a:latin typeface="Times New Roman" pitchFamily="18" charset="0"/>
              </a:rPr>
              <a:t>БЮДЖЕТА</a:t>
            </a:r>
          </a:p>
        </p:txBody>
      </p:sp>
      <p:sp>
        <p:nvSpPr>
          <p:cNvPr id="33823" name="AutoShape 51"/>
          <p:cNvSpPr>
            <a:spLocks/>
          </p:cNvSpPr>
          <p:nvPr/>
        </p:nvSpPr>
        <p:spPr bwMode="auto">
          <a:xfrm>
            <a:off x="2339975" y="1700213"/>
            <a:ext cx="431800" cy="2665412"/>
          </a:xfrm>
          <a:prstGeom prst="rightBrace">
            <a:avLst>
              <a:gd name="adj1" fmla="val 51440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ru-RU" altLang="ru-RU" sz="900"/>
          </a:p>
        </p:txBody>
      </p:sp>
      <p:sp>
        <p:nvSpPr>
          <p:cNvPr id="33824" name="AutoShape 70"/>
          <p:cNvSpPr>
            <a:spLocks noChangeArrowheads="1"/>
          </p:cNvSpPr>
          <p:nvPr/>
        </p:nvSpPr>
        <p:spPr bwMode="auto">
          <a:xfrm rot="-5400000">
            <a:off x="3348038" y="1484312"/>
            <a:ext cx="431800" cy="720725"/>
          </a:xfrm>
          <a:prstGeom prst="downArrow">
            <a:avLst>
              <a:gd name="adj1" fmla="val 50000"/>
              <a:gd name="adj2" fmla="val 41728"/>
            </a:avLst>
          </a:prstGeom>
          <a:solidFill>
            <a:srgbClr val="FFCC99"/>
          </a:solidFill>
          <a:ln w="9525" algn="ctr">
            <a:solidFill>
              <a:srgbClr val="FF6600"/>
            </a:solidFill>
            <a:miter lim="800000"/>
            <a:headEnd/>
            <a:tailEnd/>
          </a:ln>
        </p:spPr>
        <p:txBody>
          <a:bodyPr rot="10800000"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ru-RU" altLang="ru-RU" sz="900"/>
          </a:p>
        </p:txBody>
      </p:sp>
      <p:sp>
        <p:nvSpPr>
          <p:cNvPr id="33825" name="AutoShape 71"/>
          <p:cNvSpPr>
            <a:spLocks noChangeArrowheads="1"/>
          </p:cNvSpPr>
          <p:nvPr/>
        </p:nvSpPr>
        <p:spPr bwMode="auto">
          <a:xfrm>
            <a:off x="5364163" y="2708275"/>
            <a:ext cx="431800" cy="720725"/>
          </a:xfrm>
          <a:prstGeom prst="downArrow">
            <a:avLst>
              <a:gd name="adj1" fmla="val 50000"/>
              <a:gd name="adj2" fmla="val 41728"/>
            </a:avLst>
          </a:prstGeom>
          <a:solidFill>
            <a:srgbClr val="FFCC99"/>
          </a:solidFill>
          <a:ln w="9525" algn="ctr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ru-RU" altLang="ru-RU" sz="900"/>
          </a:p>
        </p:txBody>
      </p:sp>
      <p:sp>
        <p:nvSpPr>
          <p:cNvPr id="33826" name="Text Box 21"/>
          <p:cNvSpPr txBox="1">
            <a:spLocks noChangeArrowheads="1"/>
          </p:cNvSpPr>
          <p:nvPr/>
        </p:nvSpPr>
        <p:spPr bwMode="auto">
          <a:xfrm>
            <a:off x="0" y="5715000"/>
            <a:ext cx="2268538" cy="739775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lIns="36000" tIns="36000" rIns="36000" bIns="36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400" b="1">
                <a:latin typeface="Times New Roman" pitchFamily="18" charset="0"/>
              </a:rPr>
              <a:t>Источники внутреннего финансирования дефицита бюджета</a:t>
            </a:r>
          </a:p>
        </p:txBody>
      </p:sp>
      <p:pic>
        <p:nvPicPr>
          <p:cNvPr id="33827" name="Picture 47" descr="1445415690_byudzh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371600"/>
            <a:ext cx="2130425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Номер слайда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endParaRPr lang="ru-RU" altLang="ru-RU" sz="1500"/>
          </a:p>
        </p:txBody>
      </p:sp>
      <p:sp>
        <p:nvSpPr>
          <p:cNvPr id="34819" name="AutoShape 81" descr="Крупная сетка"/>
          <p:cNvSpPr>
            <a:spLocks noChangeArrowheads="1"/>
          </p:cNvSpPr>
          <p:nvPr/>
        </p:nvSpPr>
        <p:spPr bwMode="auto">
          <a:xfrm>
            <a:off x="179388" y="3068638"/>
            <a:ext cx="3128962" cy="1655762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2857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ru-RU" altLang="ru-RU" sz="900"/>
          </a:p>
        </p:txBody>
      </p:sp>
      <p:pic>
        <p:nvPicPr>
          <p:cNvPr id="34820" name="Рисунок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59" b="17294"/>
          <a:stretch>
            <a:fillRect/>
          </a:stretch>
        </p:blipFill>
        <p:spPr bwMode="auto">
          <a:xfrm>
            <a:off x="1403350" y="908050"/>
            <a:ext cx="1649413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1" name="Рисунок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40" b="17459"/>
          <a:stretch>
            <a:fillRect/>
          </a:stretch>
        </p:blipFill>
        <p:spPr bwMode="auto">
          <a:xfrm>
            <a:off x="5867400" y="981075"/>
            <a:ext cx="1504950" cy="1871663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2" name="Text Box 4"/>
          <p:cNvSpPr txBox="1">
            <a:spLocks noChangeArrowheads="1"/>
          </p:cNvSpPr>
          <p:nvPr/>
        </p:nvSpPr>
        <p:spPr bwMode="auto">
          <a:xfrm>
            <a:off x="1042988" y="1052513"/>
            <a:ext cx="173037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 sz="1900"/>
          </a:p>
        </p:txBody>
      </p:sp>
      <p:sp>
        <p:nvSpPr>
          <p:cNvPr id="34823" name="Text Box 6"/>
          <p:cNvSpPr txBox="1">
            <a:spLocks noChangeArrowheads="1"/>
          </p:cNvSpPr>
          <p:nvPr/>
        </p:nvSpPr>
        <p:spPr bwMode="auto">
          <a:xfrm>
            <a:off x="5715000" y="2708275"/>
            <a:ext cx="1090613" cy="300038"/>
          </a:xfrm>
          <a:prstGeom prst="rect">
            <a:avLst/>
          </a:prstGeom>
          <a:solidFill>
            <a:srgbClr val="800080">
              <a:alpha val="58038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300" b="1">
                <a:latin typeface="Times New Roman" pitchFamily="18" charset="0"/>
              </a:rPr>
              <a:t>ДОХОДЫ</a:t>
            </a:r>
          </a:p>
        </p:txBody>
      </p:sp>
      <p:pic>
        <p:nvPicPr>
          <p:cNvPr id="34824" name="Рисунок 1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59" b="17294"/>
          <a:stretch>
            <a:fillRect/>
          </a:stretch>
        </p:blipFill>
        <p:spPr bwMode="auto">
          <a:xfrm>
            <a:off x="7380288" y="1773238"/>
            <a:ext cx="901700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5" name="Text Box 52"/>
          <p:cNvSpPr txBox="1">
            <a:spLocks noChangeArrowheads="1"/>
          </p:cNvSpPr>
          <p:nvPr/>
        </p:nvSpPr>
        <p:spPr bwMode="auto">
          <a:xfrm>
            <a:off x="7239000" y="2708275"/>
            <a:ext cx="1150938" cy="300038"/>
          </a:xfrm>
          <a:prstGeom prst="rect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300" b="1">
                <a:latin typeface="Times New Roman" pitchFamily="18" charset="0"/>
              </a:rPr>
              <a:t>РАСХОДЫ</a:t>
            </a:r>
          </a:p>
        </p:txBody>
      </p:sp>
      <p:pic>
        <p:nvPicPr>
          <p:cNvPr id="34826" name="Рисунок 1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40" b="17459"/>
          <a:stretch>
            <a:fillRect/>
          </a:stretch>
        </p:blipFill>
        <p:spPr bwMode="auto">
          <a:xfrm>
            <a:off x="468313" y="1700213"/>
            <a:ext cx="965200" cy="1008062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7" name="Text Box 60"/>
          <p:cNvSpPr txBox="1">
            <a:spLocks noChangeArrowheads="1"/>
          </p:cNvSpPr>
          <p:nvPr/>
        </p:nvSpPr>
        <p:spPr bwMode="auto">
          <a:xfrm>
            <a:off x="304800" y="2565400"/>
            <a:ext cx="1027113" cy="300038"/>
          </a:xfrm>
          <a:prstGeom prst="rect">
            <a:avLst/>
          </a:prstGeom>
          <a:solidFill>
            <a:srgbClr val="800080">
              <a:alpha val="43921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300" b="1">
                <a:latin typeface="Times New Roman" pitchFamily="18" charset="0"/>
              </a:rPr>
              <a:t>ДОХОДЫ</a:t>
            </a:r>
          </a:p>
        </p:txBody>
      </p:sp>
      <p:sp>
        <p:nvSpPr>
          <p:cNvPr id="34828" name="Text Box 62"/>
          <p:cNvSpPr txBox="1">
            <a:spLocks noChangeArrowheads="1"/>
          </p:cNvSpPr>
          <p:nvPr/>
        </p:nvSpPr>
        <p:spPr bwMode="auto">
          <a:xfrm>
            <a:off x="1600200" y="2565400"/>
            <a:ext cx="1173163" cy="300038"/>
          </a:xfrm>
          <a:prstGeom prst="rect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300" b="1">
                <a:latin typeface="Times New Roman" pitchFamily="18" charset="0"/>
              </a:rPr>
              <a:t>РАСХОДЫ</a:t>
            </a:r>
          </a:p>
        </p:txBody>
      </p:sp>
      <p:sp>
        <p:nvSpPr>
          <p:cNvPr id="34829" name="AutoShape 77" descr="Крупная сетка"/>
          <p:cNvSpPr>
            <a:spLocks noChangeArrowheads="1"/>
          </p:cNvSpPr>
          <p:nvPr/>
        </p:nvSpPr>
        <p:spPr bwMode="auto">
          <a:xfrm>
            <a:off x="1042988" y="115888"/>
            <a:ext cx="6985000" cy="576262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ru-RU" altLang="ru-RU" sz="900"/>
          </a:p>
        </p:txBody>
      </p:sp>
      <p:sp>
        <p:nvSpPr>
          <p:cNvPr id="34830" name="Text Box 78"/>
          <p:cNvSpPr txBox="1">
            <a:spLocks noChangeArrowheads="1"/>
          </p:cNvSpPr>
          <p:nvPr/>
        </p:nvSpPr>
        <p:spPr bwMode="auto">
          <a:xfrm>
            <a:off x="1258888" y="188913"/>
            <a:ext cx="66246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000" b="1">
                <a:latin typeface="Times New Roman" pitchFamily="18" charset="0"/>
              </a:rPr>
              <a:t>ДОХОДЫ – РАСХОДЫ = ДЕФИЦИТ (ПРОФИЦИТ)</a:t>
            </a:r>
          </a:p>
        </p:txBody>
      </p:sp>
      <p:sp>
        <p:nvSpPr>
          <p:cNvPr id="34831" name="Text Box 80"/>
          <p:cNvSpPr txBox="1">
            <a:spLocks noChangeArrowheads="1"/>
          </p:cNvSpPr>
          <p:nvPr/>
        </p:nvSpPr>
        <p:spPr bwMode="auto">
          <a:xfrm>
            <a:off x="304800" y="3048000"/>
            <a:ext cx="3048000" cy="203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500" b="1">
                <a:latin typeface="Times New Roman" pitchFamily="18" charset="0"/>
              </a:rPr>
              <a:t>ДЕФИЦИТ </a:t>
            </a:r>
          </a:p>
          <a:p>
            <a:pPr algn="ctr" eaLnBrk="1" hangingPunct="1"/>
            <a:r>
              <a:rPr lang="ru-RU" altLang="ru-RU" sz="1500" b="1">
                <a:latin typeface="Times New Roman" pitchFamily="18" charset="0"/>
              </a:rPr>
              <a:t>(расходы больше доходов)</a:t>
            </a:r>
          </a:p>
          <a:p>
            <a:pPr algn="just" eaLnBrk="1" hangingPunct="1">
              <a:spcBef>
                <a:spcPct val="50000"/>
              </a:spcBef>
            </a:pPr>
            <a:r>
              <a:rPr lang="ru-RU" altLang="ru-RU" sz="1400">
                <a:latin typeface="Times New Roman" pitchFamily="18" charset="0"/>
              </a:rPr>
              <a:t>При превышении расходов над доходами  принимается решение об источниках покрытия дефицита (например, использовать остатки, взять в долг).</a:t>
            </a:r>
          </a:p>
          <a:p>
            <a:pPr algn="ctr" eaLnBrk="1" hangingPunct="1">
              <a:spcBef>
                <a:spcPct val="50000"/>
              </a:spcBef>
            </a:pPr>
            <a:endParaRPr lang="ru-RU" altLang="ru-RU" sz="1400">
              <a:latin typeface="Times New Roman" pitchFamily="18" charset="0"/>
            </a:endParaRPr>
          </a:p>
        </p:txBody>
      </p:sp>
      <p:sp>
        <p:nvSpPr>
          <p:cNvPr id="34832" name="AutoShape 82" descr="Крупная сетка"/>
          <p:cNvSpPr>
            <a:spLocks noChangeArrowheads="1"/>
          </p:cNvSpPr>
          <p:nvPr/>
        </p:nvSpPr>
        <p:spPr bwMode="auto">
          <a:xfrm>
            <a:off x="5724525" y="3141663"/>
            <a:ext cx="3095625" cy="1655762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2857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ru-RU" altLang="ru-RU" sz="900"/>
          </a:p>
        </p:txBody>
      </p:sp>
      <p:sp>
        <p:nvSpPr>
          <p:cNvPr id="34833" name="Text Box 83"/>
          <p:cNvSpPr txBox="1">
            <a:spLocks noChangeArrowheads="1"/>
          </p:cNvSpPr>
          <p:nvPr/>
        </p:nvSpPr>
        <p:spPr bwMode="auto">
          <a:xfrm>
            <a:off x="5867400" y="3124200"/>
            <a:ext cx="2805113" cy="171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500" b="1">
                <a:latin typeface="Times New Roman" pitchFamily="18" charset="0"/>
              </a:rPr>
              <a:t>ПРОФИЦИТ</a:t>
            </a:r>
          </a:p>
          <a:p>
            <a:pPr algn="ctr" eaLnBrk="1" hangingPunct="1"/>
            <a:r>
              <a:rPr lang="ru-RU" altLang="ru-RU" sz="1500" b="1">
                <a:latin typeface="Times New Roman" pitchFamily="18" charset="0"/>
              </a:rPr>
              <a:t>(доходы больше расходов)</a:t>
            </a:r>
          </a:p>
          <a:p>
            <a:pPr algn="just" eaLnBrk="1" hangingPunct="1">
              <a:spcBef>
                <a:spcPct val="50000"/>
              </a:spcBef>
            </a:pPr>
            <a:r>
              <a:rPr lang="ru-RU" altLang="ru-RU" sz="1400">
                <a:latin typeface="Times New Roman" pitchFamily="18" charset="0"/>
              </a:rPr>
              <a:t>При превышении доходов над расходами принимается решение, как их использовать (например, накапливать резервы, остатки, погашать долг).</a:t>
            </a:r>
          </a:p>
        </p:txBody>
      </p:sp>
      <p:sp>
        <p:nvSpPr>
          <p:cNvPr id="34834" name="Text Box 85"/>
          <p:cNvSpPr txBox="1">
            <a:spLocks noChangeArrowheads="1"/>
          </p:cNvSpPr>
          <p:nvPr/>
        </p:nvSpPr>
        <p:spPr bwMode="auto">
          <a:xfrm>
            <a:off x="179388" y="5229225"/>
            <a:ext cx="8785225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4767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ru-RU" altLang="ru-RU" sz="1400">
                <a:latin typeface="Times New Roman" pitchFamily="18" charset="0"/>
              </a:rPr>
              <a:t>Долговым обязательством, входящим в структуру муниципального долга Муромского района на 2021 год и плановый период 2022 и 2023 годов, являются кредиты, полученные</a:t>
            </a:r>
            <a:r>
              <a:rPr lang="en-US" altLang="ru-RU" sz="1400">
                <a:latin typeface="Times New Roman" pitchFamily="18" charset="0"/>
              </a:rPr>
              <a:t> </a:t>
            </a:r>
            <a:r>
              <a:rPr lang="ru-RU" altLang="ru-RU" sz="1400">
                <a:latin typeface="Times New Roman" pitchFamily="18" charset="0"/>
              </a:rPr>
              <a:t>из областного бюджета.</a:t>
            </a:r>
          </a:p>
          <a:p>
            <a:pPr algn="just" eaLnBrk="1" hangingPunct="1"/>
            <a:r>
              <a:rPr lang="ru-RU" altLang="ru-RU" sz="1400">
                <a:latin typeface="Times New Roman" pitchFamily="18" charset="0"/>
              </a:rPr>
              <a:t>Учет и регистрация муниципальных долговых обязательств осуществляется в</a:t>
            </a:r>
            <a:r>
              <a:rPr lang="ru-RU" altLang="ru-RU" sz="1400" b="1">
                <a:latin typeface="Times New Roman" pitchFamily="18" charset="0"/>
              </a:rPr>
              <a:t> </a:t>
            </a:r>
            <a:r>
              <a:rPr lang="ru-RU" altLang="ru-RU" sz="1400" b="1" i="1">
                <a:solidFill>
                  <a:schemeClr val="tx2"/>
                </a:solidFill>
                <a:latin typeface="Times New Roman" pitchFamily="18" charset="0"/>
              </a:rPr>
              <a:t>муниципальной долговой книге.</a:t>
            </a:r>
          </a:p>
          <a:p>
            <a:pPr algn="just" eaLnBrk="1" hangingPunct="1"/>
            <a:r>
              <a:rPr lang="ru-RU" altLang="ru-RU" sz="1400">
                <a:latin typeface="Times New Roman" pitchFamily="18" charset="0"/>
              </a:rPr>
              <a:t>В муниципальную долговую книгу вносятся сведения об объеме долговых обязательств по видам этих обязательств, дате их возникновения и исполнения полностью или частично, формах обеспечения обязательств.</a:t>
            </a:r>
            <a:endParaRPr lang="ru-RU" altLang="ru-RU" sz="1400"/>
          </a:p>
        </p:txBody>
      </p:sp>
      <p:sp>
        <p:nvSpPr>
          <p:cNvPr id="34835" name="Text Box 58"/>
          <p:cNvSpPr txBox="1">
            <a:spLocks noChangeArrowheads="1"/>
          </p:cNvSpPr>
          <p:nvPr/>
        </p:nvSpPr>
        <p:spPr bwMode="auto">
          <a:xfrm>
            <a:off x="1979613" y="4868863"/>
            <a:ext cx="5256212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200" b="1">
                <a:latin typeface="Times New Roman" pitchFamily="18" charset="0"/>
              </a:rPr>
              <a:t>Муниципальный долг</a:t>
            </a:r>
            <a:endParaRPr lang="ru-RU" altLang="ru-RU" sz="2600" b="1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Номер слайда 5"/>
          <p:cNvSpPr txBox="1">
            <a:spLocks noGrp="1"/>
          </p:cNvSpPr>
          <p:nvPr/>
        </p:nvSpPr>
        <p:spPr bwMode="auto">
          <a:xfrm>
            <a:off x="6400800" y="6248400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endParaRPr lang="ru-RU" altLang="ru-RU" sz="1500"/>
          </a:p>
        </p:txBody>
      </p:sp>
      <p:sp>
        <p:nvSpPr>
          <p:cNvPr id="35843" name="Text Box 11" descr="Розовая тисненая бумага"/>
          <p:cNvSpPr txBox="1">
            <a:spLocks noChangeArrowheads="1"/>
          </p:cNvSpPr>
          <p:nvPr/>
        </p:nvSpPr>
        <p:spPr bwMode="auto">
          <a:xfrm>
            <a:off x="887413" y="4652963"/>
            <a:ext cx="7951787" cy="223202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indent="44767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  <a:defRPr/>
            </a:pPr>
            <a:r>
              <a:rPr lang="ru-RU" altLang="ru-RU" sz="1100" b="1" dirty="0" smtClean="0">
                <a:latin typeface="Times New Roman" pitchFamily="18" charset="0"/>
              </a:rPr>
              <a:t>Формы межбюджетных трансфертов, предоставляемых бюджетам муниципальных образований из бюджета Муромского района:</a:t>
            </a:r>
          </a:p>
          <a:p>
            <a:pPr algn="just" eaLnBrk="1" hangingPunct="1">
              <a:spcBef>
                <a:spcPct val="50000"/>
              </a:spcBef>
              <a:defRPr/>
            </a:pPr>
            <a:r>
              <a:rPr lang="ru-RU" altLang="ru-RU" sz="1250" dirty="0" smtClean="0">
                <a:latin typeface="Times New Roman" pitchFamily="18" charset="0"/>
              </a:rPr>
              <a:t>дотации из бюджета Муромского района на выравнивание бюджетной обеспеченности  поселений ;</a:t>
            </a:r>
          </a:p>
          <a:p>
            <a:pPr algn="just" eaLnBrk="1" hangingPunct="1">
              <a:spcBef>
                <a:spcPct val="50000"/>
              </a:spcBef>
              <a:defRPr/>
            </a:pPr>
            <a:r>
              <a:rPr lang="ru-RU" altLang="ru-RU" sz="1250" dirty="0" smtClean="0">
                <a:latin typeface="Times New Roman" pitchFamily="18" charset="0"/>
              </a:rPr>
              <a:t>межбюджетные трансферты, передаваемые бюджетам муниципальных образований на осуществление части полномочий по решению вопросов местного значения в соответствии с заключенными соглашениями;</a:t>
            </a:r>
          </a:p>
          <a:p>
            <a:pPr algn="just" eaLnBrk="1" hangingPunct="1">
              <a:spcBef>
                <a:spcPct val="50000"/>
              </a:spcBef>
              <a:defRPr/>
            </a:pPr>
            <a:r>
              <a:rPr lang="ru-RU" altLang="ru-RU" sz="1250" dirty="0" smtClean="0">
                <a:latin typeface="Times New Roman" pitchFamily="18" charset="0"/>
              </a:rPr>
              <a:t>субвенции бюджетам муниципальных районов на осуществление полномочий органов государственной власти Владимирской области по расчету и предоставлению дотаций бюджетам городских, сельских поселений за счет средств областного бюджета;</a:t>
            </a:r>
          </a:p>
          <a:p>
            <a:pPr algn="just" eaLnBrk="1" hangingPunct="1">
              <a:spcBef>
                <a:spcPct val="50000"/>
              </a:spcBef>
              <a:defRPr/>
            </a:pPr>
            <a:r>
              <a:rPr lang="ru-RU" altLang="ru-RU" sz="1250" dirty="0" smtClean="0">
                <a:latin typeface="Times New Roman" pitchFamily="18" charset="0"/>
              </a:rPr>
              <a:t>субсидии бюджетам муниципальных образований.</a:t>
            </a:r>
          </a:p>
        </p:txBody>
      </p:sp>
      <p:sp>
        <p:nvSpPr>
          <p:cNvPr id="35844" name="Line 12"/>
          <p:cNvSpPr>
            <a:spLocks noChangeShapeType="1"/>
          </p:cNvSpPr>
          <p:nvPr/>
        </p:nvSpPr>
        <p:spPr bwMode="auto">
          <a:xfrm flipH="1">
            <a:off x="238125" y="4652963"/>
            <a:ext cx="6492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5845" name="Line 13"/>
          <p:cNvSpPr>
            <a:spLocks noChangeShapeType="1"/>
          </p:cNvSpPr>
          <p:nvPr/>
        </p:nvSpPr>
        <p:spPr bwMode="auto">
          <a:xfrm>
            <a:off x="238125" y="4652963"/>
            <a:ext cx="0" cy="20716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5846" name="Line 14"/>
          <p:cNvSpPr>
            <a:spLocks noChangeShapeType="1"/>
          </p:cNvSpPr>
          <p:nvPr/>
        </p:nvSpPr>
        <p:spPr bwMode="auto">
          <a:xfrm>
            <a:off x="263525" y="5589588"/>
            <a:ext cx="6477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5847" name="Line 16"/>
          <p:cNvSpPr>
            <a:spLocks noChangeShapeType="1"/>
          </p:cNvSpPr>
          <p:nvPr/>
        </p:nvSpPr>
        <p:spPr bwMode="auto">
          <a:xfrm>
            <a:off x="238125" y="5257800"/>
            <a:ext cx="6492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35848" name="AutoShape 6"/>
          <p:cNvGrpSpPr>
            <a:grpSpLocks/>
          </p:cNvGrpSpPr>
          <p:nvPr/>
        </p:nvGrpSpPr>
        <p:grpSpPr bwMode="auto">
          <a:xfrm>
            <a:off x="2339975" y="404813"/>
            <a:ext cx="4681538" cy="388937"/>
            <a:chOff x="1233" y="465"/>
            <a:chExt cx="3291" cy="1324"/>
          </a:xfrm>
        </p:grpSpPr>
        <p:pic>
          <p:nvPicPr>
            <p:cNvPr id="35868" name="AutoShape 6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3" y="465"/>
              <a:ext cx="3291" cy="132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35869" name="Text Box 23"/>
            <p:cNvSpPr txBox="1">
              <a:spLocks noChangeArrowheads="1"/>
            </p:cNvSpPr>
            <p:nvPr/>
          </p:nvSpPr>
          <p:spPr bwMode="auto">
            <a:xfrm>
              <a:off x="1311" y="543"/>
              <a:ext cx="3138" cy="1170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altLang="ru-RU" sz="2200" b="1" i="1">
                  <a:latin typeface="Times New Roman" pitchFamily="18" charset="0"/>
                </a:rPr>
                <a:t>Межбюджетные трансферты</a:t>
              </a:r>
            </a:p>
          </p:txBody>
        </p:sp>
      </p:grpSp>
      <p:grpSp>
        <p:nvGrpSpPr>
          <p:cNvPr id="35849" name="AutoShape 7"/>
          <p:cNvGrpSpPr>
            <a:grpSpLocks/>
          </p:cNvGrpSpPr>
          <p:nvPr/>
        </p:nvGrpSpPr>
        <p:grpSpPr bwMode="auto">
          <a:xfrm>
            <a:off x="381000" y="1143000"/>
            <a:ext cx="2586038" cy="2133600"/>
            <a:chOff x="253" y="756"/>
            <a:chExt cx="1629" cy="1402"/>
          </a:xfrm>
        </p:grpSpPr>
        <p:pic>
          <p:nvPicPr>
            <p:cNvPr id="35866" name="AutoShape 7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3" y="756"/>
              <a:ext cx="1629" cy="140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867" name="Text Box 13"/>
            <p:cNvSpPr txBox="1">
              <a:spLocks noChangeArrowheads="1"/>
            </p:cNvSpPr>
            <p:nvPr/>
          </p:nvSpPr>
          <p:spPr bwMode="auto">
            <a:xfrm>
              <a:off x="332" y="836"/>
              <a:ext cx="1469" cy="1241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 sz="1400">
                <a:latin typeface="Times New Roman" pitchFamily="18" charset="0"/>
              </a:endParaRPr>
            </a:p>
          </p:txBody>
        </p:sp>
      </p:grpSp>
      <p:grpSp>
        <p:nvGrpSpPr>
          <p:cNvPr id="35850" name="AutoShape 8"/>
          <p:cNvGrpSpPr>
            <a:grpSpLocks/>
          </p:cNvGrpSpPr>
          <p:nvPr/>
        </p:nvGrpSpPr>
        <p:grpSpPr bwMode="auto">
          <a:xfrm>
            <a:off x="3429000" y="1066800"/>
            <a:ext cx="2876550" cy="2819400"/>
            <a:chOff x="2112" y="760"/>
            <a:chExt cx="1812" cy="1890"/>
          </a:xfrm>
        </p:grpSpPr>
        <p:pic>
          <p:nvPicPr>
            <p:cNvPr id="35864" name="AutoShape 8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2" y="760"/>
              <a:ext cx="1812" cy="1890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</p:pic>
        <p:sp>
          <p:nvSpPr>
            <p:cNvPr id="35865" name="Text Box 16"/>
            <p:cNvSpPr txBox="1">
              <a:spLocks noChangeArrowheads="1"/>
            </p:cNvSpPr>
            <p:nvPr/>
          </p:nvSpPr>
          <p:spPr bwMode="auto">
            <a:xfrm>
              <a:off x="2213" y="861"/>
              <a:ext cx="1610" cy="1689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 sz="1400">
                <a:latin typeface="Times New Roman" pitchFamily="18" charset="0"/>
              </a:endParaRPr>
            </a:p>
          </p:txBody>
        </p:sp>
      </p:grpSp>
      <p:grpSp>
        <p:nvGrpSpPr>
          <p:cNvPr id="35851" name="AutoShape 7"/>
          <p:cNvGrpSpPr>
            <a:grpSpLocks/>
          </p:cNvGrpSpPr>
          <p:nvPr/>
        </p:nvGrpSpPr>
        <p:grpSpPr bwMode="auto">
          <a:xfrm>
            <a:off x="6400800" y="1219200"/>
            <a:ext cx="2593975" cy="3433763"/>
            <a:chOff x="4063" y="760"/>
            <a:chExt cx="1586" cy="1893"/>
          </a:xfrm>
        </p:grpSpPr>
        <p:pic>
          <p:nvPicPr>
            <p:cNvPr id="35862" name="AutoShape 7"/>
            <p:cNvPicPr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3" y="760"/>
              <a:ext cx="1586" cy="1893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35863" name="Text Box 19"/>
            <p:cNvSpPr txBox="1">
              <a:spLocks noChangeArrowheads="1"/>
            </p:cNvSpPr>
            <p:nvPr/>
          </p:nvSpPr>
          <p:spPr bwMode="auto">
            <a:xfrm>
              <a:off x="4151" y="850"/>
              <a:ext cx="1409" cy="1714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 sz="1400">
                <a:latin typeface="Times New Roman" pitchFamily="18" charset="0"/>
              </a:endParaRPr>
            </a:p>
          </p:txBody>
        </p:sp>
      </p:grpSp>
      <p:sp>
        <p:nvSpPr>
          <p:cNvPr id="35852" name="Text Box 36"/>
          <p:cNvSpPr txBox="1">
            <a:spLocks noChangeArrowheads="1"/>
          </p:cNvSpPr>
          <p:nvPr/>
        </p:nvSpPr>
        <p:spPr bwMode="auto">
          <a:xfrm>
            <a:off x="684213" y="1412875"/>
            <a:ext cx="19431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 altLang="ru-RU" sz="900"/>
          </a:p>
        </p:txBody>
      </p:sp>
      <p:sp>
        <p:nvSpPr>
          <p:cNvPr id="35853" name="Text Box 40"/>
          <p:cNvSpPr txBox="1">
            <a:spLocks noChangeArrowheads="1"/>
          </p:cNvSpPr>
          <p:nvPr/>
        </p:nvSpPr>
        <p:spPr bwMode="auto">
          <a:xfrm>
            <a:off x="457200" y="1219200"/>
            <a:ext cx="2438400" cy="189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700" b="1">
                <a:latin typeface="Times New Roman" pitchFamily="18" charset="0"/>
              </a:rPr>
              <a:t>Дотации </a:t>
            </a:r>
          </a:p>
          <a:p>
            <a:pPr algn="ctr" eaLnBrk="1" hangingPunct="1"/>
            <a:r>
              <a:rPr lang="ru-RU" altLang="ru-RU" sz="1400" b="1">
                <a:latin typeface="Times New Roman" pitchFamily="18" charset="0"/>
              </a:rPr>
              <a:t>(</a:t>
            </a:r>
            <a:r>
              <a:rPr lang="ru-RU" altLang="ru-RU" sz="1400" b="1" i="1">
                <a:latin typeface="Times New Roman" pitchFamily="18" charset="0"/>
              </a:rPr>
              <a:t>от лат. «</a:t>
            </a:r>
            <a:r>
              <a:rPr lang="en-US" altLang="ru-RU" sz="1400" b="1" i="1">
                <a:latin typeface="Times New Roman" pitchFamily="18" charset="0"/>
              </a:rPr>
              <a:t>Dotatio</a:t>
            </a:r>
            <a:r>
              <a:rPr lang="ru-RU" altLang="ru-RU" sz="1400" b="1" i="1">
                <a:latin typeface="Times New Roman" pitchFamily="18" charset="0"/>
              </a:rPr>
              <a:t>» -дар, пожертвование</a:t>
            </a:r>
            <a:r>
              <a:rPr lang="ru-RU" altLang="ru-RU" sz="1400" b="1">
                <a:latin typeface="Times New Roman" pitchFamily="18" charset="0"/>
              </a:rPr>
              <a:t>)</a:t>
            </a:r>
          </a:p>
          <a:p>
            <a:pPr algn="just" eaLnBrk="1" hangingPunct="1"/>
            <a:r>
              <a:rPr lang="ru-RU" altLang="ru-RU" sz="1200">
                <a:latin typeface="Times New Roman" pitchFamily="18" charset="0"/>
              </a:rPr>
              <a:t>межбюджетные трансферты, предоставляемые на безвозмездной и безвозвратной основе без установления направлений  условий их использования</a:t>
            </a:r>
          </a:p>
        </p:txBody>
      </p:sp>
      <p:sp>
        <p:nvSpPr>
          <p:cNvPr id="35854" name="Text Box 41"/>
          <p:cNvSpPr txBox="1">
            <a:spLocks noChangeArrowheads="1"/>
          </p:cNvSpPr>
          <p:nvPr/>
        </p:nvSpPr>
        <p:spPr bwMode="auto">
          <a:xfrm>
            <a:off x="3505200" y="1066800"/>
            <a:ext cx="2667000" cy="256222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700" b="1" dirty="0" smtClean="0">
                <a:latin typeface="Times New Roman" pitchFamily="18" charset="0"/>
              </a:rPr>
              <a:t>Субвенции </a:t>
            </a:r>
          </a:p>
          <a:p>
            <a:pPr algn="ctr" eaLnBrk="1" hangingPunct="1">
              <a:defRPr/>
            </a:pPr>
            <a:r>
              <a:rPr lang="ru-RU" altLang="ru-RU" sz="1400" b="1" dirty="0" smtClean="0">
                <a:latin typeface="Times New Roman" pitchFamily="18" charset="0"/>
              </a:rPr>
              <a:t>(</a:t>
            </a:r>
            <a:r>
              <a:rPr lang="ru-RU" altLang="ru-RU" sz="1400" b="1" i="1" dirty="0" smtClean="0">
                <a:latin typeface="Times New Roman" pitchFamily="18" charset="0"/>
              </a:rPr>
              <a:t>от лат.</a:t>
            </a:r>
            <a:r>
              <a:rPr lang="en-US" altLang="ru-RU" sz="1400" b="1" i="1" dirty="0" smtClean="0">
                <a:latin typeface="Times New Roman" pitchFamily="18" charset="0"/>
              </a:rPr>
              <a:t> </a:t>
            </a:r>
            <a:r>
              <a:rPr lang="ru-RU" altLang="ru-RU" sz="1400" b="1" i="1" dirty="0" smtClean="0">
                <a:latin typeface="Times New Roman" pitchFamily="18" charset="0"/>
              </a:rPr>
              <a:t>«</a:t>
            </a:r>
            <a:r>
              <a:rPr lang="en-US" altLang="ru-RU" sz="1400" b="1" i="1" dirty="0" err="1" smtClean="0">
                <a:latin typeface="Times New Roman" pitchFamily="18" charset="0"/>
              </a:rPr>
              <a:t>Subvenire</a:t>
            </a:r>
            <a:r>
              <a:rPr lang="ru-RU" altLang="ru-RU" sz="1400" b="1" i="1" dirty="0" smtClean="0">
                <a:latin typeface="Times New Roman" pitchFamily="18" charset="0"/>
              </a:rPr>
              <a:t>»</a:t>
            </a:r>
            <a:r>
              <a:rPr lang="en-US" altLang="ru-RU" sz="1400" b="1" i="1" dirty="0" smtClean="0">
                <a:latin typeface="Times New Roman" pitchFamily="18" charset="0"/>
              </a:rPr>
              <a:t> - </a:t>
            </a:r>
            <a:r>
              <a:rPr lang="ru-RU" altLang="ru-RU" sz="1400" b="1" i="1" dirty="0" smtClean="0">
                <a:latin typeface="Times New Roman" pitchFamily="18" charset="0"/>
              </a:rPr>
              <a:t>приходить на помощь</a:t>
            </a:r>
            <a:r>
              <a:rPr lang="ru-RU" altLang="ru-RU" sz="1400" b="1" dirty="0" smtClean="0">
                <a:latin typeface="Times New Roman" pitchFamily="18" charset="0"/>
              </a:rPr>
              <a:t>)</a:t>
            </a:r>
          </a:p>
          <a:p>
            <a:pPr algn="just" eaLnBrk="1" hangingPunct="1">
              <a:defRPr/>
            </a:pPr>
            <a:r>
              <a:rPr lang="ru-RU" altLang="ru-RU" sz="1050" dirty="0" smtClean="0">
                <a:latin typeface="Times New Roman" pitchFamily="18" charset="0"/>
              </a:rPr>
              <a:t>межбюджетные трансферты, предоставляемые бюджетам субъектов РФ в целях финансового обеспечения расходных обязательств субъектов РФ и (или) муниципальных образований, возникающих при выполнении полномочий Российской Федерации, переданных для осуществления органам государственной власти субъектов РФ и (или) органам местного самоуправления в установленном порядке</a:t>
            </a:r>
          </a:p>
        </p:txBody>
      </p:sp>
      <p:sp>
        <p:nvSpPr>
          <p:cNvPr id="35855" name="Text Box 42"/>
          <p:cNvSpPr txBox="1">
            <a:spLocks noChangeArrowheads="1"/>
          </p:cNvSpPr>
          <p:nvPr/>
        </p:nvSpPr>
        <p:spPr bwMode="auto">
          <a:xfrm>
            <a:off x="6616700" y="1295400"/>
            <a:ext cx="2312988" cy="324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700" b="1">
                <a:latin typeface="Times New Roman" pitchFamily="18" charset="0"/>
              </a:rPr>
              <a:t>Субсидии </a:t>
            </a:r>
          </a:p>
          <a:p>
            <a:pPr algn="ctr" eaLnBrk="1" hangingPunct="1"/>
            <a:r>
              <a:rPr lang="ru-RU" altLang="ru-RU" sz="1400" b="1">
                <a:latin typeface="Times New Roman" pitchFamily="18" charset="0"/>
              </a:rPr>
              <a:t>(</a:t>
            </a:r>
            <a:r>
              <a:rPr lang="ru-RU" altLang="ru-RU" sz="1400" b="1" i="1">
                <a:latin typeface="Times New Roman" pitchFamily="18" charset="0"/>
              </a:rPr>
              <a:t>от лат. «</a:t>
            </a:r>
            <a:r>
              <a:rPr lang="en-US" altLang="ru-RU" sz="1400" b="1" i="1">
                <a:latin typeface="Times New Roman" pitchFamily="18" charset="0"/>
              </a:rPr>
              <a:t>Subsiduim</a:t>
            </a:r>
            <a:r>
              <a:rPr lang="ru-RU" altLang="ru-RU" sz="1400" b="1" i="1">
                <a:latin typeface="Times New Roman" pitchFamily="18" charset="0"/>
              </a:rPr>
              <a:t>» - поддержка</a:t>
            </a:r>
            <a:r>
              <a:rPr lang="ru-RU" altLang="ru-RU" sz="1400" b="1">
                <a:latin typeface="Times New Roman" pitchFamily="18" charset="0"/>
              </a:rPr>
              <a:t>)</a:t>
            </a:r>
          </a:p>
          <a:p>
            <a:pPr algn="just" eaLnBrk="1" hangingPunct="1"/>
            <a:r>
              <a:rPr lang="ru-RU" altLang="ru-RU" sz="1000">
                <a:latin typeface="Times New Roman" pitchFamily="18" charset="0"/>
              </a:rPr>
              <a:t>межбюджетные трансферты, </a:t>
            </a:r>
            <a:r>
              <a:rPr lang="ru-RU" altLang="ru-RU" sz="1000">
                <a:latin typeface="Times New Roman" pitchFamily="18" charset="0"/>
                <a:cs typeface="Times New Roman" pitchFamily="18" charset="0"/>
              </a:rPr>
              <a:t>предоставляемые бюджетам субъектов РФ в целях софинансирования расходных обязательств, возникающих при выполнении полномочий органов государственной власти субъектов Российской Федерации по предметам ведения субъектов Российской Федерации и предметам совместного ведения Российской Федерации и субъектов Российской Федерации, и расходных обязательств по выполнению полномочий органов местного самоуправления по вопросам местного значения.</a:t>
            </a:r>
          </a:p>
        </p:txBody>
      </p:sp>
      <p:sp>
        <p:nvSpPr>
          <p:cNvPr id="35856" name="Line 43"/>
          <p:cNvSpPr>
            <a:spLocks noChangeShapeType="1"/>
          </p:cNvSpPr>
          <p:nvPr/>
        </p:nvSpPr>
        <p:spPr bwMode="auto">
          <a:xfrm flipH="1">
            <a:off x="1909763" y="836613"/>
            <a:ext cx="574675" cy="3603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5857" name="Line 44"/>
          <p:cNvSpPr>
            <a:spLocks noChangeShapeType="1"/>
          </p:cNvSpPr>
          <p:nvPr/>
        </p:nvSpPr>
        <p:spPr bwMode="auto">
          <a:xfrm>
            <a:off x="4716463" y="836613"/>
            <a:ext cx="0" cy="3603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5858" name="Line 45"/>
          <p:cNvSpPr>
            <a:spLocks noChangeShapeType="1"/>
          </p:cNvSpPr>
          <p:nvPr/>
        </p:nvSpPr>
        <p:spPr bwMode="auto">
          <a:xfrm>
            <a:off x="6877050" y="836613"/>
            <a:ext cx="576263" cy="3603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5859" name="Text Box 46"/>
          <p:cNvSpPr txBox="1">
            <a:spLocks noChangeArrowheads="1"/>
          </p:cNvSpPr>
          <p:nvPr/>
        </p:nvSpPr>
        <p:spPr bwMode="auto">
          <a:xfrm>
            <a:off x="2124075" y="0"/>
            <a:ext cx="5256213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200" b="1">
                <a:solidFill>
                  <a:schemeClr val="tx2"/>
                </a:solidFill>
                <a:latin typeface="Times New Roman" pitchFamily="18" charset="0"/>
              </a:rPr>
              <a:t>Межбюджетные отношения</a:t>
            </a:r>
            <a:endParaRPr lang="ru-RU" altLang="ru-RU" sz="2600" b="1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35860" name="Line 14"/>
          <p:cNvSpPr>
            <a:spLocks noChangeShapeType="1"/>
          </p:cNvSpPr>
          <p:nvPr/>
        </p:nvSpPr>
        <p:spPr bwMode="auto">
          <a:xfrm>
            <a:off x="261938" y="6724650"/>
            <a:ext cx="6492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5861" name="Line 14"/>
          <p:cNvSpPr>
            <a:spLocks noChangeShapeType="1"/>
          </p:cNvSpPr>
          <p:nvPr/>
        </p:nvSpPr>
        <p:spPr bwMode="auto">
          <a:xfrm>
            <a:off x="238125" y="6096000"/>
            <a:ext cx="6492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иксел">
  <a:themeElements>
    <a:clrScheme name="Пиксел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Пиксел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Пиксел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Пиксел">
  <a:themeElements>
    <a:clrScheme name="Пиксел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Пиксел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Пиксел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иксел 12">
    <a:dk1>
      <a:srgbClr val="000000"/>
    </a:dk1>
    <a:lt1>
      <a:srgbClr val="FFFFFF"/>
    </a:lt1>
    <a:dk2>
      <a:srgbClr val="000000"/>
    </a:dk2>
    <a:lt2>
      <a:srgbClr val="00007D"/>
    </a:lt2>
    <a:accent1>
      <a:srgbClr val="9999FF"/>
    </a:accent1>
    <a:accent2>
      <a:srgbClr val="9999CC"/>
    </a:accent2>
    <a:accent3>
      <a:srgbClr val="FFFFFF"/>
    </a:accent3>
    <a:accent4>
      <a:srgbClr val="000000"/>
    </a:accent4>
    <a:accent5>
      <a:srgbClr val="CACAFF"/>
    </a:accent5>
    <a:accent6>
      <a:srgbClr val="8A8AB9"/>
    </a:accent6>
    <a:hlink>
      <a:srgbClr val="666699"/>
    </a:hlink>
    <a:folHlink>
      <a:srgbClr val="CCCCE6"/>
    </a:folHlink>
  </a:clrScheme>
  <a:fontScheme name="Пиксел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Пиксел 12">
    <a:dk1>
      <a:srgbClr val="000000"/>
    </a:dk1>
    <a:lt1>
      <a:srgbClr val="FFFFFF"/>
    </a:lt1>
    <a:dk2>
      <a:srgbClr val="000000"/>
    </a:dk2>
    <a:lt2>
      <a:srgbClr val="00007D"/>
    </a:lt2>
    <a:accent1>
      <a:srgbClr val="9999FF"/>
    </a:accent1>
    <a:accent2>
      <a:srgbClr val="9999CC"/>
    </a:accent2>
    <a:accent3>
      <a:srgbClr val="FFFFFF"/>
    </a:accent3>
    <a:accent4>
      <a:srgbClr val="000000"/>
    </a:accent4>
    <a:accent5>
      <a:srgbClr val="CACAFF"/>
    </a:accent5>
    <a:accent6>
      <a:srgbClr val="8A8AB9"/>
    </a:accent6>
    <a:hlink>
      <a:srgbClr val="666699"/>
    </a:hlink>
    <a:folHlink>
      <a:srgbClr val="CCCCE6"/>
    </a:folHlink>
  </a:clrScheme>
  <a:fontScheme name="Пиксел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Пиксел 12">
    <a:dk1>
      <a:srgbClr val="000000"/>
    </a:dk1>
    <a:lt1>
      <a:srgbClr val="FFFFFF"/>
    </a:lt1>
    <a:dk2>
      <a:srgbClr val="000000"/>
    </a:dk2>
    <a:lt2>
      <a:srgbClr val="00007D"/>
    </a:lt2>
    <a:accent1>
      <a:srgbClr val="9999FF"/>
    </a:accent1>
    <a:accent2>
      <a:srgbClr val="9999CC"/>
    </a:accent2>
    <a:accent3>
      <a:srgbClr val="FFFFFF"/>
    </a:accent3>
    <a:accent4>
      <a:srgbClr val="000000"/>
    </a:accent4>
    <a:accent5>
      <a:srgbClr val="CACAFF"/>
    </a:accent5>
    <a:accent6>
      <a:srgbClr val="8A8AB9"/>
    </a:accent6>
    <a:hlink>
      <a:srgbClr val="666699"/>
    </a:hlink>
    <a:folHlink>
      <a:srgbClr val="CCCCE6"/>
    </a:folHlink>
  </a:clrScheme>
  <a:fontScheme name="Пиксел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Пиксел 12">
    <a:dk1>
      <a:srgbClr val="000000"/>
    </a:dk1>
    <a:lt1>
      <a:srgbClr val="FFFFFF"/>
    </a:lt1>
    <a:dk2>
      <a:srgbClr val="000000"/>
    </a:dk2>
    <a:lt2>
      <a:srgbClr val="00007D"/>
    </a:lt2>
    <a:accent1>
      <a:srgbClr val="9999FF"/>
    </a:accent1>
    <a:accent2>
      <a:srgbClr val="9999CC"/>
    </a:accent2>
    <a:accent3>
      <a:srgbClr val="FFFFFF"/>
    </a:accent3>
    <a:accent4>
      <a:srgbClr val="000000"/>
    </a:accent4>
    <a:accent5>
      <a:srgbClr val="CACAFF"/>
    </a:accent5>
    <a:accent6>
      <a:srgbClr val="8A8AB9"/>
    </a:accent6>
    <a:hlink>
      <a:srgbClr val="666699"/>
    </a:hlink>
    <a:folHlink>
      <a:srgbClr val="CCCCE6"/>
    </a:folHlink>
  </a:clrScheme>
  <a:fontScheme name="Пиксел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Пиксел 12">
    <a:dk1>
      <a:srgbClr val="000000"/>
    </a:dk1>
    <a:lt1>
      <a:srgbClr val="FFFFFF"/>
    </a:lt1>
    <a:dk2>
      <a:srgbClr val="000000"/>
    </a:dk2>
    <a:lt2>
      <a:srgbClr val="00007D"/>
    </a:lt2>
    <a:accent1>
      <a:srgbClr val="9999FF"/>
    </a:accent1>
    <a:accent2>
      <a:srgbClr val="9999CC"/>
    </a:accent2>
    <a:accent3>
      <a:srgbClr val="FFFFFF"/>
    </a:accent3>
    <a:accent4>
      <a:srgbClr val="000000"/>
    </a:accent4>
    <a:accent5>
      <a:srgbClr val="CACAFF"/>
    </a:accent5>
    <a:accent6>
      <a:srgbClr val="8A8AB9"/>
    </a:accent6>
    <a:hlink>
      <a:srgbClr val="666699"/>
    </a:hlink>
    <a:folHlink>
      <a:srgbClr val="CCCCE6"/>
    </a:folHlink>
  </a:clrScheme>
  <a:fontScheme name="Пиксел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10803</TotalTime>
  <Words>6923</Words>
  <Application>Microsoft Office PowerPoint</Application>
  <PresentationFormat>Экран (4:3)</PresentationFormat>
  <Paragraphs>1290</Paragraphs>
  <Slides>49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3</vt:i4>
      </vt:variant>
      <vt:variant>
        <vt:lpstr>Заголовки слайдов</vt:lpstr>
      </vt:variant>
      <vt:variant>
        <vt:i4>49</vt:i4>
      </vt:variant>
    </vt:vector>
  </HeadingPairs>
  <TitlesOfParts>
    <vt:vector size="59" baseType="lpstr">
      <vt:lpstr>Arial</vt:lpstr>
      <vt:lpstr>Wingdings</vt:lpstr>
      <vt:lpstr>Calibri</vt:lpstr>
      <vt:lpstr>Arial Black</vt:lpstr>
      <vt:lpstr>Times New Roman</vt:lpstr>
      <vt:lpstr>Пиксел</vt:lpstr>
      <vt:lpstr>1_Пиксел</vt:lpstr>
      <vt:lpstr>Диаграмма Microsoft Excel</vt:lpstr>
      <vt:lpstr>Worksheet</vt:lpstr>
      <vt:lpstr>Лист</vt:lpstr>
      <vt:lpstr>Брошюра «БЮДЖЕТ ДЛЯ ГРАЖДАН» к решению Совета народных депутатов Муромского района от 16.12.2020 № 78  «О бюджете Муромского района на 2021 год и на плановый период 2022 и 2023  годов» с изменениями от 18.11.2021 № 83 </vt:lpstr>
      <vt:lpstr>Вводная часть</vt:lpstr>
      <vt:lpstr>Основные понятия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Основные экономические показатели развития экономики муниципального образования Муромский район </vt:lpstr>
      <vt:lpstr>Презентация PowerPoint</vt:lpstr>
      <vt:lpstr>Общие характеристики доходов и расходов бюджета района</vt:lpstr>
      <vt:lpstr>Сведения об объеме и структуре муниципального долга Муромского района и расходов на его обслуживание, дефиците бюджета и источниках его финансирования в 2021-2023  годах</vt:lpstr>
      <vt:lpstr>Доходы бюджета Муромского района на 2021 год  и на плановый период 2022 и 2023 годов</vt:lpstr>
      <vt:lpstr>Презентация PowerPoint</vt:lpstr>
      <vt:lpstr>Презентация PowerPoint</vt:lpstr>
      <vt:lpstr>Налоговые и неналоговые доходы бюджета района</vt:lpstr>
      <vt:lpstr>Презентация PowerPoint</vt:lpstr>
      <vt:lpstr>Презентация PowerPoint</vt:lpstr>
      <vt:lpstr>Презентация PowerPoint</vt:lpstr>
      <vt:lpstr>Доходы бюджета района на 1 жителя</vt:lpstr>
      <vt:lpstr>Нормативы зачисления налоговых доходов в бюджет Муромского района  в 2019– 2023 годах, %</vt:lpstr>
      <vt:lpstr>Доходы дорожного фонда Муромского района </vt:lpstr>
      <vt:lpstr>Презентация PowerPoint</vt:lpstr>
      <vt:lpstr>Презентация PowerPoint</vt:lpstr>
      <vt:lpstr>Презентация PowerPoint</vt:lpstr>
      <vt:lpstr>Динамика расходов бюджета Муромского района (тыс. руб.)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Межбюджетные отношения на 2021 год.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Finans</cp:lastModifiedBy>
  <cp:revision>578</cp:revision>
  <cp:lastPrinted>2021-11-24T11:00:42Z</cp:lastPrinted>
  <dcterms:created xsi:type="dcterms:W3CDTF">1601-01-01T00:00:00Z</dcterms:created>
  <dcterms:modified xsi:type="dcterms:W3CDTF">2021-11-25T10:00:32Z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