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drawings/drawing1.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8" r:id="rId1"/>
  </p:sldMasterIdLst>
  <p:notesMasterIdLst>
    <p:notesMasterId r:id="rId22"/>
  </p:notesMasterIdLst>
  <p:sldIdLst>
    <p:sldId id="256" r:id="rId2"/>
    <p:sldId id="320" r:id="rId3"/>
    <p:sldId id="328" r:id="rId4"/>
    <p:sldId id="339" r:id="rId5"/>
    <p:sldId id="351" r:id="rId6"/>
    <p:sldId id="313" r:id="rId7"/>
    <p:sldId id="358" r:id="rId8"/>
    <p:sldId id="359" r:id="rId9"/>
    <p:sldId id="360" r:id="rId10"/>
    <p:sldId id="361" r:id="rId11"/>
    <p:sldId id="364" r:id="rId12"/>
    <p:sldId id="363" r:id="rId13"/>
    <p:sldId id="269" r:id="rId14"/>
    <p:sldId id="309" r:id="rId15"/>
    <p:sldId id="338" r:id="rId16"/>
    <p:sldId id="344" r:id="rId17"/>
    <p:sldId id="350" r:id="rId18"/>
    <p:sldId id="357" r:id="rId19"/>
    <p:sldId id="321" r:id="rId20"/>
    <p:sldId id="289" r:id="rId21"/>
  </p:sldIdLst>
  <p:sldSz cx="9180513" cy="6858000"/>
  <p:notesSz cx="6735763" cy="9866313"/>
  <p:defaultTextStyle>
    <a:defPPr>
      <a:defRPr lang="ru-RU"/>
    </a:defPPr>
    <a:lvl1pPr algn="l" rtl="0" fontAlgn="base">
      <a:spcBef>
        <a:spcPct val="0"/>
      </a:spcBef>
      <a:spcAft>
        <a:spcPct val="0"/>
      </a:spcAft>
      <a:defRPr sz="900" kern="1200">
        <a:solidFill>
          <a:schemeClr val="tx1"/>
        </a:solidFill>
        <a:latin typeface="Arial" charset="0"/>
        <a:ea typeface="+mn-ea"/>
        <a:cs typeface="Arial" charset="0"/>
      </a:defRPr>
    </a:lvl1pPr>
    <a:lvl2pPr marL="457200" algn="l" rtl="0" fontAlgn="base">
      <a:spcBef>
        <a:spcPct val="0"/>
      </a:spcBef>
      <a:spcAft>
        <a:spcPct val="0"/>
      </a:spcAft>
      <a:defRPr sz="900" kern="1200">
        <a:solidFill>
          <a:schemeClr val="tx1"/>
        </a:solidFill>
        <a:latin typeface="Arial" charset="0"/>
        <a:ea typeface="+mn-ea"/>
        <a:cs typeface="Arial" charset="0"/>
      </a:defRPr>
    </a:lvl2pPr>
    <a:lvl3pPr marL="914400" algn="l" rtl="0" fontAlgn="base">
      <a:spcBef>
        <a:spcPct val="0"/>
      </a:spcBef>
      <a:spcAft>
        <a:spcPct val="0"/>
      </a:spcAft>
      <a:defRPr sz="900" kern="1200">
        <a:solidFill>
          <a:schemeClr val="tx1"/>
        </a:solidFill>
        <a:latin typeface="Arial" charset="0"/>
        <a:ea typeface="+mn-ea"/>
        <a:cs typeface="Arial" charset="0"/>
      </a:defRPr>
    </a:lvl3pPr>
    <a:lvl4pPr marL="1371600" algn="l" rtl="0" fontAlgn="base">
      <a:spcBef>
        <a:spcPct val="0"/>
      </a:spcBef>
      <a:spcAft>
        <a:spcPct val="0"/>
      </a:spcAft>
      <a:defRPr sz="900" kern="1200">
        <a:solidFill>
          <a:schemeClr val="tx1"/>
        </a:solidFill>
        <a:latin typeface="Arial" charset="0"/>
        <a:ea typeface="+mn-ea"/>
        <a:cs typeface="Arial" charset="0"/>
      </a:defRPr>
    </a:lvl4pPr>
    <a:lvl5pPr marL="1828800" algn="l" rtl="0" fontAlgn="base">
      <a:spcBef>
        <a:spcPct val="0"/>
      </a:spcBef>
      <a:spcAft>
        <a:spcPct val="0"/>
      </a:spcAft>
      <a:defRPr sz="900" kern="1200">
        <a:solidFill>
          <a:schemeClr val="tx1"/>
        </a:solidFill>
        <a:latin typeface="Arial" charset="0"/>
        <a:ea typeface="+mn-ea"/>
        <a:cs typeface="Arial" charset="0"/>
      </a:defRPr>
    </a:lvl5pPr>
    <a:lvl6pPr marL="2286000" algn="l" defTabSz="914400" rtl="0" eaLnBrk="1" latinLnBrk="0" hangingPunct="1">
      <a:defRPr sz="900" kern="1200">
        <a:solidFill>
          <a:schemeClr val="tx1"/>
        </a:solidFill>
        <a:latin typeface="Arial" charset="0"/>
        <a:ea typeface="+mn-ea"/>
        <a:cs typeface="Arial" charset="0"/>
      </a:defRPr>
    </a:lvl6pPr>
    <a:lvl7pPr marL="2743200" algn="l" defTabSz="914400" rtl="0" eaLnBrk="1" latinLnBrk="0" hangingPunct="1">
      <a:defRPr sz="900" kern="1200">
        <a:solidFill>
          <a:schemeClr val="tx1"/>
        </a:solidFill>
        <a:latin typeface="Arial" charset="0"/>
        <a:ea typeface="+mn-ea"/>
        <a:cs typeface="Arial" charset="0"/>
      </a:defRPr>
    </a:lvl7pPr>
    <a:lvl8pPr marL="3200400" algn="l" defTabSz="914400" rtl="0" eaLnBrk="1" latinLnBrk="0" hangingPunct="1">
      <a:defRPr sz="900" kern="1200">
        <a:solidFill>
          <a:schemeClr val="tx1"/>
        </a:solidFill>
        <a:latin typeface="Arial" charset="0"/>
        <a:ea typeface="+mn-ea"/>
        <a:cs typeface="Arial" charset="0"/>
      </a:defRPr>
    </a:lvl8pPr>
    <a:lvl9pPr marL="3657600" algn="l" defTabSz="914400" rtl="0" eaLnBrk="1" latinLnBrk="0" hangingPunct="1">
      <a:defRPr sz="900"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CCFFCC"/>
    <a:srgbClr val="FFCCCC"/>
    <a:srgbClr val="CCFF99"/>
    <a:srgbClr val="FFFF99"/>
    <a:srgbClr val="00FF00"/>
    <a:srgbClr val="FF66FF"/>
    <a:srgbClr val="FFCC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678" autoAdjust="0"/>
    <p:restoredTop sz="94643" autoAdjust="0"/>
  </p:normalViewPr>
  <p:slideViewPr>
    <p:cSldViewPr>
      <p:cViewPr>
        <p:scale>
          <a:sx n="75" d="100"/>
          <a:sy n="75" d="100"/>
        </p:scale>
        <p:origin x="-2682" y="-918"/>
      </p:cViewPr>
      <p:guideLst>
        <p:guide orient="horz" pos="2160"/>
        <p:guide pos="289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2" d="100"/>
          <a:sy n="52" d="100"/>
        </p:scale>
        <p:origin x="-1914" y="-108"/>
      </p:cViewPr>
      <p:guideLst>
        <p:guide orient="horz" pos="3108"/>
        <p:guide pos="212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2" Type="http://schemas.openxmlformats.org/officeDocument/2006/relationships/oleObject" Target="file:///\\192.168.1.1\&#1092;&#1080;&#1085;_&#1091;&#1087;&#1088;&#1072;&#1074;&#1083;&#1077;&#1085;&#1080;&#1077;_&#1086;&#1073;&#1097;&#1072;&#1103;\(q)%20&#1041;&#1102;&#1076;&#1078;&#1077;&#1090;&#1085;&#1099;&#1081;%20&#1086;&#1090;&#1076;&#1077;&#1083;\&#1075;&#1086;&#1076;&#1086;&#1074;&#1086;&#1081;%20&#1086;&#1090;&#1095;&#1077;&#1090;%20&#1079;&#1072;%202020%20&#1075;&#1086;&#1076;\&#1052;&#1054;%20&#1041;&#1086;&#1088;&#1080;&#1089;&#1086;&#1075;&#1083;&#1077;&#1073;&#1089;&#1082;&#1086;&#1077;\&#1073;&#1102;&#1076;&#1078;&#1077;&#1090;%20&#1076;&#1083;&#1103;%20&#1075;&#1088;&#1072;&#1078;&#1076;&#1072;&#1085;\&#1055;&#1086;&#1076;&#1089;&#1086;&#1073;&#1082;&#1072;%20&#1073;&#1102;&#1076;&#1078;&#1077;&#1090;%20&#1076;&#1083;&#1103;%20&#1075;&#1088;&#1072;&#1078;&#1076;&#1072;&#1085;%20&#1085;&#1072;%202019.xls"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file:///\\192.168.1.1\&#1060;&#1080;&#1085;_&#1091;&#1087;&#1088;&#1072;&#1074;&#1083;&#1077;&#1085;&#1080;&#1077;_&#1086;&#1073;&#1097;&#1072;&#1103;\(q)%20&#1041;&#1102;&#1076;&#1078;&#1077;&#1090;&#1085;&#1099;&#1081;%20&#1086;&#1090;&#1076;&#1077;&#1083;\&#1075;&#1086;&#1076;&#1086;&#1074;&#1086;&#1081;%20&#1086;&#1090;&#1095;&#1077;&#1090;%20&#1079;&#1072;%202019%20&#1075;&#1086;&#1076;\&#1041;&#1086;&#1088;&#1080;&#1089;&#1086;&#1075;&#1083;&#1077;&#1073;\&#1041;&#1102;&#1076;&#1078;&#1077;&#1090;%20&#1076;&#1083;&#1103;%20&#1075;&#1088;&#1072;&#1078;&#1076;&#1072;&#1085;\&#1055;&#1086;&#1076;&#1089;&#1086;&#1073;&#1082;&#1072;%20&#1073;&#1102;&#1076;&#1078;&#1077;&#1090;%20&#1076;&#1083;&#1103;%20&#1075;&#1088;&#1072;&#1078;&#1076;&#1072;&#1085;%20&#1085;&#1072;%202019.xls" TargetMode="External"/><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30"/>
      <c:rotY val="150"/>
      <c:rAngAx val="0"/>
      <c:perspective val="50"/>
    </c:view3D>
    <c:floor>
      <c:thickness val="0"/>
    </c:floor>
    <c:sideWall>
      <c:thickness val="0"/>
    </c:sideWall>
    <c:backWall>
      <c:thickness val="0"/>
    </c:backWall>
    <c:plotArea>
      <c:layout>
        <c:manualLayout>
          <c:layoutTarget val="inner"/>
          <c:xMode val="edge"/>
          <c:yMode val="edge"/>
          <c:x val="6.3456911636045497E-3"/>
          <c:y val="1.2016657366648066E-2"/>
          <c:w val="0.9924947209294408"/>
          <c:h val="0.98798322304382746"/>
        </c:manualLayout>
      </c:layout>
      <c:pie3DChart>
        <c:varyColors val="1"/>
        <c:ser>
          <c:idx val="0"/>
          <c:order val="0"/>
          <c:tx>
            <c:strRef>
              <c:f>'[Подсобка бюджет для граждан на 2019.xls]Лист14'!$B$1</c:f>
              <c:strCache>
                <c:ptCount val="1"/>
                <c:pt idx="0">
                  <c:v>2 020,00</c:v>
                </c:pt>
              </c:strCache>
            </c:strRef>
          </c:tx>
          <c:spPr>
            <a:solidFill>
              <a:srgbClr val="00CC00"/>
            </a:solidFill>
            <a:ln>
              <a:solidFill>
                <a:schemeClr val="tx1"/>
              </a:solidFill>
            </a:ln>
          </c:spPr>
          <c:explosion val="25"/>
          <c:dPt>
            <c:idx val="0"/>
            <c:bubble3D val="0"/>
          </c:dPt>
          <c:dPt>
            <c:idx val="1"/>
            <c:bubble3D val="0"/>
            <c:spPr>
              <a:solidFill>
                <a:srgbClr val="FF0000"/>
              </a:solidFill>
              <a:ln>
                <a:solidFill>
                  <a:schemeClr val="tx1"/>
                </a:solidFill>
              </a:ln>
            </c:spPr>
          </c:dPt>
          <c:dLbls>
            <c:dLbl>
              <c:idx val="0"/>
              <c:layout>
                <c:manualLayout>
                  <c:x val="-0.13107793817439486"/>
                  <c:y val="1.8140547392205896E-2"/>
                </c:manualLayout>
              </c:layout>
              <c:spPr/>
              <c:txPr>
                <a:bodyPr/>
                <a:lstStyle/>
                <a:p>
                  <a:pPr>
                    <a:defRPr b="1"/>
                  </a:pPr>
                  <a:endParaRPr lang="ru-RU"/>
                </a:p>
              </c:txPr>
              <c:dLblPos val="bestFit"/>
              <c:showLegendKey val="0"/>
              <c:showVal val="1"/>
              <c:showCatName val="0"/>
              <c:showSerName val="0"/>
              <c:showPercent val="0"/>
              <c:showBubbleSize val="0"/>
            </c:dLbl>
            <c:dLbl>
              <c:idx val="1"/>
              <c:layout>
                <c:manualLayout>
                  <c:x val="8.6805373286672496E-2"/>
                  <c:y val="-3.9289731640687768E-2"/>
                </c:manualLayout>
              </c:layout>
              <c:spPr/>
              <c:txPr>
                <a:bodyPr/>
                <a:lstStyle/>
                <a:p>
                  <a:pPr>
                    <a:defRPr b="1"/>
                  </a:pPr>
                  <a:endParaRPr lang="ru-RU"/>
                </a:p>
              </c:txPr>
              <c:dLblPos val="bestFit"/>
              <c:showLegendKey val="0"/>
              <c:showVal val="1"/>
              <c:showCatName val="0"/>
              <c:showSerName val="0"/>
              <c:showPercent val="0"/>
              <c:showBubbleSize val="0"/>
            </c:dLbl>
            <c:spPr>
              <a:noFill/>
              <a:ln w="25400">
                <a:noFill/>
              </a:ln>
            </c:spPr>
            <c:txPr>
              <a:bodyPr/>
              <a:lstStyle/>
              <a:p>
                <a:pPr>
                  <a:defRPr b="1"/>
                </a:pPr>
                <a:endParaRPr lang="ru-RU"/>
              </a:p>
            </c:txPr>
            <c:showLegendKey val="0"/>
            <c:showVal val="1"/>
            <c:showCatName val="0"/>
            <c:showSerName val="0"/>
            <c:showPercent val="0"/>
            <c:showBubbleSize val="0"/>
            <c:showLeaderLines val="1"/>
          </c:dLbls>
          <c:cat>
            <c:strRef>
              <c:f>'[Подсобка бюджет для граждан на 2019.xls]Лист14'!$A$2:$A$3</c:f>
              <c:strCache>
                <c:ptCount val="2"/>
                <c:pt idx="0">
                  <c:v>Расходы</c:v>
                </c:pt>
                <c:pt idx="1">
                  <c:v>Переданные полномочия в бюджет района</c:v>
                </c:pt>
              </c:strCache>
            </c:strRef>
          </c:cat>
          <c:val>
            <c:numRef>
              <c:f>'[Подсобка бюджет для граждан на 2019.xls]Лист14'!$B$2:$B$3</c:f>
              <c:numCache>
                <c:formatCode>#,##0.0</c:formatCode>
                <c:ptCount val="2"/>
                <c:pt idx="0">
                  <c:v>32239.9</c:v>
                </c:pt>
                <c:pt idx="1">
                  <c:v>3009.2</c:v>
                </c:pt>
              </c:numCache>
            </c:numRef>
          </c:val>
        </c:ser>
        <c:dLbls>
          <c:showLegendKey val="0"/>
          <c:showVal val="0"/>
          <c:showCatName val="0"/>
          <c:showSerName val="0"/>
          <c:showPercent val="0"/>
          <c:showBubbleSize val="0"/>
          <c:showLeaderLines val="1"/>
        </c:dLbls>
      </c:pie3DChart>
      <c:spPr>
        <a:noFill/>
        <a:ln w="25400">
          <a:noFill/>
        </a:ln>
      </c:spPr>
    </c:plotArea>
    <c:legend>
      <c:legendPos val="r"/>
      <c:layout>
        <c:manualLayout>
          <c:xMode val="edge"/>
          <c:yMode val="edge"/>
          <c:x val="1.5277777777777777E-2"/>
          <c:y val="0.90814061628123266"/>
          <c:w val="0.97638925342665506"/>
          <c:h val="7.3491158093427322E-2"/>
        </c:manualLayout>
      </c:layout>
      <c:overlay val="0"/>
      <c:txPr>
        <a:bodyPr/>
        <a:lstStyle/>
        <a:p>
          <a:pPr>
            <a:defRPr b="1"/>
          </a:pPr>
          <a:endParaRPr lang="ru-RU"/>
        </a:p>
      </c:txPr>
    </c:legend>
    <c:plotVisOnly val="1"/>
    <c:dispBlanksAs val="gap"/>
    <c:showDLblsOverMax val="0"/>
  </c:chart>
  <c:sp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c:spPr>
  <c:txPr>
    <a:bodyPr/>
    <a:lstStyle/>
    <a:p>
      <a:pPr>
        <a:defRPr>
          <a:latin typeface="Times New Roman" panose="02020603050405020304" pitchFamily="18" charset="0"/>
          <a:cs typeface="Times New Roman" panose="02020603050405020304" pitchFamily="18" charset="0"/>
        </a:defRPr>
      </a:pPr>
      <a:endParaRPr lang="ru-RU"/>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4"/>
    </mc:Choice>
    <mc:Fallback>
      <c:style val="4"/>
    </mc:Fallback>
  </mc:AlternateContent>
  <c:clrMapOvr bg1="lt1" tx1="dk1" bg2="lt2" tx2="dk2" accent1="accent1" accent2="accent2" accent3="accent3" accent4="accent4" accent5="accent5" accent6="accent6" hlink="hlink" folHlink="folHlink"/>
  <c:chart>
    <c:autoTitleDeleted val="0"/>
    <c:view3D>
      <c:rotX val="15"/>
      <c:rotY val="20"/>
      <c:depthPercent val="100"/>
      <c:rAngAx val="1"/>
    </c:view3D>
    <c:floor>
      <c:thickness val="0"/>
    </c:floor>
    <c:sideWall>
      <c:thickness val="0"/>
      <c:spPr>
        <a:noFill/>
        <a:ln w="25400">
          <a:noFill/>
        </a:ln>
      </c:spPr>
    </c:sideWall>
    <c:backWall>
      <c:thickness val="0"/>
      <c:spPr>
        <a:noFill/>
        <a:ln w="25400">
          <a:noFill/>
        </a:ln>
      </c:spPr>
    </c:backWall>
    <c:plotArea>
      <c:layout>
        <c:manualLayout>
          <c:layoutTarget val="inner"/>
          <c:xMode val="edge"/>
          <c:yMode val="edge"/>
          <c:x val="7.6064586701874909E-2"/>
          <c:y val="3.5476139595285457E-2"/>
          <c:w val="0.8708775115842744"/>
          <c:h val="0.82178791753594904"/>
        </c:manualLayout>
      </c:layout>
      <c:bar3DChart>
        <c:barDir val="col"/>
        <c:grouping val="stacked"/>
        <c:varyColors val="0"/>
        <c:ser>
          <c:idx val="0"/>
          <c:order val="0"/>
          <c:tx>
            <c:strRef>
              <c:f>'[Подсобка бюджет для граждан на 2019.xls]Лист11'!$A$4</c:f>
              <c:strCache>
                <c:ptCount val="1"/>
                <c:pt idx="0">
                  <c:v>Расходы в рамках муниципальных программ</c:v>
                </c:pt>
              </c:strCache>
            </c:strRef>
          </c:tx>
          <c:spPr>
            <a:solidFill>
              <a:srgbClr val="7030A0"/>
            </a:solidFill>
            <a:ln>
              <a:solidFill>
                <a:srgbClr val="000000"/>
              </a:solidFill>
            </a:ln>
          </c:spPr>
          <c:invertIfNegative val="0"/>
          <c:dLbls>
            <c:spPr>
              <a:noFill/>
              <a:ln w="25400">
                <a:noFill/>
              </a:ln>
            </c:spPr>
            <c:txPr>
              <a:bodyPr/>
              <a:lstStyle/>
              <a:p>
                <a:pPr>
                  <a:defRPr b="1"/>
                </a:pPr>
                <a:endParaRPr lang="ru-RU"/>
              </a:p>
            </c:txPr>
            <c:showLegendKey val="0"/>
            <c:showVal val="1"/>
            <c:showCatName val="0"/>
            <c:showSerName val="0"/>
            <c:showPercent val="0"/>
            <c:showBubbleSize val="0"/>
            <c:showLeaderLines val="0"/>
          </c:dLbls>
          <c:cat>
            <c:strRef>
              <c:f>'[Подсобка бюджет для граждан на 2019.xls]Лист11'!$B$3:$C$3</c:f>
              <c:strCache>
                <c:ptCount val="2"/>
                <c:pt idx="0">
                  <c:v>Исполнено за 2018 год</c:v>
                </c:pt>
                <c:pt idx="1">
                  <c:v>Исполнено за 2019 год</c:v>
                </c:pt>
              </c:strCache>
            </c:strRef>
          </c:cat>
          <c:val>
            <c:numRef>
              <c:f>'[Подсобка бюджет для граждан на 2019.xls]Лист11'!$B$4:$C$4</c:f>
              <c:numCache>
                <c:formatCode>#,##0.0</c:formatCode>
                <c:ptCount val="2"/>
                <c:pt idx="0">
                  <c:v>28624.6</c:v>
                </c:pt>
                <c:pt idx="1">
                  <c:v>30425.1</c:v>
                </c:pt>
              </c:numCache>
            </c:numRef>
          </c:val>
        </c:ser>
        <c:ser>
          <c:idx val="1"/>
          <c:order val="1"/>
          <c:tx>
            <c:strRef>
              <c:f>'[Подсобка бюджет для граждан на 2019.xls]Лист11'!$A$5</c:f>
              <c:strCache>
                <c:ptCount val="1"/>
                <c:pt idx="0">
                  <c:v>Непрограммные расходы органов местного самоуправления</c:v>
                </c:pt>
              </c:strCache>
            </c:strRef>
          </c:tx>
          <c:spPr>
            <a:pattFill prst="ltVert">
              <a:fgClr>
                <a:srgbClr val="FF00FF"/>
              </a:fgClr>
              <a:bgClr>
                <a:srgbClr val="FFFFFF"/>
              </a:bgClr>
            </a:pattFill>
          </c:spPr>
          <c:invertIfNegative val="0"/>
          <c:dLbls>
            <c:spPr>
              <a:noFill/>
              <a:ln w="25400">
                <a:noFill/>
              </a:ln>
            </c:spPr>
            <c:txPr>
              <a:bodyPr/>
              <a:lstStyle/>
              <a:p>
                <a:pPr>
                  <a:defRPr b="1"/>
                </a:pPr>
                <a:endParaRPr lang="ru-RU"/>
              </a:p>
            </c:txPr>
            <c:showLegendKey val="0"/>
            <c:showVal val="1"/>
            <c:showCatName val="0"/>
            <c:showSerName val="0"/>
            <c:showPercent val="0"/>
            <c:showBubbleSize val="0"/>
            <c:showLeaderLines val="0"/>
          </c:dLbls>
          <c:cat>
            <c:strRef>
              <c:f>'[Подсобка бюджет для граждан на 2019.xls]Лист11'!$B$3:$C$3</c:f>
              <c:strCache>
                <c:ptCount val="2"/>
                <c:pt idx="0">
                  <c:v>Исполнено за 2018 год</c:v>
                </c:pt>
                <c:pt idx="1">
                  <c:v>Исполнено за 2019 год</c:v>
                </c:pt>
              </c:strCache>
            </c:strRef>
          </c:cat>
          <c:val>
            <c:numRef>
              <c:f>'[Подсобка бюджет для граждан на 2019.xls]Лист11'!$B$5:$C$5</c:f>
              <c:numCache>
                <c:formatCode>#,##0.0</c:formatCode>
                <c:ptCount val="2"/>
                <c:pt idx="0">
                  <c:v>2537.3000000000002</c:v>
                </c:pt>
                <c:pt idx="1">
                  <c:v>3098</c:v>
                </c:pt>
              </c:numCache>
            </c:numRef>
          </c:val>
        </c:ser>
        <c:dLbls>
          <c:showLegendKey val="0"/>
          <c:showVal val="0"/>
          <c:showCatName val="0"/>
          <c:showSerName val="0"/>
          <c:showPercent val="0"/>
          <c:showBubbleSize val="0"/>
        </c:dLbls>
        <c:gapWidth val="150"/>
        <c:shape val="cylinder"/>
        <c:axId val="151780352"/>
        <c:axId val="159421184"/>
        <c:axId val="0"/>
      </c:bar3DChart>
      <c:catAx>
        <c:axId val="151780352"/>
        <c:scaling>
          <c:orientation val="minMax"/>
        </c:scaling>
        <c:delete val="0"/>
        <c:axPos val="b"/>
        <c:numFmt formatCode="#,##0.00" sourceLinked="1"/>
        <c:majorTickMark val="out"/>
        <c:minorTickMark val="none"/>
        <c:tickLblPos val="nextTo"/>
        <c:txPr>
          <a:bodyPr/>
          <a:lstStyle/>
          <a:p>
            <a:pPr>
              <a:defRPr b="1"/>
            </a:pPr>
            <a:endParaRPr lang="ru-RU"/>
          </a:p>
        </c:txPr>
        <c:crossAx val="159421184"/>
        <c:crosses val="autoZero"/>
        <c:auto val="1"/>
        <c:lblAlgn val="ctr"/>
        <c:lblOffset val="100"/>
        <c:noMultiLvlLbl val="0"/>
      </c:catAx>
      <c:valAx>
        <c:axId val="159421184"/>
        <c:scaling>
          <c:orientation val="minMax"/>
          <c:max val="35000"/>
        </c:scaling>
        <c:delete val="0"/>
        <c:axPos val="l"/>
        <c:majorGridlines/>
        <c:numFmt formatCode="#,##0.0" sourceLinked="1"/>
        <c:majorTickMark val="out"/>
        <c:minorTickMark val="none"/>
        <c:tickLblPos val="nextTo"/>
        <c:txPr>
          <a:bodyPr/>
          <a:lstStyle/>
          <a:p>
            <a:pPr>
              <a:defRPr b="1"/>
            </a:pPr>
            <a:endParaRPr lang="ru-RU"/>
          </a:p>
        </c:txPr>
        <c:crossAx val="151780352"/>
        <c:crosses val="autoZero"/>
        <c:crossBetween val="between"/>
      </c:valAx>
      <c:spPr>
        <a:noFill/>
        <a:ln w="25400">
          <a:noFill/>
        </a:ln>
      </c:spPr>
    </c:plotArea>
    <c:legend>
      <c:legendPos val="b"/>
      <c:overlay val="0"/>
      <c:txPr>
        <a:bodyPr/>
        <a:lstStyle/>
        <a:p>
          <a:pPr>
            <a:defRPr b="1"/>
          </a:pPr>
          <a:endParaRPr lang="ru-RU"/>
        </a:p>
      </c:txPr>
    </c:legend>
    <c:plotVisOnly val="1"/>
    <c:dispBlanksAs val="gap"/>
    <c:showDLblsOverMax val="0"/>
  </c:chart>
  <c:spPr>
    <a:gradFill>
      <a:gsLst>
        <a:gs pos="0">
          <a:schemeClr val="accent3">
            <a:lumMod val="40000"/>
            <a:lumOff val="60000"/>
          </a:schemeClr>
        </a:gs>
        <a:gs pos="50000">
          <a:schemeClr val="accent3">
            <a:lumMod val="60000"/>
            <a:lumOff val="40000"/>
          </a:schemeClr>
        </a:gs>
        <a:gs pos="100000">
          <a:schemeClr val="accent1">
            <a:tint val="23500"/>
            <a:satMod val="160000"/>
          </a:schemeClr>
        </a:gs>
      </a:gsLst>
      <a:lin ang="5400000" scaled="0"/>
    </a:gradFill>
  </c:spPr>
  <c:txPr>
    <a:bodyPr/>
    <a:lstStyle/>
    <a:p>
      <a:pPr>
        <a:defRPr>
          <a:latin typeface="Times New Roman" panose="02020603050405020304" pitchFamily="18" charset="0"/>
          <a:cs typeface="Times New Roman" panose="02020603050405020304" pitchFamily="18" charset="0"/>
        </a:defRPr>
      </a:pPr>
      <a:endParaRPr lang="ru-RU"/>
    </a:p>
  </c:txPr>
  <c:externalData r:id="rId2">
    <c:autoUpdate val="0"/>
  </c:externalData>
  <c:userShapes r:id="rId3"/>
</c:chartSpace>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9.emf"/></Relationships>
</file>

<file path=ppt/drawings/drawing1.xml><?xml version="1.0" encoding="utf-8"?>
<c:userShapes xmlns:c="http://schemas.openxmlformats.org/drawingml/2006/chart">
  <cdr:relSizeAnchor xmlns:cdr="http://schemas.openxmlformats.org/drawingml/2006/chartDrawing">
    <cdr:from>
      <cdr:x>0.4324</cdr:x>
      <cdr:y>0.48818</cdr:y>
    </cdr:from>
    <cdr:to>
      <cdr:x>0.59157</cdr:x>
      <cdr:y>0.59289</cdr:y>
    </cdr:to>
    <cdr:sp macro="" textlink="">
      <cdr:nvSpPr>
        <cdr:cNvPr id="2" name="Прямоугольник 1"/>
        <cdr:cNvSpPr/>
      </cdr:nvSpPr>
      <cdr:spPr>
        <a:xfrm xmlns:a="http://schemas.openxmlformats.org/drawingml/2006/main" rot="21259064">
          <a:off x="3389636" y="1484858"/>
          <a:ext cx="1247746" cy="318491"/>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6"/>
        </a:lnRef>
        <a:fillRef xmlns:a="http://schemas.openxmlformats.org/drawingml/2006/main" idx="1">
          <a:schemeClr val="lt1"/>
        </a:fillRef>
        <a:effectRef xmlns:a="http://schemas.openxmlformats.org/drawingml/2006/main" idx="0">
          <a:schemeClr val="accent6"/>
        </a:effectRef>
        <a:fontRef xmlns:a="http://schemas.openxmlformats.org/drawingml/2006/main" idx="minor">
          <a:schemeClr val="dk1"/>
        </a:fontRef>
      </cdr:style>
      <cdr:txBody>
        <a:bodyPr xmlns:a="http://schemas.openxmlformats.org/drawingml/2006/main"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a:r>
            <a:rPr lang="ru-RU" sz="1200" b="1" dirty="0">
              <a:latin typeface="Times New Roman" panose="02020603050405020304" pitchFamily="18" charset="0"/>
              <a:cs typeface="Times New Roman" panose="02020603050405020304" pitchFamily="18" charset="0"/>
            </a:rPr>
            <a:t>Рост на 6,3%</a:t>
          </a:r>
        </a:p>
      </cdr:txBody>
    </cdr:sp>
  </cdr:relSizeAnchor>
  <cdr:relSizeAnchor xmlns:cdr="http://schemas.openxmlformats.org/drawingml/2006/chartDrawing">
    <cdr:from>
      <cdr:x>0.44572</cdr:x>
      <cdr:y>0.58379</cdr:y>
    </cdr:from>
    <cdr:to>
      <cdr:x>0.59701</cdr:x>
      <cdr:y>0.64108</cdr:y>
    </cdr:to>
    <cdr:sp macro="" textlink="">
      <cdr:nvSpPr>
        <cdr:cNvPr id="3" name="Стрелка вправо 2"/>
        <cdr:cNvSpPr/>
      </cdr:nvSpPr>
      <cdr:spPr>
        <a:xfrm xmlns:a="http://schemas.openxmlformats.org/drawingml/2006/main" rot="21160989">
          <a:off x="3494035" y="1775693"/>
          <a:ext cx="1185969" cy="174243"/>
        </a:xfrm>
        <a:prstGeom xmlns:a="http://schemas.openxmlformats.org/drawingml/2006/main" prst="rightArrow">
          <a:avLst/>
        </a:prstGeom>
        <a:solidFill xmlns:a="http://schemas.openxmlformats.org/drawingml/2006/main">
          <a:schemeClr val="accent5">
            <a:lumMod val="75000"/>
          </a:schemeClr>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t"/>
        <a:lstStyle xmlns:a="http://schemas.openxmlformats.org/drawingml/2006/main"/>
        <a:p xmlns:a="http://schemas.openxmlformats.org/drawingml/2006/main">
          <a:endParaRPr lang="ru-RU"/>
        </a:p>
      </cdr:txBody>
    </cdr:sp>
  </cdr:relSizeAnchor>
  <cdr:relSizeAnchor xmlns:cdr="http://schemas.openxmlformats.org/drawingml/2006/chartDrawing">
    <cdr:from>
      <cdr:x>0.11057</cdr:x>
      <cdr:y>0.10328</cdr:y>
    </cdr:from>
    <cdr:to>
      <cdr:x>0.32564</cdr:x>
      <cdr:y>0.23932</cdr:y>
    </cdr:to>
    <cdr:sp macro="" textlink="">
      <cdr:nvSpPr>
        <cdr:cNvPr id="4" name="Прямоугольник 3"/>
        <cdr:cNvSpPr/>
      </cdr:nvSpPr>
      <cdr:spPr>
        <a:xfrm xmlns:a="http://schemas.openxmlformats.org/drawingml/2006/main">
          <a:off x="866767" y="460391"/>
          <a:ext cx="1685933" cy="606426"/>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6"/>
        </a:lnRef>
        <a:fillRef xmlns:a="http://schemas.openxmlformats.org/drawingml/2006/main" idx="1">
          <a:schemeClr val="lt1"/>
        </a:fillRef>
        <a:effectRef xmlns:a="http://schemas.openxmlformats.org/drawingml/2006/main" idx="0">
          <a:schemeClr val="accent6"/>
        </a:effectRef>
        <a:fontRef xmlns:a="http://schemas.openxmlformats.org/drawingml/2006/main" idx="minor">
          <a:schemeClr val="dk1"/>
        </a:fontRef>
      </cdr:style>
      <cdr:txBody>
        <a:bodyPr xmlns:a="http://schemas.openxmlformats.org/drawingml/2006/main"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a:r>
            <a:rPr lang="ru-RU" sz="1000" b="1">
              <a:latin typeface="Times New Roman" panose="02020603050405020304" pitchFamily="18" charset="0"/>
              <a:cs typeface="Times New Roman" panose="02020603050405020304" pitchFamily="18" charset="0"/>
            </a:rPr>
            <a:t>Исполнено всего за 2018</a:t>
          </a:r>
          <a:r>
            <a:rPr lang="ru-RU" sz="1000" b="1" baseline="0">
              <a:latin typeface="Times New Roman" panose="02020603050405020304" pitchFamily="18" charset="0"/>
              <a:cs typeface="Times New Roman" panose="02020603050405020304" pitchFamily="18" charset="0"/>
            </a:rPr>
            <a:t> </a:t>
          </a:r>
          <a:r>
            <a:rPr lang="ru-RU" sz="1000" b="1">
              <a:latin typeface="Times New Roman" panose="02020603050405020304" pitchFamily="18" charset="0"/>
              <a:cs typeface="Times New Roman" panose="02020603050405020304" pitchFamily="18" charset="0"/>
            </a:rPr>
            <a:t> год в сумме 31161,9 тыс. рублей</a:t>
          </a:r>
        </a:p>
      </cdr:txBody>
    </cdr:sp>
  </cdr:relSizeAnchor>
  <cdr:relSizeAnchor xmlns:cdr="http://schemas.openxmlformats.org/drawingml/2006/chartDrawing">
    <cdr:from>
      <cdr:x>0.77561</cdr:x>
      <cdr:y>0.099</cdr:y>
    </cdr:from>
    <cdr:to>
      <cdr:x>0.99392</cdr:x>
      <cdr:y>0.23504</cdr:y>
    </cdr:to>
    <cdr:sp macro="" textlink="">
      <cdr:nvSpPr>
        <cdr:cNvPr id="5" name="Прямоугольник 4"/>
        <cdr:cNvSpPr/>
      </cdr:nvSpPr>
      <cdr:spPr>
        <a:xfrm xmlns:a="http://schemas.openxmlformats.org/drawingml/2006/main">
          <a:off x="6080078" y="441327"/>
          <a:ext cx="1711371" cy="606425"/>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6"/>
        </a:lnRef>
        <a:fillRef xmlns:a="http://schemas.openxmlformats.org/drawingml/2006/main" idx="1">
          <a:schemeClr val="lt1"/>
        </a:fillRef>
        <a:effectRef xmlns:a="http://schemas.openxmlformats.org/drawingml/2006/main" idx="0">
          <a:schemeClr val="accent6"/>
        </a:effectRef>
        <a:fontRef xmlns:a="http://schemas.openxmlformats.org/drawingml/2006/main" idx="minor">
          <a:schemeClr val="dk1"/>
        </a:fontRef>
      </cdr:style>
      <cdr:txBody>
        <a:bodyPr xmlns:a="http://schemas.openxmlformats.org/drawingml/2006/main"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a:r>
            <a:rPr lang="ru-RU" sz="1000" b="1">
              <a:latin typeface="Times New Roman" panose="02020603050405020304" pitchFamily="18" charset="0"/>
              <a:cs typeface="Times New Roman" panose="02020603050405020304" pitchFamily="18" charset="0"/>
            </a:rPr>
            <a:t>Исполнено всего за 2019</a:t>
          </a:r>
          <a:r>
            <a:rPr lang="ru-RU" sz="1000" b="1" baseline="0">
              <a:latin typeface="Times New Roman" panose="02020603050405020304" pitchFamily="18" charset="0"/>
              <a:cs typeface="Times New Roman" panose="02020603050405020304" pitchFamily="18" charset="0"/>
            </a:rPr>
            <a:t> </a:t>
          </a:r>
          <a:r>
            <a:rPr lang="ru-RU" sz="1000" b="1">
              <a:latin typeface="Times New Roman" panose="02020603050405020304" pitchFamily="18" charset="0"/>
              <a:cs typeface="Times New Roman" panose="02020603050405020304" pitchFamily="18" charset="0"/>
            </a:rPr>
            <a:t> год в сумме 33</a:t>
          </a:r>
          <a:r>
            <a:rPr lang="ru-RU" sz="1000" b="1" baseline="0">
              <a:latin typeface="Times New Roman" panose="02020603050405020304" pitchFamily="18" charset="0"/>
              <a:cs typeface="Times New Roman" panose="02020603050405020304" pitchFamily="18" charset="0"/>
            </a:rPr>
            <a:t> 523,1 </a:t>
          </a:r>
          <a:r>
            <a:rPr lang="ru-RU" sz="1000" b="1">
              <a:latin typeface="Times New Roman" panose="02020603050405020304" pitchFamily="18" charset="0"/>
              <a:cs typeface="Times New Roman" panose="02020603050405020304" pitchFamily="18" charset="0"/>
            </a:rPr>
            <a:t> тыс. рублей</a:t>
          </a:r>
        </a:p>
      </cdr:txBody>
    </cdr:sp>
  </cdr:relSizeAnchor>
  <cdr:relSizeAnchor xmlns:cdr="http://schemas.openxmlformats.org/drawingml/2006/chartDrawing">
    <cdr:from>
      <cdr:x>0.43613</cdr:x>
      <cdr:y>0.17144</cdr:y>
    </cdr:from>
    <cdr:to>
      <cdr:x>0.58204</cdr:x>
      <cdr:y>0.22291</cdr:y>
    </cdr:to>
    <cdr:sp macro="" textlink="">
      <cdr:nvSpPr>
        <cdr:cNvPr id="6" name="Стрелка вправо 5"/>
        <cdr:cNvSpPr/>
      </cdr:nvSpPr>
      <cdr:spPr>
        <a:xfrm xmlns:a="http://schemas.openxmlformats.org/drawingml/2006/main" rot="21257552">
          <a:off x="3418870" y="521461"/>
          <a:ext cx="1143790" cy="156564"/>
        </a:xfrm>
        <a:prstGeom xmlns:a="http://schemas.openxmlformats.org/drawingml/2006/main" prst="rightArrow">
          <a:avLst/>
        </a:prstGeom>
        <a:solidFill xmlns:a="http://schemas.openxmlformats.org/drawingml/2006/main">
          <a:schemeClr val="accent5">
            <a:lumMod val="75000"/>
          </a:schemeClr>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t"/>
        <a:lstStyle xmlns:a="http://schemas.openxmlformats.org/drawingml/2006/main"/>
        <a:p xmlns:a="http://schemas.openxmlformats.org/drawingml/2006/main">
          <a:endParaRPr lang="ru-RU"/>
        </a:p>
      </cdr:txBody>
    </cdr:sp>
  </cdr:relSizeAnchor>
  <cdr:relSizeAnchor xmlns:cdr="http://schemas.openxmlformats.org/drawingml/2006/chartDrawing">
    <cdr:from>
      <cdr:x>0.42477</cdr:x>
      <cdr:y>0.08572</cdr:y>
    </cdr:from>
    <cdr:to>
      <cdr:x>0.58556</cdr:x>
      <cdr:y>0.17902</cdr:y>
    </cdr:to>
    <cdr:sp macro="" textlink="">
      <cdr:nvSpPr>
        <cdr:cNvPr id="7" name="Прямоугольник 6"/>
        <cdr:cNvSpPr/>
      </cdr:nvSpPr>
      <cdr:spPr>
        <a:xfrm xmlns:a="http://schemas.openxmlformats.org/drawingml/2006/main" rot="21257460">
          <a:off x="3329783" y="260722"/>
          <a:ext cx="1260445" cy="283786"/>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6"/>
        </a:lnRef>
        <a:fillRef xmlns:a="http://schemas.openxmlformats.org/drawingml/2006/main" idx="1">
          <a:schemeClr val="lt1"/>
        </a:fillRef>
        <a:effectRef xmlns:a="http://schemas.openxmlformats.org/drawingml/2006/main" idx="0">
          <a:schemeClr val="accent6"/>
        </a:effectRef>
        <a:fontRef xmlns:a="http://schemas.openxmlformats.org/drawingml/2006/main" idx="minor">
          <a:schemeClr val="dk1"/>
        </a:fontRef>
      </cdr:style>
      <cdr:txBody>
        <a:bodyPr xmlns:a="http://schemas.openxmlformats.org/drawingml/2006/main"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a:r>
            <a:rPr lang="ru-RU" sz="1200" b="1" dirty="0">
              <a:latin typeface="Times New Roman" panose="02020603050405020304" pitchFamily="18" charset="0"/>
              <a:cs typeface="Times New Roman" panose="02020603050405020304" pitchFamily="18" charset="0"/>
            </a:rPr>
            <a:t>Рост</a:t>
          </a:r>
          <a:r>
            <a:rPr lang="ru-RU" sz="1200" b="1" baseline="0" dirty="0">
              <a:latin typeface="Times New Roman" panose="02020603050405020304" pitchFamily="18" charset="0"/>
              <a:cs typeface="Times New Roman" panose="02020603050405020304" pitchFamily="18" charset="0"/>
            </a:rPr>
            <a:t> </a:t>
          </a:r>
          <a:r>
            <a:rPr lang="ru-RU" sz="1200" b="1" dirty="0">
              <a:latin typeface="Times New Roman" panose="02020603050405020304" pitchFamily="18" charset="0"/>
              <a:cs typeface="Times New Roman" panose="02020603050405020304" pitchFamily="18" charset="0"/>
            </a:rPr>
            <a:t>на 22,1</a:t>
          </a:r>
          <a:r>
            <a:rPr lang="ru-RU" sz="1200" b="1" baseline="0" dirty="0">
              <a:latin typeface="Times New Roman" panose="02020603050405020304" pitchFamily="18" charset="0"/>
              <a:cs typeface="Times New Roman" panose="02020603050405020304" pitchFamily="18" charset="0"/>
            </a:rPr>
            <a:t> </a:t>
          </a:r>
          <a:r>
            <a:rPr lang="ru-RU" sz="1200" b="1" dirty="0">
              <a:latin typeface="Times New Roman" panose="02020603050405020304" pitchFamily="18" charset="0"/>
              <a:cs typeface="Times New Roman" panose="02020603050405020304" pitchFamily="18" charset="0"/>
            </a:rPr>
            <a:t>%</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19413" cy="493713"/>
          </a:xfrm>
          <a:prstGeom prst="rect">
            <a:avLst/>
          </a:prstGeom>
          <a:noFill/>
          <a:ln>
            <a:noFill/>
          </a:ln>
          <a:effectLst/>
          <a:extLst/>
        </p:spPr>
        <p:txBody>
          <a:bodyPr vert="horz" wrap="square" lIns="90754" tIns="45377" rIns="90754" bIns="45377" numCol="1" anchor="t" anchorCtr="0" compatLnSpc="1">
            <a:prstTxWarp prst="textNoShape">
              <a:avLst/>
            </a:prstTxWarp>
          </a:bodyPr>
          <a:lstStyle>
            <a:lvl1pPr algn="l">
              <a:defRPr sz="1200">
                <a:latin typeface="Arial" pitchFamily="34" charset="0"/>
                <a:cs typeface="+mn-cs"/>
              </a:defRPr>
            </a:lvl1pPr>
          </a:lstStyle>
          <a:p>
            <a:pPr>
              <a:defRPr/>
            </a:pPr>
            <a:endParaRPr lang="ru-RU" altLang="ru-RU"/>
          </a:p>
        </p:txBody>
      </p:sp>
      <p:sp>
        <p:nvSpPr>
          <p:cNvPr id="3075" name="Rectangle 3"/>
          <p:cNvSpPr>
            <a:spLocks noGrp="1" noChangeArrowheads="1"/>
          </p:cNvSpPr>
          <p:nvPr>
            <p:ph type="dt" idx="1"/>
          </p:nvPr>
        </p:nvSpPr>
        <p:spPr bwMode="auto">
          <a:xfrm>
            <a:off x="3814763" y="0"/>
            <a:ext cx="2919412" cy="493713"/>
          </a:xfrm>
          <a:prstGeom prst="rect">
            <a:avLst/>
          </a:prstGeom>
          <a:noFill/>
          <a:ln>
            <a:noFill/>
          </a:ln>
          <a:effectLst/>
          <a:extLst/>
        </p:spPr>
        <p:txBody>
          <a:bodyPr vert="horz" wrap="square" lIns="90754" tIns="45377" rIns="90754" bIns="45377" numCol="1" anchor="t" anchorCtr="0" compatLnSpc="1">
            <a:prstTxWarp prst="textNoShape">
              <a:avLst/>
            </a:prstTxWarp>
          </a:bodyPr>
          <a:lstStyle>
            <a:lvl1pPr algn="r">
              <a:defRPr sz="1200">
                <a:latin typeface="Arial" pitchFamily="34" charset="0"/>
                <a:cs typeface="+mn-cs"/>
              </a:defRPr>
            </a:lvl1pPr>
          </a:lstStyle>
          <a:p>
            <a:pPr>
              <a:defRPr/>
            </a:pPr>
            <a:endParaRPr lang="ru-RU" altLang="ru-RU"/>
          </a:p>
        </p:txBody>
      </p:sp>
      <p:sp>
        <p:nvSpPr>
          <p:cNvPr id="22532" name="Rectangle 4"/>
          <p:cNvSpPr>
            <a:spLocks noGrp="1" noRot="1" noChangeAspect="1" noChangeArrowheads="1" noTextEdit="1"/>
          </p:cNvSpPr>
          <p:nvPr>
            <p:ph type="sldImg" idx="2"/>
          </p:nvPr>
        </p:nvSpPr>
        <p:spPr bwMode="auto">
          <a:xfrm>
            <a:off x="892175" y="739775"/>
            <a:ext cx="4951413" cy="36988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p:cNvSpPr>
            <a:spLocks noGrp="1" noChangeArrowheads="1"/>
          </p:cNvSpPr>
          <p:nvPr>
            <p:ph type="body" sz="quarter" idx="3"/>
          </p:nvPr>
        </p:nvSpPr>
        <p:spPr bwMode="auto">
          <a:xfrm>
            <a:off x="673100" y="4686300"/>
            <a:ext cx="5389563" cy="4440238"/>
          </a:xfrm>
          <a:prstGeom prst="rect">
            <a:avLst/>
          </a:prstGeom>
          <a:noFill/>
          <a:ln>
            <a:noFill/>
          </a:ln>
          <a:effectLst/>
          <a:extLst/>
        </p:spPr>
        <p:txBody>
          <a:bodyPr vert="horz" wrap="square" lIns="90754" tIns="45377" rIns="90754" bIns="45377" numCol="1" anchor="t" anchorCtr="0" compatLnSpc="1">
            <a:prstTxWarp prst="textNoShape">
              <a:avLst/>
            </a:prstTxWarp>
          </a:bodyPr>
          <a:lstStyle/>
          <a:p>
            <a:pPr lvl="0"/>
            <a:r>
              <a:rPr lang="ru-RU" altLang="ru-RU" noProof="0" smtClean="0"/>
              <a:t>Образец текста</a:t>
            </a:r>
          </a:p>
          <a:p>
            <a:pPr lvl="1"/>
            <a:r>
              <a:rPr lang="ru-RU" altLang="ru-RU" noProof="0" smtClean="0"/>
              <a:t>Второй уровень</a:t>
            </a:r>
          </a:p>
          <a:p>
            <a:pPr lvl="2"/>
            <a:r>
              <a:rPr lang="ru-RU" altLang="ru-RU" noProof="0" smtClean="0"/>
              <a:t>Третий уровень</a:t>
            </a:r>
          </a:p>
          <a:p>
            <a:pPr lvl="3"/>
            <a:r>
              <a:rPr lang="ru-RU" altLang="ru-RU" noProof="0" smtClean="0"/>
              <a:t>Четвертый уровень</a:t>
            </a:r>
          </a:p>
          <a:p>
            <a:pPr lvl="4"/>
            <a:r>
              <a:rPr lang="ru-RU" altLang="ru-RU" noProof="0" smtClean="0"/>
              <a:t>Пятый уровень</a:t>
            </a:r>
          </a:p>
        </p:txBody>
      </p:sp>
      <p:sp>
        <p:nvSpPr>
          <p:cNvPr id="3078" name="Rectangle 6"/>
          <p:cNvSpPr>
            <a:spLocks noGrp="1" noChangeArrowheads="1"/>
          </p:cNvSpPr>
          <p:nvPr>
            <p:ph type="ftr" sz="quarter" idx="4"/>
          </p:nvPr>
        </p:nvSpPr>
        <p:spPr bwMode="auto">
          <a:xfrm>
            <a:off x="0" y="9371013"/>
            <a:ext cx="2919413" cy="493712"/>
          </a:xfrm>
          <a:prstGeom prst="rect">
            <a:avLst/>
          </a:prstGeom>
          <a:noFill/>
          <a:ln>
            <a:noFill/>
          </a:ln>
          <a:effectLst/>
          <a:extLst/>
        </p:spPr>
        <p:txBody>
          <a:bodyPr vert="horz" wrap="square" lIns="90754" tIns="45377" rIns="90754" bIns="45377" numCol="1" anchor="b" anchorCtr="0" compatLnSpc="1">
            <a:prstTxWarp prst="textNoShape">
              <a:avLst/>
            </a:prstTxWarp>
          </a:bodyPr>
          <a:lstStyle>
            <a:lvl1pPr algn="l">
              <a:defRPr sz="1200">
                <a:latin typeface="Arial" pitchFamily="34" charset="0"/>
                <a:cs typeface="+mn-cs"/>
              </a:defRPr>
            </a:lvl1pPr>
          </a:lstStyle>
          <a:p>
            <a:pPr>
              <a:defRPr/>
            </a:pPr>
            <a:endParaRPr lang="ru-RU" altLang="ru-RU"/>
          </a:p>
        </p:txBody>
      </p:sp>
      <p:sp>
        <p:nvSpPr>
          <p:cNvPr id="3079" name="Rectangle 7"/>
          <p:cNvSpPr>
            <a:spLocks noGrp="1" noChangeArrowheads="1"/>
          </p:cNvSpPr>
          <p:nvPr>
            <p:ph type="sldNum" sz="quarter" idx="5"/>
          </p:nvPr>
        </p:nvSpPr>
        <p:spPr bwMode="auto">
          <a:xfrm>
            <a:off x="3814763" y="9371013"/>
            <a:ext cx="2919412" cy="493712"/>
          </a:xfrm>
          <a:prstGeom prst="rect">
            <a:avLst/>
          </a:prstGeom>
          <a:noFill/>
          <a:ln>
            <a:noFill/>
          </a:ln>
          <a:effectLst/>
          <a:extLst/>
        </p:spPr>
        <p:txBody>
          <a:bodyPr vert="horz" wrap="square" lIns="90754" tIns="45377" rIns="90754" bIns="45377" numCol="1" anchor="b" anchorCtr="0" compatLnSpc="1">
            <a:prstTxWarp prst="textNoShape">
              <a:avLst/>
            </a:prstTxWarp>
          </a:bodyPr>
          <a:lstStyle>
            <a:lvl1pPr algn="r">
              <a:defRPr sz="1200">
                <a:latin typeface="Arial" pitchFamily="34" charset="0"/>
                <a:cs typeface="+mn-cs"/>
              </a:defRPr>
            </a:lvl1pPr>
          </a:lstStyle>
          <a:p>
            <a:pPr>
              <a:defRPr/>
            </a:pPr>
            <a:fld id="{A056BF28-8A12-498F-B57F-70331F484679}" type="slidenum">
              <a:rPr lang="ru-RU" altLang="ru-RU"/>
              <a:pPr>
                <a:defRPr/>
              </a:pPr>
              <a:t>‹#›</a:t>
            </a:fld>
            <a:endParaRPr lang="ru-RU" altLang="ru-RU"/>
          </a:p>
        </p:txBody>
      </p:sp>
    </p:spTree>
    <p:extLst>
      <p:ext uri="{BB962C8B-B14F-4D97-AF65-F5344CB8AC3E}">
        <p14:creationId xmlns:p14="http://schemas.microsoft.com/office/powerpoint/2010/main" val="80899039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Образ слайда 1"/>
          <p:cNvSpPr>
            <a:spLocks noGrp="1" noRot="1" noChangeAspect="1" noTextEdit="1"/>
          </p:cNvSpPr>
          <p:nvPr>
            <p:ph type="sldImg"/>
          </p:nvPr>
        </p:nvSpPr>
        <p:spPr>
          <a:ln/>
        </p:spPr>
      </p:sp>
      <p:sp>
        <p:nvSpPr>
          <p:cNvPr id="23555" name="Заметки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altLang="ru-RU" smtClean="0">
              <a:latin typeface="Arial" charset="0"/>
            </a:endParaRPr>
          </a:p>
        </p:txBody>
      </p:sp>
      <p:sp>
        <p:nvSpPr>
          <p:cNvPr id="22532" name="Номер слайда 3"/>
          <p:cNvSpPr>
            <a:spLocks noGrp="1"/>
          </p:cNvSpPr>
          <p:nvPr>
            <p:ph type="sldNum" sz="quarter" idx="5"/>
          </p:nvPr>
        </p:nvSpPr>
        <p:spPr/>
        <p:txBody>
          <a:bodyPr/>
          <a:lstStyle>
            <a:lvl1pPr algn="ctr" eaLnBrk="0" hangingPunct="0">
              <a:defRPr sz="900">
                <a:solidFill>
                  <a:schemeClr val="tx1"/>
                </a:solidFill>
                <a:latin typeface="Arial" charset="0"/>
              </a:defRPr>
            </a:lvl1pPr>
            <a:lvl2pPr marL="737378" indent="-283607" algn="ctr" eaLnBrk="0" hangingPunct="0">
              <a:defRPr sz="900">
                <a:solidFill>
                  <a:schemeClr val="tx1"/>
                </a:solidFill>
                <a:latin typeface="Arial" charset="0"/>
              </a:defRPr>
            </a:lvl2pPr>
            <a:lvl3pPr marL="1134428" indent="-226886" algn="ctr" eaLnBrk="0" hangingPunct="0">
              <a:defRPr sz="900">
                <a:solidFill>
                  <a:schemeClr val="tx1"/>
                </a:solidFill>
                <a:latin typeface="Arial" charset="0"/>
              </a:defRPr>
            </a:lvl3pPr>
            <a:lvl4pPr marL="1588199" indent="-226886" algn="ctr" eaLnBrk="0" hangingPunct="0">
              <a:defRPr sz="900">
                <a:solidFill>
                  <a:schemeClr val="tx1"/>
                </a:solidFill>
                <a:latin typeface="Arial" charset="0"/>
              </a:defRPr>
            </a:lvl4pPr>
            <a:lvl5pPr marL="2041970" indent="-226886" algn="ctr" eaLnBrk="0" hangingPunct="0">
              <a:defRPr sz="900">
                <a:solidFill>
                  <a:schemeClr val="tx1"/>
                </a:solidFill>
                <a:latin typeface="Arial" charset="0"/>
              </a:defRPr>
            </a:lvl5pPr>
            <a:lvl6pPr marL="2495741" indent="-226886" algn="ctr" eaLnBrk="0" fontAlgn="base" hangingPunct="0">
              <a:spcBef>
                <a:spcPct val="0"/>
              </a:spcBef>
              <a:spcAft>
                <a:spcPct val="0"/>
              </a:spcAft>
              <a:defRPr sz="900">
                <a:solidFill>
                  <a:schemeClr val="tx1"/>
                </a:solidFill>
                <a:latin typeface="Arial" charset="0"/>
              </a:defRPr>
            </a:lvl6pPr>
            <a:lvl7pPr marL="2949512" indent="-226886" algn="ctr" eaLnBrk="0" fontAlgn="base" hangingPunct="0">
              <a:spcBef>
                <a:spcPct val="0"/>
              </a:spcBef>
              <a:spcAft>
                <a:spcPct val="0"/>
              </a:spcAft>
              <a:defRPr sz="900">
                <a:solidFill>
                  <a:schemeClr val="tx1"/>
                </a:solidFill>
                <a:latin typeface="Arial" charset="0"/>
              </a:defRPr>
            </a:lvl7pPr>
            <a:lvl8pPr marL="3403283" indent="-226886" algn="ctr" eaLnBrk="0" fontAlgn="base" hangingPunct="0">
              <a:spcBef>
                <a:spcPct val="0"/>
              </a:spcBef>
              <a:spcAft>
                <a:spcPct val="0"/>
              </a:spcAft>
              <a:defRPr sz="900">
                <a:solidFill>
                  <a:schemeClr val="tx1"/>
                </a:solidFill>
                <a:latin typeface="Arial" charset="0"/>
              </a:defRPr>
            </a:lvl8pPr>
            <a:lvl9pPr marL="3857054" indent="-226886" algn="ctr" eaLnBrk="0" fontAlgn="base" hangingPunct="0">
              <a:spcBef>
                <a:spcPct val="0"/>
              </a:spcBef>
              <a:spcAft>
                <a:spcPct val="0"/>
              </a:spcAft>
              <a:defRPr sz="900">
                <a:solidFill>
                  <a:schemeClr val="tx1"/>
                </a:solidFill>
                <a:latin typeface="Arial" charset="0"/>
              </a:defRPr>
            </a:lvl9pPr>
          </a:lstStyle>
          <a:p>
            <a:pPr algn="r" eaLnBrk="1" hangingPunct="1">
              <a:defRPr/>
            </a:pPr>
            <a:fld id="{A94E57E5-B23A-46A8-8B0C-0D28088DFFC0}" type="slidenum">
              <a:rPr lang="ru-RU" altLang="ru-RU" sz="1200"/>
              <a:pPr algn="r" eaLnBrk="1" hangingPunct="1">
                <a:defRPr/>
              </a:pPr>
              <a:t>1</a:t>
            </a:fld>
            <a:endParaRPr lang="ru-RU" altLang="ru-RU"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Образ слайда 1"/>
          <p:cNvSpPr>
            <a:spLocks noGrp="1" noRot="1" noChangeAspect="1" noTextEdit="1"/>
          </p:cNvSpPr>
          <p:nvPr>
            <p:ph type="sldImg"/>
          </p:nvPr>
        </p:nvSpPr>
        <p:spPr>
          <a:xfrm>
            <a:off x="-2740025" y="739775"/>
            <a:ext cx="12215813" cy="9126538"/>
          </a:xfrm>
          <a:ln/>
        </p:spPr>
      </p:sp>
      <p:sp>
        <p:nvSpPr>
          <p:cNvPr id="23555" name="Номер слайда 3"/>
          <p:cNvSpPr>
            <a:spLocks noGrp="1"/>
          </p:cNvSpPr>
          <p:nvPr>
            <p:ph type="sldNum" sz="quarter" idx="5"/>
          </p:nvPr>
        </p:nvSpPr>
        <p:spPr/>
        <p:txBody>
          <a:bodyPr/>
          <a:lstStyle>
            <a:lvl1pPr algn="ctr" eaLnBrk="0" hangingPunct="0">
              <a:defRPr sz="900">
                <a:solidFill>
                  <a:schemeClr val="tx1"/>
                </a:solidFill>
                <a:latin typeface="Arial" charset="0"/>
              </a:defRPr>
            </a:lvl1pPr>
            <a:lvl2pPr marL="737378" indent="-283607" algn="ctr" eaLnBrk="0" hangingPunct="0">
              <a:defRPr sz="900">
                <a:solidFill>
                  <a:schemeClr val="tx1"/>
                </a:solidFill>
                <a:latin typeface="Arial" charset="0"/>
              </a:defRPr>
            </a:lvl2pPr>
            <a:lvl3pPr marL="1134428" indent="-226886" algn="ctr" eaLnBrk="0" hangingPunct="0">
              <a:defRPr sz="900">
                <a:solidFill>
                  <a:schemeClr val="tx1"/>
                </a:solidFill>
                <a:latin typeface="Arial" charset="0"/>
              </a:defRPr>
            </a:lvl3pPr>
            <a:lvl4pPr marL="1588199" indent="-226886" algn="ctr" eaLnBrk="0" hangingPunct="0">
              <a:defRPr sz="900">
                <a:solidFill>
                  <a:schemeClr val="tx1"/>
                </a:solidFill>
                <a:latin typeface="Arial" charset="0"/>
              </a:defRPr>
            </a:lvl4pPr>
            <a:lvl5pPr marL="2041970" indent="-226886" algn="ctr" eaLnBrk="0" hangingPunct="0">
              <a:defRPr sz="900">
                <a:solidFill>
                  <a:schemeClr val="tx1"/>
                </a:solidFill>
                <a:latin typeface="Arial" charset="0"/>
              </a:defRPr>
            </a:lvl5pPr>
            <a:lvl6pPr marL="2495741" indent="-226886" algn="ctr" eaLnBrk="0" fontAlgn="base" hangingPunct="0">
              <a:spcBef>
                <a:spcPct val="0"/>
              </a:spcBef>
              <a:spcAft>
                <a:spcPct val="0"/>
              </a:spcAft>
              <a:defRPr sz="900">
                <a:solidFill>
                  <a:schemeClr val="tx1"/>
                </a:solidFill>
                <a:latin typeface="Arial" charset="0"/>
              </a:defRPr>
            </a:lvl6pPr>
            <a:lvl7pPr marL="2949512" indent="-226886" algn="ctr" eaLnBrk="0" fontAlgn="base" hangingPunct="0">
              <a:spcBef>
                <a:spcPct val="0"/>
              </a:spcBef>
              <a:spcAft>
                <a:spcPct val="0"/>
              </a:spcAft>
              <a:defRPr sz="900">
                <a:solidFill>
                  <a:schemeClr val="tx1"/>
                </a:solidFill>
                <a:latin typeface="Arial" charset="0"/>
              </a:defRPr>
            </a:lvl7pPr>
            <a:lvl8pPr marL="3403283" indent="-226886" algn="ctr" eaLnBrk="0" fontAlgn="base" hangingPunct="0">
              <a:spcBef>
                <a:spcPct val="0"/>
              </a:spcBef>
              <a:spcAft>
                <a:spcPct val="0"/>
              </a:spcAft>
              <a:defRPr sz="900">
                <a:solidFill>
                  <a:schemeClr val="tx1"/>
                </a:solidFill>
                <a:latin typeface="Arial" charset="0"/>
              </a:defRPr>
            </a:lvl8pPr>
            <a:lvl9pPr marL="3857054" indent="-226886" algn="ctr" eaLnBrk="0" fontAlgn="base" hangingPunct="0">
              <a:spcBef>
                <a:spcPct val="0"/>
              </a:spcBef>
              <a:spcAft>
                <a:spcPct val="0"/>
              </a:spcAft>
              <a:defRPr sz="900">
                <a:solidFill>
                  <a:schemeClr val="tx1"/>
                </a:solidFill>
                <a:latin typeface="Arial" charset="0"/>
              </a:defRPr>
            </a:lvl9pPr>
          </a:lstStyle>
          <a:p>
            <a:pPr algn="r" eaLnBrk="1" hangingPunct="1">
              <a:defRPr/>
            </a:pPr>
            <a:fld id="{FAB4D14B-E9FB-46F0-B7DC-904061129BB4}" type="slidenum">
              <a:rPr lang="ru-RU" altLang="ru-RU" sz="1200"/>
              <a:pPr algn="r" eaLnBrk="1" hangingPunct="1">
                <a:defRPr/>
              </a:pPr>
              <a:t>2</a:t>
            </a:fld>
            <a:endParaRPr lang="ru-RU" altLang="ru-RU"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p:txBody>
          <a:bodyPr/>
          <a:lstStyle>
            <a:lvl1pPr algn="ctr" eaLnBrk="0" hangingPunct="0">
              <a:defRPr sz="900">
                <a:solidFill>
                  <a:schemeClr val="tx1"/>
                </a:solidFill>
                <a:latin typeface="Arial" charset="0"/>
              </a:defRPr>
            </a:lvl1pPr>
            <a:lvl2pPr marL="737378" indent="-283607" algn="ctr" eaLnBrk="0" hangingPunct="0">
              <a:defRPr sz="900">
                <a:solidFill>
                  <a:schemeClr val="tx1"/>
                </a:solidFill>
                <a:latin typeface="Arial" charset="0"/>
              </a:defRPr>
            </a:lvl2pPr>
            <a:lvl3pPr marL="1134428" indent="-226886" algn="ctr" eaLnBrk="0" hangingPunct="0">
              <a:defRPr sz="900">
                <a:solidFill>
                  <a:schemeClr val="tx1"/>
                </a:solidFill>
                <a:latin typeface="Arial" charset="0"/>
              </a:defRPr>
            </a:lvl3pPr>
            <a:lvl4pPr marL="1588199" indent="-226886" algn="ctr" eaLnBrk="0" hangingPunct="0">
              <a:defRPr sz="900">
                <a:solidFill>
                  <a:schemeClr val="tx1"/>
                </a:solidFill>
                <a:latin typeface="Arial" charset="0"/>
              </a:defRPr>
            </a:lvl4pPr>
            <a:lvl5pPr marL="2041970" indent="-226886" algn="ctr" eaLnBrk="0" hangingPunct="0">
              <a:defRPr sz="900">
                <a:solidFill>
                  <a:schemeClr val="tx1"/>
                </a:solidFill>
                <a:latin typeface="Arial" charset="0"/>
              </a:defRPr>
            </a:lvl5pPr>
            <a:lvl6pPr marL="2495741" indent="-226886" algn="ctr" eaLnBrk="0" fontAlgn="base" hangingPunct="0">
              <a:spcBef>
                <a:spcPct val="0"/>
              </a:spcBef>
              <a:spcAft>
                <a:spcPct val="0"/>
              </a:spcAft>
              <a:defRPr sz="900">
                <a:solidFill>
                  <a:schemeClr val="tx1"/>
                </a:solidFill>
                <a:latin typeface="Arial" charset="0"/>
              </a:defRPr>
            </a:lvl6pPr>
            <a:lvl7pPr marL="2949512" indent="-226886" algn="ctr" eaLnBrk="0" fontAlgn="base" hangingPunct="0">
              <a:spcBef>
                <a:spcPct val="0"/>
              </a:spcBef>
              <a:spcAft>
                <a:spcPct val="0"/>
              </a:spcAft>
              <a:defRPr sz="900">
                <a:solidFill>
                  <a:schemeClr val="tx1"/>
                </a:solidFill>
                <a:latin typeface="Arial" charset="0"/>
              </a:defRPr>
            </a:lvl7pPr>
            <a:lvl8pPr marL="3403283" indent="-226886" algn="ctr" eaLnBrk="0" fontAlgn="base" hangingPunct="0">
              <a:spcBef>
                <a:spcPct val="0"/>
              </a:spcBef>
              <a:spcAft>
                <a:spcPct val="0"/>
              </a:spcAft>
              <a:defRPr sz="900">
                <a:solidFill>
                  <a:schemeClr val="tx1"/>
                </a:solidFill>
                <a:latin typeface="Arial" charset="0"/>
              </a:defRPr>
            </a:lvl8pPr>
            <a:lvl9pPr marL="3857054" indent="-226886" algn="ctr" eaLnBrk="0" fontAlgn="base" hangingPunct="0">
              <a:spcBef>
                <a:spcPct val="0"/>
              </a:spcBef>
              <a:spcAft>
                <a:spcPct val="0"/>
              </a:spcAft>
              <a:defRPr sz="900">
                <a:solidFill>
                  <a:schemeClr val="tx1"/>
                </a:solidFill>
                <a:latin typeface="Arial" charset="0"/>
              </a:defRPr>
            </a:lvl9pPr>
          </a:lstStyle>
          <a:p>
            <a:pPr algn="r" eaLnBrk="1" hangingPunct="1">
              <a:defRPr/>
            </a:pPr>
            <a:fld id="{53F8A2EF-6966-4492-A6D7-B0A631E59CD4}" type="slidenum">
              <a:rPr lang="ru-RU" altLang="ru-RU" sz="1200"/>
              <a:pPr algn="r" eaLnBrk="1" hangingPunct="1">
                <a:defRPr/>
              </a:pPr>
              <a:t>13</a:t>
            </a:fld>
            <a:endParaRPr lang="ru-RU" altLang="ru-RU" sz="120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ru-RU" altLang="ru-RU" smtClean="0">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3075" name="Rectangle 3"/>
          <p:cNvSpPr>
            <a:spLocks noGrp="1" noChangeArrowheads="1"/>
          </p:cNvSpPr>
          <p:nvPr>
            <p:ph type="ctrTitle"/>
          </p:nvPr>
        </p:nvSpPr>
        <p:spPr>
          <a:xfrm>
            <a:off x="2295130" y="3429000"/>
            <a:ext cx="6424766" cy="1219200"/>
          </a:xfrm>
        </p:spPr>
        <p:txBody>
          <a:bodyPr/>
          <a:lstStyle>
            <a:lvl1pPr>
              <a:defRPr sz="4000"/>
            </a:lvl1pPr>
          </a:lstStyle>
          <a:p>
            <a:pPr lvl="0"/>
            <a:r>
              <a:rPr lang="ru-RU" altLang="ru-RU" noProof="0" smtClean="0"/>
              <a:t>Образец заголовка</a:t>
            </a:r>
          </a:p>
        </p:txBody>
      </p:sp>
      <p:sp>
        <p:nvSpPr>
          <p:cNvPr id="3076" name="Rectangle 4"/>
          <p:cNvSpPr>
            <a:spLocks noGrp="1" noChangeArrowheads="1"/>
          </p:cNvSpPr>
          <p:nvPr>
            <p:ph type="subTitle" idx="1"/>
          </p:nvPr>
        </p:nvSpPr>
        <p:spPr>
          <a:xfrm>
            <a:off x="2295130" y="4800600"/>
            <a:ext cx="6424766" cy="838200"/>
          </a:xfrm>
        </p:spPr>
        <p:txBody>
          <a:bodyPr/>
          <a:lstStyle>
            <a:lvl1pPr marL="0" indent="0">
              <a:buFontTx/>
              <a:buNone/>
              <a:defRPr sz="2400"/>
            </a:lvl1pPr>
          </a:lstStyle>
          <a:p>
            <a:pPr lvl="0"/>
            <a:r>
              <a:rPr lang="ru-RU" altLang="ru-RU" noProof="0" smtClean="0"/>
              <a:t>Образец подзаголовка</a:t>
            </a:r>
          </a:p>
        </p:txBody>
      </p:sp>
      <p:sp>
        <p:nvSpPr>
          <p:cNvPr id="4" name="Rectangle 4"/>
          <p:cNvSpPr>
            <a:spLocks noGrp="1" noChangeArrowheads="1"/>
          </p:cNvSpPr>
          <p:nvPr>
            <p:ph type="dt" sz="half" idx="10"/>
          </p:nvPr>
        </p:nvSpPr>
        <p:spPr>
          <a:ln/>
        </p:spPr>
        <p:txBody>
          <a:bodyPr/>
          <a:lstStyle>
            <a:lvl1pPr>
              <a:defRPr/>
            </a:lvl1pPr>
          </a:lstStyle>
          <a:p>
            <a:pPr>
              <a:defRPr/>
            </a:pPr>
            <a:endParaRPr lang="ru-RU" alt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ltLang="ru-RU"/>
          </a:p>
        </p:txBody>
      </p:sp>
      <p:sp>
        <p:nvSpPr>
          <p:cNvPr id="6" name="Rectangle 6"/>
          <p:cNvSpPr>
            <a:spLocks noGrp="1" noChangeArrowheads="1"/>
          </p:cNvSpPr>
          <p:nvPr>
            <p:ph type="sldNum" sz="quarter" idx="12"/>
          </p:nvPr>
        </p:nvSpPr>
        <p:spPr>
          <a:ln/>
        </p:spPr>
        <p:txBody>
          <a:bodyPr/>
          <a:lstStyle>
            <a:lvl1pPr>
              <a:defRPr/>
            </a:lvl1pPr>
          </a:lstStyle>
          <a:p>
            <a:pPr>
              <a:defRPr/>
            </a:pPr>
            <a:fld id="{BA1F31C5-F801-4AC5-92C8-36EE630239E3}" type="slidenum">
              <a:rPr lang="ru-RU" altLang="ru-RU"/>
              <a:pPr>
                <a:defRPr/>
              </a:pPr>
              <a:t>‹#›</a:t>
            </a:fld>
            <a:endParaRPr lang="ru-RU" altLang="ru-RU"/>
          </a:p>
        </p:txBody>
      </p:sp>
    </p:spTree>
    <p:extLst>
      <p:ext uri="{BB962C8B-B14F-4D97-AF65-F5344CB8AC3E}">
        <p14:creationId xmlns:p14="http://schemas.microsoft.com/office/powerpoint/2010/main" val="9812925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lt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ltLang="ru-RU"/>
          </a:p>
        </p:txBody>
      </p:sp>
      <p:sp>
        <p:nvSpPr>
          <p:cNvPr id="6" name="Rectangle 6"/>
          <p:cNvSpPr>
            <a:spLocks noGrp="1" noChangeArrowheads="1"/>
          </p:cNvSpPr>
          <p:nvPr>
            <p:ph type="sldNum" sz="quarter" idx="12"/>
          </p:nvPr>
        </p:nvSpPr>
        <p:spPr>
          <a:ln/>
        </p:spPr>
        <p:txBody>
          <a:bodyPr/>
          <a:lstStyle>
            <a:lvl1pPr>
              <a:defRPr/>
            </a:lvl1pPr>
          </a:lstStyle>
          <a:p>
            <a:pPr>
              <a:defRPr/>
            </a:pPr>
            <a:fld id="{290CF6CB-38B1-4030-A20A-59B869009996}" type="slidenum">
              <a:rPr lang="ru-RU" altLang="ru-RU"/>
              <a:pPr>
                <a:defRPr/>
              </a:pPr>
              <a:t>‹#›</a:t>
            </a:fld>
            <a:endParaRPr lang="ru-RU" altLang="ru-RU"/>
          </a:p>
        </p:txBody>
      </p:sp>
    </p:spTree>
    <p:extLst>
      <p:ext uri="{BB962C8B-B14F-4D97-AF65-F5344CB8AC3E}">
        <p14:creationId xmlns:p14="http://schemas.microsoft.com/office/powerpoint/2010/main" val="21063205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7113304" y="533403"/>
            <a:ext cx="1604995" cy="5592763"/>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2293536" y="533403"/>
            <a:ext cx="4666761" cy="5592763"/>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lt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ltLang="ru-RU"/>
          </a:p>
        </p:txBody>
      </p:sp>
      <p:sp>
        <p:nvSpPr>
          <p:cNvPr id="6" name="Rectangle 6"/>
          <p:cNvSpPr>
            <a:spLocks noGrp="1" noChangeArrowheads="1"/>
          </p:cNvSpPr>
          <p:nvPr>
            <p:ph type="sldNum" sz="quarter" idx="12"/>
          </p:nvPr>
        </p:nvSpPr>
        <p:spPr>
          <a:ln/>
        </p:spPr>
        <p:txBody>
          <a:bodyPr/>
          <a:lstStyle>
            <a:lvl1pPr>
              <a:defRPr/>
            </a:lvl1pPr>
          </a:lstStyle>
          <a:p>
            <a:pPr>
              <a:defRPr/>
            </a:pPr>
            <a:fld id="{BD2B5CB0-1FB8-4087-8D99-EC065AC22380}" type="slidenum">
              <a:rPr lang="ru-RU" altLang="ru-RU"/>
              <a:pPr>
                <a:defRPr/>
              </a:pPr>
              <a:t>‹#›</a:t>
            </a:fld>
            <a:endParaRPr lang="ru-RU" altLang="ru-RU"/>
          </a:p>
        </p:txBody>
      </p:sp>
    </p:spTree>
    <p:extLst>
      <p:ext uri="{BB962C8B-B14F-4D97-AF65-F5344CB8AC3E}">
        <p14:creationId xmlns:p14="http://schemas.microsoft.com/office/powerpoint/2010/main" val="5340683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cSld name="Заголовок и четыре объекта">
    <p:spTree>
      <p:nvGrpSpPr>
        <p:cNvPr id="1" name=""/>
        <p:cNvGrpSpPr/>
        <p:nvPr/>
      </p:nvGrpSpPr>
      <p:grpSpPr>
        <a:xfrm>
          <a:off x="0" y="0"/>
          <a:ext cx="0" cy="0"/>
          <a:chOff x="0" y="0"/>
          <a:chExt cx="0" cy="0"/>
        </a:xfrm>
      </p:grpSpPr>
      <p:sp>
        <p:nvSpPr>
          <p:cNvPr id="2" name="Заголовок 1"/>
          <p:cNvSpPr>
            <a:spLocks noGrp="1"/>
          </p:cNvSpPr>
          <p:nvPr>
            <p:ph type="title" sz="quarter"/>
          </p:nvPr>
        </p:nvSpPr>
        <p:spPr>
          <a:xfrm>
            <a:off x="458789" y="274638"/>
            <a:ext cx="8262937" cy="1143000"/>
          </a:xfrm>
        </p:spPr>
        <p:txBody>
          <a:bodyPr/>
          <a:lstStyle/>
          <a:p>
            <a:r>
              <a:rPr lang="ru-RU" smtClean="0"/>
              <a:t>Образец заголовка</a:t>
            </a:r>
            <a:endParaRPr lang="ru-RU"/>
          </a:p>
        </p:txBody>
      </p:sp>
      <p:sp>
        <p:nvSpPr>
          <p:cNvPr id="3" name="Объект 2"/>
          <p:cNvSpPr>
            <a:spLocks noGrp="1"/>
          </p:cNvSpPr>
          <p:nvPr>
            <p:ph sz="quarter" idx="1"/>
          </p:nvPr>
        </p:nvSpPr>
        <p:spPr>
          <a:xfrm>
            <a:off x="458789" y="1600200"/>
            <a:ext cx="4054475" cy="21859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quarter" idx="2"/>
          </p:nvPr>
        </p:nvSpPr>
        <p:spPr>
          <a:xfrm>
            <a:off x="4665663" y="1600200"/>
            <a:ext cx="4056062" cy="21859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Объект 4"/>
          <p:cNvSpPr>
            <a:spLocks noGrp="1"/>
          </p:cNvSpPr>
          <p:nvPr>
            <p:ph sz="quarter" idx="3"/>
          </p:nvPr>
        </p:nvSpPr>
        <p:spPr>
          <a:xfrm>
            <a:off x="458789" y="3938590"/>
            <a:ext cx="4054475" cy="21875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Объект 5"/>
          <p:cNvSpPr>
            <a:spLocks noGrp="1"/>
          </p:cNvSpPr>
          <p:nvPr>
            <p:ph sz="quarter" idx="4"/>
          </p:nvPr>
        </p:nvSpPr>
        <p:spPr>
          <a:xfrm>
            <a:off x="4665663" y="3938590"/>
            <a:ext cx="4056062" cy="21875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a:ln/>
        </p:spPr>
        <p:txBody>
          <a:bodyPr/>
          <a:lstStyle>
            <a:lvl1pPr>
              <a:defRPr/>
            </a:lvl1pPr>
          </a:lstStyle>
          <a:p>
            <a:pPr>
              <a:defRPr/>
            </a:pPr>
            <a:endParaRPr lang="ru-RU" altLang="ru-RU"/>
          </a:p>
        </p:txBody>
      </p:sp>
      <p:sp>
        <p:nvSpPr>
          <p:cNvPr id="8" name="Rectangle 5"/>
          <p:cNvSpPr>
            <a:spLocks noGrp="1" noChangeArrowheads="1"/>
          </p:cNvSpPr>
          <p:nvPr>
            <p:ph type="ftr" sz="quarter" idx="11"/>
          </p:nvPr>
        </p:nvSpPr>
        <p:spPr>
          <a:ln/>
        </p:spPr>
        <p:txBody>
          <a:bodyPr/>
          <a:lstStyle>
            <a:lvl1pPr>
              <a:defRPr/>
            </a:lvl1pPr>
          </a:lstStyle>
          <a:p>
            <a:pPr>
              <a:defRPr/>
            </a:pPr>
            <a:endParaRPr lang="ru-RU" altLang="ru-RU"/>
          </a:p>
        </p:txBody>
      </p:sp>
      <p:sp>
        <p:nvSpPr>
          <p:cNvPr id="9" name="Rectangle 6"/>
          <p:cNvSpPr>
            <a:spLocks noGrp="1" noChangeArrowheads="1"/>
          </p:cNvSpPr>
          <p:nvPr>
            <p:ph type="sldNum" sz="quarter" idx="12"/>
          </p:nvPr>
        </p:nvSpPr>
        <p:spPr>
          <a:ln/>
        </p:spPr>
        <p:txBody>
          <a:bodyPr/>
          <a:lstStyle>
            <a:lvl1pPr>
              <a:defRPr/>
            </a:lvl1pPr>
          </a:lstStyle>
          <a:p>
            <a:pPr>
              <a:defRPr/>
            </a:pPr>
            <a:fld id="{EAD5361A-ECF8-487A-934E-4961662F0393}" type="slidenum">
              <a:rPr lang="ru-RU" altLang="ru-RU"/>
              <a:pPr>
                <a:defRPr/>
              </a:pPr>
              <a:t>‹#›</a:t>
            </a:fld>
            <a:endParaRPr lang="ru-RU" altLang="ru-RU"/>
          </a:p>
        </p:txBody>
      </p:sp>
    </p:spTree>
    <p:extLst>
      <p:ext uri="{BB962C8B-B14F-4D97-AF65-F5344CB8AC3E}">
        <p14:creationId xmlns:p14="http://schemas.microsoft.com/office/powerpoint/2010/main" val="13664229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lt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ltLang="ru-RU"/>
          </a:p>
        </p:txBody>
      </p:sp>
      <p:sp>
        <p:nvSpPr>
          <p:cNvPr id="6" name="Rectangle 6"/>
          <p:cNvSpPr>
            <a:spLocks noGrp="1" noChangeArrowheads="1"/>
          </p:cNvSpPr>
          <p:nvPr>
            <p:ph type="sldNum" sz="quarter" idx="12"/>
          </p:nvPr>
        </p:nvSpPr>
        <p:spPr>
          <a:ln/>
        </p:spPr>
        <p:txBody>
          <a:bodyPr/>
          <a:lstStyle>
            <a:lvl1pPr>
              <a:defRPr/>
            </a:lvl1pPr>
          </a:lstStyle>
          <a:p>
            <a:pPr>
              <a:defRPr/>
            </a:pPr>
            <a:fld id="{F58532B3-8754-43B6-A17F-23B108EFE1A8}" type="slidenum">
              <a:rPr lang="ru-RU" altLang="ru-RU"/>
              <a:pPr>
                <a:defRPr/>
              </a:pPr>
              <a:t>‹#›</a:t>
            </a:fld>
            <a:endParaRPr lang="ru-RU" altLang="ru-RU"/>
          </a:p>
        </p:txBody>
      </p:sp>
    </p:spTree>
    <p:extLst>
      <p:ext uri="{BB962C8B-B14F-4D97-AF65-F5344CB8AC3E}">
        <p14:creationId xmlns:p14="http://schemas.microsoft.com/office/powerpoint/2010/main" val="32634761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5197" y="4406903"/>
            <a:ext cx="7803436"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5197" y="2906713"/>
            <a:ext cx="7803436"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endParaRPr lang="ru-RU" alt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ltLang="ru-RU"/>
          </a:p>
        </p:txBody>
      </p:sp>
      <p:sp>
        <p:nvSpPr>
          <p:cNvPr id="6" name="Rectangle 6"/>
          <p:cNvSpPr>
            <a:spLocks noGrp="1" noChangeArrowheads="1"/>
          </p:cNvSpPr>
          <p:nvPr>
            <p:ph type="sldNum" sz="quarter" idx="12"/>
          </p:nvPr>
        </p:nvSpPr>
        <p:spPr>
          <a:ln/>
        </p:spPr>
        <p:txBody>
          <a:bodyPr/>
          <a:lstStyle>
            <a:lvl1pPr>
              <a:defRPr/>
            </a:lvl1pPr>
          </a:lstStyle>
          <a:p>
            <a:pPr>
              <a:defRPr/>
            </a:pPr>
            <a:fld id="{9E7976DE-338D-4010-B2F8-B610F52DEF29}" type="slidenum">
              <a:rPr lang="ru-RU" altLang="ru-RU"/>
              <a:pPr>
                <a:defRPr/>
              </a:pPr>
              <a:t>‹#›</a:t>
            </a:fld>
            <a:endParaRPr lang="ru-RU" altLang="ru-RU"/>
          </a:p>
        </p:txBody>
      </p:sp>
    </p:spTree>
    <p:extLst>
      <p:ext uri="{BB962C8B-B14F-4D97-AF65-F5344CB8AC3E}">
        <p14:creationId xmlns:p14="http://schemas.microsoft.com/office/powerpoint/2010/main" val="30735503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2293536" y="1905000"/>
            <a:ext cx="3135081" cy="4221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5581626" y="1905000"/>
            <a:ext cx="3136675" cy="4221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lt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ltLang="ru-RU"/>
          </a:p>
        </p:txBody>
      </p:sp>
      <p:sp>
        <p:nvSpPr>
          <p:cNvPr id="7" name="Rectangle 6"/>
          <p:cNvSpPr>
            <a:spLocks noGrp="1" noChangeArrowheads="1"/>
          </p:cNvSpPr>
          <p:nvPr>
            <p:ph type="sldNum" sz="quarter" idx="12"/>
          </p:nvPr>
        </p:nvSpPr>
        <p:spPr>
          <a:ln/>
        </p:spPr>
        <p:txBody>
          <a:bodyPr/>
          <a:lstStyle>
            <a:lvl1pPr>
              <a:defRPr/>
            </a:lvl1pPr>
          </a:lstStyle>
          <a:p>
            <a:pPr>
              <a:defRPr/>
            </a:pPr>
            <a:fld id="{A51B6F54-6B2E-47CC-86E1-5B5CE4A6BE56}" type="slidenum">
              <a:rPr lang="ru-RU" altLang="ru-RU"/>
              <a:pPr>
                <a:defRPr/>
              </a:pPr>
              <a:t>‹#›</a:t>
            </a:fld>
            <a:endParaRPr lang="ru-RU" altLang="ru-RU"/>
          </a:p>
        </p:txBody>
      </p:sp>
    </p:spTree>
    <p:extLst>
      <p:ext uri="{BB962C8B-B14F-4D97-AF65-F5344CB8AC3E}">
        <p14:creationId xmlns:p14="http://schemas.microsoft.com/office/powerpoint/2010/main" val="11518559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9026" y="274638"/>
            <a:ext cx="8262462"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9027" y="1535113"/>
            <a:ext cx="405632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9027" y="2174875"/>
            <a:ext cx="405632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63575" y="1535113"/>
            <a:ext cx="4057914"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63575" y="2174875"/>
            <a:ext cx="405791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a:ln/>
        </p:spPr>
        <p:txBody>
          <a:bodyPr/>
          <a:lstStyle>
            <a:lvl1pPr>
              <a:defRPr/>
            </a:lvl1pPr>
          </a:lstStyle>
          <a:p>
            <a:pPr>
              <a:defRPr/>
            </a:pPr>
            <a:endParaRPr lang="ru-RU" altLang="ru-RU"/>
          </a:p>
        </p:txBody>
      </p:sp>
      <p:sp>
        <p:nvSpPr>
          <p:cNvPr id="8" name="Rectangle 5"/>
          <p:cNvSpPr>
            <a:spLocks noGrp="1" noChangeArrowheads="1"/>
          </p:cNvSpPr>
          <p:nvPr>
            <p:ph type="ftr" sz="quarter" idx="11"/>
          </p:nvPr>
        </p:nvSpPr>
        <p:spPr>
          <a:ln/>
        </p:spPr>
        <p:txBody>
          <a:bodyPr/>
          <a:lstStyle>
            <a:lvl1pPr>
              <a:defRPr/>
            </a:lvl1pPr>
          </a:lstStyle>
          <a:p>
            <a:pPr>
              <a:defRPr/>
            </a:pPr>
            <a:endParaRPr lang="ru-RU" altLang="ru-RU"/>
          </a:p>
        </p:txBody>
      </p:sp>
      <p:sp>
        <p:nvSpPr>
          <p:cNvPr id="9" name="Rectangle 6"/>
          <p:cNvSpPr>
            <a:spLocks noGrp="1" noChangeArrowheads="1"/>
          </p:cNvSpPr>
          <p:nvPr>
            <p:ph type="sldNum" sz="quarter" idx="12"/>
          </p:nvPr>
        </p:nvSpPr>
        <p:spPr>
          <a:ln/>
        </p:spPr>
        <p:txBody>
          <a:bodyPr/>
          <a:lstStyle>
            <a:lvl1pPr>
              <a:defRPr/>
            </a:lvl1pPr>
          </a:lstStyle>
          <a:p>
            <a:pPr>
              <a:defRPr/>
            </a:pPr>
            <a:fld id="{6EA486F0-187D-4CFD-B0EC-7C498E75FD4D}" type="slidenum">
              <a:rPr lang="ru-RU" altLang="ru-RU"/>
              <a:pPr>
                <a:defRPr/>
              </a:pPr>
              <a:t>‹#›</a:t>
            </a:fld>
            <a:endParaRPr lang="ru-RU" altLang="ru-RU"/>
          </a:p>
        </p:txBody>
      </p:sp>
    </p:spTree>
    <p:extLst>
      <p:ext uri="{BB962C8B-B14F-4D97-AF65-F5344CB8AC3E}">
        <p14:creationId xmlns:p14="http://schemas.microsoft.com/office/powerpoint/2010/main" val="24937026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ru-RU" altLang="ru-RU"/>
          </a:p>
        </p:txBody>
      </p:sp>
      <p:sp>
        <p:nvSpPr>
          <p:cNvPr id="4" name="Rectangle 5"/>
          <p:cNvSpPr>
            <a:spLocks noGrp="1" noChangeArrowheads="1"/>
          </p:cNvSpPr>
          <p:nvPr>
            <p:ph type="ftr" sz="quarter" idx="11"/>
          </p:nvPr>
        </p:nvSpPr>
        <p:spPr>
          <a:ln/>
        </p:spPr>
        <p:txBody>
          <a:bodyPr/>
          <a:lstStyle>
            <a:lvl1pPr>
              <a:defRPr/>
            </a:lvl1pPr>
          </a:lstStyle>
          <a:p>
            <a:pPr>
              <a:defRPr/>
            </a:pPr>
            <a:endParaRPr lang="ru-RU" altLang="ru-RU"/>
          </a:p>
        </p:txBody>
      </p:sp>
      <p:sp>
        <p:nvSpPr>
          <p:cNvPr id="5" name="Rectangle 6"/>
          <p:cNvSpPr>
            <a:spLocks noGrp="1" noChangeArrowheads="1"/>
          </p:cNvSpPr>
          <p:nvPr>
            <p:ph type="sldNum" sz="quarter" idx="12"/>
          </p:nvPr>
        </p:nvSpPr>
        <p:spPr>
          <a:ln/>
        </p:spPr>
        <p:txBody>
          <a:bodyPr/>
          <a:lstStyle>
            <a:lvl1pPr>
              <a:defRPr/>
            </a:lvl1pPr>
          </a:lstStyle>
          <a:p>
            <a:pPr>
              <a:defRPr/>
            </a:pPr>
            <a:fld id="{0BA4774B-DF21-43D9-ADE5-F152E8C6DA27}" type="slidenum">
              <a:rPr lang="ru-RU" altLang="ru-RU"/>
              <a:pPr>
                <a:defRPr/>
              </a:pPr>
              <a:t>‹#›</a:t>
            </a:fld>
            <a:endParaRPr lang="ru-RU" altLang="ru-RU"/>
          </a:p>
        </p:txBody>
      </p:sp>
    </p:spTree>
    <p:extLst>
      <p:ext uri="{BB962C8B-B14F-4D97-AF65-F5344CB8AC3E}">
        <p14:creationId xmlns:p14="http://schemas.microsoft.com/office/powerpoint/2010/main" val="39599012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ru-RU" altLang="ru-RU"/>
          </a:p>
        </p:txBody>
      </p:sp>
      <p:sp>
        <p:nvSpPr>
          <p:cNvPr id="3" name="Rectangle 5"/>
          <p:cNvSpPr>
            <a:spLocks noGrp="1" noChangeArrowheads="1"/>
          </p:cNvSpPr>
          <p:nvPr>
            <p:ph type="ftr" sz="quarter" idx="11"/>
          </p:nvPr>
        </p:nvSpPr>
        <p:spPr>
          <a:ln/>
        </p:spPr>
        <p:txBody>
          <a:bodyPr/>
          <a:lstStyle>
            <a:lvl1pPr>
              <a:defRPr/>
            </a:lvl1pPr>
          </a:lstStyle>
          <a:p>
            <a:pPr>
              <a:defRPr/>
            </a:pPr>
            <a:endParaRPr lang="ru-RU" altLang="ru-RU"/>
          </a:p>
        </p:txBody>
      </p:sp>
      <p:sp>
        <p:nvSpPr>
          <p:cNvPr id="4" name="Rectangle 6"/>
          <p:cNvSpPr>
            <a:spLocks noGrp="1" noChangeArrowheads="1"/>
          </p:cNvSpPr>
          <p:nvPr>
            <p:ph type="sldNum" sz="quarter" idx="12"/>
          </p:nvPr>
        </p:nvSpPr>
        <p:spPr>
          <a:ln/>
        </p:spPr>
        <p:txBody>
          <a:bodyPr/>
          <a:lstStyle>
            <a:lvl1pPr>
              <a:defRPr/>
            </a:lvl1pPr>
          </a:lstStyle>
          <a:p>
            <a:pPr>
              <a:defRPr/>
            </a:pPr>
            <a:fld id="{0F931DFE-F6EC-4BF9-A791-64C1D4556F87}" type="slidenum">
              <a:rPr lang="ru-RU" altLang="ru-RU"/>
              <a:pPr>
                <a:defRPr/>
              </a:pPr>
              <a:t>‹#›</a:t>
            </a:fld>
            <a:endParaRPr lang="ru-RU" altLang="ru-RU"/>
          </a:p>
        </p:txBody>
      </p:sp>
    </p:spTree>
    <p:extLst>
      <p:ext uri="{BB962C8B-B14F-4D97-AF65-F5344CB8AC3E}">
        <p14:creationId xmlns:p14="http://schemas.microsoft.com/office/powerpoint/2010/main" val="10213604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9027" y="273050"/>
            <a:ext cx="3020326"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89325" y="273053"/>
            <a:ext cx="513216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9027" y="1435103"/>
            <a:ext cx="302032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lt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ltLang="ru-RU"/>
          </a:p>
        </p:txBody>
      </p:sp>
      <p:sp>
        <p:nvSpPr>
          <p:cNvPr id="7" name="Rectangle 6"/>
          <p:cNvSpPr>
            <a:spLocks noGrp="1" noChangeArrowheads="1"/>
          </p:cNvSpPr>
          <p:nvPr>
            <p:ph type="sldNum" sz="quarter" idx="12"/>
          </p:nvPr>
        </p:nvSpPr>
        <p:spPr>
          <a:ln/>
        </p:spPr>
        <p:txBody>
          <a:bodyPr/>
          <a:lstStyle>
            <a:lvl1pPr>
              <a:defRPr/>
            </a:lvl1pPr>
          </a:lstStyle>
          <a:p>
            <a:pPr>
              <a:defRPr/>
            </a:pPr>
            <a:fld id="{A09BD9C8-4CAF-43FB-A7FC-365C95C3B6E4}" type="slidenum">
              <a:rPr lang="ru-RU" altLang="ru-RU"/>
              <a:pPr>
                <a:defRPr/>
              </a:pPr>
              <a:t>‹#›</a:t>
            </a:fld>
            <a:endParaRPr lang="ru-RU" altLang="ru-RU"/>
          </a:p>
        </p:txBody>
      </p:sp>
    </p:spTree>
    <p:extLst>
      <p:ext uri="{BB962C8B-B14F-4D97-AF65-F5344CB8AC3E}">
        <p14:creationId xmlns:p14="http://schemas.microsoft.com/office/powerpoint/2010/main" val="37026436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9445" y="4800600"/>
            <a:ext cx="5508308"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9445" y="612775"/>
            <a:ext cx="5508308"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p>
        </p:txBody>
      </p:sp>
      <p:sp>
        <p:nvSpPr>
          <p:cNvPr id="4" name="Текст 3"/>
          <p:cNvSpPr>
            <a:spLocks noGrp="1"/>
          </p:cNvSpPr>
          <p:nvPr>
            <p:ph type="body" sz="half" idx="2"/>
          </p:nvPr>
        </p:nvSpPr>
        <p:spPr>
          <a:xfrm>
            <a:off x="1799445" y="5367338"/>
            <a:ext cx="5508308"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lt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ltLang="ru-RU"/>
          </a:p>
        </p:txBody>
      </p:sp>
      <p:sp>
        <p:nvSpPr>
          <p:cNvPr id="7" name="Rectangle 6"/>
          <p:cNvSpPr>
            <a:spLocks noGrp="1" noChangeArrowheads="1"/>
          </p:cNvSpPr>
          <p:nvPr>
            <p:ph type="sldNum" sz="quarter" idx="12"/>
          </p:nvPr>
        </p:nvSpPr>
        <p:spPr>
          <a:ln/>
        </p:spPr>
        <p:txBody>
          <a:bodyPr/>
          <a:lstStyle>
            <a:lvl1pPr>
              <a:defRPr/>
            </a:lvl1pPr>
          </a:lstStyle>
          <a:p>
            <a:pPr>
              <a:defRPr/>
            </a:pPr>
            <a:fld id="{D7C2A2B0-ACAD-4452-94D1-CCB0E71C0751}" type="slidenum">
              <a:rPr lang="ru-RU" altLang="ru-RU"/>
              <a:pPr>
                <a:defRPr/>
              </a:pPr>
              <a:t>‹#›</a:t>
            </a:fld>
            <a:endParaRPr lang="ru-RU" altLang="ru-RU"/>
          </a:p>
        </p:txBody>
      </p:sp>
    </p:spTree>
    <p:extLst>
      <p:ext uri="{BB962C8B-B14F-4D97-AF65-F5344CB8AC3E}">
        <p14:creationId xmlns:p14="http://schemas.microsoft.com/office/powerpoint/2010/main" val="39729987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lum/>
          </a:blip>
          <a:srcRect/>
          <a:stretch>
            <a:fillRect l="-10000" r="-10000"/>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293938" y="533400"/>
            <a:ext cx="6424612"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ltLang="ru-RU" smtClean="0"/>
              <a:t>Образец заголовка</a:t>
            </a:r>
          </a:p>
        </p:txBody>
      </p:sp>
      <p:sp>
        <p:nvSpPr>
          <p:cNvPr id="1027" name="Rectangle 3"/>
          <p:cNvSpPr>
            <a:spLocks noGrp="1" noChangeArrowheads="1"/>
          </p:cNvSpPr>
          <p:nvPr>
            <p:ph type="body" idx="1"/>
          </p:nvPr>
        </p:nvSpPr>
        <p:spPr bwMode="auto">
          <a:xfrm>
            <a:off x="2293938" y="1905000"/>
            <a:ext cx="6424612" cy="422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p>
        </p:txBody>
      </p:sp>
      <p:sp>
        <p:nvSpPr>
          <p:cNvPr id="1028" name="Rectangle 4"/>
          <p:cNvSpPr>
            <a:spLocks noGrp="1" noChangeArrowheads="1"/>
          </p:cNvSpPr>
          <p:nvPr>
            <p:ph type="dt" sz="half" idx="2"/>
          </p:nvPr>
        </p:nvSpPr>
        <p:spPr bwMode="auto">
          <a:xfrm>
            <a:off x="458788" y="6245225"/>
            <a:ext cx="2143125" cy="384175"/>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200">
                <a:latin typeface="+mn-lt"/>
                <a:cs typeface="+mn-cs"/>
              </a:defRPr>
            </a:lvl1pPr>
          </a:lstStyle>
          <a:p>
            <a:pPr>
              <a:defRPr/>
            </a:pPr>
            <a:endParaRPr lang="ru-RU" altLang="ru-RU"/>
          </a:p>
        </p:txBody>
      </p:sp>
      <p:sp>
        <p:nvSpPr>
          <p:cNvPr id="1029" name="Rectangle 5"/>
          <p:cNvSpPr>
            <a:spLocks noGrp="1" noChangeArrowheads="1"/>
          </p:cNvSpPr>
          <p:nvPr>
            <p:ph type="ftr" sz="quarter" idx="3"/>
          </p:nvPr>
        </p:nvSpPr>
        <p:spPr bwMode="auto">
          <a:xfrm>
            <a:off x="3136900" y="6245225"/>
            <a:ext cx="2906713" cy="384175"/>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200">
                <a:latin typeface="+mn-lt"/>
                <a:cs typeface="+mn-cs"/>
              </a:defRPr>
            </a:lvl1pPr>
          </a:lstStyle>
          <a:p>
            <a:pPr>
              <a:defRPr/>
            </a:pPr>
            <a:endParaRPr lang="ru-RU" altLang="ru-RU"/>
          </a:p>
        </p:txBody>
      </p:sp>
      <p:sp>
        <p:nvSpPr>
          <p:cNvPr id="1030" name="Rectangle 6"/>
          <p:cNvSpPr>
            <a:spLocks noGrp="1" noChangeArrowheads="1"/>
          </p:cNvSpPr>
          <p:nvPr>
            <p:ph type="sldNum" sz="quarter" idx="4"/>
          </p:nvPr>
        </p:nvSpPr>
        <p:spPr bwMode="auto">
          <a:xfrm>
            <a:off x="6578600" y="6245225"/>
            <a:ext cx="2143125" cy="384175"/>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200">
                <a:latin typeface="+mn-lt"/>
                <a:cs typeface="+mn-cs"/>
              </a:defRPr>
            </a:lvl1pPr>
          </a:lstStyle>
          <a:p>
            <a:pPr>
              <a:defRPr/>
            </a:pPr>
            <a:fld id="{06BA26F6-55BF-4862-AEB3-7261D6C7720F}" type="slidenum">
              <a:rPr lang="ru-RU" altLang="ru-RU"/>
              <a:pPr>
                <a:defRPr/>
              </a:pPr>
              <a:t>‹#›</a:t>
            </a:fld>
            <a:endParaRPr lang="ru-RU" altLang="ru-RU"/>
          </a:p>
        </p:txBody>
      </p:sp>
    </p:spTree>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Lst>
  <p:txStyles>
    <p:titleStyle>
      <a:lvl1pPr algn="l" rtl="0" eaLnBrk="0" fontAlgn="base" hangingPunct="0">
        <a:spcBef>
          <a:spcPct val="0"/>
        </a:spcBef>
        <a:spcAft>
          <a:spcPct val="0"/>
        </a:spcAft>
        <a:defRPr sz="3600">
          <a:solidFill>
            <a:schemeClr val="tx2"/>
          </a:solidFill>
          <a:latin typeface="+mj-lt"/>
          <a:ea typeface="+mj-ea"/>
          <a:cs typeface="+mj-cs"/>
        </a:defRPr>
      </a:lvl1pPr>
      <a:lvl2pPr algn="l" rtl="0" eaLnBrk="0" fontAlgn="base" hangingPunct="0">
        <a:spcBef>
          <a:spcPct val="0"/>
        </a:spcBef>
        <a:spcAft>
          <a:spcPct val="0"/>
        </a:spcAft>
        <a:defRPr sz="3600">
          <a:solidFill>
            <a:schemeClr val="tx2"/>
          </a:solidFill>
          <a:latin typeface="Verdana" pitchFamily="34" charset="0"/>
        </a:defRPr>
      </a:lvl2pPr>
      <a:lvl3pPr algn="l" rtl="0" eaLnBrk="0" fontAlgn="base" hangingPunct="0">
        <a:spcBef>
          <a:spcPct val="0"/>
        </a:spcBef>
        <a:spcAft>
          <a:spcPct val="0"/>
        </a:spcAft>
        <a:defRPr sz="3600">
          <a:solidFill>
            <a:schemeClr val="tx2"/>
          </a:solidFill>
          <a:latin typeface="Verdana" pitchFamily="34" charset="0"/>
        </a:defRPr>
      </a:lvl3pPr>
      <a:lvl4pPr algn="l" rtl="0" eaLnBrk="0" fontAlgn="base" hangingPunct="0">
        <a:spcBef>
          <a:spcPct val="0"/>
        </a:spcBef>
        <a:spcAft>
          <a:spcPct val="0"/>
        </a:spcAft>
        <a:defRPr sz="3600">
          <a:solidFill>
            <a:schemeClr val="tx2"/>
          </a:solidFill>
          <a:latin typeface="Verdana" pitchFamily="34" charset="0"/>
        </a:defRPr>
      </a:lvl4pPr>
      <a:lvl5pPr algn="l" rtl="0" eaLnBrk="0" fontAlgn="base" hangingPunct="0">
        <a:spcBef>
          <a:spcPct val="0"/>
        </a:spcBef>
        <a:spcAft>
          <a:spcPct val="0"/>
        </a:spcAft>
        <a:defRPr sz="3600">
          <a:solidFill>
            <a:schemeClr val="tx2"/>
          </a:solidFill>
          <a:latin typeface="Verdana" pitchFamily="34" charset="0"/>
        </a:defRPr>
      </a:lvl5pPr>
      <a:lvl6pPr marL="457200" algn="l" rtl="0" eaLnBrk="1" fontAlgn="base" hangingPunct="1">
        <a:spcBef>
          <a:spcPct val="0"/>
        </a:spcBef>
        <a:spcAft>
          <a:spcPct val="0"/>
        </a:spcAft>
        <a:defRPr sz="3600">
          <a:solidFill>
            <a:schemeClr val="tx2"/>
          </a:solidFill>
          <a:latin typeface="Verdana" pitchFamily="34" charset="0"/>
        </a:defRPr>
      </a:lvl6pPr>
      <a:lvl7pPr marL="914400" algn="l" rtl="0" eaLnBrk="1" fontAlgn="base" hangingPunct="1">
        <a:spcBef>
          <a:spcPct val="0"/>
        </a:spcBef>
        <a:spcAft>
          <a:spcPct val="0"/>
        </a:spcAft>
        <a:defRPr sz="3600">
          <a:solidFill>
            <a:schemeClr val="tx2"/>
          </a:solidFill>
          <a:latin typeface="Verdana" pitchFamily="34" charset="0"/>
        </a:defRPr>
      </a:lvl7pPr>
      <a:lvl8pPr marL="1371600" algn="l" rtl="0" eaLnBrk="1" fontAlgn="base" hangingPunct="1">
        <a:spcBef>
          <a:spcPct val="0"/>
        </a:spcBef>
        <a:spcAft>
          <a:spcPct val="0"/>
        </a:spcAft>
        <a:defRPr sz="3600">
          <a:solidFill>
            <a:schemeClr val="tx2"/>
          </a:solidFill>
          <a:latin typeface="Verdana" pitchFamily="34" charset="0"/>
        </a:defRPr>
      </a:lvl8pPr>
      <a:lvl9pPr marL="1828800" algn="l" rtl="0" eaLnBrk="1" fontAlgn="base" hangingPunct="1">
        <a:spcBef>
          <a:spcPct val="0"/>
        </a:spcBef>
        <a:spcAft>
          <a:spcPct val="0"/>
        </a:spcAft>
        <a:defRPr sz="3600">
          <a:solidFill>
            <a:schemeClr val="tx2"/>
          </a:solidFill>
          <a:latin typeface="Verdana" pitchFamily="34"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eaLnBrk="1" fontAlgn="base" hangingPunct="1">
        <a:spcBef>
          <a:spcPct val="20000"/>
        </a:spcBef>
        <a:spcAft>
          <a:spcPct val="0"/>
        </a:spcAft>
        <a:buChar char="»"/>
        <a:defRPr sz="1600">
          <a:solidFill>
            <a:schemeClr val="tx1"/>
          </a:solidFill>
          <a:latin typeface="+mn-lt"/>
        </a:defRPr>
      </a:lvl6pPr>
      <a:lvl7pPr marL="2971800" indent="-228600" algn="l" rtl="0" eaLnBrk="1" fontAlgn="base" hangingPunct="1">
        <a:spcBef>
          <a:spcPct val="20000"/>
        </a:spcBef>
        <a:spcAft>
          <a:spcPct val="0"/>
        </a:spcAft>
        <a:buChar char="»"/>
        <a:defRPr sz="1600">
          <a:solidFill>
            <a:schemeClr val="tx1"/>
          </a:solidFill>
          <a:latin typeface="+mn-lt"/>
        </a:defRPr>
      </a:lvl7pPr>
      <a:lvl8pPr marL="3429000" indent="-228600" algn="l" rtl="0" eaLnBrk="1" fontAlgn="base" hangingPunct="1">
        <a:spcBef>
          <a:spcPct val="20000"/>
        </a:spcBef>
        <a:spcAft>
          <a:spcPct val="0"/>
        </a:spcAft>
        <a:buChar char="»"/>
        <a:defRPr sz="1600">
          <a:solidFill>
            <a:schemeClr val="tx1"/>
          </a:solidFill>
          <a:latin typeface="+mn-lt"/>
        </a:defRPr>
      </a:lvl8pPr>
      <a:lvl9pPr marL="3886200" indent="-228600" algn="l" rtl="0" eaLnBrk="1" fontAlgn="base" hangingPunct="1">
        <a:spcBef>
          <a:spcPct val="20000"/>
        </a:spcBef>
        <a:spcAft>
          <a:spcPct val="0"/>
        </a:spcAft>
        <a:buChar char="»"/>
        <a:defRPr sz="16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3.vml"/><Relationship Id="rId4" Type="http://schemas.openxmlformats.org/officeDocument/2006/relationships/image" Target="../media/image9.emf"/></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7.emf"/></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image" Target="../media/image8.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Text Box 15"/>
          <p:cNvSpPr txBox="1">
            <a:spLocks noChangeArrowheads="1"/>
          </p:cNvSpPr>
          <p:nvPr/>
        </p:nvSpPr>
        <p:spPr bwMode="auto">
          <a:xfrm>
            <a:off x="1421904" y="317401"/>
            <a:ext cx="6697663" cy="830997"/>
          </a:xfrm>
          <a:prstGeom prst="rect">
            <a:avLst/>
          </a:prstGeom>
          <a:noFill/>
          <a:ln>
            <a:noFill/>
          </a:ln>
          <a:extLst/>
        </p:spPr>
        <p:txBody>
          <a:bodyPr>
            <a:spAutoFit/>
            <a:scene3d>
              <a:camera prst="orthographicFront"/>
              <a:lightRig rig="glow" dir="tl">
                <a:rot lat="0" lon="0" rev="5400000"/>
              </a:lightRig>
            </a:scene3d>
            <a:sp3d contourW="12700">
              <a:bevelT w="25400" h="25400"/>
              <a:contourClr>
                <a:schemeClr val="accent6">
                  <a:shade val="73000"/>
                </a:schemeClr>
              </a:contourClr>
            </a:sp3d>
          </a:bodyPr>
          <a:lstStyle>
            <a:lvl1pPr algn="l" eaLnBrk="0" hangingPunct="0">
              <a:spcBef>
                <a:spcPct val="20000"/>
              </a:spcBef>
              <a:buChar char="•"/>
              <a:defRPr sz="2800">
                <a:solidFill>
                  <a:schemeClr val="tx1"/>
                </a:solidFill>
                <a:latin typeface="Verdana" pitchFamily="34" charset="0"/>
              </a:defRPr>
            </a:lvl1pPr>
            <a:lvl2pPr marL="742950" indent="-285750" algn="l" eaLnBrk="0" hangingPunct="0">
              <a:spcBef>
                <a:spcPct val="20000"/>
              </a:spcBef>
              <a:buChar char="–"/>
              <a:defRPr sz="2400">
                <a:solidFill>
                  <a:schemeClr val="tx1"/>
                </a:solidFill>
                <a:latin typeface="Verdana" pitchFamily="34" charset="0"/>
              </a:defRPr>
            </a:lvl2pPr>
            <a:lvl3pPr marL="1143000" indent="-228600" algn="l" eaLnBrk="0" hangingPunct="0">
              <a:spcBef>
                <a:spcPct val="20000"/>
              </a:spcBef>
              <a:buChar char="•"/>
              <a:defRPr sz="2000">
                <a:solidFill>
                  <a:schemeClr val="tx1"/>
                </a:solidFill>
                <a:latin typeface="Verdana" pitchFamily="34" charset="0"/>
              </a:defRPr>
            </a:lvl3pPr>
            <a:lvl4pPr marL="1600200" indent="-228600" algn="l" eaLnBrk="0" hangingPunct="0">
              <a:spcBef>
                <a:spcPct val="20000"/>
              </a:spcBef>
              <a:buChar char="–"/>
              <a:defRPr sz="2000">
                <a:solidFill>
                  <a:schemeClr val="tx1"/>
                </a:solidFill>
                <a:latin typeface="Verdana" pitchFamily="34" charset="0"/>
              </a:defRPr>
            </a:lvl4pPr>
            <a:lvl5pPr marL="2057400" indent="-228600" algn="l" eaLnBrk="0" hangingPunct="0">
              <a:spcBef>
                <a:spcPct val="20000"/>
              </a:spcBef>
              <a:buChar char="»"/>
              <a:defRPr sz="1600">
                <a:solidFill>
                  <a:schemeClr val="tx1"/>
                </a:solidFill>
                <a:latin typeface="Verdana" pitchFamily="34" charset="0"/>
              </a:defRPr>
            </a:lvl5pPr>
            <a:lvl6pPr marL="2514600" indent="-228600" eaLnBrk="0" fontAlgn="base" hangingPunct="0">
              <a:spcBef>
                <a:spcPct val="20000"/>
              </a:spcBef>
              <a:spcAft>
                <a:spcPct val="0"/>
              </a:spcAft>
              <a:buChar char="»"/>
              <a:defRPr sz="1600">
                <a:solidFill>
                  <a:schemeClr val="tx1"/>
                </a:solidFill>
                <a:latin typeface="Verdana" pitchFamily="34" charset="0"/>
              </a:defRPr>
            </a:lvl6pPr>
            <a:lvl7pPr marL="2971800" indent="-228600" eaLnBrk="0" fontAlgn="base" hangingPunct="0">
              <a:spcBef>
                <a:spcPct val="20000"/>
              </a:spcBef>
              <a:spcAft>
                <a:spcPct val="0"/>
              </a:spcAft>
              <a:buChar char="»"/>
              <a:defRPr sz="1600">
                <a:solidFill>
                  <a:schemeClr val="tx1"/>
                </a:solidFill>
                <a:latin typeface="Verdana" pitchFamily="34" charset="0"/>
              </a:defRPr>
            </a:lvl7pPr>
            <a:lvl8pPr marL="3429000" indent="-228600" eaLnBrk="0" fontAlgn="base" hangingPunct="0">
              <a:spcBef>
                <a:spcPct val="20000"/>
              </a:spcBef>
              <a:spcAft>
                <a:spcPct val="0"/>
              </a:spcAft>
              <a:buChar char="»"/>
              <a:defRPr sz="1600">
                <a:solidFill>
                  <a:schemeClr val="tx1"/>
                </a:solidFill>
                <a:latin typeface="Verdana" pitchFamily="34" charset="0"/>
              </a:defRPr>
            </a:lvl8pPr>
            <a:lvl9pPr marL="3886200" indent="-228600" eaLnBrk="0" fontAlgn="base" hangingPunct="0">
              <a:spcBef>
                <a:spcPct val="20000"/>
              </a:spcBef>
              <a:spcAft>
                <a:spcPct val="0"/>
              </a:spcAft>
              <a:buChar char="»"/>
              <a:defRPr sz="1600">
                <a:solidFill>
                  <a:schemeClr val="tx1"/>
                </a:solidFill>
                <a:latin typeface="Verdana" pitchFamily="34" charset="0"/>
              </a:defRPr>
            </a:lvl9pPr>
          </a:lstStyle>
          <a:p>
            <a:pPr algn="ctr" eaLnBrk="1" hangingPunct="1">
              <a:spcBef>
                <a:spcPct val="50000"/>
              </a:spcBef>
              <a:buFontTx/>
              <a:buNone/>
              <a:defRPr/>
            </a:pPr>
            <a:r>
              <a:rPr lang="ru-RU" altLang="ru-RU" sz="2400" b="1" i="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itchFamily="18" charset="0"/>
                <a:cs typeface="+mn-cs"/>
              </a:rPr>
              <a:t>Муниципальное образование </a:t>
            </a:r>
          </a:p>
          <a:p>
            <a:pPr algn="ctr" eaLnBrk="1" hangingPunct="1">
              <a:spcBef>
                <a:spcPct val="0"/>
              </a:spcBef>
              <a:buFontTx/>
              <a:buNone/>
              <a:defRPr/>
            </a:pPr>
            <a:r>
              <a:rPr lang="ru-RU" altLang="ru-RU" sz="2400" b="1" i="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itchFamily="18" charset="0"/>
                <a:cs typeface="+mn-cs"/>
              </a:rPr>
              <a:t>Борисоглебское</a:t>
            </a:r>
          </a:p>
        </p:txBody>
      </p:sp>
      <p:sp>
        <p:nvSpPr>
          <p:cNvPr id="5" name="Text Box 15"/>
          <p:cNvSpPr txBox="1">
            <a:spLocks noChangeArrowheads="1"/>
          </p:cNvSpPr>
          <p:nvPr/>
        </p:nvSpPr>
        <p:spPr bwMode="auto">
          <a:xfrm>
            <a:off x="1421903" y="1628800"/>
            <a:ext cx="6697663" cy="1107996"/>
          </a:xfrm>
          <a:prstGeom prst="rect">
            <a:avLst/>
          </a:prstGeom>
          <a:noFill/>
          <a:ln>
            <a:noFill/>
          </a:ln>
          <a:extLst/>
        </p:spPr>
        <p:txBody>
          <a:bodyPr>
            <a:spAutoFit/>
            <a:scene3d>
              <a:camera prst="orthographicFront"/>
              <a:lightRig rig="glow" dir="tl">
                <a:rot lat="0" lon="0" rev="5400000"/>
              </a:lightRig>
            </a:scene3d>
            <a:sp3d contourW="12700">
              <a:bevelT w="25400" h="25400"/>
              <a:contourClr>
                <a:schemeClr val="accent6">
                  <a:shade val="73000"/>
                </a:schemeClr>
              </a:contourClr>
            </a:sp3d>
          </a:bodyPr>
          <a:lstStyle>
            <a:lvl1pPr algn="l" eaLnBrk="0" hangingPunct="0">
              <a:spcBef>
                <a:spcPct val="20000"/>
              </a:spcBef>
              <a:buChar char="•"/>
              <a:defRPr sz="2800">
                <a:solidFill>
                  <a:schemeClr val="tx1"/>
                </a:solidFill>
                <a:latin typeface="Verdana" pitchFamily="34" charset="0"/>
              </a:defRPr>
            </a:lvl1pPr>
            <a:lvl2pPr marL="742950" indent="-285750" algn="l" eaLnBrk="0" hangingPunct="0">
              <a:spcBef>
                <a:spcPct val="20000"/>
              </a:spcBef>
              <a:buChar char="–"/>
              <a:defRPr sz="2400">
                <a:solidFill>
                  <a:schemeClr val="tx1"/>
                </a:solidFill>
                <a:latin typeface="Verdana" pitchFamily="34" charset="0"/>
              </a:defRPr>
            </a:lvl2pPr>
            <a:lvl3pPr marL="1143000" indent="-228600" algn="l" eaLnBrk="0" hangingPunct="0">
              <a:spcBef>
                <a:spcPct val="20000"/>
              </a:spcBef>
              <a:buChar char="•"/>
              <a:defRPr sz="2000">
                <a:solidFill>
                  <a:schemeClr val="tx1"/>
                </a:solidFill>
                <a:latin typeface="Verdana" pitchFamily="34" charset="0"/>
              </a:defRPr>
            </a:lvl3pPr>
            <a:lvl4pPr marL="1600200" indent="-228600" algn="l" eaLnBrk="0" hangingPunct="0">
              <a:spcBef>
                <a:spcPct val="20000"/>
              </a:spcBef>
              <a:buChar char="–"/>
              <a:defRPr sz="2000">
                <a:solidFill>
                  <a:schemeClr val="tx1"/>
                </a:solidFill>
                <a:latin typeface="Verdana" pitchFamily="34" charset="0"/>
              </a:defRPr>
            </a:lvl4pPr>
            <a:lvl5pPr marL="2057400" indent="-228600" algn="l" eaLnBrk="0" hangingPunct="0">
              <a:spcBef>
                <a:spcPct val="20000"/>
              </a:spcBef>
              <a:buChar char="»"/>
              <a:defRPr sz="1600">
                <a:solidFill>
                  <a:schemeClr val="tx1"/>
                </a:solidFill>
                <a:latin typeface="Verdana" pitchFamily="34" charset="0"/>
              </a:defRPr>
            </a:lvl5pPr>
            <a:lvl6pPr marL="2514600" indent="-228600" eaLnBrk="0" fontAlgn="base" hangingPunct="0">
              <a:spcBef>
                <a:spcPct val="20000"/>
              </a:spcBef>
              <a:spcAft>
                <a:spcPct val="0"/>
              </a:spcAft>
              <a:buChar char="»"/>
              <a:defRPr sz="1600">
                <a:solidFill>
                  <a:schemeClr val="tx1"/>
                </a:solidFill>
                <a:latin typeface="Verdana" pitchFamily="34" charset="0"/>
              </a:defRPr>
            </a:lvl6pPr>
            <a:lvl7pPr marL="2971800" indent="-228600" eaLnBrk="0" fontAlgn="base" hangingPunct="0">
              <a:spcBef>
                <a:spcPct val="20000"/>
              </a:spcBef>
              <a:spcAft>
                <a:spcPct val="0"/>
              </a:spcAft>
              <a:buChar char="»"/>
              <a:defRPr sz="1600">
                <a:solidFill>
                  <a:schemeClr val="tx1"/>
                </a:solidFill>
                <a:latin typeface="Verdana" pitchFamily="34" charset="0"/>
              </a:defRPr>
            </a:lvl7pPr>
            <a:lvl8pPr marL="3429000" indent="-228600" eaLnBrk="0" fontAlgn="base" hangingPunct="0">
              <a:spcBef>
                <a:spcPct val="20000"/>
              </a:spcBef>
              <a:spcAft>
                <a:spcPct val="0"/>
              </a:spcAft>
              <a:buChar char="»"/>
              <a:defRPr sz="1600">
                <a:solidFill>
                  <a:schemeClr val="tx1"/>
                </a:solidFill>
                <a:latin typeface="Verdana" pitchFamily="34" charset="0"/>
              </a:defRPr>
            </a:lvl8pPr>
            <a:lvl9pPr marL="3886200" indent="-228600" eaLnBrk="0" fontAlgn="base" hangingPunct="0">
              <a:spcBef>
                <a:spcPct val="20000"/>
              </a:spcBef>
              <a:spcAft>
                <a:spcPct val="0"/>
              </a:spcAft>
              <a:buChar char="»"/>
              <a:defRPr sz="1600">
                <a:solidFill>
                  <a:schemeClr val="tx1"/>
                </a:solidFill>
                <a:latin typeface="Verdana" pitchFamily="34" charset="0"/>
              </a:defRPr>
            </a:lvl9pPr>
          </a:lstStyle>
          <a:p>
            <a:pPr algn="ctr" eaLnBrk="1" hangingPunct="1">
              <a:spcBef>
                <a:spcPct val="50000"/>
              </a:spcBef>
              <a:buFontTx/>
              <a:buNone/>
              <a:defRPr/>
            </a:pPr>
            <a:r>
              <a:rPr lang="ru-RU" altLang="ru-RU" sz="2400" b="1" i="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itchFamily="18" charset="0"/>
                <a:cs typeface="+mn-cs"/>
              </a:rPr>
              <a:t>Брошюра </a:t>
            </a:r>
          </a:p>
          <a:p>
            <a:pPr algn="ctr" eaLnBrk="1" hangingPunct="1">
              <a:spcBef>
                <a:spcPct val="50000"/>
              </a:spcBef>
              <a:buFontTx/>
              <a:buNone/>
              <a:defRPr/>
            </a:pPr>
            <a:r>
              <a:rPr lang="ru-RU" altLang="ru-RU" b="1" i="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itchFamily="18" charset="0"/>
                <a:cs typeface="+mn-cs"/>
              </a:rPr>
              <a:t>«БЮДЖЕТ ДЛЯ ГРАЖДАН»</a:t>
            </a:r>
          </a:p>
        </p:txBody>
      </p:sp>
      <p:sp>
        <p:nvSpPr>
          <p:cNvPr id="8" name="Text Box 15"/>
          <p:cNvSpPr txBox="1">
            <a:spLocks noChangeArrowheads="1"/>
          </p:cNvSpPr>
          <p:nvPr/>
        </p:nvSpPr>
        <p:spPr bwMode="auto">
          <a:xfrm>
            <a:off x="413792" y="2852936"/>
            <a:ext cx="8568952" cy="3046988"/>
          </a:xfrm>
          <a:prstGeom prst="rect">
            <a:avLst/>
          </a:prstGeom>
          <a:noFill/>
          <a:ln>
            <a:noFill/>
          </a:ln>
          <a:extLst/>
        </p:spPr>
        <p:txBody>
          <a:bodyPr>
            <a:spAutoFit/>
            <a:scene3d>
              <a:camera prst="orthographicFront"/>
              <a:lightRig rig="glow" dir="tl">
                <a:rot lat="0" lon="0" rev="5400000"/>
              </a:lightRig>
            </a:scene3d>
            <a:sp3d contourW="12700">
              <a:bevelT w="25400" h="25400"/>
              <a:contourClr>
                <a:schemeClr val="accent6">
                  <a:shade val="73000"/>
                </a:schemeClr>
              </a:contourClr>
            </a:sp3d>
          </a:bodyPr>
          <a:lstStyle>
            <a:lvl1pPr algn="l" eaLnBrk="0" hangingPunct="0">
              <a:spcBef>
                <a:spcPct val="20000"/>
              </a:spcBef>
              <a:buChar char="•"/>
              <a:defRPr sz="2800">
                <a:solidFill>
                  <a:schemeClr val="tx1"/>
                </a:solidFill>
                <a:latin typeface="Verdana" pitchFamily="34" charset="0"/>
              </a:defRPr>
            </a:lvl1pPr>
            <a:lvl2pPr marL="742950" indent="-285750" algn="l" eaLnBrk="0" hangingPunct="0">
              <a:spcBef>
                <a:spcPct val="20000"/>
              </a:spcBef>
              <a:buChar char="–"/>
              <a:defRPr sz="2400">
                <a:solidFill>
                  <a:schemeClr val="tx1"/>
                </a:solidFill>
                <a:latin typeface="Verdana" pitchFamily="34" charset="0"/>
              </a:defRPr>
            </a:lvl2pPr>
            <a:lvl3pPr marL="1143000" indent="-228600" algn="l" eaLnBrk="0" hangingPunct="0">
              <a:spcBef>
                <a:spcPct val="20000"/>
              </a:spcBef>
              <a:buChar char="•"/>
              <a:defRPr sz="2000">
                <a:solidFill>
                  <a:schemeClr val="tx1"/>
                </a:solidFill>
                <a:latin typeface="Verdana" pitchFamily="34" charset="0"/>
              </a:defRPr>
            </a:lvl3pPr>
            <a:lvl4pPr marL="1600200" indent="-228600" algn="l" eaLnBrk="0" hangingPunct="0">
              <a:spcBef>
                <a:spcPct val="20000"/>
              </a:spcBef>
              <a:buChar char="–"/>
              <a:defRPr sz="2000">
                <a:solidFill>
                  <a:schemeClr val="tx1"/>
                </a:solidFill>
                <a:latin typeface="Verdana" pitchFamily="34" charset="0"/>
              </a:defRPr>
            </a:lvl4pPr>
            <a:lvl5pPr marL="2057400" indent="-228600" algn="l" eaLnBrk="0" hangingPunct="0">
              <a:spcBef>
                <a:spcPct val="20000"/>
              </a:spcBef>
              <a:buChar char="»"/>
              <a:defRPr sz="1600">
                <a:solidFill>
                  <a:schemeClr val="tx1"/>
                </a:solidFill>
                <a:latin typeface="Verdana" pitchFamily="34" charset="0"/>
              </a:defRPr>
            </a:lvl5pPr>
            <a:lvl6pPr marL="2514600" indent="-228600" eaLnBrk="0" fontAlgn="base" hangingPunct="0">
              <a:spcBef>
                <a:spcPct val="20000"/>
              </a:spcBef>
              <a:spcAft>
                <a:spcPct val="0"/>
              </a:spcAft>
              <a:buChar char="»"/>
              <a:defRPr sz="1600">
                <a:solidFill>
                  <a:schemeClr val="tx1"/>
                </a:solidFill>
                <a:latin typeface="Verdana" pitchFamily="34" charset="0"/>
              </a:defRPr>
            </a:lvl6pPr>
            <a:lvl7pPr marL="2971800" indent="-228600" eaLnBrk="0" fontAlgn="base" hangingPunct="0">
              <a:spcBef>
                <a:spcPct val="20000"/>
              </a:spcBef>
              <a:spcAft>
                <a:spcPct val="0"/>
              </a:spcAft>
              <a:buChar char="»"/>
              <a:defRPr sz="1600">
                <a:solidFill>
                  <a:schemeClr val="tx1"/>
                </a:solidFill>
                <a:latin typeface="Verdana" pitchFamily="34" charset="0"/>
              </a:defRPr>
            </a:lvl7pPr>
            <a:lvl8pPr marL="3429000" indent="-228600" eaLnBrk="0" fontAlgn="base" hangingPunct="0">
              <a:spcBef>
                <a:spcPct val="20000"/>
              </a:spcBef>
              <a:spcAft>
                <a:spcPct val="0"/>
              </a:spcAft>
              <a:buChar char="»"/>
              <a:defRPr sz="1600">
                <a:solidFill>
                  <a:schemeClr val="tx1"/>
                </a:solidFill>
                <a:latin typeface="Verdana" pitchFamily="34" charset="0"/>
              </a:defRPr>
            </a:lvl8pPr>
            <a:lvl9pPr marL="3886200" indent="-228600" eaLnBrk="0" fontAlgn="base" hangingPunct="0">
              <a:spcBef>
                <a:spcPct val="20000"/>
              </a:spcBef>
              <a:spcAft>
                <a:spcPct val="0"/>
              </a:spcAft>
              <a:buChar char="»"/>
              <a:defRPr sz="1600">
                <a:solidFill>
                  <a:schemeClr val="tx1"/>
                </a:solidFill>
                <a:latin typeface="Verdana" pitchFamily="34" charset="0"/>
              </a:defRPr>
            </a:lvl9pPr>
          </a:lstStyle>
          <a:p>
            <a:pPr algn="ctr" eaLnBrk="1" hangingPunct="1">
              <a:spcBef>
                <a:spcPct val="50000"/>
              </a:spcBef>
              <a:buFontTx/>
              <a:buNone/>
              <a:defRPr/>
            </a:pPr>
            <a:r>
              <a:rPr lang="ru-RU" altLang="ru-RU" sz="3200" b="1" i="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itchFamily="18" charset="0"/>
                <a:cs typeface="+mn-cs"/>
              </a:rPr>
              <a:t>к</a:t>
            </a:r>
            <a:r>
              <a:rPr lang="ru-RU" altLang="ru-RU" sz="3200" b="1" i="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itchFamily="18" charset="0"/>
                <a:cs typeface="+mn-cs"/>
              </a:rPr>
              <a:t> решению </a:t>
            </a:r>
            <a:r>
              <a:rPr lang="ru-RU" altLang="ru-RU" sz="3200" b="1" i="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itchFamily="18" charset="0"/>
                <a:cs typeface="+mn-cs"/>
              </a:rPr>
              <a:t>Совета народных депутатов муниципального образования  </a:t>
            </a:r>
            <a:r>
              <a:rPr lang="ru-RU" altLang="ru-RU" sz="3200" b="1" i="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itchFamily="18" charset="0"/>
                <a:cs typeface="+mn-cs"/>
              </a:rPr>
              <a:t>Борисоглебское №25 от 13.05.2021 года </a:t>
            </a:r>
            <a:r>
              <a:rPr lang="ru-RU" altLang="ru-RU" sz="3200" b="1" i="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itchFamily="18" charset="0"/>
                <a:cs typeface="+mn-cs"/>
              </a:rPr>
              <a:t>«Об утверждении отчета об исполнении бюджета муниципального образования Борисоглебское за 2020 год»</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nvGraphicFramePr>
        <p:xfrm>
          <a:off x="303213" y="214313"/>
          <a:ext cx="8609012" cy="5541962"/>
        </p:xfrm>
        <a:graphic>
          <a:graphicData uri="http://schemas.openxmlformats.org/drawingml/2006/table">
            <a:tbl>
              <a:tblPr/>
              <a:tblGrid>
                <a:gridCol w="2103875"/>
                <a:gridCol w="1232117"/>
                <a:gridCol w="1120973"/>
                <a:gridCol w="901859"/>
                <a:gridCol w="1009828"/>
                <a:gridCol w="1119385"/>
                <a:gridCol w="1120973"/>
              </a:tblGrid>
              <a:tr h="182999">
                <a:tc rowSpan="2">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Наименование доходов</a:t>
                      </a:r>
                      <a:endPar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20672" marR="20672"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Исполнено за 2019 год, тыс. руб.</a:t>
                      </a:r>
                    </a:p>
                  </a:txBody>
                  <a:tcPr marL="20672" marR="2067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План на 2020 год, тыс. руб.</a:t>
                      </a:r>
                      <a:endPar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20672" marR="2067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4">
                  <a:txBody>
                    <a:bodyPr/>
                    <a:lstStyle>
                      <a:lvl1pPr indent="76200"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7620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Исполнено за 2020 год</a:t>
                      </a:r>
                      <a:endPar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20672" marR="2067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c hMerge="1">
                  <a:txBody>
                    <a:bodyPr/>
                    <a:lstStyle/>
                    <a:p>
                      <a:endParaRPr lang="ru-RU"/>
                    </a:p>
                  </a:txBody>
                  <a:tcPr/>
                </a:tc>
                <a:tc hMerge="1">
                  <a:txBody>
                    <a:bodyPr/>
                    <a:lstStyle/>
                    <a:p>
                      <a:endParaRPr lang="ru-RU"/>
                    </a:p>
                  </a:txBody>
                  <a:tcPr/>
                </a:tc>
              </a:tr>
              <a:tr h="602715">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smtClean="0">
                          <a:ln>
                            <a:noFill/>
                          </a:ln>
                          <a:solidFill>
                            <a:schemeClr val="tx1"/>
                          </a:solidFill>
                          <a:effectLst/>
                          <a:latin typeface="Times New Roman" pitchFamily="18" charset="0"/>
                          <a:cs typeface="Times New Roman" pitchFamily="18" charset="0"/>
                        </a:rPr>
                        <a:t>тыс. руб.</a:t>
                      </a:r>
                      <a:endParaRPr kumimoji="0" lang="ru-RU" altLang="ru-RU"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20672" marR="2067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 к плану</a:t>
                      </a:r>
                      <a:endPar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20672" marR="2067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 к 2019 году</a:t>
                      </a:r>
                      <a:endPar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20672" marR="2067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smtClean="0">
                          <a:ln>
                            <a:noFill/>
                          </a:ln>
                          <a:solidFill>
                            <a:schemeClr val="tx1"/>
                          </a:solidFill>
                          <a:effectLst/>
                          <a:latin typeface="Times New Roman" pitchFamily="18" charset="0"/>
                          <a:cs typeface="Times New Roman" pitchFamily="18" charset="0"/>
                        </a:rPr>
                        <a:t>Структура, %</a:t>
                      </a:r>
                      <a:endParaRPr kumimoji="0" lang="ru-RU" altLang="ru-RU"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20672" marR="2067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5996">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Штрафы, санкции, возмещение ущерба</a:t>
                      </a:r>
                    </a:p>
                  </a:txBody>
                  <a:tcPr marL="20672" marR="20672"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55,0</a:t>
                      </a:r>
                    </a:p>
                  </a:txBody>
                  <a:tcPr marL="20672" marR="2067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57,0</a:t>
                      </a:r>
                    </a:p>
                  </a:txBody>
                  <a:tcPr marL="20672" marR="2067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59,9</a:t>
                      </a:r>
                    </a:p>
                  </a:txBody>
                  <a:tcPr marL="20672" marR="2067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105,0</a:t>
                      </a:r>
                    </a:p>
                  </a:txBody>
                  <a:tcPr marL="20672" marR="2067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108,9</a:t>
                      </a:r>
                    </a:p>
                  </a:txBody>
                  <a:tcPr marL="20672" marR="2067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0,2</a:t>
                      </a:r>
                    </a:p>
                  </a:txBody>
                  <a:tcPr marL="20672" marR="2067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5996">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Прочие неналоговые доходы</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20672" marR="20672"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0,0</a:t>
                      </a:r>
                    </a:p>
                  </a:txBody>
                  <a:tcPr marL="20672" marR="2067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0,0</a:t>
                      </a:r>
                    </a:p>
                  </a:txBody>
                  <a:tcPr marL="20672" marR="2067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0,0</a:t>
                      </a:r>
                    </a:p>
                  </a:txBody>
                  <a:tcPr marL="20672" marR="2067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0,0</a:t>
                      </a:r>
                    </a:p>
                  </a:txBody>
                  <a:tcPr marL="20672" marR="2067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0,0</a:t>
                      </a:r>
                    </a:p>
                  </a:txBody>
                  <a:tcPr marL="20672" marR="2067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0,0</a:t>
                      </a:r>
                    </a:p>
                  </a:txBody>
                  <a:tcPr marL="20672" marR="2067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5996">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БЕЗВОЗМЕЗДНЫЕ ПОСТУПЛЕНИЯ</a:t>
                      </a:r>
                      <a:endPar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20672" marR="20672"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25513,9</a:t>
                      </a:r>
                    </a:p>
                  </a:txBody>
                  <a:tcPr marL="20672" marR="2067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23356,9</a:t>
                      </a:r>
                    </a:p>
                  </a:txBody>
                  <a:tcPr marL="20672" marR="2067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23356,9</a:t>
                      </a:r>
                    </a:p>
                  </a:txBody>
                  <a:tcPr marL="20672" marR="2067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100,0</a:t>
                      </a:r>
                    </a:p>
                  </a:txBody>
                  <a:tcPr marL="20672" marR="2067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91,5</a:t>
                      </a:r>
                      <a:endPar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20672" marR="2067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72,5</a:t>
                      </a:r>
                    </a:p>
                  </a:txBody>
                  <a:tcPr marL="20672" marR="2067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48994">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Дотации бюджетам субъектов Российской Федерации и муниципальных образований</a:t>
                      </a:r>
                    </a:p>
                  </a:txBody>
                  <a:tcPr marL="20672" marR="20672"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11737,0</a:t>
                      </a:r>
                    </a:p>
                  </a:txBody>
                  <a:tcPr marL="20672" marR="2067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14221,0</a:t>
                      </a:r>
                    </a:p>
                  </a:txBody>
                  <a:tcPr marL="20672" marR="2067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14221,0</a:t>
                      </a:r>
                    </a:p>
                  </a:txBody>
                  <a:tcPr marL="20672" marR="2067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100,0</a:t>
                      </a:r>
                    </a:p>
                  </a:txBody>
                  <a:tcPr marL="20672" marR="2067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121,2</a:t>
                      </a:r>
                    </a:p>
                  </a:txBody>
                  <a:tcPr marL="20672" marR="2067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tabLst>
                          <a:tab pos="209550" algn="l"/>
                          <a:tab pos="311150" algn="ctr"/>
                        </a:tabLst>
                        <a:defRPr sz="2800">
                          <a:solidFill>
                            <a:schemeClr val="tx1"/>
                          </a:solidFill>
                          <a:latin typeface="Arial" pitchFamily="34" charset="0"/>
                        </a:defRPr>
                      </a:lvl1pPr>
                      <a:lvl2pPr marL="742950" indent="-285750" algn="l" eaLnBrk="0" hangingPunct="0">
                        <a:spcBef>
                          <a:spcPct val="20000"/>
                        </a:spcBef>
                        <a:tabLst>
                          <a:tab pos="209550" algn="l"/>
                          <a:tab pos="311150" algn="ctr"/>
                        </a:tabLst>
                        <a:defRPr sz="2400">
                          <a:solidFill>
                            <a:schemeClr val="tx1"/>
                          </a:solidFill>
                          <a:latin typeface="Arial" pitchFamily="34" charset="0"/>
                        </a:defRPr>
                      </a:lvl2pPr>
                      <a:lvl3pPr marL="1143000" indent="-228600" algn="l" eaLnBrk="0" hangingPunct="0">
                        <a:spcBef>
                          <a:spcPct val="20000"/>
                        </a:spcBef>
                        <a:tabLst>
                          <a:tab pos="209550" algn="l"/>
                          <a:tab pos="311150" algn="ctr"/>
                        </a:tabLst>
                        <a:defRPr sz="2000">
                          <a:solidFill>
                            <a:schemeClr val="tx1"/>
                          </a:solidFill>
                          <a:latin typeface="Arial" pitchFamily="34" charset="0"/>
                        </a:defRPr>
                      </a:lvl3pPr>
                      <a:lvl4pPr marL="1600200" indent="-228600" algn="l" eaLnBrk="0" hangingPunct="0">
                        <a:spcBef>
                          <a:spcPct val="20000"/>
                        </a:spcBef>
                        <a:tabLst>
                          <a:tab pos="209550" algn="l"/>
                          <a:tab pos="311150" algn="ctr"/>
                        </a:tabLst>
                        <a:defRPr>
                          <a:solidFill>
                            <a:schemeClr val="tx1"/>
                          </a:solidFill>
                          <a:latin typeface="Arial" pitchFamily="34" charset="0"/>
                        </a:defRPr>
                      </a:lvl4pPr>
                      <a:lvl5pPr marL="2057400" indent="-228600" algn="l" eaLnBrk="0" hangingPunct="0">
                        <a:spcBef>
                          <a:spcPct val="20000"/>
                        </a:spcBef>
                        <a:tabLst>
                          <a:tab pos="209550" algn="l"/>
                          <a:tab pos="311150" algn="ctr"/>
                        </a:tabLst>
                        <a:defRPr>
                          <a:solidFill>
                            <a:schemeClr val="tx1"/>
                          </a:solidFill>
                          <a:latin typeface="Arial" pitchFamily="34" charset="0"/>
                        </a:defRPr>
                      </a:lvl5pPr>
                      <a:lvl6pPr marL="2514600" indent="-228600" eaLnBrk="0" fontAlgn="base" hangingPunct="0">
                        <a:spcBef>
                          <a:spcPct val="20000"/>
                        </a:spcBef>
                        <a:spcAft>
                          <a:spcPct val="0"/>
                        </a:spcAft>
                        <a:tabLst>
                          <a:tab pos="209550" algn="l"/>
                          <a:tab pos="311150" algn="ctr"/>
                        </a:tabLst>
                        <a:defRPr>
                          <a:solidFill>
                            <a:schemeClr val="tx1"/>
                          </a:solidFill>
                          <a:latin typeface="Arial" pitchFamily="34" charset="0"/>
                        </a:defRPr>
                      </a:lvl6pPr>
                      <a:lvl7pPr marL="2971800" indent="-228600" eaLnBrk="0" fontAlgn="base" hangingPunct="0">
                        <a:spcBef>
                          <a:spcPct val="20000"/>
                        </a:spcBef>
                        <a:spcAft>
                          <a:spcPct val="0"/>
                        </a:spcAft>
                        <a:tabLst>
                          <a:tab pos="209550" algn="l"/>
                          <a:tab pos="311150" algn="ctr"/>
                        </a:tabLst>
                        <a:defRPr>
                          <a:solidFill>
                            <a:schemeClr val="tx1"/>
                          </a:solidFill>
                          <a:latin typeface="Arial" pitchFamily="34" charset="0"/>
                        </a:defRPr>
                      </a:lvl7pPr>
                      <a:lvl8pPr marL="3429000" indent="-228600" eaLnBrk="0" fontAlgn="base" hangingPunct="0">
                        <a:spcBef>
                          <a:spcPct val="20000"/>
                        </a:spcBef>
                        <a:spcAft>
                          <a:spcPct val="0"/>
                        </a:spcAft>
                        <a:tabLst>
                          <a:tab pos="209550" algn="l"/>
                          <a:tab pos="311150" algn="ctr"/>
                        </a:tabLst>
                        <a:defRPr>
                          <a:solidFill>
                            <a:schemeClr val="tx1"/>
                          </a:solidFill>
                          <a:latin typeface="Arial" pitchFamily="34" charset="0"/>
                        </a:defRPr>
                      </a:lvl8pPr>
                      <a:lvl9pPr marL="3886200" indent="-228600" eaLnBrk="0" fontAlgn="base" hangingPunct="0">
                        <a:spcBef>
                          <a:spcPct val="20000"/>
                        </a:spcBef>
                        <a:spcAft>
                          <a:spcPct val="0"/>
                        </a:spcAft>
                        <a:tabLst>
                          <a:tab pos="209550" algn="l"/>
                          <a:tab pos="311150" algn="ctr"/>
                        </a:tabLs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tab pos="209550" algn="l"/>
                          <a:tab pos="311150" algn="ctr"/>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44,2</a:t>
                      </a:r>
                    </a:p>
                  </a:txBody>
                  <a:tcPr marL="20672" marR="2067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31519">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smtClean="0">
                          <a:ln>
                            <a:noFill/>
                          </a:ln>
                          <a:solidFill>
                            <a:schemeClr val="tx1"/>
                          </a:solidFill>
                          <a:effectLst/>
                          <a:latin typeface="Times New Roman" pitchFamily="18" charset="0"/>
                          <a:cs typeface="Times New Roman" pitchFamily="18" charset="0"/>
                        </a:rPr>
                        <a:t>Субсидии бюджетам бюджетной системы Российской Федерации (межбюджетные субсидии)</a:t>
                      </a:r>
                    </a:p>
                  </a:txBody>
                  <a:tcPr marL="20672" marR="20672"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2951,0</a:t>
                      </a:r>
                    </a:p>
                  </a:txBody>
                  <a:tcPr marL="20672" marR="2067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2860,3</a:t>
                      </a:r>
                    </a:p>
                  </a:txBody>
                  <a:tcPr marL="20672" marR="2067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2860,3</a:t>
                      </a:r>
                    </a:p>
                  </a:txBody>
                  <a:tcPr marL="20672" marR="2067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100,0</a:t>
                      </a:r>
                    </a:p>
                  </a:txBody>
                  <a:tcPr marL="20672" marR="2067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96,9</a:t>
                      </a:r>
                    </a:p>
                  </a:txBody>
                  <a:tcPr marL="20672" marR="2067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8,9</a:t>
                      </a:r>
                    </a:p>
                  </a:txBody>
                  <a:tcPr marL="20672" marR="2067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5760">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Субвенции бюджетам бюджетной системы</a:t>
                      </a:r>
                    </a:p>
                  </a:txBody>
                  <a:tcPr marL="20672" marR="20672"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202,7</a:t>
                      </a:r>
                    </a:p>
                  </a:txBody>
                  <a:tcPr marL="20672" marR="2067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313,0</a:t>
                      </a:r>
                    </a:p>
                  </a:txBody>
                  <a:tcPr marL="20672" marR="2067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313,0</a:t>
                      </a:r>
                    </a:p>
                  </a:txBody>
                  <a:tcPr marL="20672" marR="2067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100,0</a:t>
                      </a:r>
                    </a:p>
                  </a:txBody>
                  <a:tcPr marL="20672" marR="2067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154,4</a:t>
                      </a:r>
                    </a:p>
                  </a:txBody>
                  <a:tcPr marL="20672" marR="2067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1,0</a:t>
                      </a:r>
                    </a:p>
                  </a:txBody>
                  <a:tcPr marL="20672" marR="2067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5951">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smtClean="0">
                          <a:ln>
                            <a:noFill/>
                          </a:ln>
                          <a:solidFill>
                            <a:schemeClr val="tx1"/>
                          </a:solidFill>
                          <a:effectLst/>
                          <a:latin typeface="Times New Roman" pitchFamily="18" charset="0"/>
                          <a:cs typeface="Times New Roman" pitchFamily="18" charset="0"/>
                        </a:rPr>
                        <a:t>Иные межбюджетные трансферты</a:t>
                      </a:r>
                    </a:p>
                  </a:txBody>
                  <a:tcPr marL="20672" marR="20672"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10623,1</a:t>
                      </a:r>
                    </a:p>
                  </a:txBody>
                  <a:tcPr marL="20672" marR="2067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5924,6</a:t>
                      </a:r>
                    </a:p>
                  </a:txBody>
                  <a:tcPr marL="20672" marR="2067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5924,6</a:t>
                      </a:r>
                    </a:p>
                  </a:txBody>
                  <a:tcPr marL="20672" marR="2067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100,0</a:t>
                      </a:r>
                    </a:p>
                  </a:txBody>
                  <a:tcPr marL="20672" marR="2067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55,8</a:t>
                      </a:r>
                    </a:p>
                  </a:txBody>
                  <a:tcPr marL="20672" marR="2067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18,4</a:t>
                      </a:r>
                    </a:p>
                  </a:txBody>
                  <a:tcPr marL="20672" marR="2067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576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Прочие безвозмездные поступления</a:t>
                      </a:r>
                    </a:p>
                  </a:txBody>
                  <a:tcPr marL="20672" marR="20672"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0,0</a:t>
                      </a:r>
                    </a:p>
                  </a:txBody>
                  <a:tcPr marL="20672" marR="2067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50,0</a:t>
                      </a:r>
                    </a:p>
                  </a:txBody>
                  <a:tcPr marL="20672" marR="2067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50,0</a:t>
                      </a:r>
                    </a:p>
                  </a:txBody>
                  <a:tcPr marL="20672" marR="2067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100,0</a:t>
                      </a:r>
                    </a:p>
                  </a:txBody>
                  <a:tcPr marL="20672" marR="2067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0,0</a:t>
                      </a:r>
                    </a:p>
                  </a:txBody>
                  <a:tcPr marL="20672" marR="2067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0,1</a:t>
                      </a:r>
                    </a:p>
                  </a:txBody>
                  <a:tcPr marL="20672" marR="2067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09727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ru-RU" sz="1200" kern="1200" dirty="0" smtClean="0">
                          <a:solidFill>
                            <a:schemeClr val="tx1"/>
                          </a:solidFill>
                          <a:latin typeface="Times New Roman" pitchFamily="18" charset="0"/>
                          <a:ea typeface="+mn-ea"/>
                          <a:cs typeface="Times New Roman" pitchFamily="18" charset="0"/>
                        </a:rPr>
                        <a:t>Возврат остатков субсидий, субвенций и иных межбюджетных трансфертов, имеющих целевое назначение, прошлых лет из бюджетов сельских поселений</a:t>
                      </a:r>
                      <a:endPar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20672" marR="20672"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0,0</a:t>
                      </a:r>
                    </a:p>
                  </a:txBody>
                  <a:tcPr marL="20672" marR="2067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-12,0</a:t>
                      </a:r>
                    </a:p>
                  </a:txBody>
                  <a:tcPr marL="20672" marR="2067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-12,0</a:t>
                      </a:r>
                    </a:p>
                  </a:txBody>
                  <a:tcPr marL="20672" marR="2067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100,0</a:t>
                      </a:r>
                    </a:p>
                  </a:txBody>
                  <a:tcPr marL="20672" marR="2067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0,0</a:t>
                      </a:r>
                    </a:p>
                  </a:txBody>
                  <a:tcPr marL="20672" marR="2067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0,0</a:t>
                      </a:r>
                    </a:p>
                  </a:txBody>
                  <a:tcPr marL="20672" marR="2067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82999">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ВСЕГО ДОХОДОВ</a:t>
                      </a:r>
                      <a:endPar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20672" marR="20672"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34270,2</a:t>
                      </a:r>
                    </a:p>
                  </a:txBody>
                  <a:tcPr marL="20672" marR="2067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32058,9</a:t>
                      </a:r>
                    </a:p>
                  </a:txBody>
                  <a:tcPr marL="20672" marR="2067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32194,5</a:t>
                      </a:r>
                    </a:p>
                  </a:txBody>
                  <a:tcPr marL="20672" marR="2067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100,4</a:t>
                      </a:r>
                    </a:p>
                  </a:txBody>
                  <a:tcPr marL="20672" marR="2067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93,9</a:t>
                      </a:r>
                    </a:p>
                  </a:txBody>
                  <a:tcPr marL="20672" marR="2067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100,0</a:t>
                      </a:r>
                      <a:endPar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20672" marR="2067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290" name="Object 6"/>
          <p:cNvGraphicFramePr>
            <a:graphicFrameLocks noChangeAspect="1"/>
          </p:cNvGraphicFramePr>
          <p:nvPr/>
        </p:nvGraphicFramePr>
        <p:xfrm>
          <a:off x="449263" y="660400"/>
          <a:ext cx="8542337" cy="3200400"/>
        </p:xfrm>
        <a:graphic>
          <a:graphicData uri="http://schemas.openxmlformats.org/presentationml/2006/ole">
            <mc:AlternateContent xmlns:mc="http://schemas.openxmlformats.org/markup-compatibility/2006">
              <mc:Choice xmlns:v="urn:schemas-microsoft-com:vml" Requires="v">
                <p:oleObj spid="_x0000_s12293" name="Диаграмма" r:id="rId3" imgW="8375674" imgH="3200485" progId="Excel.Chart.8">
                  <p:embed/>
                </p:oleObj>
              </mc:Choice>
              <mc:Fallback>
                <p:oleObj name="Диаграмма" r:id="rId3" imgW="8375674" imgH="3200485" progId="Excel.Chart.8">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263" y="660400"/>
                        <a:ext cx="8542337"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 name="Прямоугольник 1"/>
          <p:cNvSpPr>
            <a:spLocks noChangeArrowheads="1"/>
          </p:cNvSpPr>
          <p:nvPr/>
        </p:nvSpPr>
        <p:spPr bwMode="auto">
          <a:xfrm>
            <a:off x="517525" y="4143375"/>
            <a:ext cx="8066088" cy="1754188"/>
          </a:xfrm>
          <a:prstGeom prst="rect">
            <a:avLst/>
          </a:prstGeom>
          <a:noFill/>
          <a:ln>
            <a:noFill/>
          </a:ln>
          <a:extLst/>
        </p:spPr>
        <p:txBody>
          <a:bodyPr>
            <a:spAutoFit/>
          </a:bodyPr>
          <a:lstStyle/>
          <a:p>
            <a:pPr indent="457200" algn="just">
              <a:defRPr/>
            </a:pPr>
            <a:r>
              <a:rPr lang="ru-RU" altLang="ru-RU" sz="1200" dirty="0">
                <a:latin typeface="Times New Roman" pitchFamily="18" charset="0"/>
                <a:cs typeface="Times New Roman" pitchFamily="18" charset="0"/>
              </a:rPr>
              <a:t>Рост налоговых и неналоговых поступлений за 2020 год по сравнению с аналогичным периодом 2019 года получен по налогу на имущество физических лиц на 23,2 % (145,7 тыс. рублей) %, земельному налогу с физических лиц на 1,0 % (26,9 тыс. рублей), государственной пошлине на 60,0% (4,5 тыс. рублей), доходам от использования имущества на 92,0% (39,2 тыс. рублей), штрафам, санкциям, возмещению ущерба на 8,9 % (4,9 тыс. рублей). </a:t>
            </a:r>
          </a:p>
          <a:p>
            <a:pPr indent="457200" algn="just">
              <a:defRPr/>
            </a:pPr>
            <a:r>
              <a:rPr lang="ru-RU" altLang="ru-RU" sz="1200" dirty="0">
                <a:latin typeface="Times New Roman" pitchFamily="18" charset="0"/>
                <a:cs typeface="Times New Roman" pitchFamily="18" charset="0"/>
              </a:rPr>
              <a:t>По отношению к 2019 году объем налоговые и неналоговые доходов уменьшился по единому сельскохозяйственному налогу на 49,0 % (-56,4 тыс. рублей), земельному налогу  с организаций на 1,3 % (-48,1 тыс. рублей). Доходы от реализации имущества в отчетном периоде не поступали, в 2019 году данного доходного источника поступило в сумме 35,8 тыс. рублей.</a:t>
            </a:r>
          </a:p>
          <a:p>
            <a:pPr marL="171450" indent="-171450" algn="just">
              <a:defRPr/>
            </a:pPr>
            <a:r>
              <a:rPr lang="ru-RU" altLang="ru-RU" sz="1200" dirty="0">
                <a:latin typeface="Times New Roman" pitchFamily="18" charset="0"/>
                <a:cs typeface="Times New Roman" pitchFamily="18" charset="0"/>
              </a:rPr>
              <a:t>             Налог на доходы физических лиц поступил на уровне 2019 года или в сумме 1434,0 тыс. рублей.</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Прямоугольник 1"/>
          <p:cNvSpPr>
            <a:spLocks noChangeArrowheads="1"/>
          </p:cNvSpPr>
          <p:nvPr/>
        </p:nvSpPr>
        <p:spPr bwMode="auto">
          <a:xfrm>
            <a:off x="803275" y="4714875"/>
            <a:ext cx="7624763"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ru-RU" altLang="ru-RU" sz="1400">
                <a:latin typeface="Times New Roman" pitchFamily="18" charset="0"/>
                <a:cs typeface="Times New Roman" pitchFamily="18" charset="0"/>
              </a:rPr>
              <a:t>Безвозмездные поступления в 2020 году составили сумму 23356,9 тыс. рублей или выполнены на 100,0% и уменьшились по сравнению с 2019 годом на 8,5 % или на сумму 2156,9 тыс. рублей. Из общей суммы безвозмездных поступлений дотации занимают 60,9 % или сумму 14221,0 тыс. рублей (из них дотации из бюджета Муромского района  55,3 % (12907,0 тыс. рублей), дотации на поддержку мер по обеспечению сбалансированности бюджетов 5,6% (1314,0 тыс. рублей)), субсидии – 12,2 % (2860,3 тыс. рублей), субвенции – 1,3 % (313,0 тыс. рублей), иные межбюджетные трансферты – 25,4 % (5924,6 тыс. рублей), прочие безвозмездные поступления – 0,2% (50,0 тыс. рублей), возврат остатков -   -12,0 тыс. рублей.</a:t>
            </a:r>
          </a:p>
        </p:txBody>
      </p:sp>
      <p:pic>
        <p:nvPicPr>
          <p:cNvPr id="13315" name="Диаграмма 1"/>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1900" y="428625"/>
            <a:ext cx="7216775" cy="407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ChangeArrowheads="1"/>
          </p:cNvSpPr>
          <p:nvPr/>
        </p:nvSpPr>
        <p:spPr bwMode="auto">
          <a:xfrm>
            <a:off x="165100" y="1128713"/>
            <a:ext cx="89281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indent="447675" algn="just">
              <a:spcBef>
                <a:spcPct val="20000"/>
              </a:spcBef>
              <a:buClr>
                <a:schemeClr val="hlink"/>
              </a:buClr>
              <a:buSzPct val="120000"/>
            </a:pPr>
            <a:r>
              <a:rPr lang="ru-RU" altLang="ru-RU" sz="1600">
                <a:solidFill>
                  <a:srgbClr val="000000"/>
                </a:solidFill>
                <a:latin typeface="Times New Roman" pitchFamily="18" charset="0"/>
              </a:rPr>
              <a:t>Расходная часть бюджета за 2020 год выполнена на </a:t>
            </a:r>
            <a:r>
              <a:rPr lang="ru-RU" altLang="ru-RU" sz="1600" b="1">
                <a:solidFill>
                  <a:srgbClr val="000000"/>
                </a:solidFill>
                <a:latin typeface="Times New Roman" pitchFamily="18" charset="0"/>
              </a:rPr>
              <a:t>99,0</a:t>
            </a:r>
            <a:r>
              <a:rPr lang="ru-RU" altLang="ru-RU" sz="1600">
                <a:solidFill>
                  <a:srgbClr val="000000"/>
                </a:solidFill>
                <a:latin typeface="Times New Roman" pitchFamily="18" charset="0"/>
              </a:rPr>
              <a:t> %, при плане на год </a:t>
            </a:r>
            <a:r>
              <a:rPr lang="ru-RU" altLang="ru-RU" sz="1600" b="1">
                <a:solidFill>
                  <a:srgbClr val="000000"/>
                </a:solidFill>
                <a:latin typeface="Times New Roman" pitchFamily="18" charset="0"/>
              </a:rPr>
              <a:t>32 581,2 </a:t>
            </a:r>
            <a:r>
              <a:rPr lang="ru-RU" altLang="ru-RU" sz="1600">
                <a:solidFill>
                  <a:srgbClr val="000000"/>
                </a:solidFill>
                <a:latin typeface="Times New Roman" pitchFamily="18" charset="0"/>
              </a:rPr>
              <a:t>тыс. рублей исполнено в сумме </a:t>
            </a:r>
            <a:r>
              <a:rPr lang="ru-RU" altLang="ru-RU" sz="1600" b="1">
                <a:solidFill>
                  <a:srgbClr val="000000"/>
                </a:solidFill>
                <a:latin typeface="Times New Roman" pitchFamily="18" charset="0"/>
              </a:rPr>
              <a:t>32 239,9   </a:t>
            </a:r>
            <a:r>
              <a:rPr lang="ru-RU" altLang="ru-RU" sz="1600">
                <a:solidFill>
                  <a:srgbClr val="000000"/>
                </a:solidFill>
                <a:latin typeface="Times New Roman" pitchFamily="18" charset="0"/>
              </a:rPr>
              <a:t>тыс. рублей. </a:t>
            </a:r>
            <a:endParaRPr lang="ru-RU" altLang="ru-RU" sz="1600">
              <a:latin typeface="Times New Roman" pitchFamily="18" charset="0"/>
            </a:endParaRPr>
          </a:p>
        </p:txBody>
      </p:sp>
      <p:sp>
        <p:nvSpPr>
          <p:cNvPr id="5" name="Rectangle 4"/>
          <p:cNvSpPr>
            <a:spLocks noChangeArrowheads="1"/>
          </p:cNvSpPr>
          <p:nvPr/>
        </p:nvSpPr>
        <p:spPr bwMode="auto">
          <a:xfrm>
            <a:off x="-8806" y="310356"/>
            <a:ext cx="9270776" cy="620713"/>
          </a:xfrm>
          <a:prstGeom prst="rect">
            <a:avLst/>
          </a:prstGeom>
          <a:noFill/>
          <a:ln>
            <a:noFill/>
          </a:ln>
          <a:extLst/>
        </p:spPr>
        <p:txBody>
          <a:bodyPr anchor="ctr">
            <a:scene3d>
              <a:camera prst="orthographicFront"/>
              <a:lightRig rig="glow" dir="tl">
                <a:rot lat="0" lon="0" rev="5400000"/>
              </a:lightRig>
            </a:scene3d>
            <a:sp3d contourW="12700">
              <a:bevelT w="25400" h="25400"/>
              <a:contourClr>
                <a:schemeClr val="accent6">
                  <a:shade val="73000"/>
                </a:schemeClr>
              </a:contourClr>
            </a:sp3d>
          </a:bodyPr>
          <a:lstStyle>
            <a:lvl1pPr algn="l" eaLnBrk="0" hangingPunct="0">
              <a:spcBef>
                <a:spcPct val="20000"/>
              </a:spcBef>
              <a:buChar char="•"/>
              <a:defRPr sz="2800">
                <a:solidFill>
                  <a:schemeClr val="tx1"/>
                </a:solidFill>
                <a:latin typeface="Verdana" pitchFamily="34" charset="0"/>
              </a:defRPr>
            </a:lvl1pPr>
            <a:lvl2pPr marL="742950" indent="-285750" algn="l" eaLnBrk="0" hangingPunct="0">
              <a:spcBef>
                <a:spcPct val="20000"/>
              </a:spcBef>
              <a:buChar char="–"/>
              <a:defRPr sz="2400">
                <a:solidFill>
                  <a:schemeClr val="tx1"/>
                </a:solidFill>
                <a:latin typeface="Verdana" pitchFamily="34" charset="0"/>
              </a:defRPr>
            </a:lvl2pPr>
            <a:lvl3pPr marL="1143000" indent="-228600" algn="l" eaLnBrk="0" hangingPunct="0">
              <a:spcBef>
                <a:spcPct val="20000"/>
              </a:spcBef>
              <a:buChar char="•"/>
              <a:defRPr sz="2000">
                <a:solidFill>
                  <a:schemeClr val="tx1"/>
                </a:solidFill>
                <a:latin typeface="Verdana" pitchFamily="34" charset="0"/>
              </a:defRPr>
            </a:lvl3pPr>
            <a:lvl4pPr marL="1600200" indent="-228600" algn="l" eaLnBrk="0" hangingPunct="0">
              <a:spcBef>
                <a:spcPct val="20000"/>
              </a:spcBef>
              <a:buChar char="–"/>
              <a:defRPr sz="2000">
                <a:solidFill>
                  <a:schemeClr val="tx1"/>
                </a:solidFill>
                <a:latin typeface="Verdana" pitchFamily="34" charset="0"/>
              </a:defRPr>
            </a:lvl4pPr>
            <a:lvl5pPr marL="2057400" indent="-228600" algn="l" eaLnBrk="0" hangingPunct="0">
              <a:spcBef>
                <a:spcPct val="20000"/>
              </a:spcBef>
              <a:buChar char="»"/>
              <a:defRPr sz="1600">
                <a:solidFill>
                  <a:schemeClr val="tx1"/>
                </a:solidFill>
                <a:latin typeface="Verdana" pitchFamily="34" charset="0"/>
              </a:defRPr>
            </a:lvl5pPr>
            <a:lvl6pPr marL="2514600" indent="-228600" eaLnBrk="0" fontAlgn="base" hangingPunct="0">
              <a:spcBef>
                <a:spcPct val="20000"/>
              </a:spcBef>
              <a:spcAft>
                <a:spcPct val="0"/>
              </a:spcAft>
              <a:buChar char="»"/>
              <a:defRPr sz="1600">
                <a:solidFill>
                  <a:schemeClr val="tx1"/>
                </a:solidFill>
                <a:latin typeface="Verdana" pitchFamily="34" charset="0"/>
              </a:defRPr>
            </a:lvl6pPr>
            <a:lvl7pPr marL="2971800" indent="-228600" eaLnBrk="0" fontAlgn="base" hangingPunct="0">
              <a:spcBef>
                <a:spcPct val="20000"/>
              </a:spcBef>
              <a:spcAft>
                <a:spcPct val="0"/>
              </a:spcAft>
              <a:buChar char="»"/>
              <a:defRPr sz="1600">
                <a:solidFill>
                  <a:schemeClr val="tx1"/>
                </a:solidFill>
                <a:latin typeface="Verdana" pitchFamily="34" charset="0"/>
              </a:defRPr>
            </a:lvl7pPr>
            <a:lvl8pPr marL="3429000" indent="-228600" eaLnBrk="0" fontAlgn="base" hangingPunct="0">
              <a:spcBef>
                <a:spcPct val="20000"/>
              </a:spcBef>
              <a:spcAft>
                <a:spcPct val="0"/>
              </a:spcAft>
              <a:buChar char="»"/>
              <a:defRPr sz="1600">
                <a:solidFill>
                  <a:schemeClr val="tx1"/>
                </a:solidFill>
                <a:latin typeface="Verdana" pitchFamily="34" charset="0"/>
              </a:defRPr>
            </a:lvl8pPr>
            <a:lvl9pPr marL="3886200" indent="-228600" eaLnBrk="0" fontAlgn="base" hangingPunct="0">
              <a:spcBef>
                <a:spcPct val="20000"/>
              </a:spcBef>
              <a:spcAft>
                <a:spcPct val="0"/>
              </a:spcAft>
              <a:buChar char="»"/>
              <a:defRPr sz="1600">
                <a:solidFill>
                  <a:schemeClr val="tx1"/>
                </a:solidFill>
                <a:latin typeface="Verdana" pitchFamily="34" charset="0"/>
              </a:defRPr>
            </a:lvl9pPr>
          </a:lstStyle>
          <a:p>
            <a:pPr algn="ctr" eaLnBrk="1" hangingPunct="1">
              <a:spcBef>
                <a:spcPct val="0"/>
              </a:spcBef>
              <a:buFontTx/>
              <a:buNone/>
              <a:defRPr/>
            </a:pPr>
            <a:r>
              <a:rPr lang="ru-RU" altLang="ru-RU" sz="3200" b="1" i="1" u="sng" dirty="0" smtClean="0">
                <a:ln w="11430"/>
                <a:latin typeface="Times New Roman" panose="02020603050405020304" pitchFamily="18" charset="0"/>
                <a:cs typeface="Times New Roman" panose="02020603050405020304" pitchFamily="18" charset="0"/>
              </a:rPr>
              <a:t>Исполнение бюджета по расходам</a:t>
            </a:r>
          </a:p>
        </p:txBody>
      </p:sp>
      <p:pic>
        <p:nvPicPr>
          <p:cNvPr id="1434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875" y="1741488"/>
            <a:ext cx="8640763" cy="492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6"/>
          <p:cNvSpPr>
            <a:spLocks noChangeArrowheads="1"/>
          </p:cNvSpPr>
          <p:nvPr/>
        </p:nvSpPr>
        <p:spPr bwMode="auto">
          <a:xfrm>
            <a:off x="1895417850" y="-1175758063"/>
            <a:ext cx="1528763"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p>
            <a:r>
              <a:rPr lang="ru-RU" altLang="ru-RU" sz="1000"/>
              <a:t>Публичные слушания </a:t>
            </a:r>
            <a:endParaRPr lang="ru-RU" altLang="ru-RU" sz="1100"/>
          </a:p>
          <a:p>
            <a:pPr eaLnBrk="0" hangingPunct="0"/>
            <a:endParaRPr lang="ru-RU" altLang="ru-RU" sz="1800"/>
          </a:p>
        </p:txBody>
      </p:sp>
      <p:sp>
        <p:nvSpPr>
          <p:cNvPr id="15363" name="Rectangle 7"/>
          <p:cNvSpPr>
            <a:spLocks noChangeArrowheads="1"/>
          </p:cNvSpPr>
          <p:nvPr/>
        </p:nvSpPr>
        <p:spPr bwMode="auto">
          <a:xfrm>
            <a:off x="1540700500" y="915717625"/>
            <a:ext cx="224155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p>
            <a:r>
              <a:rPr lang="ru-RU" altLang="ru-RU" sz="1000"/>
              <a:t>об исполнении краевого бюджета </a:t>
            </a:r>
            <a:endParaRPr lang="ru-RU" altLang="ru-RU" sz="1100"/>
          </a:p>
          <a:p>
            <a:pPr eaLnBrk="0" hangingPunct="0"/>
            <a:endParaRPr lang="ru-RU" altLang="ru-RU" sz="1800"/>
          </a:p>
        </p:txBody>
      </p:sp>
      <p:sp>
        <p:nvSpPr>
          <p:cNvPr id="15364" name="Rectangle 8"/>
          <p:cNvSpPr>
            <a:spLocks noChangeArrowheads="1"/>
          </p:cNvSpPr>
          <p:nvPr/>
        </p:nvSpPr>
        <p:spPr bwMode="auto">
          <a:xfrm>
            <a:off x="-1908756025" y="1049046988"/>
            <a:ext cx="1579562"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p>
            <a:r>
              <a:rPr lang="ru-RU" altLang="ru-RU" sz="1000"/>
              <a:t>за 2012 год назначены </a:t>
            </a:r>
            <a:endParaRPr lang="ru-RU" altLang="ru-RU" sz="1100"/>
          </a:p>
          <a:p>
            <a:pPr eaLnBrk="0" hangingPunct="0"/>
            <a:endParaRPr lang="ru-RU" altLang="ru-RU" sz="1800"/>
          </a:p>
        </p:txBody>
      </p:sp>
      <p:sp>
        <p:nvSpPr>
          <p:cNvPr id="15365" name="Rectangle 9"/>
          <p:cNvSpPr>
            <a:spLocks noChangeArrowheads="1"/>
          </p:cNvSpPr>
          <p:nvPr/>
        </p:nvSpPr>
        <p:spPr bwMode="auto">
          <a:xfrm>
            <a:off x="1916488738" y="1182368413"/>
            <a:ext cx="146685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p>
            <a:r>
              <a:rPr lang="ru-RU" altLang="ru-RU" sz="1000"/>
              <a:t>на 20 июня 2013 года</a:t>
            </a:r>
            <a:endParaRPr lang="ru-RU" altLang="ru-RU" sz="1800"/>
          </a:p>
        </p:txBody>
      </p:sp>
      <p:sp>
        <p:nvSpPr>
          <p:cNvPr id="15366" name="Rectangle 10"/>
          <p:cNvSpPr>
            <a:spLocks noChangeArrowheads="1"/>
          </p:cNvSpPr>
          <p:nvPr/>
        </p:nvSpPr>
        <p:spPr bwMode="auto">
          <a:xfrm>
            <a:off x="1895417850" y="-1175758063"/>
            <a:ext cx="1528763"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p>
            <a:r>
              <a:rPr lang="ru-RU" altLang="ru-RU" sz="1000"/>
              <a:t>Публичные слушания </a:t>
            </a:r>
            <a:endParaRPr lang="ru-RU" altLang="ru-RU" sz="1100"/>
          </a:p>
          <a:p>
            <a:pPr eaLnBrk="0" hangingPunct="0"/>
            <a:endParaRPr lang="ru-RU" altLang="ru-RU" sz="1800"/>
          </a:p>
        </p:txBody>
      </p:sp>
      <p:sp>
        <p:nvSpPr>
          <p:cNvPr id="15367" name="Rectangle 11"/>
          <p:cNvSpPr>
            <a:spLocks noChangeArrowheads="1"/>
          </p:cNvSpPr>
          <p:nvPr/>
        </p:nvSpPr>
        <p:spPr bwMode="auto">
          <a:xfrm>
            <a:off x="1540700500" y="915717625"/>
            <a:ext cx="224155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p>
            <a:r>
              <a:rPr lang="ru-RU" altLang="ru-RU" sz="1000"/>
              <a:t>об исполнении краевого бюджета </a:t>
            </a:r>
            <a:endParaRPr lang="ru-RU" altLang="ru-RU" sz="1100"/>
          </a:p>
          <a:p>
            <a:pPr eaLnBrk="0" hangingPunct="0"/>
            <a:endParaRPr lang="ru-RU" altLang="ru-RU" sz="1800"/>
          </a:p>
        </p:txBody>
      </p:sp>
      <p:sp>
        <p:nvSpPr>
          <p:cNvPr id="15368" name="Rectangle 12"/>
          <p:cNvSpPr>
            <a:spLocks noChangeArrowheads="1"/>
          </p:cNvSpPr>
          <p:nvPr/>
        </p:nvSpPr>
        <p:spPr bwMode="auto">
          <a:xfrm>
            <a:off x="-1908756025" y="1049046988"/>
            <a:ext cx="1579562"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p>
            <a:r>
              <a:rPr lang="ru-RU" altLang="ru-RU" sz="1000"/>
              <a:t>за 2012 год назначены </a:t>
            </a:r>
            <a:endParaRPr lang="ru-RU" altLang="ru-RU" sz="1100"/>
          </a:p>
          <a:p>
            <a:pPr eaLnBrk="0" hangingPunct="0"/>
            <a:endParaRPr lang="ru-RU" altLang="ru-RU" sz="1800"/>
          </a:p>
        </p:txBody>
      </p:sp>
      <p:sp>
        <p:nvSpPr>
          <p:cNvPr id="15369" name="Rectangle 13"/>
          <p:cNvSpPr>
            <a:spLocks noChangeArrowheads="1"/>
          </p:cNvSpPr>
          <p:nvPr/>
        </p:nvSpPr>
        <p:spPr bwMode="auto">
          <a:xfrm>
            <a:off x="1916488738" y="1182368413"/>
            <a:ext cx="146685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p>
            <a:r>
              <a:rPr lang="ru-RU" altLang="ru-RU" sz="1000"/>
              <a:t>на 20 июня 2013 года</a:t>
            </a:r>
            <a:endParaRPr lang="ru-RU" altLang="ru-RU" sz="1800"/>
          </a:p>
        </p:txBody>
      </p:sp>
      <p:graphicFrame>
        <p:nvGraphicFramePr>
          <p:cNvPr id="317926" name="Group 1510"/>
          <p:cNvGraphicFramePr>
            <a:graphicFrameLocks noGrp="1"/>
          </p:cNvGraphicFramePr>
          <p:nvPr>
            <p:ph sz="quarter" idx="1"/>
          </p:nvPr>
        </p:nvGraphicFramePr>
        <p:xfrm>
          <a:off x="0" y="0"/>
          <a:ext cx="9180513" cy="1006475"/>
        </p:xfrm>
        <a:graphic>
          <a:graphicData uri="http://schemas.openxmlformats.org/drawingml/2006/table">
            <a:tbl>
              <a:tblPr/>
              <a:tblGrid>
                <a:gridCol w="9180513"/>
              </a:tblGrid>
              <a:tr h="1006475">
                <a:tc>
                  <a:txBody>
                    <a:bodyPr/>
                    <a:lstStyle>
                      <a:lvl1pPr marL="342900" indent="-342900" algn="l">
                        <a:spcBef>
                          <a:spcPct val="20000"/>
                        </a:spcBef>
                        <a:defRPr sz="2800">
                          <a:solidFill>
                            <a:schemeClr val="tx1"/>
                          </a:solidFill>
                          <a:latin typeface="Arial" pitchFamily="34" charset="0"/>
                        </a:defRPr>
                      </a:lvl1pPr>
                      <a:lvl2pPr marL="742950" indent="-285750" algn="l">
                        <a:spcBef>
                          <a:spcPct val="20000"/>
                        </a:spcBef>
                        <a:defRPr sz="2400">
                          <a:solidFill>
                            <a:schemeClr val="tx1"/>
                          </a:solidFill>
                          <a:latin typeface="Arial" pitchFamily="34" charset="0"/>
                        </a:defRPr>
                      </a:lvl2pPr>
                      <a:lvl3pPr marL="1143000" indent="-228600" algn="l">
                        <a:spcBef>
                          <a:spcPct val="20000"/>
                        </a:spcBef>
                        <a:defRPr sz="2000">
                          <a:solidFill>
                            <a:schemeClr val="tx1"/>
                          </a:solidFill>
                          <a:latin typeface="Arial" pitchFamily="34" charset="0"/>
                        </a:defRPr>
                      </a:lvl3pPr>
                      <a:lvl4pPr marL="1600200" indent="-228600" algn="l">
                        <a:spcBef>
                          <a:spcPct val="20000"/>
                        </a:spcBef>
                        <a:defRPr>
                          <a:solidFill>
                            <a:schemeClr val="tx1"/>
                          </a:solidFill>
                          <a:latin typeface="Arial" pitchFamily="34" charset="0"/>
                        </a:defRPr>
                      </a:lvl4pPr>
                      <a:lvl5pPr marL="2057400" indent="-228600" algn="l">
                        <a:spcBef>
                          <a:spcPct val="20000"/>
                        </a:spcBef>
                        <a:defRPr>
                          <a:solidFill>
                            <a:schemeClr val="tx1"/>
                          </a:solidFill>
                          <a:latin typeface="Arial" pitchFamily="34" charset="0"/>
                        </a:defRPr>
                      </a:lvl5pPr>
                      <a:lvl6pPr marL="2514600" indent="-228600" fontAlgn="base">
                        <a:spcBef>
                          <a:spcPct val="20000"/>
                        </a:spcBef>
                        <a:spcAft>
                          <a:spcPct val="0"/>
                        </a:spcAft>
                        <a:defRPr>
                          <a:solidFill>
                            <a:schemeClr val="tx1"/>
                          </a:solidFill>
                          <a:latin typeface="Arial" pitchFamily="34" charset="0"/>
                        </a:defRPr>
                      </a:lvl6pPr>
                      <a:lvl7pPr marL="2971800" indent="-228600" fontAlgn="base">
                        <a:spcBef>
                          <a:spcPct val="20000"/>
                        </a:spcBef>
                        <a:spcAft>
                          <a:spcPct val="0"/>
                        </a:spcAft>
                        <a:defRPr>
                          <a:solidFill>
                            <a:schemeClr val="tx1"/>
                          </a:solidFill>
                          <a:latin typeface="Arial" pitchFamily="34" charset="0"/>
                        </a:defRPr>
                      </a:lvl7pPr>
                      <a:lvl8pPr marL="3429000" indent="-228600" fontAlgn="base">
                        <a:spcBef>
                          <a:spcPct val="20000"/>
                        </a:spcBef>
                        <a:spcAft>
                          <a:spcPct val="0"/>
                        </a:spcAft>
                        <a:defRPr>
                          <a:solidFill>
                            <a:schemeClr val="tx1"/>
                          </a:solidFill>
                          <a:latin typeface="Arial" pitchFamily="34" charset="0"/>
                        </a:defRPr>
                      </a:lvl8pPr>
                      <a:lvl9pPr marL="3886200" indent="-228600" fontAlgn="base">
                        <a:spcBef>
                          <a:spcPct val="20000"/>
                        </a:spcBef>
                        <a:spcAft>
                          <a:spcPct val="0"/>
                        </a:spcAft>
                        <a:defRPr>
                          <a:solidFill>
                            <a:schemeClr val="tx1"/>
                          </a:solidFill>
                          <a:latin typeface="Arial" pitchFamily="34" charset="0"/>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ru-RU" altLang="ru-RU" sz="1800" b="1" i="0" u="none" strike="noStrike" cap="none" normalizeH="0" baseline="0" dirty="0" smtClean="0">
                          <a:ln>
                            <a:noFill/>
                          </a:ln>
                          <a:solidFill>
                            <a:schemeClr val="tx1"/>
                          </a:solidFill>
                          <a:effectLst/>
                          <a:latin typeface="Times New Roman" pitchFamily="18" charset="0"/>
                          <a:cs typeface="Times New Roman" pitchFamily="18" charset="0"/>
                        </a:rPr>
                        <a:t>Отчет об исполнении расходов бюджета муниципального образования Борисоглебское за 2020 год по разделам классификации расходов бюджетов Российской Федерации</a:t>
                      </a:r>
                      <a:endParaRPr kumimoji="0" lang="ru-RU" altLang="ru-RU" sz="1800" b="1" i="0" u="none" strike="noStrike" cap="none" normalizeH="0" baseline="0" dirty="0" smtClean="0">
                        <a:ln>
                          <a:noFill/>
                        </a:ln>
                        <a:solidFill>
                          <a:schemeClr val="tx1"/>
                        </a:solidFill>
                        <a:effectLst/>
                        <a:latin typeface="Arial" pitchFamily="34" charset="0"/>
                      </a:endParaRPr>
                    </a:p>
                  </a:txBody>
                  <a:tcPr marT="45749" marB="45749" anchor="ctr" horzOverflow="overflow">
                    <a:lnL cap="flat">
                      <a:noFill/>
                    </a:lnL>
                    <a:lnR cap="flat">
                      <a:noFill/>
                    </a:lnR>
                    <a:lnT cap="flat">
                      <a:noFill/>
                    </a:lnT>
                    <a:lnB cap="flat">
                      <a:noFill/>
                    </a:lnB>
                    <a:lnTlToBr>
                      <a:noFill/>
                    </a:lnTlToBr>
                    <a:lnBlToTr>
                      <a:noFill/>
                    </a:lnBlToTr>
                    <a:noFill/>
                  </a:tcPr>
                </a:tc>
              </a:tr>
            </a:tbl>
          </a:graphicData>
        </a:graphic>
      </p:graphicFrame>
      <p:graphicFrame>
        <p:nvGraphicFramePr>
          <p:cNvPr id="317927" name="Group 1511"/>
          <p:cNvGraphicFramePr>
            <a:graphicFrameLocks noGrp="1"/>
          </p:cNvGraphicFramePr>
          <p:nvPr>
            <p:ph sz="quarter" idx="2"/>
          </p:nvPr>
        </p:nvGraphicFramePr>
        <p:xfrm>
          <a:off x="8066088" y="908050"/>
          <a:ext cx="963612" cy="274638"/>
        </p:xfrm>
        <a:graphic>
          <a:graphicData uri="http://schemas.openxmlformats.org/drawingml/2006/table">
            <a:tbl>
              <a:tblPr/>
              <a:tblGrid>
                <a:gridCol w="963612"/>
              </a:tblGrid>
              <a:tr h="274638">
                <a:tc>
                  <a:txBody>
                    <a:bodyPr/>
                    <a:lstStyle>
                      <a:lvl1pPr marL="342900" indent="-342900" algn="l">
                        <a:spcBef>
                          <a:spcPct val="20000"/>
                        </a:spcBef>
                        <a:defRPr sz="2800">
                          <a:solidFill>
                            <a:schemeClr val="tx1"/>
                          </a:solidFill>
                          <a:latin typeface="Arial" pitchFamily="34" charset="0"/>
                        </a:defRPr>
                      </a:lvl1pPr>
                      <a:lvl2pPr marL="742950" indent="-285750" algn="l">
                        <a:spcBef>
                          <a:spcPct val="20000"/>
                        </a:spcBef>
                        <a:defRPr sz="2400">
                          <a:solidFill>
                            <a:schemeClr val="tx1"/>
                          </a:solidFill>
                          <a:latin typeface="Arial" pitchFamily="34" charset="0"/>
                        </a:defRPr>
                      </a:lvl2pPr>
                      <a:lvl3pPr marL="1143000" indent="-228600" algn="l">
                        <a:spcBef>
                          <a:spcPct val="20000"/>
                        </a:spcBef>
                        <a:defRPr sz="2000">
                          <a:solidFill>
                            <a:schemeClr val="tx1"/>
                          </a:solidFill>
                          <a:latin typeface="Arial" pitchFamily="34" charset="0"/>
                        </a:defRPr>
                      </a:lvl3pPr>
                      <a:lvl4pPr marL="1600200" indent="-228600" algn="l">
                        <a:spcBef>
                          <a:spcPct val="20000"/>
                        </a:spcBef>
                        <a:defRPr>
                          <a:solidFill>
                            <a:schemeClr val="tx1"/>
                          </a:solidFill>
                          <a:latin typeface="Arial" pitchFamily="34" charset="0"/>
                        </a:defRPr>
                      </a:lvl4pPr>
                      <a:lvl5pPr marL="2057400" indent="-228600" algn="l">
                        <a:spcBef>
                          <a:spcPct val="20000"/>
                        </a:spcBef>
                        <a:defRPr>
                          <a:solidFill>
                            <a:schemeClr val="tx1"/>
                          </a:solidFill>
                          <a:latin typeface="Arial" pitchFamily="34" charset="0"/>
                        </a:defRPr>
                      </a:lvl5pPr>
                      <a:lvl6pPr marL="2514600" indent="-228600" fontAlgn="base">
                        <a:spcBef>
                          <a:spcPct val="20000"/>
                        </a:spcBef>
                        <a:spcAft>
                          <a:spcPct val="0"/>
                        </a:spcAft>
                        <a:defRPr>
                          <a:solidFill>
                            <a:schemeClr val="tx1"/>
                          </a:solidFill>
                          <a:latin typeface="Arial" pitchFamily="34" charset="0"/>
                        </a:defRPr>
                      </a:lvl6pPr>
                      <a:lvl7pPr marL="2971800" indent="-228600" fontAlgn="base">
                        <a:spcBef>
                          <a:spcPct val="20000"/>
                        </a:spcBef>
                        <a:spcAft>
                          <a:spcPct val="0"/>
                        </a:spcAft>
                        <a:defRPr>
                          <a:solidFill>
                            <a:schemeClr val="tx1"/>
                          </a:solidFill>
                          <a:latin typeface="Arial" pitchFamily="34" charset="0"/>
                        </a:defRPr>
                      </a:lvl7pPr>
                      <a:lvl8pPr marL="3429000" indent="-228600" fontAlgn="base">
                        <a:spcBef>
                          <a:spcPct val="20000"/>
                        </a:spcBef>
                        <a:spcAft>
                          <a:spcPct val="0"/>
                        </a:spcAft>
                        <a:defRPr>
                          <a:solidFill>
                            <a:schemeClr val="tx1"/>
                          </a:solidFill>
                          <a:latin typeface="Arial" pitchFamily="34" charset="0"/>
                        </a:defRPr>
                      </a:lvl8pPr>
                      <a:lvl9pPr marL="3886200" indent="-228600" fontAlgn="base">
                        <a:spcBef>
                          <a:spcPct val="20000"/>
                        </a:spcBef>
                        <a:spcAft>
                          <a:spcPct val="0"/>
                        </a:spcAft>
                        <a:defRPr>
                          <a:solidFill>
                            <a:schemeClr val="tx1"/>
                          </a:solidFill>
                          <a:latin typeface="Arial" pitchFamily="34" charset="0"/>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ru-RU" altLang="ru-RU" sz="1200" b="1" i="0" u="none" strike="noStrike" cap="none" normalizeH="0" baseline="0" dirty="0" err="1" smtClean="0">
                          <a:ln>
                            <a:noFill/>
                          </a:ln>
                          <a:solidFill>
                            <a:schemeClr val="tx1"/>
                          </a:solidFill>
                          <a:effectLst/>
                          <a:latin typeface="Times New Roman" pitchFamily="18" charset="0"/>
                          <a:cs typeface="Times New Roman" pitchFamily="18" charset="0"/>
                        </a:rPr>
                        <a:t>тыс.рублей</a:t>
                      </a:r>
                      <a:endParaRPr kumimoji="0" lang="ru-RU" altLang="ru-RU" sz="1200" b="1" i="0" u="none" strike="noStrike" cap="none" normalizeH="0" baseline="0" dirty="0" smtClean="0">
                        <a:ln>
                          <a:noFill/>
                        </a:ln>
                        <a:solidFill>
                          <a:schemeClr val="tx1"/>
                        </a:solidFill>
                        <a:effectLst/>
                        <a:latin typeface="Arial" pitchFamily="34" charset="0"/>
                      </a:endParaRPr>
                    </a:p>
                  </a:txBody>
                  <a:tcPr marT="45773" marB="45773" anchor="ctr" horzOverflow="overflow">
                    <a:lnL cap="flat">
                      <a:noFill/>
                    </a:lnL>
                    <a:lnR cap="flat">
                      <a:noFill/>
                    </a:lnR>
                    <a:lnT cap="flat">
                      <a:noFill/>
                    </a:lnT>
                    <a:lnB cap="flat">
                      <a:noFill/>
                    </a:lnB>
                    <a:lnTlToBr>
                      <a:noFill/>
                    </a:lnTlToBr>
                    <a:lnBlToTr>
                      <a:noFill/>
                    </a:lnBlToTr>
                    <a:noFill/>
                  </a:tcPr>
                </a:tc>
              </a:tr>
            </a:tbl>
          </a:graphicData>
        </a:graphic>
      </p:graphicFrame>
      <p:graphicFrame>
        <p:nvGraphicFramePr>
          <p:cNvPr id="2" name="Таблица 1"/>
          <p:cNvGraphicFramePr>
            <a:graphicFrameLocks noGrp="1"/>
          </p:cNvGraphicFramePr>
          <p:nvPr/>
        </p:nvGraphicFramePr>
        <p:xfrm>
          <a:off x="485775" y="1268413"/>
          <a:ext cx="8232775" cy="3894137"/>
        </p:xfrm>
        <a:graphic>
          <a:graphicData uri="http://schemas.openxmlformats.org/drawingml/2006/table">
            <a:tbl>
              <a:tblPr/>
              <a:tblGrid>
                <a:gridCol w="2813690"/>
                <a:gridCol w="723910"/>
                <a:gridCol w="850254"/>
                <a:gridCol w="1137086"/>
                <a:gridCol w="850254"/>
                <a:gridCol w="928791"/>
                <a:gridCol w="928791"/>
              </a:tblGrid>
              <a:tr h="239255">
                <a:tc rowSpan="2">
                  <a:txBody>
                    <a:bodyPr/>
                    <a:lstStyle/>
                    <a:p>
                      <a:pPr algn="ctr" rtl="0" fontAlgn="ctr"/>
                      <a:endParaRPr lang="ru-RU" sz="1200" b="0" i="0" u="none" strike="noStrike" dirty="0">
                        <a:solidFill>
                          <a:srgbClr val="000000"/>
                        </a:solidFill>
                        <a:effectLst/>
                        <a:latin typeface="Times New Roman"/>
                      </a:endParaRPr>
                    </a:p>
                  </a:txBody>
                  <a:tcPr marL="8004" marR="8004" marT="80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1F084"/>
                    </a:solidFill>
                  </a:tcPr>
                </a:tc>
                <a:tc rowSpan="2">
                  <a:txBody>
                    <a:bodyPr/>
                    <a:lstStyle/>
                    <a:p>
                      <a:pPr algn="ctr" rtl="0" fontAlgn="ctr"/>
                      <a:endParaRPr lang="ru-RU" sz="1200" b="0" i="0" u="none" strike="noStrike" dirty="0">
                        <a:solidFill>
                          <a:srgbClr val="000000"/>
                        </a:solidFill>
                        <a:effectLst/>
                        <a:latin typeface="Times New Roman"/>
                      </a:endParaRPr>
                    </a:p>
                  </a:txBody>
                  <a:tcPr marL="8004" marR="8004" marT="80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1F084"/>
                    </a:solidFill>
                  </a:tcPr>
                </a:tc>
                <a:tc rowSpan="2">
                  <a:txBody>
                    <a:bodyPr/>
                    <a:lstStyle/>
                    <a:p>
                      <a:pPr algn="ctr" rtl="0" fontAlgn="ctr"/>
                      <a:endParaRPr lang="ru-RU" sz="1200" b="0" i="0" u="none" strike="noStrike" dirty="0">
                        <a:solidFill>
                          <a:srgbClr val="000000"/>
                        </a:solidFill>
                        <a:effectLst/>
                        <a:latin typeface="Times New Roman"/>
                      </a:endParaRPr>
                    </a:p>
                  </a:txBody>
                  <a:tcPr marL="8004" marR="8004" marT="80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1F084"/>
                    </a:solidFill>
                  </a:tcPr>
                </a:tc>
                <a:tc rowSpan="2">
                  <a:txBody>
                    <a:bodyPr/>
                    <a:lstStyle/>
                    <a:p>
                      <a:pPr algn="ctr" rtl="0" fontAlgn="ctr"/>
                      <a:endParaRPr lang="ru-RU" sz="1200" b="0" i="0" u="none" strike="noStrike" dirty="0">
                        <a:solidFill>
                          <a:srgbClr val="000000"/>
                        </a:solidFill>
                        <a:effectLst/>
                        <a:latin typeface="Times New Roman"/>
                      </a:endParaRPr>
                    </a:p>
                  </a:txBody>
                  <a:tcPr marL="8004" marR="8004" marT="80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1F084"/>
                    </a:solidFill>
                  </a:tcPr>
                </a:tc>
                <a:tc rowSpan="2">
                  <a:txBody>
                    <a:bodyPr/>
                    <a:lstStyle/>
                    <a:p>
                      <a:pPr algn="ctr" rtl="0" fontAlgn="ctr"/>
                      <a:endParaRPr lang="ru-RU" sz="1200" b="0" i="0" u="none" strike="noStrike" dirty="0">
                        <a:solidFill>
                          <a:srgbClr val="000000"/>
                        </a:solidFill>
                        <a:effectLst/>
                        <a:latin typeface="Times New Roman"/>
                      </a:endParaRPr>
                    </a:p>
                  </a:txBody>
                  <a:tcPr marL="8004" marR="8004" marT="80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1F084"/>
                    </a:solidFill>
                  </a:tcPr>
                </a:tc>
                <a:tc gridSpan="2">
                  <a:txBody>
                    <a:bodyPr/>
                    <a:lstStyle/>
                    <a:p>
                      <a:pPr algn="ctr" rtl="0" fontAlgn="ctr"/>
                      <a:r>
                        <a:rPr lang="ru-RU" sz="900" b="0" i="0" u="none" strike="noStrike">
                          <a:solidFill>
                            <a:srgbClr val="000000"/>
                          </a:solidFill>
                          <a:effectLst/>
                          <a:latin typeface="Times New Roman"/>
                        </a:rPr>
                        <a:t>Темп роста, %</a:t>
                      </a:r>
                    </a:p>
                  </a:txBody>
                  <a:tcPr marL="8004" marR="8004" marT="80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1F084"/>
                    </a:solidFill>
                  </a:tcPr>
                </a:tc>
                <a:tc hMerge="1">
                  <a:txBody>
                    <a:bodyPr/>
                    <a:lstStyle/>
                    <a:p>
                      <a:endParaRPr lang="ru-RU"/>
                    </a:p>
                  </a:txBody>
                  <a:tcPr/>
                </a:tc>
              </a:tr>
              <a:tr h="922837">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rtl="0" fontAlgn="ctr"/>
                      <a:endParaRPr lang="ru-RU" sz="1200" b="0" i="0" u="none" strike="noStrike" dirty="0">
                        <a:solidFill>
                          <a:srgbClr val="000000"/>
                        </a:solidFill>
                        <a:effectLst/>
                        <a:latin typeface="Times New Roman"/>
                      </a:endParaRPr>
                    </a:p>
                  </a:txBody>
                  <a:tcPr marL="8004" marR="8004" marT="80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1F084"/>
                    </a:solidFill>
                  </a:tcPr>
                </a:tc>
                <a:tc>
                  <a:txBody>
                    <a:bodyPr/>
                    <a:lstStyle/>
                    <a:p>
                      <a:pPr algn="ctr" rtl="0" fontAlgn="ctr"/>
                      <a:endParaRPr lang="ru-RU" sz="1200" b="0" i="0" u="none" strike="noStrike">
                        <a:solidFill>
                          <a:srgbClr val="000000"/>
                        </a:solidFill>
                        <a:effectLst/>
                        <a:latin typeface="Times New Roman"/>
                      </a:endParaRPr>
                    </a:p>
                  </a:txBody>
                  <a:tcPr marL="8004" marR="8004" marT="80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1F084"/>
                    </a:solidFill>
                  </a:tcPr>
                </a:tc>
              </a:tr>
              <a:tr h="227861">
                <a:tc>
                  <a:txBody>
                    <a:bodyPr/>
                    <a:lstStyle/>
                    <a:p>
                      <a:pPr algn="ctr" rtl="0" fontAlgn="ctr"/>
                      <a:endParaRPr lang="ru-RU" sz="1200" b="1" i="0" u="none" strike="noStrike" dirty="0">
                        <a:solidFill>
                          <a:srgbClr val="000000"/>
                        </a:solidFill>
                        <a:effectLst/>
                        <a:latin typeface="Times New Roman"/>
                      </a:endParaRPr>
                    </a:p>
                  </a:txBody>
                  <a:tcPr marL="8004" marR="8004" marT="80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1F084"/>
                    </a:solidFill>
                  </a:tcPr>
                </a:tc>
                <a:tc>
                  <a:txBody>
                    <a:bodyPr/>
                    <a:lstStyle/>
                    <a:p>
                      <a:pPr algn="ctr" rtl="0" fontAlgn="ctr"/>
                      <a:endParaRPr lang="ru-RU" sz="1200" b="1" i="0" u="none" strike="noStrike">
                        <a:solidFill>
                          <a:srgbClr val="000000"/>
                        </a:solidFill>
                        <a:effectLst/>
                        <a:latin typeface="Times New Roman"/>
                      </a:endParaRPr>
                    </a:p>
                  </a:txBody>
                  <a:tcPr marL="8004" marR="8004" marT="80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1F084"/>
                    </a:solidFill>
                  </a:tcPr>
                </a:tc>
                <a:tc>
                  <a:txBody>
                    <a:bodyPr/>
                    <a:lstStyle/>
                    <a:p>
                      <a:pPr algn="ctr" rtl="0" fontAlgn="ctr"/>
                      <a:endParaRPr lang="ru-RU" sz="1200" b="1" i="0" u="none" strike="noStrike" dirty="0">
                        <a:solidFill>
                          <a:srgbClr val="000000"/>
                        </a:solidFill>
                        <a:effectLst/>
                        <a:latin typeface="Times New Roman"/>
                      </a:endParaRPr>
                    </a:p>
                  </a:txBody>
                  <a:tcPr marL="8004" marR="8004" marT="80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1F084"/>
                    </a:solidFill>
                  </a:tcPr>
                </a:tc>
                <a:tc>
                  <a:txBody>
                    <a:bodyPr/>
                    <a:lstStyle/>
                    <a:p>
                      <a:pPr algn="ctr" rtl="0" fontAlgn="ctr"/>
                      <a:endParaRPr lang="ru-RU" sz="1200" b="1" i="0" u="none" strike="noStrike">
                        <a:solidFill>
                          <a:srgbClr val="000000"/>
                        </a:solidFill>
                        <a:effectLst/>
                        <a:latin typeface="Times New Roman"/>
                      </a:endParaRPr>
                    </a:p>
                  </a:txBody>
                  <a:tcPr marL="8004" marR="8004" marT="80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1F084"/>
                    </a:solidFill>
                  </a:tcPr>
                </a:tc>
                <a:tc>
                  <a:txBody>
                    <a:bodyPr/>
                    <a:lstStyle/>
                    <a:p>
                      <a:pPr algn="ctr" rtl="0" fontAlgn="ctr"/>
                      <a:endParaRPr lang="ru-RU" sz="1200" b="1" i="0" u="none" strike="noStrike">
                        <a:solidFill>
                          <a:srgbClr val="000000"/>
                        </a:solidFill>
                        <a:effectLst/>
                        <a:latin typeface="Times New Roman"/>
                      </a:endParaRPr>
                    </a:p>
                  </a:txBody>
                  <a:tcPr marL="8004" marR="8004" marT="80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1F084"/>
                    </a:solidFill>
                  </a:tcPr>
                </a:tc>
                <a:tc>
                  <a:txBody>
                    <a:bodyPr/>
                    <a:lstStyle/>
                    <a:p>
                      <a:pPr algn="ctr" rtl="0" fontAlgn="ctr"/>
                      <a:endParaRPr lang="ru-RU" sz="1200" b="1" i="0" u="none" strike="noStrike" dirty="0">
                        <a:solidFill>
                          <a:srgbClr val="000000"/>
                        </a:solidFill>
                        <a:effectLst/>
                        <a:latin typeface="Times New Roman"/>
                      </a:endParaRPr>
                    </a:p>
                  </a:txBody>
                  <a:tcPr marL="8004" marR="8004" marT="80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1F084"/>
                    </a:solidFill>
                  </a:tcPr>
                </a:tc>
                <a:tc>
                  <a:txBody>
                    <a:bodyPr/>
                    <a:lstStyle/>
                    <a:p>
                      <a:pPr algn="ctr" rtl="0" fontAlgn="ctr"/>
                      <a:endParaRPr lang="ru-RU" sz="1200" b="1" i="0" u="none" strike="noStrike" dirty="0">
                        <a:solidFill>
                          <a:srgbClr val="000000"/>
                        </a:solidFill>
                        <a:effectLst/>
                        <a:latin typeface="Times New Roman"/>
                      </a:endParaRPr>
                    </a:p>
                  </a:txBody>
                  <a:tcPr marL="8004" marR="8004" marT="80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1F084"/>
                    </a:solidFill>
                  </a:tcPr>
                </a:tc>
              </a:tr>
              <a:tr h="227861">
                <a:tc>
                  <a:txBody>
                    <a:bodyPr/>
                    <a:lstStyle/>
                    <a:p>
                      <a:pPr algn="just" rtl="0" fontAlgn="ctr"/>
                      <a:endParaRPr lang="ru-RU" sz="1200" b="1" i="0" u="none" strike="noStrike">
                        <a:solidFill>
                          <a:srgbClr val="000000"/>
                        </a:solidFill>
                        <a:effectLst/>
                        <a:latin typeface="Times New Roman"/>
                      </a:endParaRPr>
                    </a:p>
                  </a:txBody>
                  <a:tcPr marL="8004" marR="8004" marT="80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D5B4"/>
                    </a:solidFill>
                  </a:tcPr>
                </a:tc>
                <a:tc>
                  <a:txBody>
                    <a:bodyPr/>
                    <a:lstStyle/>
                    <a:p>
                      <a:pPr algn="ctr" rtl="0" fontAlgn="ctr"/>
                      <a:endParaRPr lang="ru-RU" sz="1200" b="1" i="0" u="none" strike="noStrike" dirty="0">
                        <a:solidFill>
                          <a:srgbClr val="000000"/>
                        </a:solidFill>
                        <a:effectLst/>
                        <a:latin typeface="Times New Roman"/>
                      </a:endParaRPr>
                    </a:p>
                  </a:txBody>
                  <a:tcPr marL="8004" marR="8004" marT="80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D5B4"/>
                    </a:solidFill>
                  </a:tcPr>
                </a:tc>
                <a:tc>
                  <a:txBody>
                    <a:bodyPr/>
                    <a:lstStyle/>
                    <a:p>
                      <a:pPr algn="ctr" rtl="0" fontAlgn="ctr"/>
                      <a:endParaRPr lang="ru-RU" sz="1200" b="1" i="0" u="none" strike="noStrike" dirty="0">
                        <a:solidFill>
                          <a:srgbClr val="000000"/>
                        </a:solidFill>
                        <a:effectLst/>
                        <a:latin typeface="Times New Roman"/>
                      </a:endParaRPr>
                    </a:p>
                  </a:txBody>
                  <a:tcPr marL="8004" marR="8004" marT="80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D5B4"/>
                    </a:solidFill>
                  </a:tcPr>
                </a:tc>
                <a:tc>
                  <a:txBody>
                    <a:bodyPr/>
                    <a:lstStyle/>
                    <a:p>
                      <a:pPr algn="ctr" rtl="0" fontAlgn="ctr"/>
                      <a:endParaRPr lang="ru-RU" sz="1200" b="1" i="0" u="none" strike="noStrike" dirty="0">
                        <a:solidFill>
                          <a:srgbClr val="000000"/>
                        </a:solidFill>
                        <a:effectLst/>
                        <a:latin typeface="Times New Roman"/>
                      </a:endParaRPr>
                    </a:p>
                  </a:txBody>
                  <a:tcPr marL="8004" marR="8004" marT="80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D5B4"/>
                    </a:solidFill>
                  </a:tcPr>
                </a:tc>
                <a:tc>
                  <a:txBody>
                    <a:bodyPr/>
                    <a:lstStyle/>
                    <a:p>
                      <a:pPr algn="ctr" fontAlgn="ctr"/>
                      <a:endParaRPr lang="ru-RU" sz="1200" b="1" i="0" u="none" strike="noStrike">
                        <a:effectLst/>
                        <a:latin typeface="Times New Roman"/>
                      </a:endParaRPr>
                    </a:p>
                  </a:txBody>
                  <a:tcPr marL="8004" marR="8004" marT="80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D5B4"/>
                    </a:solidFill>
                  </a:tcPr>
                </a:tc>
                <a:tc>
                  <a:txBody>
                    <a:bodyPr/>
                    <a:lstStyle/>
                    <a:p>
                      <a:pPr algn="ctr" rtl="0" fontAlgn="ctr"/>
                      <a:endParaRPr lang="ru-RU" sz="1200" b="1" i="0" u="none" strike="noStrike">
                        <a:solidFill>
                          <a:srgbClr val="000000"/>
                        </a:solidFill>
                        <a:effectLst/>
                        <a:latin typeface="Times New Roman"/>
                      </a:endParaRPr>
                    </a:p>
                  </a:txBody>
                  <a:tcPr marL="8004" marR="8004" marT="80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D5B4"/>
                    </a:solidFill>
                  </a:tcPr>
                </a:tc>
                <a:tc>
                  <a:txBody>
                    <a:bodyPr/>
                    <a:lstStyle/>
                    <a:p>
                      <a:pPr algn="ctr" rtl="0" fontAlgn="ctr"/>
                      <a:endParaRPr lang="ru-RU" sz="1200" b="1" i="0" u="none" strike="noStrike" dirty="0">
                        <a:solidFill>
                          <a:srgbClr val="000000"/>
                        </a:solidFill>
                        <a:effectLst/>
                        <a:latin typeface="Times New Roman"/>
                      </a:endParaRPr>
                    </a:p>
                  </a:txBody>
                  <a:tcPr marL="8004" marR="8004" marT="80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D5B4"/>
                    </a:solidFill>
                  </a:tcPr>
                </a:tc>
              </a:tr>
              <a:tr h="227861">
                <a:tc>
                  <a:txBody>
                    <a:bodyPr/>
                    <a:lstStyle/>
                    <a:p>
                      <a:pPr algn="just" rtl="0" fontAlgn="ctr"/>
                      <a:endParaRPr lang="ru-RU" sz="1200" b="1" i="0" u="none" strike="noStrike">
                        <a:solidFill>
                          <a:srgbClr val="000000"/>
                        </a:solidFill>
                        <a:effectLst/>
                        <a:latin typeface="Times New Roman"/>
                      </a:endParaRPr>
                    </a:p>
                  </a:txBody>
                  <a:tcPr marL="8004" marR="8004" marT="80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rtl="0" fontAlgn="ctr"/>
                      <a:endParaRPr lang="ru-RU" sz="1200" b="1" i="0" u="none" strike="noStrike" dirty="0">
                        <a:solidFill>
                          <a:srgbClr val="000000"/>
                        </a:solidFill>
                        <a:effectLst/>
                        <a:latin typeface="Times New Roman"/>
                      </a:endParaRPr>
                    </a:p>
                  </a:txBody>
                  <a:tcPr marL="8004" marR="8004" marT="80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rtl="0" fontAlgn="ctr"/>
                      <a:endParaRPr lang="ru-RU" sz="1200" b="1" i="0" u="none" strike="noStrike">
                        <a:solidFill>
                          <a:srgbClr val="000000"/>
                        </a:solidFill>
                        <a:effectLst/>
                        <a:latin typeface="Times New Roman"/>
                      </a:endParaRPr>
                    </a:p>
                  </a:txBody>
                  <a:tcPr marL="8004" marR="8004" marT="80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rtl="0" fontAlgn="ctr"/>
                      <a:endParaRPr lang="ru-RU" sz="1200" b="1" i="0" u="none" strike="noStrike">
                        <a:solidFill>
                          <a:srgbClr val="000000"/>
                        </a:solidFill>
                        <a:effectLst/>
                        <a:latin typeface="Times New Roman"/>
                      </a:endParaRPr>
                    </a:p>
                  </a:txBody>
                  <a:tcPr marL="8004" marR="8004" marT="80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fontAlgn="ctr"/>
                      <a:endParaRPr lang="ru-RU" sz="1200" b="1" i="0" u="none" strike="noStrike">
                        <a:effectLst/>
                        <a:latin typeface="Times New Roman"/>
                      </a:endParaRPr>
                    </a:p>
                  </a:txBody>
                  <a:tcPr marL="8004" marR="8004" marT="80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rtl="0" fontAlgn="ctr"/>
                      <a:endParaRPr lang="ru-RU" sz="1200" b="1" i="0" u="none" strike="noStrike">
                        <a:solidFill>
                          <a:srgbClr val="000000"/>
                        </a:solidFill>
                        <a:effectLst/>
                        <a:latin typeface="Times New Roman"/>
                      </a:endParaRPr>
                    </a:p>
                  </a:txBody>
                  <a:tcPr marL="8004" marR="8004" marT="80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rtl="0" fontAlgn="ctr"/>
                      <a:endParaRPr lang="ru-RU" sz="1200" b="1" i="0" u="none" strike="noStrike" dirty="0">
                        <a:solidFill>
                          <a:srgbClr val="000000"/>
                        </a:solidFill>
                        <a:effectLst/>
                        <a:latin typeface="Times New Roman"/>
                      </a:endParaRPr>
                    </a:p>
                  </a:txBody>
                  <a:tcPr marL="8004" marR="8004" marT="80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r>
              <a:tr h="398756">
                <a:tc>
                  <a:txBody>
                    <a:bodyPr/>
                    <a:lstStyle/>
                    <a:p>
                      <a:pPr algn="just" rtl="0" fontAlgn="ctr"/>
                      <a:endParaRPr lang="ru-RU" sz="1200" b="1" i="0" u="none" strike="noStrike">
                        <a:solidFill>
                          <a:srgbClr val="000000"/>
                        </a:solidFill>
                        <a:effectLst/>
                        <a:latin typeface="Times New Roman"/>
                      </a:endParaRPr>
                    </a:p>
                  </a:txBody>
                  <a:tcPr marL="8004" marR="8004" marT="80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D5B4"/>
                    </a:solidFill>
                  </a:tcPr>
                </a:tc>
                <a:tc>
                  <a:txBody>
                    <a:bodyPr/>
                    <a:lstStyle/>
                    <a:p>
                      <a:pPr algn="ctr" rtl="0" fontAlgn="ctr"/>
                      <a:endParaRPr lang="ru-RU" sz="1200" b="1" i="0" u="none" strike="noStrike" dirty="0">
                        <a:solidFill>
                          <a:srgbClr val="000000"/>
                        </a:solidFill>
                        <a:effectLst/>
                        <a:latin typeface="Times New Roman"/>
                      </a:endParaRPr>
                    </a:p>
                  </a:txBody>
                  <a:tcPr marL="8004" marR="8004" marT="80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D5B4"/>
                    </a:solidFill>
                  </a:tcPr>
                </a:tc>
                <a:tc>
                  <a:txBody>
                    <a:bodyPr/>
                    <a:lstStyle/>
                    <a:p>
                      <a:pPr algn="ctr" rtl="0" fontAlgn="ctr"/>
                      <a:endParaRPr lang="ru-RU" sz="1200" b="1" i="0" u="none" strike="noStrike" dirty="0">
                        <a:solidFill>
                          <a:srgbClr val="000000"/>
                        </a:solidFill>
                        <a:effectLst/>
                        <a:latin typeface="Times New Roman"/>
                      </a:endParaRPr>
                    </a:p>
                  </a:txBody>
                  <a:tcPr marL="8004" marR="8004" marT="80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D5B4"/>
                    </a:solidFill>
                  </a:tcPr>
                </a:tc>
                <a:tc>
                  <a:txBody>
                    <a:bodyPr/>
                    <a:lstStyle/>
                    <a:p>
                      <a:pPr algn="ctr" rtl="0" fontAlgn="ctr"/>
                      <a:endParaRPr lang="ru-RU" sz="1200" b="1" i="0" u="none" strike="noStrike" dirty="0">
                        <a:solidFill>
                          <a:srgbClr val="000000"/>
                        </a:solidFill>
                        <a:effectLst/>
                        <a:latin typeface="Times New Roman"/>
                      </a:endParaRPr>
                    </a:p>
                  </a:txBody>
                  <a:tcPr marL="8004" marR="8004" marT="80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D5B4"/>
                    </a:solidFill>
                  </a:tcPr>
                </a:tc>
                <a:tc>
                  <a:txBody>
                    <a:bodyPr/>
                    <a:lstStyle/>
                    <a:p>
                      <a:pPr algn="ctr" fontAlgn="ctr"/>
                      <a:endParaRPr lang="ru-RU" sz="1200" b="1" i="0" u="none" strike="noStrike">
                        <a:effectLst/>
                        <a:latin typeface="Times New Roman"/>
                      </a:endParaRPr>
                    </a:p>
                  </a:txBody>
                  <a:tcPr marL="8004" marR="8004" marT="80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D5B4"/>
                    </a:solidFill>
                  </a:tcPr>
                </a:tc>
                <a:tc>
                  <a:txBody>
                    <a:bodyPr/>
                    <a:lstStyle/>
                    <a:p>
                      <a:pPr algn="ctr" rtl="0" fontAlgn="ctr"/>
                      <a:endParaRPr lang="ru-RU" sz="1200" b="1" i="0" u="none" strike="noStrike">
                        <a:solidFill>
                          <a:srgbClr val="000000"/>
                        </a:solidFill>
                        <a:effectLst/>
                        <a:latin typeface="Times New Roman"/>
                      </a:endParaRPr>
                    </a:p>
                  </a:txBody>
                  <a:tcPr marL="8004" marR="8004" marT="80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D5B4"/>
                    </a:solidFill>
                  </a:tcPr>
                </a:tc>
                <a:tc>
                  <a:txBody>
                    <a:bodyPr/>
                    <a:lstStyle/>
                    <a:p>
                      <a:pPr algn="ctr" rtl="0" fontAlgn="ctr"/>
                      <a:endParaRPr lang="ru-RU" sz="1200" b="1" i="0" u="none" strike="noStrike" dirty="0">
                        <a:solidFill>
                          <a:srgbClr val="000000"/>
                        </a:solidFill>
                        <a:effectLst/>
                        <a:latin typeface="Times New Roman"/>
                      </a:endParaRPr>
                    </a:p>
                  </a:txBody>
                  <a:tcPr marL="8004" marR="8004" marT="80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D5B4"/>
                    </a:solidFill>
                  </a:tcPr>
                </a:tc>
              </a:tr>
              <a:tr h="211909">
                <a:tc>
                  <a:txBody>
                    <a:bodyPr/>
                    <a:lstStyle/>
                    <a:p>
                      <a:pPr algn="just" rtl="0" fontAlgn="ctr"/>
                      <a:endParaRPr lang="ru-RU" sz="1200" b="1" i="0" u="none" strike="noStrike">
                        <a:solidFill>
                          <a:srgbClr val="000000"/>
                        </a:solidFill>
                        <a:effectLst/>
                        <a:latin typeface="Times New Roman"/>
                      </a:endParaRPr>
                    </a:p>
                  </a:txBody>
                  <a:tcPr marL="8004" marR="8004" marT="80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rtl="0" fontAlgn="ctr"/>
                      <a:endParaRPr lang="ru-RU" sz="1200" b="1" i="0" u="none" strike="noStrike">
                        <a:solidFill>
                          <a:srgbClr val="000000"/>
                        </a:solidFill>
                        <a:effectLst/>
                        <a:latin typeface="Times New Roman"/>
                      </a:endParaRPr>
                    </a:p>
                  </a:txBody>
                  <a:tcPr marL="8004" marR="8004" marT="80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rtl="0" fontAlgn="ctr"/>
                      <a:endParaRPr lang="ru-RU" sz="1200" b="1" i="0" u="none" strike="noStrike" dirty="0">
                        <a:solidFill>
                          <a:srgbClr val="000000"/>
                        </a:solidFill>
                        <a:effectLst/>
                        <a:latin typeface="Times New Roman"/>
                      </a:endParaRPr>
                    </a:p>
                  </a:txBody>
                  <a:tcPr marL="8004" marR="8004" marT="80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rtl="0" fontAlgn="ctr"/>
                      <a:endParaRPr lang="ru-RU" sz="1200" b="1" i="0" u="none" strike="noStrike" dirty="0">
                        <a:solidFill>
                          <a:srgbClr val="000000"/>
                        </a:solidFill>
                        <a:effectLst/>
                        <a:latin typeface="Times New Roman"/>
                      </a:endParaRPr>
                    </a:p>
                  </a:txBody>
                  <a:tcPr marL="8004" marR="8004" marT="80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fontAlgn="ctr"/>
                      <a:endParaRPr lang="ru-RU" sz="1200" b="1" i="0" u="none" strike="noStrike">
                        <a:effectLst/>
                        <a:latin typeface="Times New Roman"/>
                      </a:endParaRPr>
                    </a:p>
                  </a:txBody>
                  <a:tcPr marL="8004" marR="8004" marT="80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rtl="0" fontAlgn="ctr"/>
                      <a:endParaRPr lang="ru-RU" sz="1200" b="1" i="0" u="none" strike="noStrike">
                        <a:solidFill>
                          <a:srgbClr val="000000"/>
                        </a:solidFill>
                        <a:effectLst/>
                        <a:latin typeface="Times New Roman"/>
                      </a:endParaRPr>
                    </a:p>
                  </a:txBody>
                  <a:tcPr marL="8004" marR="8004" marT="80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rtl="0" fontAlgn="ctr"/>
                      <a:endParaRPr lang="ru-RU" sz="1200" b="1" i="0" u="none" strike="noStrike" dirty="0">
                        <a:solidFill>
                          <a:srgbClr val="000000"/>
                        </a:solidFill>
                        <a:effectLst/>
                        <a:latin typeface="Times New Roman"/>
                      </a:endParaRPr>
                    </a:p>
                  </a:txBody>
                  <a:tcPr marL="8004" marR="8004" marT="80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r>
              <a:tr h="227861">
                <a:tc>
                  <a:txBody>
                    <a:bodyPr/>
                    <a:lstStyle/>
                    <a:p>
                      <a:pPr algn="just" rtl="0" fontAlgn="ctr"/>
                      <a:endParaRPr lang="ru-RU" sz="1200" b="1" i="0" u="none" strike="noStrike">
                        <a:solidFill>
                          <a:srgbClr val="000000"/>
                        </a:solidFill>
                        <a:effectLst/>
                        <a:latin typeface="Times New Roman"/>
                      </a:endParaRPr>
                    </a:p>
                  </a:txBody>
                  <a:tcPr marL="8004" marR="8004" marT="80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D5B4"/>
                    </a:solidFill>
                  </a:tcPr>
                </a:tc>
                <a:tc>
                  <a:txBody>
                    <a:bodyPr/>
                    <a:lstStyle/>
                    <a:p>
                      <a:pPr algn="ctr" rtl="0" fontAlgn="ctr"/>
                      <a:endParaRPr lang="ru-RU" sz="1200" b="1" i="0" u="none" strike="noStrike">
                        <a:solidFill>
                          <a:srgbClr val="000000"/>
                        </a:solidFill>
                        <a:effectLst/>
                        <a:latin typeface="Times New Roman"/>
                      </a:endParaRPr>
                    </a:p>
                  </a:txBody>
                  <a:tcPr marL="8004" marR="8004" marT="80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D5B4"/>
                    </a:solidFill>
                  </a:tcPr>
                </a:tc>
                <a:tc>
                  <a:txBody>
                    <a:bodyPr/>
                    <a:lstStyle/>
                    <a:p>
                      <a:pPr algn="ctr" rtl="0" fontAlgn="ctr"/>
                      <a:endParaRPr lang="ru-RU" sz="1200" b="1" i="0" u="none" strike="noStrike" dirty="0">
                        <a:solidFill>
                          <a:srgbClr val="000000"/>
                        </a:solidFill>
                        <a:effectLst/>
                        <a:latin typeface="Times New Roman"/>
                      </a:endParaRPr>
                    </a:p>
                  </a:txBody>
                  <a:tcPr marL="8004" marR="8004" marT="80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D5B4"/>
                    </a:solidFill>
                  </a:tcPr>
                </a:tc>
                <a:tc>
                  <a:txBody>
                    <a:bodyPr/>
                    <a:lstStyle/>
                    <a:p>
                      <a:pPr algn="ctr" rtl="0" fontAlgn="ctr"/>
                      <a:endParaRPr lang="ru-RU" sz="1200" b="1" i="0" u="none" strike="noStrike" dirty="0">
                        <a:solidFill>
                          <a:srgbClr val="000000"/>
                        </a:solidFill>
                        <a:effectLst/>
                        <a:latin typeface="Times New Roman"/>
                      </a:endParaRPr>
                    </a:p>
                  </a:txBody>
                  <a:tcPr marL="8004" marR="8004" marT="80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D5B4"/>
                    </a:solidFill>
                  </a:tcPr>
                </a:tc>
                <a:tc>
                  <a:txBody>
                    <a:bodyPr/>
                    <a:lstStyle/>
                    <a:p>
                      <a:pPr algn="ctr" fontAlgn="ctr"/>
                      <a:endParaRPr lang="ru-RU" sz="1200" b="1" i="0" u="none" strike="noStrike">
                        <a:effectLst/>
                        <a:latin typeface="Times New Roman"/>
                      </a:endParaRPr>
                    </a:p>
                  </a:txBody>
                  <a:tcPr marL="8004" marR="8004" marT="80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D5B4"/>
                    </a:solidFill>
                  </a:tcPr>
                </a:tc>
                <a:tc>
                  <a:txBody>
                    <a:bodyPr/>
                    <a:lstStyle/>
                    <a:p>
                      <a:pPr algn="ctr" rtl="0" fontAlgn="ctr"/>
                      <a:endParaRPr lang="ru-RU" sz="1200" b="1" i="0" u="none" strike="noStrike">
                        <a:solidFill>
                          <a:srgbClr val="000000"/>
                        </a:solidFill>
                        <a:effectLst/>
                        <a:latin typeface="Times New Roman"/>
                      </a:endParaRPr>
                    </a:p>
                  </a:txBody>
                  <a:tcPr marL="8004" marR="8004" marT="80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D5B4"/>
                    </a:solidFill>
                  </a:tcPr>
                </a:tc>
                <a:tc>
                  <a:txBody>
                    <a:bodyPr/>
                    <a:lstStyle/>
                    <a:p>
                      <a:pPr algn="ctr" rtl="0" fontAlgn="ctr"/>
                      <a:endParaRPr lang="ru-RU" sz="1200" b="1" i="0" u="none" strike="noStrike" dirty="0">
                        <a:solidFill>
                          <a:srgbClr val="000000"/>
                        </a:solidFill>
                        <a:effectLst/>
                        <a:latin typeface="Times New Roman"/>
                      </a:endParaRPr>
                    </a:p>
                  </a:txBody>
                  <a:tcPr marL="8004" marR="8004" marT="80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D5B4"/>
                    </a:solidFill>
                  </a:tcPr>
                </a:tc>
              </a:tr>
              <a:tr h="211909">
                <a:tc>
                  <a:txBody>
                    <a:bodyPr/>
                    <a:lstStyle/>
                    <a:p>
                      <a:pPr algn="just" rtl="0" fontAlgn="ctr"/>
                      <a:endParaRPr lang="ru-RU" sz="1200" b="1" i="0" u="none" strike="noStrike" dirty="0">
                        <a:solidFill>
                          <a:srgbClr val="000000"/>
                        </a:solidFill>
                        <a:effectLst/>
                        <a:latin typeface="Times New Roman"/>
                      </a:endParaRPr>
                    </a:p>
                  </a:txBody>
                  <a:tcPr marL="8004" marR="8004" marT="80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D5B4"/>
                    </a:solidFill>
                  </a:tcPr>
                </a:tc>
                <a:tc>
                  <a:txBody>
                    <a:bodyPr/>
                    <a:lstStyle/>
                    <a:p>
                      <a:pPr algn="ctr" rtl="0" fontAlgn="ctr"/>
                      <a:endParaRPr lang="ru-RU" sz="1200" b="1" i="0" u="none" strike="noStrike" dirty="0">
                        <a:solidFill>
                          <a:srgbClr val="000000"/>
                        </a:solidFill>
                        <a:effectLst/>
                        <a:latin typeface="Times New Roman"/>
                      </a:endParaRPr>
                    </a:p>
                  </a:txBody>
                  <a:tcPr marL="8004" marR="8004" marT="80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D5B4"/>
                    </a:solidFill>
                  </a:tcPr>
                </a:tc>
                <a:tc>
                  <a:txBody>
                    <a:bodyPr/>
                    <a:lstStyle/>
                    <a:p>
                      <a:pPr algn="ctr" rtl="0" fontAlgn="ctr"/>
                      <a:endParaRPr lang="ru-RU" sz="1200" b="1" i="0" u="none" strike="noStrike">
                        <a:solidFill>
                          <a:srgbClr val="000000"/>
                        </a:solidFill>
                        <a:effectLst/>
                        <a:latin typeface="Times New Roman"/>
                      </a:endParaRPr>
                    </a:p>
                  </a:txBody>
                  <a:tcPr marL="8004" marR="8004" marT="80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D5B4"/>
                    </a:solidFill>
                  </a:tcPr>
                </a:tc>
                <a:tc>
                  <a:txBody>
                    <a:bodyPr/>
                    <a:lstStyle/>
                    <a:p>
                      <a:pPr algn="ctr" rtl="0" fontAlgn="ctr"/>
                      <a:endParaRPr lang="ru-RU" sz="1200" b="1" i="0" u="none" strike="noStrike" dirty="0">
                        <a:solidFill>
                          <a:srgbClr val="000000"/>
                        </a:solidFill>
                        <a:effectLst/>
                        <a:latin typeface="Times New Roman"/>
                      </a:endParaRPr>
                    </a:p>
                  </a:txBody>
                  <a:tcPr marL="8004" marR="8004" marT="80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D5B4"/>
                    </a:solidFill>
                  </a:tcPr>
                </a:tc>
                <a:tc>
                  <a:txBody>
                    <a:bodyPr/>
                    <a:lstStyle/>
                    <a:p>
                      <a:pPr algn="ctr" fontAlgn="ctr"/>
                      <a:endParaRPr lang="ru-RU" sz="1200" b="1" i="0" u="none" strike="noStrike" dirty="0">
                        <a:effectLst/>
                        <a:latin typeface="Times New Roman"/>
                      </a:endParaRPr>
                    </a:p>
                  </a:txBody>
                  <a:tcPr marL="8004" marR="8004" marT="80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D5B4"/>
                    </a:solidFill>
                  </a:tcPr>
                </a:tc>
                <a:tc>
                  <a:txBody>
                    <a:bodyPr/>
                    <a:lstStyle/>
                    <a:p>
                      <a:pPr algn="ctr" rtl="0" fontAlgn="ctr"/>
                      <a:endParaRPr lang="ru-RU" sz="1200" b="1" i="0" u="none" strike="noStrike">
                        <a:solidFill>
                          <a:srgbClr val="000000"/>
                        </a:solidFill>
                        <a:effectLst/>
                        <a:latin typeface="Times New Roman"/>
                      </a:endParaRPr>
                    </a:p>
                  </a:txBody>
                  <a:tcPr marL="8004" marR="8004" marT="80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D5B4"/>
                    </a:solidFill>
                  </a:tcPr>
                </a:tc>
                <a:tc>
                  <a:txBody>
                    <a:bodyPr/>
                    <a:lstStyle/>
                    <a:p>
                      <a:pPr algn="ctr" rtl="0" fontAlgn="ctr"/>
                      <a:endParaRPr lang="ru-RU" sz="1200" b="1" i="0" u="none" strike="noStrike" dirty="0">
                        <a:solidFill>
                          <a:srgbClr val="000000"/>
                        </a:solidFill>
                        <a:effectLst/>
                        <a:latin typeface="Times New Roman"/>
                      </a:endParaRPr>
                    </a:p>
                  </a:txBody>
                  <a:tcPr marL="8004" marR="8004" marT="80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D5B4"/>
                    </a:solidFill>
                  </a:tcPr>
                </a:tc>
              </a:tr>
              <a:tr h="211909">
                <a:tc>
                  <a:txBody>
                    <a:bodyPr/>
                    <a:lstStyle/>
                    <a:p>
                      <a:pPr algn="just" rtl="0" fontAlgn="ctr"/>
                      <a:endParaRPr lang="ru-RU" sz="1200" b="1" i="0" u="none" strike="noStrike">
                        <a:solidFill>
                          <a:srgbClr val="000000"/>
                        </a:solidFill>
                        <a:effectLst/>
                        <a:latin typeface="Times New Roman"/>
                      </a:endParaRPr>
                    </a:p>
                  </a:txBody>
                  <a:tcPr marL="8004" marR="8004" marT="80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rtl="0" fontAlgn="ctr"/>
                      <a:endParaRPr lang="ru-RU" sz="1200" b="1" i="0" u="none" strike="noStrike">
                        <a:solidFill>
                          <a:srgbClr val="000000"/>
                        </a:solidFill>
                        <a:effectLst/>
                        <a:latin typeface="Times New Roman"/>
                      </a:endParaRPr>
                    </a:p>
                  </a:txBody>
                  <a:tcPr marL="8004" marR="8004" marT="80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rtl="0" fontAlgn="ctr"/>
                      <a:endParaRPr lang="ru-RU" sz="1200" b="1" i="0" u="none" strike="noStrike" dirty="0">
                        <a:solidFill>
                          <a:srgbClr val="000000"/>
                        </a:solidFill>
                        <a:effectLst/>
                        <a:latin typeface="Times New Roman"/>
                      </a:endParaRPr>
                    </a:p>
                  </a:txBody>
                  <a:tcPr marL="8004" marR="8004" marT="80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rtl="0" fontAlgn="ctr"/>
                      <a:endParaRPr lang="ru-RU" sz="1200" b="1" i="0" u="none" strike="noStrike" dirty="0">
                        <a:solidFill>
                          <a:srgbClr val="000000"/>
                        </a:solidFill>
                        <a:effectLst/>
                        <a:latin typeface="Times New Roman"/>
                      </a:endParaRPr>
                    </a:p>
                  </a:txBody>
                  <a:tcPr marL="8004" marR="8004" marT="80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fontAlgn="ctr"/>
                      <a:endParaRPr lang="ru-RU" sz="1200" b="1" i="0" u="none" strike="noStrike" dirty="0">
                        <a:effectLst/>
                        <a:latin typeface="Times New Roman"/>
                      </a:endParaRPr>
                    </a:p>
                  </a:txBody>
                  <a:tcPr marL="8004" marR="8004" marT="80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rtl="0" fontAlgn="ctr"/>
                      <a:endParaRPr lang="ru-RU" sz="1200" b="1" i="0" u="none" strike="noStrike" dirty="0">
                        <a:solidFill>
                          <a:srgbClr val="000000"/>
                        </a:solidFill>
                        <a:effectLst/>
                        <a:latin typeface="Times New Roman"/>
                      </a:endParaRPr>
                    </a:p>
                  </a:txBody>
                  <a:tcPr marL="8004" marR="8004" marT="80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rtl="0" fontAlgn="ctr"/>
                      <a:endParaRPr lang="ru-RU" sz="1200" b="1" i="0" u="none" strike="noStrike" dirty="0">
                        <a:solidFill>
                          <a:srgbClr val="000000"/>
                        </a:solidFill>
                        <a:effectLst/>
                        <a:latin typeface="Times New Roman"/>
                      </a:endParaRPr>
                    </a:p>
                  </a:txBody>
                  <a:tcPr marL="8004" marR="8004" marT="80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r>
              <a:tr h="216467">
                <a:tc>
                  <a:txBody>
                    <a:bodyPr/>
                    <a:lstStyle/>
                    <a:p>
                      <a:pPr algn="just" rtl="0" fontAlgn="ctr"/>
                      <a:endParaRPr lang="ru-RU" sz="1200" b="1" i="0" u="none" strike="noStrike">
                        <a:solidFill>
                          <a:srgbClr val="000000"/>
                        </a:solidFill>
                        <a:effectLst/>
                        <a:latin typeface="Times New Roman"/>
                      </a:endParaRPr>
                    </a:p>
                  </a:txBody>
                  <a:tcPr marL="8004" marR="8004" marT="80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D5B4"/>
                    </a:solidFill>
                  </a:tcPr>
                </a:tc>
                <a:tc>
                  <a:txBody>
                    <a:bodyPr/>
                    <a:lstStyle/>
                    <a:p>
                      <a:pPr algn="ctr" rtl="0" fontAlgn="ctr"/>
                      <a:endParaRPr lang="ru-RU" sz="1200" b="1" i="0" u="none" strike="noStrike">
                        <a:solidFill>
                          <a:srgbClr val="000000"/>
                        </a:solidFill>
                        <a:effectLst/>
                        <a:latin typeface="Times New Roman"/>
                      </a:endParaRPr>
                    </a:p>
                  </a:txBody>
                  <a:tcPr marL="8004" marR="8004" marT="80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D5B4"/>
                    </a:solidFill>
                  </a:tcPr>
                </a:tc>
                <a:tc>
                  <a:txBody>
                    <a:bodyPr/>
                    <a:lstStyle/>
                    <a:p>
                      <a:pPr algn="ctr" rtl="0" fontAlgn="ctr"/>
                      <a:endParaRPr lang="ru-RU" sz="1200" b="1" i="0" u="none" strike="noStrike">
                        <a:solidFill>
                          <a:srgbClr val="000000"/>
                        </a:solidFill>
                        <a:effectLst/>
                        <a:latin typeface="Times New Roman"/>
                      </a:endParaRPr>
                    </a:p>
                  </a:txBody>
                  <a:tcPr marL="8004" marR="8004" marT="80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D5B4"/>
                    </a:solidFill>
                  </a:tcPr>
                </a:tc>
                <a:tc>
                  <a:txBody>
                    <a:bodyPr/>
                    <a:lstStyle/>
                    <a:p>
                      <a:pPr algn="ctr" rtl="0" fontAlgn="ctr"/>
                      <a:endParaRPr lang="ru-RU" sz="1200" b="1" i="0" u="none" strike="noStrike" dirty="0">
                        <a:solidFill>
                          <a:srgbClr val="000000"/>
                        </a:solidFill>
                        <a:effectLst/>
                        <a:latin typeface="Times New Roman"/>
                      </a:endParaRPr>
                    </a:p>
                  </a:txBody>
                  <a:tcPr marL="8004" marR="8004" marT="80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D5B4"/>
                    </a:solidFill>
                  </a:tcPr>
                </a:tc>
                <a:tc>
                  <a:txBody>
                    <a:bodyPr/>
                    <a:lstStyle/>
                    <a:p>
                      <a:pPr algn="ctr" fontAlgn="ctr"/>
                      <a:endParaRPr lang="ru-RU" sz="1200" b="1" i="0" u="none" strike="noStrike" dirty="0">
                        <a:effectLst/>
                        <a:latin typeface="Times New Roman"/>
                      </a:endParaRPr>
                    </a:p>
                  </a:txBody>
                  <a:tcPr marL="8004" marR="8004" marT="80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D5B4"/>
                    </a:solidFill>
                  </a:tcPr>
                </a:tc>
                <a:tc>
                  <a:txBody>
                    <a:bodyPr/>
                    <a:lstStyle/>
                    <a:p>
                      <a:pPr algn="ctr" rtl="0" fontAlgn="ctr"/>
                      <a:endParaRPr lang="ru-RU" sz="1200" b="1" i="0" u="none" strike="noStrike" dirty="0">
                        <a:solidFill>
                          <a:srgbClr val="000000"/>
                        </a:solidFill>
                        <a:effectLst/>
                        <a:latin typeface="Times New Roman"/>
                      </a:endParaRPr>
                    </a:p>
                  </a:txBody>
                  <a:tcPr marL="8004" marR="8004" marT="80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D5B4"/>
                    </a:solidFill>
                  </a:tcPr>
                </a:tc>
                <a:tc>
                  <a:txBody>
                    <a:bodyPr/>
                    <a:lstStyle/>
                    <a:p>
                      <a:pPr algn="ctr" rtl="0" fontAlgn="ctr"/>
                      <a:endParaRPr lang="ru-RU" sz="1200" b="1" i="0" u="none" strike="noStrike" dirty="0">
                        <a:solidFill>
                          <a:srgbClr val="000000"/>
                        </a:solidFill>
                        <a:effectLst/>
                        <a:latin typeface="Times New Roman"/>
                      </a:endParaRPr>
                    </a:p>
                  </a:txBody>
                  <a:tcPr marL="8004" marR="8004" marT="80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D5B4"/>
                    </a:solidFill>
                  </a:tcPr>
                </a:tc>
              </a:tr>
              <a:tr h="216467">
                <a:tc>
                  <a:txBody>
                    <a:bodyPr/>
                    <a:lstStyle/>
                    <a:p>
                      <a:pPr algn="just" rtl="0" fontAlgn="ctr"/>
                      <a:endParaRPr lang="ru-RU" sz="1200" b="1" i="0" u="none" strike="noStrike" dirty="0">
                        <a:solidFill>
                          <a:srgbClr val="000000"/>
                        </a:solidFill>
                        <a:effectLst/>
                        <a:latin typeface="Times New Roman"/>
                      </a:endParaRPr>
                    </a:p>
                  </a:txBody>
                  <a:tcPr marL="8004" marR="8004" marT="80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rtl="0" fontAlgn="ctr"/>
                      <a:endParaRPr lang="ru-RU" sz="1200" b="1" i="0" u="none" strike="noStrike">
                        <a:solidFill>
                          <a:srgbClr val="000000"/>
                        </a:solidFill>
                        <a:effectLst/>
                        <a:latin typeface="Times New Roman"/>
                      </a:endParaRPr>
                    </a:p>
                  </a:txBody>
                  <a:tcPr marL="8004" marR="8004" marT="80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rtl="0" fontAlgn="ctr"/>
                      <a:endParaRPr lang="ru-RU" sz="1200" b="1" i="0" u="none" strike="noStrike">
                        <a:solidFill>
                          <a:srgbClr val="000000"/>
                        </a:solidFill>
                        <a:effectLst/>
                        <a:latin typeface="Times New Roman"/>
                      </a:endParaRPr>
                    </a:p>
                  </a:txBody>
                  <a:tcPr marL="8004" marR="8004" marT="80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rtl="0" fontAlgn="ctr"/>
                      <a:endParaRPr lang="ru-RU" sz="1200" b="1" i="0" u="none" strike="noStrike">
                        <a:solidFill>
                          <a:srgbClr val="000000"/>
                        </a:solidFill>
                        <a:effectLst/>
                        <a:latin typeface="Times New Roman"/>
                      </a:endParaRPr>
                    </a:p>
                  </a:txBody>
                  <a:tcPr marL="8004" marR="8004" marT="80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fontAlgn="ctr"/>
                      <a:endParaRPr lang="ru-RU" sz="1200" b="1" i="0" u="none" strike="noStrike" dirty="0">
                        <a:effectLst/>
                        <a:latin typeface="Times New Roman"/>
                      </a:endParaRPr>
                    </a:p>
                  </a:txBody>
                  <a:tcPr marL="8004" marR="8004" marT="80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rtl="0" fontAlgn="ctr"/>
                      <a:endParaRPr lang="ru-RU" sz="1200" b="1" i="0" u="none" strike="noStrike" dirty="0">
                        <a:solidFill>
                          <a:srgbClr val="000000"/>
                        </a:solidFill>
                        <a:effectLst/>
                        <a:latin typeface="Times New Roman"/>
                      </a:endParaRPr>
                    </a:p>
                  </a:txBody>
                  <a:tcPr marL="8004" marR="8004" marT="80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rtl="0" fontAlgn="ctr"/>
                      <a:endParaRPr lang="ru-RU" sz="1200" b="1" i="0" u="none" strike="noStrike" dirty="0">
                        <a:solidFill>
                          <a:srgbClr val="000000"/>
                        </a:solidFill>
                        <a:effectLst/>
                        <a:latin typeface="Times New Roman"/>
                      </a:endParaRPr>
                    </a:p>
                  </a:txBody>
                  <a:tcPr marL="8004" marR="8004" marT="80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r>
              <a:tr h="353185">
                <a:tc>
                  <a:txBody>
                    <a:bodyPr/>
                    <a:lstStyle/>
                    <a:p>
                      <a:pPr algn="just" rtl="0" fontAlgn="ctr"/>
                      <a:endParaRPr lang="ru-RU" sz="1200" b="1" i="0" u="none" strike="noStrike">
                        <a:solidFill>
                          <a:srgbClr val="000000"/>
                        </a:solidFill>
                        <a:effectLst/>
                        <a:latin typeface="Times New Roman"/>
                      </a:endParaRPr>
                    </a:p>
                  </a:txBody>
                  <a:tcPr marL="8004" marR="8004" marT="80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1F084"/>
                    </a:solidFill>
                  </a:tcPr>
                </a:tc>
                <a:tc>
                  <a:txBody>
                    <a:bodyPr/>
                    <a:lstStyle/>
                    <a:p>
                      <a:pPr algn="ctr" rtl="0" fontAlgn="ctr"/>
                      <a:endParaRPr lang="ru-RU" sz="1200" b="1" i="0" u="none" strike="noStrike">
                        <a:solidFill>
                          <a:srgbClr val="000000"/>
                        </a:solidFill>
                        <a:effectLst/>
                        <a:latin typeface="Times New Roman"/>
                      </a:endParaRPr>
                    </a:p>
                  </a:txBody>
                  <a:tcPr marL="8004" marR="8004" marT="80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1F084"/>
                    </a:solidFill>
                  </a:tcPr>
                </a:tc>
                <a:tc>
                  <a:txBody>
                    <a:bodyPr/>
                    <a:lstStyle/>
                    <a:p>
                      <a:pPr algn="ctr" rtl="0" fontAlgn="ctr"/>
                      <a:endParaRPr lang="ru-RU" sz="1200" b="1" i="0" u="none" strike="noStrike">
                        <a:solidFill>
                          <a:srgbClr val="000000"/>
                        </a:solidFill>
                        <a:effectLst/>
                        <a:latin typeface="Times New Roman"/>
                      </a:endParaRPr>
                    </a:p>
                  </a:txBody>
                  <a:tcPr marL="8004" marR="8004" marT="80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1F084"/>
                    </a:solidFill>
                  </a:tcPr>
                </a:tc>
                <a:tc>
                  <a:txBody>
                    <a:bodyPr/>
                    <a:lstStyle/>
                    <a:p>
                      <a:pPr algn="ctr" rtl="0" fontAlgn="ctr"/>
                      <a:endParaRPr lang="ru-RU" sz="1200" b="1" i="0" u="none" strike="noStrike">
                        <a:solidFill>
                          <a:srgbClr val="000000"/>
                        </a:solidFill>
                        <a:effectLst/>
                        <a:latin typeface="Times New Roman"/>
                      </a:endParaRPr>
                    </a:p>
                  </a:txBody>
                  <a:tcPr marL="8004" marR="8004" marT="80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1F084"/>
                    </a:solidFill>
                  </a:tcPr>
                </a:tc>
                <a:tc>
                  <a:txBody>
                    <a:bodyPr/>
                    <a:lstStyle/>
                    <a:p>
                      <a:pPr algn="ctr" rtl="0" fontAlgn="ctr"/>
                      <a:endParaRPr lang="ru-RU" sz="1200" b="1" i="0" u="none" strike="noStrike">
                        <a:solidFill>
                          <a:srgbClr val="000000"/>
                        </a:solidFill>
                        <a:effectLst/>
                        <a:latin typeface="Times New Roman"/>
                      </a:endParaRPr>
                    </a:p>
                  </a:txBody>
                  <a:tcPr marL="8004" marR="8004" marT="80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1F084"/>
                    </a:solidFill>
                  </a:tcPr>
                </a:tc>
                <a:tc>
                  <a:txBody>
                    <a:bodyPr/>
                    <a:lstStyle/>
                    <a:p>
                      <a:pPr algn="ctr" rtl="0" fontAlgn="ctr"/>
                      <a:endParaRPr lang="ru-RU" sz="1200" b="1" i="0" u="none" strike="noStrike" dirty="0">
                        <a:solidFill>
                          <a:srgbClr val="000000"/>
                        </a:solidFill>
                        <a:effectLst/>
                        <a:latin typeface="Times New Roman"/>
                      </a:endParaRPr>
                    </a:p>
                  </a:txBody>
                  <a:tcPr marL="8004" marR="8004" marT="80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1F084"/>
                    </a:solidFill>
                  </a:tcPr>
                </a:tc>
                <a:tc>
                  <a:txBody>
                    <a:bodyPr/>
                    <a:lstStyle/>
                    <a:p>
                      <a:pPr algn="ctr" rtl="0" fontAlgn="ctr"/>
                      <a:endParaRPr lang="ru-RU" sz="1200" b="1" i="0" u="none" strike="noStrike" dirty="0">
                        <a:solidFill>
                          <a:srgbClr val="000000"/>
                        </a:solidFill>
                        <a:effectLst/>
                        <a:latin typeface="Times New Roman"/>
                      </a:endParaRPr>
                    </a:p>
                  </a:txBody>
                  <a:tcPr marL="8004" marR="8004" marT="80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1F084"/>
                    </a:solidFill>
                  </a:tcPr>
                </a:tc>
              </a:tr>
            </a:tbl>
          </a:graphicData>
        </a:graphic>
      </p:graphicFrame>
      <p:sp>
        <p:nvSpPr>
          <p:cNvPr id="15482" name="Rectangle 2082"/>
          <p:cNvSpPr>
            <a:spLocks noChangeArrowheads="1"/>
          </p:cNvSpPr>
          <p:nvPr/>
        </p:nvSpPr>
        <p:spPr bwMode="auto">
          <a:xfrm>
            <a:off x="485775" y="5661025"/>
            <a:ext cx="6497638"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p>
            <a:r>
              <a:rPr lang="ru-RU" altLang="ru-RU" sz="1400" b="1">
                <a:latin typeface="Times New Roman" pitchFamily="18" charset="0"/>
              </a:rPr>
              <a:t>Муниципальный долг на 01.01.2021 года отсутствует.</a:t>
            </a:r>
          </a:p>
          <a:p>
            <a:endParaRPr lang="ru-RU" altLang="ru-RU" sz="1400" b="1">
              <a:latin typeface="Times New Roman" pitchFamily="18" charset="0"/>
            </a:endParaRPr>
          </a:p>
          <a:p>
            <a:r>
              <a:rPr lang="ru-RU" altLang="ru-RU" sz="1400" b="1">
                <a:latin typeface="Times New Roman" pitchFamily="18" charset="0"/>
              </a:rPr>
              <a:t>Кредиторская и дебиторская задолженности на 01.01.2021  года отсутствуют.</a:t>
            </a:r>
          </a:p>
        </p:txBody>
      </p:sp>
      <p:pic>
        <p:nvPicPr>
          <p:cNvPr id="15483" name="Picture 12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5775" y="1268413"/>
            <a:ext cx="8280400" cy="3960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6"/>
          <p:cNvSpPr>
            <a:spLocks noChangeArrowheads="1"/>
          </p:cNvSpPr>
          <p:nvPr/>
        </p:nvSpPr>
        <p:spPr bwMode="auto">
          <a:xfrm>
            <a:off x="125413" y="79375"/>
            <a:ext cx="87661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ru-RU" altLang="ru-RU" sz="1400" b="1">
                <a:latin typeface="Times New Roman" pitchFamily="18" charset="0"/>
              </a:rPr>
              <a:t>Расходы бюджета муниципального образования Борисоглебское на социальную сферу в 2020 году, тыс. рублей</a:t>
            </a:r>
          </a:p>
        </p:txBody>
      </p:sp>
      <p:sp>
        <p:nvSpPr>
          <p:cNvPr id="16387" name="Rectangle 8"/>
          <p:cNvSpPr>
            <a:spLocks noChangeArrowheads="1"/>
          </p:cNvSpPr>
          <p:nvPr/>
        </p:nvSpPr>
        <p:spPr bwMode="auto">
          <a:xfrm>
            <a:off x="292100" y="3357563"/>
            <a:ext cx="8621713" cy="53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ru-RU" altLang="ru-RU" sz="1400" b="1">
                <a:latin typeface="Times New Roman" pitchFamily="18" charset="0"/>
              </a:rPr>
              <a:t>Доля переданных полномочий из бюджета муниципального образования Борисоглебское в бюджет муниципального образования Муромский район</a:t>
            </a:r>
            <a:r>
              <a:rPr lang="ru-RU" altLang="ru-RU" sz="1400"/>
              <a:t> </a:t>
            </a:r>
          </a:p>
        </p:txBody>
      </p:sp>
      <p:pic>
        <p:nvPicPr>
          <p:cNvPr id="16388"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73250" y="3889375"/>
            <a:ext cx="5499100" cy="289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 name="Диаграмма 5"/>
          <p:cNvGraphicFramePr>
            <a:graphicFrameLocks/>
          </p:cNvGraphicFramePr>
          <p:nvPr/>
        </p:nvGraphicFramePr>
        <p:xfrm>
          <a:off x="1885950" y="3924141"/>
          <a:ext cx="5486400" cy="2903220"/>
        </p:xfrm>
        <a:graphic>
          <a:graphicData uri="http://schemas.openxmlformats.org/drawingml/2006/chart">
            <c:chart xmlns:c="http://schemas.openxmlformats.org/drawingml/2006/chart" xmlns:r="http://schemas.openxmlformats.org/officeDocument/2006/relationships" r:id="rId3"/>
          </a:graphicData>
        </a:graphic>
      </p:graphicFrame>
      <p:pic>
        <p:nvPicPr>
          <p:cNvPr id="1639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25638" y="692150"/>
            <a:ext cx="5446712" cy="2665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541338" y="0"/>
            <a:ext cx="8262937" cy="417513"/>
          </a:xfrm>
        </p:spPr>
        <p:txBody>
          <a:bodyPr/>
          <a:lstStyle/>
          <a:p>
            <a:pPr algn="ctr" eaLnBrk="1" hangingPunct="1"/>
            <a:r>
              <a:rPr lang="ru-RU" altLang="ru-RU" sz="2400" b="1" smtClean="0">
                <a:latin typeface="Times New Roman" pitchFamily="18" charset="0"/>
                <a:cs typeface="Times New Roman" pitchFamily="18" charset="0"/>
              </a:rPr>
              <a:t>Межбюджетные отношения</a:t>
            </a:r>
          </a:p>
        </p:txBody>
      </p:sp>
      <p:sp>
        <p:nvSpPr>
          <p:cNvPr id="7171" name="AutoShape 7"/>
          <p:cNvSpPr>
            <a:spLocks noChangeArrowheads="1"/>
          </p:cNvSpPr>
          <p:nvPr/>
        </p:nvSpPr>
        <p:spPr bwMode="auto">
          <a:xfrm>
            <a:off x="237395" y="569213"/>
            <a:ext cx="3783750" cy="1256412"/>
          </a:xfrm>
          <a:prstGeom prst="flowChartAlternateProcess">
            <a:avLst/>
          </a:prstGeom>
          <a:solidFill>
            <a:srgbClr val="CCFFCC">
              <a:alpha val="74117"/>
            </a:srgbClr>
          </a:solidFill>
          <a:ln w="9525">
            <a:solidFill>
              <a:schemeClr val="tx1"/>
            </a:solidFill>
            <a:miter lim="800000"/>
            <a:headEnd/>
            <a:tailEnd/>
          </a:ln>
          <a:scene3d>
            <a:camera prst="orthographicFront"/>
            <a:lightRig rig="threePt" dir="t"/>
          </a:scene3d>
          <a:sp3d>
            <a:bevelT/>
          </a:sp3d>
        </p:spPr>
        <p:txBody>
          <a:bodyPr wrap="none" anchor="ctr"/>
          <a:lstStyle>
            <a:lvl1pPr algn="l">
              <a:defRPr>
                <a:solidFill>
                  <a:schemeClr val="tx1"/>
                </a:solidFill>
                <a:latin typeface="Arial" charset="0"/>
              </a:defRPr>
            </a:lvl1pPr>
            <a:lvl2pPr marL="742950" indent="-285750" algn="l">
              <a:defRPr>
                <a:solidFill>
                  <a:schemeClr val="tx1"/>
                </a:solidFill>
                <a:latin typeface="Arial" charset="0"/>
              </a:defRPr>
            </a:lvl2pPr>
            <a:lvl3pPr marL="1143000" indent="-228600" algn="l">
              <a:defRPr>
                <a:solidFill>
                  <a:schemeClr val="tx1"/>
                </a:solidFill>
                <a:latin typeface="Arial" charset="0"/>
              </a:defRPr>
            </a:lvl3pPr>
            <a:lvl4pPr marL="1600200" indent="-228600" algn="l">
              <a:defRPr>
                <a:solidFill>
                  <a:schemeClr val="tx1"/>
                </a:solidFill>
                <a:latin typeface="Arial" charset="0"/>
              </a:defRPr>
            </a:lvl4pPr>
            <a:lvl5pPr marL="2057400" indent="-228600" algn="l">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defRPr/>
            </a:pPr>
            <a:endParaRPr lang="ru-RU" altLang="ru-RU" sz="1300" smtClean="0">
              <a:latin typeface="Times New Roman" pitchFamily="18" charset="0"/>
              <a:cs typeface="+mn-cs"/>
            </a:endParaRPr>
          </a:p>
        </p:txBody>
      </p:sp>
      <p:sp>
        <p:nvSpPr>
          <p:cNvPr id="17414" name="Text Box 7"/>
          <p:cNvSpPr txBox="1">
            <a:spLocks noChangeArrowheads="1"/>
          </p:cNvSpPr>
          <p:nvPr/>
        </p:nvSpPr>
        <p:spPr bwMode="auto">
          <a:xfrm>
            <a:off x="309563" y="631825"/>
            <a:ext cx="3600450"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900">
                <a:solidFill>
                  <a:schemeClr val="tx1"/>
                </a:solidFill>
                <a:latin typeface="Arial" charset="0"/>
                <a:cs typeface="Arial" charset="0"/>
              </a:defRPr>
            </a:lvl1pPr>
            <a:lvl2pPr marL="742950" indent="-285750" eaLnBrk="0" hangingPunct="0">
              <a:defRPr sz="900">
                <a:solidFill>
                  <a:schemeClr val="tx1"/>
                </a:solidFill>
                <a:latin typeface="Arial" charset="0"/>
                <a:cs typeface="Arial" charset="0"/>
              </a:defRPr>
            </a:lvl2pPr>
            <a:lvl3pPr marL="1143000" indent="-228600" eaLnBrk="0" hangingPunct="0">
              <a:defRPr sz="900">
                <a:solidFill>
                  <a:schemeClr val="tx1"/>
                </a:solidFill>
                <a:latin typeface="Arial" charset="0"/>
                <a:cs typeface="Arial" charset="0"/>
              </a:defRPr>
            </a:lvl3pPr>
            <a:lvl4pPr marL="1600200" indent="-228600" eaLnBrk="0" hangingPunct="0">
              <a:defRPr sz="900">
                <a:solidFill>
                  <a:schemeClr val="tx1"/>
                </a:solidFill>
                <a:latin typeface="Arial" charset="0"/>
                <a:cs typeface="Arial" charset="0"/>
              </a:defRPr>
            </a:lvl4pPr>
            <a:lvl5pPr marL="2057400" indent="-228600" eaLnBrk="0" hangingPunct="0">
              <a:defRPr sz="900">
                <a:solidFill>
                  <a:schemeClr val="tx1"/>
                </a:solidFill>
                <a:latin typeface="Arial" charset="0"/>
                <a:cs typeface="Arial" charset="0"/>
              </a:defRPr>
            </a:lvl5pPr>
            <a:lvl6pPr marL="2514600" indent="-228600" eaLnBrk="0" fontAlgn="base" hangingPunct="0">
              <a:spcBef>
                <a:spcPct val="0"/>
              </a:spcBef>
              <a:spcAft>
                <a:spcPct val="0"/>
              </a:spcAft>
              <a:defRPr sz="900">
                <a:solidFill>
                  <a:schemeClr val="tx1"/>
                </a:solidFill>
                <a:latin typeface="Arial" charset="0"/>
                <a:cs typeface="Arial" charset="0"/>
              </a:defRPr>
            </a:lvl6pPr>
            <a:lvl7pPr marL="2971800" indent="-228600" eaLnBrk="0" fontAlgn="base" hangingPunct="0">
              <a:spcBef>
                <a:spcPct val="0"/>
              </a:spcBef>
              <a:spcAft>
                <a:spcPct val="0"/>
              </a:spcAft>
              <a:defRPr sz="900">
                <a:solidFill>
                  <a:schemeClr val="tx1"/>
                </a:solidFill>
                <a:latin typeface="Arial" charset="0"/>
                <a:cs typeface="Arial" charset="0"/>
              </a:defRPr>
            </a:lvl7pPr>
            <a:lvl8pPr marL="3429000" indent="-228600" eaLnBrk="0" fontAlgn="base" hangingPunct="0">
              <a:spcBef>
                <a:spcPct val="0"/>
              </a:spcBef>
              <a:spcAft>
                <a:spcPct val="0"/>
              </a:spcAft>
              <a:defRPr sz="900">
                <a:solidFill>
                  <a:schemeClr val="tx1"/>
                </a:solidFill>
                <a:latin typeface="Arial" charset="0"/>
                <a:cs typeface="Arial" charset="0"/>
              </a:defRPr>
            </a:lvl8pPr>
            <a:lvl9pPr marL="3886200" indent="-228600" eaLnBrk="0" fontAlgn="base" hangingPunct="0">
              <a:spcBef>
                <a:spcPct val="0"/>
              </a:spcBef>
              <a:spcAft>
                <a:spcPct val="0"/>
              </a:spcAft>
              <a:defRPr sz="900">
                <a:solidFill>
                  <a:schemeClr val="tx1"/>
                </a:solidFill>
                <a:latin typeface="Arial" charset="0"/>
                <a:cs typeface="Arial" charset="0"/>
              </a:defRPr>
            </a:lvl9pPr>
          </a:lstStyle>
          <a:p>
            <a:pPr eaLnBrk="1" hangingPunct="1">
              <a:spcBef>
                <a:spcPct val="50000"/>
              </a:spcBef>
            </a:pPr>
            <a:r>
              <a:rPr lang="ru-RU" altLang="ru-RU" sz="1300" b="1">
                <a:latin typeface="Times New Roman" pitchFamily="18" charset="0"/>
              </a:rPr>
              <a:t>Из бюджета Владимирской области:</a:t>
            </a:r>
          </a:p>
          <a:p>
            <a:pPr eaLnBrk="1" hangingPunct="1">
              <a:buFontTx/>
              <a:buChar char="-"/>
            </a:pPr>
            <a:r>
              <a:rPr lang="ru-RU" altLang="ru-RU" sz="1200">
                <a:latin typeface="Times New Roman" pitchFamily="18" charset="0"/>
              </a:rPr>
              <a:t> субсидии 2860,3 тыс. рублей;</a:t>
            </a:r>
          </a:p>
          <a:p>
            <a:pPr eaLnBrk="1" hangingPunct="1">
              <a:buFontTx/>
              <a:buChar char="-"/>
            </a:pPr>
            <a:r>
              <a:rPr lang="ru-RU" altLang="ru-RU" sz="1200">
                <a:latin typeface="Times New Roman" pitchFamily="18" charset="0"/>
              </a:rPr>
              <a:t> субвенции  313,0 тыс. рублей;</a:t>
            </a:r>
          </a:p>
          <a:p>
            <a:pPr eaLnBrk="1" hangingPunct="1">
              <a:buFontTx/>
              <a:buChar char="-"/>
            </a:pPr>
            <a:r>
              <a:rPr lang="ru-RU" altLang="ru-RU" sz="1200">
                <a:latin typeface="Times New Roman" pitchFamily="18" charset="0"/>
              </a:rPr>
              <a:t>дотация на выравнивание бюджетной обеспеченности (за счет субвенции из областного бюджета) 7617,0 тыс. рублей</a:t>
            </a:r>
          </a:p>
        </p:txBody>
      </p:sp>
      <p:sp>
        <p:nvSpPr>
          <p:cNvPr id="2" name="AutoShape 7"/>
          <p:cNvSpPr>
            <a:spLocks noChangeArrowheads="1"/>
          </p:cNvSpPr>
          <p:nvPr/>
        </p:nvSpPr>
        <p:spPr bwMode="auto">
          <a:xfrm>
            <a:off x="184219" y="1874838"/>
            <a:ext cx="3859144" cy="1195387"/>
          </a:xfrm>
          <a:prstGeom prst="flowChartAlternateProcess">
            <a:avLst/>
          </a:prstGeom>
          <a:solidFill>
            <a:srgbClr val="CCFFCC">
              <a:alpha val="74117"/>
            </a:srgbClr>
          </a:solidFill>
          <a:ln w="9525">
            <a:solidFill>
              <a:schemeClr val="tx1"/>
            </a:solidFill>
            <a:miter lim="800000"/>
            <a:headEnd/>
            <a:tailEnd/>
          </a:ln>
          <a:scene3d>
            <a:camera prst="orthographicFront"/>
            <a:lightRig rig="threePt" dir="t"/>
          </a:scene3d>
          <a:sp3d>
            <a:bevelT/>
          </a:sp3d>
        </p:spPr>
        <p:txBody>
          <a:bodyPr wrap="none" anchor="ctr"/>
          <a:lstStyle>
            <a:lvl1pPr algn="l">
              <a:defRPr>
                <a:solidFill>
                  <a:schemeClr val="tx1"/>
                </a:solidFill>
                <a:latin typeface="Arial" charset="0"/>
              </a:defRPr>
            </a:lvl1pPr>
            <a:lvl2pPr marL="742950" indent="-285750" algn="l">
              <a:defRPr>
                <a:solidFill>
                  <a:schemeClr val="tx1"/>
                </a:solidFill>
                <a:latin typeface="Arial" charset="0"/>
              </a:defRPr>
            </a:lvl2pPr>
            <a:lvl3pPr marL="1143000" indent="-228600" algn="l">
              <a:defRPr>
                <a:solidFill>
                  <a:schemeClr val="tx1"/>
                </a:solidFill>
                <a:latin typeface="Arial" charset="0"/>
              </a:defRPr>
            </a:lvl3pPr>
            <a:lvl4pPr marL="1600200" indent="-228600" algn="l">
              <a:defRPr>
                <a:solidFill>
                  <a:schemeClr val="tx1"/>
                </a:solidFill>
                <a:latin typeface="Arial" charset="0"/>
              </a:defRPr>
            </a:lvl4pPr>
            <a:lvl5pPr marL="2057400" indent="-228600" algn="l">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defRPr/>
            </a:pPr>
            <a:endParaRPr lang="ru-RU" altLang="ru-RU" sz="1300" smtClean="0">
              <a:latin typeface="Times New Roman" pitchFamily="18" charset="0"/>
              <a:cs typeface="+mn-cs"/>
            </a:endParaRPr>
          </a:p>
        </p:txBody>
      </p:sp>
      <p:sp>
        <p:nvSpPr>
          <p:cNvPr id="17418" name="AutoShape 26"/>
          <p:cNvSpPr>
            <a:spLocks noChangeArrowheads="1"/>
          </p:cNvSpPr>
          <p:nvPr/>
        </p:nvSpPr>
        <p:spPr bwMode="auto">
          <a:xfrm>
            <a:off x="4722813" y="676275"/>
            <a:ext cx="3597275" cy="1027113"/>
          </a:xfrm>
          <a:prstGeom prst="flowChartAlternateProcess">
            <a:avLst/>
          </a:prstGeom>
          <a:solidFill>
            <a:srgbClr val="FFFF99"/>
          </a:solidFill>
          <a:ln w="9525">
            <a:solidFill>
              <a:schemeClr val="tx1"/>
            </a:solidFill>
            <a:miter lim="800000"/>
            <a:headEnd/>
            <a:tailEnd/>
          </a:ln>
        </p:spPr>
        <p:txBody>
          <a:bodyPr wrap="none" anchor="ctr"/>
          <a:lstStyle/>
          <a:p>
            <a:pPr algn="ctr"/>
            <a:endParaRPr lang="ru-RU" altLang="ru-RU"/>
          </a:p>
        </p:txBody>
      </p:sp>
      <p:sp>
        <p:nvSpPr>
          <p:cNvPr id="17419" name="Text Box 27"/>
          <p:cNvSpPr txBox="1">
            <a:spLocks noChangeArrowheads="1"/>
          </p:cNvSpPr>
          <p:nvPr/>
        </p:nvSpPr>
        <p:spPr bwMode="auto">
          <a:xfrm>
            <a:off x="4749800" y="676275"/>
            <a:ext cx="35274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900">
                <a:solidFill>
                  <a:schemeClr val="tx1"/>
                </a:solidFill>
                <a:latin typeface="Arial" charset="0"/>
                <a:cs typeface="Arial" charset="0"/>
              </a:defRPr>
            </a:lvl1pPr>
            <a:lvl2pPr marL="742950" indent="-285750" eaLnBrk="0" hangingPunct="0">
              <a:defRPr sz="900">
                <a:solidFill>
                  <a:schemeClr val="tx1"/>
                </a:solidFill>
                <a:latin typeface="Arial" charset="0"/>
                <a:cs typeface="Arial" charset="0"/>
              </a:defRPr>
            </a:lvl2pPr>
            <a:lvl3pPr marL="1143000" indent="-228600" eaLnBrk="0" hangingPunct="0">
              <a:defRPr sz="900">
                <a:solidFill>
                  <a:schemeClr val="tx1"/>
                </a:solidFill>
                <a:latin typeface="Arial" charset="0"/>
                <a:cs typeface="Arial" charset="0"/>
              </a:defRPr>
            </a:lvl3pPr>
            <a:lvl4pPr marL="1600200" indent="-228600" eaLnBrk="0" hangingPunct="0">
              <a:defRPr sz="900">
                <a:solidFill>
                  <a:schemeClr val="tx1"/>
                </a:solidFill>
                <a:latin typeface="Arial" charset="0"/>
                <a:cs typeface="Arial" charset="0"/>
              </a:defRPr>
            </a:lvl4pPr>
            <a:lvl5pPr marL="2057400" indent="-228600" eaLnBrk="0" hangingPunct="0">
              <a:defRPr sz="900">
                <a:solidFill>
                  <a:schemeClr val="tx1"/>
                </a:solidFill>
                <a:latin typeface="Arial" charset="0"/>
                <a:cs typeface="Arial" charset="0"/>
              </a:defRPr>
            </a:lvl5pPr>
            <a:lvl6pPr marL="2514600" indent="-228600" eaLnBrk="0" fontAlgn="base" hangingPunct="0">
              <a:spcBef>
                <a:spcPct val="0"/>
              </a:spcBef>
              <a:spcAft>
                <a:spcPct val="0"/>
              </a:spcAft>
              <a:defRPr sz="900">
                <a:solidFill>
                  <a:schemeClr val="tx1"/>
                </a:solidFill>
                <a:latin typeface="Arial" charset="0"/>
                <a:cs typeface="Arial" charset="0"/>
              </a:defRPr>
            </a:lvl6pPr>
            <a:lvl7pPr marL="2971800" indent="-228600" eaLnBrk="0" fontAlgn="base" hangingPunct="0">
              <a:spcBef>
                <a:spcPct val="0"/>
              </a:spcBef>
              <a:spcAft>
                <a:spcPct val="0"/>
              </a:spcAft>
              <a:defRPr sz="900">
                <a:solidFill>
                  <a:schemeClr val="tx1"/>
                </a:solidFill>
                <a:latin typeface="Arial" charset="0"/>
                <a:cs typeface="Arial" charset="0"/>
              </a:defRPr>
            </a:lvl7pPr>
            <a:lvl8pPr marL="3429000" indent="-228600" eaLnBrk="0" fontAlgn="base" hangingPunct="0">
              <a:spcBef>
                <a:spcPct val="0"/>
              </a:spcBef>
              <a:spcAft>
                <a:spcPct val="0"/>
              </a:spcAft>
              <a:defRPr sz="900">
                <a:solidFill>
                  <a:schemeClr val="tx1"/>
                </a:solidFill>
                <a:latin typeface="Arial" charset="0"/>
                <a:cs typeface="Arial" charset="0"/>
              </a:defRPr>
            </a:lvl8pPr>
            <a:lvl9pPr marL="3886200" indent="-228600" eaLnBrk="0" fontAlgn="base" hangingPunct="0">
              <a:spcBef>
                <a:spcPct val="0"/>
              </a:spcBef>
              <a:spcAft>
                <a:spcPct val="0"/>
              </a:spcAft>
              <a:defRPr sz="900">
                <a:solidFill>
                  <a:schemeClr val="tx1"/>
                </a:solidFill>
                <a:latin typeface="Arial" charset="0"/>
                <a:cs typeface="Arial" charset="0"/>
              </a:defRPr>
            </a:lvl9pPr>
          </a:lstStyle>
          <a:p>
            <a:pPr algn="ctr" eaLnBrk="1" hangingPunct="1">
              <a:spcBef>
                <a:spcPct val="50000"/>
              </a:spcBef>
            </a:pPr>
            <a:r>
              <a:rPr lang="ru-RU" altLang="ru-RU" sz="1600" b="1">
                <a:latin typeface="Times New Roman" pitchFamily="18" charset="0"/>
              </a:rPr>
              <a:t>БЮДЖЕТ МУНИЦИПАЛЬНОГО ОБРАЗОВАНИЯ БОРИСОГЛЕБСКОЕ</a:t>
            </a:r>
          </a:p>
        </p:txBody>
      </p:sp>
      <p:sp>
        <p:nvSpPr>
          <p:cNvPr id="17420" name="Text Box 36"/>
          <p:cNvSpPr txBox="1">
            <a:spLocks noChangeArrowheads="1"/>
          </p:cNvSpPr>
          <p:nvPr/>
        </p:nvSpPr>
        <p:spPr bwMode="auto">
          <a:xfrm>
            <a:off x="268288" y="1874838"/>
            <a:ext cx="3816350"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900">
                <a:solidFill>
                  <a:schemeClr val="tx1"/>
                </a:solidFill>
                <a:latin typeface="Arial" charset="0"/>
                <a:cs typeface="Arial" charset="0"/>
              </a:defRPr>
            </a:lvl1pPr>
            <a:lvl2pPr marL="742950" indent="-285750" eaLnBrk="0" hangingPunct="0">
              <a:defRPr sz="900">
                <a:solidFill>
                  <a:schemeClr val="tx1"/>
                </a:solidFill>
                <a:latin typeface="Arial" charset="0"/>
                <a:cs typeface="Arial" charset="0"/>
              </a:defRPr>
            </a:lvl2pPr>
            <a:lvl3pPr marL="1143000" indent="-228600" eaLnBrk="0" hangingPunct="0">
              <a:defRPr sz="900">
                <a:solidFill>
                  <a:schemeClr val="tx1"/>
                </a:solidFill>
                <a:latin typeface="Arial" charset="0"/>
                <a:cs typeface="Arial" charset="0"/>
              </a:defRPr>
            </a:lvl3pPr>
            <a:lvl4pPr marL="1600200" indent="-228600" eaLnBrk="0" hangingPunct="0">
              <a:defRPr sz="900">
                <a:solidFill>
                  <a:schemeClr val="tx1"/>
                </a:solidFill>
                <a:latin typeface="Arial" charset="0"/>
                <a:cs typeface="Arial" charset="0"/>
              </a:defRPr>
            </a:lvl4pPr>
            <a:lvl5pPr marL="2057400" indent="-228600" eaLnBrk="0" hangingPunct="0">
              <a:defRPr sz="900">
                <a:solidFill>
                  <a:schemeClr val="tx1"/>
                </a:solidFill>
                <a:latin typeface="Arial" charset="0"/>
                <a:cs typeface="Arial" charset="0"/>
              </a:defRPr>
            </a:lvl5pPr>
            <a:lvl6pPr marL="2514600" indent="-228600" eaLnBrk="0" fontAlgn="base" hangingPunct="0">
              <a:spcBef>
                <a:spcPct val="0"/>
              </a:spcBef>
              <a:spcAft>
                <a:spcPct val="0"/>
              </a:spcAft>
              <a:defRPr sz="900">
                <a:solidFill>
                  <a:schemeClr val="tx1"/>
                </a:solidFill>
                <a:latin typeface="Arial" charset="0"/>
                <a:cs typeface="Arial" charset="0"/>
              </a:defRPr>
            </a:lvl6pPr>
            <a:lvl7pPr marL="2971800" indent="-228600" eaLnBrk="0" fontAlgn="base" hangingPunct="0">
              <a:spcBef>
                <a:spcPct val="0"/>
              </a:spcBef>
              <a:spcAft>
                <a:spcPct val="0"/>
              </a:spcAft>
              <a:defRPr sz="900">
                <a:solidFill>
                  <a:schemeClr val="tx1"/>
                </a:solidFill>
                <a:latin typeface="Arial" charset="0"/>
                <a:cs typeface="Arial" charset="0"/>
              </a:defRPr>
            </a:lvl7pPr>
            <a:lvl8pPr marL="3429000" indent="-228600" eaLnBrk="0" fontAlgn="base" hangingPunct="0">
              <a:spcBef>
                <a:spcPct val="0"/>
              </a:spcBef>
              <a:spcAft>
                <a:spcPct val="0"/>
              </a:spcAft>
              <a:defRPr sz="900">
                <a:solidFill>
                  <a:schemeClr val="tx1"/>
                </a:solidFill>
                <a:latin typeface="Arial" charset="0"/>
                <a:cs typeface="Arial" charset="0"/>
              </a:defRPr>
            </a:lvl8pPr>
            <a:lvl9pPr marL="3886200" indent="-228600" eaLnBrk="0" fontAlgn="base" hangingPunct="0">
              <a:spcBef>
                <a:spcPct val="0"/>
              </a:spcBef>
              <a:spcAft>
                <a:spcPct val="0"/>
              </a:spcAft>
              <a:defRPr sz="900">
                <a:solidFill>
                  <a:schemeClr val="tx1"/>
                </a:solidFill>
                <a:latin typeface="Arial" charset="0"/>
                <a:cs typeface="Arial" charset="0"/>
              </a:defRPr>
            </a:lvl9pPr>
          </a:lstStyle>
          <a:p>
            <a:pPr eaLnBrk="1" hangingPunct="1">
              <a:spcBef>
                <a:spcPct val="50000"/>
              </a:spcBef>
            </a:pPr>
            <a:r>
              <a:rPr lang="ru-RU" altLang="ru-RU" sz="1300" b="1">
                <a:latin typeface="Times New Roman" pitchFamily="18" charset="0"/>
              </a:rPr>
              <a:t>Из бюджета МО Муромский район:</a:t>
            </a:r>
          </a:p>
          <a:p>
            <a:pPr algn="just" eaLnBrk="1" hangingPunct="1"/>
            <a:r>
              <a:rPr lang="ru-RU" altLang="ru-RU" sz="1200">
                <a:latin typeface="Times New Roman" pitchFamily="18" charset="0"/>
              </a:rPr>
              <a:t>-дотации на выравнивание  бюджетной  обеспеченности из районного Фонда финансовой поддержки  поселений 5290,0 тыс. рублей;</a:t>
            </a:r>
          </a:p>
          <a:p>
            <a:pPr algn="just" eaLnBrk="1" hangingPunct="1"/>
            <a:r>
              <a:rPr lang="ru-RU" altLang="ru-RU" sz="1200">
                <a:latin typeface="Times New Roman" pitchFamily="18" charset="0"/>
              </a:rPr>
              <a:t>-прочие межбюджетные трансферты 5441,46 тыс. рублей.</a:t>
            </a:r>
          </a:p>
        </p:txBody>
      </p:sp>
      <p:sp>
        <p:nvSpPr>
          <p:cNvPr id="17421" name="AutoShape 51"/>
          <p:cNvSpPr>
            <a:spLocks noChangeArrowheads="1"/>
          </p:cNvSpPr>
          <p:nvPr/>
        </p:nvSpPr>
        <p:spPr bwMode="auto">
          <a:xfrm rot="-1636504">
            <a:off x="4130675" y="1609725"/>
            <a:ext cx="679450" cy="431800"/>
          </a:xfrm>
          <a:prstGeom prst="rightArrow">
            <a:avLst>
              <a:gd name="adj1" fmla="val 50000"/>
              <a:gd name="adj2" fmla="val 50280"/>
            </a:avLst>
          </a:prstGeom>
          <a:solidFill>
            <a:schemeClr val="accent1"/>
          </a:solidFill>
          <a:ln w="9525">
            <a:solidFill>
              <a:schemeClr val="tx1"/>
            </a:solidFill>
            <a:miter lim="800000"/>
            <a:headEnd/>
            <a:tailEnd/>
          </a:ln>
        </p:spPr>
        <p:txBody>
          <a:bodyPr wrap="none" anchor="ctr"/>
          <a:lstStyle/>
          <a:p>
            <a:pPr algn="ctr"/>
            <a:endParaRPr lang="ru-RU" altLang="ru-RU"/>
          </a:p>
        </p:txBody>
      </p:sp>
      <p:sp>
        <p:nvSpPr>
          <p:cNvPr id="17422" name="AutoShape 54"/>
          <p:cNvSpPr>
            <a:spLocks noChangeArrowheads="1"/>
          </p:cNvSpPr>
          <p:nvPr/>
        </p:nvSpPr>
        <p:spPr bwMode="auto">
          <a:xfrm>
            <a:off x="4757738" y="2046288"/>
            <a:ext cx="3597275" cy="1016000"/>
          </a:xfrm>
          <a:prstGeom prst="flowChartAlternateProcess">
            <a:avLst/>
          </a:prstGeom>
          <a:solidFill>
            <a:srgbClr val="FFFF99"/>
          </a:solidFill>
          <a:ln w="9525">
            <a:solidFill>
              <a:schemeClr val="tx1"/>
            </a:solidFill>
            <a:miter lim="800000"/>
            <a:headEnd/>
            <a:tailEnd/>
          </a:ln>
        </p:spPr>
        <p:txBody>
          <a:bodyPr wrap="none" anchor="ctr"/>
          <a:lstStyle/>
          <a:p>
            <a:pPr algn="ctr"/>
            <a:endParaRPr lang="ru-RU" altLang="ru-RU"/>
          </a:p>
        </p:txBody>
      </p:sp>
      <p:sp>
        <p:nvSpPr>
          <p:cNvPr id="17423" name="Text Box 60"/>
          <p:cNvSpPr txBox="1">
            <a:spLocks noChangeArrowheads="1"/>
          </p:cNvSpPr>
          <p:nvPr/>
        </p:nvSpPr>
        <p:spPr bwMode="auto">
          <a:xfrm>
            <a:off x="4800600" y="2033588"/>
            <a:ext cx="3527425"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900">
                <a:solidFill>
                  <a:schemeClr val="tx1"/>
                </a:solidFill>
                <a:latin typeface="Arial" charset="0"/>
                <a:cs typeface="Arial" charset="0"/>
              </a:defRPr>
            </a:lvl1pPr>
            <a:lvl2pPr marL="742950" indent="-285750" eaLnBrk="0" hangingPunct="0">
              <a:defRPr sz="900">
                <a:solidFill>
                  <a:schemeClr val="tx1"/>
                </a:solidFill>
                <a:latin typeface="Arial" charset="0"/>
                <a:cs typeface="Arial" charset="0"/>
              </a:defRPr>
            </a:lvl2pPr>
            <a:lvl3pPr marL="1143000" indent="-228600" eaLnBrk="0" hangingPunct="0">
              <a:defRPr sz="900">
                <a:solidFill>
                  <a:schemeClr val="tx1"/>
                </a:solidFill>
                <a:latin typeface="Arial" charset="0"/>
                <a:cs typeface="Arial" charset="0"/>
              </a:defRPr>
            </a:lvl3pPr>
            <a:lvl4pPr marL="1600200" indent="-228600" eaLnBrk="0" hangingPunct="0">
              <a:defRPr sz="900">
                <a:solidFill>
                  <a:schemeClr val="tx1"/>
                </a:solidFill>
                <a:latin typeface="Arial" charset="0"/>
                <a:cs typeface="Arial" charset="0"/>
              </a:defRPr>
            </a:lvl4pPr>
            <a:lvl5pPr marL="2057400" indent="-228600" eaLnBrk="0" hangingPunct="0">
              <a:defRPr sz="900">
                <a:solidFill>
                  <a:schemeClr val="tx1"/>
                </a:solidFill>
                <a:latin typeface="Arial" charset="0"/>
                <a:cs typeface="Arial" charset="0"/>
              </a:defRPr>
            </a:lvl5pPr>
            <a:lvl6pPr marL="2514600" indent="-228600" eaLnBrk="0" fontAlgn="base" hangingPunct="0">
              <a:spcBef>
                <a:spcPct val="0"/>
              </a:spcBef>
              <a:spcAft>
                <a:spcPct val="0"/>
              </a:spcAft>
              <a:defRPr sz="900">
                <a:solidFill>
                  <a:schemeClr val="tx1"/>
                </a:solidFill>
                <a:latin typeface="Arial" charset="0"/>
                <a:cs typeface="Arial" charset="0"/>
              </a:defRPr>
            </a:lvl6pPr>
            <a:lvl7pPr marL="2971800" indent="-228600" eaLnBrk="0" fontAlgn="base" hangingPunct="0">
              <a:spcBef>
                <a:spcPct val="0"/>
              </a:spcBef>
              <a:spcAft>
                <a:spcPct val="0"/>
              </a:spcAft>
              <a:defRPr sz="900">
                <a:solidFill>
                  <a:schemeClr val="tx1"/>
                </a:solidFill>
                <a:latin typeface="Arial" charset="0"/>
                <a:cs typeface="Arial" charset="0"/>
              </a:defRPr>
            </a:lvl7pPr>
            <a:lvl8pPr marL="3429000" indent="-228600" eaLnBrk="0" fontAlgn="base" hangingPunct="0">
              <a:spcBef>
                <a:spcPct val="0"/>
              </a:spcBef>
              <a:spcAft>
                <a:spcPct val="0"/>
              </a:spcAft>
              <a:defRPr sz="900">
                <a:solidFill>
                  <a:schemeClr val="tx1"/>
                </a:solidFill>
                <a:latin typeface="Arial" charset="0"/>
                <a:cs typeface="Arial" charset="0"/>
              </a:defRPr>
            </a:lvl8pPr>
            <a:lvl9pPr marL="3886200" indent="-228600" eaLnBrk="0" fontAlgn="base" hangingPunct="0">
              <a:spcBef>
                <a:spcPct val="0"/>
              </a:spcBef>
              <a:spcAft>
                <a:spcPct val="0"/>
              </a:spcAft>
              <a:defRPr sz="900">
                <a:solidFill>
                  <a:schemeClr val="tx1"/>
                </a:solidFill>
                <a:latin typeface="Arial" charset="0"/>
                <a:cs typeface="Arial" charset="0"/>
              </a:defRPr>
            </a:lvl9pPr>
          </a:lstStyle>
          <a:p>
            <a:pPr algn="just" eaLnBrk="1" hangingPunct="1"/>
            <a:r>
              <a:rPr lang="ru-RU" altLang="ru-RU" sz="1200" b="1">
                <a:latin typeface="Times New Roman" pitchFamily="18" charset="0"/>
              </a:rPr>
              <a:t>Иные межбюджетные трансферты </a:t>
            </a:r>
            <a:r>
              <a:rPr lang="ru-RU" altLang="ru-RU" sz="1200">
                <a:latin typeface="Times New Roman" pitchFamily="18" charset="0"/>
              </a:rPr>
              <a:t>передаваемые бюджету Муромского района на осуществление части полномочий по решению вопросов местного значения в соответствии с заключенными соглашениями 3009,2 тыс. рублей.</a:t>
            </a:r>
          </a:p>
        </p:txBody>
      </p:sp>
      <p:sp>
        <p:nvSpPr>
          <p:cNvPr id="17424" name="AutoShape 61"/>
          <p:cNvSpPr>
            <a:spLocks noChangeArrowheads="1"/>
          </p:cNvSpPr>
          <p:nvPr/>
        </p:nvSpPr>
        <p:spPr bwMode="auto">
          <a:xfrm>
            <a:off x="6297613" y="1703388"/>
            <a:ext cx="433387" cy="342900"/>
          </a:xfrm>
          <a:prstGeom prst="downArrow">
            <a:avLst>
              <a:gd name="adj1" fmla="val 50000"/>
              <a:gd name="adj2" fmla="val 29028"/>
            </a:avLst>
          </a:prstGeom>
          <a:solidFill>
            <a:schemeClr val="accent1"/>
          </a:solidFill>
          <a:ln w="9525">
            <a:solidFill>
              <a:schemeClr val="tx1"/>
            </a:solidFill>
            <a:miter lim="800000"/>
            <a:headEnd/>
            <a:tailEnd/>
          </a:ln>
        </p:spPr>
        <p:txBody>
          <a:bodyPr wrap="none" anchor="ctr"/>
          <a:lstStyle/>
          <a:p>
            <a:pPr algn="ctr"/>
            <a:endParaRPr lang="ru-RU" altLang="ru-RU"/>
          </a:p>
        </p:txBody>
      </p:sp>
      <p:sp>
        <p:nvSpPr>
          <p:cNvPr id="17425" name="AutoShape 51"/>
          <p:cNvSpPr>
            <a:spLocks noChangeArrowheads="1"/>
          </p:cNvSpPr>
          <p:nvPr/>
        </p:nvSpPr>
        <p:spPr bwMode="auto">
          <a:xfrm>
            <a:off x="4043363" y="763588"/>
            <a:ext cx="679450" cy="431800"/>
          </a:xfrm>
          <a:prstGeom prst="rightArrow">
            <a:avLst>
              <a:gd name="adj1" fmla="val 50000"/>
              <a:gd name="adj2" fmla="val 50280"/>
            </a:avLst>
          </a:prstGeom>
          <a:solidFill>
            <a:schemeClr val="accent1"/>
          </a:solidFill>
          <a:ln w="9525">
            <a:solidFill>
              <a:schemeClr val="tx1"/>
            </a:solidFill>
            <a:miter lim="800000"/>
            <a:headEnd/>
            <a:tailEnd/>
          </a:ln>
        </p:spPr>
        <p:txBody>
          <a:bodyPr wrap="none" anchor="ctr"/>
          <a:lstStyle/>
          <a:p>
            <a:pPr algn="ctr"/>
            <a:endParaRPr lang="ru-RU" altLang="ru-RU"/>
          </a:p>
        </p:txBody>
      </p:sp>
      <p:sp>
        <p:nvSpPr>
          <p:cNvPr id="17426" name="Прямоугольник 2"/>
          <p:cNvSpPr>
            <a:spLocks noChangeArrowheads="1"/>
          </p:cNvSpPr>
          <p:nvPr/>
        </p:nvSpPr>
        <p:spPr bwMode="auto">
          <a:xfrm>
            <a:off x="198438" y="3046413"/>
            <a:ext cx="878363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ru-RU" altLang="ru-RU" sz="1800" b="1">
                <a:latin typeface="Times New Roman" pitchFamily="18" charset="0"/>
                <a:cs typeface="Times New Roman" pitchFamily="18" charset="0"/>
              </a:rPr>
              <a:t>Динамика исполнения по расходам в рамках муниципальных программ за 2019-2020 годы</a:t>
            </a:r>
          </a:p>
        </p:txBody>
      </p:sp>
      <p:graphicFrame>
        <p:nvGraphicFramePr>
          <p:cNvPr id="17" name="Диаграмма 16"/>
          <p:cNvGraphicFramePr>
            <a:graphicFrameLocks/>
          </p:cNvGraphicFramePr>
          <p:nvPr/>
        </p:nvGraphicFramePr>
        <p:xfrm>
          <a:off x="670718" y="3816350"/>
          <a:ext cx="7839075" cy="3041650"/>
        </p:xfrm>
        <a:graphic>
          <a:graphicData uri="http://schemas.openxmlformats.org/drawingml/2006/chart">
            <c:chart xmlns:c="http://schemas.openxmlformats.org/drawingml/2006/chart" xmlns:r="http://schemas.openxmlformats.org/officeDocument/2006/relationships" r:id="rId2"/>
          </a:graphicData>
        </a:graphic>
      </p:graphicFrame>
      <p:pic>
        <p:nvPicPr>
          <p:cNvPr id="17428" name="Picture 2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3575" y="3635375"/>
            <a:ext cx="7691438" cy="3165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22"/>
          <p:cNvSpPr>
            <a:spLocks noChangeArrowheads="1"/>
          </p:cNvSpPr>
          <p:nvPr/>
        </p:nvSpPr>
        <p:spPr bwMode="auto">
          <a:xfrm>
            <a:off x="198438" y="188913"/>
            <a:ext cx="8713787"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ru-RU" altLang="ru-RU" sz="1800" b="1">
                <a:solidFill>
                  <a:srgbClr val="0000FF"/>
                </a:solidFill>
                <a:latin typeface="Times New Roman" pitchFamily="18" charset="0"/>
              </a:rPr>
              <a:t>Показатели средней заработной платы в рамках реализации указов Президента Российской Федерации от 07 мая 2012 года № 597 «О мероприятиях по реализации государственной социальной политики» </a:t>
            </a:r>
          </a:p>
        </p:txBody>
      </p:sp>
      <p:sp>
        <p:nvSpPr>
          <p:cNvPr id="18435" name="Rectangle 122"/>
          <p:cNvSpPr>
            <a:spLocks noChangeArrowheads="1"/>
          </p:cNvSpPr>
          <p:nvPr/>
        </p:nvSpPr>
        <p:spPr bwMode="auto">
          <a:xfrm>
            <a:off x="630238" y="1470025"/>
            <a:ext cx="871378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ru-RU" altLang="ru-RU" sz="1400" b="1">
                <a:latin typeface="Times New Roman" pitchFamily="18" charset="0"/>
              </a:rPr>
              <a:t>Показатели средней заработной платы работников культуры</a:t>
            </a:r>
          </a:p>
        </p:txBody>
      </p:sp>
      <p:pic>
        <p:nvPicPr>
          <p:cNvPr id="1843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7863" y="1916113"/>
            <a:ext cx="8016875" cy="4537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Заголовок 1"/>
          <p:cNvSpPr>
            <a:spLocks noGrp="1"/>
          </p:cNvSpPr>
          <p:nvPr>
            <p:ph type="title"/>
          </p:nvPr>
        </p:nvSpPr>
        <p:spPr>
          <a:xfrm>
            <a:off x="1709738" y="188913"/>
            <a:ext cx="6424612" cy="863600"/>
          </a:xfrm>
        </p:spPr>
        <p:txBody>
          <a:bodyPr/>
          <a:lstStyle/>
          <a:p>
            <a:pPr algn="ctr"/>
            <a:r>
              <a:rPr lang="ru-RU" altLang="ru-RU" sz="3200" b="1" u="sng" smtClean="0">
                <a:latin typeface="Times New Roman" pitchFamily="18" charset="0"/>
                <a:cs typeface="Times New Roman" pitchFamily="18" charset="0"/>
              </a:rPr>
              <a:t>Источники финансирования дефицита бюджета</a:t>
            </a:r>
          </a:p>
        </p:txBody>
      </p:sp>
      <p:sp>
        <p:nvSpPr>
          <p:cNvPr id="19459" name="Объект 2"/>
          <p:cNvSpPr>
            <a:spLocks noGrp="1"/>
          </p:cNvSpPr>
          <p:nvPr>
            <p:ph idx="1"/>
          </p:nvPr>
        </p:nvSpPr>
        <p:spPr>
          <a:xfrm>
            <a:off x="846138" y="1341438"/>
            <a:ext cx="7872412" cy="935037"/>
          </a:xfrm>
        </p:spPr>
        <p:txBody>
          <a:bodyPr/>
          <a:lstStyle/>
          <a:p>
            <a:pPr marL="0" indent="0" algn="just">
              <a:buFontTx/>
              <a:buNone/>
            </a:pPr>
            <a:r>
              <a:rPr lang="ru-RU" altLang="ru-RU" sz="1600" smtClean="0">
                <a:latin typeface="Times New Roman" pitchFamily="18" charset="0"/>
                <a:cs typeface="Times New Roman" pitchFamily="18" charset="0"/>
              </a:rPr>
              <a:t>       Бюджет муниципального образования Борисоглебское за 2020 год выполнен с превышением расходов над доходами  (дефицит бюджета) в сумме 45,4 тыс. рублей.</a:t>
            </a:r>
          </a:p>
          <a:p>
            <a:pPr marL="0" indent="0" algn="just">
              <a:buFontTx/>
              <a:buNone/>
            </a:pPr>
            <a:r>
              <a:rPr lang="ru-RU" altLang="ru-RU" sz="1600" smtClean="0">
                <a:solidFill>
                  <a:srgbClr val="000000"/>
                </a:solidFill>
                <a:latin typeface="Times New Roman" pitchFamily="18" charset="0"/>
                <a:cs typeface="Times New Roman" pitchFamily="18" charset="0"/>
              </a:rPr>
              <a:t> </a:t>
            </a:r>
          </a:p>
          <a:p>
            <a:pPr marL="0" indent="0" algn="just">
              <a:buFontTx/>
              <a:buNone/>
            </a:pPr>
            <a:endParaRPr lang="ru-RU" altLang="ru-RU" sz="1600" smtClean="0">
              <a:latin typeface="Times New Roman" pitchFamily="18" charset="0"/>
              <a:cs typeface="Times New Roman" pitchFamily="18" charset="0"/>
            </a:endParaRPr>
          </a:p>
        </p:txBody>
      </p:sp>
      <p:pic>
        <p:nvPicPr>
          <p:cNvPr id="19460" name="Picture 2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0888" y="2420938"/>
            <a:ext cx="7872412" cy="2592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066" name="Rectangle 2"/>
          <p:cNvSpPr>
            <a:spLocks noGrp="1" noChangeArrowheads="1"/>
          </p:cNvSpPr>
          <p:nvPr>
            <p:ph type="title"/>
          </p:nvPr>
        </p:nvSpPr>
        <p:spPr>
          <a:xfrm>
            <a:off x="-15875" y="-100013"/>
            <a:ext cx="9180513" cy="1081088"/>
          </a:xfrm>
        </p:spPr>
        <p:txBody>
          <a:bodyPr/>
          <a:lstStyle/>
          <a:p>
            <a:pPr algn="ctr" eaLnBrk="1" hangingPunct="1">
              <a:defRPr/>
            </a:pPr>
            <a:r>
              <a:rPr lang="ru-RU" altLang="ru-RU" sz="2700" b="1" u="sng" dirty="0" smtClean="0">
                <a:solidFill>
                  <a:schemeClr val="tx1"/>
                </a:solidFill>
                <a:effectLst>
                  <a:outerShdw blurRad="38100" dist="38100" dir="2700000" algn="tl">
                    <a:srgbClr val="FFFFFF"/>
                  </a:outerShdw>
                </a:effectLst>
                <a:latin typeface="Times New Roman" pitchFamily="18" charset="0"/>
              </a:rPr>
              <a:t>Итоги реализации муниципальных программ муниципального образования Борисоглебское за 2020 год</a:t>
            </a:r>
            <a:r>
              <a:rPr lang="ru-RU" altLang="ru-RU" sz="2700" b="1" u="sng" dirty="0" smtClean="0">
                <a:solidFill>
                  <a:schemeClr val="tx1"/>
                </a:solidFill>
                <a:latin typeface="Times New Roman" pitchFamily="18" charset="0"/>
              </a:rPr>
              <a:t> </a:t>
            </a:r>
          </a:p>
        </p:txBody>
      </p:sp>
      <p:pic>
        <p:nvPicPr>
          <p:cNvPr id="2048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50" y="908050"/>
            <a:ext cx="8769350" cy="5834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ChangeArrowheads="1"/>
          </p:cNvSpPr>
          <p:nvPr/>
        </p:nvSpPr>
        <p:spPr bwMode="auto">
          <a:xfrm>
            <a:off x="69080063" y="-330007913"/>
            <a:ext cx="2201862"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p>
            <a:r>
              <a:rPr lang="ru-RU" altLang="ru-RU" sz="1000"/>
              <a:t>Публичные слушания по проекту </a:t>
            </a:r>
            <a:endParaRPr lang="ru-RU" altLang="ru-RU" sz="1100"/>
          </a:p>
          <a:p>
            <a:pPr eaLnBrk="0" hangingPunct="0"/>
            <a:endParaRPr lang="ru-RU" altLang="ru-RU" sz="1800"/>
          </a:p>
        </p:txBody>
      </p:sp>
      <p:sp>
        <p:nvSpPr>
          <p:cNvPr id="3075" name="Rectangle 5"/>
          <p:cNvSpPr>
            <a:spLocks noChangeArrowheads="1"/>
          </p:cNvSpPr>
          <p:nvPr/>
        </p:nvSpPr>
        <p:spPr bwMode="auto">
          <a:xfrm>
            <a:off x="142397163" y="-196678550"/>
            <a:ext cx="2041525"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p>
            <a:r>
              <a:rPr lang="ru-RU" altLang="ru-RU" sz="1000"/>
              <a:t>краевого бюджета на 2012 год </a:t>
            </a:r>
            <a:endParaRPr lang="ru-RU" altLang="ru-RU" sz="1100"/>
          </a:p>
          <a:p>
            <a:pPr eaLnBrk="0" hangingPunct="0"/>
            <a:endParaRPr lang="ru-RU" altLang="ru-RU" sz="1800"/>
          </a:p>
        </p:txBody>
      </p:sp>
      <p:sp>
        <p:nvSpPr>
          <p:cNvPr id="3076" name="Rectangle 6"/>
          <p:cNvSpPr>
            <a:spLocks noChangeArrowheads="1"/>
          </p:cNvSpPr>
          <p:nvPr/>
        </p:nvSpPr>
        <p:spPr bwMode="auto">
          <a:xfrm>
            <a:off x="-135232775" y="-63358713"/>
            <a:ext cx="267652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p>
            <a:r>
              <a:rPr lang="ru-RU" altLang="ru-RU" sz="1000"/>
              <a:t>и на плановый период 2013 и 2014 годов </a:t>
            </a:r>
            <a:endParaRPr lang="ru-RU" altLang="ru-RU" sz="1100"/>
          </a:p>
          <a:p>
            <a:pPr eaLnBrk="0" hangingPunct="0"/>
            <a:endParaRPr lang="ru-RU" altLang="ru-RU" sz="1800"/>
          </a:p>
        </p:txBody>
      </p:sp>
      <p:sp>
        <p:nvSpPr>
          <p:cNvPr id="3077" name="Rectangle 7"/>
          <p:cNvSpPr>
            <a:spLocks noChangeArrowheads="1"/>
          </p:cNvSpPr>
          <p:nvPr/>
        </p:nvSpPr>
        <p:spPr bwMode="auto">
          <a:xfrm>
            <a:off x="68032313" y="69970650"/>
            <a:ext cx="2182812"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p>
            <a:r>
              <a:rPr lang="ru-RU" altLang="ru-RU" sz="1000"/>
              <a:t>проведены 24 октября 2011 года.</a:t>
            </a:r>
            <a:endParaRPr lang="ru-RU" altLang="ru-RU" sz="1100"/>
          </a:p>
          <a:p>
            <a:pPr eaLnBrk="0" hangingPunct="0"/>
            <a:endParaRPr lang="ru-RU" altLang="ru-RU" sz="1800"/>
          </a:p>
        </p:txBody>
      </p:sp>
      <p:sp>
        <p:nvSpPr>
          <p:cNvPr id="3078" name="Rectangle 8"/>
          <p:cNvSpPr>
            <a:spLocks noChangeArrowheads="1"/>
          </p:cNvSpPr>
          <p:nvPr/>
        </p:nvSpPr>
        <p:spPr bwMode="auto">
          <a:xfrm>
            <a:off x="-6338888" y="203300013"/>
            <a:ext cx="2352675"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p>
            <a:r>
              <a:rPr lang="ru-RU" altLang="ru-RU" sz="1000"/>
              <a:t>В них приняло участие 287 человек,</a:t>
            </a:r>
            <a:endParaRPr lang="ru-RU" altLang="ru-RU" sz="1100"/>
          </a:p>
          <a:p>
            <a:pPr eaLnBrk="0" hangingPunct="0"/>
            <a:endParaRPr lang="ru-RU" altLang="ru-RU" sz="1800"/>
          </a:p>
        </p:txBody>
      </p:sp>
      <p:sp>
        <p:nvSpPr>
          <p:cNvPr id="3079" name="Rectangle 9"/>
          <p:cNvSpPr>
            <a:spLocks noChangeArrowheads="1"/>
          </p:cNvSpPr>
          <p:nvPr/>
        </p:nvSpPr>
        <p:spPr bwMode="auto">
          <a:xfrm>
            <a:off x="-88614250" y="336619850"/>
            <a:ext cx="253682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p>
            <a:r>
              <a:rPr lang="ru-RU" altLang="ru-RU" sz="1000"/>
              <a:t>в том числе 10 независимых экспертов</a:t>
            </a:r>
            <a:endParaRPr lang="ru-RU" altLang="ru-RU" sz="1800"/>
          </a:p>
        </p:txBody>
      </p:sp>
      <p:sp>
        <p:nvSpPr>
          <p:cNvPr id="3080" name="Rectangle 10"/>
          <p:cNvSpPr>
            <a:spLocks noChangeArrowheads="1"/>
          </p:cNvSpPr>
          <p:nvPr/>
        </p:nvSpPr>
        <p:spPr bwMode="auto">
          <a:xfrm>
            <a:off x="69080063" y="-330007913"/>
            <a:ext cx="2201862"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p>
            <a:r>
              <a:rPr lang="ru-RU" altLang="ru-RU" sz="1000"/>
              <a:t>Публичные слушания по проекту </a:t>
            </a:r>
            <a:endParaRPr lang="ru-RU" altLang="ru-RU" sz="1100"/>
          </a:p>
          <a:p>
            <a:pPr eaLnBrk="0" hangingPunct="0"/>
            <a:endParaRPr lang="ru-RU" altLang="ru-RU" sz="1800"/>
          </a:p>
        </p:txBody>
      </p:sp>
      <p:sp>
        <p:nvSpPr>
          <p:cNvPr id="3081" name="Rectangle 11"/>
          <p:cNvSpPr>
            <a:spLocks noChangeArrowheads="1"/>
          </p:cNvSpPr>
          <p:nvPr/>
        </p:nvSpPr>
        <p:spPr bwMode="auto">
          <a:xfrm>
            <a:off x="142397163" y="-196678550"/>
            <a:ext cx="2041525"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p>
            <a:r>
              <a:rPr lang="ru-RU" altLang="ru-RU" sz="1000"/>
              <a:t>краевого бюджета на 2012 год </a:t>
            </a:r>
            <a:endParaRPr lang="ru-RU" altLang="ru-RU" sz="1100"/>
          </a:p>
          <a:p>
            <a:pPr eaLnBrk="0" hangingPunct="0"/>
            <a:endParaRPr lang="ru-RU" altLang="ru-RU" sz="1800"/>
          </a:p>
        </p:txBody>
      </p:sp>
      <p:sp>
        <p:nvSpPr>
          <p:cNvPr id="3082" name="Rectangle 12"/>
          <p:cNvSpPr>
            <a:spLocks noChangeArrowheads="1"/>
          </p:cNvSpPr>
          <p:nvPr/>
        </p:nvSpPr>
        <p:spPr bwMode="auto">
          <a:xfrm>
            <a:off x="-135232775" y="-63358713"/>
            <a:ext cx="267652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p>
            <a:r>
              <a:rPr lang="ru-RU" altLang="ru-RU" sz="1000"/>
              <a:t>и на плановый период 2013 и 2014 годов </a:t>
            </a:r>
            <a:endParaRPr lang="ru-RU" altLang="ru-RU" sz="1100"/>
          </a:p>
          <a:p>
            <a:pPr eaLnBrk="0" hangingPunct="0"/>
            <a:endParaRPr lang="ru-RU" altLang="ru-RU" sz="1800"/>
          </a:p>
        </p:txBody>
      </p:sp>
      <p:sp>
        <p:nvSpPr>
          <p:cNvPr id="3083" name="Rectangle 13"/>
          <p:cNvSpPr>
            <a:spLocks noChangeArrowheads="1"/>
          </p:cNvSpPr>
          <p:nvPr/>
        </p:nvSpPr>
        <p:spPr bwMode="auto">
          <a:xfrm>
            <a:off x="68032313" y="69970650"/>
            <a:ext cx="2182812"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p>
            <a:r>
              <a:rPr lang="ru-RU" altLang="ru-RU" sz="1000"/>
              <a:t>проведены 24 октября 2011 года.</a:t>
            </a:r>
            <a:endParaRPr lang="ru-RU" altLang="ru-RU" sz="1100"/>
          </a:p>
          <a:p>
            <a:pPr eaLnBrk="0" hangingPunct="0"/>
            <a:endParaRPr lang="ru-RU" altLang="ru-RU" sz="1800"/>
          </a:p>
        </p:txBody>
      </p:sp>
      <p:sp>
        <p:nvSpPr>
          <p:cNvPr id="3084" name="Rectangle 14"/>
          <p:cNvSpPr>
            <a:spLocks noChangeArrowheads="1"/>
          </p:cNvSpPr>
          <p:nvPr/>
        </p:nvSpPr>
        <p:spPr bwMode="auto">
          <a:xfrm>
            <a:off x="-6338888" y="203300013"/>
            <a:ext cx="2352675"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p>
            <a:r>
              <a:rPr lang="ru-RU" altLang="ru-RU" sz="1000"/>
              <a:t>В них приняло участие 287 человек,</a:t>
            </a:r>
            <a:endParaRPr lang="ru-RU" altLang="ru-RU" sz="1100"/>
          </a:p>
          <a:p>
            <a:pPr eaLnBrk="0" hangingPunct="0"/>
            <a:endParaRPr lang="ru-RU" altLang="ru-RU" sz="1800"/>
          </a:p>
        </p:txBody>
      </p:sp>
      <p:sp>
        <p:nvSpPr>
          <p:cNvPr id="3085" name="Rectangle 15"/>
          <p:cNvSpPr>
            <a:spLocks noChangeArrowheads="1"/>
          </p:cNvSpPr>
          <p:nvPr/>
        </p:nvSpPr>
        <p:spPr bwMode="auto">
          <a:xfrm>
            <a:off x="-88614250" y="336619850"/>
            <a:ext cx="253682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p>
            <a:r>
              <a:rPr lang="ru-RU" altLang="ru-RU" sz="1000"/>
              <a:t>в том числе 10 независимых экспертов</a:t>
            </a:r>
            <a:endParaRPr lang="ru-RU" altLang="ru-RU" sz="1800"/>
          </a:p>
        </p:txBody>
      </p:sp>
      <p:sp>
        <p:nvSpPr>
          <p:cNvPr id="3086" name="Text Box 16"/>
          <p:cNvSpPr txBox="1">
            <a:spLocks noChangeArrowheads="1"/>
          </p:cNvSpPr>
          <p:nvPr/>
        </p:nvSpPr>
        <p:spPr bwMode="auto">
          <a:xfrm>
            <a:off x="341313" y="620713"/>
            <a:ext cx="8569325" cy="547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indent="447675" eaLnBrk="0" hangingPunct="0">
              <a:defRPr sz="900">
                <a:solidFill>
                  <a:schemeClr val="tx1"/>
                </a:solidFill>
                <a:latin typeface="Arial" charset="0"/>
                <a:cs typeface="Arial" charset="0"/>
              </a:defRPr>
            </a:lvl1pPr>
            <a:lvl2pPr marL="742950" indent="-285750" eaLnBrk="0" hangingPunct="0">
              <a:defRPr sz="900">
                <a:solidFill>
                  <a:schemeClr val="tx1"/>
                </a:solidFill>
                <a:latin typeface="Arial" charset="0"/>
                <a:cs typeface="Arial" charset="0"/>
              </a:defRPr>
            </a:lvl2pPr>
            <a:lvl3pPr marL="1143000" indent="-228600" eaLnBrk="0" hangingPunct="0">
              <a:defRPr sz="900">
                <a:solidFill>
                  <a:schemeClr val="tx1"/>
                </a:solidFill>
                <a:latin typeface="Arial" charset="0"/>
                <a:cs typeface="Arial" charset="0"/>
              </a:defRPr>
            </a:lvl3pPr>
            <a:lvl4pPr marL="1600200" indent="-228600" eaLnBrk="0" hangingPunct="0">
              <a:defRPr sz="900">
                <a:solidFill>
                  <a:schemeClr val="tx1"/>
                </a:solidFill>
                <a:latin typeface="Arial" charset="0"/>
                <a:cs typeface="Arial" charset="0"/>
              </a:defRPr>
            </a:lvl4pPr>
            <a:lvl5pPr marL="2057400" indent="-228600" eaLnBrk="0" hangingPunct="0">
              <a:defRPr sz="900">
                <a:solidFill>
                  <a:schemeClr val="tx1"/>
                </a:solidFill>
                <a:latin typeface="Arial" charset="0"/>
                <a:cs typeface="Arial" charset="0"/>
              </a:defRPr>
            </a:lvl5pPr>
            <a:lvl6pPr marL="2514600" indent="-228600" eaLnBrk="0" fontAlgn="base" hangingPunct="0">
              <a:spcBef>
                <a:spcPct val="0"/>
              </a:spcBef>
              <a:spcAft>
                <a:spcPct val="0"/>
              </a:spcAft>
              <a:defRPr sz="900">
                <a:solidFill>
                  <a:schemeClr val="tx1"/>
                </a:solidFill>
                <a:latin typeface="Arial" charset="0"/>
                <a:cs typeface="Arial" charset="0"/>
              </a:defRPr>
            </a:lvl6pPr>
            <a:lvl7pPr marL="2971800" indent="-228600" eaLnBrk="0" fontAlgn="base" hangingPunct="0">
              <a:spcBef>
                <a:spcPct val="0"/>
              </a:spcBef>
              <a:spcAft>
                <a:spcPct val="0"/>
              </a:spcAft>
              <a:defRPr sz="900">
                <a:solidFill>
                  <a:schemeClr val="tx1"/>
                </a:solidFill>
                <a:latin typeface="Arial" charset="0"/>
                <a:cs typeface="Arial" charset="0"/>
              </a:defRPr>
            </a:lvl7pPr>
            <a:lvl8pPr marL="3429000" indent="-228600" eaLnBrk="0" fontAlgn="base" hangingPunct="0">
              <a:spcBef>
                <a:spcPct val="0"/>
              </a:spcBef>
              <a:spcAft>
                <a:spcPct val="0"/>
              </a:spcAft>
              <a:defRPr sz="900">
                <a:solidFill>
                  <a:schemeClr val="tx1"/>
                </a:solidFill>
                <a:latin typeface="Arial" charset="0"/>
                <a:cs typeface="Arial" charset="0"/>
              </a:defRPr>
            </a:lvl8pPr>
            <a:lvl9pPr marL="3886200" indent="-228600" eaLnBrk="0" fontAlgn="base" hangingPunct="0">
              <a:spcBef>
                <a:spcPct val="0"/>
              </a:spcBef>
              <a:spcAft>
                <a:spcPct val="0"/>
              </a:spcAft>
              <a:defRPr sz="900">
                <a:solidFill>
                  <a:schemeClr val="tx1"/>
                </a:solidFill>
                <a:latin typeface="Arial" charset="0"/>
                <a:cs typeface="Arial" charset="0"/>
              </a:defRPr>
            </a:lvl9pPr>
          </a:lstStyle>
          <a:p>
            <a:pPr algn="just" eaLnBrk="1" hangingPunct="1">
              <a:spcBef>
                <a:spcPct val="50000"/>
              </a:spcBef>
            </a:pPr>
            <a:r>
              <a:rPr lang="ru-RU" altLang="ru-RU" sz="1400">
                <a:latin typeface="Times New Roman" pitchFamily="18" charset="0"/>
              </a:rPr>
              <a:t>Годовой отчет об исполнении бюджета муниципального образования Борисоглебское представляется в Совет народных депутатов муниципального образования Борисоглебское не позднее 1 мая текущего года. До утверждения Советом народных депутатов годовой отчет подлежит внешней проверке органом государственного финансового контроля Владимирской области (Счетной палатой Владимирской области). По результатам рассмотрения годового отчета об исполнении бюджета муниципального образования Борисоглебское и заключения органа государственного финансового контроля Совет народных депутатов муниципального образования Борисоглебское принимает либо отклоняет решение об исполнении бюджета.</a:t>
            </a:r>
          </a:p>
          <a:p>
            <a:pPr algn="just" eaLnBrk="1" hangingPunct="1">
              <a:spcBef>
                <a:spcPct val="50000"/>
              </a:spcBef>
            </a:pPr>
            <a:r>
              <a:rPr lang="ru-RU" altLang="ru-RU" sz="1400">
                <a:latin typeface="Times New Roman" pitchFamily="18" charset="0"/>
              </a:rPr>
              <a:t>По вопросу рассмотрения проекта решения Совета народных депутатов муниципального образования Борисоглебское </a:t>
            </a:r>
            <a:r>
              <a:rPr lang="ru-RU" altLang="ru-RU" sz="1400">
                <a:solidFill>
                  <a:srgbClr val="000000"/>
                </a:solidFill>
                <a:latin typeface="Times New Roman" pitchFamily="18" charset="0"/>
                <a:cs typeface="Times New Roman" pitchFamily="18" charset="0"/>
              </a:rPr>
              <a:t>«Об утверждении отчета об исполнении бюджета муниципального образования Борисоглебское за 2020 год» </a:t>
            </a:r>
            <a:r>
              <a:rPr lang="ru-RU" altLang="ru-RU" sz="1400">
                <a:latin typeface="Times New Roman" pitchFamily="18" charset="0"/>
              </a:rPr>
              <a:t>назначаются публичные слушания. Положение «О публичных слушаниях в муниципальном образовании Борисоглебское» утверждено решением Совета народных депутатов муниципального образования Борисоглебское от 12.05.2006 г. № 26. </a:t>
            </a:r>
          </a:p>
          <a:p>
            <a:pPr algn="just" eaLnBrk="1" hangingPunct="1">
              <a:spcBef>
                <a:spcPct val="50000"/>
              </a:spcBef>
            </a:pPr>
            <a:r>
              <a:rPr lang="ru-RU" altLang="ru-RU" sz="1400">
                <a:latin typeface="Times New Roman" pitchFamily="18" charset="0"/>
              </a:rPr>
              <a:t>Решением Совета народных депутатов «О назначении публичных слушаний по проекту решения Совета народных депутатов «Об утверждении отчета об исполнении бюджета муниципального образования Борисоглебское за 2020 год» определены: </a:t>
            </a:r>
          </a:p>
          <a:p>
            <a:pPr algn="just" eaLnBrk="1" hangingPunct="1">
              <a:spcBef>
                <a:spcPct val="50000"/>
              </a:spcBef>
              <a:buFontTx/>
              <a:buChar char="-"/>
            </a:pPr>
            <a:r>
              <a:rPr lang="ru-RU" altLang="ru-RU" sz="1400">
                <a:latin typeface="Times New Roman" pitchFamily="18" charset="0"/>
              </a:rPr>
              <a:t>дата и место проведения публичных слушаний - 13 мая 2021 года в 14 час.00 мин. Муромский район, с. Борисоглеб, ул. Первомайская, д.16, кабинет Главы администрации муниципального образования Борисоглебское ;</a:t>
            </a:r>
          </a:p>
          <a:p>
            <a:pPr algn="just" eaLnBrk="1" hangingPunct="1">
              <a:spcBef>
                <a:spcPct val="50000"/>
              </a:spcBef>
              <a:buFontTx/>
              <a:buChar char="-"/>
            </a:pPr>
            <a:r>
              <a:rPr lang="ru-RU" altLang="ru-RU" sz="1400">
                <a:latin typeface="Times New Roman" pitchFamily="18" charset="0"/>
              </a:rPr>
              <a:t>права граждан при проведении публичных слушаний - свои рекомендации по проекту решения Совета народных депутатов «Об утверждении отчета об исполнении бюджета муниципального образования Борисоглебское за 2020 год» жители муниципального образования Борисоглебское могут письменно направлять в комиссию,  расположенную по адресу: 602212 с. Борисоглеб, ул. Первомайская, д.16 Муромского района, до 12 мая 2021 года.</a:t>
            </a:r>
          </a:p>
        </p:txBody>
      </p:sp>
      <p:sp>
        <p:nvSpPr>
          <p:cNvPr id="3087" name="Rectangle 4"/>
          <p:cNvSpPr>
            <a:spLocks noChangeArrowheads="1"/>
          </p:cNvSpPr>
          <p:nvPr/>
        </p:nvSpPr>
        <p:spPr bwMode="auto">
          <a:xfrm>
            <a:off x="2070100" y="0"/>
            <a:ext cx="5329238" cy="620713"/>
          </a:xfrm>
          <a:prstGeom prst="rect">
            <a:avLst/>
          </a:prstGeom>
          <a:noFill/>
          <a:ln>
            <a:noFill/>
          </a:ln>
          <a:extLst/>
        </p:spPr>
        <p:txBody>
          <a:bodyPr anchor="ctr">
            <a:scene3d>
              <a:camera prst="orthographicFront"/>
              <a:lightRig rig="glow" dir="tl">
                <a:rot lat="0" lon="0" rev="5400000"/>
              </a:lightRig>
            </a:scene3d>
            <a:sp3d contourW="12700">
              <a:bevelT w="25400" h="25400"/>
              <a:contourClr>
                <a:schemeClr val="accent6">
                  <a:shade val="73000"/>
                </a:schemeClr>
              </a:contourClr>
            </a:sp3d>
          </a:bodyPr>
          <a:lstStyle>
            <a:lvl1pPr algn="l" eaLnBrk="0" hangingPunct="0">
              <a:spcBef>
                <a:spcPct val="20000"/>
              </a:spcBef>
              <a:buChar char="•"/>
              <a:defRPr sz="2800">
                <a:solidFill>
                  <a:schemeClr val="tx1"/>
                </a:solidFill>
                <a:latin typeface="Verdana" pitchFamily="34" charset="0"/>
              </a:defRPr>
            </a:lvl1pPr>
            <a:lvl2pPr marL="742950" indent="-285750" algn="l" eaLnBrk="0" hangingPunct="0">
              <a:spcBef>
                <a:spcPct val="20000"/>
              </a:spcBef>
              <a:buChar char="–"/>
              <a:defRPr sz="2400">
                <a:solidFill>
                  <a:schemeClr val="tx1"/>
                </a:solidFill>
                <a:latin typeface="Verdana" pitchFamily="34" charset="0"/>
              </a:defRPr>
            </a:lvl2pPr>
            <a:lvl3pPr marL="1143000" indent="-228600" algn="l" eaLnBrk="0" hangingPunct="0">
              <a:spcBef>
                <a:spcPct val="20000"/>
              </a:spcBef>
              <a:buChar char="•"/>
              <a:defRPr sz="2000">
                <a:solidFill>
                  <a:schemeClr val="tx1"/>
                </a:solidFill>
                <a:latin typeface="Verdana" pitchFamily="34" charset="0"/>
              </a:defRPr>
            </a:lvl3pPr>
            <a:lvl4pPr marL="1600200" indent="-228600" algn="l" eaLnBrk="0" hangingPunct="0">
              <a:spcBef>
                <a:spcPct val="20000"/>
              </a:spcBef>
              <a:buChar char="–"/>
              <a:defRPr sz="2000">
                <a:solidFill>
                  <a:schemeClr val="tx1"/>
                </a:solidFill>
                <a:latin typeface="Verdana" pitchFamily="34" charset="0"/>
              </a:defRPr>
            </a:lvl4pPr>
            <a:lvl5pPr marL="2057400" indent="-228600" algn="l" eaLnBrk="0" hangingPunct="0">
              <a:spcBef>
                <a:spcPct val="20000"/>
              </a:spcBef>
              <a:buChar char="»"/>
              <a:defRPr sz="1600">
                <a:solidFill>
                  <a:schemeClr val="tx1"/>
                </a:solidFill>
                <a:latin typeface="Verdana" pitchFamily="34" charset="0"/>
              </a:defRPr>
            </a:lvl5pPr>
            <a:lvl6pPr marL="2514600" indent="-228600" eaLnBrk="0" fontAlgn="base" hangingPunct="0">
              <a:spcBef>
                <a:spcPct val="20000"/>
              </a:spcBef>
              <a:spcAft>
                <a:spcPct val="0"/>
              </a:spcAft>
              <a:buChar char="»"/>
              <a:defRPr sz="1600">
                <a:solidFill>
                  <a:schemeClr val="tx1"/>
                </a:solidFill>
                <a:latin typeface="Verdana" pitchFamily="34" charset="0"/>
              </a:defRPr>
            </a:lvl6pPr>
            <a:lvl7pPr marL="2971800" indent="-228600" eaLnBrk="0" fontAlgn="base" hangingPunct="0">
              <a:spcBef>
                <a:spcPct val="20000"/>
              </a:spcBef>
              <a:spcAft>
                <a:spcPct val="0"/>
              </a:spcAft>
              <a:buChar char="»"/>
              <a:defRPr sz="1600">
                <a:solidFill>
                  <a:schemeClr val="tx1"/>
                </a:solidFill>
                <a:latin typeface="Verdana" pitchFamily="34" charset="0"/>
              </a:defRPr>
            </a:lvl7pPr>
            <a:lvl8pPr marL="3429000" indent="-228600" eaLnBrk="0" fontAlgn="base" hangingPunct="0">
              <a:spcBef>
                <a:spcPct val="20000"/>
              </a:spcBef>
              <a:spcAft>
                <a:spcPct val="0"/>
              </a:spcAft>
              <a:buChar char="»"/>
              <a:defRPr sz="1600">
                <a:solidFill>
                  <a:schemeClr val="tx1"/>
                </a:solidFill>
                <a:latin typeface="Verdana" pitchFamily="34" charset="0"/>
              </a:defRPr>
            </a:lvl8pPr>
            <a:lvl9pPr marL="3886200" indent="-228600" eaLnBrk="0" fontAlgn="base" hangingPunct="0">
              <a:spcBef>
                <a:spcPct val="20000"/>
              </a:spcBef>
              <a:spcAft>
                <a:spcPct val="0"/>
              </a:spcAft>
              <a:buChar char="»"/>
              <a:defRPr sz="1600">
                <a:solidFill>
                  <a:schemeClr val="tx1"/>
                </a:solidFill>
                <a:latin typeface="Verdana" pitchFamily="34" charset="0"/>
              </a:defRPr>
            </a:lvl9pPr>
          </a:lstStyle>
          <a:p>
            <a:pPr algn="ctr" eaLnBrk="1" hangingPunct="1">
              <a:spcBef>
                <a:spcPct val="0"/>
              </a:spcBef>
              <a:buFontTx/>
              <a:buNone/>
              <a:defRPr/>
            </a:pPr>
            <a:r>
              <a:rPr lang="ru-RU" altLang="ru-RU" sz="3200" b="1" i="1" u="sng" dirty="0" smtClean="0">
                <a:ln w="11430"/>
                <a:latin typeface="Times New Roman" panose="02020603050405020304" pitchFamily="18" charset="0"/>
                <a:cs typeface="Times New Roman" panose="02020603050405020304" pitchFamily="18" charset="0"/>
              </a:rPr>
              <a:t>Вводная часть</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6"/>
          <p:cNvSpPr txBox="1">
            <a:spLocks noChangeArrowheads="1"/>
          </p:cNvSpPr>
          <p:nvPr/>
        </p:nvSpPr>
        <p:spPr bwMode="auto">
          <a:xfrm>
            <a:off x="198438" y="3094038"/>
            <a:ext cx="8602662" cy="263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indent="542925" eaLnBrk="0" hangingPunct="0">
              <a:defRPr sz="900">
                <a:solidFill>
                  <a:schemeClr val="tx1"/>
                </a:solidFill>
                <a:latin typeface="Arial" charset="0"/>
                <a:cs typeface="Arial" charset="0"/>
              </a:defRPr>
            </a:lvl1pPr>
            <a:lvl2pPr marL="742950" indent="-285750" eaLnBrk="0" hangingPunct="0">
              <a:defRPr sz="900">
                <a:solidFill>
                  <a:schemeClr val="tx1"/>
                </a:solidFill>
                <a:latin typeface="Arial" charset="0"/>
                <a:cs typeface="Arial" charset="0"/>
              </a:defRPr>
            </a:lvl2pPr>
            <a:lvl3pPr marL="1143000" indent="-228600" eaLnBrk="0" hangingPunct="0">
              <a:defRPr sz="900">
                <a:solidFill>
                  <a:schemeClr val="tx1"/>
                </a:solidFill>
                <a:latin typeface="Arial" charset="0"/>
                <a:cs typeface="Arial" charset="0"/>
              </a:defRPr>
            </a:lvl3pPr>
            <a:lvl4pPr marL="1600200" indent="-228600" eaLnBrk="0" hangingPunct="0">
              <a:defRPr sz="900">
                <a:solidFill>
                  <a:schemeClr val="tx1"/>
                </a:solidFill>
                <a:latin typeface="Arial" charset="0"/>
                <a:cs typeface="Arial" charset="0"/>
              </a:defRPr>
            </a:lvl4pPr>
            <a:lvl5pPr marL="2057400" indent="-228600" eaLnBrk="0" hangingPunct="0">
              <a:defRPr sz="900">
                <a:solidFill>
                  <a:schemeClr val="tx1"/>
                </a:solidFill>
                <a:latin typeface="Arial" charset="0"/>
                <a:cs typeface="Arial" charset="0"/>
              </a:defRPr>
            </a:lvl5pPr>
            <a:lvl6pPr marL="2514600" indent="-228600" eaLnBrk="0" fontAlgn="base" hangingPunct="0">
              <a:spcBef>
                <a:spcPct val="0"/>
              </a:spcBef>
              <a:spcAft>
                <a:spcPct val="0"/>
              </a:spcAft>
              <a:defRPr sz="900">
                <a:solidFill>
                  <a:schemeClr val="tx1"/>
                </a:solidFill>
                <a:latin typeface="Arial" charset="0"/>
                <a:cs typeface="Arial" charset="0"/>
              </a:defRPr>
            </a:lvl6pPr>
            <a:lvl7pPr marL="2971800" indent="-228600" eaLnBrk="0" fontAlgn="base" hangingPunct="0">
              <a:spcBef>
                <a:spcPct val="0"/>
              </a:spcBef>
              <a:spcAft>
                <a:spcPct val="0"/>
              </a:spcAft>
              <a:defRPr sz="900">
                <a:solidFill>
                  <a:schemeClr val="tx1"/>
                </a:solidFill>
                <a:latin typeface="Arial" charset="0"/>
                <a:cs typeface="Arial" charset="0"/>
              </a:defRPr>
            </a:lvl7pPr>
            <a:lvl8pPr marL="3429000" indent="-228600" eaLnBrk="0" fontAlgn="base" hangingPunct="0">
              <a:spcBef>
                <a:spcPct val="0"/>
              </a:spcBef>
              <a:spcAft>
                <a:spcPct val="0"/>
              </a:spcAft>
              <a:defRPr sz="900">
                <a:solidFill>
                  <a:schemeClr val="tx1"/>
                </a:solidFill>
                <a:latin typeface="Arial" charset="0"/>
                <a:cs typeface="Arial" charset="0"/>
              </a:defRPr>
            </a:lvl8pPr>
            <a:lvl9pPr marL="3886200" indent="-228600" eaLnBrk="0" fontAlgn="base" hangingPunct="0">
              <a:spcBef>
                <a:spcPct val="0"/>
              </a:spcBef>
              <a:spcAft>
                <a:spcPct val="0"/>
              </a:spcAft>
              <a:defRPr sz="900">
                <a:solidFill>
                  <a:schemeClr val="tx1"/>
                </a:solidFill>
                <a:latin typeface="Arial" charset="0"/>
                <a:cs typeface="Arial" charset="0"/>
              </a:defRPr>
            </a:lvl9pPr>
          </a:lstStyle>
          <a:p>
            <a:pPr algn="ctr" eaLnBrk="1" hangingPunct="1">
              <a:spcBef>
                <a:spcPct val="50000"/>
              </a:spcBef>
            </a:pPr>
            <a:r>
              <a:rPr lang="ru-RU" altLang="ru-RU" sz="1800" b="1" u="sng">
                <a:latin typeface="Times New Roman" pitchFamily="18" charset="0"/>
              </a:rPr>
              <a:t>Информация для контактов</a:t>
            </a:r>
          </a:p>
          <a:p>
            <a:pPr algn="ctr" eaLnBrk="1" hangingPunct="1">
              <a:spcBef>
                <a:spcPct val="50000"/>
              </a:spcBef>
            </a:pPr>
            <a:endParaRPr lang="ru-RU" altLang="ru-RU" sz="1800" b="1" u="sng">
              <a:latin typeface="Times New Roman" pitchFamily="18" charset="0"/>
            </a:endParaRPr>
          </a:p>
          <a:p>
            <a:pPr algn="ctr" eaLnBrk="1" hangingPunct="1">
              <a:spcBef>
                <a:spcPct val="50000"/>
              </a:spcBef>
            </a:pPr>
            <a:r>
              <a:rPr lang="ru-RU" altLang="ru-RU" sz="1600">
                <a:latin typeface="Times New Roman" pitchFamily="18" charset="0"/>
              </a:rPr>
              <a:t>Финансовое управление администрации Муромского района</a:t>
            </a:r>
          </a:p>
          <a:p>
            <a:pPr algn="ctr" eaLnBrk="1" hangingPunct="1"/>
            <a:r>
              <a:rPr lang="ru-RU" altLang="ru-RU" sz="1600">
                <a:latin typeface="Times New Roman" pitchFamily="18" charset="0"/>
              </a:rPr>
              <a:t>Адрес: пл. Крестьянина, 6</a:t>
            </a:r>
          </a:p>
          <a:p>
            <a:pPr algn="ctr" eaLnBrk="1" hangingPunct="1"/>
            <a:r>
              <a:rPr lang="ru-RU" altLang="ru-RU" sz="1600">
                <a:latin typeface="Times New Roman" pitchFamily="18" charset="0"/>
              </a:rPr>
              <a:t>г. Муром, Владимирская обл., 602267</a:t>
            </a:r>
          </a:p>
          <a:p>
            <a:pPr algn="ctr" eaLnBrk="1" hangingPunct="1"/>
            <a:r>
              <a:rPr lang="ru-RU" altLang="ru-RU" sz="1600">
                <a:latin typeface="Times New Roman" pitchFamily="18" charset="0"/>
              </a:rPr>
              <a:t>тел. (49234) 3-31-95, факс (49234) 2-69-95</a:t>
            </a:r>
          </a:p>
          <a:p>
            <a:pPr algn="ctr" eaLnBrk="1" hangingPunct="1"/>
            <a:r>
              <a:rPr lang="en-US" altLang="ru-RU" sz="1600">
                <a:latin typeface="Times New Roman" pitchFamily="18" charset="0"/>
              </a:rPr>
              <a:t>e-mail: </a:t>
            </a:r>
            <a:r>
              <a:rPr lang="ru-RU" altLang="ru-RU" sz="1600" u="sng">
                <a:latin typeface="Times New Roman" pitchFamily="18" charset="0"/>
              </a:rPr>
              <a:t>rayfu@mail.ru</a:t>
            </a:r>
          </a:p>
          <a:p>
            <a:pPr algn="ctr" eaLnBrk="1" hangingPunct="1"/>
            <a:r>
              <a:rPr lang="ru-RU" altLang="ru-RU" sz="1600">
                <a:latin typeface="Times New Roman" pitchFamily="18" charset="0"/>
              </a:rPr>
              <a:t>График работы финансового управления:</a:t>
            </a:r>
          </a:p>
          <a:p>
            <a:pPr algn="ctr" eaLnBrk="1" hangingPunct="1"/>
            <a:r>
              <a:rPr lang="ru-RU" altLang="ru-RU" sz="1600">
                <a:latin typeface="Times New Roman" pitchFamily="18" charset="0"/>
              </a:rPr>
              <a:t>с 8:00 до 17:00 перерыв на обед с 12:00 до 13:00</a:t>
            </a:r>
          </a:p>
        </p:txBody>
      </p:sp>
      <p:sp>
        <p:nvSpPr>
          <p:cNvPr id="21507" name="Text Box 5"/>
          <p:cNvSpPr txBox="1">
            <a:spLocks noChangeArrowheads="1"/>
          </p:cNvSpPr>
          <p:nvPr/>
        </p:nvSpPr>
        <p:spPr bwMode="auto">
          <a:xfrm>
            <a:off x="282575" y="188913"/>
            <a:ext cx="8531225" cy="1692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900">
                <a:solidFill>
                  <a:schemeClr val="tx1"/>
                </a:solidFill>
                <a:latin typeface="Arial" charset="0"/>
                <a:cs typeface="Arial" charset="0"/>
              </a:defRPr>
            </a:lvl1pPr>
            <a:lvl2pPr marL="742950" indent="-285750" eaLnBrk="0" hangingPunct="0">
              <a:defRPr sz="900">
                <a:solidFill>
                  <a:schemeClr val="tx1"/>
                </a:solidFill>
                <a:latin typeface="Arial" charset="0"/>
                <a:cs typeface="Arial" charset="0"/>
              </a:defRPr>
            </a:lvl2pPr>
            <a:lvl3pPr marL="1143000" indent="-228600" eaLnBrk="0" hangingPunct="0">
              <a:defRPr sz="900">
                <a:solidFill>
                  <a:schemeClr val="tx1"/>
                </a:solidFill>
                <a:latin typeface="Arial" charset="0"/>
                <a:cs typeface="Arial" charset="0"/>
              </a:defRPr>
            </a:lvl3pPr>
            <a:lvl4pPr marL="1600200" indent="-228600" eaLnBrk="0" hangingPunct="0">
              <a:defRPr sz="900">
                <a:solidFill>
                  <a:schemeClr val="tx1"/>
                </a:solidFill>
                <a:latin typeface="Arial" charset="0"/>
                <a:cs typeface="Arial" charset="0"/>
              </a:defRPr>
            </a:lvl4pPr>
            <a:lvl5pPr marL="2057400" indent="-228600" eaLnBrk="0" hangingPunct="0">
              <a:defRPr sz="900">
                <a:solidFill>
                  <a:schemeClr val="tx1"/>
                </a:solidFill>
                <a:latin typeface="Arial" charset="0"/>
                <a:cs typeface="Arial" charset="0"/>
              </a:defRPr>
            </a:lvl5pPr>
            <a:lvl6pPr marL="2514600" indent="-228600" eaLnBrk="0" fontAlgn="base" hangingPunct="0">
              <a:spcBef>
                <a:spcPct val="0"/>
              </a:spcBef>
              <a:spcAft>
                <a:spcPct val="0"/>
              </a:spcAft>
              <a:defRPr sz="900">
                <a:solidFill>
                  <a:schemeClr val="tx1"/>
                </a:solidFill>
                <a:latin typeface="Arial" charset="0"/>
                <a:cs typeface="Arial" charset="0"/>
              </a:defRPr>
            </a:lvl6pPr>
            <a:lvl7pPr marL="2971800" indent="-228600" eaLnBrk="0" fontAlgn="base" hangingPunct="0">
              <a:spcBef>
                <a:spcPct val="0"/>
              </a:spcBef>
              <a:spcAft>
                <a:spcPct val="0"/>
              </a:spcAft>
              <a:defRPr sz="900">
                <a:solidFill>
                  <a:schemeClr val="tx1"/>
                </a:solidFill>
                <a:latin typeface="Arial" charset="0"/>
                <a:cs typeface="Arial" charset="0"/>
              </a:defRPr>
            </a:lvl7pPr>
            <a:lvl8pPr marL="3429000" indent="-228600" eaLnBrk="0" fontAlgn="base" hangingPunct="0">
              <a:spcBef>
                <a:spcPct val="0"/>
              </a:spcBef>
              <a:spcAft>
                <a:spcPct val="0"/>
              </a:spcAft>
              <a:defRPr sz="900">
                <a:solidFill>
                  <a:schemeClr val="tx1"/>
                </a:solidFill>
                <a:latin typeface="Arial" charset="0"/>
                <a:cs typeface="Arial" charset="0"/>
              </a:defRPr>
            </a:lvl8pPr>
            <a:lvl9pPr marL="3886200" indent="-228600" eaLnBrk="0" fontAlgn="base" hangingPunct="0">
              <a:spcBef>
                <a:spcPct val="0"/>
              </a:spcBef>
              <a:spcAft>
                <a:spcPct val="0"/>
              </a:spcAft>
              <a:defRPr sz="900">
                <a:solidFill>
                  <a:schemeClr val="tx1"/>
                </a:solidFill>
                <a:latin typeface="Arial" charset="0"/>
                <a:cs typeface="Arial" charset="0"/>
              </a:defRPr>
            </a:lvl9pPr>
          </a:lstStyle>
          <a:p>
            <a:pPr eaLnBrk="1" hangingPunct="1"/>
            <a:r>
              <a:rPr lang="ru-RU" sz="1600" dirty="0"/>
              <a:t> </a:t>
            </a:r>
          </a:p>
          <a:p>
            <a:pPr algn="just" eaLnBrk="1" hangingPunct="1">
              <a:spcBef>
                <a:spcPct val="50000"/>
              </a:spcBef>
            </a:pPr>
            <a:r>
              <a:rPr lang="ru-RU" altLang="ru-RU" sz="1600" dirty="0">
                <a:latin typeface="Times New Roman" pitchFamily="18" charset="0"/>
              </a:rPr>
              <a:t>С решением Совета народных депутатов муниципального образования Борисоглебское Муромского района № </a:t>
            </a:r>
            <a:r>
              <a:rPr lang="ru-RU" altLang="ru-RU" sz="1600" dirty="0" smtClean="0">
                <a:latin typeface="Times New Roman" pitchFamily="18" charset="0"/>
              </a:rPr>
              <a:t>25 </a:t>
            </a:r>
            <a:r>
              <a:rPr lang="ru-RU" altLang="ru-RU" sz="1600" dirty="0">
                <a:latin typeface="Times New Roman" pitchFamily="18" charset="0"/>
              </a:rPr>
              <a:t>от </a:t>
            </a:r>
            <a:r>
              <a:rPr lang="ru-RU" altLang="ru-RU" sz="1600" dirty="0" smtClean="0">
                <a:latin typeface="Times New Roman" pitchFamily="18" charset="0"/>
              </a:rPr>
              <a:t>13.05.2021 </a:t>
            </a:r>
            <a:r>
              <a:rPr lang="ru-RU" altLang="ru-RU" sz="1600" dirty="0">
                <a:latin typeface="Times New Roman" pitchFamily="18" charset="0"/>
              </a:rPr>
              <a:t>года «Об утверждении отчета об исполнении бюджета муниципального образования  Борисоглебское за </a:t>
            </a:r>
            <a:r>
              <a:rPr lang="ru-RU" altLang="ru-RU" sz="1600" dirty="0" smtClean="0">
                <a:latin typeface="Times New Roman" pitchFamily="18" charset="0"/>
              </a:rPr>
              <a:t>2020 </a:t>
            </a:r>
            <a:r>
              <a:rPr lang="ru-RU" altLang="ru-RU" sz="1600" dirty="0">
                <a:latin typeface="Times New Roman" pitchFamily="18" charset="0"/>
              </a:rPr>
              <a:t>год» можно ознакомиться в газете «Муромский край. Документы» </a:t>
            </a:r>
            <a:r>
              <a:rPr lang="ru-RU" altLang="ru-RU" sz="1600">
                <a:latin typeface="Times New Roman" pitchFamily="18" charset="0"/>
              </a:rPr>
              <a:t>№ </a:t>
            </a:r>
            <a:r>
              <a:rPr lang="ru-RU" altLang="ru-RU" sz="1600" smtClean="0">
                <a:latin typeface="Times New Roman" pitchFamily="18" charset="0"/>
              </a:rPr>
              <a:t>52 (4681) </a:t>
            </a:r>
            <a:r>
              <a:rPr lang="ru-RU" altLang="ru-RU" sz="1600">
                <a:latin typeface="Times New Roman" pitchFamily="18" charset="0"/>
              </a:rPr>
              <a:t>от </a:t>
            </a:r>
            <a:r>
              <a:rPr lang="ru-RU" altLang="ru-RU" sz="1600" smtClean="0">
                <a:latin typeface="Times New Roman" pitchFamily="18" charset="0"/>
              </a:rPr>
              <a:t>21.05.2021 </a:t>
            </a:r>
            <a:r>
              <a:rPr lang="ru-RU" altLang="ru-RU" sz="1600" dirty="0">
                <a:latin typeface="Times New Roman" pitchFamily="18" charset="0"/>
              </a:rPr>
              <a:t>года или на сайте администрации Муромского района </a:t>
            </a:r>
            <a:r>
              <a:rPr lang="en-US" altLang="ru-RU" sz="1600" u="sng" dirty="0">
                <a:solidFill>
                  <a:srgbClr val="000099"/>
                </a:solidFill>
                <a:latin typeface="Times New Roman" pitchFamily="18" charset="0"/>
              </a:rPr>
              <a:t>www.muromraion.ru</a:t>
            </a:r>
            <a:r>
              <a:rPr lang="ru-RU" altLang="ru-RU" sz="1600" u="sng" dirty="0">
                <a:solidFill>
                  <a:srgbClr val="000099"/>
                </a:solidFill>
                <a:latin typeface="Times New Roman" pitchFamily="18" charset="0"/>
              </a:rPr>
              <a:t> </a:t>
            </a:r>
            <a:r>
              <a:rPr lang="en-US" altLang="ru-RU" sz="1600" dirty="0">
                <a:solidFill>
                  <a:srgbClr val="000099"/>
                </a:solidFill>
                <a:latin typeface="Times New Roman" pitchFamily="18" charset="0"/>
              </a:rPr>
              <a:t> </a:t>
            </a:r>
            <a:r>
              <a:rPr lang="ru-RU" altLang="ru-RU" sz="1600" dirty="0">
                <a:latin typeface="Times New Roman" pitchFamily="18" charset="0"/>
              </a:rPr>
              <a:t>в разделе «Финансовое управление».</a:t>
            </a:r>
            <a:endParaRPr lang="ru-RU" altLang="ru-RU" sz="1600" dirty="0">
              <a:latin typeface="Times New Roman"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AutoShape 14"/>
          <p:cNvSpPr>
            <a:spLocks noChangeArrowheads="1"/>
          </p:cNvSpPr>
          <p:nvPr/>
        </p:nvSpPr>
        <p:spPr bwMode="auto">
          <a:xfrm>
            <a:off x="3000375" y="2911475"/>
            <a:ext cx="3035300" cy="2735263"/>
          </a:xfrm>
          <a:prstGeom prst="leftRightArrowCallout">
            <a:avLst>
              <a:gd name="adj1" fmla="val 25000"/>
              <a:gd name="adj2" fmla="val 25000"/>
              <a:gd name="adj3" fmla="val 13871"/>
              <a:gd name="adj4" fmla="val 50000"/>
            </a:avLst>
          </a:prstGeom>
          <a:gradFill rotWithShape="1">
            <a:gsLst>
              <a:gs pos="0">
                <a:srgbClr val="FFFF99"/>
              </a:gs>
              <a:gs pos="50000">
                <a:srgbClr val="FF99FF"/>
              </a:gs>
              <a:gs pos="100000">
                <a:srgbClr val="FFFF99"/>
              </a:gs>
            </a:gsLst>
            <a:lin ang="5400000" scaled="1"/>
          </a:gradFill>
          <a:ln w="9525">
            <a:solidFill>
              <a:schemeClr val="tx1"/>
            </a:solidFill>
            <a:miter lim="800000"/>
            <a:headEnd/>
            <a:tailEnd/>
          </a:ln>
        </p:spPr>
        <p:txBody>
          <a:bodyPr wrap="none" anchor="ctr"/>
          <a:lstStyle/>
          <a:p>
            <a:endParaRPr lang="ru-RU" altLang="ru-RU" sz="1800"/>
          </a:p>
        </p:txBody>
      </p:sp>
      <p:sp>
        <p:nvSpPr>
          <p:cNvPr id="4099" name="Rectangle 5"/>
          <p:cNvSpPr>
            <a:spLocks noChangeArrowheads="1"/>
          </p:cNvSpPr>
          <p:nvPr/>
        </p:nvSpPr>
        <p:spPr bwMode="auto">
          <a:xfrm>
            <a:off x="6253163" y="3103563"/>
            <a:ext cx="2673350" cy="2352675"/>
          </a:xfrm>
          <a:prstGeom prst="rect">
            <a:avLst/>
          </a:prstGeom>
          <a:gradFill rotWithShape="1">
            <a:gsLst>
              <a:gs pos="0">
                <a:srgbClr val="FF99FF"/>
              </a:gs>
              <a:gs pos="100000">
                <a:srgbClr val="FFFF99"/>
              </a:gs>
            </a:gsLst>
            <a:lin ang="5400000" scaled="1"/>
          </a:gradFill>
          <a:ln w="9525">
            <a:solidFill>
              <a:schemeClr val="tx1"/>
            </a:solidFill>
            <a:miter lim="800000"/>
            <a:headEnd/>
            <a:tailEnd/>
          </a:ln>
        </p:spPr>
        <p:txBody>
          <a:bodyPr>
            <a:spAutoFit/>
          </a:bodyPr>
          <a:lstStyle/>
          <a:p>
            <a:pPr algn="ctr"/>
            <a:r>
              <a:rPr lang="ru-RU" altLang="ru-RU" sz="1800" b="1">
                <a:solidFill>
                  <a:srgbClr val="000099"/>
                </a:solidFill>
                <a:latin typeface="Times New Roman" pitchFamily="18" charset="0"/>
              </a:rPr>
              <a:t>Исполнение бюджета по расходам</a:t>
            </a:r>
          </a:p>
          <a:p>
            <a:pPr algn="just"/>
            <a:r>
              <a:rPr lang="ru-RU" altLang="ru-RU" sz="1400">
                <a:latin typeface="Times New Roman" pitchFamily="18" charset="0"/>
              </a:rPr>
              <a:t>означает последовательное финансирование мероприятий, предусмотренных решением о бюджете, в пределах утвержденных сумм с целью исполнения принятых муниципальным образованием расходных обязательств.</a:t>
            </a:r>
          </a:p>
        </p:txBody>
      </p:sp>
      <p:sp>
        <p:nvSpPr>
          <p:cNvPr id="4100" name="Text Box 8"/>
          <p:cNvSpPr txBox="1">
            <a:spLocks noChangeArrowheads="1"/>
          </p:cNvSpPr>
          <p:nvPr/>
        </p:nvSpPr>
        <p:spPr bwMode="auto">
          <a:xfrm>
            <a:off x="4000500" y="260350"/>
            <a:ext cx="5000625"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447675" eaLnBrk="0" hangingPunct="0">
              <a:defRPr sz="900">
                <a:solidFill>
                  <a:schemeClr val="tx1"/>
                </a:solidFill>
                <a:latin typeface="Arial" charset="0"/>
                <a:cs typeface="Arial" charset="0"/>
              </a:defRPr>
            </a:lvl1pPr>
            <a:lvl2pPr marL="742950" indent="-285750" eaLnBrk="0" hangingPunct="0">
              <a:defRPr sz="900">
                <a:solidFill>
                  <a:schemeClr val="tx1"/>
                </a:solidFill>
                <a:latin typeface="Arial" charset="0"/>
                <a:cs typeface="Arial" charset="0"/>
              </a:defRPr>
            </a:lvl2pPr>
            <a:lvl3pPr marL="1143000" indent="-228600" eaLnBrk="0" hangingPunct="0">
              <a:defRPr sz="900">
                <a:solidFill>
                  <a:schemeClr val="tx1"/>
                </a:solidFill>
                <a:latin typeface="Arial" charset="0"/>
                <a:cs typeface="Arial" charset="0"/>
              </a:defRPr>
            </a:lvl3pPr>
            <a:lvl4pPr marL="1600200" indent="-228600" eaLnBrk="0" hangingPunct="0">
              <a:defRPr sz="900">
                <a:solidFill>
                  <a:schemeClr val="tx1"/>
                </a:solidFill>
                <a:latin typeface="Arial" charset="0"/>
                <a:cs typeface="Arial" charset="0"/>
              </a:defRPr>
            </a:lvl4pPr>
            <a:lvl5pPr marL="2057400" indent="-228600" eaLnBrk="0" hangingPunct="0">
              <a:defRPr sz="900">
                <a:solidFill>
                  <a:schemeClr val="tx1"/>
                </a:solidFill>
                <a:latin typeface="Arial" charset="0"/>
                <a:cs typeface="Arial" charset="0"/>
              </a:defRPr>
            </a:lvl5pPr>
            <a:lvl6pPr marL="2514600" indent="-228600" eaLnBrk="0" fontAlgn="base" hangingPunct="0">
              <a:spcBef>
                <a:spcPct val="0"/>
              </a:spcBef>
              <a:spcAft>
                <a:spcPct val="0"/>
              </a:spcAft>
              <a:defRPr sz="900">
                <a:solidFill>
                  <a:schemeClr val="tx1"/>
                </a:solidFill>
                <a:latin typeface="Arial" charset="0"/>
                <a:cs typeface="Arial" charset="0"/>
              </a:defRPr>
            </a:lvl6pPr>
            <a:lvl7pPr marL="2971800" indent="-228600" eaLnBrk="0" fontAlgn="base" hangingPunct="0">
              <a:spcBef>
                <a:spcPct val="0"/>
              </a:spcBef>
              <a:spcAft>
                <a:spcPct val="0"/>
              </a:spcAft>
              <a:defRPr sz="900">
                <a:solidFill>
                  <a:schemeClr val="tx1"/>
                </a:solidFill>
                <a:latin typeface="Arial" charset="0"/>
                <a:cs typeface="Arial" charset="0"/>
              </a:defRPr>
            </a:lvl7pPr>
            <a:lvl8pPr marL="3429000" indent="-228600" eaLnBrk="0" fontAlgn="base" hangingPunct="0">
              <a:spcBef>
                <a:spcPct val="0"/>
              </a:spcBef>
              <a:spcAft>
                <a:spcPct val="0"/>
              </a:spcAft>
              <a:defRPr sz="900">
                <a:solidFill>
                  <a:schemeClr val="tx1"/>
                </a:solidFill>
                <a:latin typeface="Arial" charset="0"/>
                <a:cs typeface="Arial" charset="0"/>
              </a:defRPr>
            </a:lvl8pPr>
            <a:lvl9pPr marL="3886200" indent="-228600" eaLnBrk="0" fontAlgn="base" hangingPunct="0">
              <a:spcBef>
                <a:spcPct val="0"/>
              </a:spcBef>
              <a:spcAft>
                <a:spcPct val="0"/>
              </a:spcAft>
              <a:defRPr sz="900">
                <a:solidFill>
                  <a:schemeClr val="tx1"/>
                </a:solidFill>
                <a:latin typeface="Arial" charset="0"/>
                <a:cs typeface="Arial" charset="0"/>
              </a:defRPr>
            </a:lvl9pPr>
          </a:lstStyle>
          <a:p>
            <a:pPr algn="just" eaLnBrk="1" hangingPunct="1">
              <a:spcBef>
                <a:spcPct val="50000"/>
              </a:spcBef>
            </a:pPr>
            <a:r>
              <a:rPr lang="ru-RU" altLang="ru-RU" sz="1600" b="1" i="1">
                <a:solidFill>
                  <a:srgbClr val="3366FF"/>
                </a:solidFill>
                <a:latin typeface="Times New Roman" pitchFamily="18" charset="0"/>
              </a:rPr>
              <a:t>Исполнение бюджета</a:t>
            </a:r>
            <a:r>
              <a:rPr lang="ru-RU" altLang="ru-RU" sz="1600" b="1">
                <a:latin typeface="Times New Roman" pitchFamily="18" charset="0"/>
              </a:rPr>
              <a:t> начинается с момента утверждения решения о бюджете законодательным (представительным) органом муниципального образования и продолжается в течение финансового года.</a:t>
            </a:r>
          </a:p>
        </p:txBody>
      </p:sp>
      <p:sp>
        <p:nvSpPr>
          <p:cNvPr id="4101" name="Text Box 9"/>
          <p:cNvSpPr txBox="1">
            <a:spLocks noChangeArrowheads="1"/>
          </p:cNvSpPr>
          <p:nvPr/>
        </p:nvSpPr>
        <p:spPr bwMode="auto">
          <a:xfrm>
            <a:off x="3216275" y="3929063"/>
            <a:ext cx="26035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900">
                <a:solidFill>
                  <a:schemeClr val="tx1"/>
                </a:solidFill>
                <a:latin typeface="Arial" charset="0"/>
                <a:cs typeface="Arial" charset="0"/>
              </a:defRPr>
            </a:lvl1pPr>
            <a:lvl2pPr marL="742950" indent="-285750" eaLnBrk="0" hangingPunct="0">
              <a:defRPr sz="900">
                <a:solidFill>
                  <a:schemeClr val="tx1"/>
                </a:solidFill>
                <a:latin typeface="Arial" charset="0"/>
                <a:cs typeface="Arial" charset="0"/>
              </a:defRPr>
            </a:lvl2pPr>
            <a:lvl3pPr marL="1143000" indent="-228600" eaLnBrk="0" hangingPunct="0">
              <a:defRPr sz="900">
                <a:solidFill>
                  <a:schemeClr val="tx1"/>
                </a:solidFill>
                <a:latin typeface="Arial" charset="0"/>
                <a:cs typeface="Arial" charset="0"/>
              </a:defRPr>
            </a:lvl3pPr>
            <a:lvl4pPr marL="1600200" indent="-228600" eaLnBrk="0" hangingPunct="0">
              <a:defRPr sz="900">
                <a:solidFill>
                  <a:schemeClr val="tx1"/>
                </a:solidFill>
                <a:latin typeface="Arial" charset="0"/>
                <a:cs typeface="Arial" charset="0"/>
              </a:defRPr>
            </a:lvl4pPr>
            <a:lvl5pPr marL="2057400" indent="-228600" eaLnBrk="0" hangingPunct="0">
              <a:defRPr sz="900">
                <a:solidFill>
                  <a:schemeClr val="tx1"/>
                </a:solidFill>
                <a:latin typeface="Arial" charset="0"/>
                <a:cs typeface="Arial" charset="0"/>
              </a:defRPr>
            </a:lvl5pPr>
            <a:lvl6pPr marL="2514600" indent="-228600" eaLnBrk="0" fontAlgn="base" hangingPunct="0">
              <a:spcBef>
                <a:spcPct val="0"/>
              </a:spcBef>
              <a:spcAft>
                <a:spcPct val="0"/>
              </a:spcAft>
              <a:defRPr sz="900">
                <a:solidFill>
                  <a:schemeClr val="tx1"/>
                </a:solidFill>
                <a:latin typeface="Arial" charset="0"/>
                <a:cs typeface="Arial" charset="0"/>
              </a:defRPr>
            </a:lvl6pPr>
            <a:lvl7pPr marL="2971800" indent="-228600" eaLnBrk="0" fontAlgn="base" hangingPunct="0">
              <a:spcBef>
                <a:spcPct val="0"/>
              </a:spcBef>
              <a:spcAft>
                <a:spcPct val="0"/>
              </a:spcAft>
              <a:defRPr sz="900">
                <a:solidFill>
                  <a:schemeClr val="tx1"/>
                </a:solidFill>
                <a:latin typeface="Arial" charset="0"/>
                <a:cs typeface="Arial" charset="0"/>
              </a:defRPr>
            </a:lvl7pPr>
            <a:lvl8pPr marL="3429000" indent="-228600" eaLnBrk="0" fontAlgn="base" hangingPunct="0">
              <a:spcBef>
                <a:spcPct val="0"/>
              </a:spcBef>
              <a:spcAft>
                <a:spcPct val="0"/>
              </a:spcAft>
              <a:defRPr sz="900">
                <a:solidFill>
                  <a:schemeClr val="tx1"/>
                </a:solidFill>
                <a:latin typeface="Arial" charset="0"/>
                <a:cs typeface="Arial" charset="0"/>
              </a:defRPr>
            </a:lvl8pPr>
            <a:lvl9pPr marL="3886200" indent="-228600" eaLnBrk="0" fontAlgn="base" hangingPunct="0">
              <a:spcBef>
                <a:spcPct val="0"/>
              </a:spcBef>
              <a:spcAft>
                <a:spcPct val="0"/>
              </a:spcAft>
              <a:defRPr sz="900">
                <a:solidFill>
                  <a:schemeClr val="tx1"/>
                </a:solidFill>
                <a:latin typeface="Arial" charset="0"/>
                <a:cs typeface="Arial" charset="0"/>
              </a:defRPr>
            </a:lvl9pPr>
          </a:lstStyle>
          <a:p>
            <a:pPr algn="ctr" eaLnBrk="1" hangingPunct="1">
              <a:spcBef>
                <a:spcPct val="50000"/>
              </a:spcBef>
            </a:pPr>
            <a:r>
              <a:rPr lang="ru-RU" altLang="ru-RU" sz="2000" b="1">
                <a:solidFill>
                  <a:srgbClr val="0000CC"/>
                </a:solidFill>
                <a:latin typeface="Times New Roman" pitchFamily="18" charset="0"/>
              </a:rPr>
              <a:t>Исполнение бюджета</a:t>
            </a:r>
          </a:p>
        </p:txBody>
      </p:sp>
      <p:sp>
        <p:nvSpPr>
          <p:cNvPr id="4102" name="Text Box 13"/>
          <p:cNvSpPr txBox="1">
            <a:spLocks noChangeArrowheads="1"/>
          </p:cNvSpPr>
          <p:nvPr/>
        </p:nvSpPr>
        <p:spPr bwMode="auto">
          <a:xfrm>
            <a:off x="198438" y="2997200"/>
            <a:ext cx="2566987" cy="2565400"/>
          </a:xfrm>
          <a:prstGeom prst="rect">
            <a:avLst/>
          </a:prstGeom>
          <a:gradFill rotWithShape="1">
            <a:gsLst>
              <a:gs pos="0">
                <a:srgbClr val="FF99FF"/>
              </a:gs>
              <a:gs pos="100000">
                <a:srgbClr val="FFFF99"/>
              </a:gs>
            </a:gsLst>
            <a:lin ang="5400000" scaled="1"/>
          </a:gradFill>
          <a:ln w="9525">
            <a:solidFill>
              <a:schemeClr val="tx1"/>
            </a:solidFill>
            <a:miter lim="800000"/>
            <a:headEnd/>
            <a:tailEnd/>
          </a:ln>
        </p:spPr>
        <p:txBody>
          <a:bodyPr>
            <a:spAutoFit/>
          </a:bodyPr>
          <a:lstStyle>
            <a:lvl1pPr eaLnBrk="0" hangingPunct="0">
              <a:defRPr sz="900">
                <a:solidFill>
                  <a:schemeClr val="tx1"/>
                </a:solidFill>
                <a:latin typeface="Arial" charset="0"/>
                <a:cs typeface="Arial" charset="0"/>
              </a:defRPr>
            </a:lvl1pPr>
            <a:lvl2pPr marL="742950" indent="-285750" eaLnBrk="0" hangingPunct="0">
              <a:defRPr sz="900">
                <a:solidFill>
                  <a:schemeClr val="tx1"/>
                </a:solidFill>
                <a:latin typeface="Arial" charset="0"/>
                <a:cs typeface="Arial" charset="0"/>
              </a:defRPr>
            </a:lvl2pPr>
            <a:lvl3pPr marL="1143000" indent="-228600" eaLnBrk="0" hangingPunct="0">
              <a:defRPr sz="900">
                <a:solidFill>
                  <a:schemeClr val="tx1"/>
                </a:solidFill>
                <a:latin typeface="Arial" charset="0"/>
                <a:cs typeface="Arial" charset="0"/>
              </a:defRPr>
            </a:lvl3pPr>
            <a:lvl4pPr marL="1600200" indent="-228600" eaLnBrk="0" hangingPunct="0">
              <a:defRPr sz="900">
                <a:solidFill>
                  <a:schemeClr val="tx1"/>
                </a:solidFill>
                <a:latin typeface="Arial" charset="0"/>
                <a:cs typeface="Arial" charset="0"/>
              </a:defRPr>
            </a:lvl4pPr>
            <a:lvl5pPr marL="2057400" indent="-228600" eaLnBrk="0" hangingPunct="0">
              <a:defRPr sz="900">
                <a:solidFill>
                  <a:schemeClr val="tx1"/>
                </a:solidFill>
                <a:latin typeface="Arial" charset="0"/>
                <a:cs typeface="Arial" charset="0"/>
              </a:defRPr>
            </a:lvl5pPr>
            <a:lvl6pPr marL="2514600" indent="-228600" eaLnBrk="0" fontAlgn="base" hangingPunct="0">
              <a:spcBef>
                <a:spcPct val="0"/>
              </a:spcBef>
              <a:spcAft>
                <a:spcPct val="0"/>
              </a:spcAft>
              <a:defRPr sz="900">
                <a:solidFill>
                  <a:schemeClr val="tx1"/>
                </a:solidFill>
                <a:latin typeface="Arial" charset="0"/>
                <a:cs typeface="Arial" charset="0"/>
              </a:defRPr>
            </a:lvl6pPr>
            <a:lvl7pPr marL="2971800" indent="-228600" eaLnBrk="0" fontAlgn="base" hangingPunct="0">
              <a:spcBef>
                <a:spcPct val="0"/>
              </a:spcBef>
              <a:spcAft>
                <a:spcPct val="0"/>
              </a:spcAft>
              <a:defRPr sz="900">
                <a:solidFill>
                  <a:schemeClr val="tx1"/>
                </a:solidFill>
                <a:latin typeface="Arial" charset="0"/>
                <a:cs typeface="Arial" charset="0"/>
              </a:defRPr>
            </a:lvl7pPr>
            <a:lvl8pPr marL="3429000" indent="-228600" eaLnBrk="0" fontAlgn="base" hangingPunct="0">
              <a:spcBef>
                <a:spcPct val="0"/>
              </a:spcBef>
              <a:spcAft>
                <a:spcPct val="0"/>
              </a:spcAft>
              <a:defRPr sz="900">
                <a:solidFill>
                  <a:schemeClr val="tx1"/>
                </a:solidFill>
                <a:latin typeface="Arial" charset="0"/>
                <a:cs typeface="Arial" charset="0"/>
              </a:defRPr>
            </a:lvl8pPr>
            <a:lvl9pPr marL="3886200" indent="-228600" eaLnBrk="0" fontAlgn="base" hangingPunct="0">
              <a:spcBef>
                <a:spcPct val="0"/>
              </a:spcBef>
              <a:spcAft>
                <a:spcPct val="0"/>
              </a:spcAft>
              <a:defRPr sz="900">
                <a:solidFill>
                  <a:schemeClr val="tx1"/>
                </a:solidFill>
                <a:latin typeface="Arial" charset="0"/>
                <a:cs typeface="Arial" charset="0"/>
              </a:defRPr>
            </a:lvl9pPr>
          </a:lstStyle>
          <a:p>
            <a:pPr algn="ctr" eaLnBrk="1" hangingPunct="1"/>
            <a:r>
              <a:rPr lang="ru-RU" altLang="ru-RU" sz="1800" b="1">
                <a:solidFill>
                  <a:srgbClr val="000099"/>
                </a:solidFill>
                <a:latin typeface="Times New Roman" pitchFamily="18" charset="0"/>
              </a:rPr>
              <a:t>Исполнение бюджета по доходам</a:t>
            </a:r>
            <a:r>
              <a:rPr lang="ru-RU" altLang="ru-RU" sz="1800">
                <a:solidFill>
                  <a:srgbClr val="000099"/>
                </a:solidFill>
                <a:latin typeface="Times New Roman" pitchFamily="18" charset="0"/>
              </a:rPr>
              <a:t> </a:t>
            </a:r>
          </a:p>
          <a:p>
            <a:pPr algn="just" eaLnBrk="1" hangingPunct="1"/>
            <a:r>
              <a:rPr lang="ru-RU" altLang="ru-RU" sz="1400">
                <a:latin typeface="Times New Roman" pitchFamily="18" charset="0"/>
              </a:rPr>
              <a:t>заключается в обеспечении полного и своевременного поступления в бюджет налогов, сборов, доходов от использования имущества и других обязательных платежей, в соответствии с утвержденным планом мобилизации доходов.</a:t>
            </a:r>
            <a:endParaRPr lang="ru-RU" altLang="ru-RU" sz="1400"/>
          </a:p>
        </p:txBody>
      </p:sp>
      <p:pic>
        <p:nvPicPr>
          <p:cNvPr id="4107" name="Picture 11"/>
          <p:cNvPicPr>
            <a:picLocks noChangeAspect="1" noChangeArrowheads="1"/>
          </p:cNvPicPr>
          <p:nvPr/>
        </p:nvPicPr>
        <p:blipFill>
          <a:blip r:embed="rId2">
            <a:extLst/>
          </a:blip>
          <a:srcRect/>
          <a:stretch>
            <a:fillRect/>
          </a:stretch>
        </p:blipFill>
        <p:spPr bwMode="auto">
          <a:xfrm>
            <a:off x="0" y="155039"/>
            <a:ext cx="4000500" cy="2857500"/>
          </a:xfrm>
          <a:prstGeom prst="rect">
            <a:avLst/>
          </a:prstGeom>
          <a:noFill/>
          <a:ln>
            <a:noFill/>
          </a:ln>
          <a:effectLst>
            <a:softEdge rad="127000"/>
          </a:effectLs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46"/>
          <p:cNvSpPr>
            <a:spLocks noChangeArrowheads="1"/>
          </p:cNvSpPr>
          <p:nvPr/>
        </p:nvSpPr>
        <p:spPr bwMode="auto">
          <a:xfrm>
            <a:off x="-7938" y="260350"/>
            <a:ext cx="9180513" cy="1200150"/>
          </a:xfrm>
          <a:prstGeom prst="rect">
            <a:avLst/>
          </a:prstGeom>
          <a:noFill/>
          <a:ln>
            <a:noFill/>
          </a:ln>
          <a:extLst/>
        </p:spPr>
        <p:txBody>
          <a:bodyPr>
            <a:spAutoFit/>
          </a:bodyPr>
          <a:lstStyle>
            <a:lvl1pPr algn="l" eaLnBrk="0" hangingPunct="0">
              <a:spcBef>
                <a:spcPct val="20000"/>
              </a:spcBef>
              <a:buChar char="•"/>
              <a:defRPr sz="2800">
                <a:solidFill>
                  <a:schemeClr val="tx1"/>
                </a:solidFill>
                <a:latin typeface="Verdana" pitchFamily="34" charset="0"/>
              </a:defRPr>
            </a:lvl1pPr>
            <a:lvl2pPr marL="742950" indent="-285750" algn="l" eaLnBrk="0" hangingPunct="0">
              <a:spcBef>
                <a:spcPct val="20000"/>
              </a:spcBef>
              <a:buChar char="–"/>
              <a:defRPr sz="2400">
                <a:solidFill>
                  <a:schemeClr val="tx1"/>
                </a:solidFill>
                <a:latin typeface="Verdana" pitchFamily="34" charset="0"/>
              </a:defRPr>
            </a:lvl2pPr>
            <a:lvl3pPr marL="1143000" indent="-228600" algn="l" eaLnBrk="0" hangingPunct="0">
              <a:spcBef>
                <a:spcPct val="20000"/>
              </a:spcBef>
              <a:buChar char="•"/>
              <a:defRPr sz="2000">
                <a:solidFill>
                  <a:schemeClr val="tx1"/>
                </a:solidFill>
                <a:latin typeface="Verdana" pitchFamily="34" charset="0"/>
              </a:defRPr>
            </a:lvl3pPr>
            <a:lvl4pPr marL="1600200" indent="-228600" algn="l" eaLnBrk="0" hangingPunct="0">
              <a:spcBef>
                <a:spcPct val="20000"/>
              </a:spcBef>
              <a:buChar char="–"/>
              <a:defRPr sz="2000">
                <a:solidFill>
                  <a:schemeClr val="tx1"/>
                </a:solidFill>
                <a:latin typeface="Verdana" pitchFamily="34" charset="0"/>
              </a:defRPr>
            </a:lvl4pPr>
            <a:lvl5pPr marL="2057400" indent="-228600" algn="l" eaLnBrk="0" hangingPunct="0">
              <a:spcBef>
                <a:spcPct val="20000"/>
              </a:spcBef>
              <a:buChar char="»"/>
              <a:defRPr sz="1600">
                <a:solidFill>
                  <a:schemeClr val="tx1"/>
                </a:solidFill>
                <a:latin typeface="Verdana" pitchFamily="34" charset="0"/>
              </a:defRPr>
            </a:lvl5pPr>
            <a:lvl6pPr marL="2514600" indent="-228600" eaLnBrk="0" fontAlgn="base" hangingPunct="0">
              <a:spcBef>
                <a:spcPct val="20000"/>
              </a:spcBef>
              <a:spcAft>
                <a:spcPct val="0"/>
              </a:spcAft>
              <a:buChar char="»"/>
              <a:defRPr sz="1600">
                <a:solidFill>
                  <a:schemeClr val="tx1"/>
                </a:solidFill>
                <a:latin typeface="Verdana" pitchFamily="34" charset="0"/>
              </a:defRPr>
            </a:lvl6pPr>
            <a:lvl7pPr marL="2971800" indent="-228600" eaLnBrk="0" fontAlgn="base" hangingPunct="0">
              <a:spcBef>
                <a:spcPct val="20000"/>
              </a:spcBef>
              <a:spcAft>
                <a:spcPct val="0"/>
              </a:spcAft>
              <a:buChar char="»"/>
              <a:defRPr sz="1600">
                <a:solidFill>
                  <a:schemeClr val="tx1"/>
                </a:solidFill>
                <a:latin typeface="Verdana" pitchFamily="34" charset="0"/>
              </a:defRPr>
            </a:lvl7pPr>
            <a:lvl8pPr marL="3429000" indent="-228600" eaLnBrk="0" fontAlgn="base" hangingPunct="0">
              <a:spcBef>
                <a:spcPct val="20000"/>
              </a:spcBef>
              <a:spcAft>
                <a:spcPct val="0"/>
              </a:spcAft>
              <a:buChar char="»"/>
              <a:defRPr sz="1600">
                <a:solidFill>
                  <a:schemeClr val="tx1"/>
                </a:solidFill>
                <a:latin typeface="Verdana" pitchFamily="34" charset="0"/>
              </a:defRPr>
            </a:lvl8pPr>
            <a:lvl9pPr marL="3886200" indent="-228600" eaLnBrk="0" fontAlgn="base" hangingPunct="0">
              <a:spcBef>
                <a:spcPct val="20000"/>
              </a:spcBef>
              <a:spcAft>
                <a:spcPct val="0"/>
              </a:spcAft>
              <a:buChar char="»"/>
              <a:defRPr sz="1600">
                <a:solidFill>
                  <a:schemeClr val="tx1"/>
                </a:solidFill>
                <a:latin typeface="Verdana" pitchFamily="34" charset="0"/>
              </a:defRPr>
            </a:lvl9pPr>
          </a:lstStyle>
          <a:p>
            <a:pPr algn="ctr" eaLnBrk="1" hangingPunct="1">
              <a:spcBef>
                <a:spcPct val="0"/>
              </a:spcBef>
              <a:buFontTx/>
              <a:buNone/>
              <a:defRPr/>
            </a:pPr>
            <a:r>
              <a:rPr lang="ru-RU" altLang="ru-RU" sz="2400" b="1" i="1" dirty="0" smtClean="0">
                <a:latin typeface="Times New Roman" pitchFamily="18" charset="0"/>
                <a:cs typeface="+mn-cs"/>
              </a:rPr>
              <a:t>Основные параметры исполнения бюджета муниципального образования</a:t>
            </a:r>
            <a:r>
              <a:rPr lang="ru-RU" altLang="ru-RU" sz="2400" b="1" i="1" dirty="0">
                <a:latin typeface="Times New Roman" pitchFamily="18" charset="0"/>
                <a:cs typeface="+mn-cs"/>
              </a:rPr>
              <a:t> </a:t>
            </a:r>
            <a:r>
              <a:rPr lang="ru-RU" altLang="ru-RU" sz="2400" b="1" i="1" dirty="0" smtClean="0">
                <a:latin typeface="Times New Roman" pitchFamily="18" charset="0"/>
                <a:cs typeface="+mn-cs"/>
              </a:rPr>
              <a:t>Борисоглебское</a:t>
            </a:r>
          </a:p>
          <a:p>
            <a:pPr algn="ctr" eaLnBrk="1" hangingPunct="1">
              <a:spcBef>
                <a:spcPct val="0"/>
              </a:spcBef>
              <a:buFontTx/>
              <a:buNone/>
              <a:defRPr/>
            </a:pPr>
            <a:r>
              <a:rPr lang="ru-RU" altLang="ru-RU" sz="2400" b="1" i="1" dirty="0" smtClean="0">
                <a:latin typeface="Times New Roman" pitchFamily="18" charset="0"/>
                <a:cs typeface="+mn-cs"/>
              </a:rPr>
              <a:t>за 2020 год</a:t>
            </a:r>
          </a:p>
        </p:txBody>
      </p:sp>
      <p:sp>
        <p:nvSpPr>
          <p:cNvPr id="4" name="Скругленный прямоугольник 3"/>
          <p:cNvSpPr/>
          <p:nvPr/>
        </p:nvSpPr>
        <p:spPr bwMode="auto">
          <a:xfrm>
            <a:off x="5815013" y="2122190"/>
            <a:ext cx="2808287" cy="1698923"/>
          </a:xfrm>
          <a:prstGeom prst="roundRect">
            <a:avLst/>
          </a:prstGeom>
          <a:ln>
            <a:solidFill>
              <a:schemeClr val="tx1"/>
            </a:solidFill>
            <a:headEnd type="none" w="med" len="med"/>
            <a:tailEnd type="none" w="med" len="med"/>
          </a:ln>
          <a:extLst/>
        </p:spPr>
        <p:style>
          <a:lnRef idx="1">
            <a:schemeClr val="accent5"/>
          </a:lnRef>
          <a:fillRef idx="1003">
            <a:schemeClr val="lt1"/>
          </a:fillRef>
          <a:effectRef idx="2">
            <a:schemeClr val="accent5"/>
          </a:effectRef>
          <a:fontRef idx="minor">
            <a:schemeClr val="lt1"/>
          </a:fontRef>
        </p:style>
        <p:txBody>
          <a:bodyPr wrap="none" anchor="ctr"/>
          <a:lstStyle/>
          <a:p>
            <a:pPr algn="ctr">
              <a:defRPr/>
            </a:pPr>
            <a:r>
              <a:rPr lang="ru-RU" sz="1800" b="1" dirty="0">
                <a:solidFill>
                  <a:schemeClr val="tx1"/>
                </a:solidFill>
                <a:latin typeface="Times New Roman" panose="02020603050405020304" pitchFamily="18" charset="0"/>
                <a:cs typeface="Times New Roman" panose="02020603050405020304" pitchFamily="18" charset="0"/>
              </a:rPr>
              <a:t>Расходы бюджета </a:t>
            </a:r>
          </a:p>
          <a:p>
            <a:pPr algn="ctr">
              <a:defRPr/>
            </a:pPr>
            <a:r>
              <a:rPr lang="ru-RU" sz="1800" b="1" dirty="0">
                <a:solidFill>
                  <a:schemeClr val="tx1"/>
                </a:solidFill>
                <a:latin typeface="Times New Roman" panose="02020603050405020304" pitchFamily="18" charset="0"/>
                <a:cs typeface="Times New Roman" panose="02020603050405020304" pitchFamily="18" charset="0"/>
              </a:rPr>
              <a:t>муниципального</a:t>
            </a:r>
          </a:p>
          <a:p>
            <a:pPr algn="ctr">
              <a:defRPr/>
            </a:pPr>
            <a:r>
              <a:rPr lang="ru-RU" sz="1800" b="1" dirty="0">
                <a:solidFill>
                  <a:schemeClr val="tx1"/>
                </a:solidFill>
                <a:latin typeface="Times New Roman" panose="02020603050405020304" pitchFamily="18" charset="0"/>
                <a:cs typeface="Times New Roman" panose="02020603050405020304" pitchFamily="18" charset="0"/>
              </a:rPr>
              <a:t> образования</a:t>
            </a:r>
          </a:p>
          <a:p>
            <a:pPr algn="ctr">
              <a:defRPr/>
            </a:pPr>
            <a:r>
              <a:rPr lang="ru-RU" sz="1800" b="1" dirty="0">
                <a:solidFill>
                  <a:schemeClr val="tx1"/>
                </a:solidFill>
                <a:latin typeface="Times New Roman" panose="02020603050405020304" pitchFamily="18" charset="0"/>
                <a:cs typeface="Times New Roman" panose="02020603050405020304" pitchFamily="18" charset="0"/>
              </a:rPr>
              <a:t> Борисоглебское </a:t>
            </a:r>
          </a:p>
          <a:p>
            <a:pPr algn="ctr">
              <a:defRPr/>
            </a:pPr>
            <a:r>
              <a:rPr lang="ru-RU" sz="2400" b="1" dirty="0">
                <a:solidFill>
                  <a:schemeClr val="tx1"/>
                </a:solidFill>
                <a:latin typeface="Times New Roman" panose="02020603050405020304" pitchFamily="18" charset="0"/>
                <a:cs typeface="Times New Roman" panose="02020603050405020304" pitchFamily="18" charset="0"/>
              </a:rPr>
              <a:t>32239,9</a:t>
            </a:r>
            <a:r>
              <a:rPr lang="ru-RU" sz="1800" b="1" dirty="0">
                <a:solidFill>
                  <a:schemeClr val="tx1"/>
                </a:solidFill>
                <a:latin typeface="Times New Roman" panose="02020603050405020304" pitchFamily="18" charset="0"/>
                <a:cs typeface="Times New Roman" panose="02020603050405020304" pitchFamily="18" charset="0"/>
              </a:rPr>
              <a:t> тыс. рублей</a:t>
            </a:r>
          </a:p>
          <a:p>
            <a:pPr algn="ctr">
              <a:defRPr/>
            </a:pPr>
            <a:endParaRPr lang="ru-RU" sz="1800" b="1" dirty="0">
              <a:solidFill>
                <a:schemeClr val="tx1"/>
              </a:solidFill>
              <a:latin typeface="Times New Roman" panose="02020603050405020304" pitchFamily="18" charset="0"/>
              <a:cs typeface="Times New Roman" panose="02020603050405020304" pitchFamily="18" charset="0"/>
            </a:endParaRPr>
          </a:p>
        </p:txBody>
      </p:sp>
      <p:sp>
        <p:nvSpPr>
          <p:cNvPr id="6" name="Скругленный прямоугольник 5"/>
          <p:cNvSpPr/>
          <p:nvPr/>
        </p:nvSpPr>
        <p:spPr bwMode="auto">
          <a:xfrm>
            <a:off x="552595" y="2122190"/>
            <a:ext cx="2808312" cy="1832272"/>
          </a:xfrm>
          <a:prstGeom prst="roundRect">
            <a:avLst/>
          </a:prstGeom>
          <a:ln>
            <a:solidFill>
              <a:schemeClr val="tx1"/>
            </a:solidFill>
            <a:headEnd type="none" w="med" len="med"/>
            <a:tailEnd type="none" w="med" len="med"/>
          </a:ln>
          <a:extLst/>
        </p:spPr>
        <p:style>
          <a:lnRef idx="0">
            <a:schemeClr val="accent1"/>
          </a:lnRef>
          <a:fillRef idx="1003">
            <a:schemeClr val="lt1"/>
          </a:fillRef>
          <a:effectRef idx="3">
            <a:schemeClr val="accent1"/>
          </a:effectRef>
          <a:fontRef idx="minor">
            <a:schemeClr val="lt1"/>
          </a:fontRef>
        </p:style>
        <p:txBody>
          <a:bodyPr wrap="none" anchor="ctr"/>
          <a:lstStyle/>
          <a:p>
            <a:pPr algn="ctr">
              <a:defRPr/>
            </a:pPr>
            <a:r>
              <a:rPr lang="ru-RU" sz="1800" b="1" dirty="0">
                <a:solidFill>
                  <a:schemeClr val="tx1"/>
                </a:solidFill>
                <a:latin typeface="Times New Roman" panose="02020603050405020304" pitchFamily="18" charset="0"/>
                <a:cs typeface="Times New Roman" panose="02020603050405020304" pitchFamily="18" charset="0"/>
              </a:rPr>
              <a:t>Доходы бюджета </a:t>
            </a:r>
          </a:p>
          <a:p>
            <a:pPr algn="ctr">
              <a:defRPr/>
            </a:pPr>
            <a:r>
              <a:rPr lang="ru-RU" sz="1800" b="1" dirty="0">
                <a:solidFill>
                  <a:schemeClr val="tx1"/>
                </a:solidFill>
                <a:latin typeface="Times New Roman" panose="02020603050405020304" pitchFamily="18" charset="0"/>
                <a:cs typeface="Times New Roman" panose="02020603050405020304" pitchFamily="18" charset="0"/>
              </a:rPr>
              <a:t>муниципального</a:t>
            </a:r>
          </a:p>
          <a:p>
            <a:pPr algn="ctr">
              <a:defRPr/>
            </a:pPr>
            <a:r>
              <a:rPr lang="ru-RU" sz="1800" b="1" dirty="0">
                <a:solidFill>
                  <a:schemeClr val="tx1"/>
                </a:solidFill>
                <a:latin typeface="Times New Roman" panose="02020603050405020304" pitchFamily="18" charset="0"/>
                <a:cs typeface="Times New Roman" panose="02020603050405020304" pitchFamily="18" charset="0"/>
              </a:rPr>
              <a:t> образования</a:t>
            </a:r>
          </a:p>
          <a:p>
            <a:pPr algn="ctr">
              <a:defRPr/>
            </a:pPr>
            <a:r>
              <a:rPr lang="ru-RU" sz="1800" b="1" dirty="0">
                <a:solidFill>
                  <a:schemeClr val="tx1"/>
                </a:solidFill>
                <a:latin typeface="Times New Roman" panose="02020603050405020304" pitchFamily="18" charset="0"/>
                <a:cs typeface="Times New Roman" panose="02020603050405020304" pitchFamily="18" charset="0"/>
              </a:rPr>
              <a:t> Борисоглебское</a:t>
            </a:r>
          </a:p>
          <a:p>
            <a:pPr algn="ctr">
              <a:defRPr/>
            </a:pPr>
            <a:r>
              <a:rPr lang="ru-RU" sz="1800" b="1" dirty="0">
                <a:solidFill>
                  <a:schemeClr val="tx1"/>
                </a:solidFill>
                <a:latin typeface="Times New Roman" panose="02020603050405020304" pitchFamily="18" charset="0"/>
                <a:cs typeface="Times New Roman" panose="02020603050405020304" pitchFamily="18" charset="0"/>
              </a:rPr>
              <a:t> </a:t>
            </a:r>
            <a:r>
              <a:rPr lang="ru-RU" sz="2400" b="1" dirty="0">
                <a:solidFill>
                  <a:schemeClr val="tx2">
                    <a:lumMod val="95000"/>
                    <a:lumOff val="5000"/>
                  </a:schemeClr>
                </a:solidFill>
                <a:latin typeface="Times New Roman" panose="02020603050405020304" pitchFamily="18" charset="0"/>
                <a:cs typeface="Times New Roman" panose="02020603050405020304" pitchFamily="18" charset="0"/>
              </a:rPr>
              <a:t>32194,5</a:t>
            </a:r>
            <a:r>
              <a:rPr lang="ru-RU" sz="1800" b="1" dirty="0">
                <a:solidFill>
                  <a:schemeClr val="tx1"/>
                </a:solidFill>
                <a:latin typeface="Times New Roman" panose="02020603050405020304" pitchFamily="18" charset="0"/>
                <a:cs typeface="Times New Roman" panose="02020603050405020304" pitchFamily="18" charset="0"/>
              </a:rPr>
              <a:t> тыс. рублей</a:t>
            </a:r>
          </a:p>
          <a:p>
            <a:pPr algn="ctr">
              <a:defRPr/>
            </a:pPr>
            <a:endParaRPr lang="ru-RU" sz="1800" b="1" dirty="0">
              <a:solidFill>
                <a:schemeClr val="tx1"/>
              </a:solidFill>
              <a:latin typeface="Times New Roman" panose="02020603050405020304" pitchFamily="18" charset="0"/>
              <a:cs typeface="Times New Roman" panose="02020603050405020304" pitchFamily="18" charset="0"/>
            </a:endParaRPr>
          </a:p>
        </p:txBody>
      </p:sp>
      <p:sp>
        <p:nvSpPr>
          <p:cNvPr id="16" name="Тройная стрелка влево/вправо/вверх 15"/>
          <p:cNvSpPr/>
          <p:nvPr/>
        </p:nvSpPr>
        <p:spPr bwMode="auto">
          <a:xfrm rot="10800000">
            <a:off x="3361677" y="2564904"/>
            <a:ext cx="2441253" cy="1728192"/>
          </a:xfrm>
          <a:prstGeom prst="leftRightUpArrow">
            <a:avLst/>
          </a:prstGeom>
          <a:ln>
            <a:solidFill>
              <a:schemeClr val="tx1"/>
            </a:solidFill>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wrap="none" anchor="ctr"/>
          <a:lstStyle/>
          <a:p>
            <a:pPr algn="ctr">
              <a:defRPr/>
            </a:pPr>
            <a:endParaRPr lang="ru-RU"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22" name="Скругленный прямоугольник 21"/>
          <p:cNvSpPr/>
          <p:nvPr/>
        </p:nvSpPr>
        <p:spPr bwMode="auto">
          <a:xfrm>
            <a:off x="3178147" y="4348956"/>
            <a:ext cx="2808312" cy="1688256"/>
          </a:xfrm>
          <a:prstGeom prst="roundRect">
            <a:avLst/>
          </a:prstGeom>
          <a:ln>
            <a:solidFill>
              <a:schemeClr val="tx1"/>
            </a:solidFill>
            <a:headEnd type="none" w="med" len="med"/>
            <a:tailEnd type="none" w="med" len="med"/>
          </a:ln>
          <a:extLst/>
        </p:spPr>
        <p:style>
          <a:lnRef idx="0">
            <a:schemeClr val="accent5"/>
          </a:lnRef>
          <a:fillRef idx="1003">
            <a:schemeClr val="lt1"/>
          </a:fillRef>
          <a:effectRef idx="3">
            <a:schemeClr val="accent5"/>
          </a:effectRef>
          <a:fontRef idx="minor">
            <a:schemeClr val="lt1"/>
          </a:fontRef>
        </p:style>
        <p:txBody>
          <a:bodyPr wrap="none" anchor="ctr"/>
          <a:lstStyle/>
          <a:p>
            <a:pPr algn="ctr">
              <a:defRPr/>
            </a:pPr>
            <a:r>
              <a:rPr lang="ru-RU" sz="1800" b="1" dirty="0">
                <a:solidFill>
                  <a:schemeClr val="tx1"/>
                </a:solidFill>
                <a:latin typeface="Times New Roman" panose="02020603050405020304" pitchFamily="18" charset="0"/>
                <a:cs typeface="Times New Roman" panose="02020603050405020304" pitchFamily="18" charset="0"/>
              </a:rPr>
              <a:t>Профицит</a:t>
            </a:r>
          </a:p>
          <a:p>
            <a:pPr algn="ctr">
              <a:defRPr/>
            </a:pPr>
            <a:endParaRPr lang="ru-RU" sz="1800" b="1" dirty="0">
              <a:solidFill>
                <a:schemeClr val="tx1"/>
              </a:solidFill>
              <a:latin typeface="Times New Roman" panose="02020603050405020304" pitchFamily="18" charset="0"/>
              <a:cs typeface="Times New Roman" panose="02020603050405020304" pitchFamily="18" charset="0"/>
            </a:endParaRPr>
          </a:p>
          <a:p>
            <a:pPr algn="ctr">
              <a:defRPr/>
            </a:pPr>
            <a:r>
              <a:rPr lang="ru-RU" sz="1800" b="1" dirty="0">
                <a:solidFill>
                  <a:schemeClr val="tx1"/>
                </a:solidFill>
                <a:latin typeface="Times New Roman" panose="02020603050405020304" pitchFamily="18" charset="0"/>
                <a:cs typeface="Times New Roman" panose="02020603050405020304" pitchFamily="18" charset="0"/>
              </a:rPr>
              <a:t>  </a:t>
            </a:r>
            <a:r>
              <a:rPr lang="ru-RU" sz="2400" b="1" dirty="0">
                <a:solidFill>
                  <a:schemeClr val="tx1"/>
                </a:solidFill>
                <a:latin typeface="Times New Roman" panose="02020603050405020304" pitchFamily="18" charset="0"/>
                <a:cs typeface="Times New Roman" panose="02020603050405020304" pitchFamily="18" charset="0"/>
              </a:rPr>
              <a:t>45,4</a:t>
            </a:r>
            <a:r>
              <a:rPr lang="ru-RU" sz="1800" b="1" dirty="0">
                <a:solidFill>
                  <a:schemeClr val="tx1"/>
                </a:solidFill>
                <a:latin typeface="Times New Roman" panose="02020603050405020304" pitchFamily="18" charset="0"/>
                <a:cs typeface="Times New Roman" panose="02020603050405020304" pitchFamily="18" charset="0"/>
              </a:rPr>
              <a:t> тыс. рублей</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4"/>
          <p:cNvSpPr txBox="1">
            <a:spLocks noChangeArrowheads="1"/>
          </p:cNvSpPr>
          <p:nvPr/>
        </p:nvSpPr>
        <p:spPr bwMode="auto">
          <a:xfrm>
            <a:off x="198438" y="0"/>
            <a:ext cx="856773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900">
                <a:solidFill>
                  <a:schemeClr val="tx1"/>
                </a:solidFill>
                <a:latin typeface="Arial" charset="0"/>
                <a:cs typeface="Arial" charset="0"/>
              </a:defRPr>
            </a:lvl1pPr>
            <a:lvl2pPr marL="742950" indent="-285750" eaLnBrk="0" hangingPunct="0">
              <a:defRPr sz="900">
                <a:solidFill>
                  <a:schemeClr val="tx1"/>
                </a:solidFill>
                <a:latin typeface="Arial" charset="0"/>
                <a:cs typeface="Arial" charset="0"/>
              </a:defRPr>
            </a:lvl2pPr>
            <a:lvl3pPr marL="1143000" indent="-228600" eaLnBrk="0" hangingPunct="0">
              <a:defRPr sz="900">
                <a:solidFill>
                  <a:schemeClr val="tx1"/>
                </a:solidFill>
                <a:latin typeface="Arial" charset="0"/>
                <a:cs typeface="Arial" charset="0"/>
              </a:defRPr>
            </a:lvl3pPr>
            <a:lvl4pPr marL="1600200" indent="-228600" eaLnBrk="0" hangingPunct="0">
              <a:defRPr sz="900">
                <a:solidFill>
                  <a:schemeClr val="tx1"/>
                </a:solidFill>
                <a:latin typeface="Arial" charset="0"/>
                <a:cs typeface="Arial" charset="0"/>
              </a:defRPr>
            </a:lvl4pPr>
            <a:lvl5pPr marL="2057400" indent="-228600" eaLnBrk="0" hangingPunct="0">
              <a:defRPr sz="900">
                <a:solidFill>
                  <a:schemeClr val="tx1"/>
                </a:solidFill>
                <a:latin typeface="Arial" charset="0"/>
                <a:cs typeface="Arial" charset="0"/>
              </a:defRPr>
            </a:lvl5pPr>
            <a:lvl6pPr marL="2514600" indent="-228600" eaLnBrk="0" fontAlgn="base" hangingPunct="0">
              <a:spcBef>
                <a:spcPct val="0"/>
              </a:spcBef>
              <a:spcAft>
                <a:spcPct val="0"/>
              </a:spcAft>
              <a:defRPr sz="900">
                <a:solidFill>
                  <a:schemeClr val="tx1"/>
                </a:solidFill>
                <a:latin typeface="Arial" charset="0"/>
                <a:cs typeface="Arial" charset="0"/>
              </a:defRPr>
            </a:lvl6pPr>
            <a:lvl7pPr marL="2971800" indent="-228600" eaLnBrk="0" fontAlgn="base" hangingPunct="0">
              <a:spcBef>
                <a:spcPct val="0"/>
              </a:spcBef>
              <a:spcAft>
                <a:spcPct val="0"/>
              </a:spcAft>
              <a:defRPr sz="900">
                <a:solidFill>
                  <a:schemeClr val="tx1"/>
                </a:solidFill>
                <a:latin typeface="Arial" charset="0"/>
                <a:cs typeface="Arial" charset="0"/>
              </a:defRPr>
            </a:lvl7pPr>
            <a:lvl8pPr marL="3429000" indent="-228600" eaLnBrk="0" fontAlgn="base" hangingPunct="0">
              <a:spcBef>
                <a:spcPct val="0"/>
              </a:spcBef>
              <a:spcAft>
                <a:spcPct val="0"/>
              </a:spcAft>
              <a:defRPr sz="900">
                <a:solidFill>
                  <a:schemeClr val="tx1"/>
                </a:solidFill>
                <a:latin typeface="Arial" charset="0"/>
                <a:cs typeface="Arial" charset="0"/>
              </a:defRPr>
            </a:lvl8pPr>
            <a:lvl9pPr marL="3886200" indent="-228600" eaLnBrk="0" fontAlgn="base" hangingPunct="0">
              <a:spcBef>
                <a:spcPct val="0"/>
              </a:spcBef>
              <a:spcAft>
                <a:spcPct val="0"/>
              </a:spcAft>
              <a:defRPr sz="900">
                <a:solidFill>
                  <a:schemeClr val="tx1"/>
                </a:solidFill>
                <a:latin typeface="Arial" charset="0"/>
                <a:cs typeface="Arial" charset="0"/>
              </a:defRPr>
            </a:lvl9pPr>
          </a:lstStyle>
          <a:p>
            <a:pPr algn="ctr" eaLnBrk="1" hangingPunct="1">
              <a:spcBef>
                <a:spcPct val="50000"/>
              </a:spcBef>
            </a:pPr>
            <a:r>
              <a:rPr lang="ru-RU" altLang="ru-RU" sz="1800" b="1">
                <a:latin typeface="Times New Roman" pitchFamily="18" charset="0"/>
              </a:rPr>
              <a:t>Основные экономические показатели развития экономики муниципального образования Борисоглебское  за 2020 год</a:t>
            </a:r>
          </a:p>
        </p:txBody>
      </p:sp>
      <p:sp>
        <p:nvSpPr>
          <p:cNvPr id="5123" name="Rectangle 6"/>
          <p:cNvSpPr>
            <a:spLocks noChangeArrowheads="1"/>
          </p:cNvSpPr>
          <p:nvPr/>
        </p:nvSpPr>
        <p:spPr bwMode="auto">
          <a:xfrm>
            <a:off x="4597400" y="3716338"/>
            <a:ext cx="4291013" cy="2867025"/>
          </a:xfrm>
          <a:prstGeom prst="rect">
            <a:avLst/>
          </a:prstGeom>
          <a:noFill/>
          <a:ln>
            <a:noFill/>
          </a:ln>
          <a:extLst/>
        </p:spPr>
        <p:txBody>
          <a:bodyPr>
            <a:spAutoFit/>
          </a:bodyPr>
          <a:lstStyle>
            <a:lvl1pPr marL="285750" indent="-285750" eaLnBrk="0" hangingPunct="0">
              <a:spcBef>
                <a:spcPct val="20000"/>
              </a:spcBef>
              <a:buChar char="•"/>
              <a:defRPr sz="2800">
                <a:solidFill>
                  <a:schemeClr val="tx1"/>
                </a:solidFill>
                <a:latin typeface="Verdana" pitchFamily="34" charset="0"/>
              </a:defRPr>
            </a:lvl1pPr>
            <a:lvl2pPr marL="742950" indent="-285750" eaLnBrk="0" hangingPunct="0">
              <a:spcBef>
                <a:spcPct val="20000"/>
              </a:spcBef>
              <a:buChar char="–"/>
              <a:defRPr sz="2400">
                <a:solidFill>
                  <a:schemeClr val="tx1"/>
                </a:solidFill>
                <a:latin typeface="Verdana" pitchFamily="34" charset="0"/>
              </a:defRPr>
            </a:lvl2pPr>
            <a:lvl3pPr marL="1143000" indent="-228600" eaLnBrk="0" hangingPunct="0">
              <a:spcBef>
                <a:spcPct val="20000"/>
              </a:spcBef>
              <a:buChar char="•"/>
              <a:defRPr sz="2000">
                <a:solidFill>
                  <a:schemeClr val="tx1"/>
                </a:solidFill>
                <a:latin typeface="Verdana" pitchFamily="34" charset="0"/>
              </a:defRPr>
            </a:lvl3pPr>
            <a:lvl4pPr marL="1600200" indent="-228600" eaLnBrk="0" hangingPunct="0">
              <a:spcBef>
                <a:spcPct val="20000"/>
              </a:spcBef>
              <a:buChar char="–"/>
              <a:defRPr sz="2000">
                <a:solidFill>
                  <a:schemeClr val="tx1"/>
                </a:solidFill>
                <a:latin typeface="Verdana" pitchFamily="34" charset="0"/>
              </a:defRPr>
            </a:lvl4pPr>
            <a:lvl5pPr marL="2057400" indent="-228600" eaLnBrk="0" hangingPunct="0">
              <a:spcBef>
                <a:spcPct val="20000"/>
              </a:spcBef>
              <a:buChar char="»"/>
              <a:defRPr sz="1600">
                <a:solidFill>
                  <a:schemeClr val="tx1"/>
                </a:solidFill>
                <a:latin typeface="Verdana" pitchFamily="34" charset="0"/>
              </a:defRPr>
            </a:lvl5pPr>
            <a:lvl6pPr marL="2514600" indent="-228600" eaLnBrk="0" fontAlgn="base" hangingPunct="0">
              <a:spcBef>
                <a:spcPct val="20000"/>
              </a:spcBef>
              <a:spcAft>
                <a:spcPct val="0"/>
              </a:spcAft>
              <a:buChar char="»"/>
              <a:defRPr sz="1600">
                <a:solidFill>
                  <a:schemeClr val="tx1"/>
                </a:solidFill>
                <a:latin typeface="Verdana" pitchFamily="34" charset="0"/>
              </a:defRPr>
            </a:lvl6pPr>
            <a:lvl7pPr marL="2971800" indent="-228600" eaLnBrk="0" fontAlgn="base" hangingPunct="0">
              <a:spcBef>
                <a:spcPct val="20000"/>
              </a:spcBef>
              <a:spcAft>
                <a:spcPct val="0"/>
              </a:spcAft>
              <a:buChar char="»"/>
              <a:defRPr sz="1600">
                <a:solidFill>
                  <a:schemeClr val="tx1"/>
                </a:solidFill>
                <a:latin typeface="Verdana" pitchFamily="34" charset="0"/>
              </a:defRPr>
            </a:lvl7pPr>
            <a:lvl8pPr marL="3429000" indent="-228600" eaLnBrk="0" fontAlgn="base" hangingPunct="0">
              <a:spcBef>
                <a:spcPct val="20000"/>
              </a:spcBef>
              <a:spcAft>
                <a:spcPct val="0"/>
              </a:spcAft>
              <a:buChar char="»"/>
              <a:defRPr sz="1600">
                <a:solidFill>
                  <a:schemeClr val="tx1"/>
                </a:solidFill>
                <a:latin typeface="Verdana" pitchFamily="34" charset="0"/>
              </a:defRPr>
            </a:lvl8pPr>
            <a:lvl9pPr marL="3886200" indent="-228600" eaLnBrk="0" fontAlgn="base" hangingPunct="0">
              <a:spcBef>
                <a:spcPct val="20000"/>
              </a:spcBef>
              <a:spcAft>
                <a:spcPct val="0"/>
              </a:spcAft>
              <a:buChar char="»"/>
              <a:defRPr sz="1600">
                <a:solidFill>
                  <a:schemeClr val="tx1"/>
                </a:solidFill>
                <a:latin typeface="Verdana" pitchFamily="34" charset="0"/>
              </a:defRPr>
            </a:lvl9pPr>
          </a:lstStyle>
          <a:p>
            <a:pPr eaLnBrk="1" hangingPunct="1">
              <a:lnSpc>
                <a:spcPct val="80000"/>
              </a:lnSpc>
              <a:spcBef>
                <a:spcPct val="50000"/>
              </a:spcBef>
              <a:spcAft>
                <a:spcPts val="750"/>
              </a:spcAft>
              <a:buFont typeface="Wingdings" pitchFamily="2" charset="2"/>
              <a:buChar char="Ø"/>
              <a:defRPr/>
            </a:pPr>
            <a:r>
              <a:rPr lang="ru-RU" altLang="ru-RU" sz="1400" b="1" dirty="0" smtClean="0">
                <a:latin typeface="Times New Roman" pitchFamily="18" charset="0"/>
              </a:rPr>
              <a:t>6070 чел. -численность постоянного населения </a:t>
            </a:r>
          </a:p>
          <a:p>
            <a:pPr eaLnBrk="1" hangingPunct="1">
              <a:lnSpc>
                <a:spcPct val="80000"/>
              </a:lnSpc>
              <a:spcBef>
                <a:spcPct val="50000"/>
              </a:spcBef>
              <a:spcAft>
                <a:spcPts val="750"/>
              </a:spcAft>
              <a:buFont typeface="Wingdings" pitchFamily="2" charset="2"/>
              <a:buChar char="Ø"/>
              <a:defRPr/>
            </a:pPr>
            <a:r>
              <a:rPr lang="ru-RU" altLang="ru-RU" sz="1400" b="1" dirty="0" smtClean="0">
                <a:latin typeface="Times New Roman" pitchFamily="18" charset="0"/>
              </a:rPr>
              <a:t>3186 чел. –численность трудоспособного населения</a:t>
            </a:r>
          </a:p>
          <a:p>
            <a:pPr eaLnBrk="1" hangingPunct="1">
              <a:lnSpc>
                <a:spcPct val="80000"/>
              </a:lnSpc>
              <a:spcBef>
                <a:spcPct val="50000"/>
              </a:spcBef>
              <a:spcAft>
                <a:spcPts val="750"/>
              </a:spcAft>
              <a:buFont typeface="Wingdings" pitchFamily="2" charset="2"/>
              <a:buChar char="Ø"/>
              <a:defRPr/>
            </a:pPr>
            <a:r>
              <a:rPr lang="ru-RU" altLang="ru-RU" sz="1400" b="1" dirty="0" smtClean="0">
                <a:latin typeface="Times New Roman" pitchFamily="18" charset="0"/>
              </a:rPr>
              <a:t>800 чел. – численность моложе трудоспособного возраста</a:t>
            </a:r>
          </a:p>
          <a:p>
            <a:pPr eaLnBrk="1" hangingPunct="1">
              <a:lnSpc>
                <a:spcPct val="80000"/>
              </a:lnSpc>
              <a:spcBef>
                <a:spcPct val="50000"/>
              </a:spcBef>
              <a:spcAft>
                <a:spcPts val="750"/>
              </a:spcAft>
              <a:buFont typeface="Wingdings" pitchFamily="2" charset="2"/>
              <a:buChar char="Ø"/>
              <a:defRPr/>
            </a:pPr>
            <a:r>
              <a:rPr lang="ru-RU" altLang="ru-RU" sz="1400" b="1" dirty="0" smtClean="0">
                <a:latin typeface="Times New Roman" pitchFamily="18" charset="0"/>
              </a:rPr>
              <a:t>2084 чел. – численность старше трудоспособного возраста (пенсионеры)</a:t>
            </a:r>
          </a:p>
          <a:p>
            <a:pPr eaLnBrk="1" hangingPunct="1">
              <a:lnSpc>
                <a:spcPct val="80000"/>
              </a:lnSpc>
              <a:spcBef>
                <a:spcPct val="50000"/>
              </a:spcBef>
              <a:spcAft>
                <a:spcPts val="750"/>
              </a:spcAft>
              <a:buFont typeface="Wingdings" pitchFamily="2" charset="2"/>
              <a:buChar char="Ø"/>
              <a:defRPr/>
            </a:pPr>
            <a:r>
              <a:rPr lang="ru-RU" altLang="ru-RU" sz="1400" b="1" dirty="0" smtClean="0">
                <a:latin typeface="Times New Roman" pitchFamily="18" charset="0"/>
                <a:cs typeface="Times New Roman" pitchFamily="18" charset="0"/>
              </a:rPr>
              <a:t>242,2 </a:t>
            </a:r>
            <a:r>
              <a:rPr lang="ru-RU" altLang="ru-RU" sz="1400" b="1" dirty="0" smtClean="0">
                <a:solidFill>
                  <a:srgbClr val="FF0000"/>
                </a:solidFill>
                <a:latin typeface="Times New Roman" pitchFamily="18" charset="0"/>
                <a:cs typeface="Times New Roman" pitchFamily="18" charset="0"/>
              </a:rPr>
              <a:t> </a:t>
            </a:r>
            <a:r>
              <a:rPr lang="ru-RU" altLang="ru-RU" sz="1400" b="1" dirty="0" smtClean="0">
                <a:latin typeface="Times New Roman" pitchFamily="18" charset="0"/>
                <a:cs typeface="Times New Roman" pitchFamily="18" charset="0"/>
              </a:rPr>
              <a:t>тыс. руб. – фонд заработной платы работников</a:t>
            </a:r>
          </a:p>
          <a:p>
            <a:pPr marL="0" indent="0" eaLnBrk="1" hangingPunct="1">
              <a:lnSpc>
                <a:spcPct val="80000"/>
              </a:lnSpc>
              <a:spcBef>
                <a:spcPct val="50000"/>
              </a:spcBef>
              <a:spcAft>
                <a:spcPts val="750"/>
              </a:spcAft>
              <a:buFontTx/>
              <a:buNone/>
              <a:defRPr/>
            </a:pPr>
            <a:endParaRPr lang="ru-RU" altLang="ru-RU" sz="1400" b="1" dirty="0" smtClean="0">
              <a:latin typeface="Times New Roman" pitchFamily="18" charset="0"/>
            </a:endParaRPr>
          </a:p>
        </p:txBody>
      </p:sp>
      <p:pic>
        <p:nvPicPr>
          <p:cNvPr id="6148"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163" y="646113"/>
            <a:ext cx="4567237" cy="292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9"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05338" y="646113"/>
            <a:ext cx="4575175" cy="292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0"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163" y="3573463"/>
            <a:ext cx="4575175" cy="3243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0"/>
          <p:cNvSpPr>
            <a:spLocks noGrp="1" noChangeArrowheads="1"/>
          </p:cNvSpPr>
          <p:nvPr>
            <p:ph type="title"/>
          </p:nvPr>
        </p:nvSpPr>
        <p:spPr>
          <a:xfrm>
            <a:off x="0" y="333375"/>
            <a:ext cx="9180513" cy="503238"/>
          </a:xfrm>
        </p:spPr>
        <p:txBody>
          <a:bodyPr/>
          <a:lstStyle/>
          <a:p>
            <a:pPr algn="ctr" eaLnBrk="1" hangingPunct="1"/>
            <a:r>
              <a:rPr lang="ru-RU" altLang="ru-RU" sz="1800" b="1" smtClean="0">
                <a:latin typeface="Times New Roman" pitchFamily="18" charset="0"/>
                <a:cs typeface="Times New Roman" pitchFamily="18" charset="0"/>
              </a:rPr>
              <a:t>Показатели доходов и расходов бюджета муниципального образования Борисоглебское  в расчете на душу населения </a:t>
            </a:r>
            <a:br>
              <a:rPr lang="ru-RU" altLang="ru-RU" sz="1800" b="1" smtClean="0">
                <a:latin typeface="Times New Roman" pitchFamily="18" charset="0"/>
                <a:cs typeface="Times New Roman" pitchFamily="18" charset="0"/>
              </a:rPr>
            </a:br>
            <a:r>
              <a:rPr lang="ru-RU" altLang="ru-RU" sz="1400" b="1" smtClean="0">
                <a:latin typeface="Times New Roman" pitchFamily="18" charset="0"/>
                <a:cs typeface="Times New Roman" pitchFamily="18" charset="0"/>
              </a:rPr>
              <a:t>(численность постоянного населения 2019 год - 6121 чел., 2020 год - 6070 чел.)</a:t>
            </a:r>
            <a:r>
              <a:rPr lang="ru-RU" altLang="ru-RU" sz="1400" smtClean="0"/>
              <a:t/>
            </a:r>
            <a:br>
              <a:rPr lang="ru-RU" altLang="ru-RU" sz="1400" smtClean="0"/>
            </a:br>
            <a:endParaRPr lang="ru-RU" altLang="ru-RU" sz="1400" smtClean="0"/>
          </a:p>
        </p:txBody>
      </p:sp>
      <p:pic>
        <p:nvPicPr>
          <p:cNvPr id="7171"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875" y="1003300"/>
            <a:ext cx="8712200" cy="5594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194" name="Объект 1"/>
          <p:cNvGraphicFramePr>
            <a:graphicFrameLocks noChangeAspect="1"/>
          </p:cNvGraphicFramePr>
          <p:nvPr/>
        </p:nvGraphicFramePr>
        <p:xfrm>
          <a:off x="88900" y="2000250"/>
          <a:ext cx="6375400" cy="4749800"/>
        </p:xfrm>
        <a:graphic>
          <a:graphicData uri="http://schemas.openxmlformats.org/presentationml/2006/ole">
            <mc:AlternateContent xmlns:mc="http://schemas.openxmlformats.org/markup-compatibility/2006">
              <mc:Choice xmlns:v="urn:schemas-microsoft-com:vml" Requires="v">
                <p:oleObj spid="_x0000_s8199" name="Диаграмма" r:id="rId3" imgW="4781462" imgH="3403666" progId="Excel.Chart.8">
                  <p:embed/>
                </p:oleObj>
              </mc:Choice>
              <mc:Fallback>
                <p:oleObj name="Диаграмма" r:id="rId3" imgW="4781462" imgH="3403666" progId="Excel.Chart.8">
                  <p:embed/>
                  <p:pic>
                    <p:nvPicPr>
                      <p:cNvPr id="0" name="Объект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900" y="2000250"/>
                        <a:ext cx="6375400" cy="474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195" name="Прямоугольник 2"/>
          <p:cNvSpPr>
            <a:spLocks noChangeArrowheads="1"/>
          </p:cNvSpPr>
          <p:nvPr/>
        </p:nvSpPr>
        <p:spPr bwMode="auto">
          <a:xfrm>
            <a:off x="269875" y="981075"/>
            <a:ext cx="8713788"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ru-RU" altLang="ru-RU" sz="1400">
                <a:latin typeface="Times New Roman" pitchFamily="18" charset="0"/>
                <a:cs typeface="Times New Roman" pitchFamily="18" charset="0"/>
              </a:rPr>
              <a:t>Бюджет муниципального образования Борисоглебское по доходам за 2020 год исполнен на 100,4 % к уточненному плану и составил сумму 32194,5 тыс. рублей. Налоговые и неналоговые доходы за отчетный период выполнены на 101,6 % или на сумму 8837,6 тыс. рублей, безвозмездные поступления составили сумму 23356,9 тыс. рублей или исполнены на 100,0 %. </a:t>
            </a:r>
          </a:p>
        </p:txBody>
      </p:sp>
      <p:sp>
        <p:nvSpPr>
          <p:cNvPr id="8196" name="Прямоугольник 11"/>
          <p:cNvSpPr>
            <a:spLocks noChangeArrowheads="1"/>
          </p:cNvSpPr>
          <p:nvPr/>
        </p:nvSpPr>
        <p:spPr bwMode="auto">
          <a:xfrm>
            <a:off x="6519863" y="1700213"/>
            <a:ext cx="2470150" cy="474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eaLnBrk="0" hangingPunct="0">
              <a:spcBef>
                <a:spcPct val="20000"/>
              </a:spcBef>
            </a:pPr>
            <a:r>
              <a:rPr lang="ru-RU" altLang="ru-RU" sz="1400">
                <a:latin typeface="Times New Roman" pitchFamily="18" charset="0"/>
                <a:cs typeface="Times New Roman" pitchFamily="18" charset="0"/>
              </a:rPr>
              <a:t>     Доходы бюджета муниципального образования в 2020 году уменьшились по сравнению с уровнем 2019 года на 6,1% или на сумму 2075,6 тыс. рублей, в том числе:</a:t>
            </a:r>
          </a:p>
          <a:p>
            <a:pPr algn="just" eaLnBrk="0" hangingPunct="0">
              <a:spcBef>
                <a:spcPct val="20000"/>
              </a:spcBef>
              <a:buFontTx/>
              <a:buChar char="•"/>
            </a:pPr>
            <a:r>
              <a:rPr lang="ru-RU" altLang="ru-RU" sz="1400">
                <a:latin typeface="Times New Roman" pitchFamily="18" charset="0"/>
                <a:cs typeface="Times New Roman" pitchFamily="18" charset="0"/>
              </a:rPr>
              <a:t> налоговые и неналоговые доходы увеличились на 0,9 % или на сумму 81,3 тыс. рублей,</a:t>
            </a:r>
          </a:p>
          <a:p>
            <a:pPr algn="just" eaLnBrk="0" hangingPunct="0">
              <a:spcBef>
                <a:spcPct val="20000"/>
              </a:spcBef>
              <a:buFontTx/>
              <a:buChar char="•"/>
            </a:pPr>
            <a:r>
              <a:rPr lang="ru-RU" altLang="ru-RU" sz="1400">
                <a:latin typeface="Times New Roman" pitchFamily="18" charset="0"/>
                <a:cs typeface="Times New Roman" pitchFamily="18" charset="0"/>
              </a:rPr>
              <a:t> безвозмездные поступления  уменьшились на 8,5 % или на сумму 2156,9 тыс. рублей.</a:t>
            </a:r>
          </a:p>
          <a:p>
            <a:pPr algn="just" eaLnBrk="0" hangingPunct="0">
              <a:spcBef>
                <a:spcPct val="20000"/>
              </a:spcBef>
            </a:pPr>
            <a:r>
              <a:rPr lang="ru-RU" altLang="ru-RU" sz="1400">
                <a:latin typeface="Times New Roman" pitchFamily="18" charset="0"/>
                <a:cs typeface="Times New Roman" pitchFamily="18" charset="0"/>
              </a:rPr>
              <a:t>     Налоговые и неналоговые доходы в структуре бюджета муниципального образования составили в отчетном периоде 27,5 %, безвозмездные поступления – 72,5 %. </a:t>
            </a:r>
          </a:p>
        </p:txBody>
      </p:sp>
      <p:sp>
        <p:nvSpPr>
          <p:cNvPr id="6" name="Rectangle 4"/>
          <p:cNvSpPr>
            <a:spLocks noChangeArrowheads="1"/>
          </p:cNvSpPr>
          <p:nvPr/>
        </p:nvSpPr>
        <p:spPr bwMode="auto">
          <a:xfrm>
            <a:off x="0" y="100012"/>
            <a:ext cx="9270776" cy="880716"/>
          </a:xfrm>
          <a:prstGeom prst="rect">
            <a:avLst/>
          </a:prstGeom>
          <a:noFill/>
          <a:ln>
            <a:noFill/>
          </a:ln>
          <a:extLst/>
        </p:spPr>
        <p:txBody>
          <a:bodyPr anchor="ctr">
            <a:scene3d>
              <a:camera prst="orthographicFront"/>
              <a:lightRig rig="glow" dir="tl">
                <a:rot lat="0" lon="0" rev="5400000"/>
              </a:lightRig>
            </a:scene3d>
            <a:sp3d contourW="12700">
              <a:bevelT w="25400" h="25400"/>
              <a:contourClr>
                <a:schemeClr val="accent6">
                  <a:shade val="73000"/>
                </a:schemeClr>
              </a:contourClr>
            </a:sp3d>
          </a:bodyPr>
          <a:lstStyle>
            <a:lvl1pPr algn="l" eaLnBrk="0" hangingPunct="0">
              <a:spcBef>
                <a:spcPct val="20000"/>
              </a:spcBef>
              <a:buChar char="•"/>
              <a:defRPr sz="2800">
                <a:solidFill>
                  <a:schemeClr val="tx1"/>
                </a:solidFill>
                <a:latin typeface="Verdana" pitchFamily="34" charset="0"/>
              </a:defRPr>
            </a:lvl1pPr>
            <a:lvl2pPr marL="742950" indent="-285750" algn="l" eaLnBrk="0" hangingPunct="0">
              <a:spcBef>
                <a:spcPct val="20000"/>
              </a:spcBef>
              <a:buChar char="–"/>
              <a:defRPr sz="2400">
                <a:solidFill>
                  <a:schemeClr val="tx1"/>
                </a:solidFill>
                <a:latin typeface="Verdana" pitchFamily="34" charset="0"/>
              </a:defRPr>
            </a:lvl2pPr>
            <a:lvl3pPr marL="1143000" indent="-228600" algn="l" eaLnBrk="0" hangingPunct="0">
              <a:spcBef>
                <a:spcPct val="20000"/>
              </a:spcBef>
              <a:buChar char="•"/>
              <a:defRPr sz="2000">
                <a:solidFill>
                  <a:schemeClr val="tx1"/>
                </a:solidFill>
                <a:latin typeface="Verdana" pitchFamily="34" charset="0"/>
              </a:defRPr>
            </a:lvl3pPr>
            <a:lvl4pPr marL="1600200" indent="-228600" algn="l" eaLnBrk="0" hangingPunct="0">
              <a:spcBef>
                <a:spcPct val="20000"/>
              </a:spcBef>
              <a:buChar char="–"/>
              <a:defRPr sz="2000">
                <a:solidFill>
                  <a:schemeClr val="tx1"/>
                </a:solidFill>
                <a:latin typeface="Verdana" pitchFamily="34" charset="0"/>
              </a:defRPr>
            </a:lvl4pPr>
            <a:lvl5pPr marL="2057400" indent="-228600" algn="l" eaLnBrk="0" hangingPunct="0">
              <a:spcBef>
                <a:spcPct val="20000"/>
              </a:spcBef>
              <a:buChar char="»"/>
              <a:defRPr sz="1600">
                <a:solidFill>
                  <a:schemeClr val="tx1"/>
                </a:solidFill>
                <a:latin typeface="Verdana" pitchFamily="34" charset="0"/>
              </a:defRPr>
            </a:lvl5pPr>
            <a:lvl6pPr marL="2514600" indent="-228600" eaLnBrk="0" fontAlgn="base" hangingPunct="0">
              <a:spcBef>
                <a:spcPct val="20000"/>
              </a:spcBef>
              <a:spcAft>
                <a:spcPct val="0"/>
              </a:spcAft>
              <a:buChar char="»"/>
              <a:defRPr sz="1600">
                <a:solidFill>
                  <a:schemeClr val="tx1"/>
                </a:solidFill>
                <a:latin typeface="Verdana" pitchFamily="34" charset="0"/>
              </a:defRPr>
            </a:lvl6pPr>
            <a:lvl7pPr marL="2971800" indent="-228600" eaLnBrk="0" fontAlgn="base" hangingPunct="0">
              <a:spcBef>
                <a:spcPct val="20000"/>
              </a:spcBef>
              <a:spcAft>
                <a:spcPct val="0"/>
              </a:spcAft>
              <a:buChar char="»"/>
              <a:defRPr sz="1600">
                <a:solidFill>
                  <a:schemeClr val="tx1"/>
                </a:solidFill>
                <a:latin typeface="Verdana" pitchFamily="34" charset="0"/>
              </a:defRPr>
            </a:lvl7pPr>
            <a:lvl8pPr marL="3429000" indent="-228600" eaLnBrk="0" fontAlgn="base" hangingPunct="0">
              <a:spcBef>
                <a:spcPct val="20000"/>
              </a:spcBef>
              <a:spcAft>
                <a:spcPct val="0"/>
              </a:spcAft>
              <a:buChar char="»"/>
              <a:defRPr sz="1600">
                <a:solidFill>
                  <a:schemeClr val="tx1"/>
                </a:solidFill>
                <a:latin typeface="Verdana" pitchFamily="34" charset="0"/>
              </a:defRPr>
            </a:lvl8pPr>
            <a:lvl9pPr marL="3886200" indent="-228600" eaLnBrk="0" fontAlgn="base" hangingPunct="0">
              <a:spcBef>
                <a:spcPct val="20000"/>
              </a:spcBef>
              <a:spcAft>
                <a:spcPct val="0"/>
              </a:spcAft>
              <a:buChar char="»"/>
              <a:defRPr sz="1600">
                <a:solidFill>
                  <a:schemeClr val="tx1"/>
                </a:solidFill>
                <a:latin typeface="Verdana" pitchFamily="34" charset="0"/>
              </a:defRPr>
            </a:lvl9pPr>
          </a:lstStyle>
          <a:p>
            <a:pPr algn="ctr" eaLnBrk="1" hangingPunct="1">
              <a:spcBef>
                <a:spcPct val="0"/>
              </a:spcBef>
              <a:buFontTx/>
              <a:buNone/>
              <a:defRPr/>
            </a:pPr>
            <a:r>
              <a:rPr lang="ru-RU" altLang="ru-RU" sz="3200" b="1" i="1" u="sng" dirty="0" smtClean="0">
                <a:ln w="11430"/>
                <a:latin typeface="Times New Roman" panose="02020603050405020304" pitchFamily="18" charset="0"/>
                <a:cs typeface="Times New Roman" panose="02020603050405020304" pitchFamily="18" charset="0"/>
              </a:rPr>
              <a:t>Исполнение бюджета </a:t>
            </a:r>
            <a:r>
              <a:rPr lang="ru-RU" altLang="ru-RU" sz="3200" b="1" i="1" u="sng" dirty="0">
                <a:ln w="11430"/>
                <a:latin typeface="Times New Roman" panose="02020603050405020304" pitchFamily="18" charset="0"/>
                <a:cs typeface="Times New Roman" panose="02020603050405020304" pitchFamily="18" charset="0"/>
              </a:rPr>
              <a:t>п</a:t>
            </a:r>
            <a:r>
              <a:rPr lang="ru-RU" altLang="ru-RU" sz="3200" b="1" i="1" u="sng" dirty="0" smtClean="0">
                <a:ln w="11430"/>
                <a:latin typeface="Times New Roman" panose="02020603050405020304" pitchFamily="18" charset="0"/>
                <a:cs typeface="Times New Roman" panose="02020603050405020304" pitchFamily="18" charset="0"/>
              </a:rPr>
              <a:t>о доходам</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4"/>
          <p:cNvSpPr txBox="1">
            <a:spLocks noChangeArrowheads="1"/>
          </p:cNvSpPr>
          <p:nvPr/>
        </p:nvSpPr>
        <p:spPr bwMode="auto">
          <a:xfrm>
            <a:off x="160338" y="214313"/>
            <a:ext cx="8802687" cy="121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900">
                <a:solidFill>
                  <a:schemeClr val="tx1"/>
                </a:solidFill>
                <a:latin typeface="Arial" charset="0"/>
                <a:cs typeface="Arial" charset="0"/>
              </a:defRPr>
            </a:lvl1pPr>
            <a:lvl2pPr marL="742950" indent="-285750" eaLnBrk="0" hangingPunct="0">
              <a:defRPr sz="900">
                <a:solidFill>
                  <a:schemeClr val="tx1"/>
                </a:solidFill>
                <a:latin typeface="Arial" charset="0"/>
                <a:cs typeface="Arial" charset="0"/>
              </a:defRPr>
            </a:lvl2pPr>
            <a:lvl3pPr marL="1143000" indent="-228600" eaLnBrk="0" hangingPunct="0">
              <a:defRPr sz="900">
                <a:solidFill>
                  <a:schemeClr val="tx1"/>
                </a:solidFill>
                <a:latin typeface="Arial" charset="0"/>
                <a:cs typeface="Arial" charset="0"/>
              </a:defRPr>
            </a:lvl3pPr>
            <a:lvl4pPr marL="1600200" indent="-228600" eaLnBrk="0" hangingPunct="0">
              <a:defRPr sz="900">
                <a:solidFill>
                  <a:schemeClr val="tx1"/>
                </a:solidFill>
                <a:latin typeface="Arial" charset="0"/>
                <a:cs typeface="Arial" charset="0"/>
              </a:defRPr>
            </a:lvl4pPr>
            <a:lvl5pPr marL="2057400" indent="-228600" eaLnBrk="0" hangingPunct="0">
              <a:defRPr sz="900">
                <a:solidFill>
                  <a:schemeClr val="tx1"/>
                </a:solidFill>
                <a:latin typeface="Arial" charset="0"/>
                <a:cs typeface="Arial" charset="0"/>
              </a:defRPr>
            </a:lvl5pPr>
            <a:lvl6pPr marL="2514600" indent="-228600" eaLnBrk="0" fontAlgn="base" hangingPunct="0">
              <a:spcBef>
                <a:spcPct val="0"/>
              </a:spcBef>
              <a:spcAft>
                <a:spcPct val="0"/>
              </a:spcAft>
              <a:defRPr sz="900">
                <a:solidFill>
                  <a:schemeClr val="tx1"/>
                </a:solidFill>
                <a:latin typeface="Arial" charset="0"/>
                <a:cs typeface="Arial" charset="0"/>
              </a:defRPr>
            </a:lvl6pPr>
            <a:lvl7pPr marL="2971800" indent="-228600" eaLnBrk="0" fontAlgn="base" hangingPunct="0">
              <a:spcBef>
                <a:spcPct val="0"/>
              </a:spcBef>
              <a:spcAft>
                <a:spcPct val="0"/>
              </a:spcAft>
              <a:defRPr sz="900">
                <a:solidFill>
                  <a:schemeClr val="tx1"/>
                </a:solidFill>
                <a:latin typeface="Arial" charset="0"/>
                <a:cs typeface="Arial" charset="0"/>
              </a:defRPr>
            </a:lvl7pPr>
            <a:lvl8pPr marL="3429000" indent="-228600" eaLnBrk="0" fontAlgn="base" hangingPunct="0">
              <a:spcBef>
                <a:spcPct val="0"/>
              </a:spcBef>
              <a:spcAft>
                <a:spcPct val="0"/>
              </a:spcAft>
              <a:defRPr sz="900">
                <a:solidFill>
                  <a:schemeClr val="tx1"/>
                </a:solidFill>
                <a:latin typeface="Arial" charset="0"/>
                <a:cs typeface="Arial" charset="0"/>
              </a:defRPr>
            </a:lvl8pPr>
            <a:lvl9pPr marL="3886200" indent="-228600" eaLnBrk="0" fontAlgn="base" hangingPunct="0">
              <a:spcBef>
                <a:spcPct val="0"/>
              </a:spcBef>
              <a:spcAft>
                <a:spcPct val="0"/>
              </a:spcAft>
              <a:defRPr sz="900">
                <a:solidFill>
                  <a:schemeClr val="tx1"/>
                </a:solidFill>
                <a:latin typeface="Arial" charset="0"/>
                <a:cs typeface="Arial" charset="0"/>
              </a:defRPr>
            </a:lvl9pPr>
          </a:lstStyle>
          <a:p>
            <a:pPr algn="just">
              <a:spcBef>
                <a:spcPct val="20000"/>
              </a:spcBef>
            </a:pPr>
            <a:r>
              <a:rPr lang="ru-RU" altLang="ru-RU" sz="1400">
                <a:latin typeface="Times New Roman" pitchFamily="18" charset="0"/>
                <a:cs typeface="Times New Roman" pitchFamily="18" charset="0"/>
              </a:rPr>
              <a:t>            Налоговых доходов поступило в бюджет муниципального образования в сумме 8696,0 тыс. рублей или выполнение годового плана обеспечено на 101,5%, неналоговых доходов мобилизовано в сумме 141,6 тыс. рублей или 103,4% к плану на год. </a:t>
            </a:r>
          </a:p>
          <a:p>
            <a:pPr algn="just">
              <a:spcBef>
                <a:spcPct val="20000"/>
              </a:spcBef>
            </a:pPr>
            <a:r>
              <a:rPr lang="ru-RU" altLang="ru-RU" sz="1400">
                <a:latin typeface="Times New Roman" pitchFamily="18" charset="0"/>
                <a:cs typeface="Times New Roman" pitchFamily="18" charset="0"/>
              </a:rPr>
              <a:t>            По сравнению с 2019 годом объем налоговых поступлений увеличился на 0,8 % (73,1 тыс. рублей), неналоговых доходов увеличился на 6,2% (8,2 тыс. рублей).  </a:t>
            </a:r>
          </a:p>
        </p:txBody>
      </p:sp>
      <p:sp>
        <p:nvSpPr>
          <p:cNvPr id="9219" name="Rectangle 6"/>
          <p:cNvSpPr>
            <a:spLocks noChangeArrowheads="1"/>
          </p:cNvSpPr>
          <p:nvPr/>
        </p:nvSpPr>
        <p:spPr bwMode="auto">
          <a:xfrm>
            <a:off x="0" y="1474788"/>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ru-RU" altLang="ru-RU" sz="1800"/>
          </a:p>
        </p:txBody>
      </p:sp>
      <p:sp>
        <p:nvSpPr>
          <p:cNvPr id="9220" name="Rectangle 12"/>
          <p:cNvSpPr>
            <a:spLocks noChangeArrowheads="1"/>
          </p:cNvSpPr>
          <p:nvPr/>
        </p:nvSpPr>
        <p:spPr bwMode="auto">
          <a:xfrm>
            <a:off x="0" y="1657350"/>
            <a:ext cx="9180513"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p>
            <a:pPr algn="ctr"/>
            <a:endParaRPr lang="ru-RU" altLang="ru-RU"/>
          </a:p>
        </p:txBody>
      </p:sp>
      <p:sp>
        <p:nvSpPr>
          <p:cNvPr id="9221" name="Rectangle 7"/>
          <p:cNvSpPr>
            <a:spLocks noChangeArrowheads="1"/>
          </p:cNvSpPr>
          <p:nvPr/>
        </p:nvSpPr>
        <p:spPr bwMode="auto">
          <a:xfrm>
            <a:off x="0" y="0"/>
            <a:ext cx="9180513"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p>
            <a:pPr algn="ctr"/>
            <a:endParaRPr lang="ru-RU" altLang="ru-RU"/>
          </a:p>
        </p:txBody>
      </p:sp>
      <p:graphicFrame>
        <p:nvGraphicFramePr>
          <p:cNvPr id="9222" name="Object 6"/>
          <p:cNvGraphicFramePr>
            <a:graphicFrameLocks noChangeAspect="1"/>
          </p:cNvGraphicFramePr>
          <p:nvPr/>
        </p:nvGraphicFramePr>
        <p:xfrm>
          <a:off x="874713" y="1428750"/>
          <a:ext cx="7908925" cy="4249738"/>
        </p:xfrm>
        <a:graphic>
          <a:graphicData uri="http://schemas.openxmlformats.org/presentationml/2006/ole">
            <mc:AlternateContent xmlns:mc="http://schemas.openxmlformats.org/markup-compatibility/2006">
              <mc:Choice xmlns:v="urn:schemas-microsoft-com:vml" Requires="v">
                <p:oleObj spid="_x0000_s9224" name="Диаграмма" r:id="rId3" imgW="5930884" imgH="3187691" progId="Excel.Chart.8">
                  <p:embed/>
                </p:oleObj>
              </mc:Choice>
              <mc:Fallback>
                <p:oleObj name="Диаграмма" r:id="rId3" imgW="5930884" imgH="3187691" progId="Excel.Chart.8">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4713" y="1428750"/>
                        <a:ext cx="7908925" cy="424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Прямоугольник 1"/>
          <p:cNvSpPr>
            <a:spLocks noChangeArrowheads="1"/>
          </p:cNvSpPr>
          <p:nvPr/>
        </p:nvSpPr>
        <p:spPr bwMode="auto">
          <a:xfrm>
            <a:off x="53975" y="115888"/>
            <a:ext cx="912653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indent="457200" algn="ctr"/>
            <a:r>
              <a:rPr lang="ru-RU" altLang="ru-RU" sz="1800" b="1">
                <a:latin typeface="Times New Roman" pitchFamily="18" charset="0"/>
                <a:cs typeface="Times New Roman" pitchFamily="18" charset="0"/>
              </a:rPr>
              <a:t>Динамика и структура исполнения доходной части бюджета муниципального образования Борисоглебское в 2020 году</a:t>
            </a:r>
            <a:endParaRPr lang="ru-RU" altLang="ru-RU" sz="1800">
              <a:latin typeface="Times New Roman" pitchFamily="18" charset="0"/>
              <a:cs typeface="Times New Roman" pitchFamily="18" charset="0"/>
            </a:endParaRPr>
          </a:p>
        </p:txBody>
      </p:sp>
      <p:graphicFrame>
        <p:nvGraphicFramePr>
          <p:cNvPr id="7" name="Таблица 6"/>
          <p:cNvGraphicFramePr>
            <a:graphicFrameLocks noGrp="1"/>
          </p:cNvGraphicFramePr>
          <p:nvPr/>
        </p:nvGraphicFramePr>
        <p:xfrm>
          <a:off x="298450" y="928688"/>
          <a:ext cx="8650288" cy="5634037"/>
        </p:xfrm>
        <a:graphic>
          <a:graphicData uri="http://schemas.openxmlformats.org/drawingml/2006/table">
            <a:tbl>
              <a:tblPr/>
              <a:tblGrid>
                <a:gridCol w="2299012"/>
                <a:gridCol w="1202846"/>
                <a:gridCol w="1094621"/>
                <a:gridCol w="881263"/>
                <a:gridCol w="984850"/>
                <a:gridCol w="1093075"/>
                <a:gridCol w="1094621"/>
              </a:tblGrid>
              <a:tr h="182885">
                <a:tc rowSpan="2">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Наименование доходов</a:t>
                      </a:r>
                      <a:endPar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20670" marR="2067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Исполнено за 2019 год, тыс. руб. </a:t>
                      </a:r>
                      <a:endPar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20670" marR="206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План на 2020 год, тыс. руб.</a:t>
                      </a:r>
                      <a:endPar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20670" marR="206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4">
                  <a:txBody>
                    <a:bodyPr/>
                    <a:lstStyle>
                      <a:lvl1pPr indent="76200"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7620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Исполнено за 2020 год</a:t>
                      </a:r>
                      <a:endPar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20670" marR="206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c hMerge="1">
                  <a:txBody>
                    <a:bodyPr/>
                    <a:lstStyle/>
                    <a:p>
                      <a:endParaRPr lang="ru-RU"/>
                    </a:p>
                  </a:txBody>
                  <a:tcPr/>
                </a:tc>
                <a:tc hMerge="1">
                  <a:txBody>
                    <a:bodyPr/>
                    <a:lstStyle/>
                    <a:p>
                      <a:endParaRPr lang="ru-RU"/>
                    </a:p>
                  </a:txBody>
                  <a:tcPr/>
                </a:tc>
              </a:tr>
              <a:tr h="733204">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smtClean="0">
                          <a:ln>
                            <a:noFill/>
                          </a:ln>
                          <a:solidFill>
                            <a:schemeClr val="tx1"/>
                          </a:solidFill>
                          <a:effectLst/>
                          <a:latin typeface="Times New Roman" pitchFamily="18" charset="0"/>
                          <a:cs typeface="Times New Roman" pitchFamily="18" charset="0"/>
                        </a:rPr>
                        <a:t>тыс. руб.</a:t>
                      </a:r>
                      <a:endParaRPr kumimoji="0" lang="ru-RU" altLang="ru-RU"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20670" marR="206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 к плану</a:t>
                      </a:r>
                      <a:endPar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20670" marR="206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 к 2019 году</a:t>
                      </a:r>
                      <a:endPar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20670" marR="206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smtClean="0">
                          <a:ln>
                            <a:noFill/>
                          </a:ln>
                          <a:solidFill>
                            <a:schemeClr val="tx1"/>
                          </a:solidFill>
                          <a:effectLst/>
                          <a:latin typeface="Times New Roman" pitchFamily="18" charset="0"/>
                          <a:cs typeface="Times New Roman" pitchFamily="18" charset="0"/>
                        </a:rPr>
                        <a:t>Структура, %</a:t>
                      </a:r>
                      <a:endParaRPr kumimoji="0" lang="ru-RU" altLang="ru-RU"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20670" marR="206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5762">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smtClean="0">
                          <a:ln>
                            <a:noFill/>
                          </a:ln>
                          <a:solidFill>
                            <a:schemeClr val="tx1"/>
                          </a:solidFill>
                          <a:effectLst/>
                          <a:latin typeface="Times New Roman" pitchFamily="18" charset="0"/>
                          <a:cs typeface="Times New Roman" pitchFamily="18" charset="0"/>
                        </a:rPr>
                        <a:t>НАЛОГОВЫЕ И НЕНАЛОГОВЫЕ ДОХОДЫ</a:t>
                      </a:r>
                      <a:endParaRPr kumimoji="0" lang="ru-RU" altLang="ru-RU"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20670" marR="2067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8756,3</a:t>
                      </a:r>
                      <a:endPar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20670" marR="206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8702,0</a:t>
                      </a:r>
                    </a:p>
                  </a:txBody>
                  <a:tcPr marL="20670" marR="206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8837,6</a:t>
                      </a:r>
                      <a:endPar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20670" marR="206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101,6</a:t>
                      </a:r>
                      <a:endPar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20670" marR="206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100,9</a:t>
                      </a:r>
                    </a:p>
                  </a:txBody>
                  <a:tcPr marL="20670" marR="206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27,5</a:t>
                      </a:r>
                    </a:p>
                  </a:txBody>
                  <a:tcPr marL="20670" marR="206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82885">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НАЛОГОВЫЕ ДОХОДЫ</a:t>
                      </a:r>
                      <a:endPar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20670" marR="2067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8622,9</a:t>
                      </a:r>
                    </a:p>
                  </a:txBody>
                  <a:tcPr marL="20670" marR="206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8565,0</a:t>
                      </a:r>
                    </a:p>
                  </a:txBody>
                  <a:tcPr marL="20670" marR="206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8696,0</a:t>
                      </a:r>
                    </a:p>
                  </a:txBody>
                  <a:tcPr marL="20670" marR="206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101,5</a:t>
                      </a:r>
                    </a:p>
                  </a:txBody>
                  <a:tcPr marL="20670" marR="206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100,8</a:t>
                      </a:r>
                    </a:p>
                  </a:txBody>
                  <a:tcPr marL="20670" marR="206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27,0</a:t>
                      </a:r>
                    </a:p>
                  </a:txBody>
                  <a:tcPr marL="20670" marR="206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82885">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Налоги на прибыль, доходы</a:t>
                      </a:r>
                    </a:p>
                  </a:txBody>
                  <a:tcPr marL="20670" marR="2067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1433,5</a:t>
                      </a:r>
                    </a:p>
                  </a:txBody>
                  <a:tcPr marL="20670" marR="206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1397,0</a:t>
                      </a:r>
                    </a:p>
                  </a:txBody>
                  <a:tcPr marL="20670" marR="206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1434,0</a:t>
                      </a:r>
                    </a:p>
                  </a:txBody>
                  <a:tcPr marL="20670" marR="206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102,7</a:t>
                      </a:r>
                    </a:p>
                  </a:txBody>
                  <a:tcPr marL="20670" marR="206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100,0</a:t>
                      </a:r>
                    </a:p>
                  </a:txBody>
                  <a:tcPr marL="20670" marR="206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4,5</a:t>
                      </a:r>
                    </a:p>
                  </a:txBody>
                  <a:tcPr marL="20670" marR="206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82885">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1" u="none" strike="noStrike" cap="none" normalizeH="0" baseline="0" smtClean="0">
                          <a:ln>
                            <a:noFill/>
                          </a:ln>
                          <a:solidFill>
                            <a:schemeClr val="tx1"/>
                          </a:solidFill>
                          <a:effectLst/>
                          <a:latin typeface="Times New Roman" pitchFamily="18" charset="0"/>
                          <a:cs typeface="Times New Roman" pitchFamily="18" charset="0"/>
                        </a:rPr>
                        <a:t>Налог на доходы физических лиц</a:t>
                      </a:r>
                      <a:endParaRPr kumimoji="0" lang="ru-RU" altLang="ru-RU"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20670" marR="2067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1" u="none" strike="noStrike" cap="none" normalizeH="0" baseline="0" dirty="0" smtClean="0">
                          <a:ln>
                            <a:noFill/>
                          </a:ln>
                          <a:solidFill>
                            <a:schemeClr val="tx1"/>
                          </a:solidFill>
                          <a:effectLst/>
                          <a:latin typeface="Times New Roman" pitchFamily="18" charset="0"/>
                          <a:cs typeface="Times New Roman" pitchFamily="18" charset="0"/>
                        </a:rPr>
                        <a:t>1433,5</a:t>
                      </a:r>
                    </a:p>
                  </a:txBody>
                  <a:tcPr marL="20670" marR="206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1" u="none" strike="noStrike" cap="none" normalizeH="0" baseline="0" dirty="0" smtClean="0">
                          <a:ln>
                            <a:noFill/>
                          </a:ln>
                          <a:solidFill>
                            <a:schemeClr val="tx1"/>
                          </a:solidFill>
                          <a:effectLst/>
                          <a:latin typeface="Times New Roman" pitchFamily="18" charset="0"/>
                          <a:cs typeface="Times New Roman" pitchFamily="18" charset="0"/>
                        </a:rPr>
                        <a:t>1397,0</a:t>
                      </a:r>
                    </a:p>
                  </a:txBody>
                  <a:tcPr marL="20670" marR="206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1" u="none" strike="noStrike" cap="none" normalizeH="0" baseline="0" dirty="0" smtClean="0">
                          <a:ln>
                            <a:noFill/>
                          </a:ln>
                          <a:solidFill>
                            <a:schemeClr val="tx1"/>
                          </a:solidFill>
                          <a:effectLst/>
                          <a:latin typeface="Times New Roman" pitchFamily="18" charset="0"/>
                          <a:cs typeface="Times New Roman" pitchFamily="18" charset="0"/>
                        </a:rPr>
                        <a:t>1434,0</a:t>
                      </a:r>
                    </a:p>
                  </a:txBody>
                  <a:tcPr marL="20670" marR="206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1" u="none" strike="noStrike" cap="none" normalizeH="0" baseline="0" dirty="0" smtClean="0">
                          <a:ln>
                            <a:noFill/>
                          </a:ln>
                          <a:solidFill>
                            <a:schemeClr val="tx1"/>
                          </a:solidFill>
                          <a:effectLst/>
                          <a:latin typeface="Times New Roman" pitchFamily="18" charset="0"/>
                          <a:cs typeface="Times New Roman" pitchFamily="18" charset="0"/>
                        </a:rPr>
                        <a:t>102,7</a:t>
                      </a:r>
                    </a:p>
                  </a:txBody>
                  <a:tcPr marL="20670" marR="206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1" u="none" strike="noStrike" cap="none" normalizeH="0" baseline="0" dirty="0" smtClean="0">
                          <a:ln>
                            <a:noFill/>
                          </a:ln>
                          <a:solidFill>
                            <a:schemeClr val="tx1"/>
                          </a:solidFill>
                          <a:effectLst/>
                          <a:latin typeface="Times New Roman" pitchFamily="18" charset="0"/>
                          <a:cs typeface="Times New Roman" pitchFamily="18" charset="0"/>
                        </a:rPr>
                        <a:t>100,0</a:t>
                      </a:r>
                    </a:p>
                  </a:txBody>
                  <a:tcPr marL="20670" marR="206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1" u="none" strike="noStrike" cap="none" normalizeH="0" baseline="0" dirty="0" smtClean="0">
                          <a:ln>
                            <a:noFill/>
                          </a:ln>
                          <a:solidFill>
                            <a:schemeClr val="tx1"/>
                          </a:solidFill>
                          <a:effectLst/>
                          <a:latin typeface="Times New Roman" pitchFamily="18" charset="0"/>
                          <a:cs typeface="Times New Roman" pitchFamily="18" charset="0"/>
                        </a:rPr>
                        <a:t>4,5</a:t>
                      </a:r>
                    </a:p>
                  </a:txBody>
                  <a:tcPr marL="20670" marR="206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98535">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Налоги на совокупный доход</a:t>
                      </a:r>
                    </a:p>
                  </a:txBody>
                  <a:tcPr marL="20670" marR="2067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115,0</a:t>
                      </a:r>
                    </a:p>
                  </a:txBody>
                  <a:tcPr marL="20670" marR="206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58,0</a:t>
                      </a:r>
                    </a:p>
                  </a:txBody>
                  <a:tcPr marL="20670" marR="206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58,6</a:t>
                      </a:r>
                    </a:p>
                  </a:txBody>
                  <a:tcPr marL="20670" marR="206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101,0</a:t>
                      </a:r>
                    </a:p>
                  </a:txBody>
                  <a:tcPr marL="20670" marR="206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51,0</a:t>
                      </a:r>
                    </a:p>
                  </a:txBody>
                  <a:tcPr marL="20670" marR="206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0,2</a:t>
                      </a:r>
                    </a:p>
                  </a:txBody>
                  <a:tcPr marL="20670" marR="206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5773">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1" u="none" strike="noStrike" cap="none" normalizeH="0" baseline="0" smtClean="0">
                          <a:ln>
                            <a:noFill/>
                          </a:ln>
                          <a:solidFill>
                            <a:schemeClr val="tx1"/>
                          </a:solidFill>
                          <a:effectLst/>
                          <a:latin typeface="Times New Roman" pitchFamily="18" charset="0"/>
                          <a:cs typeface="Times New Roman" pitchFamily="18" charset="0"/>
                        </a:rPr>
                        <a:t>Единый сельскохозяйственный налог</a:t>
                      </a:r>
                      <a:endParaRPr kumimoji="0" lang="ru-RU" altLang="ru-RU"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20670" marR="2067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1" u="none" strike="noStrike" cap="none" normalizeH="0" baseline="0" dirty="0" smtClean="0">
                          <a:ln>
                            <a:noFill/>
                          </a:ln>
                          <a:solidFill>
                            <a:schemeClr val="tx1"/>
                          </a:solidFill>
                          <a:effectLst/>
                          <a:latin typeface="Times New Roman" pitchFamily="18" charset="0"/>
                          <a:cs typeface="Times New Roman" pitchFamily="18" charset="0"/>
                        </a:rPr>
                        <a:t>115,0</a:t>
                      </a:r>
                    </a:p>
                  </a:txBody>
                  <a:tcPr marL="20670" marR="206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1" u="none" strike="noStrike" cap="none" normalizeH="0" baseline="0" dirty="0" smtClean="0">
                          <a:ln>
                            <a:noFill/>
                          </a:ln>
                          <a:solidFill>
                            <a:schemeClr val="tx1"/>
                          </a:solidFill>
                          <a:effectLst/>
                          <a:latin typeface="Times New Roman" pitchFamily="18" charset="0"/>
                          <a:cs typeface="Times New Roman" pitchFamily="18" charset="0"/>
                        </a:rPr>
                        <a:t>58,0</a:t>
                      </a:r>
                    </a:p>
                  </a:txBody>
                  <a:tcPr marL="20670" marR="206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1" u="none" strike="noStrike" cap="none" normalizeH="0" baseline="0" dirty="0" smtClean="0">
                          <a:ln>
                            <a:noFill/>
                          </a:ln>
                          <a:solidFill>
                            <a:schemeClr val="tx1"/>
                          </a:solidFill>
                          <a:effectLst/>
                          <a:latin typeface="Times New Roman" pitchFamily="18" charset="0"/>
                          <a:cs typeface="Times New Roman" pitchFamily="18" charset="0"/>
                        </a:rPr>
                        <a:t>58,6</a:t>
                      </a:r>
                    </a:p>
                  </a:txBody>
                  <a:tcPr marL="20670" marR="206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1" u="none" strike="noStrike" cap="none" normalizeH="0" baseline="0" dirty="0" smtClean="0">
                          <a:ln>
                            <a:noFill/>
                          </a:ln>
                          <a:solidFill>
                            <a:schemeClr val="tx1"/>
                          </a:solidFill>
                          <a:effectLst/>
                          <a:latin typeface="Times New Roman" pitchFamily="18" charset="0"/>
                          <a:cs typeface="Times New Roman" pitchFamily="18" charset="0"/>
                        </a:rPr>
                        <a:t>101,0</a:t>
                      </a:r>
                    </a:p>
                  </a:txBody>
                  <a:tcPr marL="20670" marR="206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1" u="none" strike="noStrike" cap="none" normalizeH="0" baseline="0" dirty="0" smtClean="0">
                          <a:ln>
                            <a:noFill/>
                          </a:ln>
                          <a:solidFill>
                            <a:schemeClr val="tx1"/>
                          </a:solidFill>
                          <a:effectLst/>
                          <a:latin typeface="Times New Roman" pitchFamily="18" charset="0"/>
                          <a:cs typeface="Times New Roman" pitchFamily="18" charset="0"/>
                        </a:rPr>
                        <a:t>51,0</a:t>
                      </a:r>
                    </a:p>
                  </a:txBody>
                  <a:tcPr marL="20670" marR="206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1" u="none" strike="noStrike" cap="none" normalizeH="0" baseline="0" dirty="0" smtClean="0">
                          <a:ln>
                            <a:noFill/>
                          </a:ln>
                          <a:solidFill>
                            <a:schemeClr val="tx1"/>
                          </a:solidFill>
                          <a:effectLst/>
                          <a:latin typeface="Times New Roman" pitchFamily="18" charset="0"/>
                          <a:cs typeface="Times New Roman" pitchFamily="18" charset="0"/>
                        </a:rPr>
                        <a:t>0,2</a:t>
                      </a:r>
                    </a:p>
                  </a:txBody>
                  <a:tcPr marL="20670" marR="206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82885">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smtClean="0">
                          <a:ln>
                            <a:noFill/>
                          </a:ln>
                          <a:solidFill>
                            <a:schemeClr val="tx1"/>
                          </a:solidFill>
                          <a:effectLst/>
                          <a:latin typeface="Times New Roman" pitchFamily="18" charset="0"/>
                          <a:cs typeface="Times New Roman" pitchFamily="18" charset="0"/>
                        </a:rPr>
                        <a:t>Налоги на имущество</a:t>
                      </a:r>
                    </a:p>
                  </a:txBody>
                  <a:tcPr marL="20670" marR="2067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7067,0</a:t>
                      </a:r>
                    </a:p>
                  </a:txBody>
                  <a:tcPr marL="20670" marR="206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7098,0</a:t>
                      </a:r>
                    </a:p>
                  </a:txBody>
                  <a:tcPr marL="20670" marR="206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7191,4</a:t>
                      </a:r>
                    </a:p>
                  </a:txBody>
                  <a:tcPr marL="20670" marR="206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101,3</a:t>
                      </a:r>
                    </a:p>
                  </a:txBody>
                  <a:tcPr marL="20670" marR="206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101,8</a:t>
                      </a:r>
                    </a:p>
                  </a:txBody>
                  <a:tcPr marL="20670" marR="206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22,3</a:t>
                      </a:r>
                    </a:p>
                  </a:txBody>
                  <a:tcPr marL="20670" marR="206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5761">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1" u="none" strike="noStrike" cap="none" normalizeH="0" baseline="0" smtClean="0">
                          <a:ln>
                            <a:noFill/>
                          </a:ln>
                          <a:solidFill>
                            <a:schemeClr val="tx1"/>
                          </a:solidFill>
                          <a:effectLst/>
                          <a:latin typeface="Times New Roman" pitchFamily="18" charset="0"/>
                          <a:cs typeface="Times New Roman" pitchFamily="18" charset="0"/>
                        </a:rPr>
                        <a:t>Налог на имущество физических лиц</a:t>
                      </a:r>
                      <a:endParaRPr kumimoji="0" lang="ru-RU" altLang="ru-RU"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20670" marR="2067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1" u="none" strike="noStrike" cap="none" normalizeH="0" baseline="0" dirty="0" smtClean="0">
                          <a:ln>
                            <a:noFill/>
                          </a:ln>
                          <a:solidFill>
                            <a:schemeClr val="tx1"/>
                          </a:solidFill>
                          <a:effectLst/>
                          <a:latin typeface="Times New Roman" pitchFamily="18" charset="0"/>
                          <a:cs typeface="Times New Roman" pitchFamily="18" charset="0"/>
                        </a:rPr>
                        <a:t>626,6</a:t>
                      </a:r>
                    </a:p>
                  </a:txBody>
                  <a:tcPr marL="20670" marR="206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1" u="none" strike="noStrike" cap="none" normalizeH="0" baseline="0" dirty="0" smtClean="0">
                          <a:ln>
                            <a:noFill/>
                          </a:ln>
                          <a:solidFill>
                            <a:schemeClr val="tx1"/>
                          </a:solidFill>
                          <a:effectLst/>
                          <a:latin typeface="Times New Roman" pitchFamily="18" charset="0"/>
                          <a:cs typeface="Times New Roman" pitchFamily="18" charset="0"/>
                        </a:rPr>
                        <a:t>768,0</a:t>
                      </a:r>
                    </a:p>
                  </a:txBody>
                  <a:tcPr marL="20670" marR="206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1" u="none" strike="noStrike" cap="none" normalizeH="0" baseline="0" dirty="0" smtClean="0">
                          <a:ln>
                            <a:noFill/>
                          </a:ln>
                          <a:solidFill>
                            <a:schemeClr val="tx1"/>
                          </a:solidFill>
                          <a:effectLst/>
                          <a:latin typeface="Times New Roman" pitchFamily="18" charset="0"/>
                          <a:cs typeface="Times New Roman" pitchFamily="18" charset="0"/>
                        </a:rPr>
                        <a:t>772,3</a:t>
                      </a:r>
                    </a:p>
                  </a:txBody>
                  <a:tcPr marL="20670" marR="206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1" u="none" strike="noStrike" cap="none" normalizeH="0" baseline="0" dirty="0" smtClean="0">
                          <a:ln>
                            <a:noFill/>
                          </a:ln>
                          <a:solidFill>
                            <a:schemeClr val="tx1"/>
                          </a:solidFill>
                          <a:effectLst/>
                          <a:latin typeface="Times New Roman" pitchFamily="18" charset="0"/>
                          <a:cs typeface="Times New Roman" pitchFamily="18" charset="0"/>
                        </a:rPr>
                        <a:t>100,6</a:t>
                      </a:r>
                    </a:p>
                  </a:txBody>
                  <a:tcPr marL="20670" marR="206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1" u="none" strike="noStrike" cap="none" normalizeH="0" baseline="0" dirty="0" smtClean="0">
                          <a:ln>
                            <a:noFill/>
                          </a:ln>
                          <a:solidFill>
                            <a:schemeClr val="tx1"/>
                          </a:solidFill>
                          <a:effectLst/>
                          <a:latin typeface="Times New Roman" pitchFamily="18" charset="0"/>
                          <a:cs typeface="Times New Roman" pitchFamily="18" charset="0"/>
                        </a:rPr>
                        <a:t>123,2</a:t>
                      </a:r>
                    </a:p>
                  </a:txBody>
                  <a:tcPr marL="20670" marR="206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1" u="none" strike="noStrike" cap="none" normalizeH="0" baseline="0" dirty="0" smtClean="0">
                          <a:ln>
                            <a:noFill/>
                          </a:ln>
                          <a:solidFill>
                            <a:schemeClr val="tx1"/>
                          </a:solidFill>
                          <a:effectLst/>
                          <a:latin typeface="Times New Roman" pitchFamily="18" charset="0"/>
                          <a:cs typeface="Times New Roman" pitchFamily="18" charset="0"/>
                        </a:rPr>
                        <a:t>2,4</a:t>
                      </a:r>
                    </a:p>
                  </a:txBody>
                  <a:tcPr marL="20670" marR="206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82885">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1" u="none" strike="noStrike" cap="none" normalizeH="0" baseline="0" smtClean="0">
                          <a:ln>
                            <a:noFill/>
                          </a:ln>
                          <a:solidFill>
                            <a:schemeClr val="tx1"/>
                          </a:solidFill>
                          <a:effectLst/>
                          <a:latin typeface="Times New Roman" pitchFamily="18" charset="0"/>
                          <a:cs typeface="Times New Roman" pitchFamily="18" charset="0"/>
                        </a:rPr>
                        <a:t>Земельный налог</a:t>
                      </a:r>
                      <a:endParaRPr kumimoji="0" lang="ru-RU" altLang="ru-RU"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20670" marR="2067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1" u="none" strike="noStrike" cap="none" normalizeH="0" baseline="0" dirty="0" smtClean="0">
                          <a:ln>
                            <a:noFill/>
                          </a:ln>
                          <a:solidFill>
                            <a:schemeClr val="tx1"/>
                          </a:solidFill>
                          <a:effectLst/>
                          <a:latin typeface="Times New Roman" pitchFamily="18" charset="0"/>
                          <a:cs typeface="Times New Roman" pitchFamily="18" charset="0"/>
                        </a:rPr>
                        <a:t>6440,4</a:t>
                      </a:r>
                    </a:p>
                  </a:txBody>
                  <a:tcPr marL="20670" marR="206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1" u="none" strike="noStrike" cap="none" normalizeH="0" baseline="0" dirty="0" smtClean="0">
                          <a:ln>
                            <a:noFill/>
                          </a:ln>
                          <a:solidFill>
                            <a:schemeClr val="tx1"/>
                          </a:solidFill>
                          <a:effectLst/>
                          <a:latin typeface="Times New Roman" pitchFamily="18" charset="0"/>
                          <a:cs typeface="Times New Roman" pitchFamily="18" charset="0"/>
                        </a:rPr>
                        <a:t>6330,0</a:t>
                      </a:r>
                    </a:p>
                  </a:txBody>
                  <a:tcPr marL="20670" marR="206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1" u="none" strike="noStrike" cap="none" normalizeH="0" baseline="0" dirty="0" smtClean="0">
                          <a:ln>
                            <a:noFill/>
                          </a:ln>
                          <a:solidFill>
                            <a:schemeClr val="tx1"/>
                          </a:solidFill>
                          <a:effectLst/>
                          <a:latin typeface="Times New Roman" pitchFamily="18" charset="0"/>
                          <a:cs typeface="Times New Roman" pitchFamily="18" charset="0"/>
                        </a:rPr>
                        <a:t>6419,1</a:t>
                      </a:r>
                    </a:p>
                  </a:txBody>
                  <a:tcPr marL="20670" marR="206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1" u="none" strike="noStrike" cap="none" normalizeH="0" baseline="0" dirty="0" smtClean="0">
                          <a:ln>
                            <a:noFill/>
                          </a:ln>
                          <a:solidFill>
                            <a:schemeClr val="tx1"/>
                          </a:solidFill>
                          <a:effectLst/>
                          <a:latin typeface="Times New Roman" pitchFamily="18" charset="0"/>
                          <a:cs typeface="Times New Roman" pitchFamily="18" charset="0"/>
                        </a:rPr>
                        <a:t>101,4</a:t>
                      </a:r>
                    </a:p>
                  </a:txBody>
                  <a:tcPr marL="20670" marR="206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1" u="none" strike="noStrike" cap="none" normalizeH="0" baseline="0" dirty="0" smtClean="0">
                          <a:ln>
                            <a:noFill/>
                          </a:ln>
                          <a:solidFill>
                            <a:schemeClr val="tx1"/>
                          </a:solidFill>
                          <a:effectLst/>
                          <a:latin typeface="Times New Roman" pitchFamily="18" charset="0"/>
                          <a:cs typeface="Times New Roman" pitchFamily="18" charset="0"/>
                        </a:rPr>
                        <a:t>99,7</a:t>
                      </a:r>
                    </a:p>
                  </a:txBody>
                  <a:tcPr marL="20670" marR="206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1" u="none" strike="noStrike" cap="none" normalizeH="0" baseline="0" dirty="0" smtClean="0">
                          <a:ln>
                            <a:noFill/>
                          </a:ln>
                          <a:solidFill>
                            <a:schemeClr val="tx1"/>
                          </a:solidFill>
                          <a:effectLst/>
                          <a:latin typeface="Times New Roman" pitchFamily="18" charset="0"/>
                          <a:cs typeface="Times New Roman" pitchFamily="18" charset="0"/>
                        </a:rPr>
                        <a:t>19,9</a:t>
                      </a:r>
                    </a:p>
                  </a:txBody>
                  <a:tcPr marL="20670" marR="206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30651">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smtClean="0">
                          <a:ln>
                            <a:noFill/>
                          </a:ln>
                          <a:solidFill>
                            <a:schemeClr val="tx1"/>
                          </a:solidFill>
                          <a:effectLst/>
                          <a:latin typeface="Times New Roman" pitchFamily="18" charset="0"/>
                          <a:cs typeface="Times New Roman" pitchFamily="18" charset="0"/>
                        </a:rPr>
                        <a:t>Государственная пошлина</a:t>
                      </a:r>
                    </a:p>
                  </a:txBody>
                  <a:tcPr marL="20670" marR="2067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7,5</a:t>
                      </a:r>
                    </a:p>
                  </a:txBody>
                  <a:tcPr marL="20670" marR="206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12,0</a:t>
                      </a:r>
                    </a:p>
                  </a:txBody>
                  <a:tcPr marL="20670" marR="206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11,96</a:t>
                      </a:r>
                    </a:p>
                  </a:txBody>
                  <a:tcPr marL="20670" marR="206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99,7</a:t>
                      </a:r>
                    </a:p>
                  </a:txBody>
                  <a:tcPr marL="20670" marR="206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160,0</a:t>
                      </a:r>
                    </a:p>
                  </a:txBody>
                  <a:tcPr marL="20670" marR="206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0,0</a:t>
                      </a:r>
                    </a:p>
                  </a:txBody>
                  <a:tcPr marL="20670" marR="206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48658">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smtClean="0">
                          <a:ln>
                            <a:noFill/>
                          </a:ln>
                          <a:solidFill>
                            <a:schemeClr val="tx1"/>
                          </a:solidFill>
                          <a:effectLst/>
                          <a:latin typeface="Times New Roman" pitchFamily="18" charset="0"/>
                          <a:cs typeface="Times New Roman" pitchFamily="18" charset="0"/>
                        </a:rPr>
                        <a:t>Задолженность и перерасчеты по отмененным налогам, сборам и иным обязательным платежам</a:t>
                      </a:r>
                    </a:p>
                  </a:txBody>
                  <a:tcPr marL="20670" marR="2067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0,0</a:t>
                      </a:r>
                    </a:p>
                  </a:txBody>
                  <a:tcPr marL="20670" marR="206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0,0</a:t>
                      </a:r>
                    </a:p>
                  </a:txBody>
                  <a:tcPr marL="20670" marR="206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0,0</a:t>
                      </a:r>
                    </a:p>
                  </a:txBody>
                  <a:tcPr marL="20670" marR="206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0,0</a:t>
                      </a:r>
                    </a:p>
                  </a:txBody>
                  <a:tcPr marL="20670" marR="206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0,0</a:t>
                      </a:r>
                    </a:p>
                  </a:txBody>
                  <a:tcPr marL="20670" marR="206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0,0</a:t>
                      </a:r>
                    </a:p>
                  </a:txBody>
                  <a:tcPr marL="20670" marR="206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5291">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НЕНАЛОГОВЫЕ ДОХОДЫ</a:t>
                      </a:r>
                      <a:endPar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20670" marR="2067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133,4</a:t>
                      </a:r>
                    </a:p>
                  </a:txBody>
                  <a:tcPr marL="20670" marR="206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137,0</a:t>
                      </a:r>
                    </a:p>
                  </a:txBody>
                  <a:tcPr marL="20670" marR="206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141,6</a:t>
                      </a:r>
                    </a:p>
                  </a:txBody>
                  <a:tcPr marL="20670" marR="206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103,4</a:t>
                      </a:r>
                    </a:p>
                  </a:txBody>
                  <a:tcPr marL="20670" marR="206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106,2</a:t>
                      </a:r>
                    </a:p>
                  </a:txBody>
                  <a:tcPr marL="20670" marR="206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0,4</a:t>
                      </a:r>
                    </a:p>
                  </a:txBody>
                  <a:tcPr marL="20670" marR="206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31544">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smtClean="0">
                          <a:ln>
                            <a:noFill/>
                          </a:ln>
                          <a:solidFill>
                            <a:schemeClr val="tx1"/>
                          </a:solidFill>
                          <a:effectLst/>
                          <a:latin typeface="Times New Roman" pitchFamily="18" charset="0"/>
                          <a:cs typeface="Times New Roman" pitchFamily="18" charset="0"/>
                        </a:rPr>
                        <a:t>Доходы от использования имущества, находящегося в государственной и муниципальной собственности</a:t>
                      </a:r>
                    </a:p>
                  </a:txBody>
                  <a:tcPr marL="20670" marR="2067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42,6</a:t>
                      </a:r>
                    </a:p>
                  </a:txBody>
                  <a:tcPr marL="20670" marR="206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80,0</a:t>
                      </a:r>
                    </a:p>
                  </a:txBody>
                  <a:tcPr marL="20670" marR="206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81,8</a:t>
                      </a:r>
                    </a:p>
                  </a:txBody>
                  <a:tcPr marL="20670" marR="206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102,2</a:t>
                      </a:r>
                    </a:p>
                  </a:txBody>
                  <a:tcPr marL="20670" marR="206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192,0</a:t>
                      </a:r>
                    </a:p>
                  </a:txBody>
                  <a:tcPr marL="20670" marR="206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0,3</a:t>
                      </a:r>
                    </a:p>
                  </a:txBody>
                  <a:tcPr marL="20670" marR="206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577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Доходы от компенсации затрат государства</a:t>
                      </a:r>
                    </a:p>
                  </a:txBody>
                  <a:tcPr marL="20670" marR="2067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0,0</a:t>
                      </a:r>
                    </a:p>
                  </a:txBody>
                  <a:tcPr marL="20670" marR="206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0,0</a:t>
                      </a:r>
                    </a:p>
                  </a:txBody>
                  <a:tcPr marL="20670" marR="206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0,0</a:t>
                      </a:r>
                    </a:p>
                  </a:txBody>
                  <a:tcPr marL="20670" marR="206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0,0</a:t>
                      </a:r>
                    </a:p>
                  </a:txBody>
                  <a:tcPr marL="20670" marR="206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0,0</a:t>
                      </a:r>
                    </a:p>
                  </a:txBody>
                  <a:tcPr marL="20670" marR="206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0,0</a:t>
                      </a:r>
                    </a:p>
                  </a:txBody>
                  <a:tcPr marL="20670" marR="206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577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Доходы от продажи материальных и нематериальных активов</a:t>
                      </a:r>
                    </a:p>
                  </a:txBody>
                  <a:tcPr marL="20670" marR="2067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35,8</a:t>
                      </a:r>
                    </a:p>
                  </a:txBody>
                  <a:tcPr marL="20670" marR="206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0,0</a:t>
                      </a:r>
                    </a:p>
                  </a:txBody>
                  <a:tcPr marL="20670" marR="206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0,0</a:t>
                      </a:r>
                    </a:p>
                  </a:txBody>
                  <a:tcPr marL="20670" marR="206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0,0</a:t>
                      </a:r>
                    </a:p>
                  </a:txBody>
                  <a:tcPr marL="20670" marR="206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0,0</a:t>
                      </a:r>
                    </a:p>
                  </a:txBody>
                  <a:tcPr marL="20670" marR="206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0,0</a:t>
                      </a:r>
                    </a:p>
                  </a:txBody>
                  <a:tcPr marL="20670" marR="206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Ticking clock design template">
  <a:themeElements>
    <a:clrScheme name="Тема Offic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Тема Office">
      <a:majorFont>
        <a:latin typeface="Verdana"/>
        <a:ea typeface=""/>
        <a:cs typeface=""/>
      </a:majorFont>
      <a:minorFont>
        <a:latin typeface="Verdana"/>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Тема Offic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Тема Offic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Тема Offic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Тема Offic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Тема Offic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Тема Offic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Тема Offic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Тема Offic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Тема Offic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Тема Offic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Тема Offic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Тема Offic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Тема Offic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Тема Office">
    <a:majorFont>
      <a:latin typeface="Verdana"/>
      <a:ea typeface=""/>
      <a:cs typeface=""/>
    </a:majorFont>
    <a:minorFont>
      <a:latin typeface="Verdana"/>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Ticking clock design template</Template>
  <TotalTime>16804</TotalTime>
  <Words>1849</Words>
  <Application>Microsoft Office PowerPoint</Application>
  <PresentationFormat>Произвольный</PresentationFormat>
  <Paragraphs>308</Paragraphs>
  <Slides>20</Slides>
  <Notes>3</Notes>
  <HiddenSlides>0</HiddenSlides>
  <MMClips>0</MMClips>
  <ScaleCrop>false</ScaleCrop>
  <HeadingPairs>
    <vt:vector size="6" baseType="variant">
      <vt:variant>
        <vt:lpstr>Тема</vt:lpstr>
      </vt:variant>
      <vt:variant>
        <vt:i4>1</vt:i4>
      </vt:variant>
      <vt:variant>
        <vt:lpstr>Внедренные серверы OLE</vt:lpstr>
      </vt:variant>
      <vt:variant>
        <vt:i4>1</vt:i4>
      </vt:variant>
      <vt:variant>
        <vt:lpstr>Заголовки слайдов</vt:lpstr>
      </vt:variant>
      <vt:variant>
        <vt:i4>20</vt:i4>
      </vt:variant>
    </vt:vector>
  </HeadingPairs>
  <TitlesOfParts>
    <vt:vector size="22" baseType="lpstr">
      <vt:lpstr>Ticking clock design template</vt:lpstr>
      <vt:lpstr>Диаграмма</vt:lpstr>
      <vt:lpstr>Презентация PowerPoint</vt:lpstr>
      <vt:lpstr>Презентация PowerPoint</vt:lpstr>
      <vt:lpstr>Презентация PowerPoint</vt:lpstr>
      <vt:lpstr>Презентация PowerPoint</vt:lpstr>
      <vt:lpstr>Презентация PowerPoint</vt:lpstr>
      <vt:lpstr>Показатели доходов и расходов бюджета муниципального образования Борисоглебское  в расчете на душу населения  (численность постоянного населения 2019 год - 6121 чел., 2020 год - 6070 чел.)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Межбюджетные отношения</vt:lpstr>
      <vt:lpstr>Презентация PowerPoint</vt:lpstr>
      <vt:lpstr>Источники финансирования дефицита бюджета</vt:lpstr>
      <vt:lpstr>Итоги реализации муниципальных программ муниципального образования Борисоглебское за 2020 год </vt:lpstr>
      <vt:lpstr>Презентация PowerPoint</vt:lpstr>
    </vt:vector>
  </TitlesOfParts>
  <Company>NhT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Брошюра</dc:title>
  <dc:creator>Finupr2</dc:creator>
  <cp:lastModifiedBy>User</cp:lastModifiedBy>
  <cp:revision>680</cp:revision>
  <cp:lastPrinted>2021-06-11T12:42:59Z</cp:lastPrinted>
  <dcterms:created xsi:type="dcterms:W3CDTF">2013-12-17T06:08:51Z</dcterms:created>
  <dcterms:modified xsi:type="dcterms:W3CDTF">2021-06-11T12:44:00Z</dcterms:modified>
</cp:coreProperties>
</file>