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2" r:id="rId7"/>
    <p:sldId id="261" r:id="rId8"/>
    <p:sldId id="297" r:id="rId9"/>
    <p:sldId id="292" r:id="rId10"/>
    <p:sldId id="293" r:id="rId11"/>
    <p:sldId id="294" r:id="rId12"/>
    <p:sldId id="298" r:id="rId13"/>
    <p:sldId id="299" r:id="rId14"/>
    <p:sldId id="264" r:id="rId15"/>
    <p:sldId id="265" r:id="rId16"/>
    <p:sldId id="266" r:id="rId17"/>
    <p:sldId id="267" r:id="rId18"/>
    <p:sldId id="268" r:id="rId19"/>
    <p:sldId id="290" r:id="rId20"/>
    <p:sldId id="269" r:id="rId21"/>
    <p:sldId id="272" r:id="rId22"/>
    <p:sldId id="270" r:id="rId23"/>
    <p:sldId id="300" r:id="rId24"/>
    <p:sldId id="274" r:id="rId25"/>
    <p:sldId id="275" r:id="rId26"/>
    <p:sldId id="276" r:id="rId27"/>
    <p:sldId id="277" r:id="rId28"/>
    <p:sldId id="278" r:id="rId29"/>
    <p:sldId id="279" r:id="rId30"/>
    <p:sldId id="280" r:id="rId31"/>
    <p:sldId id="281" r:id="rId32"/>
    <p:sldId id="282" r:id="rId33"/>
    <p:sldId id="283" r:id="rId34"/>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4CC"/>
    <a:srgbClr val="D7E33D"/>
    <a:srgbClr val="E6AF00"/>
    <a:srgbClr val="A3A32D"/>
    <a:srgbClr val="CCFFFF"/>
    <a:srgbClr val="5F5F5F"/>
    <a:srgbClr val="00F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671" autoAdjust="0"/>
  </p:normalViewPr>
  <p:slideViewPr>
    <p:cSldViewPr>
      <p:cViewPr>
        <p:scale>
          <a:sx n="75" d="100"/>
          <a:sy n="75" d="100"/>
        </p:scale>
        <p:origin x="-2868" y="-7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2EE4A-48A8-478F-AF98-2E1C4C6F5BCD}" type="doc">
      <dgm:prSet loTypeId="urn:microsoft.com/office/officeart/2005/8/layout/radial6" loCatId="cycle" qsTypeId="urn:microsoft.com/office/officeart/2009/2/quickstyle/3d8" qsCatId="3D" csTypeId="urn:microsoft.com/office/officeart/2005/8/colors/accent1_2" csCatId="accent1" phldr="1"/>
      <dgm:spPr/>
      <dgm:t>
        <a:bodyPr/>
        <a:lstStyle/>
        <a:p>
          <a:endParaRPr lang="ru-RU"/>
        </a:p>
      </dgm:t>
    </dgm:pt>
    <dgm:pt modelId="{DD1EE5FB-9F48-4216-9723-907365AAB073}">
      <dgm:prSet phldrT="[Текст]" custT="1"/>
      <dgm:spPr>
        <a:xfrm>
          <a:off x="2186293" y="2202269"/>
          <a:ext cx="2396164" cy="2396164"/>
        </a:xfrm>
        <a:solidFill>
          <a:srgbClr val="92D05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2000" b="1" dirty="0" smtClean="0">
              <a:solidFill>
                <a:srgbClr val="000000"/>
              </a:solidFill>
              <a:latin typeface="Times New Roman" panose="02020603050405020304" pitchFamily="18" charset="0"/>
              <a:ea typeface="+mn-ea"/>
              <a:cs typeface="Times New Roman" panose="02020603050405020304" pitchFamily="18" charset="0"/>
            </a:rPr>
            <a:t>Социальная сфера, </a:t>
          </a:r>
        </a:p>
        <a:p>
          <a:r>
            <a:rPr lang="ru-RU" sz="2000" b="1" dirty="0" smtClean="0">
              <a:solidFill>
                <a:srgbClr val="000000"/>
              </a:solidFill>
              <a:latin typeface="Times New Roman" panose="02020603050405020304" pitchFamily="18" charset="0"/>
              <a:ea typeface="+mn-ea"/>
              <a:cs typeface="Times New Roman" panose="02020603050405020304" pitchFamily="18" charset="0"/>
            </a:rPr>
            <a:t>265110,9 тыс. рублей</a:t>
          </a:r>
          <a:endParaRPr lang="ru-RU" sz="2000" b="1" dirty="0">
            <a:solidFill>
              <a:srgbClr val="000000"/>
            </a:solidFill>
            <a:latin typeface="Times New Roman" panose="02020603050405020304" pitchFamily="18" charset="0"/>
            <a:ea typeface="+mn-ea"/>
            <a:cs typeface="Times New Roman" panose="02020603050405020304" pitchFamily="18" charset="0"/>
          </a:endParaRPr>
        </a:p>
      </dgm:t>
    </dgm:pt>
    <dgm:pt modelId="{6D481ABB-E0D9-4A75-A767-6BC6DB0D6B8A}" type="par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D569561-C12B-475D-8993-C6E7785D8A0F}" type="sibTrans" cxnId="{B6B19743-A5A4-46FB-B5A5-F5198375E2A3}">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4A14963-3236-4C1C-9523-361718EC8CF6}">
      <dgm:prSet phldrT="[Текст]" custT="1"/>
      <dgm:spPr>
        <a:xfrm>
          <a:off x="2448277" y="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Образование, 212960,3 тыс. рублей</a:t>
          </a:r>
          <a:endParaRPr lang="ru-RU" sz="1400" b="1" dirty="0">
            <a:solidFill>
              <a:srgbClr val="000000"/>
            </a:solidFill>
            <a:latin typeface="Times New Roman" panose="02020603050405020304" pitchFamily="18" charset="0"/>
            <a:ea typeface="+mn-ea"/>
            <a:cs typeface="Times New Roman" panose="02020603050405020304" pitchFamily="18" charset="0"/>
          </a:endParaRPr>
        </a:p>
      </dgm:t>
    </dgm:pt>
    <dgm:pt modelId="{BE1CB2A4-69C1-414F-96C1-F018E1DFB1D4}" type="parTrans" cxnId="{DAD7D6A8-8C77-4187-8A14-8E30CBDC4E4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9B016A-7C00-4861-819E-3D48FD1C663C}" type="sibTrans" cxnId="{DAD7D6A8-8C77-4187-8A14-8E30CBDC4E4C}">
      <dgm:prSet/>
      <dgm:spPr>
        <a:xfrm>
          <a:off x="700767" y="77821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F50ED61A-E8B8-4DDF-A399-8DF6E0C7CF0E}">
      <dgm:prSet phldrT="[Текст]" custT="1"/>
      <dgm:spPr>
        <a:xfrm>
          <a:off x="5006331" y="2464590"/>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Культура, кинематография, 17120,3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185650CA-0CA1-4D41-B96B-3937149E7C71}" type="parTrans" cxnId="{3EF6FE37-EB1E-421E-8504-77FBF4C041EC}">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DF439A89-F23B-4DAE-A380-1D59E72639F6}" type="sibTrans" cxnId="{3EF6FE37-EB1E-421E-8504-77FBF4C041EC}">
      <dgm:prSet/>
      <dgm:spPr>
        <a:xfrm>
          <a:off x="701477" y="798711"/>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AEC9F68-9F71-4D97-A579-9D49DA39DDEF}">
      <dgm:prSet phldrT="[Текст]" custT="1"/>
      <dgm:spPr>
        <a:xfrm>
          <a:off x="2545718" y="5104209"/>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50" b="1" dirty="0" smtClean="0">
              <a:solidFill>
                <a:srgbClr val="000000"/>
              </a:solidFill>
              <a:latin typeface="Times New Roman" panose="02020603050405020304" pitchFamily="18" charset="0"/>
              <a:ea typeface="+mn-ea"/>
              <a:cs typeface="Times New Roman" panose="02020603050405020304" pitchFamily="18" charset="0"/>
            </a:rPr>
            <a:t>Социальная политика, 34930,2 тыс. рублей</a:t>
          </a:r>
          <a:endParaRPr lang="ru-RU" sz="1450" b="1" dirty="0">
            <a:solidFill>
              <a:srgbClr val="000000"/>
            </a:solidFill>
            <a:latin typeface="Times New Roman" panose="02020603050405020304" pitchFamily="18" charset="0"/>
            <a:ea typeface="+mn-ea"/>
            <a:cs typeface="Times New Roman" panose="02020603050405020304" pitchFamily="18" charset="0"/>
          </a:endParaRPr>
        </a:p>
      </dgm:t>
    </dgm:pt>
    <dgm:pt modelId="{83094569-2328-4BBF-B12C-D0C9C49F68D1}" type="parTrans" cxnId="{8490B6AE-A494-4D2B-8AA4-DE212E6A04D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CDA2C95E-FBEB-4D65-BD3E-3E238C80300F}" type="sibTrans" cxnId="{8490B6AE-A494-4D2B-8AA4-DE212E6A04DD}">
      <dgm:prSet/>
      <dgm:spPr>
        <a:xfrm>
          <a:off x="781477" y="797452"/>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B0075305-B4AA-4DB9-9E80-C014C1726C26}">
      <dgm:prSet phldrT="[Текст]" custT="1"/>
      <dgm:spPr>
        <a:xfrm>
          <a:off x="3202" y="2561693"/>
          <a:ext cx="1677315" cy="1677315"/>
        </a:xfrm>
        <a:solidFill>
          <a:srgbClr val="00B0F0"/>
        </a:solidFill>
        <a:ln>
          <a:solidFill>
            <a:srgbClr val="00F07E"/>
          </a:solidFill>
        </a:ln>
        <a:effectLst>
          <a:glow rad="228600">
            <a:srgbClr val="2D2D8A">
              <a:satMod val="175000"/>
              <a:alpha val="40000"/>
            </a:srgbClr>
          </a:glow>
        </a:effectLst>
        <a:sp3d extrusionH="190500" prstMaterial="matte">
          <a:bevelT w="120650" h="38100" prst="relaxedInset"/>
          <a:bevelB w="120650" h="57150" prst="relaxedInset"/>
          <a:contourClr>
            <a:srgbClr val="FFFFFF"/>
          </a:contourClr>
        </a:sp3d>
      </dgm:spPr>
      <dgm:t>
        <a:bodyPr/>
        <a:lstStyle/>
        <a:p>
          <a:r>
            <a:rPr lang="ru-RU" sz="1400" b="1" dirty="0" smtClean="0">
              <a:solidFill>
                <a:srgbClr val="000000"/>
              </a:solidFill>
              <a:latin typeface="Times New Roman" panose="02020603050405020304" pitchFamily="18" charset="0"/>
              <a:ea typeface="+mn-ea"/>
              <a:cs typeface="Times New Roman" panose="02020603050405020304" pitchFamily="18" charset="0"/>
            </a:rPr>
            <a:t>Физическая культура и спорт, 100,0 тыс. рублей</a:t>
          </a:r>
          <a:endParaRPr lang="ru-RU" sz="1800" b="1" dirty="0">
            <a:solidFill>
              <a:srgbClr val="000000"/>
            </a:solidFill>
            <a:latin typeface="Times New Roman" panose="02020603050405020304" pitchFamily="18" charset="0"/>
            <a:ea typeface="+mn-ea"/>
            <a:cs typeface="Times New Roman" panose="02020603050405020304" pitchFamily="18" charset="0"/>
          </a:endParaRPr>
        </a:p>
      </dgm:t>
    </dgm:pt>
    <dgm:pt modelId="{924D17F0-B4F6-434C-8E76-37C48C31CF9A}" type="parTrans" cxnId="{167FDBF1-E56F-4B4C-AFF8-A91F74EC0A3D}">
      <dgm:prSet/>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040CA4BB-D645-4450-B8AA-822CD243AE17}" type="sibTrans" cxnId="{167FDBF1-E56F-4B4C-AFF8-A91F74EC0A3D}">
      <dgm:prSet/>
      <dgm:spPr>
        <a:xfrm>
          <a:off x="781390" y="776409"/>
          <a:ext cx="5205797" cy="5205797"/>
        </a:xfrm>
        <a:solidFill>
          <a:srgbClr val="BBE0E3">
            <a:tint val="60000"/>
            <a:hueOff val="0"/>
            <a:satOff val="0"/>
            <a:lumOff val="0"/>
            <a:alphaOff val="0"/>
          </a:srgbClr>
        </a:solidFill>
        <a:ln>
          <a:solidFill>
            <a:srgbClr val="FF0000"/>
          </a:solidFill>
        </a:ln>
        <a:effectLst>
          <a:outerShdw blurRad="40000" dist="23000" dir="5400000" rotWithShape="0">
            <a:srgbClr val="000000">
              <a:alpha val="35000"/>
            </a:srgbClr>
          </a:outerShdw>
        </a:effectLst>
        <a:sp3d z="-60000" extrusionH="63500" prstMaterial="matte">
          <a:bevelT w="50800" h="19050" prst="relaxedInset"/>
          <a:contourClr>
            <a:srgbClr val="FFFFFF"/>
          </a:contourClr>
        </a:sp3d>
      </dgm:spPr>
      <dgm:t>
        <a:bodyPr/>
        <a:lstStyle/>
        <a:p>
          <a:endParaRPr lang="ru-RU" sz="1000" b="1">
            <a:solidFill>
              <a:schemeClr val="tx1"/>
            </a:solidFill>
            <a:latin typeface="Times New Roman" panose="02020603050405020304" pitchFamily="18" charset="0"/>
            <a:cs typeface="Times New Roman" panose="02020603050405020304" pitchFamily="18" charset="0"/>
          </a:endParaRPr>
        </a:p>
      </dgm:t>
    </dgm:pt>
    <dgm:pt modelId="{1EEFC122-26DF-4D76-8B60-68475E6B328D}" type="pres">
      <dgm:prSet presAssocID="{1A32EE4A-48A8-478F-AF98-2E1C4C6F5BCD}" presName="Name0" presStyleCnt="0">
        <dgm:presLayoutVars>
          <dgm:chMax val="1"/>
          <dgm:dir/>
          <dgm:animLvl val="ctr"/>
          <dgm:resizeHandles val="exact"/>
        </dgm:presLayoutVars>
      </dgm:prSet>
      <dgm:spPr/>
      <dgm:t>
        <a:bodyPr/>
        <a:lstStyle/>
        <a:p>
          <a:endParaRPr lang="ru-RU"/>
        </a:p>
      </dgm:t>
    </dgm:pt>
    <dgm:pt modelId="{47B604D7-5595-4786-AE2B-411D4E545473}" type="pres">
      <dgm:prSet presAssocID="{DD1EE5FB-9F48-4216-9723-907365AAB073}" presName="centerShape" presStyleLbl="node0" presStyleIdx="0" presStyleCnt="1" custLinFactNeighborX="-3088" custLinFactNeighborY="-436"/>
      <dgm:spPr>
        <a:prstGeom prst="ellipse">
          <a:avLst/>
        </a:prstGeom>
      </dgm:spPr>
      <dgm:t>
        <a:bodyPr/>
        <a:lstStyle/>
        <a:p>
          <a:endParaRPr lang="ru-RU"/>
        </a:p>
      </dgm:t>
    </dgm:pt>
    <dgm:pt modelId="{E25A4084-729D-4BCE-8A6E-22DE91CC9B20}" type="pres">
      <dgm:prSet presAssocID="{C4A14963-3236-4C1C-9523-361718EC8CF6}" presName="node" presStyleLbl="node1" presStyleIdx="0" presStyleCnt="4" custRadScaleRad="106986" custRadScaleInc="-6843">
        <dgm:presLayoutVars>
          <dgm:bulletEnabled val="1"/>
        </dgm:presLayoutVars>
      </dgm:prSet>
      <dgm:spPr>
        <a:prstGeom prst="ellipse">
          <a:avLst/>
        </a:prstGeom>
      </dgm:spPr>
      <dgm:t>
        <a:bodyPr/>
        <a:lstStyle/>
        <a:p>
          <a:endParaRPr lang="ru-RU"/>
        </a:p>
      </dgm:t>
    </dgm:pt>
    <dgm:pt modelId="{08992A4D-5D55-42B8-82A4-C48DDB6BFEBF}" type="pres">
      <dgm:prSet presAssocID="{C4A14963-3236-4C1C-9523-361718EC8CF6}" presName="dummy" presStyleCnt="0"/>
      <dgm:spPr/>
    </dgm:pt>
    <dgm:pt modelId="{9556A93D-E26F-4D44-8CBF-9999BE72B6DB}" type="pres">
      <dgm:prSet presAssocID="{1E9B016A-7C00-4861-819E-3D48FD1C663C}" presName="sibTrans" presStyleLbl="sibTrans2D1" presStyleIdx="0" presStyleCnt="4"/>
      <dgm:spPr>
        <a:prstGeom prst="blockArc">
          <a:avLst>
            <a:gd name="adj1" fmla="val 16177378"/>
            <a:gd name="adj2" fmla="val 21494695"/>
            <a:gd name="adj3" fmla="val 4640"/>
          </a:avLst>
        </a:prstGeom>
      </dgm:spPr>
      <dgm:t>
        <a:bodyPr/>
        <a:lstStyle/>
        <a:p>
          <a:endParaRPr lang="ru-RU"/>
        </a:p>
      </dgm:t>
    </dgm:pt>
    <dgm:pt modelId="{E3D2177C-897F-437B-B077-88B08B2CC7B3}" type="pres">
      <dgm:prSet presAssocID="{F50ED61A-E8B8-4DDF-A399-8DF6E0C7CF0E}" presName="node" presStyleLbl="node1" presStyleIdx="1" presStyleCnt="4" custRadScaleRad="96854" custRadScaleInc="-7533">
        <dgm:presLayoutVars>
          <dgm:bulletEnabled val="1"/>
        </dgm:presLayoutVars>
      </dgm:prSet>
      <dgm:spPr>
        <a:prstGeom prst="ellipse">
          <a:avLst/>
        </a:prstGeom>
      </dgm:spPr>
      <dgm:t>
        <a:bodyPr/>
        <a:lstStyle/>
        <a:p>
          <a:endParaRPr lang="ru-RU"/>
        </a:p>
      </dgm:t>
    </dgm:pt>
    <dgm:pt modelId="{B43C64CD-F30C-4AC2-9300-BFC3BA517F1C}" type="pres">
      <dgm:prSet presAssocID="{F50ED61A-E8B8-4DDF-A399-8DF6E0C7CF0E}" presName="dummy" presStyleCnt="0"/>
      <dgm:spPr/>
    </dgm:pt>
    <dgm:pt modelId="{843652C0-29F1-4C0F-A6DA-0360306A17E7}" type="pres">
      <dgm:prSet presAssocID="{DF439A89-F23B-4DAE-A380-1D59E72639F6}" presName="sibTrans" presStyleLbl="sibTrans2D1" presStyleIdx="1" presStyleCnt="4"/>
      <dgm:spPr>
        <a:prstGeom prst="blockArc">
          <a:avLst>
            <a:gd name="adj1" fmla="val 21466970"/>
            <a:gd name="adj2" fmla="val 5291815"/>
            <a:gd name="adj3" fmla="val 4640"/>
          </a:avLst>
        </a:prstGeom>
      </dgm:spPr>
      <dgm:t>
        <a:bodyPr/>
        <a:lstStyle/>
        <a:p>
          <a:endParaRPr lang="ru-RU"/>
        </a:p>
      </dgm:t>
    </dgm:pt>
    <dgm:pt modelId="{9CF57767-718D-4956-A2F4-F9165F4C08A3}" type="pres">
      <dgm:prSet presAssocID="{BAEC9F68-9F71-4D97-A579-9D49DA39DDEF}" presName="node" presStyleLbl="node1" presStyleIdx="2" presStyleCnt="4">
        <dgm:presLayoutVars>
          <dgm:bulletEnabled val="1"/>
        </dgm:presLayoutVars>
      </dgm:prSet>
      <dgm:spPr>
        <a:prstGeom prst="ellipse">
          <a:avLst/>
        </a:prstGeom>
      </dgm:spPr>
      <dgm:t>
        <a:bodyPr/>
        <a:lstStyle/>
        <a:p>
          <a:endParaRPr lang="ru-RU"/>
        </a:p>
      </dgm:t>
    </dgm:pt>
    <dgm:pt modelId="{B121C78A-55C7-4D23-9DD6-EDD42699B880}" type="pres">
      <dgm:prSet presAssocID="{BAEC9F68-9F71-4D97-A579-9D49DA39DDEF}" presName="dummy" presStyleCnt="0"/>
      <dgm:spPr/>
    </dgm:pt>
    <dgm:pt modelId="{5FCAE13F-B98E-48A4-B80B-0E4E233BFC44}" type="pres">
      <dgm:prSet presAssocID="{CDA2C95E-FBEB-4D65-BD3E-3E238C80300F}" presName="sibTrans" presStyleLbl="sibTrans2D1" presStyleIdx="2" presStyleCnt="4"/>
      <dgm:spPr>
        <a:prstGeom prst="blockArc">
          <a:avLst>
            <a:gd name="adj1" fmla="val 5400000"/>
            <a:gd name="adj2" fmla="val 10800000"/>
            <a:gd name="adj3" fmla="val 4640"/>
          </a:avLst>
        </a:prstGeom>
      </dgm:spPr>
      <dgm:t>
        <a:bodyPr/>
        <a:lstStyle/>
        <a:p>
          <a:endParaRPr lang="ru-RU"/>
        </a:p>
      </dgm:t>
    </dgm:pt>
    <dgm:pt modelId="{7B1F5CE7-3B72-4C9F-AA19-142A39084760}" type="pres">
      <dgm:prSet presAssocID="{B0075305-B4AA-4DB9-9E80-C014C1726C26}" presName="node" presStyleLbl="node1" presStyleIdx="3" presStyleCnt="4">
        <dgm:presLayoutVars>
          <dgm:bulletEnabled val="1"/>
        </dgm:presLayoutVars>
      </dgm:prSet>
      <dgm:spPr>
        <a:prstGeom prst="ellipse">
          <a:avLst/>
        </a:prstGeom>
      </dgm:spPr>
      <dgm:t>
        <a:bodyPr/>
        <a:lstStyle/>
        <a:p>
          <a:endParaRPr lang="ru-RU"/>
        </a:p>
      </dgm:t>
    </dgm:pt>
    <dgm:pt modelId="{4F5B8355-2C1D-40C9-9193-8B029F66C0C7}" type="pres">
      <dgm:prSet presAssocID="{B0075305-B4AA-4DB9-9E80-C014C1726C26}" presName="dummy" presStyleCnt="0"/>
      <dgm:spPr/>
    </dgm:pt>
    <dgm:pt modelId="{2A53AC6B-C834-43C0-B11B-45EF6CEF1FFD}" type="pres">
      <dgm:prSet presAssocID="{040CA4BB-D645-4450-B8AA-822CD243AE17}" presName="sibTrans" presStyleLbl="sibTrans2D1" presStyleIdx="3" presStyleCnt="4"/>
      <dgm:spPr>
        <a:prstGeom prst="blockArc">
          <a:avLst>
            <a:gd name="adj1" fmla="val 10771547"/>
            <a:gd name="adj2" fmla="val 16068335"/>
            <a:gd name="adj3" fmla="val 4640"/>
          </a:avLst>
        </a:prstGeom>
      </dgm:spPr>
      <dgm:t>
        <a:bodyPr/>
        <a:lstStyle/>
        <a:p>
          <a:endParaRPr lang="ru-RU"/>
        </a:p>
      </dgm:t>
    </dgm:pt>
  </dgm:ptLst>
  <dgm:cxnLst>
    <dgm:cxn modelId="{726658FF-097C-41F0-9BD5-01CD7DC6AC5C}" type="presOf" srcId="{040CA4BB-D645-4450-B8AA-822CD243AE17}" destId="{2A53AC6B-C834-43C0-B11B-45EF6CEF1FFD}" srcOrd="0" destOrd="0" presId="urn:microsoft.com/office/officeart/2005/8/layout/radial6"/>
    <dgm:cxn modelId="{5778517D-107C-41E7-9331-5239EAFF093F}" type="presOf" srcId="{DD1EE5FB-9F48-4216-9723-907365AAB073}" destId="{47B604D7-5595-4786-AE2B-411D4E545473}" srcOrd="0" destOrd="0" presId="urn:microsoft.com/office/officeart/2005/8/layout/radial6"/>
    <dgm:cxn modelId="{167FDBF1-E56F-4B4C-AFF8-A91F74EC0A3D}" srcId="{DD1EE5FB-9F48-4216-9723-907365AAB073}" destId="{B0075305-B4AA-4DB9-9E80-C014C1726C26}" srcOrd="3" destOrd="0" parTransId="{924D17F0-B4F6-434C-8E76-37C48C31CF9A}" sibTransId="{040CA4BB-D645-4450-B8AA-822CD243AE17}"/>
    <dgm:cxn modelId="{B6B19743-A5A4-46FB-B5A5-F5198375E2A3}" srcId="{1A32EE4A-48A8-478F-AF98-2E1C4C6F5BCD}" destId="{DD1EE5FB-9F48-4216-9723-907365AAB073}" srcOrd="0" destOrd="0" parTransId="{6D481ABB-E0D9-4A75-A767-6BC6DB0D6B8A}" sibTransId="{FD569561-C12B-475D-8993-C6E7785D8A0F}"/>
    <dgm:cxn modelId="{57B54E32-6B5E-481A-88A0-2D19B9BEB05E}" type="presOf" srcId="{BAEC9F68-9F71-4D97-A579-9D49DA39DDEF}" destId="{9CF57767-718D-4956-A2F4-F9165F4C08A3}" srcOrd="0" destOrd="0" presId="urn:microsoft.com/office/officeart/2005/8/layout/radial6"/>
    <dgm:cxn modelId="{D4F71D2F-1FDE-4CFD-A13E-A3E1DA126752}" type="presOf" srcId="{DF439A89-F23B-4DAE-A380-1D59E72639F6}" destId="{843652C0-29F1-4C0F-A6DA-0360306A17E7}" srcOrd="0" destOrd="0" presId="urn:microsoft.com/office/officeart/2005/8/layout/radial6"/>
    <dgm:cxn modelId="{DAD7D6A8-8C77-4187-8A14-8E30CBDC4E4C}" srcId="{DD1EE5FB-9F48-4216-9723-907365AAB073}" destId="{C4A14963-3236-4C1C-9523-361718EC8CF6}" srcOrd="0" destOrd="0" parTransId="{BE1CB2A4-69C1-414F-96C1-F018E1DFB1D4}" sibTransId="{1E9B016A-7C00-4861-819E-3D48FD1C663C}"/>
    <dgm:cxn modelId="{8490B6AE-A494-4D2B-8AA4-DE212E6A04DD}" srcId="{DD1EE5FB-9F48-4216-9723-907365AAB073}" destId="{BAEC9F68-9F71-4D97-A579-9D49DA39DDEF}" srcOrd="2" destOrd="0" parTransId="{83094569-2328-4BBF-B12C-D0C9C49F68D1}" sibTransId="{CDA2C95E-FBEB-4D65-BD3E-3E238C80300F}"/>
    <dgm:cxn modelId="{9E826ED2-014E-440A-A3A1-C7AC066D8FA7}" type="presOf" srcId="{B0075305-B4AA-4DB9-9E80-C014C1726C26}" destId="{7B1F5CE7-3B72-4C9F-AA19-142A39084760}" srcOrd="0" destOrd="0" presId="urn:microsoft.com/office/officeart/2005/8/layout/radial6"/>
    <dgm:cxn modelId="{F22A390A-F1C5-482A-AB1B-6B1B0C9F7A69}" type="presOf" srcId="{1A32EE4A-48A8-478F-AF98-2E1C4C6F5BCD}" destId="{1EEFC122-26DF-4D76-8B60-68475E6B328D}" srcOrd="0" destOrd="0" presId="urn:microsoft.com/office/officeart/2005/8/layout/radial6"/>
    <dgm:cxn modelId="{4988C69C-F850-4BBC-931C-95ED0930AA28}" type="presOf" srcId="{C4A14963-3236-4C1C-9523-361718EC8CF6}" destId="{E25A4084-729D-4BCE-8A6E-22DE91CC9B20}" srcOrd="0" destOrd="0" presId="urn:microsoft.com/office/officeart/2005/8/layout/radial6"/>
    <dgm:cxn modelId="{F5332D6F-2F59-4AE5-9A56-C066E4447961}" type="presOf" srcId="{CDA2C95E-FBEB-4D65-BD3E-3E238C80300F}" destId="{5FCAE13F-B98E-48A4-B80B-0E4E233BFC44}" srcOrd="0" destOrd="0" presId="urn:microsoft.com/office/officeart/2005/8/layout/radial6"/>
    <dgm:cxn modelId="{1ED97E84-6F51-42B1-A31F-0EDCD9EA1668}" type="presOf" srcId="{1E9B016A-7C00-4861-819E-3D48FD1C663C}" destId="{9556A93D-E26F-4D44-8CBF-9999BE72B6DB}" srcOrd="0" destOrd="0" presId="urn:microsoft.com/office/officeart/2005/8/layout/radial6"/>
    <dgm:cxn modelId="{3EF6FE37-EB1E-421E-8504-77FBF4C041EC}" srcId="{DD1EE5FB-9F48-4216-9723-907365AAB073}" destId="{F50ED61A-E8B8-4DDF-A399-8DF6E0C7CF0E}" srcOrd="1" destOrd="0" parTransId="{185650CA-0CA1-4D41-B96B-3937149E7C71}" sibTransId="{DF439A89-F23B-4DAE-A380-1D59E72639F6}"/>
    <dgm:cxn modelId="{30DF2DE1-33EF-408E-BA90-0687DC035F1F}" type="presOf" srcId="{F50ED61A-E8B8-4DDF-A399-8DF6E0C7CF0E}" destId="{E3D2177C-897F-437B-B077-88B08B2CC7B3}" srcOrd="0" destOrd="0" presId="urn:microsoft.com/office/officeart/2005/8/layout/radial6"/>
    <dgm:cxn modelId="{1C9344CC-C5FB-4A05-8EA5-17C6646D9D42}" type="presParOf" srcId="{1EEFC122-26DF-4D76-8B60-68475E6B328D}" destId="{47B604D7-5595-4786-AE2B-411D4E545473}" srcOrd="0" destOrd="0" presId="urn:microsoft.com/office/officeart/2005/8/layout/radial6"/>
    <dgm:cxn modelId="{F621C375-315C-440C-9BF5-6F3E41099E22}" type="presParOf" srcId="{1EEFC122-26DF-4D76-8B60-68475E6B328D}" destId="{E25A4084-729D-4BCE-8A6E-22DE91CC9B20}" srcOrd="1" destOrd="0" presId="urn:microsoft.com/office/officeart/2005/8/layout/radial6"/>
    <dgm:cxn modelId="{858E3F8D-DC5B-4C83-825A-D3B5FF0A3F8C}" type="presParOf" srcId="{1EEFC122-26DF-4D76-8B60-68475E6B328D}" destId="{08992A4D-5D55-42B8-82A4-C48DDB6BFEBF}" srcOrd="2" destOrd="0" presId="urn:microsoft.com/office/officeart/2005/8/layout/radial6"/>
    <dgm:cxn modelId="{F5A090E8-2E74-4D6C-AC93-D3FE1F1C753C}" type="presParOf" srcId="{1EEFC122-26DF-4D76-8B60-68475E6B328D}" destId="{9556A93D-E26F-4D44-8CBF-9999BE72B6DB}" srcOrd="3" destOrd="0" presId="urn:microsoft.com/office/officeart/2005/8/layout/radial6"/>
    <dgm:cxn modelId="{1FCE6399-1F23-44D7-9AA2-6FF290C3EA85}" type="presParOf" srcId="{1EEFC122-26DF-4D76-8B60-68475E6B328D}" destId="{E3D2177C-897F-437B-B077-88B08B2CC7B3}" srcOrd="4" destOrd="0" presId="urn:microsoft.com/office/officeart/2005/8/layout/radial6"/>
    <dgm:cxn modelId="{E936DE60-9354-4E83-A5B4-339EF9C85BE6}" type="presParOf" srcId="{1EEFC122-26DF-4D76-8B60-68475E6B328D}" destId="{B43C64CD-F30C-4AC2-9300-BFC3BA517F1C}" srcOrd="5" destOrd="0" presId="urn:microsoft.com/office/officeart/2005/8/layout/radial6"/>
    <dgm:cxn modelId="{17DA4D7E-8650-434C-8AC6-FB09341141F2}" type="presParOf" srcId="{1EEFC122-26DF-4D76-8B60-68475E6B328D}" destId="{843652C0-29F1-4C0F-A6DA-0360306A17E7}" srcOrd="6" destOrd="0" presId="urn:microsoft.com/office/officeart/2005/8/layout/radial6"/>
    <dgm:cxn modelId="{F76D165F-3616-488E-8554-AFCD846AB68D}" type="presParOf" srcId="{1EEFC122-26DF-4D76-8B60-68475E6B328D}" destId="{9CF57767-718D-4956-A2F4-F9165F4C08A3}" srcOrd="7" destOrd="0" presId="urn:microsoft.com/office/officeart/2005/8/layout/radial6"/>
    <dgm:cxn modelId="{1C2023DB-BCCD-4039-BB0F-B65820B3BE13}" type="presParOf" srcId="{1EEFC122-26DF-4D76-8B60-68475E6B328D}" destId="{B121C78A-55C7-4D23-9DD6-EDD42699B880}" srcOrd="8" destOrd="0" presId="urn:microsoft.com/office/officeart/2005/8/layout/radial6"/>
    <dgm:cxn modelId="{1168138A-9D1C-46E9-9DDD-53039874F237}" type="presParOf" srcId="{1EEFC122-26DF-4D76-8B60-68475E6B328D}" destId="{5FCAE13F-B98E-48A4-B80B-0E4E233BFC44}" srcOrd="9" destOrd="0" presId="urn:microsoft.com/office/officeart/2005/8/layout/radial6"/>
    <dgm:cxn modelId="{2D38B67F-A313-4BF8-8AEC-9FC2BA747422}" type="presParOf" srcId="{1EEFC122-26DF-4D76-8B60-68475E6B328D}" destId="{7B1F5CE7-3B72-4C9F-AA19-142A39084760}" srcOrd="10" destOrd="0" presId="urn:microsoft.com/office/officeart/2005/8/layout/radial6"/>
    <dgm:cxn modelId="{2C8ED16B-3760-4694-837F-2198BB685518}" type="presParOf" srcId="{1EEFC122-26DF-4D76-8B60-68475E6B328D}" destId="{4F5B8355-2C1D-40C9-9193-8B029F66C0C7}" srcOrd="11" destOrd="0" presId="urn:microsoft.com/office/officeart/2005/8/layout/radial6"/>
    <dgm:cxn modelId="{11B5D6EE-198C-4093-A1B6-8867E4B4A442}" type="presParOf" srcId="{1EEFC122-26DF-4D76-8B60-68475E6B328D}" destId="{2A53AC6B-C834-43C0-B11B-45EF6CEF1FFD}" srcOrd="12" destOrd="0" presId="urn:microsoft.com/office/officeart/2005/8/layout/radial6"/>
  </dgm:cxnLst>
  <dgm:bg>
    <a:effectLst>
      <a:glow rad="228600">
        <a:schemeClr val="accent6">
          <a:satMod val="175000"/>
          <a:alpha val="40000"/>
        </a:schemeClr>
      </a:glow>
    </a:effectLst>
  </dgm:bg>
  <dgm:whole>
    <a:ln>
      <a:solidFill>
        <a:srgbClr val="00F07E">
          <a:alpha val="0"/>
        </a:srgb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9413"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defRPr sz="1200">
                <a:cs typeface="+mn-cs"/>
              </a:defRPr>
            </a:lvl1pPr>
          </a:lstStyle>
          <a:p>
            <a:pPr>
              <a:defRPr/>
            </a:pPr>
            <a:endParaRPr lang="ru-RU" altLang="ru-RU"/>
          </a:p>
        </p:txBody>
      </p:sp>
      <p:sp>
        <p:nvSpPr>
          <p:cNvPr id="9219"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0754" tIns="45377" rIns="90754" bIns="45377" numCol="1" anchor="t" anchorCtr="0" compatLnSpc="1">
            <a:prstTxWarp prst="textNoShape">
              <a:avLst/>
            </a:prstTxWarp>
          </a:bodyPr>
          <a:lstStyle>
            <a:lvl1pPr algn="r">
              <a:defRPr sz="1200">
                <a:cs typeface="+mn-cs"/>
              </a:defRPr>
            </a:lvl1pPr>
          </a:lstStyle>
          <a:p>
            <a:pPr>
              <a:defRPr/>
            </a:pPr>
            <a:endParaRPr lang="ru-RU" altLang="ru-RU"/>
          </a:p>
        </p:txBody>
      </p:sp>
      <p:sp>
        <p:nvSpPr>
          <p:cNvPr id="3584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73100" y="4686300"/>
            <a:ext cx="5389563" cy="4440238"/>
          </a:xfrm>
          <a:prstGeom prst="rect">
            <a:avLst/>
          </a:prstGeom>
          <a:noFill/>
          <a:ln>
            <a:noFill/>
          </a:ln>
          <a:effectLst/>
          <a:extLst/>
        </p:spPr>
        <p:txBody>
          <a:bodyPr vert="horz" wrap="square" lIns="90754" tIns="45377" rIns="90754" bIns="45377"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9222" name="Rectangle 6"/>
          <p:cNvSpPr>
            <a:spLocks noGrp="1" noChangeArrowheads="1"/>
          </p:cNvSpPr>
          <p:nvPr>
            <p:ph type="ftr" sz="quarter" idx="4"/>
          </p:nvPr>
        </p:nvSpPr>
        <p:spPr bwMode="auto">
          <a:xfrm>
            <a:off x="0" y="9371013"/>
            <a:ext cx="2919413"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defRPr sz="1200">
                <a:cs typeface="+mn-cs"/>
              </a:defRPr>
            </a:lvl1pPr>
          </a:lstStyle>
          <a:p>
            <a:pPr>
              <a:defRPr/>
            </a:pPr>
            <a:endParaRPr lang="ru-RU" altLang="ru-RU"/>
          </a:p>
        </p:txBody>
      </p:sp>
      <p:sp>
        <p:nvSpPr>
          <p:cNvPr id="9223"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0754" tIns="45377" rIns="90754" bIns="45377" numCol="1" anchor="b" anchorCtr="0" compatLnSpc="1">
            <a:prstTxWarp prst="textNoShape">
              <a:avLst/>
            </a:prstTxWarp>
          </a:bodyPr>
          <a:lstStyle>
            <a:lvl1pPr algn="r">
              <a:defRPr sz="1200">
                <a:cs typeface="+mn-cs"/>
              </a:defRPr>
            </a:lvl1pPr>
          </a:lstStyle>
          <a:p>
            <a:pPr>
              <a:defRPr/>
            </a:pPr>
            <a:fld id="{C8D6058E-B234-4629-96E7-BCA6672AE320}" type="slidenum">
              <a:rPr lang="ru-RU" altLang="ru-RU"/>
              <a:pPr>
                <a:defRPr/>
              </a:pPr>
              <a:t>‹#›</a:t>
            </a:fld>
            <a:endParaRPr lang="ru-RU" altLang="ru-RU" dirty="0"/>
          </a:p>
        </p:txBody>
      </p:sp>
    </p:spTree>
    <p:extLst>
      <p:ext uri="{BB962C8B-B14F-4D97-AF65-F5344CB8AC3E}">
        <p14:creationId xmlns:p14="http://schemas.microsoft.com/office/powerpoint/2010/main" val="33808956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ln>
            <a:miter lim="800000"/>
            <a:headEnd/>
            <a:tailEnd/>
          </a:ln>
        </p:spPr>
        <p:txBody>
          <a:bodyPr/>
          <a:lstStyle/>
          <a:p>
            <a:pPr>
              <a:defRPr/>
            </a:pPr>
            <a:fld id="{672B95B5-908D-4957-A746-585FDE42E34A}" type="slidenum">
              <a:rPr lang="ru-RU" altLang="ru-RU" smtClean="0"/>
              <a:pPr>
                <a:defRPr/>
              </a:pPr>
              <a:t>1</a:t>
            </a:fld>
            <a:endParaRPr lang="ru-RU" altLang="ru-RU"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789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8916" name="Номер слайда 3"/>
          <p:cNvSpPr>
            <a:spLocks noGrp="1"/>
          </p:cNvSpPr>
          <p:nvPr>
            <p:ph type="sldNum" sz="quarter" idx="5"/>
          </p:nvPr>
        </p:nvSpPr>
        <p:spPr>
          <a:ln>
            <a:miter lim="800000"/>
            <a:headEnd/>
            <a:tailEnd/>
          </a:ln>
        </p:spPr>
        <p:txBody>
          <a:bodyPr/>
          <a:lstStyle/>
          <a:p>
            <a:pPr>
              <a:defRPr/>
            </a:pPr>
            <a:fld id="{BD4453FE-F949-4BC7-9F64-5CD034E0A171}" type="slidenum">
              <a:rPr lang="ru-RU" altLang="ru-RU" smtClean="0"/>
              <a:pPr>
                <a:defRPr/>
              </a:pPr>
              <a:t>26</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
        <p:nvSpPr>
          <p:cNvPr id="39940" name="Номер слайда 3"/>
          <p:cNvSpPr>
            <a:spLocks noGrp="1"/>
          </p:cNvSpPr>
          <p:nvPr>
            <p:ph type="sldNum" sz="quarter" idx="5"/>
          </p:nvPr>
        </p:nvSpPr>
        <p:spPr>
          <a:ln>
            <a:miter lim="800000"/>
            <a:headEnd/>
            <a:tailEnd/>
          </a:ln>
        </p:spPr>
        <p:txBody>
          <a:bodyPr/>
          <a:lstStyle/>
          <a:p>
            <a:pPr>
              <a:defRPr/>
            </a:pPr>
            <a:fld id="{626B680A-E133-459D-8E8F-B45E0454E8BD}" type="slidenum">
              <a:rPr lang="ru-RU" altLang="ru-RU" smtClean="0"/>
              <a:pPr>
                <a:defRPr/>
              </a:pPr>
              <a:t>29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ru-RU" altLang="ru-RU" noProof="0" smtClean="0"/>
              <a:t>Образец заголовка</a:t>
            </a:r>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ru-RU" altLang="ru-RU"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82B8AC06-73AA-43EE-A413-0EE09BA796A2}" type="slidenum">
              <a:rPr lang="ru-RU" altLang="ru-RU"/>
              <a:pPr>
                <a:defRPr/>
              </a:pPr>
              <a:t>‹#›</a:t>
            </a:fld>
            <a:endParaRPr lang="ru-RU" altLang="ru-RU" dirty="0"/>
          </a:p>
        </p:txBody>
      </p:sp>
    </p:spTree>
    <p:extLst>
      <p:ext uri="{BB962C8B-B14F-4D97-AF65-F5344CB8AC3E}">
        <p14:creationId xmlns:p14="http://schemas.microsoft.com/office/powerpoint/2010/main" val="197559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9F0FF86C-B2F6-420D-BC77-34514D18B8D7}" type="slidenum">
              <a:rPr lang="ru-RU" altLang="ru-RU"/>
              <a:pPr>
                <a:defRPr/>
              </a:pPr>
              <a:t>‹#›</a:t>
            </a:fld>
            <a:endParaRPr lang="ru-RU" altLang="ru-RU" dirty="0"/>
          </a:p>
        </p:txBody>
      </p:sp>
    </p:spTree>
    <p:extLst>
      <p:ext uri="{BB962C8B-B14F-4D97-AF65-F5344CB8AC3E}">
        <p14:creationId xmlns:p14="http://schemas.microsoft.com/office/powerpoint/2010/main" val="38307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5013" y="533400"/>
            <a:ext cx="1598612" cy="55927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284413" y="533400"/>
            <a:ext cx="4648200" cy="5592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6450749-8C9E-448F-8A58-3C23907E56DE}" type="slidenum">
              <a:rPr lang="ru-RU" altLang="ru-RU"/>
              <a:pPr>
                <a:defRPr/>
              </a:pPr>
              <a:t>‹#›</a:t>
            </a:fld>
            <a:endParaRPr lang="ru-RU" altLang="ru-RU" dirty="0"/>
          </a:p>
        </p:txBody>
      </p:sp>
    </p:spTree>
    <p:extLst>
      <p:ext uri="{BB962C8B-B14F-4D97-AF65-F5344CB8AC3E}">
        <p14:creationId xmlns:p14="http://schemas.microsoft.com/office/powerpoint/2010/main" val="116355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3712637F-5792-4A46-A603-DAA2AAF0816D}" type="slidenum">
              <a:rPr lang="ru-RU" altLang="ru-RU"/>
              <a:pPr>
                <a:defRPr/>
              </a:pPr>
              <a:t>‹#›</a:t>
            </a:fld>
            <a:endParaRPr lang="ru-RU" altLang="ru-RU" dirty="0"/>
          </a:p>
        </p:txBody>
      </p:sp>
    </p:spTree>
    <p:extLst>
      <p:ext uri="{BB962C8B-B14F-4D97-AF65-F5344CB8AC3E}">
        <p14:creationId xmlns:p14="http://schemas.microsoft.com/office/powerpoint/2010/main" val="418465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26304A4-8CEE-4AAE-9049-2E891B33F46B}" type="slidenum">
              <a:rPr lang="ru-RU" altLang="ru-RU"/>
              <a:pPr>
                <a:defRPr/>
              </a:pPr>
              <a:t>‹#›</a:t>
            </a:fld>
            <a:endParaRPr lang="ru-RU" altLang="ru-RU" dirty="0"/>
          </a:p>
        </p:txBody>
      </p:sp>
    </p:spTree>
    <p:extLst>
      <p:ext uri="{BB962C8B-B14F-4D97-AF65-F5344CB8AC3E}">
        <p14:creationId xmlns:p14="http://schemas.microsoft.com/office/powerpoint/2010/main" val="284219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0B700618-A883-40E9-A6B1-4989FDFAA953}" type="slidenum">
              <a:rPr lang="ru-RU" altLang="ru-RU"/>
              <a:pPr>
                <a:defRPr/>
              </a:pPr>
              <a:t>‹#›</a:t>
            </a:fld>
            <a:endParaRPr lang="ru-RU" altLang="ru-RU" dirty="0"/>
          </a:p>
        </p:txBody>
      </p:sp>
    </p:spTree>
    <p:extLst>
      <p:ext uri="{BB962C8B-B14F-4D97-AF65-F5344CB8AC3E}">
        <p14:creationId xmlns:p14="http://schemas.microsoft.com/office/powerpoint/2010/main" val="25963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8CCD5026-8B3A-4DCA-862E-8079FA385B46}" type="slidenum">
              <a:rPr lang="ru-RU" altLang="ru-RU"/>
              <a:pPr>
                <a:defRPr/>
              </a:pPr>
              <a:t>‹#›</a:t>
            </a:fld>
            <a:endParaRPr lang="ru-RU" altLang="ru-RU" dirty="0"/>
          </a:p>
        </p:txBody>
      </p:sp>
    </p:spTree>
    <p:extLst>
      <p:ext uri="{BB962C8B-B14F-4D97-AF65-F5344CB8AC3E}">
        <p14:creationId xmlns:p14="http://schemas.microsoft.com/office/powerpoint/2010/main" val="645439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D70A5986-8EB9-4CB5-AFA5-6DC15B092335}" type="slidenum">
              <a:rPr lang="ru-RU" altLang="ru-RU"/>
              <a:pPr>
                <a:defRPr/>
              </a:pPr>
              <a:t>‹#›</a:t>
            </a:fld>
            <a:endParaRPr lang="ru-RU" altLang="ru-RU" dirty="0"/>
          </a:p>
        </p:txBody>
      </p:sp>
    </p:spTree>
    <p:extLst>
      <p:ext uri="{BB962C8B-B14F-4D97-AF65-F5344CB8AC3E}">
        <p14:creationId xmlns:p14="http://schemas.microsoft.com/office/powerpoint/2010/main" val="1681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9E3A50F7-039D-47F7-B775-5B4DF2CE808E}" type="slidenum">
              <a:rPr lang="ru-RU" altLang="ru-RU"/>
              <a:pPr>
                <a:defRPr/>
              </a:pPr>
              <a:t>‹#›</a:t>
            </a:fld>
            <a:endParaRPr lang="ru-RU" altLang="ru-RU" dirty="0"/>
          </a:p>
        </p:txBody>
      </p:sp>
    </p:spTree>
    <p:extLst>
      <p:ext uri="{BB962C8B-B14F-4D97-AF65-F5344CB8AC3E}">
        <p14:creationId xmlns:p14="http://schemas.microsoft.com/office/powerpoint/2010/main" val="399661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DB9D10D-1632-4464-B5DB-D4FF939701E4}" type="slidenum">
              <a:rPr lang="ru-RU" altLang="ru-RU"/>
              <a:pPr>
                <a:defRPr/>
              </a:pPr>
              <a:t>‹#›</a:t>
            </a:fld>
            <a:endParaRPr lang="ru-RU" altLang="ru-RU" dirty="0"/>
          </a:p>
        </p:txBody>
      </p:sp>
    </p:spTree>
    <p:extLst>
      <p:ext uri="{BB962C8B-B14F-4D97-AF65-F5344CB8AC3E}">
        <p14:creationId xmlns:p14="http://schemas.microsoft.com/office/powerpoint/2010/main" val="66820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D56F2A62-48C1-4042-A56C-DD102985E676}" type="slidenum">
              <a:rPr lang="ru-RU" altLang="ru-RU"/>
              <a:pPr>
                <a:defRPr/>
              </a:pPr>
              <a:t>‹#›</a:t>
            </a:fld>
            <a:endParaRPr lang="ru-RU" altLang="ru-RU" dirty="0"/>
          </a:p>
        </p:txBody>
      </p:sp>
    </p:spTree>
    <p:extLst>
      <p:ext uri="{BB962C8B-B14F-4D97-AF65-F5344CB8AC3E}">
        <p14:creationId xmlns:p14="http://schemas.microsoft.com/office/powerpoint/2010/main" val="78515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91184436-D9F5-409C-8565-5A1EE16FEB5C}" type="slidenum">
              <a:rPr lang="ru-RU" altLang="ru-RU"/>
              <a:pPr>
                <a:defRPr/>
              </a:pPr>
              <a:t>‹#›</a:t>
            </a:fld>
            <a:endParaRPr lang="ru-RU" altLang="ru-RU" dirty="0"/>
          </a:p>
        </p:txBody>
      </p:sp>
    </p:spTree>
    <p:extLst>
      <p:ext uri="{BB962C8B-B14F-4D97-AF65-F5344CB8AC3E}">
        <p14:creationId xmlns:p14="http://schemas.microsoft.com/office/powerpoint/2010/main" val="20293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cs typeface="+mn-cs"/>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cs typeface="+mn-cs"/>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mn-lt"/>
                <a:cs typeface="+mn-cs"/>
              </a:defRPr>
            </a:lvl1pPr>
          </a:lstStyle>
          <a:p>
            <a:pPr>
              <a:defRPr/>
            </a:pPr>
            <a:fld id="{91F61B75-4694-4AC9-91BF-A5AE3CE34726}" type="slidenum">
              <a:rPr lang="ru-RU" altLang="ru-RU"/>
              <a:pPr>
                <a:defRPr/>
              </a:pPr>
              <a:t>‹#›</a:t>
            </a:fld>
            <a:endParaRPr lang="ru-RU" alt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Verdana" pitchFamily="34" charset="0"/>
        </a:defRPr>
      </a:lvl2pPr>
      <a:lvl3pPr algn="l" rtl="0" eaLnBrk="0" fontAlgn="base" hangingPunct="0">
        <a:spcBef>
          <a:spcPct val="0"/>
        </a:spcBef>
        <a:spcAft>
          <a:spcPct val="0"/>
        </a:spcAft>
        <a:defRPr sz="3600">
          <a:solidFill>
            <a:schemeClr val="tx2"/>
          </a:solidFill>
          <a:latin typeface="Verdana" pitchFamily="34" charset="0"/>
        </a:defRPr>
      </a:lvl3pPr>
      <a:lvl4pPr algn="l" rtl="0" eaLnBrk="0" fontAlgn="base" hangingPunct="0">
        <a:spcBef>
          <a:spcPct val="0"/>
        </a:spcBef>
        <a:spcAft>
          <a:spcPct val="0"/>
        </a:spcAft>
        <a:defRPr sz="3600">
          <a:solidFill>
            <a:schemeClr val="tx2"/>
          </a:solidFill>
          <a:latin typeface="Verdana" pitchFamily="34" charset="0"/>
        </a:defRPr>
      </a:lvl4pPr>
      <a:lvl5pPr algn="l" rtl="0" eaLnBrk="0" fontAlgn="base" hangingPunct="0">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_____Microsoft_Excel_97-20033.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_____Microsoft_Excel_97-20034.xls"/></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_____Microsoft_Excel_97-20031.xls"/></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_____Microsoft_Excel_97-20032.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68538" y="4868863"/>
            <a:ext cx="6399212" cy="838200"/>
          </a:xfrm>
        </p:spPr>
        <p:txBody>
          <a:bodyPr/>
          <a:lstStyle/>
          <a:p>
            <a:pPr eaLnBrk="1" hangingPunct="1"/>
            <a:endParaRPr lang="ru-RU" altLang="ru-RU" smtClean="0"/>
          </a:p>
          <a:p>
            <a:pPr eaLnBrk="1" hangingPunct="1"/>
            <a:endParaRPr lang="ru-RU" altLang="ru-RU" smtClean="0"/>
          </a:p>
        </p:txBody>
      </p:sp>
      <p:sp>
        <p:nvSpPr>
          <p:cNvPr id="6" name="Rectangle 17"/>
          <p:cNvSpPr>
            <a:spLocks noChangeArrowheads="1"/>
          </p:cNvSpPr>
          <p:nvPr/>
        </p:nvSpPr>
        <p:spPr bwMode="auto">
          <a:xfrm>
            <a:off x="684213" y="620713"/>
            <a:ext cx="7772400" cy="5688012"/>
          </a:xfrm>
          <a:prstGeom prst="rect">
            <a:avLst/>
          </a:prstGeom>
          <a:noFill/>
          <a:ln>
            <a:noFill/>
          </a:ln>
          <a:effectLst/>
          <a:extLst/>
        </p:spPr>
        <p:txBody>
          <a:bodyPr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ru-RU" altLang="ru-RU" sz="4000" b="1" i="1" dirty="0" smtClean="0">
                <a:solidFill>
                  <a:schemeClr val="tx2">
                    <a:lumMod val="75000"/>
                  </a:schemeClr>
                </a:solidFill>
                <a:latin typeface="Times New Roman" panose="02020603050405020304" pitchFamily="18" charset="0"/>
                <a:cs typeface="Times New Roman" panose="02020603050405020304" pitchFamily="18" charset="0"/>
              </a:rPr>
              <a:t>Брошюра</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br>
            <a:endPar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endParaRP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«БЮДЖЕТ ДЛЯ ГРАЖДАН»</a:t>
            </a:r>
          </a:p>
          <a:p>
            <a:pPr algn="ctr">
              <a:spcBef>
                <a:spcPct val="0"/>
              </a:spcBef>
              <a:buFontTx/>
              <a:buNone/>
              <a:defRPr/>
            </a:pPr>
            <a: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t/>
            </a:r>
            <a:br>
              <a:rPr lang="ru-RU" altLang="ru-RU" sz="3600" b="1" i="1" dirty="0" smtClean="0">
                <a:solidFill>
                  <a:schemeClr val="tx2">
                    <a:lumMod val="75000"/>
                  </a:schemeClr>
                </a:solidFill>
                <a:latin typeface="Times New Roman" panose="02020603050405020304" pitchFamily="18" charset="0"/>
                <a:cs typeface="Times New Roman" panose="02020603050405020304" pitchFamily="18" charset="0"/>
              </a:rPr>
            </a:b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к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решению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Совета народных депутатов Муромского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района от 26.05.2021 года № 38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Об утверждении отчета об </a:t>
            </a:r>
          </a:p>
          <a:p>
            <a:pPr algn="ctr">
              <a:spcBef>
                <a:spcPct val="0"/>
              </a:spcBef>
              <a:buFontTx/>
              <a:buNone/>
              <a:defRPr/>
            </a:pP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исполнении бюджета Муромского района за </a:t>
            </a:r>
            <a:r>
              <a:rPr lang="ru-RU" altLang="ru-RU" sz="2800" b="1" i="1" dirty="0" smtClean="0">
                <a:solidFill>
                  <a:schemeClr val="tx2">
                    <a:lumMod val="75000"/>
                  </a:schemeClr>
                </a:solidFill>
                <a:latin typeface="Times New Roman" panose="02020603050405020304" pitchFamily="18" charset="0"/>
                <a:cs typeface="Times New Roman" panose="02020603050405020304" pitchFamily="18" charset="0"/>
              </a:rPr>
              <a:t>2020 </a:t>
            </a:r>
            <a:r>
              <a:rPr lang="ru-RU" altLang="ru-RU" sz="2800" b="1" i="1" dirty="0">
                <a:solidFill>
                  <a:schemeClr val="tx2">
                    <a:lumMod val="75000"/>
                  </a:schemeClr>
                </a:solidFill>
                <a:latin typeface="Times New Roman" panose="02020603050405020304" pitchFamily="18" charset="0"/>
                <a:cs typeface="Times New Roman" panose="02020603050405020304" pitchFamily="18" charset="0"/>
              </a:rPr>
              <a:t>год»</a:t>
            </a:r>
            <a:r>
              <a:rPr lang="ru-RU" altLang="ru-RU" sz="2800" b="1" i="1" dirty="0" smtClean="0">
                <a:solidFill>
                  <a:schemeClr val="accent2"/>
                </a:solidFill>
                <a:latin typeface="Times New Roman" panose="02020603050405020304" pitchFamily="18" charset="0"/>
                <a:cs typeface="Times New Roman" panose="02020603050405020304" pitchFamily="18" charset="0"/>
              </a:rPr>
              <a:t/>
            </a:r>
            <a:br>
              <a:rPr lang="ru-RU" altLang="ru-RU" sz="2800" b="1" i="1" dirty="0" smtClean="0">
                <a:solidFill>
                  <a:schemeClr val="accent2"/>
                </a:solidFill>
                <a:latin typeface="Times New Roman" panose="02020603050405020304" pitchFamily="18" charset="0"/>
                <a:cs typeface="Times New Roman" panose="02020603050405020304" pitchFamily="18" charset="0"/>
              </a:rPr>
            </a:br>
            <a:endParaRPr lang="ru-RU" altLang="ru-RU" sz="2800" b="1" i="1" dirty="0" smtClean="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1"/>
          <p:cNvSpPr>
            <a:spLocks noChangeArrowheads="1"/>
          </p:cNvSpPr>
          <p:nvPr/>
        </p:nvSpPr>
        <p:spPr bwMode="auto">
          <a:xfrm>
            <a:off x="271463" y="115888"/>
            <a:ext cx="864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ctr"/>
            <a:r>
              <a:rPr lang="ru-RU" altLang="ru-RU" b="1">
                <a:solidFill>
                  <a:schemeClr val="accent2"/>
                </a:solidFill>
                <a:latin typeface="Times New Roman" pitchFamily="18" charset="0"/>
                <a:cs typeface="Times New Roman" pitchFamily="18" charset="0"/>
              </a:rPr>
              <a:t>Динамика и структура исполнения доходной части бюджета Муромского района в 2020 году</a:t>
            </a:r>
            <a:endParaRPr lang="ru-RU" altLang="ru-RU">
              <a:solidFill>
                <a:schemeClr val="accent2"/>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288925" y="657225"/>
          <a:ext cx="8639175" cy="5772154"/>
        </p:xfrm>
        <a:graphic>
          <a:graphicData uri="http://schemas.openxmlformats.org/drawingml/2006/table">
            <a:tbl>
              <a:tblPr/>
              <a:tblGrid>
                <a:gridCol w="3350176"/>
                <a:gridCol w="1296144"/>
                <a:gridCol w="936104"/>
                <a:gridCol w="824726"/>
                <a:gridCol w="576262"/>
                <a:gridCol w="863600"/>
                <a:gridCol w="792163"/>
              </a:tblGrid>
              <a:tr h="33530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305">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И НЕНАЛОГОВЫЕ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61807,0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80957,0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83516,2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135,1</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НАЛОГОВЫЕ ДОХОДЫ</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52214,9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59240,0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61161,3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103,2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117,1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Налоги на прибыль,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32770,0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30542,7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32770,0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33725,7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Акцизы на нефтепродукты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14508,1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9984,0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10345,8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Налоги на совокупный доход</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7159,3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8947,0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9108,0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Налог, взимаемый в связи с применением упрощенной системы налогообложения</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2185,8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4223,0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195,9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Единый налог на вмененный доход</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4021,0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4225,0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4283,7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106,5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0,8</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chemeClr val="tx1"/>
                          </a:solidFill>
                          <a:effectLst/>
                          <a:latin typeface="Times New Roman" pitchFamily="18" charset="0"/>
                          <a:cs typeface="Times New Roman" pitchFamily="18" charset="0"/>
                        </a:rPr>
                        <a:t>Единый сельскохозяйственный налог</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297,8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133,0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146,7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110,3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49,2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chemeClr val="tx1"/>
                          </a:solidFill>
                          <a:effectLst/>
                          <a:latin typeface="Times New Roman" pitchFamily="18" charset="0"/>
                          <a:cs typeface="Times New Roman" pitchFamily="18" charset="0"/>
                        </a:rPr>
                        <a:t>Налог, взимаемый в связи с применением патентной системы налогообложения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654,6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366,0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395,7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108,1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60,5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Транспортный налог с физических лиц</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7939,3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добычу общераспространенных полезных ископаемых</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пошлина, сборы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6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9592,1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21717,0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22354,9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102,9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86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5521,8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3637,0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4166,3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114,6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Платежи при пользовании природными ресурсами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238,9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Доходы от оказания платных услуг (работ) и компенсации затрат государства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112,7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продажи материальных и нематериальных активов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2157,1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16246,0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16354,3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Штрафы, санкции, возмещение ущерба</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1641,1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1425,4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1424,7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86,8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rPr>
                        <a:t>Прочие неналоговые доходы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38125" y="1160463"/>
          <a:ext cx="8650288" cy="2795590"/>
        </p:xfrm>
        <a:graphic>
          <a:graphicData uri="http://schemas.openxmlformats.org/drawingml/2006/table">
            <a:tbl>
              <a:tblPr/>
              <a:tblGrid>
                <a:gridCol w="3178175"/>
                <a:gridCol w="1368425"/>
                <a:gridCol w="936625"/>
                <a:gridCol w="935038"/>
                <a:gridCol w="576262"/>
                <a:gridCol w="863600"/>
                <a:gridCol w="792163"/>
              </a:tblGrid>
              <a:tr h="360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БЕЗВОЗМЕЗДНЫЕ ПОСТУПЛЕНИЯ</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341591,4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456166,1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446771,8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97,9</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130,8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84,3</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Дотации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131443,0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132960,1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138825,1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105,6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09550" algn="l"/>
                          <a:tab pos="311150" algn="ctr"/>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3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Субсидии бюджетам бюджетной системы Российской Федерации и (межбюджетные субсидии)</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39927,1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157209,8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143319,0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св.200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7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144178,4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157466,4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156659,6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99,5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29,6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Иные межбюджетные трансферты</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26196,0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9033,5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8472,4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93,8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32,3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7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rPr>
                        <a:t>Возврат остатков субсидий, субвенций и иных межбюджетных трансфертов, имеющих целевое назначение, прошлых лет из бюджетов муниципальных районов</a:t>
                      </a: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-153,1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-503,7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-504,3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св.200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smtClean="0">
                          <a:ln>
                            <a:noFill/>
                          </a:ln>
                          <a:solidFill>
                            <a:schemeClr val="tx1"/>
                          </a:solidFill>
                          <a:effectLst/>
                          <a:latin typeface="Times New Roman" pitchFamily="18" charset="0"/>
                          <a:cs typeface="Times New Roman" pitchFamily="18" charset="0"/>
                        </a:rPr>
                        <a:t>ВСЕГО ДОХОДОВ</a:t>
                      </a:r>
                      <a:endParaRPr kumimoji="0" lang="ru-RU" alt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403398,4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537123,1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530288,0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98,7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131,5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100,0</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 name="Таблица 2"/>
          <p:cNvGraphicFramePr>
            <a:graphicFrameLocks noGrp="1"/>
          </p:cNvGraphicFramePr>
          <p:nvPr/>
        </p:nvGraphicFramePr>
        <p:xfrm>
          <a:off x="241300" y="115888"/>
          <a:ext cx="8639175" cy="982665"/>
        </p:xfrm>
        <a:graphic>
          <a:graphicData uri="http://schemas.openxmlformats.org/drawingml/2006/table">
            <a:tbl>
              <a:tblPr/>
              <a:tblGrid>
                <a:gridCol w="3167063"/>
                <a:gridCol w="1366837"/>
                <a:gridCol w="936625"/>
                <a:gridCol w="936625"/>
                <a:gridCol w="576263"/>
                <a:gridCol w="863600"/>
                <a:gridCol w="792162"/>
              </a:tblGrid>
              <a:tr h="647385">
                <a:tc rowSpan="2">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дохода</a:t>
                      </a:r>
                      <a:endParaRPr kumimoji="0" lang="ru-RU" alt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2019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План на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Исполнено за 2020 год</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35277">
                <a:tc vMerge="1">
                  <a:txBody>
                    <a:bodyPr/>
                    <a:lstStyle/>
                    <a:p>
                      <a:endParaRPr lang="ru-RU"/>
                    </a:p>
                  </a:txBody>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рублей</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плану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 к 2019 году</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100000"/>
                        <a:buFont typeface="Symbol" pitchFamily="18" charset="2"/>
                        <a:defRPr sz="2000">
                          <a:solidFill>
                            <a:schemeClr val="tx2"/>
                          </a:solidFill>
                          <a:latin typeface="Candara" pitchFamily="34" charset="0"/>
                        </a:defRPr>
                      </a:lvl1pPr>
                      <a:lvl2pPr marL="742950" indent="-285750" algn="l">
                        <a:spcBef>
                          <a:spcPct val="20000"/>
                        </a:spcBef>
                        <a:buClr>
                          <a:schemeClr val="accent1"/>
                        </a:buClr>
                        <a:buSzPct val="100000"/>
                        <a:buFont typeface="Symbol" pitchFamily="18" charset="2"/>
                        <a:defRPr sz="2000">
                          <a:solidFill>
                            <a:schemeClr val="tx2"/>
                          </a:solidFill>
                          <a:latin typeface="Candara" pitchFamily="34" charset="0"/>
                        </a:defRPr>
                      </a:lvl2pPr>
                      <a:lvl3pPr marL="1143000" indent="-228600" algn="l">
                        <a:spcBef>
                          <a:spcPct val="20000"/>
                        </a:spcBef>
                        <a:buClr>
                          <a:schemeClr val="accent1"/>
                        </a:buClr>
                        <a:buSzPct val="100000"/>
                        <a:buFont typeface="Symbol" pitchFamily="18" charset="2"/>
                        <a:defRPr>
                          <a:solidFill>
                            <a:schemeClr val="tx2"/>
                          </a:solidFill>
                          <a:latin typeface="Candara" pitchFamily="34" charset="0"/>
                        </a:defRPr>
                      </a:lvl3pPr>
                      <a:lvl4pPr marL="1600200" indent="-228600" algn="l">
                        <a:spcBef>
                          <a:spcPct val="20000"/>
                        </a:spcBef>
                        <a:buClr>
                          <a:schemeClr val="accent1"/>
                        </a:buClr>
                        <a:buSzPct val="100000"/>
                        <a:buFont typeface="Symbol" pitchFamily="18" charset="2"/>
                        <a:defRPr sz="1600">
                          <a:solidFill>
                            <a:schemeClr val="tx2"/>
                          </a:solidFill>
                          <a:latin typeface="Candara" pitchFamily="34" charset="0"/>
                        </a:defRPr>
                      </a:lvl4pPr>
                      <a:lvl5pPr marL="2057400" indent="-228600" algn="l">
                        <a:spcBef>
                          <a:spcPct val="20000"/>
                        </a:spcBef>
                        <a:buClr>
                          <a:schemeClr val="accent1"/>
                        </a:buClr>
                        <a:buSzPct val="100000"/>
                        <a:buFont typeface="Symbol" pitchFamily="18" charset="2"/>
                        <a:defRPr sz="1400">
                          <a:solidFill>
                            <a:schemeClr val="tx2"/>
                          </a:solidFill>
                          <a:latin typeface="Candara" pitchFamily="34" charset="0"/>
                        </a:defRPr>
                      </a:lvl5pPr>
                      <a:lvl6pPr marL="25146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6pPr>
                      <a:lvl7pPr marL="29718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7pPr>
                      <a:lvl8pPr marL="34290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8pPr>
                      <a:lvl9pPr marL="3886200" indent="-228600" fontAlgn="base">
                        <a:spcBef>
                          <a:spcPct val="20000"/>
                        </a:spcBef>
                        <a:spcAft>
                          <a:spcPct val="0"/>
                        </a:spcAft>
                        <a:buClr>
                          <a:schemeClr val="accent1"/>
                        </a:buClr>
                        <a:buSzPct val="100000"/>
                        <a:buFont typeface="Symbol" pitchFamily="18" charset="2"/>
                        <a:defRPr sz="1400">
                          <a:solidFill>
                            <a:schemeClr val="tx2"/>
                          </a:solidFill>
                          <a:latin typeface="Candar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chemeClr val="tx1"/>
                          </a:solidFill>
                          <a:effectLst/>
                          <a:latin typeface="Times New Roman" pitchFamily="18" charset="0"/>
                          <a:cs typeface="Times New Roman" pitchFamily="18" charset="0"/>
                        </a:rPr>
                        <a:t>Структура, %</a:t>
                      </a:r>
                      <a:endParaRPr kumimoji="0" lang="ru-RU" alt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14876" marR="148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78" name="Прямоугольник 3"/>
          <p:cNvSpPr>
            <a:spLocks noChangeArrowheads="1"/>
          </p:cNvSpPr>
          <p:nvPr/>
        </p:nvSpPr>
        <p:spPr bwMode="auto">
          <a:xfrm>
            <a:off x="285750" y="4214813"/>
            <a:ext cx="86423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Рост налоговых и неналоговых поступлений за 2020 год по отношению к 2019 году получен по налогу на доходы физических лиц (на 3183,0 тыс. рублей или на 10,4%), налогу, взимаемому в связи с применением упрощенной системы налогообложения (на 95,9% или 2096,0 тыс. рублей), единому налогу на вмененный доход (на 262,8 тыс. рублей или на 6,5%), государственной пошлине (в 2,7 раза или на 8,3 тыс. рублей), плате за негативное воздействие на окружающую среду (на 117,1 тыс. рублей или на 96,2%), доходам от оказания платных услуг (на 19,2 тыс. рублей или на 12,7%), доходам от продажи материальных и нематериальных активов (на 14197,2 тыс. рублей или в 7,6 раза).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3315" name="Прямоугольник 5"/>
          <p:cNvSpPr>
            <a:spLocks noChangeArrowheads="1"/>
          </p:cNvSpPr>
          <p:nvPr/>
        </p:nvSpPr>
        <p:spPr bwMode="auto">
          <a:xfrm>
            <a:off x="107950" y="3213100"/>
            <a:ext cx="2951163"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300">
                <a:latin typeface="Times New Roman" pitchFamily="18" charset="0"/>
                <a:cs typeface="Times New Roman" pitchFamily="18" charset="0"/>
              </a:rPr>
              <a:t>Безвозмездные поступления в 2020 году составили сумму 446771,8 тыс. рублей или 97,9 % к утвержденному плану и увеличились по сравнению с 2019 годом на 30,8 % (105180,4 тыс. рублей). Из общей суммы безвозмездных поступлений дотации составили 31,1 % (138825,1 тыс. рублей), субсидии – 32,1 % (143319,0 тыс. рублей), субвенции – 35,0 % (156659,6 тыс. рублей), иные межбюджетные трансферты – 1,9 % (8472,4  тыс. рублей), возврат остатков субсидий, субвенций и иных межбюджетных трансфертов -0,1%      (-504,3 тыс. рублей).</a:t>
            </a:r>
          </a:p>
        </p:txBody>
      </p:sp>
      <p:sp>
        <p:nvSpPr>
          <p:cNvPr id="133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3317" name="Object 6"/>
          <p:cNvGraphicFramePr>
            <a:graphicFrameLocks noChangeAspect="1"/>
          </p:cNvGraphicFramePr>
          <p:nvPr/>
        </p:nvGraphicFramePr>
        <p:xfrm>
          <a:off x="377825" y="163513"/>
          <a:ext cx="8483600" cy="3119437"/>
        </p:xfrm>
        <a:graphic>
          <a:graphicData uri="http://schemas.openxmlformats.org/presentationml/2006/ole">
            <mc:AlternateContent xmlns:mc="http://schemas.openxmlformats.org/markup-compatibility/2006">
              <mc:Choice xmlns:v="urn:schemas-microsoft-com:vml" Requires="v">
                <p:oleObj spid="_x0000_s13320" r:id="rId4" imgW="8486367" imgH="3121423" progId="Excel.Chart.8">
                  <p:embed/>
                </p:oleObj>
              </mc:Choice>
              <mc:Fallback>
                <p:oleObj r:id="rId4" imgW="8486367" imgH="3121423"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 y="163513"/>
                        <a:ext cx="84836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318" name="Диаграмма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3286125"/>
            <a:ext cx="5207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0063" y="285750"/>
            <a:ext cx="8229600" cy="357188"/>
          </a:xfrm>
        </p:spPr>
        <p:txBody>
          <a:bodyPr/>
          <a:lstStyle/>
          <a:p>
            <a:pPr algn="ctr" eaLnBrk="1" hangingPunct="1"/>
            <a:r>
              <a:rPr lang="ru-RU" sz="1800" b="1" smtClean="0">
                <a:solidFill>
                  <a:schemeClr val="tx1"/>
                </a:solidFill>
                <a:latin typeface="Times New Roman" pitchFamily="18" charset="0"/>
              </a:rPr>
              <a:t>Доходы дорожного фонда Муромского района в 2019-2020 годах</a:t>
            </a:r>
            <a:r>
              <a:rPr lang="ru-RU" sz="4400" smtClean="0">
                <a:solidFill>
                  <a:schemeClr val="tx1"/>
                </a:solidFill>
              </a:rPr>
              <a:t> </a:t>
            </a:r>
          </a:p>
        </p:txBody>
      </p:sp>
      <p:sp>
        <p:nvSpPr>
          <p:cNvPr id="14339" name="Rectangle 4"/>
          <p:cNvSpPr>
            <a:spLocks noChangeArrowheads="1"/>
          </p:cNvSpPr>
          <p:nvPr/>
        </p:nvSpPr>
        <p:spPr bwMode="auto">
          <a:xfrm>
            <a:off x="500063" y="4786313"/>
            <a:ext cx="810418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ru-RU" sz="1400">
                <a:latin typeface="Times New Roman" pitchFamily="18" charset="0"/>
              </a:rPr>
              <a:t>         В целях финансового обеспечения дорожной деятельности в составе бюджета района сформирован дорожный фонд Муромского района. </a:t>
            </a:r>
            <a:br>
              <a:rPr lang="ru-RU" sz="1400">
                <a:latin typeface="Times New Roman" pitchFamily="18" charset="0"/>
              </a:rPr>
            </a:br>
            <a:r>
              <a:rPr lang="ru-RU" sz="1400">
                <a:latin typeface="Times New Roman" pitchFamily="18" charset="0"/>
              </a:rPr>
              <a:t>         За 2020 год объем доходов бюджета Муромского района, формирующий ассигнования дорожного фонда района исполнен на сумму </a:t>
            </a:r>
            <a:r>
              <a:rPr lang="ru-RU" sz="1400">
                <a:latin typeface="Times New Roman" pitchFamily="18" charset="0"/>
                <a:cs typeface="Times New Roman" pitchFamily="18" charset="0"/>
              </a:rPr>
              <a:t>31175,2 тыс. рублей или на 102,6 % к плану (30374,1 тыс. рублей), в том числе налоговые и неналоговые доходы исполнены на 104,6 % или в сумме 18319,2 тыс. рублей.</a:t>
            </a:r>
          </a:p>
          <a:p>
            <a:r>
              <a:rPr lang="ru-RU" sz="1400">
                <a:latin typeface="Times New Roman" pitchFamily="18" charset="0"/>
              </a:rPr>
              <a:t>         В сравнении с показателями 2019 года увеличение поступлений дорожного фонда составило 35,9%, в том числе по налоговым и неналоговым доходам 26,3%.</a:t>
            </a:r>
          </a:p>
        </p:txBody>
      </p:sp>
      <p:graphicFrame>
        <p:nvGraphicFramePr>
          <p:cNvPr id="14340" name="Object 5"/>
          <p:cNvGraphicFramePr>
            <a:graphicFrameLocks noGrp="1" noChangeAspect="1"/>
          </p:cNvGraphicFramePr>
          <p:nvPr>
            <p:ph idx="1"/>
          </p:nvPr>
        </p:nvGraphicFramePr>
        <p:xfrm>
          <a:off x="944563" y="836613"/>
          <a:ext cx="7215187" cy="4073525"/>
        </p:xfrm>
        <a:graphic>
          <a:graphicData uri="http://schemas.openxmlformats.org/presentationml/2006/ole">
            <mc:AlternateContent xmlns:mc="http://schemas.openxmlformats.org/markup-compatibility/2006">
              <mc:Choice xmlns:v="urn:schemas-microsoft-com:vml" Requires="v">
                <p:oleObj spid="_x0000_s14342" r:id="rId4" imgW="7218290" imgH="4072481" progId="Excel.Chart.8">
                  <p:embed/>
                </p:oleObj>
              </mc:Choice>
              <mc:Fallback>
                <p:oleObj r:id="rId4" imgW="7218290" imgH="4072481"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563" y="836613"/>
                        <a:ext cx="7215187"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ctrTitle"/>
          </p:nvPr>
        </p:nvSpPr>
        <p:spPr/>
        <p:txBody>
          <a:bodyPr/>
          <a:lstStyle/>
          <a:p>
            <a:pPr eaLnBrk="1" hangingPunct="1"/>
            <a:endParaRPr lang="ru-RU" smtClean="0"/>
          </a:p>
        </p:txBody>
      </p:sp>
      <p:sp>
        <p:nvSpPr>
          <p:cNvPr id="15363" name="Подзаголовок 2"/>
          <p:cNvSpPr>
            <a:spLocks noGrp="1"/>
          </p:cNvSpPr>
          <p:nvPr>
            <p:ph type="subTitle" idx="1"/>
          </p:nvPr>
        </p:nvSpPr>
        <p:spPr/>
        <p:txBody>
          <a:bodyPr/>
          <a:lstStyle/>
          <a:p>
            <a:pPr eaLnBrk="1" hangingPunct="1"/>
            <a:endParaRPr lang="ru-RU"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8559800"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0"/>
            <a:ext cx="70659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Прямоугольник 3"/>
          <p:cNvSpPr>
            <a:spLocks noChangeArrowheads="1"/>
          </p:cNvSpPr>
          <p:nvPr/>
        </p:nvSpPr>
        <p:spPr bwMode="auto">
          <a:xfrm>
            <a:off x="323850" y="596900"/>
            <a:ext cx="855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1600">
                <a:latin typeface="Times New Roman" pitchFamily="18" charset="0"/>
                <a:cs typeface="Times New Roman" pitchFamily="18" charset="0"/>
              </a:rPr>
              <a:t>Расходная часть бюджета за 2020 год выполнена на 93,5 %, при плане на год 541 166,4 тыс. рублей исполнено в сумме 506 015,1тыс. рублей.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2"/>
          <p:cNvSpPr>
            <a:spLocks noChangeArrowheads="1"/>
          </p:cNvSpPr>
          <p:nvPr/>
        </p:nvSpPr>
        <p:spPr bwMode="auto">
          <a:xfrm>
            <a:off x="850900" y="188913"/>
            <a:ext cx="7573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b="1">
                <a:solidFill>
                  <a:schemeClr val="accent2"/>
                </a:solidFill>
                <a:latin typeface="Times New Roman" pitchFamily="18" charset="0"/>
                <a:cs typeface="Times New Roman" pitchFamily="18" charset="0"/>
              </a:rPr>
              <a:t>Динамика расходов бюджета Муромского района по разделам </a:t>
            </a:r>
          </a:p>
          <a:p>
            <a:pPr algn="ctr"/>
            <a:r>
              <a:rPr lang="ru-RU" b="1">
                <a:solidFill>
                  <a:schemeClr val="accent2"/>
                </a:solidFill>
                <a:latin typeface="Times New Roman" pitchFamily="18" charset="0"/>
                <a:cs typeface="Times New Roman" pitchFamily="18" charset="0"/>
              </a:rPr>
              <a:t>классификации расходов бюджетов РФ в 2019 – 2020 годах, тыс. рублей</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5025"/>
            <a:ext cx="91440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4"/>
          <p:cNvSpPr>
            <a:spLocks noChangeArrowheads="1"/>
          </p:cNvSpPr>
          <p:nvPr/>
        </p:nvSpPr>
        <p:spPr bwMode="auto">
          <a:xfrm>
            <a:off x="417513" y="115888"/>
            <a:ext cx="8439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solidFill>
                  <a:schemeClr val="accent2"/>
                </a:solidFill>
                <a:latin typeface="Times New Roman" pitchFamily="18" charset="0"/>
                <a:cs typeface="Times New Roman" pitchFamily="18" charset="0"/>
              </a:rPr>
              <a:t>Структура расходов бюджета Муромского района по разделам и подразделам</a:t>
            </a:r>
          </a:p>
          <a:p>
            <a:pPr algn="ctr"/>
            <a:r>
              <a:rPr lang="ru-RU" b="1">
                <a:solidFill>
                  <a:schemeClr val="accent2"/>
                </a:solidFill>
                <a:latin typeface="Times New Roman" pitchFamily="18" charset="0"/>
                <a:cs typeface="Times New Roman" pitchFamily="18" charset="0"/>
              </a:rPr>
              <a:t>функциональной классификации</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836613"/>
            <a:ext cx="84391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84169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1"/>
          <p:cNvSpPr>
            <a:spLocks noChangeArrowheads="1"/>
          </p:cNvSpPr>
          <p:nvPr/>
        </p:nvSpPr>
        <p:spPr bwMode="auto">
          <a:xfrm>
            <a:off x="4500563" y="20638"/>
            <a:ext cx="4535487"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500">
                <a:latin typeface="Times New Roman" pitchFamily="18" charset="0"/>
                <a:cs typeface="Times New Roman" pitchFamily="18" charset="0"/>
              </a:rPr>
              <a:t>По разделу «</a:t>
            </a:r>
            <a:r>
              <a:rPr lang="ru-RU" sz="1500" b="1">
                <a:latin typeface="Times New Roman" pitchFamily="18" charset="0"/>
                <a:cs typeface="Times New Roman" pitchFamily="18" charset="0"/>
              </a:rPr>
              <a:t>Национальная экономика»</a:t>
            </a:r>
            <a:r>
              <a:rPr lang="ru-RU" sz="1500">
                <a:latin typeface="Times New Roman" pitchFamily="18" charset="0"/>
                <a:cs typeface="Times New Roman" pitchFamily="18" charset="0"/>
              </a:rPr>
              <a:t> расходы освоены на 97,0%, уточненный план составил 36989,1 тыс. рублей, исполнение – 35894,7 тыс. рублей.</a:t>
            </a:r>
          </a:p>
          <a:p>
            <a:pPr indent="457200" algn="just"/>
            <a:r>
              <a:rPr lang="ru-RU" sz="1500">
                <a:latin typeface="Times New Roman" pitchFamily="18" charset="0"/>
                <a:cs typeface="Times New Roman" pitchFamily="18" charset="0"/>
              </a:rPr>
              <a:t>По сравнению с первоначальным планом расходы увеличились на 14561,1 тыс. рублей или на 64,9%.</a:t>
            </a:r>
          </a:p>
          <a:p>
            <a:pPr indent="457200" algn="just"/>
            <a:r>
              <a:rPr lang="ru-RU" sz="1500">
                <a:latin typeface="Times New Roman" pitchFamily="18" charset="0"/>
                <a:cs typeface="Times New Roman" pitchFamily="18" charset="0"/>
              </a:rPr>
              <a:t>Удельный вес расходов в рамках раздела в общей сумме расходов бюджета на 2020 год составляет 7,1%. </a:t>
            </a:r>
          </a:p>
        </p:txBody>
      </p:sp>
      <p:sp>
        <p:nvSpPr>
          <p:cNvPr id="19459"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sp>
        <p:nvSpPr>
          <p:cNvPr id="19460" name="Прямоугольник 12"/>
          <p:cNvSpPr>
            <a:spLocks noChangeArrowheads="1"/>
          </p:cNvSpPr>
          <p:nvPr/>
        </p:nvSpPr>
        <p:spPr bwMode="auto">
          <a:xfrm>
            <a:off x="69850" y="2333625"/>
            <a:ext cx="90360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a:latin typeface="Times New Roman" pitchFamily="18" charset="0"/>
                <a:cs typeface="Times New Roman" pitchFamily="18" charset="0"/>
              </a:rPr>
              <a:t>В рамках раздела «</a:t>
            </a:r>
            <a:r>
              <a:rPr lang="ru-RU" sz="1400" b="1">
                <a:latin typeface="Times New Roman" pitchFamily="18" charset="0"/>
                <a:cs typeface="Times New Roman" pitchFamily="18" charset="0"/>
              </a:rPr>
              <a:t>Национальная экономика»</a:t>
            </a:r>
            <a:r>
              <a:rPr lang="ru-RU" sz="1400">
                <a:latin typeface="Times New Roman" pitchFamily="18" charset="0"/>
                <a:cs typeface="Times New Roman" pitchFamily="18" charset="0"/>
              </a:rPr>
              <a:t> расходы направлены:</a:t>
            </a:r>
          </a:p>
          <a:p>
            <a:pPr indent="457200">
              <a:buFontTx/>
              <a:buChar char="-"/>
            </a:pPr>
            <a:r>
              <a:rPr lang="ru-RU" sz="1400">
                <a:latin typeface="Times New Roman" pitchFamily="18" charset="0"/>
                <a:cs typeface="Times New Roman" pitchFamily="18" charset="0"/>
              </a:rPr>
              <a:t>на осуществление отдельных государственных полномочий Владимирской области в сфере обращения с безнадзорными животными </a:t>
            </a:r>
            <a:r>
              <a:rPr lang="ru-RU" sz="1400" b="1">
                <a:latin typeface="Times New Roman" pitchFamily="18" charset="0"/>
                <a:cs typeface="Times New Roman" pitchFamily="18" charset="0"/>
              </a:rPr>
              <a:t>164,1  </a:t>
            </a:r>
            <a:r>
              <a:rPr lang="ru-RU" sz="1400">
                <a:latin typeface="Times New Roman" pitchFamily="18" charset="0"/>
                <a:cs typeface="Times New Roman" pitchFamily="18" charset="0"/>
              </a:rPr>
              <a:t>тыс. рублей;</a:t>
            </a:r>
          </a:p>
          <a:p>
            <a:pPr indent="457200">
              <a:buFontTx/>
              <a:buChar char="-"/>
            </a:pPr>
            <a:r>
              <a:rPr lang="ru-RU" sz="1400">
                <a:latin typeface="Times New Roman" pitchFamily="18" charset="0"/>
                <a:cs typeface="Times New Roman" pitchFamily="18" charset="0"/>
              </a:rPr>
              <a:t>на обеспечение деятельности МКУ «УЖХКИСП» </a:t>
            </a:r>
            <a:r>
              <a:rPr lang="ru-RU" sz="1400" b="1">
                <a:latin typeface="Times New Roman" pitchFamily="18" charset="0"/>
                <a:cs typeface="Times New Roman" pitchFamily="18" charset="0"/>
              </a:rPr>
              <a:t>2819,6 </a:t>
            </a:r>
            <a:r>
              <a:rPr lang="ru-RU" sz="1400">
                <a:latin typeface="Times New Roman" pitchFamily="18" charset="0"/>
                <a:cs typeface="Times New Roman" pitchFamily="18" charset="0"/>
              </a:rPr>
              <a:t>тыс. рублей;</a:t>
            </a:r>
          </a:p>
          <a:p>
            <a:pPr indent="457200"/>
            <a:r>
              <a:rPr lang="ru-RU" sz="1400">
                <a:solidFill>
                  <a:srgbClr val="FF0000"/>
                </a:solidFill>
                <a:latin typeface="Times New Roman" pitchFamily="18" charset="0"/>
                <a:cs typeface="Times New Roman" pitchFamily="18" charset="0"/>
              </a:rPr>
              <a:t>  </a:t>
            </a:r>
            <a:r>
              <a:rPr lang="ru-RU" sz="1400">
                <a:latin typeface="Times New Roman" pitchFamily="18" charset="0"/>
                <a:cs typeface="Times New Roman" pitchFamily="18" charset="0"/>
              </a:rPr>
              <a:t>- на развитие и осуществление пассажирских перевозок автотранспортом на внутримуниципальных маршрутах </a:t>
            </a:r>
            <a:r>
              <a:rPr lang="ru-RU" sz="1400" b="1">
                <a:latin typeface="Times New Roman" pitchFamily="18" charset="0"/>
                <a:cs typeface="Times New Roman" pitchFamily="18" charset="0"/>
              </a:rPr>
              <a:t>445,0</a:t>
            </a:r>
            <a:r>
              <a:rPr lang="ru-RU" sz="1400">
                <a:latin typeface="Times New Roman" pitchFamily="18" charset="0"/>
                <a:cs typeface="Times New Roman" pitchFamily="18" charset="0"/>
              </a:rPr>
              <a:t> тыс. рублей;</a:t>
            </a:r>
          </a:p>
          <a:p>
            <a:pPr indent="457200"/>
            <a:r>
              <a:rPr lang="ru-RU" sz="1400">
                <a:latin typeface="Times New Roman" pitchFamily="18" charset="0"/>
                <a:cs typeface="Times New Roman" pitchFamily="18" charset="0"/>
              </a:rPr>
              <a:t>  - на мероприятия по капитальному и текущему ремонту автомобильных дорог общего пользования местного значения в сумме </a:t>
            </a:r>
            <a:r>
              <a:rPr lang="ru-RU" sz="1400" b="1">
                <a:latin typeface="Times New Roman" pitchFamily="18" charset="0"/>
                <a:cs typeface="Times New Roman" pitchFamily="18" charset="0"/>
              </a:rPr>
              <a:t>15587,9 </a:t>
            </a:r>
            <a:r>
              <a:rPr lang="ru-RU" sz="1400">
                <a:latin typeface="Times New Roman" pitchFamily="18" charset="0"/>
                <a:cs typeface="Times New Roman" pitchFamily="18" charset="0"/>
              </a:rPr>
              <a:t>тыс. рублей</a:t>
            </a:r>
            <a:r>
              <a:rPr lang="ru-RU" sz="1400" b="1">
                <a:latin typeface="Times New Roman" pitchFamily="18" charset="0"/>
                <a:cs typeface="Times New Roman" pitchFamily="18" charset="0"/>
              </a:rPr>
              <a:t>;</a:t>
            </a:r>
          </a:p>
          <a:p>
            <a:pPr indent="457200"/>
            <a:r>
              <a:rPr lang="ru-RU" sz="1400">
                <a:latin typeface="Times New Roman" pitchFamily="18" charset="0"/>
                <a:cs typeface="Times New Roman" pitchFamily="18" charset="0"/>
              </a:rPr>
              <a:t>    -на мероприятия по осуществлению дорожной деятельности в отношении автомобильных дорог общего пользования местного значения в сумме </a:t>
            </a:r>
            <a:r>
              <a:rPr lang="ru-RU" sz="1400" b="1">
                <a:latin typeface="Times New Roman" pitchFamily="18" charset="0"/>
                <a:cs typeface="Times New Roman" pitchFamily="18" charset="0"/>
              </a:rPr>
              <a:t>14913,0 </a:t>
            </a:r>
            <a:r>
              <a:rPr lang="ru-RU" sz="1400">
                <a:latin typeface="Times New Roman" pitchFamily="18" charset="0"/>
                <a:cs typeface="Times New Roman" pitchFamily="18" charset="0"/>
              </a:rPr>
              <a:t>тыс. рублей</a:t>
            </a:r>
            <a:r>
              <a:rPr lang="ru-RU" sz="1400" b="1">
                <a:latin typeface="Times New Roman" pitchFamily="18" charset="0"/>
                <a:cs typeface="Times New Roman" pitchFamily="18" charset="0"/>
              </a:rPr>
              <a:t>;</a:t>
            </a:r>
          </a:p>
          <a:p>
            <a:pPr indent="457200"/>
            <a:r>
              <a:rPr lang="ru-RU" sz="1400">
                <a:latin typeface="Times New Roman" pitchFamily="18" charset="0"/>
                <a:cs typeface="Times New Roman" pitchFamily="18" charset="0"/>
              </a:rPr>
              <a:t>- на прочие мероприятия в сфере дорожного хозяйства (оказание услуг по осуществлению строительного контроля за выполнением работ по текущему ремонту автомобильных дорог общего пользования местного значения, разработка сметной документации ремонта автомобильных дорог) в сумме </a:t>
            </a:r>
            <a:r>
              <a:rPr lang="ru-RU" sz="1400" b="1">
                <a:latin typeface="Times New Roman" pitchFamily="18" charset="0"/>
                <a:cs typeface="Times New Roman" pitchFamily="18" charset="0"/>
              </a:rPr>
              <a:t>295,2 </a:t>
            </a:r>
            <a:r>
              <a:rPr lang="ru-RU" sz="1400">
                <a:latin typeface="Times New Roman" pitchFamily="18" charset="0"/>
                <a:cs typeface="Times New Roman" pitchFamily="18" charset="0"/>
              </a:rPr>
              <a:t>тыс. рублей; </a:t>
            </a:r>
            <a:r>
              <a:rPr lang="ru-RU" sz="1400" b="1">
                <a:latin typeface="Times New Roman" pitchFamily="18" charset="0"/>
                <a:cs typeface="Times New Roman" pitchFamily="18" charset="0"/>
              </a:rPr>
              <a:t>  </a:t>
            </a:r>
          </a:p>
          <a:p>
            <a:pPr indent="457200" algn="just"/>
            <a:r>
              <a:rPr lang="ru-RU" sz="1400">
                <a:latin typeface="Times New Roman" pitchFamily="18" charset="0"/>
                <a:cs typeface="Times New Roman" pitchFamily="18" charset="0"/>
              </a:rPr>
              <a:t>    - на мероприятия по содержанию 347,751 км автомобильных дорог общего пользования местного значения (расчистка дорог от снега), которые осуществлялись сельскими поселениями Муромского района, в связи с передачей с 01.01.2019 осуществления части полномочий в сумме </a:t>
            </a:r>
            <a:r>
              <a:rPr lang="ru-RU" sz="1400" b="1">
                <a:latin typeface="Times New Roman" pitchFamily="18" charset="0"/>
                <a:cs typeface="Times New Roman" pitchFamily="18" charset="0"/>
              </a:rPr>
              <a:t>1084,7 </a:t>
            </a:r>
            <a:r>
              <a:rPr lang="ru-RU" sz="1400">
                <a:latin typeface="Times New Roman" pitchFamily="18" charset="0"/>
                <a:cs typeface="Times New Roman" pitchFamily="18" charset="0"/>
              </a:rPr>
              <a:t>тыс. рублей;</a:t>
            </a:r>
          </a:p>
          <a:p>
            <a:pPr indent="457200" algn="just"/>
            <a:r>
              <a:rPr lang="ru-RU" sz="1400">
                <a:latin typeface="Times New Roman" pitchFamily="18" charset="0"/>
                <a:cs typeface="Times New Roman" pitchFamily="18" charset="0"/>
              </a:rPr>
              <a:t>    - на приобретение программного обеспечения, материалов и запасных частей к вычислительной технике и оргтехнике в сумме </a:t>
            </a:r>
            <a:r>
              <a:rPr lang="ru-RU" sz="1400" b="1">
                <a:latin typeface="Times New Roman" pitchFamily="18" charset="0"/>
                <a:cs typeface="Times New Roman" pitchFamily="18" charset="0"/>
              </a:rPr>
              <a:t>162,1</a:t>
            </a:r>
            <a:r>
              <a:rPr lang="ru-RU" sz="1400">
                <a:latin typeface="Times New Roman" pitchFamily="18" charset="0"/>
                <a:cs typeface="Times New Roman" pitchFamily="18" charset="0"/>
              </a:rPr>
              <a:t> тыс. рублей;</a:t>
            </a:r>
          </a:p>
          <a:p>
            <a:pPr indent="457200" algn="just"/>
            <a:r>
              <a:rPr lang="ru-RU" sz="1400">
                <a:latin typeface="Times New Roman" pitchFamily="18" charset="0"/>
                <a:cs typeface="Times New Roman" pitchFamily="18" charset="0"/>
              </a:rPr>
              <a:t>    -  на создание, использование информационно-справочных систем освоено </a:t>
            </a:r>
            <a:r>
              <a:rPr lang="ru-RU" sz="1400" b="1">
                <a:latin typeface="Times New Roman" pitchFamily="18" charset="0"/>
                <a:cs typeface="Times New Roman" pitchFamily="18" charset="0"/>
              </a:rPr>
              <a:t>265,1</a:t>
            </a:r>
            <a:r>
              <a:rPr lang="ru-RU" sz="1400">
                <a:latin typeface="Times New Roman" pitchFamily="18" charset="0"/>
                <a:cs typeface="Times New Roman" pitchFamily="18" charset="0"/>
              </a:rPr>
              <a:t>тыс. рублей;   </a:t>
            </a:r>
          </a:p>
          <a:p>
            <a:pPr indent="457200" algn="just"/>
            <a:r>
              <a:rPr lang="ru-RU" sz="1400">
                <a:latin typeface="Times New Roman" pitchFamily="18" charset="0"/>
                <a:cs typeface="Times New Roman" pitchFamily="18" charset="0"/>
              </a:rPr>
              <a:t>    - на создание, развитие и обеспечение функционирования средств обеспечения доступа к информационной деятельности с использованием информационных технологий «Интернет» </a:t>
            </a:r>
            <a:r>
              <a:rPr lang="ru-RU" sz="1400" b="1">
                <a:latin typeface="Times New Roman" pitchFamily="18" charset="0"/>
                <a:cs typeface="Times New Roman" pitchFamily="18" charset="0"/>
              </a:rPr>
              <a:t>158,0</a:t>
            </a:r>
            <a:r>
              <a:rPr lang="ru-RU" sz="1400">
                <a:latin typeface="Times New Roman" pitchFamily="18" charset="0"/>
                <a:cs typeface="Times New Roman" pitchFamily="18" charset="0"/>
              </a:rPr>
              <a:t> тыс. рублей.</a:t>
            </a:r>
            <a:endParaRPr lang="ru-RU" sz="1400">
              <a:solidFill>
                <a:srgbClr val="FF0000"/>
              </a:solidFill>
              <a:latin typeface="Times New Roman" pitchFamily="18" charset="0"/>
              <a:cs typeface="Times New Roman" pitchFamily="18" charset="0"/>
            </a:endParaRP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93663" y="4437063"/>
            <a:ext cx="9026525" cy="2376487"/>
          </a:xfrm>
          <a:prstGeom prst="flowChartAlternateProcess">
            <a:avLst/>
          </a:prstGeom>
          <a:gradFill rotWithShape="1">
            <a:gsLst>
              <a:gs pos="0">
                <a:srgbClr val="CCFFFF"/>
              </a:gs>
              <a:gs pos="50000">
                <a:srgbClr val="00FFFF"/>
              </a:gs>
              <a:gs pos="100000">
                <a:srgbClr val="CCFFFF"/>
              </a:gs>
            </a:gsLst>
            <a:lin ang="0" scaled="1"/>
          </a:gradFill>
          <a:ln w="9525">
            <a:solidFill>
              <a:srgbClr val="00FFFF"/>
            </a:solidFill>
            <a:miter lim="800000"/>
            <a:headEnd/>
            <a:tailEnd/>
          </a:ln>
        </p:spPr>
        <p:txBody>
          <a:bodyPr/>
          <a:lstStyle/>
          <a:p>
            <a:pPr indent="457200" algn="just">
              <a:spcAft>
                <a:spcPts val="0"/>
              </a:spcAft>
              <a:defRPr/>
            </a:pPr>
            <a:r>
              <a:rPr lang="ru-RU" altLang="ru-RU" dirty="0">
                <a:latin typeface="Times New Roman" panose="02020603050405020304" pitchFamily="18" charset="0"/>
                <a:cs typeface="Times New Roman" panose="02020603050405020304" pitchFamily="18" charset="0"/>
              </a:rPr>
              <a:t>Расходы бюджета Муромского района на обеспечение дорожной деятельности в 20</a:t>
            </a:r>
            <a:r>
              <a:rPr lang="en-US" altLang="ru-RU" dirty="0">
                <a:latin typeface="Times New Roman" panose="02020603050405020304" pitchFamily="18" charset="0"/>
                <a:cs typeface="Times New Roman" panose="02020603050405020304" pitchFamily="18" charset="0"/>
              </a:rPr>
              <a:t>20</a:t>
            </a:r>
            <a:r>
              <a:rPr lang="ru-RU" altLang="ru-RU" dirty="0">
                <a:latin typeface="Times New Roman" panose="02020603050405020304" pitchFamily="18" charset="0"/>
                <a:cs typeface="Times New Roman" panose="02020603050405020304" pitchFamily="18" charset="0"/>
              </a:rPr>
              <a:t> году составили </a:t>
            </a:r>
            <a:r>
              <a:rPr lang="en-US" altLang="ru-RU" dirty="0">
                <a:latin typeface="Times New Roman" panose="02020603050405020304" pitchFamily="18" charset="0"/>
                <a:cs typeface="Times New Roman" panose="02020603050405020304" pitchFamily="18" charset="0"/>
              </a:rPr>
              <a:t>31880,8</a:t>
            </a:r>
            <a:r>
              <a:rPr lang="ru-RU" altLang="ru-RU" dirty="0">
                <a:latin typeface="Times New Roman" panose="02020603050405020304" pitchFamily="18" charset="0"/>
                <a:cs typeface="Times New Roman" panose="02020603050405020304" pitchFamily="18" charset="0"/>
              </a:rPr>
              <a:t> тыс. рублей или 95,5% к уточненному плану (уточненный план на 20</a:t>
            </a:r>
            <a:r>
              <a:rPr lang="en-US" altLang="ru-RU" dirty="0">
                <a:latin typeface="Times New Roman" panose="02020603050405020304" pitchFamily="18" charset="0"/>
                <a:cs typeface="Times New Roman" panose="02020603050405020304" pitchFamily="18" charset="0"/>
              </a:rPr>
              <a:t>20</a:t>
            </a:r>
            <a:r>
              <a:rPr lang="ru-RU" altLang="ru-RU" dirty="0">
                <a:latin typeface="Times New Roman" panose="02020603050405020304" pitchFamily="18" charset="0"/>
                <a:cs typeface="Times New Roman" panose="02020603050405020304" pitchFamily="18" charset="0"/>
              </a:rPr>
              <a:t> год составил </a:t>
            </a:r>
            <a:r>
              <a:rPr lang="en-US" altLang="ru-RU" dirty="0">
                <a:latin typeface="Times New Roman" panose="02020603050405020304" pitchFamily="18" charset="0"/>
                <a:cs typeface="Times New Roman" panose="02020603050405020304" pitchFamily="18" charset="0"/>
              </a:rPr>
              <a:t>32907,9</a:t>
            </a:r>
            <a:r>
              <a:rPr lang="ru-RU" altLang="ru-RU" dirty="0">
                <a:latin typeface="Times New Roman" panose="02020603050405020304" pitchFamily="18" charset="0"/>
                <a:cs typeface="Times New Roman" panose="02020603050405020304" pitchFamily="18" charset="0"/>
              </a:rPr>
              <a:t> тыс. рублей). В сопоставимых с 2019 годом условиях объем расходов увеличился на 10414,0 тыс. рублей или на 48,5% (исполнение за 2019 год составило 21466,8 тыс. рублей).</a:t>
            </a:r>
          </a:p>
          <a:p>
            <a:pPr indent="457200" algn="just">
              <a:spcAft>
                <a:spcPts val="0"/>
              </a:spcAft>
              <a:defRPr/>
            </a:pPr>
            <a:r>
              <a:rPr lang="ru-RU" altLang="ru-RU" dirty="0">
                <a:latin typeface="Times New Roman" panose="02020603050405020304" pitchFamily="18" charset="0"/>
                <a:cs typeface="Times New Roman" panose="02020603050405020304" pitchFamily="18" charset="0"/>
              </a:rPr>
              <a:t>В 2020 году за счет средств областного бюджета и муниципального дорожного фонда Муромского района отремонтировано 12,96 км дорог общего пользования местного значения. </a:t>
            </a:r>
          </a:p>
          <a:p>
            <a:pPr>
              <a:defRPr/>
            </a:pPr>
            <a:endParaRPr lang="ru-RU" altLang="ru-RU" dirty="0">
              <a:latin typeface="Times New Roman" panose="02020603050405020304" pitchFamily="18" charset="0"/>
              <a:cs typeface="Times New Roman" panose="02020603050405020304" pitchFamily="18" charset="0"/>
            </a:endParaRPr>
          </a:p>
        </p:txBody>
      </p:sp>
      <p:sp>
        <p:nvSpPr>
          <p:cNvPr id="20483" name="Rectangle 122"/>
          <p:cNvSpPr>
            <a:spLocks noChangeArrowheads="1"/>
          </p:cNvSpPr>
          <p:nvPr/>
        </p:nvSpPr>
        <p:spPr bwMode="auto">
          <a:xfrm>
            <a:off x="1703388" y="0"/>
            <a:ext cx="5832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дорожное хозяйство</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49250"/>
            <a:ext cx="4189412"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0"/>
            <a:ext cx="485933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3850" y="741363"/>
            <a:ext cx="8575675"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476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30000"/>
              </a:spcBef>
            </a:pPr>
            <a:r>
              <a:rPr lang="ru-RU" altLang="ru-RU" sz="1600">
                <a:solidFill>
                  <a:srgbClr val="000000"/>
                </a:solidFill>
                <a:latin typeface="Times New Roman" pitchFamily="18" charset="0"/>
              </a:rPr>
              <a:t>Годовой отчет об исполнении бюджета Муромского района представляется в Совет народных депутатов Муромского района не позднее 1 мая текущего года. До утверждения Советом народных депутатов годовой отчет подлежит внешней проверке органом государственного финансового контроля Владимирской области (Счетной палатой Владимирской области). По результатам рассмотрения годового отчета об исполнении бюджета Муромского района и заключения органа государственного финансового контроля Совет народных депутатов Муромского района принимает либо отклоняет решение об исполнении бюджета Муромского района.</a:t>
            </a:r>
          </a:p>
          <a:p>
            <a:pPr algn="just" eaLnBrk="1" hangingPunct="1">
              <a:spcBef>
                <a:spcPct val="30000"/>
              </a:spcBef>
              <a:buFont typeface="Symbol" pitchFamily="18" charset="2"/>
              <a:buNone/>
            </a:pPr>
            <a:r>
              <a:rPr lang="ru-RU" altLang="ru-RU" sz="1600">
                <a:solidFill>
                  <a:srgbClr val="000000"/>
                </a:solidFill>
                <a:latin typeface="Times New Roman" pitchFamily="18" charset="0"/>
              </a:rPr>
              <a:t>По вопросу рассмотрения проекта решения Совета народных депутатов Муромского района «Об утверждении отчета об исполнении бюджета Муромского района за 2020 год» назначаются публичные слушания.  Положение «О публичных слушаниях в Муромском районе» утверждено решением Совета народных депутатов Муромского района от 25.04.2018 г. № 25. </a:t>
            </a:r>
          </a:p>
          <a:p>
            <a:pPr algn="just" eaLnBrk="1" hangingPunct="1">
              <a:spcBef>
                <a:spcPct val="30000"/>
              </a:spcBef>
            </a:pPr>
            <a:r>
              <a:rPr lang="ru-RU" altLang="ru-RU" sz="1600">
                <a:latin typeface="Times New Roman" pitchFamily="18" charset="0"/>
              </a:rPr>
              <a:t>Решением Совета народных депутатов «О назначении публичных слушаний по проекту решения Совета народных депутатов «Об утверждении отчета об исполнении бюджета Муромского района за 2020 год»» определены: </a:t>
            </a:r>
          </a:p>
          <a:p>
            <a:pPr algn="just" eaLnBrk="1" hangingPunct="1">
              <a:spcBef>
                <a:spcPct val="30000"/>
              </a:spcBef>
              <a:buFontTx/>
              <a:buChar char="-"/>
            </a:pPr>
            <a:r>
              <a:rPr lang="ru-RU" altLang="ru-RU" sz="1600">
                <a:latin typeface="Times New Roman" pitchFamily="18" charset="0"/>
              </a:rPr>
              <a:t>дата и место проведения публичных слушаний –  20 мая 2021 года в 10 ч. 00 мин. г. Муром, пл. Крестьянина, д.6, каб.1, зал заседаний;</a:t>
            </a:r>
          </a:p>
          <a:p>
            <a:pPr algn="just" eaLnBrk="1" hangingPunct="1">
              <a:buFontTx/>
              <a:buChar char="-"/>
            </a:pPr>
            <a:r>
              <a:rPr lang="ru-RU" altLang="ru-RU" sz="1600">
                <a:latin typeface="Times New Roman" pitchFamily="18" charset="0"/>
              </a:rPr>
              <a:t>права граждан при проведении публичных слушаний - свои рекомендации по проекту решения Совета народных депутатов «Об утверждении отчета об исполнении бюджета Муромского района за 2020 год»  жители Муромского района могут письменно направлять в комиссию, расположенную по адресу: г. Муром, ул. Артема, д.2, каб. 2, до 19 мая 2021 года.</a:t>
            </a:r>
          </a:p>
          <a:p>
            <a:pPr algn="just" eaLnBrk="1" hangingPunct="1">
              <a:spcBef>
                <a:spcPct val="30000"/>
              </a:spcBef>
            </a:pPr>
            <a:endParaRPr lang="ru-RU" altLang="ru-RU" sz="1600">
              <a:solidFill>
                <a:srgbClr val="000000"/>
              </a:solidFill>
              <a:latin typeface="Times New Roman" pitchFamily="18" charset="0"/>
            </a:endParaRPr>
          </a:p>
        </p:txBody>
      </p:sp>
      <p:sp>
        <p:nvSpPr>
          <p:cNvPr id="3075" name="Прямоугольник 5"/>
          <p:cNvSpPr>
            <a:spLocks noChangeArrowheads="1"/>
          </p:cNvSpPr>
          <p:nvPr/>
        </p:nvSpPr>
        <p:spPr bwMode="auto">
          <a:xfrm>
            <a:off x="3170238" y="157163"/>
            <a:ext cx="254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ru-RU" sz="2800" b="1" u="sng">
                <a:latin typeface="Times New Roman" pitchFamily="18" charset="0"/>
                <a:cs typeface="Times New Roman" pitchFamily="18" charset="0"/>
              </a:rPr>
              <a:t>Вводная часть</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07950" y="122238"/>
            <a:ext cx="32400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400">
                <a:solidFill>
                  <a:srgbClr val="000000"/>
                </a:solidFill>
                <a:latin typeface="Times New Roman" pitchFamily="18" charset="0"/>
                <a:cs typeface="Times New Roman" pitchFamily="18" charset="0"/>
              </a:rPr>
              <a:t>По разделу «</a:t>
            </a:r>
            <a:r>
              <a:rPr lang="ru-RU" sz="1400" b="1">
                <a:solidFill>
                  <a:srgbClr val="000000"/>
                </a:solidFill>
                <a:latin typeface="Times New Roman" pitchFamily="18" charset="0"/>
                <a:cs typeface="Times New Roman" pitchFamily="18" charset="0"/>
              </a:rPr>
              <a:t>Жилищно-коммунальное хозяйство»</a:t>
            </a:r>
            <a:r>
              <a:rPr lang="ru-RU" sz="1400">
                <a:solidFill>
                  <a:srgbClr val="000000"/>
                </a:solidFill>
                <a:latin typeface="Times New Roman" pitchFamily="18" charset="0"/>
                <a:cs typeface="Times New Roman" pitchFamily="18" charset="0"/>
              </a:rPr>
              <a:t> расходы освоены в сумме 120972,2 на 96,9% к уточненному плану, что на 118382,2 тыс. рублей или в 46,7 раза больше, чем в 2019 году. По сравнению с первоначальным планом расходы уменьшились на 14468,3 тыс. рублей или на 10,4% (первоначальный план на 2020 год составил 139310,4 тыс. рублей).</a:t>
            </a:r>
          </a:p>
          <a:p>
            <a:pPr indent="457200" algn="just"/>
            <a:r>
              <a:rPr lang="ru-RU" sz="1400">
                <a:solidFill>
                  <a:srgbClr val="000000"/>
                </a:solidFill>
                <a:latin typeface="Times New Roman" pitchFamily="18" charset="0"/>
                <a:cs typeface="Times New Roman" pitchFamily="18" charset="0"/>
              </a:rPr>
              <a:t>Причиной увеличения расходов в 2020 году по сравнению с 2019 годом является увеличение объема субсидий из областного бюджета.</a:t>
            </a:r>
          </a:p>
        </p:txBody>
      </p:sp>
      <p:sp>
        <p:nvSpPr>
          <p:cNvPr id="21507" name="Прямоугольник 4"/>
          <p:cNvSpPr>
            <a:spLocks noChangeArrowheads="1"/>
          </p:cNvSpPr>
          <p:nvPr/>
        </p:nvSpPr>
        <p:spPr bwMode="auto">
          <a:xfrm>
            <a:off x="171450" y="3429000"/>
            <a:ext cx="889158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sz="1300">
                <a:latin typeface="Times New Roman" pitchFamily="18" charset="0"/>
                <a:cs typeface="Times New Roman" pitchFamily="18" charset="0"/>
              </a:rPr>
              <a:t>В рамках раздела «</a:t>
            </a:r>
            <a:r>
              <a:rPr lang="ru-RU" sz="1300" b="1">
                <a:solidFill>
                  <a:srgbClr val="000000"/>
                </a:solidFill>
                <a:latin typeface="Times New Roman" pitchFamily="18" charset="0"/>
                <a:cs typeface="Times New Roman" pitchFamily="18" charset="0"/>
              </a:rPr>
              <a:t>Жилищно-коммунальное хозяйство</a:t>
            </a:r>
            <a:r>
              <a:rPr lang="ru-RU" sz="1300" b="1">
                <a:latin typeface="Times New Roman" pitchFamily="18" charset="0"/>
                <a:cs typeface="Times New Roman" pitchFamily="18" charset="0"/>
              </a:rPr>
              <a:t>»</a:t>
            </a:r>
            <a:r>
              <a:rPr lang="ru-RU" sz="1300">
                <a:latin typeface="Times New Roman" pitchFamily="18" charset="0"/>
                <a:cs typeface="Times New Roman" pitchFamily="18" charset="0"/>
              </a:rPr>
              <a:t> расходы направлены:</a:t>
            </a:r>
          </a:p>
          <a:p>
            <a:pPr indent="457200" algn="just">
              <a:buFont typeface="Wingdings" pitchFamily="2" charset="2"/>
              <a:buChar char="v"/>
            </a:pPr>
            <a:r>
              <a:rPr lang="ru-RU" sz="1300">
                <a:latin typeface="Times New Roman" pitchFamily="18" charset="0"/>
                <a:cs typeface="Times New Roman" pitchFamily="18" charset="0"/>
              </a:rPr>
              <a:t> на строительство социального жилья и приобретение жилых помещений для граждан, нуждающихся в улучшении жилищных условий в сумме </a:t>
            </a:r>
            <a:r>
              <a:rPr lang="ru-RU" sz="1300" b="1">
                <a:latin typeface="Times New Roman" pitchFamily="18" charset="0"/>
                <a:cs typeface="Times New Roman" pitchFamily="18" charset="0"/>
              </a:rPr>
              <a:t>18479,0</a:t>
            </a:r>
            <a:r>
              <a:rPr lang="ru-RU" sz="1300">
                <a:latin typeface="Times New Roman" pitchFamily="18" charset="0"/>
                <a:cs typeface="Times New Roman" pitchFamily="18" charset="0"/>
              </a:rPr>
              <a:t> тыс. рублей, в том числе за счет субсидии из областного бюджета в сумме 16076,7 тыс.  рублей и средств бюджета района 2402,3 тыс. рублей;</a:t>
            </a:r>
          </a:p>
          <a:p>
            <a:pPr indent="457200" algn="just">
              <a:buFont typeface="Wingdings" pitchFamily="2" charset="2"/>
              <a:buChar char="v"/>
            </a:pPr>
            <a:r>
              <a:rPr lang="ru-RU" sz="1300">
                <a:latin typeface="Times New Roman" pitchFamily="18" charset="0"/>
                <a:cs typeface="Times New Roman" pitchFamily="18" charset="0"/>
              </a:rPr>
              <a:t>на обеспечение комплексного развития сельских территорий по развитию инженерной инфраструктуры в сумме </a:t>
            </a:r>
            <a:r>
              <a:rPr lang="ru-RU" sz="1300" b="1">
                <a:latin typeface="Times New Roman" pitchFamily="18" charset="0"/>
                <a:cs typeface="Times New Roman" pitchFamily="18" charset="0"/>
              </a:rPr>
              <a:t>44 135,9 </a:t>
            </a:r>
            <a:r>
              <a:rPr lang="ru-RU" sz="1300">
                <a:latin typeface="Times New Roman" pitchFamily="18" charset="0"/>
                <a:cs typeface="Times New Roman" pitchFamily="18" charset="0"/>
              </a:rPr>
              <a:t>тыс. рублей (строительство объекта «Наружные водопроводные сети с. Ковардицы Муромского района».1этап);</a:t>
            </a:r>
          </a:p>
          <a:p>
            <a:pPr indent="457200" algn="just">
              <a:buFont typeface="Wingdings" pitchFamily="2" charset="2"/>
              <a:buChar char="v"/>
            </a:pPr>
            <a:r>
              <a:rPr lang="ru-RU" sz="1300">
                <a:latin typeface="Times New Roman" pitchFamily="18" charset="0"/>
                <a:cs typeface="Times New Roman" pitchFamily="18" charset="0"/>
              </a:rPr>
              <a:t> в рамках «Федерального проекта «Чистая вода» национального проекта «Экология» на строительство объекта «Наружные водопроводные сети с. Ковардицы Муромского района». (1 этап) в сумме </a:t>
            </a:r>
            <a:r>
              <a:rPr lang="ru-RU" sz="1300" b="1">
                <a:latin typeface="Times New Roman" pitchFamily="18" charset="0"/>
                <a:cs typeface="Times New Roman" pitchFamily="18" charset="0"/>
              </a:rPr>
              <a:t>55085,2 </a:t>
            </a:r>
            <a:r>
              <a:rPr lang="ru-RU" sz="1300">
                <a:latin typeface="Times New Roman" pitchFamily="18" charset="0"/>
                <a:cs typeface="Times New Roman" pitchFamily="18" charset="0"/>
              </a:rPr>
              <a:t>тыс. рублей ;</a:t>
            </a:r>
          </a:p>
          <a:p>
            <a:pPr indent="457200" algn="just">
              <a:buFont typeface="Wingdings" pitchFamily="2" charset="2"/>
              <a:buChar char="v"/>
            </a:pPr>
            <a:r>
              <a:rPr lang="ru-RU" sz="1300">
                <a:latin typeface="Times New Roman" pitchFamily="18" charset="0"/>
                <a:cs typeface="Times New Roman" pitchFamily="18" charset="0"/>
              </a:rPr>
              <a:t> на реализацию мероприятий по развитию инженерной инфраструктуры на сельских территориях за счет средств бюджета в сумме </a:t>
            </a:r>
            <a:r>
              <a:rPr lang="ru-RU" sz="1300" b="1">
                <a:latin typeface="Times New Roman" pitchFamily="18" charset="0"/>
                <a:cs typeface="Times New Roman" pitchFamily="18" charset="0"/>
              </a:rPr>
              <a:t>469,2</a:t>
            </a:r>
            <a:r>
              <a:rPr lang="ru-RU" sz="1300">
                <a:latin typeface="Times New Roman" pitchFamily="18" charset="0"/>
                <a:cs typeface="Times New Roman" pitchFamily="18" charset="0"/>
              </a:rPr>
              <a:t> тыс. рублей;</a:t>
            </a:r>
          </a:p>
          <a:p>
            <a:pPr indent="457200" algn="just">
              <a:buFont typeface="Wingdings" pitchFamily="2" charset="2"/>
              <a:buChar char="v"/>
            </a:pPr>
            <a:r>
              <a:rPr lang="ru-RU" sz="1300">
                <a:latin typeface="Times New Roman" pitchFamily="18" charset="0"/>
                <a:cs typeface="Times New Roman" pitchFamily="18" charset="0"/>
              </a:rPr>
              <a:t> на обеспечение деятельности МКУ «Управление жилищно-коммунального хозяйства и социальной политики Муромского района» в сумме </a:t>
            </a:r>
            <a:r>
              <a:rPr lang="ru-RU" sz="1300" b="1">
                <a:latin typeface="Times New Roman" pitchFamily="18" charset="0"/>
                <a:cs typeface="Times New Roman" pitchFamily="18" charset="0"/>
              </a:rPr>
              <a:t>2678,0</a:t>
            </a:r>
            <a:r>
              <a:rPr lang="ru-RU" sz="1300">
                <a:latin typeface="Times New Roman" pitchFamily="18" charset="0"/>
                <a:cs typeface="Times New Roman" pitchFamily="18" charset="0"/>
              </a:rPr>
              <a:t> тыс. рублей;</a:t>
            </a:r>
          </a:p>
          <a:p>
            <a:pPr indent="457200" algn="just">
              <a:buFont typeface="Wingdings" pitchFamily="2" charset="2"/>
              <a:buChar char="v"/>
            </a:pPr>
            <a:r>
              <a:rPr lang="ru-RU" sz="1300">
                <a:latin typeface="Times New Roman" pitchFamily="18" charset="0"/>
                <a:cs typeface="Times New Roman" pitchFamily="18" charset="0"/>
              </a:rPr>
              <a:t>на расходы в рамках непрограммных расходов органов местного самоуправления за счет средств областного бюджета на осуществление отдельных государственных полномочий по региональному государственному жилищному надзору и лицензионному контролю в сумме </a:t>
            </a:r>
            <a:r>
              <a:rPr lang="ru-RU" sz="1300" b="1">
                <a:latin typeface="Times New Roman" pitchFamily="18" charset="0"/>
                <a:cs typeface="Times New Roman" pitchFamily="18" charset="0"/>
              </a:rPr>
              <a:t>264,0</a:t>
            </a:r>
            <a:r>
              <a:rPr lang="ru-RU" sz="1300">
                <a:latin typeface="Times New Roman" pitchFamily="18" charset="0"/>
                <a:cs typeface="Times New Roman" pitchFamily="18" charset="0"/>
              </a:rPr>
              <a:t> тыс. рублей.</a:t>
            </a:r>
          </a:p>
        </p:txBody>
      </p:sp>
      <p:pic>
        <p:nvPicPr>
          <p:cNvPr id="2150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22238"/>
            <a:ext cx="56419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5219700" y="9525"/>
            <a:ext cx="38274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altLang="ru-RU" sz="1600">
                <a:solidFill>
                  <a:srgbClr val="000000"/>
                </a:solidFill>
                <a:latin typeface="Times New Roman" pitchFamily="18" charset="0"/>
                <a:cs typeface="Times New Roman" pitchFamily="18" charset="0"/>
              </a:rPr>
              <a:t>Расходные обязательства </a:t>
            </a:r>
            <a:r>
              <a:rPr lang="ru-RU" altLang="ru-RU" sz="1600" b="1">
                <a:solidFill>
                  <a:srgbClr val="000000"/>
                </a:solidFill>
                <a:latin typeface="Times New Roman" pitchFamily="18" charset="0"/>
                <a:cs typeface="Times New Roman" pitchFamily="18" charset="0"/>
              </a:rPr>
              <a:t>по социальной сфере</a:t>
            </a:r>
            <a:r>
              <a:rPr lang="ru-RU" altLang="ru-RU" sz="1600">
                <a:solidFill>
                  <a:srgbClr val="000000"/>
                </a:solidFill>
                <a:latin typeface="Times New Roman" pitchFamily="18" charset="0"/>
                <a:cs typeface="Times New Roman" pitchFamily="18" charset="0"/>
              </a:rPr>
              <a:t> выполнены в сумме 265 110,9 тыс. рублей, что меньше уровня 2019 года на 15 120,6 тыс. рублей или на 5,4%. Удельный вес в общем объеме расходов бюджета района на 2020 год составляет 52,4%.</a:t>
            </a:r>
          </a:p>
        </p:txBody>
      </p:sp>
      <p:graphicFrame>
        <p:nvGraphicFramePr>
          <p:cNvPr id="6" name="Схема 5"/>
          <p:cNvGraphicFramePr/>
          <p:nvPr/>
        </p:nvGraphicFramePr>
        <p:xfrm>
          <a:off x="-180528" y="-387424"/>
          <a:ext cx="6445224" cy="741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9538" y="4292600"/>
            <a:ext cx="3857625"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9538" y="1825625"/>
            <a:ext cx="38544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2"/>
          <p:cNvSpPr>
            <a:spLocks noChangeArrowheads="1"/>
          </p:cNvSpPr>
          <p:nvPr/>
        </p:nvSpPr>
        <p:spPr bwMode="auto">
          <a:xfrm>
            <a:off x="611188" y="19367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образование</a:t>
            </a:r>
          </a:p>
        </p:txBody>
      </p:sp>
      <p:sp>
        <p:nvSpPr>
          <p:cNvPr id="9" name="Выноска со стрелкой вправо 8"/>
          <p:cNvSpPr/>
          <p:nvPr/>
        </p:nvSpPr>
        <p:spPr bwMode="auto">
          <a:xfrm>
            <a:off x="249540" y="670366"/>
            <a:ext cx="1874188" cy="1168400"/>
          </a:xfrm>
          <a:prstGeom prst="rightArrowCallout">
            <a:avLst>
              <a:gd name="adj1" fmla="val 25000"/>
              <a:gd name="adj2" fmla="val 25844"/>
              <a:gd name="adj3" fmla="val 25000"/>
              <a:gd name="adj4" fmla="val 64977"/>
            </a:avLst>
          </a:prstGeom>
          <a:solidFill>
            <a:srgbClr val="CCFFCC"/>
          </a:solidFill>
          <a:ln w="9525" cap="flat" cmpd="sng" algn="ctr">
            <a:solidFill>
              <a:schemeClr val="tx1"/>
            </a:solidFill>
            <a:prstDash val="solid"/>
            <a:round/>
            <a:headEnd type="none" w="med" len="med"/>
            <a:tailEnd type="none" w="med" len="med"/>
          </a:ln>
          <a:effectLst>
            <a:outerShdw blurRad="50800" dist="38100" dir="13500000" algn="br" rotWithShape="0">
              <a:srgbClr val="FFFF00">
                <a:alpha val="40000"/>
              </a:srgbClr>
            </a:outerShdw>
          </a:effectLst>
          <a:scene3d>
            <a:camera prst="orthographicFront">
              <a:rot lat="0" lon="21299999" rev="0"/>
            </a:camera>
            <a:lightRig rig="threePt" dir="t"/>
          </a:scene3d>
          <a:extLst/>
        </p:spPr>
        <p:txBody>
          <a:bodyPr wrap="none" anchor="ctr"/>
          <a:lstStyle/>
          <a:p>
            <a:pPr>
              <a:defRPr/>
            </a:pPr>
            <a:endParaRPr lang="ru-RU" dirty="0">
              <a:cs typeface="+mn-cs"/>
            </a:endParaRPr>
          </a:p>
        </p:txBody>
      </p:sp>
      <p:sp>
        <p:nvSpPr>
          <p:cNvPr id="23556" name="TextBox 5"/>
          <p:cNvSpPr txBox="1">
            <a:spLocks noChangeArrowheads="1"/>
          </p:cNvSpPr>
          <p:nvPr/>
        </p:nvSpPr>
        <p:spPr bwMode="auto">
          <a:xfrm>
            <a:off x="2124075" y="593725"/>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4 детских дошкольных учреждения (241 воспитанник)</a:t>
            </a:r>
          </a:p>
        </p:txBody>
      </p:sp>
      <p:sp>
        <p:nvSpPr>
          <p:cNvPr id="23557" name="TextBox 10"/>
          <p:cNvSpPr txBox="1">
            <a:spLocks noChangeArrowheads="1"/>
          </p:cNvSpPr>
          <p:nvPr/>
        </p:nvSpPr>
        <p:spPr bwMode="auto">
          <a:xfrm>
            <a:off x="2124075" y="901700"/>
            <a:ext cx="6264275" cy="3381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8 общеобразовательных школ (999 учащихся, 147 воспитанников)</a:t>
            </a:r>
          </a:p>
        </p:txBody>
      </p:sp>
      <p:sp>
        <p:nvSpPr>
          <p:cNvPr id="23558" name="TextBox 14"/>
          <p:cNvSpPr txBox="1">
            <a:spLocks noChangeArrowheads="1"/>
          </p:cNvSpPr>
          <p:nvPr/>
        </p:nvSpPr>
        <p:spPr bwMode="auto">
          <a:xfrm>
            <a:off x="2124075" y="1165225"/>
            <a:ext cx="6264275" cy="584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87313" algn="l"/>
              </a:tabLst>
              <a:defRPr>
                <a:solidFill>
                  <a:schemeClr val="tx1"/>
                </a:solidFill>
                <a:latin typeface="Arial" charset="0"/>
                <a:cs typeface="Arial" charset="0"/>
              </a:defRPr>
            </a:lvl1pPr>
            <a:lvl2pPr marL="742950" indent="-285750" eaLnBrk="0" hangingPunct="0">
              <a:tabLst>
                <a:tab pos="87313" algn="l"/>
              </a:tabLst>
              <a:defRPr>
                <a:solidFill>
                  <a:schemeClr val="tx1"/>
                </a:solidFill>
                <a:latin typeface="Arial" charset="0"/>
                <a:cs typeface="Arial" charset="0"/>
              </a:defRPr>
            </a:lvl2pPr>
            <a:lvl3pPr marL="1143000" indent="-228600" eaLnBrk="0" hangingPunct="0">
              <a:tabLst>
                <a:tab pos="87313" algn="l"/>
              </a:tabLst>
              <a:defRPr>
                <a:solidFill>
                  <a:schemeClr val="tx1"/>
                </a:solidFill>
                <a:latin typeface="Arial" charset="0"/>
                <a:cs typeface="Arial" charset="0"/>
              </a:defRPr>
            </a:lvl3pPr>
            <a:lvl4pPr marL="1600200" indent="-228600" eaLnBrk="0" hangingPunct="0">
              <a:tabLst>
                <a:tab pos="87313" algn="l"/>
              </a:tabLst>
              <a:defRPr>
                <a:solidFill>
                  <a:schemeClr val="tx1"/>
                </a:solidFill>
                <a:latin typeface="Arial" charset="0"/>
                <a:cs typeface="Arial" charset="0"/>
              </a:defRPr>
            </a:lvl4pPr>
            <a:lvl5pPr marL="2057400" indent="-228600" eaLnBrk="0" hangingPunct="0">
              <a:tabLst>
                <a:tab pos="873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873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873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873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87313" algn="l"/>
              </a:tabLs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1 муниципальное казенное учреждение «Центр бухгалтерского учета и методической работы системы образования»  </a:t>
            </a:r>
          </a:p>
        </p:txBody>
      </p:sp>
      <p:sp>
        <p:nvSpPr>
          <p:cNvPr id="23559" name="TextBox 16"/>
          <p:cNvSpPr txBox="1">
            <a:spLocks noChangeArrowheads="1"/>
          </p:cNvSpPr>
          <p:nvPr/>
        </p:nvSpPr>
        <p:spPr bwMode="auto">
          <a:xfrm>
            <a:off x="2124075" y="1693863"/>
            <a:ext cx="6264275" cy="3381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sz="1600">
                <a:latin typeface="Times New Roman" pitchFamily="18" charset="0"/>
                <a:cs typeface="Times New Roman" pitchFamily="18" charset="0"/>
              </a:rPr>
              <a:t>Управление образования администрации Муромского района</a:t>
            </a:r>
          </a:p>
        </p:txBody>
      </p:sp>
      <p:sp>
        <p:nvSpPr>
          <p:cNvPr id="23560" name="TextBox 2"/>
          <p:cNvSpPr txBox="1">
            <a:spLocks noChangeArrowheads="1"/>
          </p:cNvSpPr>
          <p:nvPr/>
        </p:nvSpPr>
        <p:spPr bwMode="auto">
          <a:xfrm>
            <a:off x="249238" y="669925"/>
            <a:ext cx="129857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sz="1400" b="1">
                <a:latin typeface="Times New Roman" pitchFamily="18" charset="0"/>
                <a:cs typeface="Times New Roman" pitchFamily="18" charset="0"/>
              </a:rPr>
              <a:t>Система образования Муромского района включает</a:t>
            </a:r>
          </a:p>
        </p:txBody>
      </p:sp>
      <p:sp>
        <p:nvSpPr>
          <p:cNvPr id="23561" name="Прямоугольник 4"/>
          <p:cNvSpPr>
            <a:spLocks noChangeArrowheads="1"/>
          </p:cNvSpPr>
          <p:nvPr/>
        </p:nvSpPr>
        <p:spPr bwMode="auto">
          <a:xfrm>
            <a:off x="166688" y="2255838"/>
            <a:ext cx="8880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73050" algn="just">
              <a:spcBef>
                <a:spcPts val="600"/>
              </a:spcBef>
            </a:pPr>
            <a:r>
              <a:rPr lang="ru-RU" sz="1600">
                <a:solidFill>
                  <a:schemeClr val="tx2"/>
                </a:solidFill>
                <a:latin typeface="Times New Roman" pitchFamily="18" charset="0"/>
                <a:cs typeface="Times New Roman" pitchFamily="18" charset="0"/>
              </a:rPr>
              <a:t>Расходы по отрасли </a:t>
            </a:r>
            <a:r>
              <a:rPr lang="ru-RU" sz="1600" b="1">
                <a:solidFill>
                  <a:schemeClr val="tx2"/>
                </a:solidFill>
                <a:latin typeface="Times New Roman" pitchFamily="18" charset="0"/>
                <a:cs typeface="Times New Roman" pitchFamily="18" charset="0"/>
              </a:rPr>
              <a:t>«Образование»</a:t>
            </a:r>
            <a:r>
              <a:rPr lang="ru-RU" sz="1600">
                <a:solidFill>
                  <a:schemeClr val="tx2"/>
                </a:solidFill>
                <a:latin typeface="Times New Roman" pitchFamily="18" charset="0"/>
                <a:cs typeface="Times New Roman" pitchFamily="18" charset="0"/>
              </a:rPr>
              <a:t> в общей сумме расходов составляют 42,1 %. При плане на год 215 830,0 тыс. рублей средства освоены в сумме 212 960,3 тыс. рублей или на 98,7 %.</a:t>
            </a:r>
            <a:endParaRPr lang="ru-RU" altLang="ru-RU" sz="1600">
              <a:solidFill>
                <a:srgbClr val="000000"/>
              </a:solidFill>
              <a:latin typeface="Times New Roman" pitchFamily="18" charset="0"/>
              <a:cs typeface="Times New Roman" pitchFamily="18" charset="0"/>
            </a:endParaRPr>
          </a:p>
        </p:txBody>
      </p:sp>
      <p:pic>
        <p:nvPicPr>
          <p:cNvPr id="23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57563"/>
            <a:ext cx="40322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57563"/>
            <a:ext cx="403225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3373438"/>
            <a:ext cx="42767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179388" y="692150"/>
            <a:ext cx="87852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b="1">
                <a:latin typeface="Times New Roman" pitchFamily="18" charset="0"/>
                <a:cs typeface="Times New Roman" pitchFamily="18" charset="0"/>
              </a:rPr>
              <a:t>Расходы по отрасли «Культура, кинематография» </a:t>
            </a:r>
            <a:r>
              <a:rPr lang="ru-RU" sz="1400">
                <a:latin typeface="Times New Roman" pitchFamily="18" charset="0"/>
                <a:cs typeface="Times New Roman" pitchFamily="18" charset="0"/>
              </a:rPr>
              <a:t>в общей сумме расходов составляют 3,2 %. При плане на год 17219,8 тыс. рублей средства освоены в сумме 17120,3 тыс. рублей или на 99,4 %. </a:t>
            </a:r>
            <a:endParaRPr lang="ru-RU" sz="1400"/>
          </a:p>
        </p:txBody>
      </p:sp>
      <p:sp>
        <p:nvSpPr>
          <p:cNvPr id="24579" name="Rectangle 122"/>
          <p:cNvSpPr>
            <a:spLocks noChangeArrowheads="1"/>
          </p:cNvSpPr>
          <p:nvPr/>
        </p:nvSpPr>
        <p:spPr bwMode="auto">
          <a:xfrm>
            <a:off x="962025" y="19367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Расходы бюджета района на культуру</a:t>
            </a:r>
          </a:p>
        </p:txBody>
      </p:sp>
      <p:sp>
        <p:nvSpPr>
          <p:cNvPr id="24580" name="TextBox 5"/>
          <p:cNvSpPr txBox="1">
            <a:spLocks noChangeArrowheads="1"/>
          </p:cNvSpPr>
          <p:nvPr/>
        </p:nvSpPr>
        <p:spPr bwMode="auto">
          <a:xfrm>
            <a:off x="4451350" y="1525588"/>
            <a:ext cx="4527550"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«Центр культуры и досуга «Панфиловский»  - 4 552,9 тыс. рублей.</a:t>
            </a:r>
          </a:p>
        </p:txBody>
      </p:sp>
      <p:sp>
        <p:nvSpPr>
          <p:cNvPr id="24581" name="TextBox 5"/>
          <p:cNvSpPr txBox="1">
            <a:spLocks noChangeArrowheads="1"/>
          </p:cNvSpPr>
          <p:nvPr/>
        </p:nvSpPr>
        <p:spPr bwMode="auto">
          <a:xfrm>
            <a:off x="4427538" y="2147888"/>
            <a:ext cx="4537075"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«Музейно–выставочное объединение» - 435,5 </a:t>
            </a:r>
            <a:r>
              <a:rPr lang="ru-RU" sz="1000">
                <a:solidFill>
                  <a:schemeClr val="tx2"/>
                </a:solidFill>
                <a:latin typeface="Times New Roman" pitchFamily="18" charset="0"/>
                <a:cs typeface="Times New Roman" pitchFamily="18" charset="0"/>
              </a:rPr>
              <a:t> </a:t>
            </a:r>
            <a:r>
              <a:rPr lang="ru-RU" altLang="ru-RU" sz="1000">
                <a:solidFill>
                  <a:srgbClr val="000000"/>
                </a:solidFill>
                <a:latin typeface="Times New Roman" pitchFamily="18" charset="0"/>
                <a:cs typeface="Times New Roman" pitchFamily="18" charset="0"/>
              </a:rPr>
              <a:t>тыс. рублей</a:t>
            </a:r>
          </a:p>
        </p:txBody>
      </p:sp>
      <p:sp>
        <p:nvSpPr>
          <p:cNvPr id="24582" name="TextBox 5"/>
          <p:cNvSpPr txBox="1">
            <a:spLocks noChangeArrowheads="1"/>
          </p:cNvSpPr>
          <p:nvPr/>
        </p:nvSpPr>
        <p:spPr bwMode="auto">
          <a:xfrm>
            <a:off x="4451350" y="2678113"/>
            <a:ext cx="4535488"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МБУК «Централизованная библиотечная система» - </a:t>
            </a:r>
            <a:r>
              <a:rPr lang="ru-RU" sz="1000">
                <a:solidFill>
                  <a:schemeClr val="tx2"/>
                </a:solidFill>
                <a:latin typeface="Times New Roman" pitchFamily="18" charset="0"/>
                <a:cs typeface="Times New Roman" pitchFamily="18" charset="0"/>
              </a:rPr>
              <a:t>10 634,9 </a:t>
            </a:r>
            <a:r>
              <a:rPr lang="ru-RU" altLang="ru-RU" sz="1000">
                <a:solidFill>
                  <a:srgbClr val="000000"/>
                </a:solidFill>
                <a:latin typeface="Times New Roman" pitchFamily="18" charset="0"/>
                <a:cs typeface="Times New Roman" pitchFamily="18" charset="0"/>
              </a:rPr>
              <a:t>тыс. рублей</a:t>
            </a:r>
          </a:p>
        </p:txBody>
      </p:sp>
      <p:sp>
        <p:nvSpPr>
          <p:cNvPr id="7" name="Левая фигурная скобка 6"/>
          <p:cNvSpPr/>
          <p:nvPr/>
        </p:nvSpPr>
        <p:spPr>
          <a:xfrm>
            <a:off x="3989388" y="1485900"/>
            <a:ext cx="369887" cy="185102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pic>
        <p:nvPicPr>
          <p:cNvPr id="245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430338"/>
            <a:ext cx="366395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Диаграмма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859213"/>
            <a:ext cx="457200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Диаграмма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3932238"/>
            <a:ext cx="4389437"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13"/>
          <p:cNvSpPr txBox="1">
            <a:spLocks noChangeArrowheads="1"/>
          </p:cNvSpPr>
          <p:nvPr/>
        </p:nvSpPr>
        <p:spPr bwMode="auto">
          <a:xfrm>
            <a:off x="4454525" y="3100388"/>
            <a:ext cx="4535488" cy="246062"/>
          </a:xfrm>
          <a:prstGeom prst="rect">
            <a:avLst/>
          </a:prstGeom>
          <a:solidFill>
            <a:srgbClr val="FFFF99"/>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000">
                <a:solidFill>
                  <a:srgbClr val="000000"/>
                </a:solidFill>
                <a:latin typeface="Times New Roman" pitchFamily="18" charset="0"/>
                <a:cs typeface="Times New Roman" pitchFamily="18" charset="0"/>
              </a:rPr>
              <a:t>МКУ «УЖКХ и СП» - </a:t>
            </a:r>
            <a:r>
              <a:rPr lang="ru-RU" sz="1000">
                <a:solidFill>
                  <a:schemeClr val="tx2"/>
                </a:solidFill>
                <a:latin typeface="Times New Roman" pitchFamily="18" charset="0"/>
                <a:cs typeface="Times New Roman" pitchFamily="18" charset="0"/>
              </a:rPr>
              <a:t>1 490,1 </a:t>
            </a:r>
            <a:r>
              <a:rPr lang="ru-RU" altLang="ru-RU" sz="1000">
                <a:solidFill>
                  <a:srgbClr val="000000"/>
                </a:solidFill>
                <a:latin typeface="Times New Roman" pitchFamily="18" charset="0"/>
                <a:cs typeface="Times New Roman" pitchFamily="18" charset="0"/>
              </a:rPr>
              <a:t>тыс. рублей</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2"/>
          <p:cNvSpPr>
            <a:spLocks noChangeArrowheads="1"/>
          </p:cNvSpPr>
          <p:nvPr/>
        </p:nvSpPr>
        <p:spPr bwMode="auto">
          <a:xfrm>
            <a:off x="179388" y="0"/>
            <a:ext cx="87137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Показатели средней заработной платы в рамках реализации указов Президента Российской Федерации от 07 мая 2012 года № 597 «О мероприятиях по реализации государственной социальной политики» </a:t>
            </a:r>
          </a:p>
        </p:txBody>
      </p:sp>
      <p:sp>
        <p:nvSpPr>
          <p:cNvPr id="25603" name="Rectangle 122"/>
          <p:cNvSpPr>
            <a:spLocks noChangeArrowheads="1"/>
          </p:cNvSpPr>
          <p:nvPr/>
        </p:nvSpPr>
        <p:spPr bwMode="auto">
          <a:xfrm>
            <a:off x="184150" y="960438"/>
            <a:ext cx="884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педагогических работников системы образования</a:t>
            </a:r>
          </a:p>
        </p:txBody>
      </p:sp>
      <p:sp>
        <p:nvSpPr>
          <p:cNvPr id="25604" name="Rectangle 122"/>
          <p:cNvSpPr>
            <a:spLocks noChangeArrowheads="1"/>
          </p:cNvSpPr>
          <p:nvPr/>
        </p:nvSpPr>
        <p:spPr bwMode="auto">
          <a:xfrm>
            <a:off x="179388" y="3752850"/>
            <a:ext cx="871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400" b="1">
                <a:latin typeface="Times New Roman" pitchFamily="18" charset="0"/>
              </a:rPr>
              <a:t>Показатели средней заработной платы работников культуры</a:t>
            </a:r>
          </a:p>
        </p:txBody>
      </p:sp>
      <p:pic>
        <p:nvPicPr>
          <p:cNvPr id="1028" name="Picture 4"/>
          <p:cNvPicPr>
            <a:picLocks noChangeAspect="1" noChangeArrowheads="1"/>
          </p:cNvPicPr>
          <p:nvPr/>
        </p:nvPicPr>
        <p:blipFill>
          <a:blip r:embed="rId2"/>
          <a:srcRect/>
          <a:stretch>
            <a:fillRect/>
          </a:stretch>
        </p:blipFill>
        <p:spPr bwMode="auto">
          <a:xfrm>
            <a:off x="1509713" y="4005263"/>
            <a:ext cx="5691187" cy="2851150"/>
          </a:xfrm>
          <a:prstGeom prst="rect">
            <a:avLst/>
          </a:prstGeom>
          <a:ln>
            <a:noFill/>
          </a:ln>
          <a:effectLst>
            <a:outerShdw blurRad="190500" algn="tl" rotWithShape="0">
              <a:srgbClr val="000000">
                <a:alpha val="70000"/>
              </a:srgbClr>
            </a:outerShdw>
          </a:effectLst>
          <a:extLst/>
        </p:spPr>
      </p:pic>
      <p:pic>
        <p:nvPicPr>
          <p:cNvPr id="256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 y="1268413"/>
            <a:ext cx="4329113"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075" y="1268413"/>
            <a:ext cx="44958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2"/>
          <p:cNvSpPr>
            <a:spLocks noChangeArrowheads="1"/>
          </p:cNvSpPr>
          <p:nvPr/>
        </p:nvSpPr>
        <p:spPr bwMode="auto">
          <a:xfrm>
            <a:off x="1069975" y="195263"/>
            <a:ext cx="7489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Расходы бюджета района на социальную политику</a:t>
            </a:r>
          </a:p>
        </p:txBody>
      </p:sp>
      <p:sp>
        <p:nvSpPr>
          <p:cNvPr id="26627" name="Прямоугольник 4"/>
          <p:cNvSpPr>
            <a:spLocks noChangeArrowheads="1"/>
          </p:cNvSpPr>
          <p:nvPr/>
        </p:nvSpPr>
        <p:spPr bwMode="auto">
          <a:xfrm>
            <a:off x="196850" y="557213"/>
            <a:ext cx="8785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r>
              <a:rPr lang="ru-RU" sz="1400">
                <a:latin typeface="Times New Roman" pitchFamily="18" charset="0"/>
                <a:cs typeface="Times New Roman" pitchFamily="18" charset="0"/>
              </a:rPr>
              <a:t>Расходы по отрасли «Социальная политика» составляют 6,9% в общей сумме расходов бюджета. При плане 35 220,5 тыс. рублей средства освоены в сумме 34 930,3 тыс. рублей или 99,2 %.</a:t>
            </a:r>
          </a:p>
          <a:p>
            <a:pPr indent="457200"/>
            <a:r>
              <a:rPr lang="ru-RU" sz="1400">
                <a:latin typeface="Times New Roman" pitchFamily="18" charset="0"/>
                <a:cs typeface="Times New Roman" pitchFamily="18" charset="0"/>
              </a:rPr>
              <a:t>По сравнению с 2019 годом расходы уменьшились на 1190,6 тыс. рублей или на 3,3%.</a:t>
            </a:r>
            <a:endParaRPr lang="ru-RU" sz="140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295400"/>
            <a:ext cx="91757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2"/>
          <p:cNvSpPr>
            <a:spLocks noChangeArrowheads="1"/>
          </p:cNvSpPr>
          <p:nvPr/>
        </p:nvSpPr>
        <p:spPr bwMode="auto">
          <a:xfrm>
            <a:off x="950913" y="123825"/>
            <a:ext cx="748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rgbClr val="000099"/>
                </a:solidFill>
                <a:latin typeface="Times New Roman" pitchFamily="18" charset="0"/>
              </a:rPr>
              <a:t>Расходы бюджета района на социальную политику в 2020 году</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692150"/>
            <a:ext cx="85693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ятиугольник 11"/>
          <p:cNvSpPr/>
          <p:nvPr/>
        </p:nvSpPr>
        <p:spPr>
          <a:xfrm>
            <a:off x="193675" y="5984875"/>
            <a:ext cx="4176713"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3" name="Rectangle 122"/>
          <p:cNvSpPr>
            <a:spLocks noChangeArrowheads="1"/>
          </p:cNvSpPr>
          <p:nvPr/>
        </p:nvSpPr>
        <p:spPr bwMode="auto">
          <a:xfrm>
            <a:off x="179388" y="0"/>
            <a:ext cx="8818562" cy="800100"/>
          </a:xfrm>
          <a:prstGeom prst="rect">
            <a:avLst/>
          </a:prstGeom>
          <a:noFill/>
          <a:ln>
            <a:noFill/>
          </a:ln>
          <a:effectLst/>
          <a:extLst/>
        </p:spPr>
        <p:txBody>
          <a:bodyPr>
            <a:spAutoFit/>
          </a:bodyPr>
          <a:lstStyle>
            <a:lvl1pPr eaLnBrk="0" hangingPunct="0">
              <a:defRPr sz="900">
                <a:solidFill>
                  <a:schemeClr val="tx1"/>
                </a:solidFill>
                <a:latin typeface="Arial" charset="0"/>
              </a:defRPr>
            </a:lvl1pPr>
            <a:lvl2pPr marL="742950" indent="-285750" eaLnBrk="0" hangingPunct="0">
              <a:defRPr sz="900">
                <a:solidFill>
                  <a:schemeClr val="tx1"/>
                </a:solidFill>
                <a:latin typeface="Arial" charset="0"/>
              </a:defRPr>
            </a:lvl2pPr>
            <a:lvl3pPr marL="1143000" indent="-228600" eaLnBrk="0" hangingPunct="0">
              <a:defRPr sz="900">
                <a:solidFill>
                  <a:schemeClr val="tx1"/>
                </a:solidFill>
                <a:latin typeface="Arial" charset="0"/>
              </a:defRPr>
            </a:lvl3pPr>
            <a:lvl4pPr marL="1600200" indent="-228600" eaLnBrk="0" hangingPunct="0">
              <a:defRPr sz="900">
                <a:solidFill>
                  <a:schemeClr val="tx1"/>
                </a:solidFill>
                <a:latin typeface="Arial" charset="0"/>
              </a:defRPr>
            </a:lvl4pPr>
            <a:lvl5pPr marL="2057400" indent="-228600" eaLnBrk="0" hangingPunct="0">
              <a:defRPr sz="900">
                <a:solidFill>
                  <a:schemeClr val="tx1"/>
                </a:solidFill>
                <a:latin typeface="Arial" charset="0"/>
              </a:defRPr>
            </a:lvl5pPr>
            <a:lvl6pPr marL="2514600" indent="-228600" algn="ctr" eaLnBrk="0" fontAlgn="base" hangingPunct="0">
              <a:spcBef>
                <a:spcPct val="0"/>
              </a:spcBef>
              <a:spcAft>
                <a:spcPct val="0"/>
              </a:spcAft>
              <a:defRPr sz="900">
                <a:solidFill>
                  <a:schemeClr val="tx1"/>
                </a:solidFill>
                <a:latin typeface="Arial" charset="0"/>
              </a:defRPr>
            </a:lvl6pPr>
            <a:lvl7pPr marL="2971800" indent="-228600" algn="ctr" eaLnBrk="0" fontAlgn="base" hangingPunct="0">
              <a:spcBef>
                <a:spcPct val="0"/>
              </a:spcBef>
              <a:spcAft>
                <a:spcPct val="0"/>
              </a:spcAft>
              <a:defRPr sz="900">
                <a:solidFill>
                  <a:schemeClr val="tx1"/>
                </a:solidFill>
                <a:latin typeface="Arial" charset="0"/>
              </a:defRPr>
            </a:lvl7pPr>
            <a:lvl8pPr marL="3429000" indent="-228600" algn="ctr" eaLnBrk="0" fontAlgn="base" hangingPunct="0">
              <a:spcBef>
                <a:spcPct val="0"/>
              </a:spcBef>
              <a:spcAft>
                <a:spcPct val="0"/>
              </a:spcAft>
              <a:defRPr sz="900">
                <a:solidFill>
                  <a:schemeClr val="tx1"/>
                </a:solidFill>
                <a:latin typeface="Arial" charset="0"/>
              </a:defRPr>
            </a:lvl8pPr>
            <a:lvl9pPr marL="3886200" indent="-228600" algn="ctr" eaLnBrk="0" fontAlgn="base" hangingPunct="0">
              <a:spcBef>
                <a:spcPct val="0"/>
              </a:spcBef>
              <a:spcAft>
                <a:spcPct val="0"/>
              </a:spcAft>
              <a:defRPr sz="900">
                <a:solidFill>
                  <a:schemeClr val="tx1"/>
                </a:solidFill>
                <a:latin typeface="Arial" charset="0"/>
              </a:defRPr>
            </a:lvl9pPr>
          </a:lstStyle>
          <a:p>
            <a:pPr algn="ctr" eaLnBrk="1" hangingPunct="1">
              <a:defRPr/>
            </a:pPr>
            <a:r>
              <a:rPr lang="ru-RU" altLang="ru-RU" sz="1800" b="1" dirty="0" smtClean="0">
                <a:solidFill>
                  <a:srgbClr val="000099"/>
                </a:solidFill>
                <a:latin typeface="Times New Roman" pitchFamily="18" charset="0"/>
                <a:cs typeface="+mn-cs"/>
              </a:rPr>
              <a:t>Расходы бюджета района на содержание органов местного самоуправления</a:t>
            </a:r>
          </a:p>
          <a:p>
            <a:pPr indent="444500" algn="just" eaLnBrk="1" hangingPunct="1">
              <a:defRPr/>
            </a:pPr>
            <a:r>
              <a:rPr lang="ru-RU" altLang="ru-RU" sz="1400" dirty="0" smtClean="0">
                <a:solidFill>
                  <a:prstClr val="black"/>
                </a:solidFill>
                <a:latin typeface="Times New Roman" pitchFamily="18" charset="0"/>
                <a:cs typeface="+mn-cs"/>
              </a:rPr>
              <a:t>Численность работников органов местного самоуправления (муниципальных служащих) в 2020 году составила 24 единицы. </a:t>
            </a:r>
          </a:p>
        </p:txBody>
      </p:sp>
      <p:sp>
        <p:nvSpPr>
          <p:cNvPr id="28676" name="Прямоугольник 1"/>
          <p:cNvSpPr>
            <a:spLocks noChangeArrowheads="1"/>
          </p:cNvSpPr>
          <p:nvPr/>
        </p:nvSpPr>
        <p:spPr bwMode="auto">
          <a:xfrm>
            <a:off x="193675" y="5989638"/>
            <a:ext cx="4167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sz="1200" i="1">
                <a:solidFill>
                  <a:srgbClr val="000000"/>
                </a:solidFill>
                <a:latin typeface="Times New Roman" pitchFamily="18" charset="0"/>
              </a:rPr>
              <a:t>Норматив на содержание </a:t>
            </a:r>
          </a:p>
          <a:p>
            <a:pPr algn="ctr"/>
            <a:r>
              <a:rPr lang="ru-RU" altLang="ru-RU" sz="1200" i="1">
                <a:solidFill>
                  <a:srgbClr val="000000"/>
                </a:solidFill>
                <a:latin typeface="Times New Roman" pitchFamily="18" charset="0"/>
              </a:rPr>
              <a:t>органов местного самоуправления, </a:t>
            </a:r>
          </a:p>
          <a:p>
            <a:pPr algn="ctr"/>
            <a:r>
              <a:rPr lang="ru-RU" altLang="ru-RU" sz="1200" i="1">
                <a:solidFill>
                  <a:srgbClr val="000000"/>
                </a:solidFill>
                <a:latin typeface="Times New Roman" pitchFamily="18" charset="0"/>
              </a:rPr>
              <a:t>утвержденный постановлением Губернатора </a:t>
            </a:r>
          </a:p>
          <a:p>
            <a:pPr algn="ctr"/>
            <a:r>
              <a:rPr lang="ru-RU" altLang="ru-RU" sz="1200" i="1">
                <a:solidFill>
                  <a:srgbClr val="000000"/>
                </a:solidFill>
                <a:latin typeface="Times New Roman" pitchFamily="18" charset="0"/>
              </a:rPr>
              <a:t>№ 662 от 01.07.2011 – 4,53%</a:t>
            </a:r>
          </a:p>
        </p:txBody>
      </p:sp>
      <p:sp>
        <p:nvSpPr>
          <p:cNvPr id="13" name="Пятиугольник 12"/>
          <p:cNvSpPr/>
          <p:nvPr/>
        </p:nvSpPr>
        <p:spPr>
          <a:xfrm rot="10800000">
            <a:off x="4716463" y="5995988"/>
            <a:ext cx="4248150" cy="819150"/>
          </a:xfrm>
          <a:prstGeom prst="homePlate">
            <a:avLst/>
          </a:prstGeom>
          <a:solidFill>
            <a:srgbClr val="31B6FD"/>
          </a:solidFill>
          <a:ln w="15875" cap="flat" cmpd="sng" algn="ctr">
            <a:solidFill>
              <a:srgbClr val="31B6FD">
                <a:shade val="50000"/>
                <a:shade val="75000"/>
                <a:lumMod val="80000"/>
              </a:srgbClr>
            </a:solidFill>
            <a:prstDash val="solid"/>
          </a:ln>
          <a:effectLst/>
        </p:spPr>
        <p:txBody>
          <a:bodyPr anchor="ctr"/>
          <a:lstStyle/>
          <a:p>
            <a:pPr algn="ctr" fontAlgn="auto">
              <a:spcBef>
                <a:spcPts val="0"/>
              </a:spcBef>
              <a:spcAft>
                <a:spcPts val="0"/>
              </a:spcAft>
              <a:defRPr/>
            </a:pPr>
            <a:endParaRPr lang="ru-RU" sz="900" kern="0" dirty="0">
              <a:solidFill>
                <a:prstClr val="white"/>
              </a:solidFill>
              <a:latin typeface="Candara"/>
              <a:cs typeface="+mn-cs"/>
            </a:endParaRPr>
          </a:p>
        </p:txBody>
      </p:sp>
      <p:sp>
        <p:nvSpPr>
          <p:cNvPr id="28678" name="Rectangle 39"/>
          <p:cNvSpPr>
            <a:spLocks noChangeArrowheads="1"/>
          </p:cNvSpPr>
          <p:nvPr/>
        </p:nvSpPr>
        <p:spPr bwMode="auto">
          <a:xfrm>
            <a:off x="5292725" y="6081713"/>
            <a:ext cx="3473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ru-RU" altLang="ru-RU" sz="1200" i="1">
                <a:solidFill>
                  <a:srgbClr val="000000"/>
                </a:solidFill>
                <a:latin typeface="Times New Roman" pitchFamily="18" charset="0"/>
              </a:rPr>
              <a:t>Утвержденный норматив на содержание органов местного самоуправления в 2020 году выполнен в объеме  3,19%</a:t>
            </a:r>
          </a:p>
        </p:txBody>
      </p:sp>
      <p:pic>
        <p:nvPicPr>
          <p:cNvPr id="286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800100"/>
            <a:ext cx="417671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800100"/>
            <a:ext cx="45259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675" y="3357563"/>
            <a:ext cx="4176713"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788" y="3357563"/>
            <a:ext cx="4475162"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827088" y="31750"/>
            <a:ext cx="698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b="1">
                <a:solidFill>
                  <a:srgbClr val="333399"/>
                </a:solidFill>
                <a:latin typeface="Times New Roman" pitchFamily="18" charset="0"/>
              </a:rPr>
              <a:t>Объем расходов бюджета Муромского района на исполнение публичных нормативных обязательств в 2020 году, тыс. рублей </a:t>
            </a:r>
          </a:p>
        </p:txBody>
      </p:sp>
      <p:sp>
        <p:nvSpPr>
          <p:cNvPr id="3" name="Text Box 7"/>
          <p:cNvSpPr txBox="1">
            <a:spLocks noChangeArrowheads="1"/>
          </p:cNvSpPr>
          <p:nvPr/>
        </p:nvSpPr>
        <p:spPr bwMode="auto">
          <a:xfrm>
            <a:off x="117475" y="649288"/>
            <a:ext cx="8853488" cy="2138362"/>
          </a:xfrm>
          <a:prstGeom prst="rect">
            <a:avLst/>
          </a:prstGeom>
          <a:noFill/>
          <a:ln>
            <a:noFill/>
          </a:ln>
          <a:effectLst/>
          <a:extLst/>
        </p:spPr>
        <p:txBody>
          <a:bodyPr>
            <a:spAutoFit/>
          </a:bodyPr>
          <a:lstStyle>
            <a:lvl1pPr indent="447675"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just" eaLnBrk="1" hangingPunct="1">
              <a:spcBef>
                <a:spcPct val="50000"/>
              </a:spcBef>
              <a:buClrTx/>
              <a:buSzTx/>
              <a:buFontTx/>
              <a:buNone/>
              <a:defRPr/>
            </a:pPr>
            <a:r>
              <a:rPr lang="ru-RU" altLang="ru-RU" sz="1400" b="1" i="1" dirty="0" smtClean="0">
                <a:solidFill>
                  <a:srgbClr val="000000"/>
                </a:solidFill>
                <a:latin typeface="Times New Roman" pitchFamily="18" charset="0"/>
                <a:cs typeface="+mn-cs"/>
              </a:rPr>
              <a:t>Публичные нормативные обязательства</a:t>
            </a:r>
            <a:r>
              <a:rPr lang="ru-RU" altLang="ru-RU" sz="1400" dirty="0" smtClean="0">
                <a:solidFill>
                  <a:srgbClr val="000000"/>
                </a:solidFill>
                <a:latin typeface="Times New Roman" pitchFamily="18" charset="0"/>
                <a:cs typeface="+mn-cs"/>
              </a:rPr>
              <a:t> - обязательства перед физическим лицом, подлежащие исполнению в денежной форме в установленном соответствующим нормативным правовым актом размере или имеющие установленный порядок его индексации (адресная социальная помощь, социальная поддержка детей-инвалидов дошкольного возраста, содержание ребенка в семье опекуна и приемной семье, а также вознаграждение, причитающееся приемному родителю). </a:t>
            </a:r>
          </a:p>
          <a:p>
            <a:pPr algn="just" eaLnBrk="1" hangingPunct="1">
              <a:spcBef>
                <a:spcPct val="50000"/>
              </a:spcBef>
              <a:buClrTx/>
              <a:buSzTx/>
              <a:buFontTx/>
              <a:buNone/>
              <a:defRPr/>
            </a:pPr>
            <a:r>
              <a:rPr lang="ru-RU" altLang="ru-RU" sz="1400" kern="0" dirty="0" smtClean="0">
                <a:solidFill>
                  <a:srgbClr val="000000"/>
                </a:solidFill>
                <a:latin typeface="Times New Roman" pitchFamily="18" charset="0"/>
                <a:cs typeface="+mn-cs"/>
              </a:rPr>
              <a:t>К </a:t>
            </a:r>
            <a:r>
              <a:rPr lang="ru-RU" altLang="ru-RU" sz="1400" kern="0" dirty="0">
                <a:solidFill>
                  <a:srgbClr val="000000"/>
                </a:solidFill>
                <a:latin typeface="Times New Roman" pitchFamily="18" charset="0"/>
                <a:cs typeface="+mn-cs"/>
              </a:rPr>
              <a:t>публичным нормативным обязательствам не относятся выплаты физическому лицу, предусмотренные статусом муниципальных служащих, а также лицам, замещающим муниципальные должности, работникам бюджетных учреждений, лицам, обучающимся (воспитанникам) в муниципальных образовательных учреждениях</a:t>
            </a:r>
            <a:r>
              <a:rPr lang="ru-RU" altLang="ru-RU" sz="1400" kern="0" dirty="0" smtClean="0">
                <a:solidFill>
                  <a:srgbClr val="000000"/>
                </a:solidFill>
                <a:latin typeface="Times New Roman" pitchFamily="18" charset="0"/>
                <a:cs typeface="+mn-cs"/>
              </a:rPr>
              <a:t>.</a:t>
            </a:r>
            <a:endParaRPr lang="ru-RU" altLang="ru-RU" sz="1400" dirty="0" smtClean="0">
              <a:solidFill>
                <a:srgbClr val="000000"/>
              </a:solidFill>
              <a:latin typeface="Times New Roman" pitchFamily="18" charset="0"/>
              <a:cs typeface="+mn-cs"/>
            </a:endParaRPr>
          </a:p>
        </p:txBody>
      </p:sp>
      <p:graphicFrame>
        <p:nvGraphicFramePr>
          <p:cNvPr id="4" name="Таблица 3"/>
          <p:cNvGraphicFramePr>
            <a:graphicFrameLocks noGrp="1"/>
          </p:cNvGraphicFramePr>
          <p:nvPr/>
        </p:nvGraphicFramePr>
        <p:xfrm>
          <a:off x="684213" y="2859088"/>
          <a:ext cx="7993062" cy="3665537"/>
        </p:xfrm>
        <a:graphic>
          <a:graphicData uri="http://schemas.openxmlformats.org/drawingml/2006/table">
            <a:tbl>
              <a:tblPr/>
              <a:tblGrid>
                <a:gridCol w="5355328"/>
                <a:gridCol w="932920"/>
                <a:gridCol w="932920"/>
                <a:gridCol w="771894"/>
              </a:tblGrid>
              <a:tr h="1079887">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04195">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517130">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5">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r>
              <a:tr h="304195">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04195">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532338">
                <a:tc>
                  <a:txBody>
                    <a:bodyPr/>
                    <a:lstStyle/>
                    <a:p>
                      <a:pPr algn="just"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endParaRPr lang="ru-RU" sz="900" b="0"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319403">
                <a:tc>
                  <a:txBody>
                    <a:bodyPr/>
                    <a:lstStyle/>
                    <a:p>
                      <a:pPr algn="just"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endParaRPr lang="ru-RU" sz="900" b="1" i="0" u="none" strike="noStrike" dirty="0">
                        <a:effectLst/>
                        <a:latin typeface="Times New Roman"/>
                      </a:endParaRPr>
                    </a:p>
                  </a:txBody>
                  <a:tcPr marL="7523" marR="7523" marT="75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29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803525"/>
            <a:ext cx="84963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116013" y="77788"/>
            <a:ext cx="698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rgbClr val="009999"/>
              </a:buClr>
              <a:buSzPct val="120000"/>
            </a:pPr>
            <a:r>
              <a:rPr lang="ru-RU" altLang="ru-RU" b="1">
                <a:solidFill>
                  <a:srgbClr val="333399"/>
                </a:solidFill>
                <a:latin typeface="Times New Roman" pitchFamily="18" charset="0"/>
              </a:rPr>
              <a:t>Межбюджетные отношения</a:t>
            </a:r>
          </a:p>
        </p:txBody>
      </p:sp>
      <p:sp>
        <p:nvSpPr>
          <p:cNvPr id="4" name="AutoShape 7"/>
          <p:cNvSpPr>
            <a:spLocks noChangeArrowheads="1"/>
          </p:cNvSpPr>
          <p:nvPr/>
        </p:nvSpPr>
        <p:spPr bwMode="auto">
          <a:xfrm>
            <a:off x="210787" y="632249"/>
            <a:ext cx="3327118" cy="1231106"/>
          </a:xfrm>
          <a:prstGeom prst="flowChartAlternateProcess">
            <a:avLst/>
          </a:prstGeom>
          <a:ln w="9525">
            <a:solidFill>
              <a:sysClr val="windowText" lastClr="000000"/>
            </a:solidFill>
            <a:miter lim="800000"/>
            <a:headEnd/>
            <a:tailEnd/>
          </a:ln>
          <a:effectLst>
            <a:glow rad="228600">
              <a:schemeClr val="accent2">
                <a:satMod val="175000"/>
                <a:alpha val="40000"/>
              </a:schemeClr>
            </a:glow>
          </a:effectLst>
          <a:scene3d>
            <a:camera prst="orthographicFront"/>
            <a:lightRig rig="threePt" dir="t"/>
          </a:scene3d>
          <a:sp3d>
            <a:bevelT/>
          </a:sp3d>
        </p:spPr>
        <p:style>
          <a:lnRef idx="0">
            <a:scrgbClr r="0" g="0" b="0"/>
          </a:lnRef>
          <a:fillRef idx="1003">
            <a:schemeClr val="lt1"/>
          </a:fillRef>
          <a:effectRef idx="0">
            <a:scrgbClr r="0" g="0" b="0"/>
          </a:effectRef>
          <a:fontRef idx="major"/>
        </p:style>
        <p:txBody>
          <a:bodyPr wrap="none" anchor="ct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ts val="0"/>
              </a:spcBef>
              <a:spcAft>
                <a:spcPts val="0"/>
              </a:spcAft>
              <a:defRPr/>
            </a:pPr>
            <a:endParaRPr lang="ru-RU" sz="1300" kern="0" dirty="0" smtClean="0">
              <a:solidFill>
                <a:prstClr val="black"/>
              </a:solidFill>
              <a:latin typeface="Times New Roman" pitchFamily="18" charset="0"/>
            </a:endParaRPr>
          </a:p>
        </p:txBody>
      </p:sp>
      <p:pic>
        <p:nvPicPr>
          <p:cNvPr id="4098" name="Picture 2"/>
          <p:cNvPicPr>
            <a:picLocks noChangeAspect="1" noChangeArrowheads="1"/>
          </p:cNvPicPr>
          <p:nvPr/>
        </p:nvPicPr>
        <p:blipFill>
          <a:blip r:embed="rId3">
            <a:extLst/>
          </a:blip>
          <a:srcRect/>
          <a:stretch>
            <a:fillRect/>
          </a:stretch>
        </p:blipFill>
        <p:spPr bwMode="auto">
          <a:xfrm>
            <a:off x="235696" y="2041490"/>
            <a:ext cx="3371850" cy="1384300"/>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4099" name="Picture 3"/>
          <p:cNvPicPr>
            <a:picLocks noChangeAspect="1" noChangeArrowheads="1"/>
          </p:cNvPicPr>
          <p:nvPr/>
        </p:nvPicPr>
        <p:blipFill>
          <a:blip r:embed="rId3">
            <a:extLst/>
          </a:blip>
          <a:srcRect/>
          <a:stretch>
            <a:fillRect/>
          </a:stretch>
        </p:blipFill>
        <p:spPr bwMode="auto">
          <a:xfrm>
            <a:off x="4728766" y="1533304"/>
            <a:ext cx="3371850" cy="11530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8" name="Picture 3"/>
          <p:cNvPicPr>
            <a:picLocks noChangeAspect="1" noChangeArrowheads="1"/>
          </p:cNvPicPr>
          <p:nvPr/>
        </p:nvPicPr>
        <p:blipFill>
          <a:blip r:embed="rId3">
            <a:extLst/>
          </a:blip>
          <a:srcRect/>
          <a:stretch>
            <a:fillRect/>
          </a:stretch>
        </p:blipFill>
        <p:spPr bwMode="auto">
          <a:xfrm>
            <a:off x="4601350" y="3088899"/>
            <a:ext cx="3371850" cy="776397"/>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pic>
        <p:nvPicPr>
          <p:cNvPr id="9" name="Picture 3"/>
          <p:cNvPicPr>
            <a:picLocks noChangeAspect="1" noChangeArrowheads="1"/>
          </p:cNvPicPr>
          <p:nvPr/>
        </p:nvPicPr>
        <p:blipFill>
          <a:blip r:embed="rId3">
            <a:extLst/>
          </a:blip>
          <a:srcRect/>
          <a:stretch>
            <a:fillRect/>
          </a:stretch>
        </p:blipFill>
        <p:spPr bwMode="auto">
          <a:xfrm>
            <a:off x="210787" y="4174976"/>
            <a:ext cx="8753702" cy="2494384"/>
          </a:xfrm>
          <a:prstGeom prst="rect">
            <a:avLst/>
          </a:prstGeom>
          <a:noFill/>
          <a:ln>
            <a:noFill/>
          </a:ln>
          <a:effectLst>
            <a:glow rad="228600">
              <a:schemeClr val="accent2">
                <a:satMod val="175000"/>
                <a:alpha val="40000"/>
              </a:schemeClr>
            </a:glow>
            <a:outerShdw dist="35921" dir="2700000" algn="ctr" rotWithShape="0">
              <a:schemeClr val="bg2"/>
            </a:outerShdw>
          </a:effectLst>
          <a:extLst/>
        </p:spPr>
      </p:pic>
      <p:sp>
        <p:nvSpPr>
          <p:cNvPr id="30730" name="Text Box 7"/>
          <p:cNvSpPr txBox="1">
            <a:spLocks noChangeArrowheads="1"/>
          </p:cNvSpPr>
          <p:nvPr/>
        </p:nvSpPr>
        <p:spPr bwMode="auto">
          <a:xfrm>
            <a:off x="212725" y="635000"/>
            <a:ext cx="35274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sz="1400" b="1">
                <a:solidFill>
                  <a:srgbClr val="000000"/>
                </a:solidFill>
                <a:latin typeface="Times New Roman" pitchFamily="18" charset="0"/>
              </a:rPr>
              <a:t>Из бюджета Владимирской области:</a:t>
            </a:r>
          </a:p>
          <a:p>
            <a:pPr eaLnBrk="1" hangingPunct="1">
              <a:buFont typeface="Symbol" pitchFamily="18" charset="2"/>
              <a:buNone/>
            </a:pPr>
            <a:r>
              <a:rPr lang="ru-RU" altLang="ru-RU" sz="1200">
                <a:solidFill>
                  <a:srgbClr val="000000"/>
                </a:solidFill>
                <a:latin typeface="Times New Roman" pitchFamily="18" charset="0"/>
              </a:rPr>
              <a:t>- дотации 132 937,6 тыс. рублей; </a:t>
            </a:r>
          </a:p>
          <a:p>
            <a:pPr eaLnBrk="1" hangingPunct="1">
              <a:buFontTx/>
              <a:buChar char="-"/>
            </a:pPr>
            <a:r>
              <a:rPr lang="ru-RU" altLang="ru-RU" sz="1200">
                <a:solidFill>
                  <a:srgbClr val="000000"/>
                </a:solidFill>
                <a:latin typeface="Times New Roman" pitchFamily="18" charset="0"/>
              </a:rPr>
              <a:t> субсидии 133 567,9 тыс. рублей;</a:t>
            </a:r>
          </a:p>
          <a:p>
            <a:pPr eaLnBrk="1" hangingPunct="1">
              <a:buFontTx/>
              <a:buChar char="-"/>
            </a:pPr>
            <a:r>
              <a:rPr lang="ru-RU" altLang="ru-RU" sz="1200">
                <a:solidFill>
                  <a:srgbClr val="000000"/>
                </a:solidFill>
                <a:latin typeface="Times New Roman" pitchFamily="18" charset="0"/>
              </a:rPr>
              <a:t> субвенции 156 665,1 тыс. рублей;</a:t>
            </a:r>
          </a:p>
          <a:p>
            <a:pPr eaLnBrk="1" hangingPunct="1">
              <a:buFontTx/>
              <a:buChar char="-"/>
            </a:pPr>
            <a:r>
              <a:rPr lang="ru-RU" altLang="ru-RU" sz="1200">
                <a:solidFill>
                  <a:srgbClr val="000000"/>
                </a:solidFill>
                <a:latin typeface="Times New Roman" pitchFamily="18" charset="0"/>
              </a:rPr>
              <a:t> иные межбюджетные трансферты 8 472,4тыс. рублей;</a:t>
            </a:r>
          </a:p>
        </p:txBody>
      </p:sp>
      <p:sp>
        <p:nvSpPr>
          <p:cNvPr id="30731" name="Text Box 36"/>
          <p:cNvSpPr txBox="1">
            <a:spLocks noChangeArrowheads="1"/>
          </p:cNvSpPr>
          <p:nvPr/>
        </p:nvSpPr>
        <p:spPr bwMode="auto">
          <a:xfrm>
            <a:off x="269875" y="2060575"/>
            <a:ext cx="331311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ru-RU" altLang="ru-RU" sz="1400" b="1">
                <a:solidFill>
                  <a:srgbClr val="000000"/>
                </a:solidFill>
                <a:latin typeface="Times New Roman" pitchFamily="18" charset="0"/>
              </a:rPr>
              <a:t>Из бюджетов поселений:</a:t>
            </a:r>
          </a:p>
          <a:p>
            <a:pPr algn="just" eaLnBrk="1" hangingPunct="1"/>
            <a:r>
              <a:rPr lang="ru-RU" altLang="ru-RU" sz="1200" b="1">
                <a:solidFill>
                  <a:srgbClr val="000000"/>
                </a:solidFill>
                <a:latin typeface="Times New Roman" pitchFamily="18" charset="0"/>
              </a:rPr>
              <a:t> </a:t>
            </a:r>
            <a:r>
              <a:rPr lang="ru-RU" altLang="ru-RU" sz="1200">
                <a:solidFill>
                  <a:srgbClr val="000000"/>
                </a:solidFill>
                <a:latin typeface="Times New Roman" pitchFamily="18" charset="0"/>
              </a:rPr>
              <a:t>- иные межбюджетные трансферты,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a:t>
            </a:r>
            <a:r>
              <a:rPr lang="en-US" altLang="ru-RU" sz="1200">
                <a:solidFill>
                  <a:srgbClr val="000000"/>
                </a:solidFill>
                <a:latin typeface="Times New Roman" pitchFamily="18" charset="0"/>
              </a:rPr>
              <a:t>3748,1 </a:t>
            </a:r>
            <a:r>
              <a:rPr lang="ru-RU" altLang="ru-RU" sz="1200">
                <a:solidFill>
                  <a:srgbClr val="000000"/>
                </a:solidFill>
                <a:latin typeface="Times New Roman" pitchFamily="18" charset="0"/>
              </a:rPr>
              <a:t>тыс. рублей</a:t>
            </a:r>
          </a:p>
        </p:txBody>
      </p:sp>
      <p:sp>
        <p:nvSpPr>
          <p:cNvPr id="30732" name="Text Box 27"/>
          <p:cNvSpPr txBox="1">
            <a:spLocks noChangeArrowheads="1"/>
          </p:cNvSpPr>
          <p:nvPr/>
        </p:nvSpPr>
        <p:spPr bwMode="auto">
          <a:xfrm>
            <a:off x="5100638" y="1574800"/>
            <a:ext cx="27368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solidFill>
                  <a:srgbClr val="000000"/>
                </a:solidFill>
                <a:latin typeface="Times New Roman" pitchFamily="18" charset="0"/>
              </a:rPr>
              <a:t>БЮДЖЕТ МУНИЦИПАЛЬНОГО ОБРАЗОВАНИЯ МУРОМСКИЙ РАЙОН</a:t>
            </a:r>
          </a:p>
        </p:txBody>
      </p:sp>
      <p:sp>
        <p:nvSpPr>
          <p:cNvPr id="30733" name="Text Box 52"/>
          <p:cNvSpPr txBox="1">
            <a:spLocks noChangeArrowheads="1"/>
          </p:cNvSpPr>
          <p:nvPr/>
        </p:nvSpPr>
        <p:spPr bwMode="auto">
          <a:xfrm>
            <a:off x="4967288" y="330835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solidFill>
                  <a:srgbClr val="000000"/>
                </a:solidFill>
                <a:latin typeface="Times New Roman" pitchFamily="18" charset="0"/>
              </a:rPr>
              <a:t>БЮДЖЕТЫ ПОСЕЛЕНИЙ</a:t>
            </a:r>
          </a:p>
        </p:txBody>
      </p:sp>
      <p:sp>
        <p:nvSpPr>
          <p:cNvPr id="30734" name="Text Box 59"/>
          <p:cNvSpPr txBox="1">
            <a:spLocks noChangeArrowheads="1"/>
          </p:cNvSpPr>
          <p:nvPr/>
        </p:nvSpPr>
        <p:spPr bwMode="auto">
          <a:xfrm>
            <a:off x="395288" y="4313238"/>
            <a:ext cx="8494712"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200" b="1">
                <a:solidFill>
                  <a:srgbClr val="000000"/>
                </a:solidFill>
                <a:latin typeface="Times New Roman" pitchFamily="18" charset="0"/>
              </a:rPr>
              <a:t>Дотации на выравнивание бюджетной обеспеченности муниципальных образований из районного Фонда финансовой поддержки поселений:</a:t>
            </a:r>
          </a:p>
          <a:p>
            <a:pPr algn="just" eaLnBrk="1" hangingPunct="1">
              <a:buFontTx/>
              <a:buChar char="-"/>
            </a:pPr>
            <a:r>
              <a:rPr lang="ru-RU" altLang="ru-RU" sz="1200">
                <a:solidFill>
                  <a:srgbClr val="000000"/>
                </a:solidFill>
                <a:latin typeface="Times New Roman" pitchFamily="18" charset="0"/>
              </a:rPr>
              <a:t> Муниципальное образование </a:t>
            </a:r>
            <a:r>
              <a:rPr lang="ru-RU" altLang="ru-RU" sz="1200">
                <a:latin typeface="Times New Roman" pitchFamily="18" charset="0"/>
              </a:rPr>
              <a:t>Борисоглебское  12 907,0 тыс. рублей;</a:t>
            </a:r>
          </a:p>
          <a:p>
            <a:pPr algn="just" eaLnBrk="1" hangingPunct="1">
              <a:buFontTx/>
              <a:buChar char="-"/>
            </a:pPr>
            <a:r>
              <a:rPr lang="ru-RU" altLang="ru-RU" sz="1200">
                <a:latin typeface="Times New Roman" pitchFamily="18" charset="0"/>
              </a:rPr>
              <a:t> Муниципальное образование Ковардицкое  20 015,0 тыс</a:t>
            </a:r>
            <a:r>
              <a:rPr lang="ru-RU" altLang="ru-RU" sz="1200">
                <a:solidFill>
                  <a:srgbClr val="000000"/>
                </a:solidFill>
                <a:latin typeface="Times New Roman" pitchFamily="18" charset="0"/>
              </a:rPr>
              <a:t>. рублей.</a:t>
            </a:r>
          </a:p>
          <a:p>
            <a:pPr algn="just" eaLnBrk="1" hangingPunct="1"/>
            <a:r>
              <a:rPr lang="ru-RU" altLang="ru-RU" sz="1200" b="1">
                <a:solidFill>
                  <a:srgbClr val="000000"/>
                </a:solidFill>
                <a:latin typeface="Times New Roman" pitchFamily="18" charset="0"/>
              </a:rPr>
              <a:t>Иные межбюджетные трансферты на сбалансированность бюджетам муниципальных образований из бюджета Муромского района:</a:t>
            </a:r>
          </a:p>
          <a:p>
            <a:pPr algn="just" eaLnBrk="1" hangingPunct="1"/>
            <a:r>
              <a:rPr lang="ru-RU" altLang="ru-RU" sz="1200">
                <a:solidFill>
                  <a:srgbClr val="000000"/>
                </a:solidFill>
                <a:latin typeface="Times New Roman" pitchFamily="18" charset="0"/>
              </a:rPr>
              <a:t>- Муниципальное образование Борисоглебское 5 441,5 тыс. рублей;</a:t>
            </a:r>
          </a:p>
          <a:p>
            <a:pPr algn="just" eaLnBrk="1" hangingPunct="1">
              <a:buFont typeface="Symbol" pitchFamily="18" charset="2"/>
              <a:buNone/>
            </a:pPr>
            <a:r>
              <a:rPr lang="ru-RU" altLang="ru-RU" sz="1200">
                <a:solidFill>
                  <a:srgbClr val="000000"/>
                </a:solidFill>
                <a:latin typeface="Times New Roman" pitchFamily="18" charset="0"/>
              </a:rPr>
              <a:t>- Муниципальное образование Ковардицкое 383,4 тыс. рублей.</a:t>
            </a:r>
          </a:p>
          <a:p>
            <a:pPr algn="just" eaLnBrk="1" hangingPunct="1">
              <a:buFont typeface="Symbol" pitchFamily="18" charset="2"/>
              <a:buNone/>
            </a:pPr>
            <a:r>
              <a:rPr lang="ru-RU" altLang="ru-RU" sz="1200" b="1">
                <a:solidFill>
                  <a:srgbClr val="000000"/>
                </a:solidFill>
                <a:latin typeface="Times New Roman" pitchFamily="18" charset="0"/>
              </a:rPr>
              <a:t>Иные межбюджетные трансферты, передаваемые бюджету муниципальных образований из бюджета Муромского района на мероприятия в части осуществления дорожной деятельности:</a:t>
            </a:r>
          </a:p>
          <a:p>
            <a:pPr algn="just" eaLnBrk="1" hangingPunct="1"/>
            <a:r>
              <a:rPr lang="ru-RU" altLang="ru-RU" sz="1200" b="1">
                <a:solidFill>
                  <a:srgbClr val="000000"/>
                </a:solidFill>
                <a:latin typeface="Times New Roman" pitchFamily="18" charset="0"/>
              </a:rPr>
              <a:t>-</a:t>
            </a:r>
            <a:r>
              <a:rPr lang="ru-RU" altLang="ru-RU" sz="1200">
                <a:solidFill>
                  <a:srgbClr val="000000"/>
                </a:solidFill>
                <a:latin typeface="Times New Roman" pitchFamily="18" charset="0"/>
              </a:rPr>
              <a:t> Муниципальное образование </a:t>
            </a:r>
            <a:r>
              <a:rPr lang="ru-RU" altLang="ru-RU" sz="1200">
                <a:latin typeface="Times New Roman" pitchFamily="18" charset="0"/>
              </a:rPr>
              <a:t>Борисоглебское 483,2  тыс. рублей;</a:t>
            </a:r>
          </a:p>
          <a:p>
            <a:pPr algn="just" eaLnBrk="1" hangingPunct="1">
              <a:buFont typeface="Symbol" pitchFamily="18" charset="2"/>
              <a:buNone/>
            </a:pPr>
            <a:r>
              <a:rPr lang="ru-RU" altLang="ru-RU" sz="1200">
                <a:latin typeface="Times New Roman" pitchFamily="18" charset="0"/>
              </a:rPr>
              <a:t>- Муниципальное образование Ковардицкое 601,2 тыс. </a:t>
            </a:r>
            <a:r>
              <a:rPr lang="ru-RU" altLang="ru-RU" sz="1200">
                <a:solidFill>
                  <a:srgbClr val="000000"/>
                </a:solidFill>
                <a:latin typeface="Times New Roman" pitchFamily="18" charset="0"/>
              </a:rPr>
              <a:t>рублей.</a:t>
            </a:r>
          </a:p>
          <a:p>
            <a:pPr algn="just" eaLnBrk="1" hangingPunct="1">
              <a:buFont typeface="Symbol" pitchFamily="18" charset="2"/>
              <a:buNone/>
            </a:pPr>
            <a:endParaRPr lang="ru-RU" altLang="ru-RU" sz="1200" b="1">
              <a:solidFill>
                <a:srgbClr val="000000"/>
              </a:solidFill>
              <a:latin typeface="Times New Roman" pitchFamily="18" charset="0"/>
            </a:endParaRPr>
          </a:p>
        </p:txBody>
      </p:sp>
      <p:pic>
        <p:nvPicPr>
          <p:cNvPr id="3073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669925"/>
            <a:ext cx="38528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2109788"/>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873500"/>
            <a:ext cx="5794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2700338"/>
            <a:ext cx="57943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p:cNvSpPr>
            <a:spLocks noChangeArrowheads="1"/>
          </p:cNvSpPr>
          <p:nvPr/>
        </p:nvSpPr>
        <p:spPr bwMode="auto">
          <a:xfrm>
            <a:off x="3108325" y="3911600"/>
            <a:ext cx="3024188" cy="2735263"/>
          </a:xfrm>
          <a:prstGeom prst="leftRightArrowCallout">
            <a:avLst>
              <a:gd name="adj1" fmla="val 25000"/>
              <a:gd name="adj2" fmla="val 25000"/>
              <a:gd name="adj3" fmla="val 13820"/>
              <a:gd name="adj4" fmla="val 50000"/>
            </a:avLst>
          </a:prstGeom>
          <a:noFill/>
          <a:ln w="25400">
            <a:solidFill>
              <a:schemeClr val="accent6"/>
            </a:solidFill>
            <a:miter lim="800000"/>
            <a:headEnd/>
            <a:tailEnd/>
          </a:ln>
          <a:effec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defRPr/>
            </a:pPr>
            <a:endParaRPr lang="ru-RU" altLang="ru-RU" sz="900" kern="0" smtClean="0">
              <a:solidFill>
                <a:prstClr val="black"/>
              </a:solidFill>
              <a:cs typeface="+mn-cs"/>
            </a:endParaRPr>
          </a:p>
        </p:txBody>
      </p:sp>
      <p:sp>
        <p:nvSpPr>
          <p:cNvPr id="4099" name="Прямоугольник 3"/>
          <p:cNvSpPr>
            <a:spLocks noChangeArrowheads="1"/>
          </p:cNvSpPr>
          <p:nvPr/>
        </p:nvSpPr>
        <p:spPr bwMode="auto">
          <a:xfrm>
            <a:off x="349250" y="260350"/>
            <a:ext cx="85439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r>
              <a:rPr lang="ru-RU" b="1" i="1" u="sng">
                <a:solidFill>
                  <a:srgbClr val="000000"/>
                </a:solidFill>
                <a:latin typeface="Times New Roman" pitchFamily="18" charset="0"/>
                <a:cs typeface="Times New Roman" pitchFamily="18" charset="0"/>
              </a:rPr>
              <a:t>Бюджетный процесс </a:t>
            </a:r>
            <a:r>
              <a:rPr lang="ru-RU">
                <a:solidFill>
                  <a:srgbClr val="000000"/>
                </a:solidFill>
                <a:latin typeface="Times New Roman" pitchFamily="18" charset="0"/>
                <a:cs typeface="Times New Roman"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indent="457200" algn="just"/>
            <a:r>
              <a:rPr lang="ru-RU" b="1" i="1" u="sng">
                <a:solidFill>
                  <a:srgbClr val="000000"/>
                </a:solidFill>
                <a:latin typeface="Times New Roman" pitchFamily="18" charset="0"/>
                <a:cs typeface="Times New Roman" pitchFamily="18" charset="0"/>
              </a:rPr>
              <a:t>Одним из этапов бюджетного процесса</a:t>
            </a:r>
            <a:r>
              <a:rPr lang="ru-RU">
                <a:solidFill>
                  <a:srgbClr val="000000"/>
                </a:solidFill>
                <a:latin typeface="Times New Roman" pitchFamily="18" charset="0"/>
                <a:cs typeface="Times New Roman" pitchFamily="18" charset="0"/>
              </a:rPr>
              <a:t> </a:t>
            </a:r>
            <a:r>
              <a:rPr lang="ru-RU">
                <a:latin typeface="Times New Roman" pitchFamily="18" charset="0"/>
                <a:cs typeface="Times New Roman" pitchFamily="18" charset="0"/>
              </a:rPr>
              <a:t>является </a:t>
            </a:r>
            <a:r>
              <a:rPr lang="ru-RU">
                <a:solidFill>
                  <a:srgbClr val="000000"/>
                </a:solidFill>
                <a:latin typeface="Times New Roman" pitchFamily="18" charset="0"/>
                <a:cs typeface="Times New Roman" pitchFamily="18" charset="0"/>
              </a:rPr>
              <a:t>процесс исполнения бюджета и составление отчета об исполнении бюджета. Он начинается после утверждения бюджета законодательными органами власти. Эта стадия имеет своей целью</a:t>
            </a:r>
            <a:r>
              <a:rPr lang="ru-RU" b="1">
                <a:solidFill>
                  <a:srgbClr val="000000"/>
                </a:solidFill>
                <a:latin typeface="Times New Roman" pitchFamily="18" charset="0"/>
                <a:cs typeface="Times New Roman" pitchFamily="18" charset="0"/>
              </a:rPr>
              <a:t> </a:t>
            </a:r>
            <a:r>
              <a:rPr lang="ru-RU">
                <a:solidFill>
                  <a:srgbClr val="000000"/>
                </a:solidFill>
                <a:latin typeface="Times New Roman" pitchFamily="18" charset="0"/>
                <a:cs typeface="Times New Roman" pitchFamily="18" charset="0"/>
              </a:rPr>
              <a:t>выполнение доходных и расходных частей бюджета. Таким образом, исполнение бюджета заключается в обеспечении полного и своевременного поступления предусмотренных бюджетом доходов и в финансировании соответствующих мероприятий.</a:t>
            </a:r>
            <a:endParaRPr lang="ru-RU">
              <a:latin typeface="Times New Roman" pitchFamily="18" charset="0"/>
              <a:cs typeface="Times New Roman" pitchFamily="18" charset="0"/>
            </a:endParaRPr>
          </a:p>
        </p:txBody>
      </p:sp>
      <p:sp>
        <p:nvSpPr>
          <p:cNvPr id="5" name="Прямоугольник 4"/>
          <p:cNvSpPr/>
          <p:nvPr/>
        </p:nvSpPr>
        <p:spPr>
          <a:xfrm>
            <a:off x="349250" y="3933825"/>
            <a:ext cx="2592388" cy="2740025"/>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доходам.</a:t>
            </a:r>
          </a:p>
          <a:p>
            <a:pPr indent="457200" algn="just">
              <a:defRPr/>
            </a:pPr>
            <a:r>
              <a:rPr lang="ru-RU" sz="1400" dirty="0">
                <a:latin typeface="Times New Roman" panose="02020603050405020304" pitchFamily="18" charset="0"/>
                <a:cs typeface="Times New Roman" panose="02020603050405020304" pitchFamily="18" charset="0"/>
              </a:rPr>
              <a:t>Исполнение бюджета по доходам - это обеспечение полного и своевременного поступления в бюджет отдельных видов доходов, в первую очередь, налогов и других обязательных платежей, по каждому источнику в соответствии с утвержденным бюджетным планом</a:t>
            </a:r>
          </a:p>
        </p:txBody>
      </p:sp>
      <p:sp>
        <p:nvSpPr>
          <p:cNvPr id="6" name="Прямоугольник 5"/>
          <p:cNvSpPr/>
          <p:nvPr/>
        </p:nvSpPr>
        <p:spPr>
          <a:xfrm>
            <a:off x="6300788" y="3963988"/>
            <a:ext cx="2592387" cy="2093912"/>
          </a:xfrm>
          <a:prstGeom prst="rect">
            <a:avLst/>
          </a:prstGeom>
          <a:ln w="25400">
            <a:solidFill>
              <a:schemeClr val="accent2"/>
            </a:solidFill>
          </a:ln>
        </p:spPr>
        <p:txBody>
          <a:bodyPr>
            <a:spAutoFit/>
          </a:bodyPr>
          <a:lstStyle/>
          <a:p>
            <a:pPr algn="ctr">
              <a:defRPr/>
            </a:pPr>
            <a:r>
              <a:rPr lang="ru-RU" sz="1600" b="1" i="1" dirty="0">
                <a:latin typeface="Times New Roman" panose="02020603050405020304" pitchFamily="18" charset="0"/>
                <a:cs typeface="Times New Roman" panose="02020603050405020304" pitchFamily="18" charset="0"/>
              </a:rPr>
              <a:t>Исполнение бюджета по расходам.</a:t>
            </a:r>
          </a:p>
          <a:p>
            <a:pPr indent="457200" algn="just">
              <a:defRPr/>
            </a:pPr>
            <a:r>
              <a:rPr lang="ru-RU" sz="1400" dirty="0">
                <a:latin typeface="Times New Roman" panose="02020603050405020304" pitchFamily="18" charset="0"/>
                <a:cs typeface="Times New Roman" panose="02020603050405020304" pitchFamily="18" charset="0"/>
              </a:rPr>
              <a:t>Исполнение бюджета по расходам – это последовательное финансирование мероприятий, предусмотренных законом о бюджете в пределах утвержденных сумм</a:t>
            </a:r>
          </a:p>
        </p:txBody>
      </p:sp>
      <p:pic>
        <p:nvPicPr>
          <p:cNvPr id="41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4922838"/>
            <a:ext cx="25908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txBox="1">
            <a:spLocks noChangeArrowheads="1"/>
          </p:cNvSpPr>
          <p:nvPr/>
        </p:nvSpPr>
        <p:spPr bwMode="auto">
          <a:xfrm>
            <a:off x="250825" y="52388"/>
            <a:ext cx="8569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a:latin typeface="Times New Roman" pitchFamily="18" charset="0"/>
                <a:cs typeface="Times New Roman" pitchFamily="18" charset="0"/>
              </a:rPr>
              <a:t>Источники финансирования дефицита бюджета</a:t>
            </a:r>
          </a:p>
        </p:txBody>
      </p:sp>
      <p:sp>
        <p:nvSpPr>
          <p:cNvPr id="31747" name="Text Box 656"/>
          <p:cNvSpPr txBox="1">
            <a:spLocks noChangeArrowheads="1"/>
          </p:cNvSpPr>
          <p:nvPr/>
        </p:nvSpPr>
        <p:spPr bwMode="auto">
          <a:xfrm>
            <a:off x="179388" y="620713"/>
            <a:ext cx="8713787"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Муниципальный долг на 01.01.2021 года по бюджетным кредитам, из областного бюджета, составил 9 940,0 тыс. рублей (11,9% от собственных доходов бюджета района 83516,2 тыс. рублей). </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2018 Муромскому району из областного бюджета были предоставлены два кредита для частичного покрытия дефицита бюджета в целях погашения долговых обязательств Муромского района в виде обязательств по кредитам, полученным от кредитных организаций, в том числе: </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-кредит в сумме 5000,0 тыс. рублей (договор о предоставлении бюджетного кредита от 20.04.2018 № 07/18). Погашение данного кредита запланировано на 19 ноября 2020 года в размере 2000,0 тыс. рублей и на 15 апреля 2021 года в размере 3000,0 тыс. рублей. По данному кредиту были оплачены проценты в сумме 5,0 тыс. рублей;</a:t>
            </a:r>
          </a:p>
          <a:p>
            <a:pPr algn="just">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Кредит в сумме 4900,0 тыс. рублей (договор о предоставлении бюджетного кредита от 05.12.2018 № 22/18). Погашение данного кредита запланировано на 14 октября 2020 в размере 1960,0 тыс. рублей и на 18 августа 2021 года в размере 2940,0 тыс. рублей. Поданному кредиту были оплачены проценты в сумме 4,9 тыс. рублей.</a:t>
            </a:r>
          </a:p>
          <a:p>
            <a:pPr>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2020 году получен бюджетный кредит из областного бюджета для частичного покрытия дефицита бюджета муниципального образования в сумме 4000,0 тыс. рублей (договор о предоставлении бюджетного кредита от 14.12.2020 № 10/20).</a:t>
            </a:r>
            <a:r>
              <a:rPr lang="ru-RU" sz="1400">
                <a:solidFill>
                  <a:schemeClr val="tx2"/>
                </a:solidFill>
                <a:latin typeface="Candara" pitchFamily="34" charset="0"/>
              </a:rPr>
              <a:t> </a:t>
            </a:r>
            <a:r>
              <a:rPr lang="ru-RU" sz="1400">
                <a:solidFill>
                  <a:schemeClr val="tx2"/>
                </a:solidFill>
                <a:latin typeface="Times New Roman" pitchFamily="18" charset="0"/>
                <a:cs typeface="Times New Roman" pitchFamily="18" charset="0"/>
              </a:rPr>
              <a:t>Погашение данного кредита планируется 01 декабря 2022 года в размере 1 600 000 и 01 декабря 2023 года в размере 2 400 000. По данному кредиту были оплачены проценты в сумме 0,2 тыс. рублей.</a:t>
            </a:r>
          </a:p>
          <a:p>
            <a:pPr>
              <a:spcBef>
                <a:spcPct val="20000"/>
              </a:spcBef>
              <a:buClr>
                <a:schemeClr val="accent1"/>
              </a:buClr>
              <a:buSzPct val="100000"/>
              <a:buFont typeface="Symbol" pitchFamily="18" charset="2"/>
              <a:buChar char=""/>
            </a:pPr>
            <a:r>
              <a:rPr lang="ru-RU" sz="1400">
                <a:solidFill>
                  <a:schemeClr val="tx2"/>
                </a:solidFill>
                <a:latin typeface="Times New Roman" pitchFamily="18" charset="0"/>
                <a:cs typeface="Times New Roman" pitchFamily="18" charset="0"/>
              </a:rPr>
              <a:t>В целом оплата процентов по всем кредитам составила 9,4 тыс. рублей. </a:t>
            </a:r>
          </a:p>
          <a:p>
            <a:pPr algn="just">
              <a:spcBef>
                <a:spcPct val="20000"/>
              </a:spcBef>
              <a:buClr>
                <a:schemeClr val="accent1"/>
              </a:buClr>
              <a:buSzPct val="100000"/>
              <a:buFont typeface="Symbol" pitchFamily="18" charset="2"/>
              <a:buChar char=""/>
            </a:pPr>
            <a:endParaRPr lang="ru-RU" sz="1400">
              <a:solidFill>
                <a:schemeClr val="tx2"/>
              </a:solidFill>
              <a:latin typeface="Times New Roman" pitchFamily="18" charset="0"/>
              <a:cs typeface="Times New Roman" pitchFamily="18" charset="0"/>
            </a:endParaRPr>
          </a:p>
        </p:txBody>
      </p:sp>
      <p:graphicFrame>
        <p:nvGraphicFramePr>
          <p:cNvPr id="2" name="Таблица 1"/>
          <p:cNvGraphicFramePr>
            <a:graphicFrameLocks noGrp="1"/>
          </p:cNvGraphicFramePr>
          <p:nvPr/>
        </p:nvGraphicFramePr>
        <p:xfrm>
          <a:off x="250825" y="4581525"/>
          <a:ext cx="8569325" cy="2105025"/>
        </p:xfrm>
        <a:graphic>
          <a:graphicData uri="http://schemas.openxmlformats.org/drawingml/2006/table">
            <a:tbl>
              <a:tblPr/>
              <a:tblGrid>
                <a:gridCol w="5174353"/>
                <a:gridCol w="1697486"/>
                <a:gridCol w="1697486"/>
              </a:tblGrid>
              <a:tr h="646938">
                <a:tc>
                  <a:txBody>
                    <a:bodyPr/>
                    <a:lstStyle/>
                    <a:p>
                      <a:pPr algn="ctr" fontAlgn="ctr"/>
                      <a:r>
                        <a:rPr lang="ru-RU" sz="1000" b="1" i="0" u="none" strike="noStrike" dirty="0">
                          <a:effectLst/>
                          <a:latin typeface="Times New Roman"/>
                        </a:rPr>
                        <a:t>Наименование показателя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Уточненный план на </a:t>
                      </a:r>
                      <a:r>
                        <a:rPr lang="ru-RU" sz="1000" b="1" i="0" u="none" strike="noStrike" dirty="0" smtClean="0">
                          <a:effectLst/>
                          <a:latin typeface="Times New Roman"/>
                        </a:rPr>
                        <a:t>2020 </a:t>
                      </a:r>
                      <a:r>
                        <a:rPr lang="ru-RU" sz="1000" b="1" i="0" u="none" strike="noStrike" dirty="0">
                          <a:effectLst/>
                          <a:latin typeface="Times New Roman"/>
                        </a:rPr>
                        <a:t>год, тыс. рублей</a:t>
                      </a: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ru-RU" sz="1000" b="1" i="0" u="none" strike="noStrike" dirty="0">
                          <a:effectLst/>
                          <a:latin typeface="Times New Roman"/>
                        </a:rPr>
                        <a:t>Исполнено за </a:t>
                      </a:r>
                      <a:r>
                        <a:rPr lang="ru-RU" sz="1000" b="1" i="0" u="none" strike="noStrike" dirty="0" smtClean="0">
                          <a:effectLst/>
                          <a:latin typeface="Times New Roman"/>
                        </a:rPr>
                        <a:t>2020 </a:t>
                      </a:r>
                      <a:r>
                        <a:rPr lang="ru-RU" sz="1000" b="1" i="0" u="none" strike="noStrike" dirty="0">
                          <a:effectLst/>
                          <a:latin typeface="Times New Roman"/>
                        </a:rPr>
                        <a:t>год, тыс. рублей</a:t>
                      </a: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7347">
                <a:tc>
                  <a:txBody>
                    <a:bodyPr/>
                    <a:lstStyle/>
                    <a:p>
                      <a:pPr algn="just" fontAlgn="ctr"/>
                      <a:r>
                        <a:rPr lang="ru-RU" sz="1000" b="1" i="0" u="none" strike="noStrike" dirty="0">
                          <a:effectLst/>
                          <a:latin typeface="Times New Roman"/>
                        </a:rPr>
                        <a:t>Источники внутреннего финансирования дефицитов бюджетов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4043,23730</a:t>
                      </a:r>
                      <a:endParaRPr lang="ru-RU" sz="10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-24272,81469</a:t>
                      </a:r>
                      <a:endParaRPr lang="ru-RU" sz="10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760740">
                <a:tc>
                  <a:txBody>
                    <a:bodyPr/>
                    <a:lstStyle/>
                    <a:p>
                      <a:pPr algn="just" fontAlgn="ctr"/>
                      <a:r>
                        <a:rPr lang="ru-RU" sz="1000" b="1" i="0" u="none" strike="noStrike" dirty="0">
                          <a:effectLst/>
                          <a:latin typeface="Times New Roman"/>
                        </a:rPr>
                        <a:t>Изменение остатков средств на счетах по учету средств бюджета                       </a:t>
                      </a:r>
                    </a:p>
                  </a:txBody>
                  <a:tcPr marL="7655" marR="7655" marT="76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4003,23730</a:t>
                      </a:r>
                      <a:endParaRPr lang="ru-RU" sz="1000" b="1" i="0" u="none" strike="noStrike" dirty="0">
                        <a:effectLst/>
                        <a:latin typeface="Times New Roman"/>
                      </a:endParaRPr>
                    </a:p>
                  </a:txBody>
                  <a:tcPr marL="7655" marR="7655" marT="765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ru-RU" sz="1000" b="1" i="0" u="none" strike="noStrike" dirty="0" smtClean="0">
                          <a:effectLst/>
                          <a:latin typeface="Times New Roman"/>
                        </a:rPr>
                        <a:t>-24312,81469</a:t>
                      </a:r>
                      <a:endParaRPr lang="ru-RU" sz="1000" b="1" i="0" u="none" strike="noStrike" dirty="0">
                        <a:effectLst/>
                        <a:latin typeface="Times New Roman"/>
                      </a:endParaRPr>
                    </a:p>
                  </a:txBody>
                  <a:tcPr marL="7655" marR="7655" marT="76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txBox="1">
            <a:spLocks noChangeArrowheads="1"/>
          </p:cNvSpPr>
          <p:nvPr/>
        </p:nvSpPr>
        <p:spPr bwMode="auto">
          <a:xfrm>
            <a:off x="539750" y="0"/>
            <a:ext cx="81359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Clr>
                <a:srgbClr val="31B6FD"/>
              </a:buClr>
              <a:buSzPct val="100000"/>
            </a:pPr>
            <a:r>
              <a:rPr lang="ru-RU" altLang="ru-RU" sz="2800" b="1" u="sng">
                <a:latin typeface="Times New Roman" pitchFamily="18" charset="0"/>
                <a:cs typeface="Times New Roman" pitchFamily="18" charset="0"/>
              </a:rPr>
              <a:t>Итоги реализации муниципальных программ Муромского района</a:t>
            </a:r>
          </a:p>
        </p:txBody>
      </p:sp>
      <p:sp>
        <p:nvSpPr>
          <p:cNvPr id="32771" name="Прямоугольник 4"/>
          <p:cNvSpPr>
            <a:spLocks noChangeArrowheads="1"/>
          </p:cNvSpPr>
          <p:nvPr/>
        </p:nvSpPr>
        <p:spPr bwMode="auto">
          <a:xfrm>
            <a:off x="287338" y="981075"/>
            <a:ext cx="86423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a:spcBef>
                <a:spcPts val="600"/>
              </a:spcBef>
            </a:pPr>
            <a:r>
              <a:rPr lang="ru-RU" sz="1600">
                <a:solidFill>
                  <a:schemeClr val="tx2"/>
                </a:solidFill>
                <a:latin typeface="Times New Roman" pitchFamily="18" charset="0"/>
                <a:cs typeface="Times New Roman" pitchFamily="18" charset="0"/>
              </a:rPr>
              <a:t>Всего в Муромском районе утверждены 19 муниципальных программ. Расходы осуществлялись в рамках 15 муниципальных программ, что составляет  97,5% в общей сумме расходов бюджета района. Средства освоены в сумме 493 331,1 тыс. рублей при плане 512747,1  тыс. рублей. К уровню 2019 года объем финансирования программ увеличился на 26,6% или на 103 679,0 тыс. рублей.  </a:t>
            </a:r>
          </a:p>
          <a:p>
            <a:pPr indent="457200" algn="just">
              <a:spcBef>
                <a:spcPts val="600"/>
              </a:spcBef>
            </a:pPr>
            <a:endParaRPr lang="ru-RU" altLang="ru-RU" sz="1600">
              <a:solidFill>
                <a:srgbClr val="000000"/>
              </a:solidFill>
              <a:latin typeface="Times New Roman" pitchFamily="18" charset="0"/>
              <a:cs typeface="Times New Roman" pitchFamily="18" charset="0"/>
            </a:endParaRPr>
          </a:p>
        </p:txBody>
      </p:sp>
      <p:sp>
        <p:nvSpPr>
          <p:cNvPr id="4" name="Прямоугольник 3"/>
          <p:cNvSpPr/>
          <p:nvPr/>
        </p:nvSpPr>
        <p:spPr>
          <a:xfrm flipV="1">
            <a:off x="-112713" y="2451100"/>
            <a:ext cx="2484438" cy="401638"/>
          </a:xfrm>
          <a:prstGeom prst="rect">
            <a:avLst/>
          </a:prstGeom>
          <a:solidFill>
            <a:schemeClr val="accent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4825" y="6453188"/>
            <a:ext cx="1584325" cy="546100"/>
          </a:xfrm>
          <a:prstGeom prst="rect">
            <a:avLst/>
          </a:prstGeom>
          <a:solidFill>
            <a:schemeClr val="bg1">
              <a:alpha val="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39975" y="2852738"/>
            <a:ext cx="1571625"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ru-RU" sz="900" b="1" dirty="0">
              <a:solidFill>
                <a:sysClr val="windowText" lastClr="000000"/>
              </a:solidFill>
              <a:latin typeface="Times New Roman" panose="02020603050405020304" pitchFamily="18" charset="0"/>
              <a:cs typeface="Times New Roman" panose="02020603050405020304" pitchFamily="18" charset="0"/>
            </a:endParaRPr>
          </a:p>
        </p:txBody>
      </p:sp>
      <p:pic>
        <p:nvPicPr>
          <p:cNvPr id="327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51100"/>
            <a:ext cx="8207375"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88074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87338" y="3284538"/>
            <a:ext cx="85693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54292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u="sng">
                <a:solidFill>
                  <a:srgbClr val="000000"/>
                </a:solidFill>
                <a:latin typeface="Times New Roman" pitchFamily="18" charset="0"/>
              </a:rPr>
              <a:t>Информация для контактов</a:t>
            </a:r>
          </a:p>
          <a:p>
            <a:pPr algn="ctr" eaLnBrk="1" hangingPunct="1">
              <a:spcBef>
                <a:spcPct val="50000"/>
              </a:spcBef>
            </a:pPr>
            <a:endParaRPr lang="ru-RU" altLang="ru-RU" b="1" u="sng">
              <a:solidFill>
                <a:srgbClr val="000000"/>
              </a:solidFill>
              <a:latin typeface="Times New Roman" pitchFamily="18" charset="0"/>
            </a:endParaRPr>
          </a:p>
          <a:p>
            <a:pPr algn="ctr" eaLnBrk="1" hangingPunct="1">
              <a:spcBef>
                <a:spcPct val="50000"/>
              </a:spcBef>
            </a:pPr>
            <a:r>
              <a:rPr lang="ru-RU" altLang="ru-RU" sz="1400">
                <a:solidFill>
                  <a:srgbClr val="000000"/>
                </a:solidFill>
                <a:latin typeface="Times New Roman" pitchFamily="18" charset="0"/>
              </a:rPr>
              <a:t>Финансовое управление администрации Муромского района</a:t>
            </a:r>
          </a:p>
          <a:p>
            <a:pPr algn="ctr" eaLnBrk="1" hangingPunct="1"/>
            <a:r>
              <a:rPr lang="ru-RU" altLang="ru-RU" sz="1400">
                <a:solidFill>
                  <a:srgbClr val="000000"/>
                </a:solidFill>
                <a:latin typeface="Times New Roman" pitchFamily="18" charset="0"/>
              </a:rPr>
              <a:t>Адрес: пл. Крестьянина, 6</a:t>
            </a:r>
          </a:p>
          <a:p>
            <a:pPr algn="ctr" eaLnBrk="1" hangingPunct="1"/>
            <a:r>
              <a:rPr lang="ru-RU" altLang="ru-RU" sz="1400">
                <a:solidFill>
                  <a:srgbClr val="000000"/>
                </a:solidFill>
                <a:latin typeface="Times New Roman" pitchFamily="18" charset="0"/>
              </a:rPr>
              <a:t>г. Муром, Владимирская обл., 602267</a:t>
            </a:r>
          </a:p>
          <a:p>
            <a:pPr algn="ctr" eaLnBrk="1" hangingPunct="1"/>
            <a:r>
              <a:rPr lang="ru-RU" altLang="ru-RU" sz="1400">
                <a:solidFill>
                  <a:srgbClr val="000000"/>
                </a:solidFill>
                <a:latin typeface="Times New Roman" pitchFamily="18" charset="0"/>
              </a:rPr>
              <a:t>тел. (49234) 3-31-95, факс (49234) 2-69-95</a:t>
            </a:r>
          </a:p>
          <a:p>
            <a:pPr algn="ctr" eaLnBrk="1" hangingPunct="1"/>
            <a:r>
              <a:rPr lang="en-US" altLang="ru-RU" sz="1400">
                <a:solidFill>
                  <a:srgbClr val="000000"/>
                </a:solidFill>
                <a:latin typeface="Times New Roman" pitchFamily="18" charset="0"/>
              </a:rPr>
              <a:t>e-mail: </a:t>
            </a:r>
            <a:r>
              <a:rPr lang="ru-RU" altLang="ru-RU" sz="1400" u="sng">
                <a:solidFill>
                  <a:srgbClr val="000000"/>
                </a:solidFill>
                <a:latin typeface="Times New Roman" pitchFamily="18" charset="0"/>
              </a:rPr>
              <a:t>rayfu@mail.ru</a:t>
            </a:r>
          </a:p>
          <a:p>
            <a:pPr algn="ctr" eaLnBrk="1" hangingPunct="1"/>
            <a:r>
              <a:rPr lang="ru-RU" altLang="ru-RU" sz="1400">
                <a:solidFill>
                  <a:srgbClr val="000000"/>
                </a:solidFill>
                <a:latin typeface="Times New Roman" pitchFamily="18" charset="0"/>
              </a:rPr>
              <a:t>График работы финансового управления:</a:t>
            </a:r>
          </a:p>
          <a:p>
            <a:pPr algn="ctr" eaLnBrk="1" hangingPunct="1"/>
            <a:r>
              <a:rPr lang="ru-RU" altLang="ru-RU" sz="1400">
                <a:solidFill>
                  <a:srgbClr val="000000"/>
                </a:solidFill>
                <a:latin typeface="Times New Roman" pitchFamily="18" charset="0"/>
              </a:rPr>
              <a:t>с 8:00 до 17:00 перерыв на обед с 12:00 до 13:00</a:t>
            </a:r>
          </a:p>
        </p:txBody>
      </p:sp>
      <p:sp>
        <p:nvSpPr>
          <p:cNvPr id="34819" name="Text Box 5"/>
          <p:cNvSpPr txBox="1">
            <a:spLocks noChangeArrowheads="1"/>
          </p:cNvSpPr>
          <p:nvPr/>
        </p:nvSpPr>
        <p:spPr bwMode="auto">
          <a:xfrm>
            <a:off x="684213" y="333375"/>
            <a:ext cx="77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ru-RU" altLang="ru-RU" sz="1600" dirty="0">
                <a:solidFill>
                  <a:srgbClr val="000000"/>
                </a:solidFill>
                <a:latin typeface="Times New Roman" pitchFamily="18" charset="0"/>
              </a:rPr>
              <a:t>С решением Совета народных депутатов Муромского района от </a:t>
            </a:r>
            <a:r>
              <a:rPr lang="ru-RU" altLang="ru-RU" sz="1600" dirty="0" smtClean="0">
                <a:solidFill>
                  <a:srgbClr val="000000"/>
                </a:solidFill>
                <a:latin typeface="Times New Roman" pitchFamily="18" charset="0"/>
              </a:rPr>
              <a:t>26.05.2021 </a:t>
            </a:r>
            <a:r>
              <a:rPr lang="ru-RU" altLang="ru-RU" sz="1600" dirty="0">
                <a:solidFill>
                  <a:srgbClr val="000000"/>
                </a:solidFill>
                <a:latin typeface="Times New Roman" pitchFamily="18" charset="0"/>
              </a:rPr>
              <a:t>года </a:t>
            </a:r>
            <a:r>
              <a:rPr lang="ru-RU" altLang="ru-RU" sz="1600" dirty="0" smtClean="0">
                <a:solidFill>
                  <a:srgbClr val="000000"/>
                </a:solidFill>
                <a:latin typeface="Times New Roman" pitchFamily="18" charset="0"/>
              </a:rPr>
              <a:t>№38 «</a:t>
            </a:r>
            <a:r>
              <a:rPr lang="ru-RU" altLang="ru-RU" sz="1600" dirty="0">
                <a:solidFill>
                  <a:srgbClr val="000000"/>
                </a:solidFill>
                <a:latin typeface="Times New Roman" pitchFamily="18" charset="0"/>
              </a:rPr>
              <a:t>Об утверждении отчета об исполнении бюджета Муромского района за 2020 год» можно ознакомиться в газете «Муромский край. Документы» </a:t>
            </a:r>
            <a:r>
              <a:rPr lang="ru-RU" altLang="ru-RU" sz="1600" dirty="0" smtClean="0">
                <a:latin typeface="Times New Roman" pitchFamily="18" charset="0"/>
              </a:rPr>
              <a:t>№55 </a:t>
            </a:r>
            <a:r>
              <a:rPr lang="ru-RU" altLang="ru-RU" sz="1600" dirty="0">
                <a:latin typeface="Times New Roman" pitchFamily="18" charset="0"/>
              </a:rPr>
              <a:t>(</a:t>
            </a:r>
            <a:r>
              <a:rPr lang="ru-RU" altLang="ru-RU" sz="1600" dirty="0" smtClean="0">
                <a:latin typeface="Times New Roman" pitchFamily="18" charset="0"/>
              </a:rPr>
              <a:t>4684</a:t>
            </a:r>
            <a:r>
              <a:rPr lang="ru-RU" altLang="ru-RU" sz="1600" dirty="0">
                <a:latin typeface="Times New Roman" pitchFamily="18" charset="0"/>
              </a:rPr>
              <a:t>) от </a:t>
            </a:r>
            <a:r>
              <a:rPr lang="ru-RU" altLang="ru-RU" sz="1600" dirty="0" smtClean="0">
                <a:latin typeface="Times New Roman" pitchFamily="18" charset="0"/>
              </a:rPr>
              <a:t>28.05.2021 </a:t>
            </a:r>
            <a:r>
              <a:rPr lang="ru-RU" altLang="ru-RU" sz="1600" dirty="0">
                <a:solidFill>
                  <a:srgbClr val="000000"/>
                </a:solidFill>
                <a:latin typeface="Times New Roman" pitchFamily="18" charset="0"/>
              </a:rPr>
              <a:t>года или на сайте администрации Муромского района </a:t>
            </a:r>
            <a:r>
              <a:rPr lang="en-US" altLang="ru-RU" sz="1600" u="sng" dirty="0">
                <a:solidFill>
                  <a:srgbClr val="000099"/>
                </a:solidFill>
                <a:latin typeface="Times New Roman" pitchFamily="18" charset="0"/>
              </a:rPr>
              <a:t>www.muromraion.ru</a:t>
            </a:r>
            <a:r>
              <a:rPr lang="ru-RU" altLang="ru-RU" sz="1600" u="sng" dirty="0">
                <a:solidFill>
                  <a:srgbClr val="000099"/>
                </a:solidFill>
                <a:latin typeface="Times New Roman" pitchFamily="18" charset="0"/>
              </a:rPr>
              <a:t> </a:t>
            </a:r>
            <a:r>
              <a:rPr lang="en-US" altLang="ru-RU" sz="1600" dirty="0">
                <a:solidFill>
                  <a:srgbClr val="000099"/>
                </a:solidFill>
                <a:latin typeface="Times New Roman" pitchFamily="18" charset="0"/>
              </a:rPr>
              <a:t> </a:t>
            </a:r>
            <a:r>
              <a:rPr lang="ru-RU" altLang="ru-RU" sz="1600" dirty="0">
                <a:solidFill>
                  <a:srgbClr val="000000"/>
                </a:solidFill>
                <a:latin typeface="Times New Roman" pitchFamily="18" charset="0"/>
              </a:rPr>
              <a:t>в разделе «Финансовое управление».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descr="Голубая тисненая бумага"/>
          <p:cNvSpPr txBox="1">
            <a:spLocks noChangeArrowheads="1"/>
          </p:cNvSpPr>
          <p:nvPr/>
        </p:nvSpPr>
        <p:spPr bwMode="auto">
          <a:xfrm>
            <a:off x="323850" y="0"/>
            <a:ext cx="858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b="1">
                <a:solidFill>
                  <a:schemeClr val="accent2"/>
                </a:solidFill>
                <a:latin typeface="Times New Roman" pitchFamily="18" charset="0"/>
              </a:rPr>
              <a:t>Основные экономические показатели развития экономики муниципального образования Муромский район за 2020 год</a:t>
            </a:r>
          </a:p>
        </p:txBody>
      </p:sp>
      <p:sp>
        <p:nvSpPr>
          <p:cNvPr id="5123" name="Rectangle 6"/>
          <p:cNvSpPr>
            <a:spLocks noChangeArrowheads="1"/>
          </p:cNvSpPr>
          <p:nvPr/>
        </p:nvSpPr>
        <p:spPr bwMode="auto">
          <a:xfrm>
            <a:off x="1042988" y="646113"/>
            <a:ext cx="74898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spcAft>
                <a:spcPts val="750"/>
              </a:spcAft>
            </a:pPr>
            <a:r>
              <a:rPr lang="ru-RU" altLang="ru-RU" sz="1400" b="1">
                <a:solidFill>
                  <a:srgbClr val="000000"/>
                </a:solidFill>
                <a:latin typeface="Times New Roman" pitchFamily="18" charset="0"/>
              </a:rPr>
              <a:t> Численность постоянного  населения за 2020 год  15512 человек, в том числе:</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моложе трудоспособного возраста – 2249 человек;</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старше трудоспособного возраста – 5327 человек;</a:t>
            </a:r>
          </a:p>
          <a:p>
            <a:pPr>
              <a:lnSpc>
                <a:spcPct val="80000"/>
              </a:lnSpc>
              <a:spcBef>
                <a:spcPts val="600"/>
              </a:spcBef>
              <a:spcAft>
                <a:spcPts val="600"/>
              </a:spcAft>
              <a:buFont typeface="Wingdings" pitchFamily="2" charset="2"/>
              <a:buChar char="v"/>
            </a:pPr>
            <a:r>
              <a:rPr lang="ru-RU" sz="1400">
                <a:latin typeface="Times New Roman" pitchFamily="18" charset="0"/>
                <a:cs typeface="Times New Roman" pitchFamily="18" charset="0"/>
              </a:rPr>
              <a:t>численность населения трудоспособного возраста – 7936 человек.</a:t>
            </a:r>
            <a:endParaRPr lang="ru-RU" altLang="ru-RU" sz="1400" b="1">
              <a:latin typeface="Times New Roman" pitchFamily="18" charset="0"/>
            </a:endParaRP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74850"/>
            <a:ext cx="42608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974850"/>
            <a:ext cx="421798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4437063"/>
            <a:ext cx="458470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88913"/>
            <a:ext cx="4584701"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188913"/>
            <a:ext cx="45847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3644900"/>
            <a:ext cx="45847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644900"/>
            <a:ext cx="45847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54"/>
          <p:cNvSpPr>
            <a:spLocks noChangeShapeType="1"/>
          </p:cNvSpPr>
          <p:nvPr/>
        </p:nvSpPr>
        <p:spPr bwMode="auto">
          <a:xfrm>
            <a:off x="5232400" y="12969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1" name="Line 562"/>
          <p:cNvSpPr>
            <a:spLocks noChangeShapeType="1"/>
          </p:cNvSpPr>
          <p:nvPr/>
        </p:nvSpPr>
        <p:spPr bwMode="auto">
          <a:xfrm>
            <a:off x="5473700" y="17383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172" name="Rectangle 46"/>
          <p:cNvSpPr>
            <a:spLocks noChangeArrowheads="1"/>
          </p:cNvSpPr>
          <p:nvPr/>
        </p:nvSpPr>
        <p:spPr bwMode="auto">
          <a:xfrm>
            <a:off x="1116013" y="115888"/>
            <a:ext cx="7200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altLang="ru-RU" b="1">
                <a:solidFill>
                  <a:schemeClr val="accent2"/>
                </a:solidFill>
                <a:latin typeface="Times New Roman" pitchFamily="18" charset="0"/>
              </a:rPr>
              <a:t>Основные параметры исполнения бюджета Муромского района </a:t>
            </a:r>
          </a:p>
          <a:p>
            <a:pPr algn="ctr"/>
            <a:r>
              <a:rPr lang="ru-RU" altLang="ru-RU" b="1">
                <a:solidFill>
                  <a:schemeClr val="accent2"/>
                </a:solidFill>
                <a:latin typeface="Times New Roman" pitchFamily="18" charset="0"/>
              </a:rPr>
              <a:t>за 2020 год</a:t>
            </a:r>
          </a:p>
        </p:txBody>
      </p:sp>
      <p:sp>
        <p:nvSpPr>
          <p:cNvPr id="7173" name="AutoShape 37"/>
          <p:cNvSpPr>
            <a:spLocks noChangeArrowheads="1"/>
          </p:cNvSpPr>
          <p:nvPr/>
        </p:nvSpPr>
        <p:spPr bwMode="auto">
          <a:xfrm rot="10800000">
            <a:off x="5759450" y="5553075"/>
            <a:ext cx="3328988" cy="465138"/>
          </a:xfrm>
          <a:prstGeom prst="homePlate">
            <a:avLst>
              <a:gd name="adj" fmla="val 12103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4" name="AutoShape 4"/>
          <p:cNvSpPr>
            <a:spLocks noChangeArrowheads="1"/>
          </p:cNvSpPr>
          <p:nvPr/>
        </p:nvSpPr>
        <p:spPr bwMode="auto">
          <a:xfrm>
            <a:off x="431800" y="681038"/>
            <a:ext cx="2663825" cy="711200"/>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5" name="AutoShape 5"/>
          <p:cNvSpPr>
            <a:spLocks noChangeArrowheads="1"/>
          </p:cNvSpPr>
          <p:nvPr/>
        </p:nvSpPr>
        <p:spPr bwMode="auto">
          <a:xfrm>
            <a:off x="6172200" y="681038"/>
            <a:ext cx="2735263" cy="719137"/>
          </a:xfrm>
          <a:prstGeom prst="bevel">
            <a:avLst>
              <a:gd name="adj" fmla="val 12500"/>
            </a:avLst>
          </a:prstGeom>
          <a:solidFill>
            <a:schemeClr val="accent1"/>
          </a:solidFill>
          <a:ln w="9525">
            <a:solidFill>
              <a:schemeClr val="tx1"/>
            </a:solidFill>
            <a:miter lim="800000"/>
            <a:headEnd/>
            <a:tailEnd/>
          </a:ln>
        </p:spPr>
        <p:txBody>
          <a:bodyPr wrap="none" anchor="ctr"/>
          <a:lstStyle/>
          <a:p>
            <a:pPr algn="ctr"/>
            <a:endParaRPr lang="ru-RU" altLang="ru-RU" sz="900"/>
          </a:p>
        </p:txBody>
      </p:sp>
      <p:sp>
        <p:nvSpPr>
          <p:cNvPr id="7176" name="Text Box 6"/>
          <p:cNvSpPr txBox="1">
            <a:spLocks noChangeArrowheads="1"/>
          </p:cNvSpPr>
          <p:nvPr/>
        </p:nvSpPr>
        <p:spPr bwMode="auto">
          <a:xfrm>
            <a:off x="584200" y="774700"/>
            <a:ext cx="24479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ДОХОДЫ БЮДЖЕТА </a:t>
            </a:r>
          </a:p>
          <a:p>
            <a:pPr algn="ctr" eaLnBrk="1" hangingPunct="1"/>
            <a:r>
              <a:rPr lang="ru-RU" altLang="ru-RU" sz="1600" b="1">
                <a:latin typeface="Times New Roman" pitchFamily="18" charset="0"/>
              </a:rPr>
              <a:t>       530 288,0 тыс. руб.</a:t>
            </a:r>
          </a:p>
        </p:txBody>
      </p:sp>
      <p:sp>
        <p:nvSpPr>
          <p:cNvPr id="7177" name="Text Box 7"/>
          <p:cNvSpPr txBox="1">
            <a:spLocks noChangeArrowheads="1"/>
          </p:cNvSpPr>
          <p:nvPr/>
        </p:nvSpPr>
        <p:spPr bwMode="auto">
          <a:xfrm>
            <a:off x="6249988" y="7620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b="1">
                <a:latin typeface="Times New Roman" pitchFamily="18" charset="0"/>
              </a:rPr>
              <a:t>РАСХОДЫ БЮДЖЕТА</a:t>
            </a:r>
          </a:p>
          <a:p>
            <a:pPr algn="ctr" eaLnBrk="1" hangingPunct="1"/>
            <a:r>
              <a:rPr lang="ru-RU" altLang="ru-RU" sz="1600" b="1">
                <a:latin typeface="Times New Roman" pitchFamily="18" charset="0"/>
              </a:rPr>
              <a:t>506 015,1 тыс. руб.</a:t>
            </a:r>
          </a:p>
        </p:txBody>
      </p:sp>
      <p:sp>
        <p:nvSpPr>
          <p:cNvPr id="7178" name="AutoShape 8"/>
          <p:cNvSpPr>
            <a:spLocks noChangeArrowheads="1"/>
          </p:cNvSpPr>
          <p:nvPr/>
        </p:nvSpPr>
        <p:spPr bwMode="auto">
          <a:xfrm>
            <a:off x="250825" y="2382838"/>
            <a:ext cx="2349500" cy="1295400"/>
          </a:xfrm>
          <a:prstGeom prst="homePlate">
            <a:avLst>
              <a:gd name="adj" fmla="val 3891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79" name="AutoShape 9"/>
          <p:cNvSpPr>
            <a:spLocks noChangeArrowheads="1"/>
          </p:cNvSpPr>
          <p:nvPr/>
        </p:nvSpPr>
        <p:spPr bwMode="auto">
          <a:xfrm>
            <a:off x="250825" y="3873500"/>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0" name="AutoShape 10"/>
          <p:cNvSpPr>
            <a:spLocks noChangeArrowheads="1"/>
          </p:cNvSpPr>
          <p:nvPr/>
        </p:nvSpPr>
        <p:spPr bwMode="auto">
          <a:xfrm>
            <a:off x="250825" y="5384800"/>
            <a:ext cx="2368550" cy="1295400"/>
          </a:xfrm>
          <a:prstGeom prst="homePlate">
            <a:avLst>
              <a:gd name="adj" fmla="val 38913"/>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1" name="AutoShape 11"/>
          <p:cNvSpPr>
            <a:spLocks noChangeArrowheads="1"/>
          </p:cNvSpPr>
          <p:nvPr/>
        </p:nvSpPr>
        <p:spPr bwMode="auto">
          <a:xfrm rot="10800000">
            <a:off x="5759450" y="1893888"/>
            <a:ext cx="3260725" cy="614362"/>
          </a:xfrm>
          <a:prstGeom prst="homePlate">
            <a:avLst>
              <a:gd name="adj" fmla="val 19473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2" name="Text Box 14"/>
          <p:cNvSpPr txBox="1">
            <a:spLocks noChangeArrowheads="1"/>
          </p:cNvSpPr>
          <p:nvPr/>
        </p:nvSpPr>
        <p:spPr bwMode="auto">
          <a:xfrm>
            <a:off x="431800" y="2614613"/>
            <a:ext cx="1728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Налоговые</a:t>
            </a:r>
          </a:p>
          <a:p>
            <a:pPr algn="ctr" eaLnBrk="1" hangingPunct="1"/>
            <a:r>
              <a:rPr lang="ru-RU" altLang="ru-RU" sz="1600">
                <a:latin typeface="Times New Roman" pitchFamily="18" charset="0"/>
              </a:rPr>
              <a:t> доходы</a:t>
            </a:r>
          </a:p>
          <a:p>
            <a:pPr algn="ctr" eaLnBrk="1" hangingPunct="1"/>
            <a:r>
              <a:rPr lang="ru-RU" altLang="ru-RU" sz="1600">
                <a:latin typeface="Times New Roman" pitchFamily="18" charset="0"/>
              </a:rPr>
              <a:t>61 161,3 тыс. руб.</a:t>
            </a:r>
          </a:p>
        </p:txBody>
      </p:sp>
      <p:sp>
        <p:nvSpPr>
          <p:cNvPr id="7183" name="Text Box 15"/>
          <p:cNvSpPr txBox="1">
            <a:spLocks noChangeArrowheads="1"/>
          </p:cNvSpPr>
          <p:nvPr/>
        </p:nvSpPr>
        <p:spPr bwMode="auto">
          <a:xfrm>
            <a:off x="442913" y="4119563"/>
            <a:ext cx="1728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Неналоговые доходы  22 354,9           тыс. руб.</a:t>
            </a:r>
          </a:p>
        </p:txBody>
      </p:sp>
      <p:sp>
        <p:nvSpPr>
          <p:cNvPr id="7184" name="Text Box 16"/>
          <p:cNvSpPr txBox="1">
            <a:spLocks noChangeArrowheads="1"/>
          </p:cNvSpPr>
          <p:nvPr/>
        </p:nvSpPr>
        <p:spPr bwMode="auto">
          <a:xfrm>
            <a:off x="442913" y="5551488"/>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Безвозмездные поступления      446 771,8 тыс. руб.</a:t>
            </a:r>
          </a:p>
        </p:txBody>
      </p:sp>
      <p:sp>
        <p:nvSpPr>
          <p:cNvPr id="7185" name="AutoShape 17"/>
          <p:cNvSpPr>
            <a:spLocks noChangeArrowheads="1"/>
          </p:cNvSpPr>
          <p:nvPr/>
        </p:nvSpPr>
        <p:spPr bwMode="auto">
          <a:xfrm rot="10800000">
            <a:off x="5772150" y="2524125"/>
            <a:ext cx="3248025" cy="431800"/>
          </a:xfrm>
          <a:prstGeom prst="homePlate">
            <a:avLst>
              <a:gd name="adj" fmla="val 158451"/>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6" name="AutoShape 18"/>
          <p:cNvSpPr>
            <a:spLocks noChangeArrowheads="1"/>
          </p:cNvSpPr>
          <p:nvPr/>
        </p:nvSpPr>
        <p:spPr bwMode="auto">
          <a:xfrm rot="10800000">
            <a:off x="5868988" y="2962275"/>
            <a:ext cx="3130550" cy="431800"/>
          </a:xfrm>
          <a:prstGeom prst="homePlate">
            <a:avLst>
              <a:gd name="adj" fmla="val 162588"/>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7" name="AutoShape 19"/>
          <p:cNvSpPr>
            <a:spLocks noChangeArrowheads="1"/>
          </p:cNvSpPr>
          <p:nvPr/>
        </p:nvSpPr>
        <p:spPr bwMode="auto">
          <a:xfrm rot="10800000">
            <a:off x="5849938" y="3394075"/>
            <a:ext cx="3155950" cy="314325"/>
          </a:xfrm>
          <a:prstGeom prst="homePlate">
            <a:avLst>
              <a:gd name="adj" fmla="val 16301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8" name="AutoShape 20"/>
          <p:cNvSpPr>
            <a:spLocks noChangeArrowheads="1"/>
          </p:cNvSpPr>
          <p:nvPr/>
        </p:nvSpPr>
        <p:spPr bwMode="auto">
          <a:xfrm rot="10800000">
            <a:off x="5868988" y="3724275"/>
            <a:ext cx="3151187" cy="431800"/>
          </a:xfrm>
          <a:prstGeom prst="homePlate">
            <a:avLst>
              <a:gd name="adj" fmla="val 16257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89" name="AutoShape 21"/>
          <p:cNvSpPr>
            <a:spLocks noChangeArrowheads="1"/>
          </p:cNvSpPr>
          <p:nvPr/>
        </p:nvSpPr>
        <p:spPr bwMode="auto">
          <a:xfrm rot="10800000">
            <a:off x="5881688" y="4141788"/>
            <a:ext cx="3138487" cy="461962"/>
          </a:xfrm>
          <a:prstGeom prst="homePlate">
            <a:avLst>
              <a:gd name="adj" fmla="val 158334"/>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0" name="AutoShape 22"/>
          <p:cNvSpPr>
            <a:spLocks noChangeArrowheads="1"/>
          </p:cNvSpPr>
          <p:nvPr/>
        </p:nvSpPr>
        <p:spPr bwMode="auto">
          <a:xfrm rot="10800000">
            <a:off x="5759450" y="1430338"/>
            <a:ext cx="3225800" cy="463550"/>
          </a:xfrm>
          <a:prstGeom prst="homePlate">
            <a:avLst>
              <a:gd name="adj" fmla="val 166949"/>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1" name="Text Box 23"/>
          <p:cNvSpPr txBox="1">
            <a:spLocks noChangeArrowheads="1"/>
          </p:cNvSpPr>
          <p:nvPr/>
        </p:nvSpPr>
        <p:spPr bwMode="auto">
          <a:xfrm>
            <a:off x="6591300" y="1431925"/>
            <a:ext cx="240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Общегосударственные вопросы </a:t>
            </a:r>
          </a:p>
          <a:p>
            <a:pPr algn="ctr" eaLnBrk="1" hangingPunct="1"/>
            <a:r>
              <a:rPr lang="ru-RU" altLang="ru-RU" sz="1200">
                <a:latin typeface="Times New Roman" pitchFamily="18" charset="0"/>
              </a:rPr>
              <a:t>39 569,1 тыс. руб.</a:t>
            </a:r>
          </a:p>
        </p:txBody>
      </p:sp>
      <p:sp>
        <p:nvSpPr>
          <p:cNvPr id="7192" name="Text Box 26"/>
          <p:cNvSpPr txBox="1">
            <a:spLocks noChangeArrowheads="1"/>
          </p:cNvSpPr>
          <p:nvPr/>
        </p:nvSpPr>
        <p:spPr bwMode="auto">
          <a:xfrm>
            <a:off x="6696075" y="2505075"/>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Национальная экономика </a:t>
            </a:r>
          </a:p>
          <a:p>
            <a:pPr algn="ctr" eaLnBrk="1" hangingPunct="1"/>
            <a:r>
              <a:rPr lang="ru-RU" altLang="ru-RU" sz="1200">
                <a:latin typeface="Times New Roman" pitchFamily="18" charset="0"/>
              </a:rPr>
              <a:t>35 894,7 тыс. руб.</a:t>
            </a:r>
          </a:p>
        </p:txBody>
      </p:sp>
      <p:sp>
        <p:nvSpPr>
          <p:cNvPr id="7193" name="Text Box 27"/>
          <p:cNvSpPr txBox="1">
            <a:spLocks noChangeArrowheads="1"/>
          </p:cNvSpPr>
          <p:nvPr/>
        </p:nvSpPr>
        <p:spPr bwMode="auto">
          <a:xfrm>
            <a:off x="6611938" y="2978150"/>
            <a:ext cx="234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Жилищно-коммунальное хозяйство 120 972,2 тыс. руб.</a:t>
            </a:r>
          </a:p>
        </p:txBody>
      </p:sp>
      <p:sp>
        <p:nvSpPr>
          <p:cNvPr id="7194" name="Text Box 28"/>
          <p:cNvSpPr txBox="1">
            <a:spLocks noChangeArrowheads="1"/>
          </p:cNvSpPr>
          <p:nvPr/>
        </p:nvSpPr>
        <p:spPr bwMode="auto">
          <a:xfrm>
            <a:off x="6718300" y="3454400"/>
            <a:ext cx="2320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Образование 212 960,3 тыс. руб.</a:t>
            </a:r>
          </a:p>
        </p:txBody>
      </p:sp>
      <p:sp>
        <p:nvSpPr>
          <p:cNvPr id="7195" name="Text Box 29"/>
          <p:cNvSpPr txBox="1">
            <a:spLocks noChangeArrowheads="1"/>
          </p:cNvSpPr>
          <p:nvPr/>
        </p:nvSpPr>
        <p:spPr bwMode="auto">
          <a:xfrm>
            <a:off x="6648450" y="3730625"/>
            <a:ext cx="2357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Культура, кинематография        17 120,3 тыс. руб.</a:t>
            </a:r>
          </a:p>
        </p:txBody>
      </p:sp>
      <p:sp>
        <p:nvSpPr>
          <p:cNvPr id="7196" name="Text Box 30"/>
          <p:cNvSpPr txBox="1">
            <a:spLocks noChangeArrowheads="1"/>
          </p:cNvSpPr>
          <p:nvPr/>
        </p:nvSpPr>
        <p:spPr bwMode="auto">
          <a:xfrm>
            <a:off x="6650038" y="4141788"/>
            <a:ext cx="237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Социальная политика                 34 930,2 тыс. руб.</a:t>
            </a:r>
          </a:p>
        </p:txBody>
      </p:sp>
      <p:sp>
        <p:nvSpPr>
          <p:cNvPr id="7197" name="AutoShape 31"/>
          <p:cNvSpPr>
            <a:spLocks noChangeArrowheads="1"/>
          </p:cNvSpPr>
          <p:nvPr/>
        </p:nvSpPr>
        <p:spPr bwMode="auto">
          <a:xfrm rot="10800000">
            <a:off x="5805488" y="5067300"/>
            <a:ext cx="3257550" cy="485775"/>
          </a:xfrm>
          <a:prstGeom prst="homePlate">
            <a:avLst>
              <a:gd name="adj" fmla="val 18990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8" name="AutoShape 32"/>
          <p:cNvSpPr>
            <a:spLocks noChangeArrowheads="1"/>
          </p:cNvSpPr>
          <p:nvPr/>
        </p:nvSpPr>
        <p:spPr bwMode="auto">
          <a:xfrm rot="10800000">
            <a:off x="5827713" y="4595813"/>
            <a:ext cx="3240087" cy="471487"/>
          </a:xfrm>
          <a:prstGeom prst="homePlate">
            <a:avLst>
              <a:gd name="adj" fmla="val 195027"/>
            </a:avLst>
          </a:prstGeom>
          <a:solidFill>
            <a:srgbClr val="F2FAA4"/>
          </a:solidFill>
          <a:ln w="9525">
            <a:solidFill>
              <a:schemeClr val="tx1"/>
            </a:solidFill>
            <a:miter lim="800000"/>
            <a:headEnd/>
            <a:tailEnd/>
          </a:ln>
        </p:spPr>
        <p:txBody>
          <a:bodyPr wrap="none" anchor="ctr"/>
          <a:lstStyle/>
          <a:p>
            <a:pPr algn="ctr"/>
            <a:endParaRPr lang="ru-RU" altLang="ru-RU" sz="900"/>
          </a:p>
        </p:txBody>
      </p:sp>
      <p:sp>
        <p:nvSpPr>
          <p:cNvPr id="7199" name="Text Box 33"/>
          <p:cNvSpPr txBox="1">
            <a:spLocks noChangeArrowheads="1"/>
          </p:cNvSpPr>
          <p:nvPr/>
        </p:nvSpPr>
        <p:spPr bwMode="auto">
          <a:xfrm>
            <a:off x="6615113" y="4349750"/>
            <a:ext cx="23399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altLang="ru-RU" sz="1200">
              <a:latin typeface="Times New Roman" pitchFamily="18" charset="0"/>
            </a:endParaRPr>
          </a:p>
          <a:p>
            <a:pPr algn="ctr" eaLnBrk="1" hangingPunct="1">
              <a:spcBef>
                <a:spcPct val="50000"/>
              </a:spcBef>
            </a:pPr>
            <a:r>
              <a:rPr lang="en-US" altLang="ru-RU" sz="1200">
                <a:latin typeface="Times New Roman" pitchFamily="18" charset="0"/>
              </a:rPr>
              <a:t>    </a:t>
            </a:r>
            <a:r>
              <a:rPr lang="ru-RU" altLang="ru-RU" sz="1200">
                <a:latin typeface="Times New Roman" pitchFamily="18" charset="0"/>
              </a:rPr>
              <a:t>Физическая культура и спорт 100,0 тыс. руб.</a:t>
            </a:r>
          </a:p>
        </p:txBody>
      </p:sp>
      <p:sp>
        <p:nvSpPr>
          <p:cNvPr id="7200" name="Text Box 34"/>
          <p:cNvSpPr txBox="1">
            <a:spLocks noChangeArrowheads="1"/>
          </p:cNvSpPr>
          <p:nvPr/>
        </p:nvSpPr>
        <p:spPr bwMode="auto">
          <a:xfrm>
            <a:off x="6613525" y="4814888"/>
            <a:ext cx="23431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altLang="ru-RU" sz="1200">
              <a:latin typeface="Times New Roman" pitchFamily="18" charset="0"/>
            </a:endParaRPr>
          </a:p>
          <a:p>
            <a:pPr algn="ctr" eaLnBrk="1" hangingPunct="1">
              <a:spcBef>
                <a:spcPct val="50000"/>
              </a:spcBef>
            </a:pPr>
            <a:r>
              <a:rPr lang="ru-RU" altLang="ru-RU" sz="1200">
                <a:latin typeface="Times New Roman" pitchFamily="18" charset="0"/>
              </a:rPr>
              <a:t>Средства массовой информации         1 184,3 тыс. руб. </a:t>
            </a:r>
          </a:p>
        </p:txBody>
      </p:sp>
      <p:sp>
        <p:nvSpPr>
          <p:cNvPr id="7201" name="AutoShape 38"/>
          <p:cNvSpPr>
            <a:spLocks noChangeArrowheads="1"/>
          </p:cNvSpPr>
          <p:nvPr/>
        </p:nvSpPr>
        <p:spPr bwMode="auto">
          <a:xfrm rot="10800000">
            <a:off x="5815013" y="6018213"/>
            <a:ext cx="3260725" cy="488950"/>
          </a:xfrm>
          <a:prstGeom prst="homePlate">
            <a:avLst>
              <a:gd name="adj" fmla="val 132080"/>
            </a:avLst>
          </a:prstGeom>
          <a:solidFill>
            <a:srgbClr val="F2FAA4"/>
          </a:solidFill>
          <a:ln w="9525">
            <a:solidFill>
              <a:schemeClr val="tx1"/>
            </a:solidFill>
            <a:miter lim="800000"/>
            <a:headEnd/>
            <a:tailEnd/>
          </a:ln>
        </p:spPr>
        <p:txBody>
          <a:bodyPr wrap="none" anchor="ctr"/>
          <a:lstStyle/>
          <a:p>
            <a:pPr algn="ctr"/>
            <a:endParaRPr lang="ru-RU" altLang="ru-RU" sz="900"/>
          </a:p>
        </p:txBody>
      </p:sp>
      <p:pic>
        <p:nvPicPr>
          <p:cNvPr id="7202" name="Picture 4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78163"/>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AutoShape 41"/>
          <p:cNvSpPr>
            <a:spLocks noChangeArrowheads="1"/>
          </p:cNvSpPr>
          <p:nvPr/>
        </p:nvSpPr>
        <p:spPr bwMode="auto">
          <a:xfrm>
            <a:off x="3311525" y="1581150"/>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4" name="AutoShape 42"/>
          <p:cNvSpPr>
            <a:spLocks noChangeArrowheads="1"/>
          </p:cNvSpPr>
          <p:nvPr/>
        </p:nvSpPr>
        <p:spPr bwMode="auto">
          <a:xfrm>
            <a:off x="3311525" y="5100638"/>
            <a:ext cx="2447925" cy="1152525"/>
          </a:xfrm>
          <a:prstGeom prst="bevel">
            <a:avLst>
              <a:gd name="adj" fmla="val 12500"/>
            </a:avLst>
          </a:prstGeom>
          <a:solidFill>
            <a:srgbClr val="FFCCFF"/>
          </a:solidFill>
          <a:ln w="9525">
            <a:solidFill>
              <a:srgbClr val="FF99FF"/>
            </a:solidFill>
            <a:miter lim="800000"/>
            <a:headEnd/>
            <a:tailEnd/>
          </a:ln>
        </p:spPr>
        <p:txBody>
          <a:bodyPr wrap="none" anchor="ctr"/>
          <a:lstStyle/>
          <a:p>
            <a:pPr algn="ctr"/>
            <a:endParaRPr lang="ru-RU" altLang="ru-RU" sz="900"/>
          </a:p>
        </p:txBody>
      </p:sp>
      <p:sp>
        <p:nvSpPr>
          <p:cNvPr id="7205" name="Text Box 43"/>
          <p:cNvSpPr txBox="1">
            <a:spLocks noChangeArrowheads="1"/>
          </p:cNvSpPr>
          <p:nvPr/>
        </p:nvSpPr>
        <p:spPr bwMode="auto">
          <a:xfrm>
            <a:off x="3492500" y="1741488"/>
            <a:ext cx="2087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Доходы в расчете на 1 жителя                    34 185,7 руб.</a:t>
            </a:r>
          </a:p>
        </p:txBody>
      </p:sp>
      <p:sp>
        <p:nvSpPr>
          <p:cNvPr id="7206" name="Text Box 45"/>
          <p:cNvSpPr txBox="1">
            <a:spLocks noChangeArrowheads="1"/>
          </p:cNvSpPr>
          <p:nvPr/>
        </p:nvSpPr>
        <p:spPr bwMode="auto">
          <a:xfrm>
            <a:off x="3563938" y="5245100"/>
            <a:ext cx="20875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600">
                <a:latin typeface="Times New Roman" pitchFamily="18" charset="0"/>
              </a:rPr>
              <a:t>Расходы в расчете на 1 жителя </a:t>
            </a:r>
          </a:p>
          <a:p>
            <a:pPr algn="ctr" eaLnBrk="1" hangingPunct="1">
              <a:spcBef>
                <a:spcPct val="50000"/>
              </a:spcBef>
            </a:pPr>
            <a:r>
              <a:rPr lang="ru-RU" altLang="ru-RU" sz="1600">
                <a:latin typeface="Times New Roman" pitchFamily="18" charset="0"/>
              </a:rPr>
              <a:t>32 620,9 руб.</a:t>
            </a:r>
          </a:p>
        </p:txBody>
      </p:sp>
      <p:sp>
        <p:nvSpPr>
          <p:cNvPr id="7207" name="Text Box 24"/>
          <p:cNvSpPr txBox="1">
            <a:spLocks noChangeArrowheads="1"/>
          </p:cNvSpPr>
          <p:nvPr/>
        </p:nvSpPr>
        <p:spPr bwMode="auto">
          <a:xfrm>
            <a:off x="6591300" y="1862138"/>
            <a:ext cx="244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Национальная безопасность и правоохранительная деятельность 4 527,8 тыс. руб.</a:t>
            </a:r>
          </a:p>
        </p:txBody>
      </p:sp>
      <p:sp>
        <p:nvSpPr>
          <p:cNvPr id="7208" name="Text Box 35"/>
          <p:cNvSpPr txBox="1">
            <a:spLocks noChangeArrowheads="1"/>
          </p:cNvSpPr>
          <p:nvPr/>
        </p:nvSpPr>
        <p:spPr bwMode="auto">
          <a:xfrm>
            <a:off x="6115050" y="5268913"/>
            <a:ext cx="2870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ru-RU" sz="1200">
                <a:latin typeface="Times New Roman" pitchFamily="18" charset="0"/>
              </a:rPr>
              <a:t>                             </a:t>
            </a:r>
          </a:p>
          <a:p>
            <a:pPr algn="ctr" eaLnBrk="1" hangingPunct="1">
              <a:spcBef>
                <a:spcPct val="50000"/>
              </a:spcBef>
            </a:pPr>
            <a:r>
              <a:rPr lang="en-US" altLang="ru-RU" sz="1200">
                <a:latin typeface="Times New Roman" pitchFamily="18" charset="0"/>
              </a:rPr>
              <a:t>   </a:t>
            </a:r>
            <a:r>
              <a:rPr lang="ru-RU" altLang="ru-RU" sz="1200">
                <a:latin typeface="Times New Roman" pitchFamily="18" charset="0"/>
              </a:rPr>
              <a:t>Обслуживание государственного и муниципального долга 9,4 тыс.</a:t>
            </a:r>
            <a:r>
              <a:rPr lang="en-US" altLang="ru-RU" sz="1200">
                <a:latin typeface="Times New Roman" pitchFamily="18" charset="0"/>
              </a:rPr>
              <a:t> </a:t>
            </a:r>
            <a:r>
              <a:rPr lang="ru-RU" altLang="ru-RU" sz="1200">
                <a:latin typeface="Times New Roman" pitchFamily="18" charset="0"/>
              </a:rPr>
              <a:t>руб.</a:t>
            </a:r>
          </a:p>
        </p:txBody>
      </p:sp>
      <p:sp>
        <p:nvSpPr>
          <p:cNvPr id="7209" name="Text Box 39"/>
          <p:cNvSpPr txBox="1">
            <a:spLocks noChangeArrowheads="1"/>
          </p:cNvSpPr>
          <p:nvPr/>
        </p:nvSpPr>
        <p:spPr bwMode="auto">
          <a:xfrm>
            <a:off x="6491288" y="6045200"/>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ru-RU" altLang="ru-RU" sz="1200">
                <a:latin typeface="Times New Roman" pitchFamily="18" charset="0"/>
              </a:rPr>
              <a:t>Межбюджетные трансферты                        38 746, 9 тыс. 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auto">
          <a:xfrm>
            <a:off x="296863" y="236538"/>
            <a:ext cx="2393950"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schemeClr val="tx1"/>
                </a:solidFill>
                <a:latin typeface="Times New Roman" panose="02020603050405020304" pitchFamily="18" charset="0"/>
                <a:cs typeface="Times New Roman" panose="02020603050405020304" pitchFamily="18" charset="0"/>
              </a:rPr>
              <a:t>Доходы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530 288,0 тыс</a:t>
            </a:r>
            <a:r>
              <a:rPr lang="ru-RU" altLang="ru-RU" sz="1600" b="1" kern="0" dirty="0">
                <a:solidFill>
                  <a:schemeClr val="tx1"/>
                </a:solidFill>
                <a:latin typeface="Times New Roman" panose="02020603050405020304" pitchFamily="18" charset="0"/>
                <a:cs typeface="Times New Roman" panose="02020603050405020304" pitchFamily="18" charset="0"/>
              </a:rPr>
              <a:t>. рублей</a:t>
            </a:r>
          </a:p>
        </p:txBody>
      </p:sp>
      <p:sp>
        <p:nvSpPr>
          <p:cNvPr id="7" name="AutoShape 4"/>
          <p:cNvSpPr>
            <a:spLocks noChangeArrowheads="1"/>
          </p:cNvSpPr>
          <p:nvPr/>
        </p:nvSpPr>
        <p:spPr bwMode="auto">
          <a:xfrm>
            <a:off x="3492500" y="239713"/>
            <a:ext cx="2360613"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a:solidFill>
                  <a:prstClr val="black"/>
                </a:solidFill>
                <a:latin typeface="Times New Roman" panose="02020603050405020304" pitchFamily="18" charset="0"/>
                <a:cs typeface="Times New Roman" panose="02020603050405020304" pitchFamily="18" charset="0"/>
              </a:rPr>
              <a:t>Расходы бюджета</a:t>
            </a:r>
          </a:p>
          <a:p>
            <a:pPr algn="ctr" eaLnBrk="1" fontAlgn="auto" hangingPunct="1">
              <a:spcBef>
                <a:spcPct val="0"/>
              </a:spcBef>
              <a:spcAft>
                <a:spcPts val="0"/>
              </a:spcAft>
              <a:buClrTx/>
              <a:buSzTx/>
              <a:buFontTx/>
              <a:buNone/>
              <a:defRPr/>
            </a:pPr>
            <a:r>
              <a:rPr lang="en-US" altLang="ru-RU" sz="1600" b="1" kern="0" dirty="0" smtClean="0">
                <a:solidFill>
                  <a:prstClr val="black"/>
                </a:solidFill>
                <a:latin typeface="Times New Roman" panose="02020603050405020304" pitchFamily="18" charset="0"/>
                <a:cs typeface="Times New Roman" panose="02020603050405020304" pitchFamily="18" charset="0"/>
              </a:rPr>
              <a:t>506</a:t>
            </a:r>
            <a:r>
              <a:rPr lang="ru-RU" altLang="ru-RU" sz="1600" b="1" kern="0" dirty="0" smtClean="0">
                <a:solidFill>
                  <a:prstClr val="black"/>
                </a:solidFill>
                <a:latin typeface="Times New Roman" panose="02020603050405020304" pitchFamily="18" charset="0"/>
                <a:cs typeface="Times New Roman" panose="02020603050405020304" pitchFamily="18" charset="0"/>
              </a:rPr>
              <a:t> </a:t>
            </a:r>
            <a:r>
              <a:rPr lang="en-US" altLang="ru-RU" sz="1600" b="1" kern="0" dirty="0" smtClean="0">
                <a:solidFill>
                  <a:prstClr val="black"/>
                </a:solidFill>
                <a:latin typeface="Times New Roman" panose="02020603050405020304" pitchFamily="18" charset="0"/>
                <a:cs typeface="Times New Roman" panose="02020603050405020304" pitchFamily="18" charset="0"/>
              </a:rPr>
              <a:t>015</a:t>
            </a:r>
            <a:r>
              <a:rPr lang="ru-RU" altLang="ru-RU" sz="1600" b="1" kern="0" dirty="0" smtClean="0">
                <a:solidFill>
                  <a:prstClr val="black"/>
                </a:solidFill>
                <a:latin typeface="Times New Roman" panose="02020603050405020304" pitchFamily="18" charset="0"/>
                <a:cs typeface="Times New Roman" panose="02020603050405020304" pitchFamily="18" charset="0"/>
              </a:rPr>
              <a:t>,</a:t>
            </a:r>
            <a:r>
              <a:rPr lang="en-US" altLang="ru-RU" sz="1600" b="1" kern="0" dirty="0" smtClean="0">
                <a:solidFill>
                  <a:prstClr val="black"/>
                </a:solidFill>
                <a:latin typeface="Times New Roman" panose="02020603050405020304" pitchFamily="18" charset="0"/>
                <a:cs typeface="Times New Roman" panose="02020603050405020304" pitchFamily="18" charset="0"/>
              </a:rPr>
              <a:t>1</a:t>
            </a:r>
            <a:r>
              <a:rPr lang="ru-RU" altLang="ru-RU" sz="1600" b="1" kern="0" dirty="0" smtClean="0">
                <a:solidFill>
                  <a:prstClr val="black"/>
                </a:solidFill>
                <a:latin typeface="Times New Roman" panose="02020603050405020304" pitchFamily="18" charset="0"/>
                <a:cs typeface="Times New Roman" panose="02020603050405020304" pitchFamily="18" charset="0"/>
              </a:rPr>
              <a:t> </a:t>
            </a:r>
            <a:r>
              <a:rPr lang="ru-RU" altLang="ru-RU" sz="1600" b="1" kern="0" dirty="0">
                <a:solidFill>
                  <a:prstClr val="black"/>
                </a:solidFill>
                <a:latin typeface="Times New Roman" panose="02020603050405020304" pitchFamily="18" charset="0"/>
                <a:cs typeface="Times New Roman" panose="02020603050405020304" pitchFamily="18" charset="0"/>
              </a:rPr>
              <a:t>тыс. </a:t>
            </a:r>
            <a:r>
              <a:rPr lang="ru-RU" altLang="ru-RU" sz="1600" b="1" kern="0" dirty="0" smtClean="0">
                <a:solidFill>
                  <a:prstClr val="black"/>
                </a:solidFill>
                <a:latin typeface="Times New Roman" panose="02020603050405020304" pitchFamily="18" charset="0"/>
                <a:cs typeface="Times New Roman" panose="02020603050405020304" pitchFamily="18" charset="0"/>
              </a:rPr>
              <a:t>рублей</a:t>
            </a:r>
            <a:endParaRPr lang="ru-RU" altLang="ru-RU" sz="1600" b="1" kern="0" dirty="0">
              <a:solidFill>
                <a:prstClr val="black"/>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auto">
          <a:xfrm>
            <a:off x="6696075" y="239713"/>
            <a:ext cx="2289175" cy="1398587"/>
          </a:xfrm>
          <a:prstGeom prst="bevel">
            <a:avLst>
              <a:gd name="adj" fmla="val 12500"/>
            </a:avLst>
          </a:prstGeom>
          <a:solidFill>
            <a:srgbClr val="C6E7FC"/>
          </a:solidFill>
          <a:ln w="9525">
            <a:solidFill>
              <a:sysClr val="windowText" lastClr="000000"/>
            </a:solidFill>
            <a:miter lim="800000"/>
            <a:headEnd/>
            <a:tailEnd/>
          </a:ln>
        </p:spPr>
        <p:txBody>
          <a:bodyPr wrap="none" anchor="ctr"/>
          <a:lstStyle>
            <a:lvl1pPr algn="l"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Профицит бюджета</a:t>
            </a:r>
          </a:p>
          <a:p>
            <a:pPr algn="ctr" eaLnBrk="1" fontAlgn="auto" hangingPunct="1">
              <a:spcBef>
                <a:spcPct val="0"/>
              </a:spcBef>
              <a:spcAft>
                <a:spcPts val="0"/>
              </a:spcAft>
              <a:buClrTx/>
              <a:buSzTx/>
              <a:buFontTx/>
              <a:buNone/>
              <a:defRPr/>
            </a:pPr>
            <a:r>
              <a:rPr lang="ru-RU" altLang="ru-RU" sz="1600" b="1" kern="0" dirty="0" smtClean="0">
                <a:solidFill>
                  <a:schemeClr val="tx1"/>
                </a:solidFill>
                <a:latin typeface="Times New Roman" panose="02020603050405020304" pitchFamily="18" charset="0"/>
                <a:cs typeface="Times New Roman" panose="02020603050405020304" pitchFamily="18" charset="0"/>
              </a:rPr>
              <a:t>   24 272,9 тыс. рублей</a:t>
            </a:r>
          </a:p>
        </p:txBody>
      </p:sp>
      <p:sp>
        <p:nvSpPr>
          <p:cNvPr id="5" name="Равно 4"/>
          <p:cNvSpPr/>
          <p:nvPr/>
        </p:nvSpPr>
        <p:spPr>
          <a:xfrm>
            <a:off x="5853113" y="765175"/>
            <a:ext cx="806450" cy="400050"/>
          </a:xfrm>
          <a:prstGeom prst="mathEqual">
            <a:avLst>
              <a:gd name="adj1" fmla="val 23520"/>
              <a:gd name="adj2" fmla="val 1706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4" name="Минус 23"/>
          <p:cNvSpPr/>
          <p:nvPr/>
        </p:nvSpPr>
        <p:spPr>
          <a:xfrm>
            <a:off x="2646363" y="684213"/>
            <a:ext cx="863600" cy="504825"/>
          </a:xfrm>
          <a:prstGeom prst="mathMinus">
            <a:avLst>
              <a:gd name="adj1" fmla="val 1802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81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 y="1773238"/>
            <a:ext cx="85169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0" y="1933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19" name="Rectangle 1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9220" name="Прямоугольник 4"/>
          <p:cNvSpPr>
            <a:spLocks noChangeArrowheads="1"/>
          </p:cNvSpPr>
          <p:nvPr/>
        </p:nvSpPr>
        <p:spPr bwMode="auto">
          <a:xfrm>
            <a:off x="247650" y="647700"/>
            <a:ext cx="8645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a:latin typeface="Times New Roman" pitchFamily="18" charset="0"/>
                <a:cs typeface="Times New Roman" pitchFamily="18" charset="0"/>
              </a:rPr>
              <a:t>         За 2020 год доходная часть бюджета Муромского района исполнена на 98,7%. При плане в сумме 537123,2 тыс. рублей поступило доходных источников в сумме 530288,0 тыс. рублей. К уровню 2019 года рост доходной части составил 31,5  %, в том числе:</a:t>
            </a:r>
          </a:p>
          <a:p>
            <a:r>
              <a:rPr lang="ru-RU" sz="1400">
                <a:latin typeface="Times New Roman" pitchFamily="18" charset="0"/>
                <a:cs typeface="Times New Roman" pitchFamily="18" charset="0"/>
              </a:rPr>
              <a:t>- налоговые и неналоговые доходы в бюджете Муромского района выполнены на 103,2 % при плане в сумме 80957,0 тыс. рублей, исполнение составило сумму 83516,2 тыс. рублей. По сравнению с показателями 2019 года получен рост доходов на 35,1 % (+21709,1 тыс. рублей);</a:t>
            </a:r>
          </a:p>
          <a:p>
            <a:r>
              <a:rPr lang="ru-RU" sz="1400">
                <a:latin typeface="Times New Roman" pitchFamily="18" charset="0"/>
                <a:cs typeface="Times New Roman" pitchFamily="18" charset="0"/>
              </a:rPr>
              <a:t>- годовые назначения по безвозмездным поступлениям исполнены на 97,9% при плане в сумме 456166,2 тыс. рублей поступление составило сумму 446771,8 тыс. рублей. По отношению к 2019 году рост составил 30,8 %  (+105180,4 тыс. рублей). </a:t>
            </a:r>
          </a:p>
          <a:p>
            <a:pPr algn="just"/>
            <a:r>
              <a:rPr lang="ru-RU" sz="1400">
                <a:latin typeface="Times New Roman" pitchFamily="18" charset="0"/>
                <a:cs typeface="Times New Roman" pitchFamily="18" charset="0"/>
              </a:rPr>
              <a:t>         Налоговые и неналоговые доходы в структуре бюджета района составили в отчетном периоде 15,7%, безвозмездные поступления – 84,3 %, в 2019 году налоговые и неналоговые доходы составляли 15,3%, безвозмездные поступления 84,7%. Доля собственных источников (налоговые и неналоговые) в доходах бюджета увеличились на 0,4 % в связи с увеличением объема налоговых и неналоговых доходов.</a:t>
            </a:r>
          </a:p>
        </p:txBody>
      </p:sp>
      <p:sp>
        <p:nvSpPr>
          <p:cNvPr id="19" name="Rectangle 6"/>
          <p:cNvSpPr>
            <a:spLocks noGrp="1" noChangeArrowheads="1"/>
          </p:cNvSpPr>
          <p:nvPr>
            <p:ph type="title"/>
          </p:nvPr>
        </p:nvSpPr>
        <p:spPr>
          <a:xfrm>
            <a:off x="785813" y="214313"/>
            <a:ext cx="8066087" cy="454025"/>
          </a:xfrm>
        </p:spPr>
        <p:txBody>
          <a:bodyPr rtlCol="0">
            <a:noAutofit/>
          </a:bodyPr>
          <a:lstStyle/>
          <a:p>
            <a:pPr eaLnBrk="1" fontAlgn="auto" hangingPunct="1">
              <a:spcAft>
                <a:spcPts val="0"/>
              </a:spcAft>
              <a:defRPr/>
            </a:pPr>
            <a:r>
              <a:rPr lang="ru-RU" altLang="ru-RU" sz="3200" b="1" u="sng" dirty="0" smtClean="0">
                <a:solidFill>
                  <a:schemeClr val="tx2">
                    <a:lumMod val="75000"/>
                  </a:schemeClr>
                </a:solidFill>
                <a:latin typeface="Times New Roman" pitchFamily="18" charset="0"/>
                <a:cs typeface="Times New Roman" pitchFamily="18" charset="0"/>
              </a:rPr>
              <a:t>Исполнение бюджета района по доходам</a:t>
            </a:r>
          </a:p>
        </p:txBody>
      </p:sp>
      <p:sp>
        <p:nvSpPr>
          <p:cNvPr id="1031" name="Номер слайда 1"/>
          <p:cNvSpPr>
            <a:spLocks noGrp="1"/>
          </p:cNvSpPr>
          <p:nvPr>
            <p:ph type="sldNum" sz="quarter" idx="12"/>
          </p:nvPr>
        </p:nvSpPr>
        <p:spPr>
          <a:xfrm>
            <a:off x="3990975" y="6484938"/>
            <a:ext cx="1162050" cy="365125"/>
          </a:xfrm>
          <a:ln>
            <a:miter lim="800000"/>
            <a:headEnd/>
            <a:tailEnd/>
          </a:ln>
        </p:spPr>
        <p:txBody>
          <a:bodyPr/>
          <a:lstStyle/>
          <a:p>
            <a:pPr>
              <a:defRPr/>
            </a:pPr>
            <a:fld id="{68FAB395-B5E1-4283-B24E-0029508D1C8A}" type="slidenum">
              <a:rPr lang="ru-RU" altLang="ru-RU" smtClean="0"/>
              <a:pPr>
                <a:defRPr/>
              </a:pPr>
              <a:t>8</a:t>
            </a:fld>
            <a:endParaRPr lang="ru-RU" altLang="ru-RU" smtClean="0"/>
          </a:p>
        </p:txBody>
      </p:sp>
      <p:graphicFrame>
        <p:nvGraphicFramePr>
          <p:cNvPr id="9223" name="Object 8"/>
          <p:cNvGraphicFramePr>
            <a:graphicFrameLocks noChangeAspect="1"/>
          </p:cNvGraphicFramePr>
          <p:nvPr/>
        </p:nvGraphicFramePr>
        <p:xfrm>
          <a:off x="488950" y="3665538"/>
          <a:ext cx="7286625" cy="3194050"/>
        </p:xfrm>
        <a:graphic>
          <a:graphicData uri="http://schemas.openxmlformats.org/presentationml/2006/ole">
            <mc:AlternateContent xmlns:mc="http://schemas.openxmlformats.org/markup-compatibility/2006">
              <mc:Choice xmlns:v="urn:schemas-microsoft-com:vml" Requires="v">
                <p:oleObj spid="_x0000_s9225" r:id="rId4" imgW="7291448" imgH="3194581" progId="Excel.Chart.8">
                  <p:embed/>
                </p:oleObj>
              </mc:Choice>
              <mc:Fallback>
                <p:oleObj r:id="rId4" imgW="7291448" imgH="3194581" progId="Excel.Char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3665538"/>
                        <a:ext cx="728662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Номер слайда 3"/>
          <p:cNvSpPr>
            <a:spLocks noGrp="1"/>
          </p:cNvSpPr>
          <p:nvPr>
            <p:ph type="sldNum" sz="quarter" idx="12"/>
          </p:nvPr>
        </p:nvSpPr>
        <p:spPr>
          <a:ln>
            <a:miter lim="800000"/>
            <a:headEnd/>
            <a:tailEnd/>
          </a:ln>
        </p:spPr>
        <p:txBody>
          <a:bodyPr/>
          <a:lstStyle/>
          <a:p>
            <a:pPr>
              <a:defRPr/>
            </a:pPr>
            <a:endParaRPr lang="ru-RU" altLang="ru-RU" dirty="0"/>
          </a:p>
          <a:p>
            <a:pPr>
              <a:defRPr/>
            </a:pPr>
            <a:endParaRPr lang="ru-RU" altLang="ru-RU" dirty="0" smtClean="0"/>
          </a:p>
        </p:txBody>
      </p:sp>
      <p:sp>
        <p:nvSpPr>
          <p:cNvPr id="10243" name="Прямоугольник 4"/>
          <p:cNvSpPr>
            <a:spLocks noChangeArrowheads="1"/>
          </p:cNvSpPr>
          <p:nvPr/>
        </p:nvSpPr>
        <p:spPr bwMode="auto">
          <a:xfrm>
            <a:off x="250825" y="333375"/>
            <a:ext cx="86423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altLang="ru-RU" sz="1400">
                <a:latin typeface="Times New Roman" pitchFamily="18" charset="0"/>
                <a:cs typeface="Times New Roman" pitchFamily="18" charset="0"/>
              </a:rPr>
              <a:t>          </a:t>
            </a:r>
            <a:r>
              <a:rPr lang="ru-RU" sz="1400">
                <a:latin typeface="Times New Roman" pitchFamily="18" charset="0"/>
                <a:cs typeface="Times New Roman" pitchFamily="18" charset="0"/>
              </a:rPr>
              <a:t>В бюджете Муромского района налоговые доходы исполнены в отчетном периоде на 103,2 % или в сумме 61161,3 тыс. рублей при плановых назначениях 59240,0 тыс. рублей и по сравнению с показателями 2019 года получен рост налоговых доходов на 17,1 %. Неналоговые доходы бюджета Муромского района исполнены за 2020 год на 102,9 % и в 2,3 раза больше значений 2019 года и поступили в сумме 22354,9 тыс. рублей при плановых значениях в объеме 21717,0 тыс. рублей.</a:t>
            </a:r>
            <a:endParaRPr lang="ru-RU" altLang="ru-RU" sz="1400">
              <a:latin typeface="Times New Roman" pitchFamily="18" charset="0"/>
              <a:cs typeface="Times New Roman" pitchFamily="18" charset="0"/>
            </a:endParaRPr>
          </a:p>
        </p:txBody>
      </p:sp>
      <p:sp>
        <p:nvSpPr>
          <p:cNvPr id="102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sp>
        <p:nvSpPr>
          <p:cNvPr id="1024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ru-RU" altLang="ru-RU"/>
          </a:p>
        </p:txBody>
      </p:sp>
      <p:graphicFrame>
        <p:nvGraphicFramePr>
          <p:cNvPr id="10246" name="Object 6"/>
          <p:cNvGraphicFramePr>
            <a:graphicFrameLocks noChangeAspect="1"/>
          </p:cNvGraphicFramePr>
          <p:nvPr/>
        </p:nvGraphicFramePr>
        <p:xfrm>
          <a:off x="306388" y="1735138"/>
          <a:ext cx="5929312" cy="4286250"/>
        </p:xfrm>
        <a:graphic>
          <a:graphicData uri="http://schemas.openxmlformats.org/presentationml/2006/ole">
            <mc:AlternateContent xmlns:mc="http://schemas.openxmlformats.org/markup-compatibility/2006">
              <mc:Choice xmlns:v="urn:schemas-microsoft-com:vml" Requires="v">
                <p:oleObj spid="_x0000_s10259" r:id="rId4" imgW="5931922" imgH="4285859" progId="Excel.Chart.8">
                  <p:embed/>
                </p:oleObj>
              </mc:Choice>
              <mc:Fallback>
                <p:oleObj r:id="rId4" imgW="5931922" imgH="4285859"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1735138"/>
                        <a:ext cx="592931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Стрелка влево 11"/>
          <p:cNvSpPr/>
          <p:nvPr/>
        </p:nvSpPr>
        <p:spPr>
          <a:xfrm rot="10800000">
            <a:off x="1643063" y="3286125"/>
            <a:ext cx="1857375" cy="142875"/>
          </a:xfrm>
          <a:prstGeom prst="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3" name="Стрелка вправо 12"/>
          <p:cNvSpPr/>
          <p:nvPr/>
        </p:nvSpPr>
        <p:spPr>
          <a:xfrm>
            <a:off x="2743200" y="2998788"/>
            <a:ext cx="714375" cy="142875"/>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49" name="TextBox 13"/>
          <p:cNvSpPr txBox="1">
            <a:spLocks noChangeArrowheads="1"/>
          </p:cNvSpPr>
          <p:nvPr/>
        </p:nvSpPr>
        <p:spPr bwMode="auto">
          <a:xfrm>
            <a:off x="1714500" y="3143250"/>
            <a:ext cx="5794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+17,1%</a:t>
            </a:r>
          </a:p>
        </p:txBody>
      </p:sp>
      <p:sp>
        <p:nvSpPr>
          <p:cNvPr id="10250" name="TextBox 14"/>
          <p:cNvSpPr txBox="1">
            <a:spLocks noChangeArrowheads="1"/>
          </p:cNvSpPr>
          <p:nvPr/>
        </p:nvSpPr>
        <p:spPr bwMode="auto">
          <a:xfrm>
            <a:off x="2836863" y="2809875"/>
            <a:ext cx="51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+3,2%</a:t>
            </a:r>
          </a:p>
        </p:txBody>
      </p:sp>
      <p:sp>
        <p:nvSpPr>
          <p:cNvPr id="16" name="Стрелка влево 15"/>
          <p:cNvSpPr/>
          <p:nvPr/>
        </p:nvSpPr>
        <p:spPr>
          <a:xfrm rot="10800000">
            <a:off x="1920875" y="4592638"/>
            <a:ext cx="1865313" cy="12223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7" name="Стрелка вправо 16"/>
          <p:cNvSpPr/>
          <p:nvPr/>
        </p:nvSpPr>
        <p:spPr>
          <a:xfrm>
            <a:off x="2928938" y="4286250"/>
            <a:ext cx="857250" cy="1428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a:p>
        </p:txBody>
      </p:sp>
      <p:sp>
        <p:nvSpPr>
          <p:cNvPr id="10253" name="TextBox 17"/>
          <p:cNvSpPr txBox="1">
            <a:spLocks noChangeArrowheads="1"/>
          </p:cNvSpPr>
          <p:nvPr/>
        </p:nvSpPr>
        <p:spPr bwMode="auto">
          <a:xfrm>
            <a:off x="1928813" y="4429125"/>
            <a:ext cx="642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+133,1%</a:t>
            </a:r>
          </a:p>
        </p:txBody>
      </p:sp>
      <p:sp>
        <p:nvSpPr>
          <p:cNvPr id="10254" name="TextBox 18"/>
          <p:cNvSpPr txBox="1">
            <a:spLocks noChangeArrowheads="1"/>
          </p:cNvSpPr>
          <p:nvPr/>
        </p:nvSpPr>
        <p:spPr bwMode="auto">
          <a:xfrm>
            <a:off x="3000375" y="4143375"/>
            <a:ext cx="6429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+2,9%</a:t>
            </a:r>
          </a:p>
        </p:txBody>
      </p:sp>
      <p:sp>
        <p:nvSpPr>
          <p:cNvPr id="10255" name="TextBox 19"/>
          <p:cNvSpPr txBox="1">
            <a:spLocks noChangeArrowheads="1"/>
          </p:cNvSpPr>
          <p:nvPr/>
        </p:nvSpPr>
        <p:spPr bwMode="auto">
          <a:xfrm>
            <a:off x="1643063" y="5500688"/>
            <a:ext cx="5794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+35,1%</a:t>
            </a:r>
          </a:p>
        </p:txBody>
      </p:sp>
      <p:sp>
        <p:nvSpPr>
          <p:cNvPr id="10256" name="TextBox 20"/>
          <p:cNvSpPr txBox="1">
            <a:spLocks noChangeArrowheads="1"/>
          </p:cNvSpPr>
          <p:nvPr/>
        </p:nvSpPr>
        <p:spPr bwMode="auto">
          <a:xfrm>
            <a:off x="3000375" y="5429250"/>
            <a:ext cx="51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900"/>
              <a:t>+3,2%</a:t>
            </a:r>
          </a:p>
        </p:txBody>
      </p:sp>
      <p:sp>
        <p:nvSpPr>
          <p:cNvPr id="18" name="Прямоугольник 4"/>
          <p:cNvSpPr>
            <a:spLocks noChangeArrowheads="1"/>
          </p:cNvSpPr>
          <p:nvPr/>
        </p:nvSpPr>
        <p:spPr bwMode="auto">
          <a:xfrm>
            <a:off x="6227763" y="1341438"/>
            <a:ext cx="2617787" cy="5046662"/>
          </a:xfrm>
          <a:prstGeom prst="rect">
            <a:avLst/>
          </a:prstGeom>
          <a:noFill/>
          <a:ln w="9525">
            <a:noFill/>
            <a:miter lim="800000"/>
            <a:headEnd/>
            <a:tailEnd/>
          </a:ln>
        </p:spPr>
        <p:txBody>
          <a:bodyPr>
            <a:spAutoFit/>
          </a:bodyPr>
          <a:lstStyle/>
          <a:p>
            <a:pPr algn="just">
              <a:defRPr/>
            </a:pPr>
            <a:r>
              <a:rPr lang="ru-RU" altLang="ru-RU" sz="1400" dirty="0">
                <a:latin typeface="Times New Roman" pitchFamily="18" charset="0"/>
                <a:cs typeface="Times New Roman" pitchFamily="18" charset="0"/>
              </a:rPr>
              <a:t>          </a:t>
            </a:r>
            <a:r>
              <a:rPr lang="ru-RU" sz="1400" dirty="0">
                <a:latin typeface="Times New Roman" panose="02020603050405020304" pitchFamily="18" charset="0"/>
                <a:cs typeface="Times New Roman" panose="02020603050405020304" pitchFamily="18" charset="0"/>
              </a:rPr>
              <a:t>Рост доходов бюджета Муромского района в 2020 году обеспечен за счет:</a:t>
            </a:r>
          </a:p>
          <a:p>
            <a:pPr marL="285750" indent="-285750" algn="just">
              <a:buFontTx/>
              <a:buChar char="-"/>
              <a:defRPr/>
            </a:pPr>
            <a:r>
              <a:rPr lang="ru-RU" sz="1400" dirty="0">
                <a:latin typeface="Times New Roman" panose="02020603050405020304" pitchFamily="18" charset="0"/>
                <a:cs typeface="Times New Roman" panose="02020603050405020304" pitchFamily="18" charset="0"/>
              </a:rPr>
              <a:t>увеличения количества налогоплательщиков;</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роста налогооблагаемой базы;</a:t>
            </a:r>
          </a:p>
          <a:p>
            <a:pPr marL="285750" indent="-285750" algn="just">
              <a:buFontTx/>
              <a:buChar char="-"/>
              <a:defRPr/>
            </a:pPr>
            <a:r>
              <a:rPr lang="ru-RU" altLang="ru-RU" sz="1400" dirty="0">
                <a:latin typeface="Times New Roman" panose="02020603050405020304" pitchFamily="18" charset="0"/>
                <a:cs typeface="Times New Roman" panose="02020603050405020304" pitchFamily="18" charset="0"/>
              </a:rPr>
              <a:t>улучшения администрирования доходов (проведение работы по  вопросам               увеличения поступления налоговых и неналоговых доходов в консолидированный бюджет Муромского района, по легализации "теневой" заработной платы и реализации плана мероприятий "дорожных карт" по мобилизации налогов).</a:t>
            </a:r>
          </a:p>
          <a:p>
            <a:pPr algn="just">
              <a:defRPr/>
            </a:pPr>
            <a:r>
              <a:rPr lang="ru-RU" altLang="ru-RU" sz="1400" dirty="0">
                <a:latin typeface="Times New Roman" panose="02020603050405020304" pitchFamily="18" charset="0"/>
                <a:cs typeface="Times New Roman" panose="02020603050405020304" pitchFamily="18" charset="0"/>
              </a:rPr>
              <a:t>           </a:t>
            </a:r>
            <a:endParaRPr lang="ru-RU" alt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cking clock design template">
  <a:themeElements>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ма Offic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21463</TotalTime>
  <Words>3356</Words>
  <Application>Microsoft Office PowerPoint</Application>
  <PresentationFormat>Экран (4:3)</PresentationFormat>
  <Paragraphs>408</Paragraphs>
  <Slides>33</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Ticking clock design template</vt:lpstr>
      <vt:lpstr>Диаграмма Microsoft Excel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Исполнение бюджета района по доходам</vt:lpstr>
      <vt:lpstr>Презентация PowerPoint</vt:lpstr>
      <vt:lpstr>Презентация PowerPoint</vt:lpstr>
      <vt:lpstr>Презентация PowerPoint</vt:lpstr>
      <vt:lpstr>Презентация PowerPoint</vt:lpstr>
      <vt:lpstr>Доходы дорожного фонда Муромского района в 2019-2020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963</cp:revision>
  <cp:lastPrinted>2021-06-03T13:37:38Z</cp:lastPrinted>
  <dcterms:created xsi:type="dcterms:W3CDTF">2016-03-21T06:32:04Z</dcterms:created>
  <dcterms:modified xsi:type="dcterms:W3CDTF">2021-06-03T13:38:58Z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TC011594421049</vt:lpwstr>
  </property>
</Properties>
</file>