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2"/>
  </p:notesMasterIdLst>
  <p:sldIdLst>
    <p:sldId id="256" r:id="rId2"/>
    <p:sldId id="320" r:id="rId3"/>
    <p:sldId id="328" r:id="rId4"/>
    <p:sldId id="339" r:id="rId5"/>
    <p:sldId id="351" r:id="rId6"/>
    <p:sldId id="313" r:id="rId7"/>
    <p:sldId id="358" r:id="rId8"/>
    <p:sldId id="359" r:id="rId9"/>
    <p:sldId id="360" r:id="rId10"/>
    <p:sldId id="361" r:id="rId11"/>
    <p:sldId id="364" r:id="rId12"/>
    <p:sldId id="363" r:id="rId13"/>
    <p:sldId id="269" r:id="rId14"/>
    <p:sldId id="309" r:id="rId15"/>
    <p:sldId id="338" r:id="rId16"/>
    <p:sldId id="344" r:id="rId17"/>
    <p:sldId id="350" r:id="rId18"/>
    <p:sldId id="357" r:id="rId19"/>
    <p:sldId id="321" r:id="rId20"/>
    <p:sldId id="289" r:id="rId21"/>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FFCCCC"/>
    <a:srgbClr val="CCFF99"/>
    <a:srgbClr val="FFFF99"/>
    <a:srgbClr val="00FF00"/>
    <a:srgbClr val="FF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643" autoAdjust="0"/>
  </p:normalViewPr>
  <p:slideViewPr>
    <p:cSldViewPr>
      <p:cViewPr>
        <p:scale>
          <a:sx n="75" d="100"/>
          <a:sy n="75" d="100"/>
        </p:scale>
        <p:origin x="-1690" y="-370"/>
      </p:cViewPr>
      <p:guideLst>
        <p:guide orient="horz" pos="2160"/>
        <p:guide pos="28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14"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192.168.1.1\&#1092;&#1080;&#1085;_&#1091;&#1087;&#1088;&#1072;&#1074;&#1083;&#1077;&#1085;&#1080;&#1077;_&#1086;&#1073;&#1097;&#1072;&#1103;\(q)%20&#1041;&#1102;&#1076;&#1078;&#1077;&#1090;&#1085;&#1099;&#1081;%20&#1086;&#1090;&#1076;&#1077;&#1083;\&#1075;&#1086;&#1076;&#1086;&#1074;&#1086;&#1081;%20&#1086;&#1090;&#1095;&#1077;&#1090;%20&#1079;&#1072;%202020%20&#1075;&#1086;&#1076;\&#1052;&#1054;%20&#1041;&#1086;&#1088;&#1080;&#1089;&#1086;&#1075;&#1083;&#1077;&#1073;&#1089;&#1082;&#1086;&#1077;\&#1073;&#1102;&#1076;&#1078;&#1077;&#1090;%20&#1076;&#1083;&#1103;%20&#1075;&#1088;&#1072;&#1078;&#1076;&#1072;&#1085;\&#1055;&#1086;&#1076;&#1089;&#1086;&#1073;&#1082;&#1072;%20&#1073;&#1102;&#1076;&#1078;&#1077;&#1090;%20&#1076;&#1083;&#1103;%20&#1075;&#1088;&#1072;&#1078;&#1076;&#1072;&#1085;%20&#1085;&#1072;%20201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192.168.1.1\&#1060;&#1080;&#1085;_&#1091;&#1087;&#1088;&#1072;&#1074;&#1083;&#1077;&#1085;&#1080;&#1077;_&#1086;&#1073;&#1097;&#1072;&#1103;\(q)%20&#1041;&#1102;&#1076;&#1078;&#1077;&#1090;&#1085;&#1099;&#1081;%20&#1086;&#1090;&#1076;&#1077;&#1083;\&#1075;&#1086;&#1076;&#1086;&#1074;&#1086;&#1081;%20&#1086;&#1090;&#1095;&#1077;&#1090;%20&#1079;&#1072;%202019%20&#1075;&#1086;&#1076;\&#1041;&#1086;&#1088;&#1080;&#1089;&#1086;&#1075;&#1083;&#1077;&#1073;\&#1041;&#1102;&#1076;&#1078;&#1077;&#1090;%20&#1076;&#1083;&#1103;%20&#1075;&#1088;&#1072;&#1078;&#1076;&#1072;&#1085;\&#1055;&#1086;&#1076;&#1089;&#1086;&#1073;&#1082;&#1072;%20&#1073;&#1102;&#1076;&#1078;&#1077;&#1090;%20&#1076;&#1083;&#1103;%20&#1075;&#1088;&#1072;&#1078;&#1076;&#1072;&#1085;%20&#1085;&#1072;%202019.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50"/>
      <c:rAngAx val="0"/>
      <c:perspective val="50"/>
    </c:view3D>
    <c:floor>
      <c:thickness val="0"/>
    </c:floor>
    <c:sideWall>
      <c:thickness val="0"/>
    </c:sideWall>
    <c:backWall>
      <c:thickness val="0"/>
    </c:backWall>
    <c:plotArea>
      <c:layout>
        <c:manualLayout>
          <c:layoutTarget val="inner"/>
          <c:xMode val="edge"/>
          <c:yMode val="edge"/>
          <c:x val="6.3456911636045497E-3"/>
          <c:y val="1.2016657366648066E-2"/>
          <c:w val="0.9924947209294408"/>
          <c:h val="0.98798322304382746"/>
        </c:manualLayout>
      </c:layout>
      <c:pie3DChart>
        <c:varyColors val="1"/>
        <c:ser>
          <c:idx val="0"/>
          <c:order val="0"/>
          <c:tx>
            <c:strRef>
              <c:f>'[Подсобка бюджет для граждан на 2019.xls]Лист14'!$B$1</c:f>
              <c:strCache>
                <c:ptCount val="1"/>
                <c:pt idx="0">
                  <c:v>2 020,00</c:v>
                </c:pt>
              </c:strCache>
            </c:strRef>
          </c:tx>
          <c:spPr>
            <a:solidFill>
              <a:srgbClr val="00CC00"/>
            </a:solidFill>
            <a:ln>
              <a:solidFill>
                <a:schemeClr val="tx1"/>
              </a:solidFill>
            </a:ln>
          </c:spPr>
          <c:explosion val="25"/>
          <c:dPt>
            <c:idx val="0"/>
            <c:bubble3D val="0"/>
          </c:dPt>
          <c:dPt>
            <c:idx val="1"/>
            <c:bubble3D val="0"/>
            <c:spPr>
              <a:solidFill>
                <a:srgbClr val="FF0000"/>
              </a:solidFill>
              <a:ln>
                <a:solidFill>
                  <a:schemeClr val="tx1"/>
                </a:solidFill>
              </a:ln>
            </c:spPr>
          </c:dPt>
          <c:dLbls>
            <c:dLbl>
              <c:idx val="0"/>
              <c:layout>
                <c:manualLayout>
                  <c:x val="-0.13107793817439486"/>
                  <c:y val="1.8140547392205896E-2"/>
                </c:manualLayout>
              </c:layout>
              <c:spPr/>
              <c:txPr>
                <a:bodyPr/>
                <a:lstStyle/>
                <a:p>
                  <a:pPr>
                    <a:defRPr b="1"/>
                  </a:pPr>
                  <a:endParaRPr lang="ru-RU"/>
                </a:p>
              </c:txPr>
              <c:dLblPos val="bestFit"/>
              <c:showLegendKey val="0"/>
              <c:showVal val="1"/>
              <c:showCatName val="0"/>
              <c:showSerName val="0"/>
              <c:showPercent val="0"/>
              <c:showBubbleSize val="0"/>
            </c:dLbl>
            <c:dLbl>
              <c:idx val="1"/>
              <c:layout>
                <c:manualLayout>
                  <c:x val="8.6805373286672496E-2"/>
                  <c:y val="-3.9289731640687768E-2"/>
                </c:manualLayout>
              </c:layout>
              <c:spPr/>
              <c:txPr>
                <a:bodyPr/>
                <a:lstStyle/>
                <a:p>
                  <a:pPr>
                    <a:defRPr b="1"/>
                  </a:pPr>
                  <a:endParaRPr lang="ru-RU"/>
                </a:p>
              </c:txPr>
              <c:dLblPos val="bestFit"/>
              <c:showLegendKey val="0"/>
              <c:showVal val="1"/>
              <c:showCatName val="0"/>
              <c:showSerName val="0"/>
              <c:showPercent val="0"/>
              <c:showBubbleSize val="0"/>
            </c:dLbl>
            <c:spPr>
              <a:noFill/>
              <a:ln w="25400">
                <a:noFill/>
              </a:ln>
            </c:spPr>
            <c:txPr>
              <a:bodyPr/>
              <a:lstStyle/>
              <a:p>
                <a:pPr>
                  <a:defRPr b="1"/>
                </a:pPr>
                <a:endParaRPr lang="ru-RU"/>
              </a:p>
            </c:txPr>
            <c:showLegendKey val="0"/>
            <c:showVal val="1"/>
            <c:showCatName val="0"/>
            <c:showSerName val="0"/>
            <c:showPercent val="0"/>
            <c:showBubbleSize val="0"/>
            <c:showLeaderLines val="1"/>
          </c:dLbls>
          <c:cat>
            <c:strRef>
              <c:f>'[Подсобка бюджет для граждан на 2019.xls]Лист14'!$A$2:$A$3</c:f>
              <c:strCache>
                <c:ptCount val="2"/>
                <c:pt idx="0">
                  <c:v>Расходы</c:v>
                </c:pt>
                <c:pt idx="1">
                  <c:v>Переданные полномочия в бюджет района</c:v>
                </c:pt>
              </c:strCache>
            </c:strRef>
          </c:cat>
          <c:val>
            <c:numRef>
              <c:f>'[Подсобка бюджет для граждан на 2019.xls]Лист14'!$B$2:$B$3</c:f>
              <c:numCache>
                <c:formatCode>#,##0.0</c:formatCode>
                <c:ptCount val="2"/>
                <c:pt idx="0">
                  <c:v>32239.9</c:v>
                </c:pt>
                <c:pt idx="1">
                  <c:v>3009.2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1.5277777777777777E-2"/>
          <c:y val="0.90814061628123266"/>
          <c:w val="0.97638925342665506"/>
          <c:h val="7.3491158093427322E-2"/>
        </c:manualLayout>
      </c:layout>
      <c:overlay val="0"/>
      <c:txPr>
        <a:bodyPr/>
        <a:lstStyle/>
        <a:p>
          <a:pPr>
            <a:defRPr b="1"/>
          </a:pPr>
          <a:endParaRPr lang="ru-RU"/>
        </a:p>
      </c:txPr>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txPr>
    <a:bodyPr/>
    <a:lstStyle/>
    <a:p>
      <a:pPr>
        <a:defRPr>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7.6064586701874909E-2"/>
          <c:y val="3.5476139595285457E-2"/>
          <c:w val="0.8708775115842744"/>
          <c:h val="0.82178791753594904"/>
        </c:manualLayout>
      </c:layout>
      <c:bar3DChart>
        <c:barDir val="col"/>
        <c:grouping val="stacked"/>
        <c:varyColors val="0"/>
        <c:ser>
          <c:idx val="0"/>
          <c:order val="0"/>
          <c:tx>
            <c:strRef>
              <c:f>'[Подсобка бюджет для граждан на 2019.xls]Лист11'!$A$4</c:f>
              <c:strCache>
                <c:ptCount val="1"/>
                <c:pt idx="0">
                  <c:v>Расходы в рамках муниципальных программ</c:v>
                </c:pt>
              </c:strCache>
            </c:strRef>
          </c:tx>
          <c:spPr>
            <a:solidFill>
              <a:srgbClr val="7030A0"/>
            </a:solidFill>
            <a:ln>
              <a:solidFill>
                <a:srgbClr val="000000"/>
              </a:solidFill>
            </a:ln>
          </c:spPr>
          <c:invertIfNegative val="0"/>
          <c:dLbls>
            <c:spPr>
              <a:noFill/>
              <a:ln w="25400">
                <a:noFill/>
              </a:ln>
            </c:spPr>
            <c:txPr>
              <a:bodyPr/>
              <a:lstStyle/>
              <a:p>
                <a:pPr>
                  <a:defRPr b="1"/>
                </a:pPr>
                <a:endParaRPr lang="ru-RU"/>
              </a:p>
            </c:txPr>
            <c:showLegendKey val="0"/>
            <c:showVal val="1"/>
            <c:showCatName val="0"/>
            <c:showSerName val="0"/>
            <c:showPercent val="0"/>
            <c:showBubbleSize val="0"/>
            <c:showLeaderLines val="0"/>
          </c:dLbls>
          <c:cat>
            <c:strRef>
              <c:f>'[Подсобка бюджет для граждан на 2019.xls]Лист11'!$B$3:$C$3</c:f>
              <c:strCache>
                <c:ptCount val="2"/>
                <c:pt idx="0">
                  <c:v>Исполнено за 2018 год</c:v>
                </c:pt>
                <c:pt idx="1">
                  <c:v>Исполнено за 2019 год</c:v>
                </c:pt>
              </c:strCache>
            </c:strRef>
          </c:cat>
          <c:val>
            <c:numRef>
              <c:f>'[Подсобка бюджет для граждан на 2019.xls]Лист11'!$B$4:$C$4</c:f>
              <c:numCache>
                <c:formatCode>#,##0.0</c:formatCode>
                <c:ptCount val="2"/>
                <c:pt idx="0">
                  <c:v>28624.6</c:v>
                </c:pt>
                <c:pt idx="1">
                  <c:v>30425.1</c:v>
                </c:pt>
              </c:numCache>
            </c:numRef>
          </c:val>
        </c:ser>
        <c:ser>
          <c:idx val="1"/>
          <c:order val="1"/>
          <c:tx>
            <c:strRef>
              <c:f>'[Подсобка бюджет для граждан на 2019.xls]Лист11'!$A$5</c:f>
              <c:strCache>
                <c:ptCount val="1"/>
                <c:pt idx="0">
                  <c:v>Непрограммные расходы органов местного самоуправления</c:v>
                </c:pt>
              </c:strCache>
            </c:strRef>
          </c:tx>
          <c:spPr>
            <a:pattFill prst="ltVert">
              <a:fgClr>
                <a:srgbClr val="FF00FF"/>
              </a:fgClr>
              <a:bgClr>
                <a:srgbClr val="FFFFFF"/>
              </a:bgClr>
            </a:pattFill>
          </c:spPr>
          <c:invertIfNegative val="0"/>
          <c:dLbls>
            <c:spPr>
              <a:noFill/>
              <a:ln w="25400">
                <a:noFill/>
              </a:ln>
            </c:spPr>
            <c:txPr>
              <a:bodyPr/>
              <a:lstStyle/>
              <a:p>
                <a:pPr>
                  <a:defRPr b="1"/>
                </a:pPr>
                <a:endParaRPr lang="ru-RU"/>
              </a:p>
            </c:txPr>
            <c:showLegendKey val="0"/>
            <c:showVal val="1"/>
            <c:showCatName val="0"/>
            <c:showSerName val="0"/>
            <c:showPercent val="0"/>
            <c:showBubbleSize val="0"/>
            <c:showLeaderLines val="0"/>
          </c:dLbls>
          <c:cat>
            <c:strRef>
              <c:f>'[Подсобка бюджет для граждан на 2019.xls]Лист11'!$B$3:$C$3</c:f>
              <c:strCache>
                <c:ptCount val="2"/>
                <c:pt idx="0">
                  <c:v>Исполнено за 2018 год</c:v>
                </c:pt>
                <c:pt idx="1">
                  <c:v>Исполнено за 2019 год</c:v>
                </c:pt>
              </c:strCache>
            </c:strRef>
          </c:cat>
          <c:val>
            <c:numRef>
              <c:f>'[Подсобка бюджет для граждан на 2019.xls]Лист11'!$B$5:$C$5</c:f>
              <c:numCache>
                <c:formatCode>#,##0.0</c:formatCode>
                <c:ptCount val="2"/>
                <c:pt idx="0">
                  <c:v>2537.3000000000002</c:v>
                </c:pt>
                <c:pt idx="1">
                  <c:v>3098</c:v>
                </c:pt>
              </c:numCache>
            </c:numRef>
          </c:val>
        </c:ser>
        <c:dLbls>
          <c:showLegendKey val="0"/>
          <c:showVal val="0"/>
          <c:showCatName val="0"/>
          <c:showSerName val="0"/>
          <c:showPercent val="0"/>
          <c:showBubbleSize val="0"/>
        </c:dLbls>
        <c:gapWidth val="150"/>
        <c:shape val="cylinder"/>
        <c:axId val="134592000"/>
        <c:axId val="134593536"/>
        <c:axId val="0"/>
      </c:bar3DChart>
      <c:catAx>
        <c:axId val="134592000"/>
        <c:scaling>
          <c:orientation val="minMax"/>
        </c:scaling>
        <c:delete val="0"/>
        <c:axPos val="b"/>
        <c:numFmt formatCode="#,##0.00" sourceLinked="1"/>
        <c:majorTickMark val="out"/>
        <c:minorTickMark val="none"/>
        <c:tickLblPos val="nextTo"/>
        <c:txPr>
          <a:bodyPr/>
          <a:lstStyle/>
          <a:p>
            <a:pPr>
              <a:defRPr b="1"/>
            </a:pPr>
            <a:endParaRPr lang="ru-RU"/>
          </a:p>
        </c:txPr>
        <c:crossAx val="134593536"/>
        <c:crosses val="autoZero"/>
        <c:auto val="1"/>
        <c:lblAlgn val="ctr"/>
        <c:lblOffset val="100"/>
        <c:noMultiLvlLbl val="0"/>
      </c:catAx>
      <c:valAx>
        <c:axId val="134593536"/>
        <c:scaling>
          <c:orientation val="minMax"/>
          <c:max val="35000"/>
        </c:scaling>
        <c:delete val="0"/>
        <c:axPos val="l"/>
        <c:majorGridlines/>
        <c:numFmt formatCode="#,##0.0" sourceLinked="1"/>
        <c:majorTickMark val="out"/>
        <c:minorTickMark val="none"/>
        <c:tickLblPos val="nextTo"/>
        <c:txPr>
          <a:bodyPr/>
          <a:lstStyle/>
          <a:p>
            <a:pPr>
              <a:defRPr b="1"/>
            </a:pPr>
            <a:endParaRPr lang="ru-RU"/>
          </a:p>
        </c:txPr>
        <c:crossAx val="134592000"/>
        <c:crosses val="autoZero"/>
        <c:crossBetween val="between"/>
      </c:valAx>
      <c:spPr>
        <a:noFill/>
        <a:ln w="25400">
          <a:noFill/>
        </a:ln>
      </c:spPr>
    </c:plotArea>
    <c:legend>
      <c:legendPos val="b"/>
      <c:overlay val="0"/>
      <c:txPr>
        <a:bodyPr/>
        <a:lstStyle/>
        <a:p>
          <a:pPr>
            <a:defRPr b="1"/>
          </a:pPr>
          <a:endParaRPr lang="ru-RU"/>
        </a:p>
      </c:txPr>
    </c:legend>
    <c:plotVisOnly val="1"/>
    <c:dispBlanksAs val="gap"/>
    <c:showDLblsOverMax val="0"/>
  </c:chart>
  <c:spPr>
    <a:gradFill>
      <a:gsLst>
        <a:gs pos="0">
          <a:schemeClr val="accent3">
            <a:lumMod val="40000"/>
            <a:lumOff val="60000"/>
          </a:schemeClr>
        </a:gs>
        <a:gs pos="50000">
          <a:schemeClr val="accent3">
            <a:lumMod val="60000"/>
            <a:lumOff val="40000"/>
          </a:schemeClr>
        </a:gs>
        <a:gs pos="100000">
          <a:schemeClr val="accent1">
            <a:tint val="23500"/>
            <a:satMod val="160000"/>
          </a:schemeClr>
        </a:gs>
      </a:gsLst>
      <a:lin ang="5400000" scaled="0"/>
    </a:gradFill>
  </c:spPr>
  <c:txPr>
    <a:bodyPr/>
    <a:lstStyle/>
    <a:p>
      <a:pPr>
        <a:defRPr>
          <a:latin typeface="Times New Roman" panose="02020603050405020304" pitchFamily="18" charset="0"/>
          <a:cs typeface="Times New Roman" panose="02020603050405020304" pitchFamily="18" charset="0"/>
        </a:defRPr>
      </a:pPr>
      <a:endParaRPr lang="ru-RU"/>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0.4324</cdr:x>
      <cdr:y>0.48818</cdr:y>
    </cdr:from>
    <cdr:to>
      <cdr:x>0.59157</cdr:x>
      <cdr:y>0.59289</cdr:y>
    </cdr:to>
    <cdr:sp macro="" textlink="">
      <cdr:nvSpPr>
        <cdr:cNvPr id="2" name="Прямоугольник 1"/>
        <cdr:cNvSpPr/>
      </cdr:nvSpPr>
      <cdr:spPr>
        <a:xfrm xmlns:a="http://schemas.openxmlformats.org/drawingml/2006/main" rot="21259064">
          <a:off x="3389636" y="1484858"/>
          <a:ext cx="1247746" cy="31849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200" b="1" dirty="0">
              <a:latin typeface="Times New Roman" panose="02020603050405020304" pitchFamily="18" charset="0"/>
              <a:cs typeface="Times New Roman" panose="02020603050405020304" pitchFamily="18" charset="0"/>
            </a:rPr>
            <a:t>Рост на 6,3%</a:t>
          </a:r>
        </a:p>
      </cdr:txBody>
    </cdr:sp>
  </cdr:relSizeAnchor>
  <cdr:relSizeAnchor xmlns:cdr="http://schemas.openxmlformats.org/drawingml/2006/chartDrawing">
    <cdr:from>
      <cdr:x>0.44572</cdr:x>
      <cdr:y>0.58379</cdr:y>
    </cdr:from>
    <cdr:to>
      <cdr:x>0.59701</cdr:x>
      <cdr:y>0.64108</cdr:y>
    </cdr:to>
    <cdr:sp macro="" textlink="">
      <cdr:nvSpPr>
        <cdr:cNvPr id="3" name="Стрелка вправо 2"/>
        <cdr:cNvSpPr/>
      </cdr:nvSpPr>
      <cdr:spPr>
        <a:xfrm xmlns:a="http://schemas.openxmlformats.org/drawingml/2006/main" rot="21160989">
          <a:off x="3494035" y="1775693"/>
          <a:ext cx="1185969" cy="174243"/>
        </a:xfrm>
        <a:prstGeom xmlns:a="http://schemas.openxmlformats.org/drawingml/2006/main" prst="rightArrow">
          <a:avLst/>
        </a:prstGeom>
        <a:solidFill xmlns:a="http://schemas.openxmlformats.org/drawingml/2006/main">
          <a:schemeClr val="accent5">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p xmlns:a="http://schemas.openxmlformats.org/drawingml/2006/main">
          <a:endParaRPr lang="ru-RU"/>
        </a:p>
      </cdr:txBody>
    </cdr:sp>
  </cdr:relSizeAnchor>
  <cdr:relSizeAnchor xmlns:cdr="http://schemas.openxmlformats.org/drawingml/2006/chartDrawing">
    <cdr:from>
      <cdr:x>0.11057</cdr:x>
      <cdr:y>0.10328</cdr:y>
    </cdr:from>
    <cdr:to>
      <cdr:x>0.32564</cdr:x>
      <cdr:y>0.23932</cdr:y>
    </cdr:to>
    <cdr:sp macro="" textlink="">
      <cdr:nvSpPr>
        <cdr:cNvPr id="4" name="Прямоугольник 3"/>
        <cdr:cNvSpPr/>
      </cdr:nvSpPr>
      <cdr:spPr>
        <a:xfrm xmlns:a="http://schemas.openxmlformats.org/drawingml/2006/main">
          <a:off x="866767" y="460391"/>
          <a:ext cx="1685933" cy="60642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000" b="1">
              <a:latin typeface="Times New Roman" panose="02020603050405020304" pitchFamily="18" charset="0"/>
              <a:cs typeface="Times New Roman" panose="02020603050405020304" pitchFamily="18" charset="0"/>
            </a:rPr>
            <a:t>Исполнено всего за 2018</a:t>
          </a:r>
          <a:r>
            <a:rPr lang="ru-RU" sz="1000" b="1" baseline="0">
              <a:latin typeface="Times New Roman" panose="02020603050405020304" pitchFamily="18" charset="0"/>
              <a:cs typeface="Times New Roman" panose="02020603050405020304" pitchFamily="18" charset="0"/>
            </a:rPr>
            <a:t> </a:t>
          </a:r>
          <a:r>
            <a:rPr lang="ru-RU" sz="1000" b="1">
              <a:latin typeface="Times New Roman" panose="02020603050405020304" pitchFamily="18" charset="0"/>
              <a:cs typeface="Times New Roman" panose="02020603050405020304" pitchFamily="18" charset="0"/>
            </a:rPr>
            <a:t> год в сумме 31161,9 тыс. рублей</a:t>
          </a:r>
        </a:p>
      </cdr:txBody>
    </cdr:sp>
  </cdr:relSizeAnchor>
  <cdr:relSizeAnchor xmlns:cdr="http://schemas.openxmlformats.org/drawingml/2006/chartDrawing">
    <cdr:from>
      <cdr:x>0.77561</cdr:x>
      <cdr:y>0.099</cdr:y>
    </cdr:from>
    <cdr:to>
      <cdr:x>0.99392</cdr:x>
      <cdr:y>0.23504</cdr:y>
    </cdr:to>
    <cdr:sp macro="" textlink="">
      <cdr:nvSpPr>
        <cdr:cNvPr id="5" name="Прямоугольник 4"/>
        <cdr:cNvSpPr/>
      </cdr:nvSpPr>
      <cdr:spPr>
        <a:xfrm xmlns:a="http://schemas.openxmlformats.org/drawingml/2006/main">
          <a:off x="6080078" y="441327"/>
          <a:ext cx="1711371" cy="60642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000" b="1">
              <a:latin typeface="Times New Roman" panose="02020603050405020304" pitchFamily="18" charset="0"/>
              <a:cs typeface="Times New Roman" panose="02020603050405020304" pitchFamily="18" charset="0"/>
            </a:rPr>
            <a:t>Исполнено всего за 2019</a:t>
          </a:r>
          <a:r>
            <a:rPr lang="ru-RU" sz="1000" b="1" baseline="0">
              <a:latin typeface="Times New Roman" panose="02020603050405020304" pitchFamily="18" charset="0"/>
              <a:cs typeface="Times New Roman" panose="02020603050405020304" pitchFamily="18" charset="0"/>
            </a:rPr>
            <a:t> </a:t>
          </a:r>
          <a:r>
            <a:rPr lang="ru-RU" sz="1000" b="1">
              <a:latin typeface="Times New Roman" panose="02020603050405020304" pitchFamily="18" charset="0"/>
              <a:cs typeface="Times New Roman" panose="02020603050405020304" pitchFamily="18" charset="0"/>
            </a:rPr>
            <a:t> год в сумме 33</a:t>
          </a:r>
          <a:r>
            <a:rPr lang="ru-RU" sz="1000" b="1" baseline="0">
              <a:latin typeface="Times New Roman" panose="02020603050405020304" pitchFamily="18" charset="0"/>
              <a:cs typeface="Times New Roman" panose="02020603050405020304" pitchFamily="18" charset="0"/>
            </a:rPr>
            <a:t> 523,1 </a:t>
          </a:r>
          <a:r>
            <a:rPr lang="ru-RU" sz="1000" b="1">
              <a:latin typeface="Times New Roman" panose="02020603050405020304" pitchFamily="18" charset="0"/>
              <a:cs typeface="Times New Roman" panose="02020603050405020304" pitchFamily="18" charset="0"/>
            </a:rPr>
            <a:t> тыс. рублей</a:t>
          </a:r>
        </a:p>
      </cdr:txBody>
    </cdr:sp>
  </cdr:relSizeAnchor>
  <cdr:relSizeAnchor xmlns:cdr="http://schemas.openxmlformats.org/drawingml/2006/chartDrawing">
    <cdr:from>
      <cdr:x>0.43613</cdr:x>
      <cdr:y>0.17144</cdr:y>
    </cdr:from>
    <cdr:to>
      <cdr:x>0.58204</cdr:x>
      <cdr:y>0.22291</cdr:y>
    </cdr:to>
    <cdr:sp macro="" textlink="">
      <cdr:nvSpPr>
        <cdr:cNvPr id="6" name="Стрелка вправо 5"/>
        <cdr:cNvSpPr/>
      </cdr:nvSpPr>
      <cdr:spPr>
        <a:xfrm xmlns:a="http://schemas.openxmlformats.org/drawingml/2006/main" rot="21257552">
          <a:off x="3418870" y="521461"/>
          <a:ext cx="1143790" cy="156564"/>
        </a:xfrm>
        <a:prstGeom xmlns:a="http://schemas.openxmlformats.org/drawingml/2006/main" prst="rightArrow">
          <a:avLst/>
        </a:prstGeom>
        <a:solidFill xmlns:a="http://schemas.openxmlformats.org/drawingml/2006/main">
          <a:schemeClr val="accent5">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p xmlns:a="http://schemas.openxmlformats.org/drawingml/2006/main">
          <a:endParaRPr lang="ru-RU"/>
        </a:p>
      </cdr:txBody>
    </cdr:sp>
  </cdr:relSizeAnchor>
  <cdr:relSizeAnchor xmlns:cdr="http://schemas.openxmlformats.org/drawingml/2006/chartDrawing">
    <cdr:from>
      <cdr:x>0.42477</cdr:x>
      <cdr:y>0.08572</cdr:y>
    </cdr:from>
    <cdr:to>
      <cdr:x>0.58556</cdr:x>
      <cdr:y>0.17902</cdr:y>
    </cdr:to>
    <cdr:sp macro="" textlink="">
      <cdr:nvSpPr>
        <cdr:cNvPr id="7" name="Прямоугольник 6"/>
        <cdr:cNvSpPr/>
      </cdr:nvSpPr>
      <cdr:spPr>
        <a:xfrm xmlns:a="http://schemas.openxmlformats.org/drawingml/2006/main" rot="21257460">
          <a:off x="3329783" y="260722"/>
          <a:ext cx="1260445" cy="28378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200" b="1" dirty="0">
              <a:latin typeface="Times New Roman" panose="02020603050405020304" pitchFamily="18" charset="0"/>
              <a:cs typeface="Times New Roman" panose="02020603050405020304" pitchFamily="18" charset="0"/>
            </a:rPr>
            <a:t>Рост</a:t>
          </a:r>
          <a:r>
            <a:rPr lang="ru-RU" sz="1200" b="1" baseline="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на 22,1</a:t>
          </a:r>
          <a:r>
            <a:rPr lang="ru-RU" sz="1200" b="1" baseline="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2532"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A056BF28-8A12-498F-B57F-70331F484679}" type="slidenum">
              <a:rPr lang="ru-RU" altLang="ru-RU"/>
              <a:pPr>
                <a:defRPr/>
              </a:pPr>
              <a:t>‹#›</a:t>
            </a:fld>
            <a:endParaRPr lang="ru-RU" altLang="ru-RU"/>
          </a:p>
        </p:txBody>
      </p:sp>
    </p:spTree>
    <p:extLst>
      <p:ext uri="{BB962C8B-B14F-4D97-AF65-F5344CB8AC3E}">
        <p14:creationId xmlns:p14="http://schemas.microsoft.com/office/powerpoint/2010/main" val="808990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charset="0"/>
            </a:endParaRPr>
          </a:p>
        </p:txBody>
      </p:sp>
      <p:sp>
        <p:nvSpPr>
          <p:cNvPr id="22532" name="Номер слайда 3"/>
          <p:cNvSpPr>
            <a:spLocks noGrp="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A94E57E5-B23A-46A8-8B0C-0D28088DFFC0}" type="slidenum">
              <a:rPr lang="ru-RU" altLang="ru-RU" sz="1200"/>
              <a:pPr algn="r" eaLnBrk="1" hangingPunct="1">
                <a:defRPr/>
              </a:pPr>
              <a:t>1</a:t>
            </a:fld>
            <a:endParaRPr lang="ru-RU" alt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xfrm>
            <a:off x="-2740025" y="739775"/>
            <a:ext cx="12215813" cy="9126538"/>
          </a:xfrm>
          <a:ln/>
        </p:spPr>
      </p:sp>
      <p:sp>
        <p:nvSpPr>
          <p:cNvPr id="23555" name="Номер слайда 3"/>
          <p:cNvSpPr>
            <a:spLocks noGrp="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FAB4D14B-E9FB-46F0-B7DC-904061129BB4}" type="slidenum">
              <a:rPr lang="ru-RU" altLang="ru-RU" sz="1200"/>
              <a:pPr algn="r" eaLnBrk="1" hangingPunct="1">
                <a:defRPr/>
              </a:pPr>
              <a:t>2</a:t>
            </a:fld>
            <a:endParaRPr lang="ru-RU" altLang="ru-R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53F8A2EF-6966-4492-A6D7-B0A631E59CD4}" type="slidenum">
              <a:rPr lang="ru-RU" altLang="ru-RU" sz="1200"/>
              <a:pPr algn="r" eaLnBrk="1" hangingPunct="1">
                <a:defRPr/>
              </a:pPr>
              <a:t>13</a:t>
            </a:fld>
            <a:endParaRPr lang="ru-RU" altLang="ru-RU"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95130" y="3429000"/>
            <a:ext cx="6424766"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95130" y="4800600"/>
            <a:ext cx="6424766"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A1F31C5-F801-4AC5-92C8-36EE630239E3}" type="slidenum">
              <a:rPr lang="ru-RU" altLang="ru-RU"/>
              <a:pPr>
                <a:defRPr/>
              </a:pPr>
              <a:t>‹#›</a:t>
            </a:fld>
            <a:endParaRPr lang="ru-RU" altLang="ru-RU"/>
          </a:p>
        </p:txBody>
      </p:sp>
    </p:spTree>
    <p:extLst>
      <p:ext uri="{BB962C8B-B14F-4D97-AF65-F5344CB8AC3E}">
        <p14:creationId xmlns:p14="http://schemas.microsoft.com/office/powerpoint/2010/main" val="98129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90CF6CB-38B1-4030-A20A-59B869009996}" type="slidenum">
              <a:rPr lang="ru-RU" altLang="ru-RU"/>
              <a:pPr>
                <a:defRPr/>
              </a:pPr>
              <a:t>‹#›</a:t>
            </a:fld>
            <a:endParaRPr lang="ru-RU" altLang="ru-RU"/>
          </a:p>
        </p:txBody>
      </p:sp>
    </p:spTree>
    <p:extLst>
      <p:ext uri="{BB962C8B-B14F-4D97-AF65-F5344CB8AC3E}">
        <p14:creationId xmlns:p14="http://schemas.microsoft.com/office/powerpoint/2010/main" val="210632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3304" y="533403"/>
            <a:ext cx="1604995"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93536" y="533403"/>
            <a:ext cx="4666761"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D2B5CB0-1FB8-4087-8D99-EC065AC22380}" type="slidenum">
              <a:rPr lang="ru-RU" altLang="ru-RU"/>
              <a:pPr>
                <a:defRPr/>
              </a:pPr>
              <a:t>‹#›</a:t>
            </a:fld>
            <a:endParaRPr lang="ru-RU" altLang="ru-RU"/>
          </a:p>
        </p:txBody>
      </p:sp>
    </p:spTree>
    <p:extLst>
      <p:ext uri="{BB962C8B-B14F-4D97-AF65-F5344CB8AC3E}">
        <p14:creationId xmlns:p14="http://schemas.microsoft.com/office/powerpoint/2010/main" val="53406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9"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9"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9" y="3938590"/>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90"/>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EAD5361A-ECF8-487A-934E-4961662F0393}" type="slidenum">
              <a:rPr lang="ru-RU" altLang="ru-RU"/>
              <a:pPr>
                <a:defRPr/>
              </a:pPr>
              <a:t>‹#›</a:t>
            </a:fld>
            <a:endParaRPr lang="ru-RU" altLang="ru-RU"/>
          </a:p>
        </p:txBody>
      </p:sp>
    </p:spTree>
    <p:extLst>
      <p:ext uri="{BB962C8B-B14F-4D97-AF65-F5344CB8AC3E}">
        <p14:creationId xmlns:p14="http://schemas.microsoft.com/office/powerpoint/2010/main" val="136642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58532B3-8754-43B6-A17F-23B108EFE1A8}" type="slidenum">
              <a:rPr lang="ru-RU" altLang="ru-RU"/>
              <a:pPr>
                <a:defRPr/>
              </a:pPr>
              <a:t>‹#›</a:t>
            </a:fld>
            <a:endParaRPr lang="ru-RU" altLang="ru-RU"/>
          </a:p>
        </p:txBody>
      </p:sp>
    </p:spTree>
    <p:extLst>
      <p:ext uri="{BB962C8B-B14F-4D97-AF65-F5344CB8AC3E}">
        <p14:creationId xmlns:p14="http://schemas.microsoft.com/office/powerpoint/2010/main" val="326347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197" y="4406903"/>
            <a:ext cx="7803436"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197" y="2906713"/>
            <a:ext cx="78034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E7976DE-338D-4010-B2F8-B610F52DEF29}" type="slidenum">
              <a:rPr lang="ru-RU" altLang="ru-RU"/>
              <a:pPr>
                <a:defRPr/>
              </a:pPr>
              <a:t>‹#›</a:t>
            </a:fld>
            <a:endParaRPr lang="ru-RU" altLang="ru-RU"/>
          </a:p>
        </p:txBody>
      </p:sp>
    </p:spTree>
    <p:extLst>
      <p:ext uri="{BB962C8B-B14F-4D97-AF65-F5344CB8AC3E}">
        <p14:creationId xmlns:p14="http://schemas.microsoft.com/office/powerpoint/2010/main" val="307355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93536" y="1905000"/>
            <a:ext cx="3135081"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81626" y="1905000"/>
            <a:ext cx="3136675"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51B6F54-6B2E-47CC-86E1-5B5CE4A6BE56}" type="slidenum">
              <a:rPr lang="ru-RU" altLang="ru-RU"/>
              <a:pPr>
                <a:defRPr/>
              </a:pPr>
              <a:t>‹#›</a:t>
            </a:fld>
            <a:endParaRPr lang="ru-RU" altLang="ru-RU"/>
          </a:p>
        </p:txBody>
      </p:sp>
    </p:spTree>
    <p:extLst>
      <p:ext uri="{BB962C8B-B14F-4D97-AF65-F5344CB8AC3E}">
        <p14:creationId xmlns:p14="http://schemas.microsoft.com/office/powerpoint/2010/main" val="115185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6" y="274638"/>
            <a:ext cx="8262462"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9027" y="1535113"/>
            <a:ext cx="405632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9027" y="2174875"/>
            <a:ext cx="405632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3575" y="1535113"/>
            <a:ext cx="40579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3575" y="2174875"/>
            <a:ext cx="40579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6EA486F0-187D-4CFD-B0EC-7C498E75FD4D}" type="slidenum">
              <a:rPr lang="ru-RU" altLang="ru-RU"/>
              <a:pPr>
                <a:defRPr/>
              </a:pPr>
              <a:t>‹#›</a:t>
            </a:fld>
            <a:endParaRPr lang="ru-RU" altLang="ru-RU"/>
          </a:p>
        </p:txBody>
      </p:sp>
    </p:spTree>
    <p:extLst>
      <p:ext uri="{BB962C8B-B14F-4D97-AF65-F5344CB8AC3E}">
        <p14:creationId xmlns:p14="http://schemas.microsoft.com/office/powerpoint/2010/main" val="249370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0BA4774B-DF21-43D9-ADE5-F152E8C6DA27}" type="slidenum">
              <a:rPr lang="ru-RU" altLang="ru-RU"/>
              <a:pPr>
                <a:defRPr/>
              </a:pPr>
              <a:t>‹#›</a:t>
            </a:fld>
            <a:endParaRPr lang="ru-RU" altLang="ru-RU"/>
          </a:p>
        </p:txBody>
      </p:sp>
    </p:spTree>
    <p:extLst>
      <p:ext uri="{BB962C8B-B14F-4D97-AF65-F5344CB8AC3E}">
        <p14:creationId xmlns:p14="http://schemas.microsoft.com/office/powerpoint/2010/main" val="395990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0F931DFE-F6EC-4BF9-A791-64C1D4556F87}" type="slidenum">
              <a:rPr lang="ru-RU" altLang="ru-RU"/>
              <a:pPr>
                <a:defRPr/>
              </a:pPr>
              <a:t>‹#›</a:t>
            </a:fld>
            <a:endParaRPr lang="ru-RU" altLang="ru-RU"/>
          </a:p>
        </p:txBody>
      </p:sp>
    </p:spTree>
    <p:extLst>
      <p:ext uri="{BB962C8B-B14F-4D97-AF65-F5344CB8AC3E}">
        <p14:creationId xmlns:p14="http://schemas.microsoft.com/office/powerpoint/2010/main" val="10213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7" y="273050"/>
            <a:ext cx="302032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25" y="273053"/>
            <a:ext cx="51321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9027" y="1435103"/>
            <a:ext cx="302032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09BD9C8-4CAF-43FB-A7FC-365C95C3B6E4}" type="slidenum">
              <a:rPr lang="ru-RU" altLang="ru-RU"/>
              <a:pPr>
                <a:defRPr/>
              </a:pPr>
              <a:t>‹#›</a:t>
            </a:fld>
            <a:endParaRPr lang="ru-RU" altLang="ru-RU"/>
          </a:p>
        </p:txBody>
      </p:sp>
    </p:spTree>
    <p:extLst>
      <p:ext uri="{BB962C8B-B14F-4D97-AF65-F5344CB8AC3E}">
        <p14:creationId xmlns:p14="http://schemas.microsoft.com/office/powerpoint/2010/main" val="370264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445" y="4800600"/>
            <a:ext cx="550830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9445" y="612775"/>
            <a:ext cx="550830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9445" y="5367338"/>
            <a:ext cx="550830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7C2A2B0-ACAD-4452-94D1-CCB0E71C0751}" type="slidenum">
              <a:rPr lang="ru-RU" altLang="ru-RU"/>
              <a:pPr>
                <a:defRPr/>
              </a:pPr>
              <a:t>‹#›</a:t>
            </a:fld>
            <a:endParaRPr lang="ru-RU" altLang="ru-RU"/>
          </a:p>
        </p:txBody>
      </p:sp>
    </p:spTree>
    <p:extLst>
      <p:ext uri="{BB962C8B-B14F-4D97-AF65-F5344CB8AC3E}">
        <p14:creationId xmlns:p14="http://schemas.microsoft.com/office/powerpoint/2010/main" val="397299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93938" y="533400"/>
            <a:ext cx="64246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93938" y="1905000"/>
            <a:ext cx="64246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8788" y="6245225"/>
            <a:ext cx="2143125"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36900" y="6245225"/>
            <a:ext cx="2906713"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78600" y="6245225"/>
            <a:ext cx="2143125"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06BA26F6-55BF-4862-AEB3-7261D6C7720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5"/>
          <p:cNvSpPr txBox="1">
            <a:spLocks noChangeArrowheads="1"/>
          </p:cNvSpPr>
          <p:nvPr/>
        </p:nvSpPr>
        <p:spPr bwMode="auto">
          <a:xfrm>
            <a:off x="1421904" y="317401"/>
            <a:ext cx="6697663" cy="83099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Борисоглебское</a:t>
            </a:r>
          </a:p>
        </p:txBody>
      </p:sp>
      <p:sp>
        <p:nvSpPr>
          <p:cNvPr id="5" name="Text Box 15"/>
          <p:cNvSpPr txBox="1">
            <a:spLocks noChangeArrowheads="1"/>
          </p:cNvSpPr>
          <p:nvPr/>
        </p:nvSpPr>
        <p:spPr bwMode="auto">
          <a:xfrm>
            <a:off x="1421903" y="1628800"/>
            <a:ext cx="6697663" cy="1107996"/>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Брошюра </a:t>
            </a:r>
          </a:p>
          <a:p>
            <a:pPr algn="ctr" eaLnBrk="1" hangingPunct="1">
              <a:spcBef>
                <a:spcPct val="50000"/>
              </a:spcBef>
              <a:buFontTx/>
              <a:buNone/>
              <a:defRPr/>
            </a:pPr>
            <a:r>
              <a:rPr lang="ru-RU" altLang="ru-RU"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«БЮДЖЕТ ДЛЯ ГРАЖДАН»</a:t>
            </a:r>
          </a:p>
        </p:txBody>
      </p:sp>
      <p:sp>
        <p:nvSpPr>
          <p:cNvPr id="8" name="Text Box 15"/>
          <p:cNvSpPr txBox="1">
            <a:spLocks noChangeArrowheads="1"/>
          </p:cNvSpPr>
          <p:nvPr/>
        </p:nvSpPr>
        <p:spPr bwMode="auto">
          <a:xfrm>
            <a:off x="413792" y="2852936"/>
            <a:ext cx="8568952" cy="2554545"/>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к  проекту решения Совета народных депутатов муниципального образования  Борисоглебское «Об утверждении отчета об исполнении бюджета муниципального образования Борисоглебское за 2020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03213" y="214313"/>
          <a:ext cx="8609012" cy="5541962"/>
        </p:xfrm>
        <a:graphic>
          <a:graphicData uri="http://schemas.openxmlformats.org/drawingml/2006/table">
            <a:tbl>
              <a:tblPr/>
              <a:tblGrid>
                <a:gridCol w="2103875"/>
                <a:gridCol w="1232117"/>
                <a:gridCol w="1120973"/>
                <a:gridCol w="901859"/>
                <a:gridCol w="1009828"/>
                <a:gridCol w="1119385"/>
                <a:gridCol w="1120973"/>
              </a:tblGrid>
              <a:tr h="182999">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 тыс. руб.</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 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indent="76200"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762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60271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55,0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57,0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105,0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108,9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25513,9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23356,9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23356,9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91,5</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72,5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994">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11737,0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14221,0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14221,0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121,2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44,2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2951,0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2860,3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2860,3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96,9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202,7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154,4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5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10623,1</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5924,6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5924,6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55,8</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18,4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72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kern="1200" dirty="0" smtClean="0">
                          <a:solidFill>
                            <a:schemeClr val="tx1"/>
                          </a:solidFill>
                          <a:latin typeface="Times New Roman" pitchFamily="18" charset="0"/>
                          <a:ea typeface="+mn-ea"/>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сельских поселений</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9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34270,2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32058,9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32194,5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93,9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6"/>
          <p:cNvGraphicFramePr>
            <a:graphicFrameLocks noChangeAspect="1"/>
          </p:cNvGraphicFramePr>
          <p:nvPr/>
        </p:nvGraphicFramePr>
        <p:xfrm>
          <a:off x="449263" y="660400"/>
          <a:ext cx="8542337" cy="3200400"/>
        </p:xfrm>
        <a:graphic>
          <a:graphicData uri="http://schemas.openxmlformats.org/presentationml/2006/ole">
            <mc:AlternateContent xmlns:mc="http://schemas.openxmlformats.org/markup-compatibility/2006">
              <mc:Choice xmlns:v="urn:schemas-microsoft-com:vml" Requires="v">
                <p:oleObj spid="_x0000_s12292" name="Диаграмма" r:id="rId3" imgW="8375674" imgH="3200485" progId="Excel.Chart.8">
                  <p:embed/>
                </p:oleObj>
              </mc:Choice>
              <mc:Fallback>
                <p:oleObj name="Диаграмма" r:id="rId3" imgW="8375674" imgH="3200485"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3" y="660400"/>
                        <a:ext cx="85423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Прямоугольник 1"/>
          <p:cNvSpPr>
            <a:spLocks noChangeArrowheads="1"/>
          </p:cNvSpPr>
          <p:nvPr/>
        </p:nvSpPr>
        <p:spPr bwMode="auto">
          <a:xfrm>
            <a:off x="517525" y="4143375"/>
            <a:ext cx="8066088" cy="1754188"/>
          </a:xfrm>
          <a:prstGeom prst="rect">
            <a:avLst/>
          </a:prstGeom>
          <a:noFill/>
          <a:ln>
            <a:noFill/>
          </a:ln>
          <a:extLst/>
        </p:spPr>
        <p:txBody>
          <a:bodyPr>
            <a:spAutoFit/>
          </a:bodyPr>
          <a:lstStyle/>
          <a:p>
            <a:pPr indent="457200" algn="just">
              <a:defRPr/>
            </a:pPr>
            <a:r>
              <a:rPr lang="ru-RU" altLang="ru-RU" sz="1200" dirty="0">
                <a:latin typeface="Times New Roman" pitchFamily="18" charset="0"/>
                <a:cs typeface="Times New Roman" pitchFamily="18" charset="0"/>
              </a:rPr>
              <a:t>Рост налоговых и неналоговых поступлений за 2020 год по сравнению с аналогичным периодом 2019 года получен по налогу на имущество физических лиц на 23,2 % (145,7 тыс. рублей) %, земельному налогу с физических лиц на 1,0 % (26,9 тыс. рублей), государственной пошлине на 60,0% (4,5 тыс. рублей), доходам от использования имущества на 92,0% (39,2 тыс. рублей), штрафам, санкциям, возмещению ущерба на 8,9 % (4,9 тыс. рублей). </a:t>
            </a:r>
          </a:p>
          <a:p>
            <a:pPr indent="457200" algn="just">
              <a:defRPr/>
            </a:pPr>
            <a:r>
              <a:rPr lang="ru-RU" altLang="ru-RU" sz="1200" dirty="0">
                <a:latin typeface="Times New Roman" pitchFamily="18" charset="0"/>
                <a:cs typeface="Times New Roman" pitchFamily="18" charset="0"/>
              </a:rPr>
              <a:t>По отношению к 2019 году объем налоговые и неналоговые доходов уменьшился по единому сельскохозяйственному налогу на 49,0 % (-56,4 тыс. рублей), земельному налогу  с организаций на 1,3 % (-48,1 тыс. рублей). Доходы от реализации имущества в отчетном периоде не поступали, в 2019 году данного доходного источника поступило в сумме 35,8 тыс. рублей.</a:t>
            </a:r>
          </a:p>
          <a:p>
            <a:pPr marL="171450" indent="-171450" algn="just">
              <a:defRPr/>
            </a:pPr>
            <a:r>
              <a:rPr lang="ru-RU" altLang="ru-RU" sz="1200" dirty="0">
                <a:latin typeface="Times New Roman" pitchFamily="18" charset="0"/>
                <a:cs typeface="Times New Roman" pitchFamily="18" charset="0"/>
              </a:rPr>
              <a:t>             Налог на доходы физических лиц поступил на уровне 2019 года или в сумме 1434,0 тыс. рублей.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803275" y="4714875"/>
            <a:ext cx="76247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a:latin typeface="Times New Roman" pitchFamily="18" charset="0"/>
                <a:cs typeface="Times New Roman" pitchFamily="18" charset="0"/>
              </a:rPr>
              <a:t>Безвозмездные поступления в 2020 году составили сумму 23356,9 тыс. рублей или выполнены на 100,0% и уменьшились по сравнению с 2019 годом на 8,5 % или на сумму 2156,9 тыс. рублей. Из общей суммы безвозмездных поступлений дотации занимают 60,9 % или сумму 14221,0 тыс. рублей (из них дотации из бюджета Муромского района  55,3 % (12907,0 тыс. рублей), дотации на поддержку мер по обеспечению сбалансированности бюджетов 5,6% (1314,0 тыс. рублей)), субсидии – 12,2 % (2860,3 тыс. рублей), субвенции – 1,3 % (313,0 тыс. рублей), иные межбюджетные трансферты – 25,4 % (5924,6 тыс. рублей), прочие безвозмездные поступления – 0,2% (50,0 тыс. рублей), возврат остатков -   -12,0 тыс. рублей.</a:t>
            </a:r>
          </a:p>
        </p:txBody>
      </p:sp>
      <p:pic>
        <p:nvPicPr>
          <p:cNvPr id="13315"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428625"/>
            <a:ext cx="721677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165100" y="1128713"/>
            <a:ext cx="892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7675" algn="just">
              <a:spcBef>
                <a:spcPct val="20000"/>
              </a:spcBef>
              <a:buClr>
                <a:schemeClr val="hlink"/>
              </a:buClr>
              <a:buSzPct val="120000"/>
            </a:pPr>
            <a:r>
              <a:rPr lang="ru-RU" altLang="ru-RU" sz="1600">
                <a:solidFill>
                  <a:srgbClr val="000000"/>
                </a:solidFill>
                <a:latin typeface="Times New Roman" pitchFamily="18" charset="0"/>
              </a:rPr>
              <a:t>Расходная часть бюджета за 2020 год выполнена на </a:t>
            </a:r>
            <a:r>
              <a:rPr lang="ru-RU" altLang="ru-RU" sz="1600" b="1">
                <a:solidFill>
                  <a:srgbClr val="000000"/>
                </a:solidFill>
                <a:latin typeface="Times New Roman" pitchFamily="18" charset="0"/>
              </a:rPr>
              <a:t>99,0</a:t>
            </a:r>
            <a:r>
              <a:rPr lang="ru-RU" altLang="ru-RU" sz="1600">
                <a:solidFill>
                  <a:srgbClr val="000000"/>
                </a:solidFill>
                <a:latin typeface="Times New Roman" pitchFamily="18" charset="0"/>
              </a:rPr>
              <a:t> %, при плане на год </a:t>
            </a:r>
            <a:r>
              <a:rPr lang="ru-RU" altLang="ru-RU" sz="1600" b="1">
                <a:solidFill>
                  <a:srgbClr val="000000"/>
                </a:solidFill>
                <a:latin typeface="Times New Roman" pitchFamily="18" charset="0"/>
              </a:rPr>
              <a:t>32 581,2 </a:t>
            </a:r>
            <a:r>
              <a:rPr lang="ru-RU" altLang="ru-RU" sz="1600">
                <a:solidFill>
                  <a:srgbClr val="000000"/>
                </a:solidFill>
                <a:latin typeface="Times New Roman" pitchFamily="18" charset="0"/>
              </a:rPr>
              <a:t>тыс. рублей исполнено в сумме </a:t>
            </a:r>
            <a:r>
              <a:rPr lang="ru-RU" altLang="ru-RU" sz="1600" b="1">
                <a:solidFill>
                  <a:srgbClr val="000000"/>
                </a:solidFill>
                <a:latin typeface="Times New Roman" pitchFamily="18" charset="0"/>
              </a:rPr>
              <a:t>32 239,9   </a:t>
            </a:r>
            <a:r>
              <a:rPr lang="ru-RU" altLang="ru-RU" sz="1600">
                <a:solidFill>
                  <a:srgbClr val="000000"/>
                </a:solidFill>
                <a:latin typeface="Times New Roman" pitchFamily="18" charset="0"/>
              </a:rPr>
              <a:t>тыс. рублей. </a:t>
            </a:r>
            <a:endParaRPr lang="ru-RU" altLang="ru-RU" sz="1600">
              <a:latin typeface="Times New Roman" pitchFamily="18" charset="0"/>
            </a:endParaRPr>
          </a:p>
        </p:txBody>
      </p:sp>
      <p:sp>
        <p:nvSpPr>
          <p:cNvPr id="5" name="Rectangle 4"/>
          <p:cNvSpPr>
            <a:spLocks noChangeArrowheads="1"/>
          </p:cNvSpPr>
          <p:nvPr/>
        </p:nvSpPr>
        <p:spPr bwMode="auto">
          <a:xfrm>
            <a:off x="-8806" y="310356"/>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latin typeface="Times New Roman" panose="02020603050405020304" pitchFamily="18" charset="0"/>
                <a:cs typeface="Times New Roman" panose="02020603050405020304" pitchFamily="18" charset="0"/>
              </a:rPr>
              <a:t>Исполнение бюджета по расходам</a:t>
            </a:r>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741488"/>
            <a:ext cx="8640763"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8063"/>
            <a:ext cx="152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7625"/>
            <a:ext cx="224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6988"/>
            <a:ext cx="1579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68413"/>
            <a:ext cx="1466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8063"/>
            <a:ext cx="152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7625"/>
            <a:ext cx="224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6988"/>
            <a:ext cx="1579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68413"/>
            <a:ext cx="1466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17926" name="Group 1510"/>
          <p:cNvGraphicFramePr>
            <a:graphicFrameLocks noGrp="1"/>
          </p:cNvGraphicFramePr>
          <p:nvPr>
            <p:ph sz="quarter" idx="1"/>
          </p:nvPr>
        </p:nvGraphicFramePr>
        <p:xfrm>
          <a:off x="0" y="0"/>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расходов бюджета муниципального образования Борисоглебское за 2020 год по разделам классификации расходов бюджетов Российской Федерации</a:t>
                      </a:r>
                      <a:endParaRPr kumimoji="0" lang="ru-RU" altLang="ru-RU" sz="1800" b="1" i="0" u="none" strike="noStrike" cap="none" normalizeH="0" baseline="0" dirty="0" smtClean="0">
                        <a:ln>
                          <a:noFill/>
                        </a:ln>
                        <a:solidFill>
                          <a:schemeClr val="tx1"/>
                        </a:solidFill>
                        <a:effectLst/>
                        <a:latin typeface="Arial" pitchFamily="34"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17927" name="Group 1511"/>
          <p:cNvGraphicFramePr>
            <a:graphicFrameLocks noGrp="1"/>
          </p:cNvGraphicFramePr>
          <p:nvPr>
            <p:ph sz="quarter" idx="2"/>
          </p:nvPr>
        </p:nvGraphicFramePr>
        <p:xfrm>
          <a:off x="8066088" y="908050"/>
          <a:ext cx="963612" cy="274638"/>
        </p:xfrm>
        <a:graphic>
          <a:graphicData uri="http://schemas.openxmlformats.org/drawingml/2006/table">
            <a:tbl>
              <a:tblPr/>
              <a:tblGrid>
                <a:gridCol w="963612"/>
              </a:tblGrid>
              <a:tr h="274638">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altLang="ru-RU" sz="1200" b="1" i="0" u="none" strike="noStrike" cap="none" normalizeH="0" baseline="0" dirty="0" err="1" smtClean="0">
                          <a:ln>
                            <a:noFill/>
                          </a:ln>
                          <a:solidFill>
                            <a:schemeClr val="tx1"/>
                          </a:solidFill>
                          <a:effectLst/>
                          <a:latin typeface="Times New Roman" pitchFamily="18" charset="0"/>
                          <a:cs typeface="Times New Roman" pitchFamily="18" charset="0"/>
                        </a:rPr>
                        <a:t>тыс.рублей</a:t>
                      </a:r>
                      <a:endParaRPr kumimoji="0" lang="ru-RU" altLang="ru-RU" sz="1200" b="1" i="0" u="none" strike="noStrike" cap="none" normalizeH="0" baseline="0" dirty="0" smtClean="0">
                        <a:ln>
                          <a:noFill/>
                        </a:ln>
                        <a:solidFill>
                          <a:schemeClr val="tx1"/>
                        </a:solidFill>
                        <a:effectLst/>
                        <a:latin typeface="Arial" pitchFamily="34" charset="0"/>
                      </a:endParaRPr>
                    </a:p>
                  </a:txBody>
                  <a:tcPr marT="45773" marB="45773"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 name="Таблица 1"/>
          <p:cNvGraphicFramePr>
            <a:graphicFrameLocks noGrp="1"/>
          </p:cNvGraphicFramePr>
          <p:nvPr/>
        </p:nvGraphicFramePr>
        <p:xfrm>
          <a:off x="485775" y="1268413"/>
          <a:ext cx="8232775" cy="3894137"/>
        </p:xfrm>
        <a:graphic>
          <a:graphicData uri="http://schemas.openxmlformats.org/drawingml/2006/table">
            <a:tbl>
              <a:tblPr/>
              <a:tblGrid>
                <a:gridCol w="2813690"/>
                <a:gridCol w="723910"/>
                <a:gridCol w="850254"/>
                <a:gridCol w="1137086"/>
                <a:gridCol w="850254"/>
                <a:gridCol w="928791"/>
                <a:gridCol w="928791"/>
              </a:tblGrid>
              <a:tr h="239255">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rowSpan="2">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gridSpan="2">
                  <a:txBody>
                    <a:bodyPr/>
                    <a:lstStyle/>
                    <a:p>
                      <a:pPr algn="ctr" rtl="0" fontAlgn="ctr"/>
                      <a:r>
                        <a:rPr lang="ru-RU" sz="900" b="0" i="0" u="none" strike="noStrike">
                          <a:solidFill>
                            <a:srgbClr val="000000"/>
                          </a:solidFill>
                          <a:effectLst/>
                          <a:latin typeface="Times New Roman"/>
                        </a:rPr>
                        <a:t>Темп роста, %</a:t>
                      </a: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hMerge="1">
                  <a:txBody>
                    <a:bodyPr/>
                    <a:lstStyle/>
                    <a:p>
                      <a:endParaRPr lang="ru-RU"/>
                    </a:p>
                  </a:txBody>
                  <a:tcPr/>
                </a:tc>
              </a:tr>
              <a:tr h="92283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endParaRPr lang="ru-RU" sz="1200" b="0"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0"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r>
              <a:tr h="227861">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r>
              <a:tr h="227861">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27861">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98756">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11909">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7861">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11909">
                <a:tc>
                  <a:txBody>
                    <a:bodyPr/>
                    <a:lstStyle/>
                    <a:p>
                      <a:pPr algn="just"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dirty="0">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11909">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endParaRPr lang="ru-RU" sz="1200" b="1" i="0" u="none" strike="noStrike" dirty="0">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16467">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ru-RU" sz="1200" b="1" i="0" u="none" strike="noStrike" dirty="0">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16467">
                <a:tc>
                  <a:txBody>
                    <a:bodyPr/>
                    <a:lstStyle/>
                    <a:p>
                      <a:pPr algn="just"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endParaRPr lang="ru-RU" sz="1200" b="1" i="0" u="none" strike="noStrike" dirty="0">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53185">
                <a:tc>
                  <a:txBody>
                    <a:bodyPr/>
                    <a:lstStyle/>
                    <a:p>
                      <a:pPr algn="just"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c>
                  <a:txBody>
                    <a:bodyPr/>
                    <a:lstStyle/>
                    <a:p>
                      <a:pPr algn="ctr" rtl="0" fontAlgn="ctr"/>
                      <a:endParaRPr lang="ru-RU" sz="1200" b="1" i="0" u="none" strike="noStrike" dirty="0">
                        <a:solidFill>
                          <a:srgbClr val="000000"/>
                        </a:solidFill>
                        <a:effectLst/>
                        <a:latin typeface="Times New Roman"/>
                      </a:endParaRPr>
                    </a:p>
                  </a:txBody>
                  <a:tcPr marL="8004" marR="8004" marT="8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F084"/>
                    </a:solidFill>
                  </a:tcPr>
                </a:tc>
              </a:tr>
            </a:tbl>
          </a:graphicData>
        </a:graphic>
      </p:graphicFrame>
      <p:sp>
        <p:nvSpPr>
          <p:cNvPr id="15482" name="Rectangle 2082"/>
          <p:cNvSpPr>
            <a:spLocks noChangeArrowheads="1"/>
          </p:cNvSpPr>
          <p:nvPr/>
        </p:nvSpPr>
        <p:spPr bwMode="auto">
          <a:xfrm>
            <a:off x="485775" y="5661025"/>
            <a:ext cx="64976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ru-RU" altLang="ru-RU" sz="1400" b="1">
                <a:latin typeface="Times New Roman" pitchFamily="18" charset="0"/>
              </a:rPr>
              <a:t>Муниципальный долг на 01.01.2021 года отсутствует.</a:t>
            </a:r>
          </a:p>
          <a:p>
            <a:endParaRPr lang="ru-RU" altLang="ru-RU" sz="1400" b="1">
              <a:latin typeface="Times New Roman" pitchFamily="18" charset="0"/>
            </a:endParaRPr>
          </a:p>
          <a:p>
            <a:r>
              <a:rPr lang="ru-RU" altLang="ru-RU" sz="1400" b="1">
                <a:latin typeface="Times New Roman" pitchFamily="18" charset="0"/>
              </a:rPr>
              <a:t>Кредиторская и дебиторская задолженности на 01.01.2021  года отсутствуют.</a:t>
            </a:r>
          </a:p>
        </p:txBody>
      </p:sp>
      <p:pic>
        <p:nvPicPr>
          <p:cNvPr id="15483" name="Picture 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268413"/>
            <a:ext cx="828040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25413" y="79375"/>
            <a:ext cx="876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Расходы бюджета муниципального образования Борисоглебское на социальную сферу в 2020 году, тыс. рублей</a:t>
            </a:r>
          </a:p>
        </p:txBody>
      </p:sp>
      <p:sp>
        <p:nvSpPr>
          <p:cNvPr id="16387" name="Rectangle 8"/>
          <p:cNvSpPr>
            <a:spLocks noChangeArrowheads="1"/>
          </p:cNvSpPr>
          <p:nvPr/>
        </p:nvSpPr>
        <p:spPr bwMode="auto">
          <a:xfrm>
            <a:off x="292100" y="3357563"/>
            <a:ext cx="8621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400" b="1">
                <a:latin typeface="Times New Roman" pitchFamily="18" charset="0"/>
              </a:rPr>
              <a:t>Доля переданных полномочий из бюджета муниципального образования Борисоглебское в бюджет муниципального образования Муромский район</a:t>
            </a:r>
            <a:r>
              <a:rPr lang="ru-RU" altLang="ru-RU" sz="1400"/>
              <a:t> </a:t>
            </a:r>
          </a:p>
        </p:txBody>
      </p:sp>
      <p:pic>
        <p:nvPicPr>
          <p:cNvPr id="1638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3889375"/>
            <a:ext cx="54991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Диаграмма 5"/>
          <p:cNvGraphicFramePr>
            <a:graphicFrameLocks/>
          </p:cNvGraphicFramePr>
          <p:nvPr/>
        </p:nvGraphicFramePr>
        <p:xfrm>
          <a:off x="1885950" y="3924141"/>
          <a:ext cx="5486400" cy="2903220"/>
        </p:xfrm>
        <a:graphic>
          <a:graphicData uri="http://schemas.openxmlformats.org/drawingml/2006/chart">
            <c:chart xmlns:c="http://schemas.openxmlformats.org/drawingml/2006/chart" xmlns:r="http://schemas.openxmlformats.org/officeDocument/2006/relationships" r:id="rId3"/>
          </a:graphicData>
        </a:graphic>
      </p:graphicFrame>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638" y="692150"/>
            <a:ext cx="5446712"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1338" y="0"/>
            <a:ext cx="8262937" cy="417513"/>
          </a:xfrm>
        </p:spPr>
        <p:txBody>
          <a:bodyPr/>
          <a:lstStyle/>
          <a:p>
            <a:pPr algn="ctr" eaLnBrk="1" hangingPunct="1"/>
            <a:r>
              <a:rPr lang="ru-RU" altLang="ru-RU" sz="2400" b="1" smtClean="0">
                <a:latin typeface="Times New Roman" pitchFamily="18" charset="0"/>
                <a:cs typeface="Times New Roman" pitchFamily="18" charset="0"/>
              </a:rPr>
              <a:t>Межбюджетные отношения</a:t>
            </a:r>
          </a:p>
        </p:txBody>
      </p:sp>
      <p:sp>
        <p:nvSpPr>
          <p:cNvPr id="7171" name="AutoShape 7"/>
          <p:cNvSpPr>
            <a:spLocks noChangeArrowheads="1"/>
          </p:cNvSpPr>
          <p:nvPr/>
        </p:nvSpPr>
        <p:spPr bwMode="auto">
          <a:xfrm>
            <a:off x="237395" y="569213"/>
            <a:ext cx="3783750" cy="1256412"/>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4" name="Text Box 7"/>
          <p:cNvSpPr txBox="1">
            <a:spLocks noChangeArrowheads="1"/>
          </p:cNvSpPr>
          <p:nvPr/>
        </p:nvSpPr>
        <p:spPr bwMode="auto">
          <a:xfrm>
            <a:off x="309563" y="631825"/>
            <a:ext cx="36004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a:latin typeface="Times New Roman" pitchFamily="18" charset="0"/>
              </a:rPr>
              <a:t>Из бюджета Владимирской области:</a:t>
            </a:r>
          </a:p>
          <a:p>
            <a:pPr eaLnBrk="1" hangingPunct="1">
              <a:buFontTx/>
              <a:buChar char="-"/>
            </a:pPr>
            <a:r>
              <a:rPr lang="ru-RU" altLang="ru-RU" sz="1200">
                <a:latin typeface="Times New Roman" pitchFamily="18" charset="0"/>
              </a:rPr>
              <a:t> субсидии 2860,3 тыс. рублей;</a:t>
            </a:r>
          </a:p>
          <a:p>
            <a:pPr eaLnBrk="1" hangingPunct="1">
              <a:buFontTx/>
              <a:buChar char="-"/>
            </a:pPr>
            <a:r>
              <a:rPr lang="ru-RU" altLang="ru-RU" sz="1200">
                <a:latin typeface="Times New Roman" pitchFamily="18" charset="0"/>
              </a:rPr>
              <a:t> субвенции  313,0 тыс. рублей;</a:t>
            </a:r>
          </a:p>
          <a:p>
            <a:pPr eaLnBrk="1" hangingPunct="1">
              <a:buFontTx/>
              <a:buChar char="-"/>
            </a:pPr>
            <a:r>
              <a:rPr lang="ru-RU" altLang="ru-RU" sz="1200">
                <a:latin typeface="Times New Roman" pitchFamily="18" charset="0"/>
              </a:rPr>
              <a:t>дотация на выравнивание бюджетной обеспеченности (за счет субвенции из областного бюджета) 7617,0 тыс. рублей</a:t>
            </a:r>
          </a:p>
        </p:txBody>
      </p:sp>
      <p:sp>
        <p:nvSpPr>
          <p:cNvPr id="2" name="AutoShape 7"/>
          <p:cNvSpPr>
            <a:spLocks noChangeArrowheads="1"/>
          </p:cNvSpPr>
          <p:nvPr/>
        </p:nvSpPr>
        <p:spPr bwMode="auto">
          <a:xfrm>
            <a:off x="184219" y="1874838"/>
            <a:ext cx="3859144" cy="1195387"/>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8" name="AutoShape 26"/>
          <p:cNvSpPr>
            <a:spLocks noChangeArrowheads="1"/>
          </p:cNvSpPr>
          <p:nvPr/>
        </p:nvSpPr>
        <p:spPr bwMode="auto">
          <a:xfrm>
            <a:off x="4722813" y="676275"/>
            <a:ext cx="3597275" cy="1027113"/>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749800" y="676275"/>
            <a:ext cx="3527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БЮДЖЕТ МУНИЦИПАЛЬНОГО ОБРАЗОВАНИЯ БОРИСОГЛЕБСКОЕ</a:t>
            </a:r>
          </a:p>
        </p:txBody>
      </p:sp>
      <p:sp>
        <p:nvSpPr>
          <p:cNvPr id="17420" name="Text Box 36"/>
          <p:cNvSpPr txBox="1">
            <a:spLocks noChangeArrowheads="1"/>
          </p:cNvSpPr>
          <p:nvPr/>
        </p:nvSpPr>
        <p:spPr bwMode="auto">
          <a:xfrm>
            <a:off x="268288" y="1874838"/>
            <a:ext cx="38163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a:latin typeface="Times New Roman" pitchFamily="18" charset="0"/>
              </a:rPr>
              <a:t>Из бюджета МО Муромский район:</a:t>
            </a:r>
          </a:p>
          <a:p>
            <a:pPr algn="just" eaLnBrk="1" hangingPunct="1"/>
            <a:r>
              <a:rPr lang="ru-RU" altLang="ru-RU" sz="1200">
                <a:latin typeface="Times New Roman" pitchFamily="18" charset="0"/>
              </a:rPr>
              <a:t>-дотации на выравнивание  бюджетной  обеспеченности из районного Фонда финансовой поддержки  поселений 5290,0 тыс. рублей;</a:t>
            </a:r>
          </a:p>
          <a:p>
            <a:pPr algn="just" eaLnBrk="1" hangingPunct="1"/>
            <a:r>
              <a:rPr lang="ru-RU" altLang="ru-RU" sz="1200">
                <a:latin typeface="Times New Roman" pitchFamily="18" charset="0"/>
              </a:rPr>
              <a:t>-прочие межбюджетные трансферты 5441,46 тыс. рублей.</a:t>
            </a:r>
          </a:p>
        </p:txBody>
      </p:sp>
      <p:sp>
        <p:nvSpPr>
          <p:cNvPr id="17421" name="AutoShape 51"/>
          <p:cNvSpPr>
            <a:spLocks noChangeArrowheads="1"/>
          </p:cNvSpPr>
          <p:nvPr/>
        </p:nvSpPr>
        <p:spPr bwMode="auto">
          <a:xfrm rot="-1636504">
            <a:off x="4130675" y="1609725"/>
            <a:ext cx="679450" cy="431800"/>
          </a:xfrm>
          <a:prstGeom prst="rightArrow">
            <a:avLst>
              <a:gd name="adj1" fmla="val 50000"/>
              <a:gd name="adj2" fmla="val 50280"/>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2" name="AutoShape 54"/>
          <p:cNvSpPr>
            <a:spLocks noChangeArrowheads="1"/>
          </p:cNvSpPr>
          <p:nvPr/>
        </p:nvSpPr>
        <p:spPr bwMode="auto">
          <a:xfrm>
            <a:off x="4757738" y="2046288"/>
            <a:ext cx="3597275" cy="10160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4800600" y="2033588"/>
            <a:ext cx="3527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a:latin typeface="Times New Roman" pitchFamily="18" charset="0"/>
              </a:rPr>
              <a:t>Иные межбюджетные трансферты </a:t>
            </a:r>
            <a:r>
              <a:rPr lang="ru-RU" altLang="ru-RU" sz="1200">
                <a:latin typeface="Times New Roman" pitchFamily="18" charset="0"/>
              </a:rPr>
              <a:t>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3009,2 тыс. рублей.</a:t>
            </a:r>
          </a:p>
        </p:txBody>
      </p:sp>
      <p:sp>
        <p:nvSpPr>
          <p:cNvPr id="17424" name="AutoShape 61"/>
          <p:cNvSpPr>
            <a:spLocks noChangeArrowheads="1"/>
          </p:cNvSpPr>
          <p:nvPr/>
        </p:nvSpPr>
        <p:spPr bwMode="auto">
          <a:xfrm>
            <a:off x="6297613" y="1703388"/>
            <a:ext cx="433387" cy="342900"/>
          </a:xfrm>
          <a:prstGeom prst="downArrow">
            <a:avLst>
              <a:gd name="adj1" fmla="val 50000"/>
              <a:gd name="adj2" fmla="val 29028"/>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43363" y="763588"/>
            <a:ext cx="679450" cy="431800"/>
          </a:xfrm>
          <a:prstGeom prst="rightArrow">
            <a:avLst>
              <a:gd name="adj1" fmla="val 50000"/>
              <a:gd name="adj2" fmla="val 50280"/>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6" name="Прямоугольник 2"/>
          <p:cNvSpPr>
            <a:spLocks noChangeArrowheads="1"/>
          </p:cNvSpPr>
          <p:nvPr/>
        </p:nvSpPr>
        <p:spPr bwMode="auto">
          <a:xfrm>
            <a:off x="198438" y="3046413"/>
            <a:ext cx="8783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a:latin typeface="Times New Roman" pitchFamily="18" charset="0"/>
                <a:cs typeface="Times New Roman" pitchFamily="18" charset="0"/>
              </a:rPr>
              <a:t>Динамика исполнения по расходам в рамках муниципальных программ за 2019-2020 годы</a:t>
            </a:r>
          </a:p>
        </p:txBody>
      </p:sp>
      <p:graphicFrame>
        <p:nvGraphicFramePr>
          <p:cNvPr id="17" name="Диаграмма 16"/>
          <p:cNvGraphicFramePr>
            <a:graphicFrameLocks/>
          </p:cNvGraphicFramePr>
          <p:nvPr/>
        </p:nvGraphicFramePr>
        <p:xfrm>
          <a:off x="670718" y="3816350"/>
          <a:ext cx="7839075" cy="3041650"/>
        </p:xfrm>
        <a:graphic>
          <a:graphicData uri="http://schemas.openxmlformats.org/drawingml/2006/chart">
            <c:chart xmlns:c="http://schemas.openxmlformats.org/drawingml/2006/chart" xmlns:r="http://schemas.openxmlformats.org/officeDocument/2006/relationships" r:id="rId2"/>
          </a:graphicData>
        </a:graphic>
      </p:graphicFrame>
      <p:pic>
        <p:nvPicPr>
          <p:cNvPr id="1742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3635375"/>
            <a:ext cx="7691438"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a:solidFill>
                  <a:srgbClr val="0000FF"/>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18435" name="Rectangle 122"/>
          <p:cNvSpPr>
            <a:spLocks noChangeArrowheads="1"/>
          </p:cNvSpPr>
          <p:nvPr/>
        </p:nvSpPr>
        <p:spPr bwMode="auto">
          <a:xfrm>
            <a:off x="630238" y="1470025"/>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Показатели средней заработной платы работников культуры</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1916113"/>
            <a:ext cx="801687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709738" y="188913"/>
            <a:ext cx="6424612" cy="863600"/>
          </a:xfrm>
        </p:spPr>
        <p:txBody>
          <a:bodyPr/>
          <a:lstStyle/>
          <a:p>
            <a:pPr algn="ctr"/>
            <a:r>
              <a:rPr lang="ru-RU" altLang="ru-RU" sz="3200" b="1" u="sng" smtClean="0">
                <a:latin typeface="Times New Roman" pitchFamily="18" charset="0"/>
                <a:cs typeface="Times New Roman" pitchFamily="18" charset="0"/>
              </a:rPr>
              <a:t>Источники финансирования дефицита бюджета</a:t>
            </a:r>
          </a:p>
        </p:txBody>
      </p:sp>
      <p:sp>
        <p:nvSpPr>
          <p:cNvPr id="19459" name="Объект 2"/>
          <p:cNvSpPr>
            <a:spLocks noGrp="1"/>
          </p:cNvSpPr>
          <p:nvPr>
            <p:ph idx="1"/>
          </p:nvPr>
        </p:nvSpPr>
        <p:spPr>
          <a:xfrm>
            <a:off x="846138" y="1341438"/>
            <a:ext cx="7872412" cy="935037"/>
          </a:xfrm>
        </p:spPr>
        <p:txBody>
          <a:bodyPr/>
          <a:lstStyle/>
          <a:p>
            <a:pPr marL="0" indent="0" algn="just">
              <a:buFontTx/>
              <a:buNone/>
            </a:pPr>
            <a:r>
              <a:rPr lang="ru-RU" altLang="ru-RU" sz="1600" smtClean="0">
                <a:latin typeface="Times New Roman" pitchFamily="18" charset="0"/>
                <a:cs typeface="Times New Roman" pitchFamily="18" charset="0"/>
              </a:rPr>
              <a:t>       Бюджет муниципального образования Борисоглебское за 2020 год выполнен с превышением расходов над доходами  (дефицит бюджета) в сумме 45,4 тыс. рублей.</a:t>
            </a:r>
          </a:p>
          <a:p>
            <a:pPr marL="0" indent="0" algn="just">
              <a:buFontTx/>
              <a:buNone/>
            </a:pPr>
            <a:r>
              <a:rPr lang="ru-RU" altLang="ru-RU" sz="1600" smtClean="0">
                <a:solidFill>
                  <a:srgbClr val="000000"/>
                </a:solidFill>
                <a:latin typeface="Times New Roman" pitchFamily="18" charset="0"/>
                <a:cs typeface="Times New Roman" pitchFamily="18" charset="0"/>
              </a:rPr>
              <a:t> </a:t>
            </a:r>
          </a:p>
          <a:p>
            <a:pPr marL="0" indent="0" algn="just">
              <a:buFontTx/>
              <a:buNone/>
            </a:pPr>
            <a:endParaRPr lang="ru-RU" altLang="ru-RU" sz="1600" smtClean="0">
              <a:latin typeface="Times New Roman" pitchFamily="18" charset="0"/>
              <a:cs typeface="Times New Roman" pitchFamily="18" charset="0"/>
            </a:endParaRPr>
          </a:p>
        </p:txBody>
      </p:sp>
      <p:pic>
        <p:nvPicPr>
          <p:cNvPr id="19460"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2420938"/>
            <a:ext cx="7872412"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5875" y="-100013"/>
            <a:ext cx="9180513" cy="1081088"/>
          </a:xfrm>
        </p:spPr>
        <p:txBody>
          <a:bodyPr/>
          <a:lstStyle/>
          <a:p>
            <a:pPr algn="ctr" eaLnBrk="1" hangingPunct="1">
              <a:defRPr/>
            </a:pPr>
            <a:r>
              <a:rPr lang="ru-RU" altLang="ru-RU" sz="2700" b="1" u="sng" dirty="0" smtClean="0">
                <a:solidFill>
                  <a:schemeClr val="tx1"/>
                </a:solidFill>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Борисоглебское за 2020 год</a:t>
            </a:r>
            <a:r>
              <a:rPr lang="ru-RU" altLang="ru-RU" sz="2700" b="1" u="sng" dirty="0" smtClean="0">
                <a:solidFill>
                  <a:schemeClr val="tx1"/>
                </a:solidFill>
                <a:latin typeface="Times New Roman" pitchFamily="18" charset="0"/>
              </a:rPr>
              <a:t> </a:t>
            </a:r>
          </a:p>
        </p:txBody>
      </p:sp>
      <p:pic>
        <p:nvPicPr>
          <p:cNvPr id="204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08050"/>
            <a:ext cx="8769350"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7913"/>
            <a:ext cx="2201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8550"/>
            <a:ext cx="2041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8713"/>
            <a:ext cx="2676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0650"/>
            <a:ext cx="2182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0013"/>
            <a:ext cx="2352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19850"/>
            <a:ext cx="253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7913"/>
            <a:ext cx="2201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8550"/>
            <a:ext cx="2041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8713"/>
            <a:ext cx="2676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0650"/>
            <a:ext cx="2182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0013"/>
            <a:ext cx="2352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19850"/>
            <a:ext cx="253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620713"/>
            <a:ext cx="856932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a:latin typeface="Times New Roman" pitchFamily="18" charset="0"/>
              </a:rPr>
              <a:t>Годовой отчет об исполнении бюджета муниципального образования Борисоглебское представляется в Совет народных депутатов муниципального образования Борисоглебское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Борисоглебское и заключения органа государственного финансового контроля Совет народных депутатов муниципального образования Борисоглебское принимает либо отклоняет решение об исполнении бюджета.</a:t>
            </a:r>
          </a:p>
          <a:p>
            <a:pPr algn="just" eaLnBrk="1" hangingPunct="1">
              <a:spcBef>
                <a:spcPct val="50000"/>
              </a:spcBef>
            </a:pPr>
            <a:r>
              <a:rPr lang="ru-RU" altLang="ru-RU" sz="1400">
                <a:latin typeface="Times New Roman" pitchFamily="18" charset="0"/>
              </a:rPr>
              <a:t>По вопросу рассмотрения проекта решения Совета народных депутатов муниципального образования Борисоглебское </a:t>
            </a:r>
            <a:r>
              <a:rPr lang="ru-RU" altLang="ru-RU" sz="140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Борисоглебское за 2020 год» </a:t>
            </a:r>
            <a:r>
              <a:rPr lang="ru-RU" altLang="ru-RU" sz="1400">
                <a:latin typeface="Times New Roman" pitchFamily="18" charset="0"/>
              </a:rPr>
              <a:t>назначаются публичные слушания. Положение «О публичных слушаниях в муниципальном образовании Борисоглебское» утверждено решением Совета народных депутатов муниципального образования Борисоглебское от 12.05.2006 г. № 26. </a:t>
            </a:r>
          </a:p>
          <a:p>
            <a:pPr algn="just" eaLnBrk="1" hangingPunct="1">
              <a:spcBef>
                <a:spcPct val="50000"/>
              </a:spcBef>
            </a:pPr>
            <a:r>
              <a:rPr lang="ru-RU" altLang="ru-RU" sz="1400">
                <a:latin typeface="Times New Roman" pitchFamily="18" charset="0"/>
              </a:rPr>
              <a:t>Решением Совета народных депутатов «О назначении публичных слушаний по проекту решения Совета народных депутатов «Об утверждении отчета об исполнении бюджета муниципального образования Борисоглебское за 2020 год» определены: </a:t>
            </a:r>
          </a:p>
          <a:p>
            <a:pPr algn="just" eaLnBrk="1" hangingPunct="1">
              <a:spcBef>
                <a:spcPct val="50000"/>
              </a:spcBef>
              <a:buFontTx/>
              <a:buChar char="-"/>
            </a:pPr>
            <a:r>
              <a:rPr lang="ru-RU" altLang="ru-RU" sz="1400">
                <a:latin typeface="Times New Roman" pitchFamily="18" charset="0"/>
              </a:rPr>
              <a:t>дата и место проведения публичных слушаний - 13 мая 2021 года в 14 час.00 мин. Муромский район, с. Борисоглеб, ул. Первомайская, д.16, кабинет Главы администрации муниципального образования Борисоглебское ;</a:t>
            </a:r>
          </a:p>
          <a:p>
            <a:pPr algn="just" eaLnBrk="1" hangingPunct="1">
              <a:spcBef>
                <a:spcPct val="50000"/>
              </a:spcBef>
              <a:buFontTx/>
              <a:buChar char="-"/>
            </a:pPr>
            <a:r>
              <a:rPr lang="ru-RU" altLang="ru-RU" sz="1400">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муниципального образования Борисоглебское за 2020 год» жители муниципального образования Борисоглебское могут письменно направлять в комиссию,  расположенную по адресу: 602212 с. Борисоглеб, ул. Первомайская, д.16 Муромского района, до 12 мая 2021 года.</a:t>
            </a:r>
          </a:p>
        </p:txBody>
      </p:sp>
      <p:sp>
        <p:nvSpPr>
          <p:cNvPr id="3087" name="Rectangle 4"/>
          <p:cNvSpPr>
            <a:spLocks noChangeArrowheads="1"/>
          </p:cNvSpPr>
          <p:nvPr/>
        </p:nvSpPr>
        <p:spPr bwMode="auto">
          <a:xfrm>
            <a:off x="2070100" y="0"/>
            <a:ext cx="5329238"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latin typeface="Times New Roman" panose="02020603050405020304" pitchFamily="18" charset="0"/>
                <a:cs typeface="Times New Roman" panose="02020603050405020304"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198438" y="30940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a:latin typeface="Times New Roman" pitchFamily="18" charset="0"/>
              </a:rPr>
              <a:t>Информация для контактов</a:t>
            </a:r>
          </a:p>
          <a:p>
            <a:pPr algn="ctr" eaLnBrk="1" hangingPunct="1">
              <a:spcBef>
                <a:spcPct val="50000"/>
              </a:spcBef>
            </a:pPr>
            <a:endParaRPr lang="ru-RU" altLang="ru-RU" sz="1800" b="1" u="sng">
              <a:latin typeface="Times New Roman" pitchFamily="18" charset="0"/>
            </a:endParaRPr>
          </a:p>
          <a:p>
            <a:pPr algn="ctr" eaLnBrk="1" hangingPunct="1">
              <a:spcBef>
                <a:spcPct val="50000"/>
              </a:spcBef>
            </a:pPr>
            <a:r>
              <a:rPr lang="ru-RU" altLang="ru-RU" sz="1600">
                <a:latin typeface="Times New Roman" pitchFamily="18" charset="0"/>
              </a:rPr>
              <a:t>Финансовое управление администрации Муромского района</a:t>
            </a:r>
          </a:p>
          <a:p>
            <a:pPr algn="ctr" eaLnBrk="1" hangingPunct="1"/>
            <a:r>
              <a:rPr lang="ru-RU" altLang="ru-RU" sz="1600">
                <a:latin typeface="Times New Roman" pitchFamily="18" charset="0"/>
              </a:rPr>
              <a:t>Адрес: пл. Крестьянина, 6</a:t>
            </a:r>
          </a:p>
          <a:p>
            <a:pPr algn="ctr" eaLnBrk="1" hangingPunct="1"/>
            <a:r>
              <a:rPr lang="ru-RU" altLang="ru-RU" sz="1600">
                <a:latin typeface="Times New Roman" pitchFamily="18" charset="0"/>
              </a:rPr>
              <a:t>г. Муром, Владимирская обл., 602267</a:t>
            </a:r>
          </a:p>
          <a:p>
            <a:pPr algn="ctr" eaLnBrk="1" hangingPunct="1"/>
            <a:r>
              <a:rPr lang="ru-RU" altLang="ru-RU" sz="1600">
                <a:latin typeface="Times New Roman" pitchFamily="18" charset="0"/>
              </a:rPr>
              <a:t>тел. (49234) 3-31-95, факс (49234) 2-69-95</a:t>
            </a:r>
          </a:p>
          <a:p>
            <a:pPr algn="ctr" eaLnBrk="1" hangingPunct="1"/>
            <a:r>
              <a:rPr lang="en-US" altLang="ru-RU" sz="1600">
                <a:latin typeface="Times New Roman" pitchFamily="18" charset="0"/>
              </a:rPr>
              <a:t>e-mail: </a:t>
            </a:r>
            <a:r>
              <a:rPr lang="ru-RU" altLang="ru-RU" sz="1600" u="sng">
                <a:latin typeface="Times New Roman" pitchFamily="18" charset="0"/>
              </a:rPr>
              <a:t>rayfu@mail.ru</a:t>
            </a:r>
          </a:p>
          <a:p>
            <a:pPr algn="ctr" eaLnBrk="1" hangingPunct="1"/>
            <a:r>
              <a:rPr lang="ru-RU" altLang="ru-RU" sz="1600">
                <a:latin typeface="Times New Roman" pitchFamily="18" charset="0"/>
              </a:rPr>
              <a:t>График работы финансового управления:</a:t>
            </a:r>
          </a:p>
          <a:p>
            <a:pPr algn="ctr" eaLnBrk="1" hangingPunct="1"/>
            <a:r>
              <a:rPr lang="ru-RU" altLang="ru-RU" sz="1600">
                <a:latin typeface="Times New Roman" pitchFamily="18" charset="0"/>
              </a:rPr>
              <a:t>с 8:00 до 17:00 перерыв на обед с 12:00 до 13:00</a:t>
            </a:r>
          </a:p>
        </p:txBody>
      </p:sp>
      <p:sp>
        <p:nvSpPr>
          <p:cNvPr id="21507" name="Text Box 5"/>
          <p:cNvSpPr txBox="1">
            <a:spLocks noChangeArrowheads="1"/>
          </p:cNvSpPr>
          <p:nvPr/>
        </p:nvSpPr>
        <p:spPr bwMode="auto">
          <a:xfrm>
            <a:off x="282575" y="188913"/>
            <a:ext cx="85312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r>
              <a:rPr lang="ru-RU" sz="1600"/>
              <a:t> </a:t>
            </a:r>
          </a:p>
          <a:p>
            <a:pPr algn="just" eaLnBrk="1" hangingPunct="1">
              <a:spcBef>
                <a:spcPct val="50000"/>
              </a:spcBef>
            </a:pPr>
            <a:r>
              <a:rPr lang="ru-RU" altLang="ru-RU" sz="1600">
                <a:latin typeface="Times New Roman" pitchFamily="18" charset="0"/>
              </a:rPr>
              <a:t>С решением Совета народных депутатов муниципального образования Борисоглебское №16 от 22.04.2021 года «О назначении публичных слушаний по проекту решения Совета народных депутатов «Об утверждении отчета об исполнении бюджета муниципального образования  Борисоглебское за 2020 год» можно ознакомиться в газете «Муромский край. Документы» №45 (4674) от 30.04.2021 года или на сайте администрации Муромского района </a:t>
            </a:r>
            <a:r>
              <a:rPr lang="en-US" altLang="ru-RU" sz="1600" u="sng">
                <a:solidFill>
                  <a:srgbClr val="000099"/>
                </a:solidFill>
                <a:latin typeface="Times New Roman" pitchFamily="18" charset="0"/>
              </a:rPr>
              <a:t>www.muromraion.ru</a:t>
            </a:r>
            <a:r>
              <a:rPr lang="ru-RU" altLang="ru-RU" sz="1600" u="sng">
                <a:solidFill>
                  <a:srgbClr val="000099"/>
                </a:solidFill>
                <a:latin typeface="Times New Roman" pitchFamily="18" charset="0"/>
              </a:rPr>
              <a:t> </a:t>
            </a:r>
            <a:r>
              <a:rPr lang="en-US" altLang="ru-RU" sz="1600">
                <a:solidFill>
                  <a:srgbClr val="000099"/>
                </a:solidFill>
                <a:latin typeface="Times New Roman" pitchFamily="18" charset="0"/>
              </a:rPr>
              <a:t> </a:t>
            </a:r>
            <a:r>
              <a:rPr lang="ru-RU" altLang="ru-RU" sz="1600">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291147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103563"/>
            <a:ext cx="2673350" cy="2352675"/>
          </a:xfrm>
          <a:prstGeom prst="rect">
            <a:avLst/>
          </a:prstGeom>
          <a:gradFill rotWithShape="1">
            <a:gsLst>
              <a:gs pos="0">
                <a:srgbClr val="FF99FF"/>
              </a:gs>
              <a:gs pos="100000">
                <a:srgbClr val="FFFF99"/>
              </a:gs>
            </a:gsLst>
            <a:lin ang="5400000" scaled="1"/>
          </a:gradFill>
          <a:ln w="9525">
            <a:solidFill>
              <a:schemeClr val="tx1"/>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260350"/>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a:solidFill>
                  <a:srgbClr val="3366FF"/>
                </a:solidFill>
                <a:latin typeface="Times New Roman" pitchFamily="18" charset="0"/>
              </a:rPr>
              <a:t>Исполнение бюджета</a:t>
            </a:r>
            <a:r>
              <a:rPr lang="ru-RU" altLang="ru-RU" sz="1600" b="1">
                <a:latin typeface="Times New Roman" pitchFamily="18" charset="0"/>
              </a:rPr>
              <a:t> начинается с момента утверждения решения о бюджете законодательным (представительным) 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392906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2997200"/>
            <a:ext cx="2566987" cy="2565400"/>
          </a:xfrm>
          <a:prstGeom prst="rect">
            <a:avLst/>
          </a:prstGeom>
          <a:gradFill rotWithShape="1">
            <a:gsLst>
              <a:gs pos="0">
                <a:srgbClr val="FF99FF"/>
              </a:gs>
              <a:gs pos="100000">
                <a:srgbClr val="FFFF99"/>
              </a:gs>
            </a:gsLst>
            <a:lin ang="5400000" scaled="1"/>
          </a:gradFill>
          <a:ln w="9525">
            <a:solidFill>
              <a:schemeClr val="tx1"/>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a:solidFill>
                  <a:srgbClr val="000099"/>
                </a:solidFill>
                <a:latin typeface="Times New Roman" pitchFamily="18" charset="0"/>
              </a:rPr>
              <a:t>Исполнение бюджета по доходам</a:t>
            </a:r>
            <a:r>
              <a:rPr lang="ru-RU" altLang="ru-RU" sz="1800">
                <a:solidFill>
                  <a:srgbClr val="000099"/>
                </a:solidFill>
                <a:latin typeface="Times New Roman" pitchFamily="18" charset="0"/>
              </a:rPr>
              <a:t> </a:t>
            </a:r>
          </a:p>
          <a:p>
            <a:pPr algn="just" eaLnBrk="1" hangingPunct="1"/>
            <a:r>
              <a:rPr lang="ru-RU" altLang="ru-RU" sz="140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a:p>
        </p:txBody>
      </p:sp>
      <p:pic>
        <p:nvPicPr>
          <p:cNvPr id="4107" name="Picture 11"/>
          <p:cNvPicPr>
            <a:picLocks noChangeAspect="1" noChangeArrowheads="1"/>
          </p:cNvPicPr>
          <p:nvPr/>
        </p:nvPicPr>
        <p:blipFill>
          <a:blip r:embed="rId2">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7938" y="260350"/>
            <a:ext cx="9180513" cy="1200150"/>
          </a:xfrm>
          <a:prstGeom prst="rect">
            <a:avLst/>
          </a:prstGeom>
          <a:noFill/>
          <a:ln>
            <a:noFill/>
          </a:ln>
          <a:extLst/>
        </p:spPr>
        <p:txBody>
          <a:bodyPr>
            <a:spAutoFit/>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400" b="1" i="1" dirty="0" smtClean="0">
                <a:latin typeface="Times New Roman" pitchFamily="18" charset="0"/>
                <a:cs typeface="+mn-cs"/>
              </a:rPr>
              <a:t>Основные параметры исполнения бюджета муниципального образования</a:t>
            </a:r>
            <a:r>
              <a:rPr lang="ru-RU" altLang="ru-RU" sz="2400" b="1" i="1" dirty="0">
                <a:latin typeface="Times New Roman" pitchFamily="18" charset="0"/>
                <a:cs typeface="+mn-cs"/>
              </a:rPr>
              <a:t> </a:t>
            </a:r>
            <a:r>
              <a:rPr lang="ru-RU" altLang="ru-RU" sz="2400" b="1" i="1" dirty="0" smtClean="0">
                <a:latin typeface="Times New Roman" pitchFamily="18" charset="0"/>
                <a:cs typeface="+mn-cs"/>
              </a:rPr>
              <a:t>Борисоглебское</a:t>
            </a:r>
          </a:p>
          <a:p>
            <a:pPr algn="ctr" eaLnBrk="1" hangingPunct="1">
              <a:spcBef>
                <a:spcPct val="0"/>
              </a:spcBef>
              <a:buFontTx/>
              <a:buNone/>
              <a:defRPr/>
            </a:pPr>
            <a:r>
              <a:rPr lang="ru-RU" altLang="ru-RU" sz="2400" b="1" i="1" dirty="0" smtClean="0">
                <a:latin typeface="Times New Roman" pitchFamily="18" charset="0"/>
                <a:cs typeface="+mn-cs"/>
              </a:rPr>
              <a:t>за 2020 год</a:t>
            </a:r>
          </a:p>
        </p:txBody>
      </p:sp>
      <p:sp>
        <p:nvSpPr>
          <p:cNvPr id="4" name="Скругленный прямоугольник 3"/>
          <p:cNvSpPr/>
          <p:nvPr/>
        </p:nvSpPr>
        <p:spPr bwMode="auto">
          <a:xfrm>
            <a:off x="5815013" y="2122190"/>
            <a:ext cx="2808287" cy="1698923"/>
          </a:xfrm>
          <a:prstGeom prst="roundRect">
            <a:avLst/>
          </a:prstGeom>
          <a:ln>
            <a:solidFill>
              <a:schemeClr val="tx1"/>
            </a:solidFill>
            <a:headEnd type="none" w="med" len="med"/>
            <a:tailEnd type="none" w="med" len="med"/>
          </a:ln>
          <a:extLst/>
        </p:spPr>
        <p:style>
          <a:lnRef idx="1">
            <a:schemeClr val="accent5"/>
          </a:lnRef>
          <a:fillRef idx="1003">
            <a:schemeClr val="lt1"/>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Борисоглебское </a:t>
            </a:r>
          </a:p>
          <a:p>
            <a:pPr algn="ctr">
              <a:defRPr/>
            </a:pPr>
            <a:r>
              <a:rPr lang="ru-RU" sz="2400" b="1" dirty="0">
                <a:solidFill>
                  <a:schemeClr val="tx1"/>
                </a:solidFill>
                <a:latin typeface="Times New Roman" panose="02020603050405020304" pitchFamily="18" charset="0"/>
                <a:cs typeface="Times New Roman" panose="02020603050405020304" pitchFamily="18" charset="0"/>
              </a:rPr>
              <a:t>32239,9</a:t>
            </a:r>
            <a:r>
              <a:rPr lang="ru-RU" sz="1800" b="1" dirty="0">
                <a:solidFill>
                  <a:schemeClr val="tx1"/>
                </a:solidFill>
                <a:latin typeface="Times New Roman" panose="02020603050405020304" pitchFamily="18" charset="0"/>
                <a:cs typeface="Times New Roman" panose="02020603050405020304" pitchFamily="18" charset="0"/>
              </a:rPr>
              <a:t>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bwMode="auto">
          <a:xfrm>
            <a:off x="552595" y="2122190"/>
            <a:ext cx="2808312" cy="1832272"/>
          </a:xfrm>
          <a:prstGeom prst="roundRect">
            <a:avLst/>
          </a:prstGeom>
          <a:ln>
            <a:solidFill>
              <a:schemeClr val="tx1"/>
            </a:solidFill>
            <a:headEnd type="none" w="med" len="med"/>
            <a:tailEnd type="none" w="med" len="med"/>
          </a:ln>
          <a:extLst/>
        </p:spPr>
        <p:style>
          <a:lnRef idx="0">
            <a:schemeClr val="accent1"/>
          </a:lnRef>
          <a:fillRef idx="1003">
            <a:schemeClr val="lt1"/>
          </a:fillRef>
          <a:effectRef idx="3">
            <a:schemeClr val="accent1"/>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Борисоглебское</a:t>
            </a:r>
          </a:p>
          <a:p>
            <a:pPr algn="ctr">
              <a:defRPr/>
            </a:pPr>
            <a:r>
              <a:rPr lang="ru-RU" sz="1800" b="1" dirty="0">
                <a:solidFill>
                  <a:schemeClr val="tx1"/>
                </a:solidFill>
                <a:latin typeface="Times New Roman" panose="02020603050405020304" pitchFamily="18" charset="0"/>
                <a:cs typeface="Times New Roman" panose="02020603050405020304" pitchFamily="18" charset="0"/>
              </a:rPr>
              <a:t> </a:t>
            </a:r>
            <a:r>
              <a:rPr lang="ru-RU" sz="2400" b="1" dirty="0">
                <a:solidFill>
                  <a:schemeClr val="tx2">
                    <a:lumMod val="95000"/>
                    <a:lumOff val="5000"/>
                  </a:schemeClr>
                </a:solidFill>
                <a:latin typeface="Times New Roman" panose="02020603050405020304" pitchFamily="18" charset="0"/>
                <a:cs typeface="Times New Roman" panose="02020603050405020304" pitchFamily="18" charset="0"/>
              </a:rPr>
              <a:t>32194,5</a:t>
            </a:r>
            <a:r>
              <a:rPr lang="ru-RU" sz="1800" b="1" dirty="0">
                <a:solidFill>
                  <a:schemeClr val="tx1"/>
                </a:solidFill>
                <a:latin typeface="Times New Roman" panose="02020603050405020304" pitchFamily="18" charset="0"/>
                <a:cs typeface="Times New Roman" panose="02020603050405020304" pitchFamily="18" charset="0"/>
              </a:rPr>
              <a:t>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61677"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Скругленный прямоугольник 21"/>
          <p:cNvSpPr/>
          <p:nvPr/>
        </p:nvSpPr>
        <p:spPr bwMode="auto">
          <a:xfrm>
            <a:off x="3178147" y="4348956"/>
            <a:ext cx="2808312" cy="1688256"/>
          </a:xfrm>
          <a:prstGeom prst="roundRect">
            <a:avLst/>
          </a:prstGeom>
          <a:ln>
            <a:solidFill>
              <a:schemeClr val="tx1"/>
            </a:solidFill>
            <a:headEnd type="none" w="med" len="med"/>
            <a:tailEnd type="none" w="med" len="med"/>
          </a:ln>
          <a:extLst/>
        </p:spPr>
        <p:style>
          <a:lnRef idx="0">
            <a:schemeClr val="accent5"/>
          </a:lnRef>
          <a:fillRef idx="1003">
            <a:schemeClr val="lt1"/>
          </a:fillRef>
          <a:effectRef idx="3">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Профицит</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1800" b="1" dirty="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45,4</a:t>
            </a:r>
            <a:r>
              <a:rPr lang="ru-RU" sz="1800" b="1" dirty="0">
                <a:solidFill>
                  <a:schemeClr val="tx1"/>
                </a:solidFill>
                <a:latin typeface="Times New Roman" panose="02020603050405020304" pitchFamily="18" charset="0"/>
                <a:cs typeface="Times New Roman" panose="02020603050405020304" pitchFamily="18" charset="0"/>
              </a:rPr>
              <a:t> тыс. рублей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98438" y="0"/>
            <a:ext cx="8567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a:latin typeface="Times New Roman" pitchFamily="18" charset="0"/>
              </a:rPr>
              <a:t>Основные экономические показатели развития экономики муниципального образования Борисоглебское  за 2020 год</a:t>
            </a:r>
          </a:p>
        </p:txBody>
      </p:sp>
      <p:sp>
        <p:nvSpPr>
          <p:cNvPr id="5123" name="Rectangle 6"/>
          <p:cNvSpPr>
            <a:spLocks noChangeArrowheads="1"/>
          </p:cNvSpPr>
          <p:nvPr/>
        </p:nvSpPr>
        <p:spPr bwMode="auto">
          <a:xfrm>
            <a:off x="4597400" y="3716338"/>
            <a:ext cx="4291013" cy="2867025"/>
          </a:xfrm>
          <a:prstGeom prst="rect">
            <a:avLst/>
          </a:prstGeom>
          <a:noFill/>
          <a:ln>
            <a:noFill/>
          </a:ln>
          <a:extLst/>
        </p:spPr>
        <p:txBody>
          <a:bodyPr>
            <a:spAutoFit/>
          </a:bodyPr>
          <a:lstStyle>
            <a:lvl1pPr marL="285750" indent="-285750"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6070 чел. -численность постоянного населения </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3186 чел. –численность трудоспособного населения</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800 чел. – численность моложе трудоспособного возраста</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2084 чел. – численность старше трудоспособного возраста (пенсионеры)</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cs typeface="Times New Roman" pitchFamily="18" charset="0"/>
              </a:rPr>
              <a:t>242,2 </a:t>
            </a:r>
            <a:r>
              <a:rPr lang="ru-RU" altLang="ru-RU" sz="1400" b="1" dirty="0" smtClean="0">
                <a:solidFill>
                  <a:srgbClr val="FF0000"/>
                </a:solidFill>
                <a:latin typeface="Times New Roman" pitchFamily="18" charset="0"/>
                <a:cs typeface="Times New Roman" pitchFamily="18" charset="0"/>
              </a:rPr>
              <a:t> </a:t>
            </a:r>
            <a:r>
              <a:rPr lang="ru-RU" altLang="ru-RU" sz="1400" b="1" dirty="0" smtClean="0">
                <a:latin typeface="Times New Roman" pitchFamily="18" charset="0"/>
                <a:cs typeface="Times New Roman" pitchFamily="18" charset="0"/>
              </a:rPr>
              <a:t>тыс. руб. – фонд заработной платы работников</a:t>
            </a:r>
          </a:p>
          <a:p>
            <a:pPr marL="0" indent="0" eaLnBrk="1" hangingPunct="1">
              <a:lnSpc>
                <a:spcPct val="80000"/>
              </a:lnSpc>
              <a:spcBef>
                <a:spcPct val="50000"/>
              </a:spcBef>
              <a:spcAft>
                <a:spcPts val="750"/>
              </a:spcAft>
              <a:buFontTx/>
              <a:buNone/>
              <a:defRPr/>
            </a:pPr>
            <a:endParaRPr lang="ru-RU" altLang="ru-RU" sz="1400" b="1" dirty="0" smtClean="0">
              <a:latin typeface="Times New Roman" pitchFamily="18" charset="0"/>
            </a:endParaRPr>
          </a:p>
        </p:txBody>
      </p:sp>
      <p:pic>
        <p:nvPicPr>
          <p:cNvPr id="61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646113"/>
            <a:ext cx="4567237"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646113"/>
            <a:ext cx="457517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3573463"/>
            <a:ext cx="4575175"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333375"/>
            <a:ext cx="9180513" cy="503238"/>
          </a:xfrm>
        </p:spPr>
        <p:txBody>
          <a:bodyPr/>
          <a:lstStyle/>
          <a:p>
            <a:pPr algn="ctr" eaLnBrk="1" hangingPunct="1"/>
            <a:r>
              <a:rPr lang="ru-RU" altLang="ru-RU" sz="1800" b="1" smtClean="0">
                <a:latin typeface="Times New Roman" pitchFamily="18" charset="0"/>
                <a:cs typeface="Times New Roman" pitchFamily="18" charset="0"/>
              </a:rPr>
              <a:t>Показатели доходов и расходов бюджета муниципального образования Борисоглебское  в расчете на душу населения </a:t>
            </a:r>
            <a:br>
              <a:rPr lang="ru-RU" altLang="ru-RU" sz="1800" b="1" smtClean="0">
                <a:latin typeface="Times New Roman" pitchFamily="18" charset="0"/>
                <a:cs typeface="Times New Roman" pitchFamily="18" charset="0"/>
              </a:rPr>
            </a:br>
            <a:r>
              <a:rPr lang="ru-RU" altLang="ru-RU" sz="1400" b="1" smtClean="0">
                <a:latin typeface="Times New Roman" pitchFamily="18" charset="0"/>
                <a:cs typeface="Times New Roman" pitchFamily="18" charset="0"/>
              </a:rPr>
              <a:t>(численность постоянного населения 2019 год - 6121 чел., 2020 год - 6070 чел.)</a:t>
            </a:r>
            <a:r>
              <a:rPr lang="ru-RU" altLang="ru-RU" sz="1400" smtClean="0"/>
              <a:t/>
            </a:r>
            <a:br>
              <a:rPr lang="ru-RU" altLang="ru-RU" sz="1400" smtClean="0"/>
            </a:br>
            <a:endParaRPr lang="ru-RU" altLang="ru-RU" sz="1400" smtClean="0"/>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003300"/>
            <a:ext cx="8712200"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Объект 1"/>
          <p:cNvGraphicFramePr>
            <a:graphicFrameLocks noChangeAspect="1"/>
          </p:cNvGraphicFramePr>
          <p:nvPr/>
        </p:nvGraphicFramePr>
        <p:xfrm>
          <a:off x="88900" y="2000250"/>
          <a:ext cx="6375400" cy="4749800"/>
        </p:xfrm>
        <a:graphic>
          <a:graphicData uri="http://schemas.openxmlformats.org/presentationml/2006/ole">
            <mc:AlternateContent xmlns:mc="http://schemas.openxmlformats.org/markup-compatibility/2006">
              <mc:Choice xmlns:v="urn:schemas-microsoft-com:vml" Requires="v">
                <p:oleObj spid="_x0000_s8198" name="Диаграмма" r:id="rId3" imgW="4781462" imgH="3403666" progId="Excel.Chart.8">
                  <p:embed/>
                </p:oleObj>
              </mc:Choice>
              <mc:Fallback>
                <p:oleObj name="Диаграмма" r:id="rId3" imgW="4781462" imgH="3403666" progId="Excel.Chart.8">
                  <p:embed/>
                  <p:pic>
                    <p:nvPicPr>
                      <p:cNvPr id="0"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2000250"/>
                        <a:ext cx="63754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5" name="Прямоугольник 2"/>
          <p:cNvSpPr>
            <a:spLocks noChangeArrowheads="1"/>
          </p:cNvSpPr>
          <p:nvPr/>
        </p:nvSpPr>
        <p:spPr bwMode="auto">
          <a:xfrm>
            <a:off x="269875" y="981075"/>
            <a:ext cx="87137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a:latin typeface="Times New Roman" pitchFamily="18" charset="0"/>
                <a:cs typeface="Times New Roman" pitchFamily="18" charset="0"/>
              </a:rPr>
              <a:t>Бюджет муниципального образования Борисоглебское по доходам за 2020 год исполнен на 100,4 % к уточненному плану и составил сумму 32194,5 тыс. рублей. Налоговые и неналоговые доходы за отчетный период выполнены на 101,6 % или на сумму 8837,6 тыс. рублей, безвозмездные поступления составили сумму 23356,9 тыс. рублей или исполнены на 100,0 %. </a:t>
            </a:r>
          </a:p>
        </p:txBody>
      </p:sp>
      <p:sp>
        <p:nvSpPr>
          <p:cNvPr id="8196" name="Прямоугольник 11"/>
          <p:cNvSpPr>
            <a:spLocks noChangeArrowheads="1"/>
          </p:cNvSpPr>
          <p:nvPr/>
        </p:nvSpPr>
        <p:spPr bwMode="auto">
          <a:xfrm>
            <a:off x="6519863" y="1700213"/>
            <a:ext cx="247015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a:latin typeface="Times New Roman" pitchFamily="18" charset="0"/>
                <a:cs typeface="Times New Roman" pitchFamily="18" charset="0"/>
              </a:rPr>
              <a:t>     Доходы бюджета муниципального образования в 2020 году уменьшились по сравнению с уровнем 2019 года на 6,1% или на сумму 2075,6 тыс. рублей, в том числе:</a:t>
            </a:r>
          </a:p>
          <a:p>
            <a:pPr algn="just" eaLnBrk="0" hangingPunct="0">
              <a:spcBef>
                <a:spcPct val="20000"/>
              </a:spcBef>
              <a:buFontTx/>
              <a:buChar char="•"/>
            </a:pPr>
            <a:r>
              <a:rPr lang="ru-RU" altLang="ru-RU" sz="1400">
                <a:latin typeface="Times New Roman" pitchFamily="18" charset="0"/>
                <a:cs typeface="Times New Roman" pitchFamily="18" charset="0"/>
              </a:rPr>
              <a:t> налоговые и неналоговые доходы увеличились на 0,9 % или на сумму 81,3 тыс. рублей,</a:t>
            </a:r>
          </a:p>
          <a:p>
            <a:pPr algn="just" eaLnBrk="0" hangingPunct="0">
              <a:spcBef>
                <a:spcPct val="20000"/>
              </a:spcBef>
              <a:buFontTx/>
              <a:buChar char="•"/>
            </a:pPr>
            <a:r>
              <a:rPr lang="ru-RU" altLang="ru-RU" sz="1400">
                <a:latin typeface="Times New Roman" pitchFamily="18" charset="0"/>
                <a:cs typeface="Times New Roman" pitchFamily="18" charset="0"/>
              </a:rPr>
              <a:t> безвозмездные поступления  уменьшились на 8,5 % или на сумму 2156,9 тыс. рублей.</a:t>
            </a:r>
          </a:p>
          <a:p>
            <a:pPr algn="just" eaLnBrk="0" hangingPunct="0">
              <a:spcBef>
                <a:spcPct val="20000"/>
              </a:spcBef>
            </a:pPr>
            <a:r>
              <a:rPr lang="ru-RU" altLang="ru-RU" sz="1400">
                <a:latin typeface="Times New Roman" pitchFamily="18" charset="0"/>
                <a:cs typeface="Times New Roman" pitchFamily="18" charset="0"/>
              </a:rPr>
              <a:t>     Налоговые и неналоговые доходы в структуре бюджета муниципального образования составили в отчетном периоде 27,5 %, безвозмездные поступления – 72,5 %. </a:t>
            </a:r>
          </a:p>
        </p:txBody>
      </p:sp>
      <p:sp>
        <p:nvSpPr>
          <p:cNvPr id="6" name="Rectangle 4"/>
          <p:cNvSpPr>
            <a:spLocks noChangeArrowheads="1"/>
          </p:cNvSpPr>
          <p:nvPr/>
        </p:nvSpPr>
        <p:spPr bwMode="auto">
          <a:xfrm>
            <a:off x="0" y="100012"/>
            <a:ext cx="9270776" cy="880716"/>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latin typeface="Times New Roman" panose="02020603050405020304" pitchFamily="18" charset="0"/>
                <a:cs typeface="Times New Roman" panose="02020603050405020304" pitchFamily="18" charset="0"/>
              </a:rPr>
              <a:t>Исполнение бюджета </a:t>
            </a:r>
            <a:r>
              <a:rPr lang="ru-RU" altLang="ru-RU" sz="3200" b="1" i="1" u="sng" dirty="0">
                <a:ln w="11430"/>
                <a:latin typeface="Times New Roman" panose="02020603050405020304" pitchFamily="18" charset="0"/>
                <a:cs typeface="Times New Roman" panose="02020603050405020304" pitchFamily="18" charset="0"/>
              </a:rPr>
              <a:t>п</a:t>
            </a:r>
            <a:r>
              <a:rPr lang="ru-RU" altLang="ru-RU" sz="3200" b="1" i="1" u="sng" dirty="0" smtClean="0">
                <a:ln w="11430"/>
                <a:latin typeface="Times New Roman" panose="02020603050405020304" pitchFamily="18" charset="0"/>
                <a:cs typeface="Times New Roman" panose="02020603050405020304" pitchFamily="18" charset="0"/>
              </a:rPr>
              <a:t>о доходам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60338" y="214313"/>
            <a:ext cx="880268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a:spcBef>
                <a:spcPct val="20000"/>
              </a:spcBef>
            </a:pPr>
            <a:r>
              <a:rPr lang="ru-RU" altLang="ru-RU" sz="1400">
                <a:latin typeface="Times New Roman" pitchFamily="18" charset="0"/>
                <a:cs typeface="Times New Roman" pitchFamily="18" charset="0"/>
              </a:rPr>
              <a:t>            Налоговых доходов поступило в бюджет муниципального образования в сумме 8696,0 тыс. рублей или выполнение годового плана обеспечено на 101,5%, неналоговых доходов мобилизовано в сумме 141,6 тыс. рублей или 103,4% к плану на год. </a:t>
            </a:r>
          </a:p>
          <a:p>
            <a:pPr algn="just">
              <a:spcBef>
                <a:spcPct val="20000"/>
              </a:spcBef>
            </a:pPr>
            <a:r>
              <a:rPr lang="ru-RU" altLang="ru-RU" sz="1400">
                <a:latin typeface="Times New Roman" pitchFamily="18" charset="0"/>
                <a:cs typeface="Times New Roman" pitchFamily="18" charset="0"/>
              </a:rPr>
              <a:t>            По сравнению с 2019 годом объем налоговых поступлений увеличился на 0,8 % (73,1 тыс. рублей), неналоговых доходов увеличился на 6,2% (8,2 тыс. рублей).  </a:t>
            </a: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sp>
        <p:nvSpPr>
          <p:cNvPr id="9221" name="Rectangle 7"/>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2" name="Object 6"/>
          <p:cNvGraphicFramePr>
            <a:graphicFrameLocks noChangeAspect="1"/>
          </p:cNvGraphicFramePr>
          <p:nvPr/>
        </p:nvGraphicFramePr>
        <p:xfrm>
          <a:off x="874713" y="1428750"/>
          <a:ext cx="7908925" cy="4249738"/>
        </p:xfrm>
        <a:graphic>
          <a:graphicData uri="http://schemas.openxmlformats.org/presentationml/2006/ole">
            <mc:AlternateContent xmlns:mc="http://schemas.openxmlformats.org/markup-compatibility/2006">
              <mc:Choice xmlns:v="urn:schemas-microsoft-com:vml" Requires="v">
                <p:oleObj spid="_x0000_s9223" name="Диаграмма" r:id="rId3" imgW="5930884" imgH="3187691" progId="Excel.Chart.8">
                  <p:embed/>
                </p:oleObj>
              </mc:Choice>
              <mc:Fallback>
                <p:oleObj name="Диаграмма" r:id="rId3" imgW="5930884" imgH="3187691"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1428750"/>
                        <a:ext cx="790892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53975" y="115888"/>
            <a:ext cx="9126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a:latin typeface="Times New Roman" pitchFamily="18" charset="0"/>
                <a:cs typeface="Times New Roman" pitchFamily="18" charset="0"/>
              </a:rPr>
              <a:t>Динамика и структура исполнения доходной части бюджета муниципального образования Борисоглебское в 2020 году</a:t>
            </a:r>
            <a:endParaRPr lang="ru-RU" altLang="ru-RU" sz="180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298450" y="928688"/>
          <a:ext cx="8650288" cy="5634037"/>
        </p:xfrm>
        <a:graphic>
          <a:graphicData uri="http://schemas.openxmlformats.org/drawingml/2006/table">
            <a:tbl>
              <a:tblPr/>
              <a:tblGrid>
                <a:gridCol w="2299012"/>
                <a:gridCol w="1202846"/>
                <a:gridCol w="1094621"/>
                <a:gridCol w="881263"/>
                <a:gridCol w="984850"/>
                <a:gridCol w="1093075"/>
                <a:gridCol w="1094621"/>
              </a:tblGrid>
              <a:tr h="182885">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 тыс. руб.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 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indent="76200"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762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73320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8756,3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8702,0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8837,6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27,5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8622,9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8565,0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8696,0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1433,5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1397,0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1434,0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1433,5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1397,0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1434,0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53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58,6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58,6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имущество</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7067,0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7098,0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7191,4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22,3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626,6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768,0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772,3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123,2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6440,4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6330,0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6419,1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99,7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19,9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65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11,96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160,0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58">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29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133,4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141,6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103,4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106,2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44">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192,0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компенсации затрат государства</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35,8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Ticking clock design template</Template>
  <TotalTime>16800</TotalTime>
  <Words>1845</Words>
  <Application>Microsoft Office PowerPoint</Application>
  <PresentationFormat>Произвольный</PresentationFormat>
  <Paragraphs>308</Paragraphs>
  <Slides>20</Slides>
  <Notes>3</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6" baseType="lpstr">
      <vt:lpstr>Arial</vt:lpstr>
      <vt:lpstr>Verdana</vt:lpstr>
      <vt:lpstr>Times New Roman</vt:lpstr>
      <vt:lpstr>Wingdings</vt:lpstr>
      <vt:lpstr>Ticking clock design template</vt:lpstr>
      <vt:lpstr>Диаграмма Microsoft Excel</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 Борисоглебское  в расчете на душу населения  (численность постоянного населения 2019 год - 6121 чел., 2020 год - 6070 чел.)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Борисоглебское за 2020 год </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userpc</cp:lastModifiedBy>
  <cp:revision>679</cp:revision>
  <cp:lastPrinted>2020-06-04T05:31:26Z</cp:lastPrinted>
  <dcterms:created xsi:type="dcterms:W3CDTF">2013-12-17T06:08:51Z</dcterms:created>
  <dcterms:modified xsi:type="dcterms:W3CDTF">2021-05-17T13:06:11Z</dcterms:modified>
</cp:coreProperties>
</file>