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23"/>
  </p:notesMasterIdLst>
  <p:sldIdLst>
    <p:sldId id="256" r:id="rId2"/>
    <p:sldId id="320" r:id="rId3"/>
    <p:sldId id="341" r:id="rId4"/>
    <p:sldId id="358" r:id="rId5"/>
    <p:sldId id="342" r:id="rId6"/>
    <p:sldId id="313" r:id="rId7"/>
    <p:sldId id="365" r:id="rId8"/>
    <p:sldId id="361" r:id="rId9"/>
    <p:sldId id="362" r:id="rId10"/>
    <p:sldId id="363" r:id="rId11"/>
    <p:sldId id="364" r:id="rId12"/>
    <p:sldId id="366" r:id="rId13"/>
    <p:sldId id="269" r:id="rId14"/>
    <p:sldId id="309" r:id="rId15"/>
    <p:sldId id="348" r:id="rId16"/>
    <p:sldId id="351" r:id="rId17"/>
    <p:sldId id="357" r:id="rId18"/>
    <p:sldId id="367" r:id="rId19"/>
    <p:sldId id="321" r:id="rId20"/>
    <p:sldId id="359" r:id="rId21"/>
    <p:sldId id="289" r:id="rId22"/>
  </p:sldIdLst>
  <p:sldSz cx="9180513" cy="6858000"/>
  <p:notesSz cx="6735763" cy="9866313"/>
  <p:defaultTextStyle>
    <a:defPPr>
      <a:defRPr lang="ru-RU"/>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2D8E4"/>
    <a:srgbClr val="99FF99"/>
    <a:srgbClr val="FFFFCC"/>
    <a:srgbClr val="CC6600"/>
    <a:srgbClr val="FF9900"/>
    <a:srgbClr val="00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3" autoAdjust="0"/>
    <p:restoredTop sz="94643" autoAdjust="0"/>
  </p:normalViewPr>
  <p:slideViewPr>
    <p:cSldViewPr>
      <p:cViewPr>
        <p:scale>
          <a:sx n="75" d="100"/>
          <a:sy n="75" d="100"/>
        </p:scale>
        <p:origin x="-1555" y="-370"/>
      </p:cViewPr>
      <p:guideLst>
        <p:guide orient="horz" pos="2160"/>
        <p:guide pos="2892"/>
      </p:guideLst>
    </p:cSldViewPr>
  </p:slideViewPr>
  <p:outlineViewPr>
    <p:cViewPr>
      <p:scale>
        <a:sx n="33" d="100"/>
        <a:sy n="33" d="100"/>
      </p:scale>
      <p:origin x="0" y="13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413"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l">
              <a:defRPr sz="1200">
                <a:latin typeface="Arial" pitchFamily="34" charset="0"/>
                <a:cs typeface="+mn-cs"/>
              </a:defRPr>
            </a:lvl1pPr>
          </a:lstStyle>
          <a:p>
            <a:pPr>
              <a:defRPr/>
            </a:pPr>
            <a:endParaRPr lang="ru-RU" altLang="ru-RU"/>
          </a:p>
        </p:txBody>
      </p:sp>
      <p:sp>
        <p:nvSpPr>
          <p:cNvPr id="3075" name="Rectangle 3"/>
          <p:cNvSpPr>
            <a:spLocks noGrp="1" noChangeArrowheads="1"/>
          </p:cNvSpPr>
          <p:nvPr>
            <p:ph type="dt" idx="1"/>
          </p:nvPr>
        </p:nvSpPr>
        <p:spPr bwMode="auto">
          <a:xfrm>
            <a:off x="3814763" y="0"/>
            <a:ext cx="2919412"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r">
              <a:defRPr sz="1200">
                <a:latin typeface="Arial" pitchFamily="34" charset="0"/>
                <a:cs typeface="+mn-cs"/>
              </a:defRPr>
            </a:lvl1pPr>
          </a:lstStyle>
          <a:p>
            <a:pPr>
              <a:defRPr/>
            </a:pPr>
            <a:endParaRPr lang="ru-RU" altLang="ru-RU"/>
          </a:p>
        </p:txBody>
      </p:sp>
      <p:sp>
        <p:nvSpPr>
          <p:cNvPr id="23556" name="Rectangle 4"/>
          <p:cNvSpPr>
            <a:spLocks noGrp="1" noRot="1" noChangeAspect="1" noChangeArrowheads="1" noTextEdit="1"/>
          </p:cNvSpPr>
          <p:nvPr>
            <p:ph type="sldImg" idx="2"/>
          </p:nvPr>
        </p:nvSpPr>
        <p:spPr bwMode="auto">
          <a:xfrm>
            <a:off x="892175" y="739775"/>
            <a:ext cx="4951413"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3100" y="4686300"/>
            <a:ext cx="5389563" cy="4440238"/>
          </a:xfrm>
          <a:prstGeom prst="rect">
            <a:avLst/>
          </a:prstGeom>
          <a:noFill/>
          <a:ln>
            <a:noFill/>
          </a:ln>
          <a:effectLst/>
          <a:extLst/>
        </p:spPr>
        <p:txBody>
          <a:bodyPr vert="horz" wrap="square" lIns="90754" tIns="45377" rIns="90754" bIns="45377"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3078" name="Rectangle 6"/>
          <p:cNvSpPr>
            <a:spLocks noGrp="1" noChangeArrowheads="1"/>
          </p:cNvSpPr>
          <p:nvPr>
            <p:ph type="ftr" sz="quarter" idx="4"/>
          </p:nvPr>
        </p:nvSpPr>
        <p:spPr bwMode="auto">
          <a:xfrm>
            <a:off x="0" y="9371013"/>
            <a:ext cx="2919413"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l">
              <a:defRPr sz="1200">
                <a:latin typeface="Arial" pitchFamily="34" charset="0"/>
                <a:cs typeface="+mn-cs"/>
              </a:defRPr>
            </a:lvl1pPr>
          </a:lstStyle>
          <a:p>
            <a:pPr>
              <a:defRPr/>
            </a:pPr>
            <a:endParaRPr lang="ru-RU" altLang="ru-RU"/>
          </a:p>
        </p:txBody>
      </p:sp>
      <p:sp>
        <p:nvSpPr>
          <p:cNvPr id="3079" name="Rectangle 7"/>
          <p:cNvSpPr>
            <a:spLocks noGrp="1" noChangeArrowheads="1"/>
          </p:cNvSpPr>
          <p:nvPr>
            <p:ph type="sldNum" sz="quarter" idx="5"/>
          </p:nvPr>
        </p:nvSpPr>
        <p:spPr bwMode="auto">
          <a:xfrm>
            <a:off x="3814763" y="9371013"/>
            <a:ext cx="2919412"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r">
              <a:defRPr sz="1200">
                <a:latin typeface="Arial" pitchFamily="34" charset="0"/>
                <a:cs typeface="+mn-cs"/>
              </a:defRPr>
            </a:lvl1pPr>
          </a:lstStyle>
          <a:p>
            <a:pPr>
              <a:defRPr/>
            </a:pPr>
            <a:fld id="{02F2A97E-A8A2-4449-AED6-71F6F9089C8D}" type="slidenum">
              <a:rPr lang="ru-RU" altLang="ru-RU"/>
              <a:pPr>
                <a:defRPr/>
              </a:pPr>
              <a:t>‹#›</a:t>
            </a:fld>
            <a:endParaRPr lang="ru-RU" altLang="ru-RU"/>
          </a:p>
        </p:txBody>
      </p:sp>
    </p:spTree>
    <p:extLst>
      <p:ext uri="{BB962C8B-B14F-4D97-AF65-F5344CB8AC3E}">
        <p14:creationId xmlns:p14="http://schemas.microsoft.com/office/powerpoint/2010/main" val="2402923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36600" indent="-282575" eaLnBrk="0" hangingPunct="0">
              <a:spcBef>
                <a:spcPct val="30000"/>
              </a:spcBef>
              <a:defRPr sz="1200">
                <a:solidFill>
                  <a:schemeClr val="tx1"/>
                </a:solidFill>
                <a:latin typeface="Arial" charset="0"/>
              </a:defRPr>
            </a:lvl2pPr>
            <a:lvl3pPr marL="1133475" indent="-225425" eaLnBrk="0" hangingPunct="0">
              <a:spcBef>
                <a:spcPct val="30000"/>
              </a:spcBef>
              <a:defRPr sz="1200">
                <a:solidFill>
                  <a:schemeClr val="tx1"/>
                </a:solidFill>
                <a:latin typeface="Arial" charset="0"/>
              </a:defRPr>
            </a:lvl3pPr>
            <a:lvl4pPr marL="1587500" indent="-225425" eaLnBrk="0" hangingPunct="0">
              <a:spcBef>
                <a:spcPct val="30000"/>
              </a:spcBef>
              <a:defRPr sz="1200">
                <a:solidFill>
                  <a:schemeClr val="tx1"/>
                </a:solidFill>
                <a:latin typeface="Arial" charset="0"/>
              </a:defRPr>
            </a:lvl4pPr>
            <a:lvl5pPr marL="2041525" indent="-225425" eaLnBrk="0" hangingPunct="0">
              <a:spcBef>
                <a:spcPct val="30000"/>
              </a:spcBef>
              <a:defRPr sz="1200">
                <a:solidFill>
                  <a:schemeClr val="tx1"/>
                </a:solidFill>
                <a:latin typeface="Arial" charset="0"/>
              </a:defRPr>
            </a:lvl5pPr>
            <a:lvl6pPr marL="2498725" indent="-225425" eaLnBrk="0" fontAlgn="base" hangingPunct="0">
              <a:spcBef>
                <a:spcPct val="30000"/>
              </a:spcBef>
              <a:spcAft>
                <a:spcPct val="0"/>
              </a:spcAft>
              <a:defRPr sz="1200">
                <a:solidFill>
                  <a:schemeClr val="tx1"/>
                </a:solidFill>
                <a:latin typeface="Arial" charset="0"/>
              </a:defRPr>
            </a:lvl6pPr>
            <a:lvl7pPr marL="2955925" indent="-225425" eaLnBrk="0" fontAlgn="base" hangingPunct="0">
              <a:spcBef>
                <a:spcPct val="30000"/>
              </a:spcBef>
              <a:spcAft>
                <a:spcPct val="0"/>
              </a:spcAft>
              <a:defRPr sz="1200">
                <a:solidFill>
                  <a:schemeClr val="tx1"/>
                </a:solidFill>
                <a:latin typeface="Arial" charset="0"/>
              </a:defRPr>
            </a:lvl7pPr>
            <a:lvl8pPr marL="3413125" indent="-225425" eaLnBrk="0" fontAlgn="base" hangingPunct="0">
              <a:spcBef>
                <a:spcPct val="30000"/>
              </a:spcBef>
              <a:spcAft>
                <a:spcPct val="0"/>
              </a:spcAft>
              <a:defRPr sz="1200">
                <a:solidFill>
                  <a:schemeClr val="tx1"/>
                </a:solidFill>
                <a:latin typeface="Arial" charset="0"/>
              </a:defRPr>
            </a:lvl8pPr>
            <a:lvl9pPr marL="3870325"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FFC85B4-AD41-42FC-B2BB-A51F0AFB335F}" type="slidenum">
              <a:rPr lang="ru-RU" altLang="ru-RU" smtClean="0"/>
              <a:pPr eaLnBrk="1" hangingPunct="1">
                <a:spcBef>
                  <a:spcPct val="0"/>
                </a:spcBef>
                <a:defRPr/>
              </a:pPr>
              <a:t>13</a:t>
            </a:fld>
            <a:endParaRPr lang="ru-RU" altLang="ru-RU"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8975" y="2130425"/>
            <a:ext cx="7802563"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6363" y="3886200"/>
            <a:ext cx="6427787"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8BF59571-0A11-4D7A-94CA-2DDC912FD12D}" type="slidenum">
              <a:rPr lang="ru-RU" altLang="ru-RU"/>
              <a:pPr>
                <a:defRPr/>
              </a:pPr>
              <a:t>‹#›</a:t>
            </a:fld>
            <a:endParaRPr lang="ru-RU" altLang="ru-RU"/>
          </a:p>
        </p:txBody>
      </p:sp>
    </p:spTree>
    <p:extLst>
      <p:ext uri="{BB962C8B-B14F-4D97-AF65-F5344CB8AC3E}">
        <p14:creationId xmlns:p14="http://schemas.microsoft.com/office/powerpoint/2010/main" val="24227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81AE890C-265E-4EDD-BAD3-F2A913B6EDCE}" type="slidenum">
              <a:rPr lang="ru-RU" altLang="ru-RU"/>
              <a:pPr>
                <a:defRPr/>
              </a:pPr>
              <a:t>‹#›</a:t>
            </a:fld>
            <a:endParaRPr lang="ru-RU" altLang="ru-RU"/>
          </a:p>
        </p:txBody>
      </p:sp>
    </p:spTree>
    <p:extLst>
      <p:ext uri="{BB962C8B-B14F-4D97-AF65-F5344CB8AC3E}">
        <p14:creationId xmlns:p14="http://schemas.microsoft.com/office/powerpoint/2010/main" val="3436403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6388" y="274638"/>
            <a:ext cx="206533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8788" y="274638"/>
            <a:ext cx="60452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F86728F4-4CFF-4447-921B-03CDCDD18306}" type="slidenum">
              <a:rPr lang="ru-RU" altLang="ru-RU"/>
              <a:pPr>
                <a:defRPr/>
              </a:pPr>
              <a:t>‹#›</a:t>
            </a:fld>
            <a:endParaRPr lang="ru-RU" altLang="ru-RU"/>
          </a:p>
        </p:txBody>
      </p:sp>
    </p:spTree>
    <p:extLst>
      <p:ext uri="{BB962C8B-B14F-4D97-AF65-F5344CB8AC3E}">
        <p14:creationId xmlns:p14="http://schemas.microsoft.com/office/powerpoint/2010/main" val="339527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8788" y="274638"/>
            <a:ext cx="8262937"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8788" y="1600200"/>
            <a:ext cx="4054475"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65663" y="1600200"/>
            <a:ext cx="4056062"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8788" y="3938588"/>
            <a:ext cx="4054475"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65663" y="3938588"/>
            <a:ext cx="4056062"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C7A3D850-4BCB-495C-A9AB-3D5F4D7E93B8}" type="slidenum">
              <a:rPr lang="ru-RU" altLang="ru-RU"/>
              <a:pPr>
                <a:defRPr/>
              </a:pPr>
              <a:t>‹#›</a:t>
            </a:fld>
            <a:endParaRPr lang="ru-RU" altLang="ru-RU"/>
          </a:p>
        </p:txBody>
      </p:sp>
    </p:spTree>
    <p:extLst>
      <p:ext uri="{BB962C8B-B14F-4D97-AF65-F5344CB8AC3E}">
        <p14:creationId xmlns:p14="http://schemas.microsoft.com/office/powerpoint/2010/main" val="1915949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788" y="274638"/>
            <a:ext cx="8262937"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8788" y="1600200"/>
            <a:ext cx="4054475"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65663" y="1600200"/>
            <a:ext cx="4056062"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65663" y="3938588"/>
            <a:ext cx="4056062"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8" name="Rectangle 6"/>
          <p:cNvSpPr>
            <a:spLocks noGrp="1" noChangeArrowheads="1"/>
          </p:cNvSpPr>
          <p:nvPr>
            <p:ph type="sldNum" sz="quarter" idx="12"/>
          </p:nvPr>
        </p:nvSpPr>
        <p:spPr>
          <a:ln/>
        </p:spPr>
        <p:txBody>
          <a:bodyPr/>
          <a:lstStyle>
            <a:lvl1pPr>
              <a:defRPr/>
            </a:lvl1pPr>
          </a:lstStyle>
          <a:p>
            <a:pPr>
              <a:defRPr/>
            </a:pPr>
            <a:fld id="{A0A569AC-7528-4E28-B47B-34AE4AE784AD}" type="slidenum">
              <a:rPr lang="ru-RU" altLang="ru-RU"/>
              <a:pPr>
                <a:defRPr/>
              </a:pPr>
              <a:t>‹#›</a:t>
            </a:fld>
            <a:endParaRPr lang="ru-RU" altLang="ru-RU"/>
          </a:p>
        </p:txBody>
      </p:sp>
    </p:spTree>
    <p:extLst>
      <p:ext uri="{BB962C8B-B14F-4D97-AF65-F5344CB8AC3E}">
        <p14:creationId xmlns:p14="http://schemas.microsoft.com/office/powerpoint/2010/main" val="968809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8788" y="274638"/>
            <a:ext cx="8262937"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7479F8DB-D924-46B6-B22B-F6A88521B468}" type="slidenum">
              <a:rPr lang="ru-RU" altLang="ru-RU"/>
              <a:pPr>
                <a:defRPr/>
              </a:pPr>
              <a:t>‹#›</a:t>
            </a:fld>
            <a:endParaRPr lang="ru-RU" altLang="ru-RU"/>
          </a:p>
        </p:txBody>
      </p:sp>
    </p:spTree>
    <p:extLst>
      <p:ext uri="{BB962C8B-B14F-4D97-AF65-F5344CB8AC3E}">
        <p14:creationId xmlns:p14="http://schemas.microsoft.com/office/powerpoint/2010/main" val="384069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FEBEECD9-1653-4E63-B250-E207D794C5C3}" type="slidenum">
              <a:rPr lang="ru-RU" altLang="ru-RU"/>
              <a:pPr>
                <a:defRPr/>
              </a:pPr>
              <a:t>‹#›</a:t>
            </a:fld>
            <a:endParaRPr lang="ru-RU" altLang="ru-RU"/>
          </a:p>
        </p:txBody>
      </p:sp>
    </p:spTree>
    <p:extLst>
      <p:ext uri="{BB962C8B-B14F-4D97-AF65-F5344CB8AC3E}">
        <p14:creationId xmlns:p14="http://schemas.microsoft.com/office/powerpoint/2010/main" val="2591900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5488" y="4406900"/>
            <a:ext cx="7802562"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5488" y="2906713"/>
            <a:ext cx="780256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DC26DD30-6592-4056-A581-4A52B59B6F37}" type="slidenum">
              <a:rPr lang="ru-RU" altLang="ru-RU"/>
              <a:pPr>
                <a:defRPr/>
              </a:pPr>
              <a:t>‹#›</a:t>
            </a:fld>
            <a:endParaRPr lang="ru-RU" altLang="ru-RU"/>
          </a:p>
        </p:txBody>
      </p:sp>
    </p:spTree>
    <p:extLst>
      <p:ext uri="{BB962C8B-B14F-4D97-AF65-F5344CB8AC3E}">
        <p14:creationId xmlns:p14="http://schemas.microsoft.com/office/powerpoint/2010/main" val="77035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8788" y="1600200"/>
            <a:ext cx="40544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65663" y="1600200"/>
            <a:ext cx="40560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F58DCE38-857C-4B70-9CB4-F5B52D6689ED}" type="slidenum">
              <a:rPr lang="ru-RU" altLang="ru-RU"/>
              <a:pPr>
                <a:defRPr/>
              </a:pPr>
              <a:t>‹#›</a:t>
            </a:fld>
            <a:endParaRPr lang="ru-RU" altLang="ru-RU"/>
          </a:p>
        </p:txBody>
      </p:sp>
    </p:spTree>
    <p:extLst>
      <p:ext uri="{BB962C8B-B14F-4D97-AF65-F5344CB8AC3E}">
        <p14:creationId xmlns:p14="http://schemas.microsoft.com/office/powerpoint/2010/main" val="299007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8788" y="1535113"/>
            <a:ext cx="40560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8788" y="2174875"/>
            <a:ext cx="40560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64075" y="1535113"/>
            <a:ext cx="40576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64075" y="2174875"/>
            <a:ext cx="40576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2754C563-42A3-4E5F-9E13-198766C34694}" type="slidenum">
              <a:rPr lang="ru-RU" altLang="ru-RU"/>
              <a:pPr>
                <a:defRPr/>
              </a:pPr>
              <a:t>‹#›</a:t>
            </a:fld>
            <a:endParaRPr lang="ru-RU" altLang="ru-RU"/>
          </a:p>
        </p:txBody>
      </p:sp>
    </p:spTree>
    <p:extLst>
      <p:ext uri="{BB962C8B-B14F-4D97-AF65-F5344CB8AC3E}">
        <p14:creationId xmlns:p14="http://schemas.microsoft.com/office/powerpoint/2010/main" val="535855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568C80E9-2EB2-4929-97FF-466208466576}" type="slidenum">
              <a:rPr lang="ru-RU" altLang="ru-RU"/>
              <a:pPr>
                <a:defRPr/>
              </a:pPr>
              <a:t>‹#›</a:t>
            </a:fld>
            <a:endParaRPr lang="ru-RU" altLang="ru-RU"/>
          </a:p>
        </p:txBody>
      </p:sp>
    </p:spTree>
    <p:extLst>
      <p:ext uri="{BB962C8B-B14F-4D97-AF65-F5344CB8AC3E}">
        <p14:creationId xmlns:p14="http://schemas.microsoft.com/office/powerpoint/2010/main" val="154680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865B5297-232C-4FD4-8950-1A8DA371D6B4}" type="slidenum">
              <a:rPr lang="ru-RU" altLang="ru-RU"/>
              <a:pPr>
                <a:defRPr/>
              </a:pPr>
              <a:t>‹#›</a:t>
            </a:fld>
            <a:endParaRPr lang="ru-RU" altLang="ru-RU"/>
          </a:p>
        </p:txBody>
      </p:sp>
    </p:spTree>
    <p:extLst>
      <p:ext uri="{BB962C8B-B14F-4D97-AF65-F5344CB8AC3E}">
        <p14:creationId xmlns:p14="http://schemas.microsoft.com/office/powerpoint/2010/main" val="210798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788" y="273050"/>
            <a:ext cx="3021012"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89338" y="273050"/>
            <a:ext cx="513238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8788" y="1435100"/>
            <a:ext cx="30210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219FCA10-6C5E-4ADA-8D59-4A9467E80990}" type="slidenum">
              <a:rPr lang="ru-RU" altLang="ru-RU"/>
              <a:pPr>
                <a:defRPr/>
              </a:pPr>
              <a:t>‹#›</a:t>
            </a:fld>
            <a:endParaRPr lang="ru-RU" altLang="ru-RU"/>
          </a:p>
        </p:txBody>
      </p:sp>
    </p:spTree>
    <p:extLst>
      <p:ext uri="{BB962C8B-B14F-4D97-AF65-F5344CB8AC3E}">
        <p14:creationId xmlns:p14="http://schemas.microsoft.com/office/powerpoint/2010/main" val="420083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0225" y="4800600"/>
            <a:ext cx="5507038"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800225" y="612775"/>
            <a:ext cx="5507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800225" y="5367338"/>
            <a:ext cx="5507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02DCB3AD-6BFB-45B2-A55D-77F44692D4D2}" type="slidenum">
              <a:rPr lang="ru-RU" altLang="ru-RU"/>
              <a:pPr>
                <a:defRPr/>
              </a:pPr>
              <a:t>‹#›</a:t>
            </a:fld>
            <a:endParaRPr lang="ru-RU" altLang="ru-RU"/>
          </a:p>
        </p:txBody>
      </p:sp>
    </p:spTree>
    <p:extLst>
      <p:ext uri="{BB962C8B-B14F-4D97-AF65-F5344CB8AC3E}">
        <p14:creationId xmlns:p14="http://schemas.microsoft.com/office/powerpoint/2010/main" val="418931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alphaModFix amt="41000"/>
            <a:lum/>
          </a:blip>
          <a:srcRect/>
          <a:stretch>
            <a:fillRect l="-10000" r="-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8788" y="274638"/>
            <a:ext cx="82629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8788" y="1600200"/>
            <a:ext cx="82629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20836" name="Rectangle 4"/>
          <p:cNvSpPr>
            <a:spLocks noGrp="1" noChangeArrowheads="1"/>
          </p:cNvSpPr>
          <p:nvPr>
            <p:ph type="dt" sz="half" idx="2"/>
          </p:nvPr>
        </p:nvSpPr>
        <p:spPr bwMode="auto">
          <a:xfrm>
            <a:off x="458788" y="6245225"/>
            <a:ext cx="214312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pitchFamily="34" charset="0"/>
                <a:cs typeface="+mn-cs"/>
              </a:defRPr>
            </a:lvl1pPr>
          </a:lstStyle>
          <a:p>
            <a:pPr>
              <a:defRPr/>
            </a:pPr>
            <a:endParaRPr lang="ru-RU" altLang="ru-RU"/>
          </a:p>
        </p:txBody>
      </p:sp>
      <p:sp>
        <p:nvSpPr>
          <p:cNvPr id="120837" name="Rectangle 5"/>
          <p:cNvSpPr>
            <a:spLocks noGrp="1" noChangeArrowheads="1"/>
          </p:cNvSpPr>
          <p:nvPr>
            <p:ph type="ftr" sz="quarter" idx="3"/>
          </p:nvPr>
        </p:nvSpPr>
        <p:spPr bwMode="auto">
          <a:xfrm>
            <a:off x="3136900" y="6245225"/>
            <a:ext cx="2906713"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ru-RU" altLang="ru-RU"/>
          </a:p>
        </p:txBody>
      </p:sp>
      <p:sp>
        <p:nvSpPr>
          <p:cNvPr id="120838" name="Rectangle 6"/>
          <p:cNvSpPr>
            <a:spLocks noGrp="1" noChangeArrowheads="1"/>
          </p:cNvSpPr>
          <p:nvPr>
            <p:ph type="sldNum" sz="quarter" idx="4"/>
          </p:nvPr>
        </p:nvSpPr>
        <p:spPr bwMode="auto">
          <a:xfrm>
            <a:off x="6578600" y="6245225"/>
            <a:ext cx="214312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BD252F6A-8A20-4BA4-B45D-7A59538EF01E}"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_____Microsoft_Excel_97-20031.xls"/></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15"/>
          <p:cNvSpPr txBox="1">
            <a:spLocks noChangeArrowheads="1"/>
          </p:cNvSpPr>
          <p:nvPr/>
        </p:nvSpPr>
        <p:spPr bwMode="auto">
          <a:xfrm>
            <a:off x="618480" y="260648"/>
            <a:ext cx="7848872" cy="954107"/>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Муниципальное образование </a:t>
            </a:r>
          </a:p>
          <a:p>
            <a:pPr algn="ctr" eaLnBrk="1" hangingPunct="1">
              <a:spcBef>
                <a:spcPct val="0"/>
              </a:spcBef>
              <a:buFontTx/>
              <a:buNone/>
              <a:defRPr/>
            </a:pPr>
            <a:r>
              <a:rPr lang="ru-RU" altLang="ru-RU" sz="2800" b="1" i="1" dirty="0" err="1"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Ковардицкое</a:t>
            </a:r>
            <a:endPar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endParaRPr>
          </a:p>
        </p:txBody>
      </p:sp>
      <p:sp>
        <p:nvSpPr>
          <p:cNvPr id="10" name="Text Box 15"/>
          <p:cNvSpPr txBox="1">
            <a:spLocks noChangeArrowheads="1"/>
          </p:cNvSpPr>
          <p:nvPr/>
        </p:nvSpPr>
        <p:spPr bwMode="auto">
          <a:xfrm>
            <a:off x="618480" y="1772816"/>
            <a:ext cx="7848872" cy="1815882"/>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2800" b="1" i="1" dirty="0" smtClean="0">
                <a:solidFill>
                  <a:schemeClr val="tx2">
                    <a:lumMod val="85000"/>
                    <a:lumOff val="15000"/>
                  </a:schemeClr>
                </a:solidFill>
                <a:latin typeface="Times New Roman" panose="02020603050405020304" pitchFamily="18" charset="0"/>
                <a:cs typeface="Times New Roman" panose="02020603050405020304" pitchFamily="18" charset="0"/>
              </a:rPr>
              <a:t>Брошюра</a:t>
            </a:r>
          </a:p>
          <a:p>
            <a:pPr algn="ctr" eaLnBrk="1" hangingPunct="1">
              <a:spcBef>
                <a:spcPct val="50000"/>
              </a:spcBef>
              <a:buFontTx/>
              <a:buNone/>
              <a:defRPr/>
            </a:pP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«БЮДЖЕТ ДЛЯ ГРАЖДАН»</a:t>
            </a:r>
          </a:p>
          <a:p>
            <a:pPr algn="ctr" eaLnBrk="1" hangingPunct="1">
              <a:spcBef>
                <a:spcPct val="50000"/>
              </a:spcBef>
              <a:buFontTx/>
              <a:buNone/>
              <a:defRPr/>
            </a:pPr>
            <a:endPar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endParaRPr>
          </a:p>
        </p:txBody>
      </p:sp>
      <p:sp>
        <p:nvSpPr>
          <p:cNvPr id="11" name="Text Box 15"/>
          <p:cNvSpPr txBox="1">
            <a:spLocks noChangeArrowheads="1"/>
          </p:cNvSpPr>
          <p:nvPr/>
        </p:nvSpPr>
        <p:spPr bwMode="auto">
          <a:xfrm>
            <a:off x="618480" y="3212976"/>
            <a:ext cx="7848872" cy="2246769"/>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к  проекту решения Совета народных депутатов муниципального образования Ковардицкое «Об утверждении отчета об исполнении бюджета муниципального образования Ковардицкое за 2020 год»</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31775" y="188913"/>
          <a:ext cx="8678863" cy="4276725"/>
        </p:xfrm>
        <a:graphic>
          <a:graphicData uri="http://schemas.openxmlformats.org/drawingml/2006/table">
            <a:tbl>
              <a:tblPr/>
              <a:tblGrid>
                <a:gridCol w="2356882"/>
                <a:gridCol w="1193905"/>
                <a:gridCol w="1044667"/>
                <a:gridCol w="1044667"/>
                <a:gridCol w="1089121"/>
                <a:gridCol w="1089121"/>
                <a:gridCol w="860501"/>
              </a:tblGrid>
              <a:tr h="503976">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2019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План на 2020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431888">
                <a:tc vMerge="1">
                  <a:txBody>
                    <a:bodyPr/>
                    <a:lstStyle/>
                    <a:p>
                      <a:endParaRPr lang="ru-RU"/>
                    </a:p>
                  </a:txBody>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2019 году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Структура,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5258">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33438,3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43180,0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42744,4</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99,0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127,8</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75,7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84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Дотации бюджетам субъектов Российской Федерации и муниципальных образований</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20701,0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20310,75</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20310,75</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98,1</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tabLst>
                          <a:tab pos="209550" algn="l"/>
                          <a:tab pos="311150" algn="ctr"/>
                        </a:tabLst>
                        <a:defRPr sz="2800">
                          <a:solidFill>
                            <a:schemeClr val="tx1"/>
                          </a:solidFill>
                          <a:latin typeface="Arial" pitchFamily="34" charset="0"/>
                        </a:defRPr>
                      </a:lvl1pPr>
                      <a:lvl2pPr marL="742950" indent="-285750" algn="l" eaLnBrk="0" hangingPunct="0">
                        <a:spcBef>
                          <a:spcPct val="20000"/>
                        </a:spcBef>
                        <a:tabLst>
                          <a:tab pos="209550" algn="l"/>
                          <a:tab pos="311150" algn="ctr"/>
                        </a:tabLst>
                        <a:defRPr sz="2400">
                          <a:solidFill>
                            <a:schemeClr val="tx1"/>
                          </a:solidFill>
                          <a:latin typeface="Arial" pitchFamily="34" charset="0"/>
                        </a:defRPr>
                      </a:lvl2pPr>
                      <a:lvl3pPr marL="1143000" indent="-228600" algn="l" eaLnBrk="0" hangingPunct="0">
                        <a:spcBef>
                          <a:spcPct val="20000"/>
                        </a:spcBef>
                        <a:tabLst>
                          <a:tab pos="209550" algn="l"/>
                          <a:tab pos="311150" algn="ctr"/>
                        </a:tabLst>
                        <a:defRPr sz="2000">
                          <a:solidFill>
                            <a:schemeClr val="tx1"/>
                          </a:solidFill>
                          <a:latin typeface="Arial" pitchFamily="34" charset="0"/>
                        </a:defRPr>
                      </a:lvl3pPr>
                      <a:lvl4pPr marL="1600200" indent="-228600" algn="l" eaLnBrk="0" hangingPunct="0">
                        <a:spcBef>
                          <a:spcPct val="20000"/>
                        </a:spcBef>
                        <a:tabLst>
                          <a:tab pos="209550" algn="l"/>
                          <a:tab pos="311150" algn="ctr"/>
                        </a:tabLst>
                        <a:defRPr>
                          <a:solidFill>
                            <a:schemeClr val="tx1"/>
                          </a:solidFill>
                          <a:latin typeface="Arial" pitchFamily="34" charset="0"/>
                        </a:defRPr>
                      </a:lvl4pPr>
                      <a:lvl5pPr marL="2057400" indent="-228600" algn="l" eaLnBrk="0" hangingPunct="0">
                        <a:spcBef>
                          <a:spcPct val="20000"/>
                        </a:spcBef>
                        <a:tabLst>
                          <a:tab pos="209550" algn="l"/>
                          <a:tab pos="311150" algn="ctr"/>
                        </a:tabLst>
                        <a:defRPr>
                          <a:solidFill>
                            <a:schemeClr val="tx1"/>
                          </a:solidFill>
                          <a:latin typeface="Arial" pitchFamily="34" charset="0"/>
                        </a:defRPr>
                      </a:lvl5pPr>
                      <a:lvl6pPr marL="2514600" indent="-228600" eaLnBrk="0" fontAlgn="base" hangingPunct="0">
                        <a:spcBef>
                          <a:spcPct val="20000"/>
                        </a:spcBef>
                        <a:spcAft>
                          <a:spcPct val="0"/>
                        </a:spcAft>
                        <a:tabLst>
                          <a:tab pos="209550" algn="l"/>
                          <a:tab pos="311150" algn="ctr"/>
                        </a:tabLst>
                        <a:defRPr>
                          <a:solidFill>
                            <a:schemeClr val="tx1"/>
                          </a:solidFill>
                          <a:latin typeface="Arial" pitchFamily="34" charset="0"/>
                        </a:defRPr>
                      </a:lvl6pPr>
                      <a:lvl7pPr marL="2971800" indent="-228600" eaLnBrk="0" fontAlgn="base" hangingPunct="0">
                        <a:spcBef>
                          <a:spcPct val="20000"/>
                        </a:spcBef>
                        <a:spcAft>
                          <a:spcPct val="0"/>
                        </a:spcAft>
                        <a:tabLst>
                          <a:tab pos="209550" algn="l"/>
                          <a:tab pos="311150" algn="ctr"/>
                        </a:tabLst>
                        <a:defRPr>
                          <a:solidFill>
                            <a:schemeClr val="tx1"/>
                          </a:solidFill>
                          <a:latin typeface="Arial" pitchFamily="34" charset="0"/>
                        </a:defRPr>
                      </a:lvl7pPr>
                      <a:lvl8pPr marL="3429000" indent="-228600" eaLnBrk="0" fontAlgn="base" hangingPunct="0">
                        <a:spcBef>
                          <a:spcPct val="20000"/>
                        </a:spcBef>
                        <a:spcAft>
                          <a:spcPct val="0"/>
                        </a:spcAft>
                        <a:tabLst>
                          <a:tab pos="209550" algn="l"/>
                          <a:tab pos="311150" algn="ctr"/>
                        </a:tabLst>
                        <a:defRPr>
                          <a:solidFill>
                            <a:schemeClr val="tx1"/>
                          </a:solidFill>
                          <a:latin typeface="Arial" pitchFamily="34" charset="0"/>
                        </a:defRPr>
                      </a:lvl8pPr>
                      <a:lvl9pPr marL="3886200" indent="-228600" eaLnBrk="0" fontAlgn="base" hangingPunct="0">
                        <a:spcBef>
                          <a:spcPct val="20000"/>
                        </a:spcBef>
                        <a:spcAft>
                          <a:spcPct val="0"/>
                        </a:spcAft>
                        <a:tabLst>
                          <a:tab pos="209550" algn="l"/>
                          <a:tab pos="311150" algn="ctr"/>
                        </a:tabLs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09550" algn="l"/>
                          <a:tab pos="311150" algn="ctr"/>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36,0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84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(межбюджетные субсидии)</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7013,5</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21224,9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20789,3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97,9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36,8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068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бюджетной системы Российской Федерации </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405,3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592,7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592,7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146,2</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8807">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Иные межбюджетные трансферты</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5299,9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984,9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984,9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18,6</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71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Прочие безвозмездные поступления</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18,7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66,75</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66,75</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7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Возврат остатков безвозмездных поступлений прошлых лет из бюджета поселений</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95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ВСЕГО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46985,5</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56770,0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56465,0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99,5</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120,2</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269875" y="3963988"/>
            <a:ext cx="8686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altLang="ru-RU" sz="1400">
                <a:latin typeface="Times New Roman" pitchFamily="18" charset="0"/>
                <a:cs typeface="Times New Roman" pitchFamily="18" charset="0"/>
              </a:rPr>
              <a:t>Рост налоговых и неналоговых поступлений за 2020 год по сравнению с аналогичным периодом 2019 года получен по налогу на доходы физических лиц на 18,4% (345,1 тыс. рублей), налогу на имущество физических лиц на 3,4% (46,2 тыс. рублей), земельному налогу с организаций на 0,8 % (30,0 тыс. рублей), земельному налогу с физических лиц на 1,9% (107,2 тыс. рублей), доходам от использования имущества на 20,9 % (42,2 тыс. рублей), штрафам, санкциям, возмещению ущерба на 54,4% (24,5 тыс. рублей). </a:t>
            </a:r>
          </a:p>
          <a:p>
            <a:pPr indent="457200" algn="just"/>
            <a:r>
              <a:rPr lang="ru-RU" altLang="ru-RU" sz="1400">
                <a:latin typeface="Times New Roman" pitchFamily="18" charset="0"/>
                <a:cs typeface="Times New Roman" pitchFamily="18" charset="0"/>
              </a:rPr>
              <a:t>По отношению к 2019 году объем налоговые и неналоговые доходов уменьшился по единому сельскохозяйственному налогу на  65,8% (-8,4 тыс. рублей), государственной пошлине на 72,2% (-5,2 тыс. рублей), доходам от компенсации затрат бюджетов сельских поселений на 41,4% (-112,7 тыс. рублей). Доходы от реализации имущества и прочие неналоговые доходы в отчетном периоде не поступали, в 2019 году данные доходные источники поступили в суммах 287,9 тыс. рублей и 7,6 тыс. рублей соответственно.</a:t>
            </a:r>
          </a:p>
          <a:p>
            <a:pPr indent="457200" algn="just"/>
            <a:r>
              <a:rPr lang="ru-RU" altLang="ru-RU" sz="1400">
                <a:latin typeface="Times New Roman" pitchFamily="18" charset="0"/>
                <a:cs typeface="Times New Roman" pitchFamily="18" charset="0"/>
              </a:rPr>
              <a:t>Задолженность и перерасчеты по отмененным налогам, сборам и иным обязательным платежам в отчетном периоде поступила на уровне 2019 года или в сумме 35,4 тыс. рублей.</a:t>
            </a:r>
          </a:p>
        </p:txBody>
      </p:sp>
      <p:sp>
        <p:nvSpPr>
          <p:cNvPr id="12291" name="Rectangle 2"/>
          <p:cNvSpPr>
            <a:spLocks noChangeArrowheads="1"/>
          </p:cNvSpPr>
          <p:nvPr/>
        </p:nvSpPr>
        <p:spPr bwMode="auto">
          <a:xfrm>
            <a:off x="0" y="0"/>
            <a:ext cx="91805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ru-RU" altLang="ru-RU"/>
          </a:p>
        </p:txBody>
      </p:sp>
      <p:graphicFrame>
        <p:nvGraphicFramePr>
          <p:cNvPr id="12292" name="Object 6"/>
          <p:cNvGraphicFramePr>
            <a:graphicFrameLocks noChangeAspect="1"/>
          </p:cNvGraphicFramePr>
          <p:nvPr/>
        </p:nvGraphicFramePr>
        <p:xfrm>
          <a:off x="446088" y="285750"/>
          <a:ext cx="8382000" cy="3643313"/>
        </p:xfrm>
        <a:graphic>
          <a:graphicData uri="http://schemas.openxmlformats.org/presentationml/2006/ole">
            <mc:AlternateContent xmlns:mc="http://schemas.openxmlformats.org/markup-compatibility/2006">
              <mc:Choice xmlns:v="urn:schemas-microsoft-com:vml" Requires="v">
                <p:oleObj spid="_x0000_s12293" r:id="rId3" imgW="8382727" imgH="3645724" progId="Excel.Chart.8">
                  <p:embed/>
                </p:oleObj>
              </mc:Choice>
              <mc:Fallback>
                <p:oleObj r:id="rId3" imgW="8382727" imgH="3645724" progId="Excel.Char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88" y="285750"/>
                        <a:ext cx="83820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4"/>
          <p:cNvSpPr>
            <a:spLocks noChangeArrowheads="1"/>
          </p:cNvSpPr>
          <p:nvPr/>
        </p:nvSpPr>
        <p:spPr bwMode="auto">
          <a:xfrm>
            <a:off x="773113" y="4797425"/>
            <a:ext cx="7705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20000"/>
              </a:spcBef>
            </a:pPr>
            <a:r>
              <a:rPr lang="ru-RU" altLang="ru-RU" sz="1400">
                <a:latin typeface="Times New Roman" pitchFamily="18" charset="0"/>
                <a:cs typeface="Times New Roman" pitchFamily="18" charset="0"/>
              </a:rPr>
              <a:t> </a:t>
            </a:r>
            <a:r>
              <a:rPr lang="ru-RU" sz="1400">
                <a:latin typeface="Times New Roman" pitchFamily="18" charset="0"/>
                <a:cs typeface="Times New Roman" pitchFamily="18" charset="0"/>
              </a:rPr>
              <a:t>Безвозмездные поступления в 2020 году составили сумму 42744,4 тыс. рублей (с учетом прочих безвозмездных поступлений в сумме 66,75 тыс. рублей) или выполнены на 99,0 % и увеличились по сравнению с 2019 годом на 27,8 %. Из общей суммы безвозмездных поступлений дотации составили 47,5 % (20310,75 тыс. рублей), субсидии – 48,6 % (20789,3 тыс. рублей), субвенции – 1,4 % (592,7 тыс. рублей), иные межбюджетные трансферты – 2,3 % (984,9 тыс. рублей), прочие безвозмездные поступления – 0,2 % (66,75 тыс. рублей).</a:t>
            </a:r>
          </a:p>
        </p:txBody>
      </p:sp>
      <p:pic>
        <p:nvPicPr>
          <p:cNvPr id="13315" name="Диаграмма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13" y="214313"/>
            <a:ext cx="7788275"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269875" y="731838"/>
            <a:ext cx="86407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7675" algn="just">
              <a:spcBef>
                <a:spcPct val="20000"/>
              </a:spcBef>
              <a:buClr>
                <a:schemeClr val="hlink"/>
              </a:buClr>
              <a:buSzPct val="120000"/>
            </a:pPr>
            <a:r>
              <a:rPr lang="ru-RU" altLang="ru-RU" sz="1400">
                <a:latin typeface="Times New Roman" pitchFamily="18" charset="0"/>
                <a:cs typeface="Times New Roman" pitchFamily="18" charset="0"/>
              </a:rPr>
              <a:t>Расходная часть бюджета за 2020 год выполнена на 98,3 %, при плане на год 57109,9 тыс. рублей исполнено в сумме 56141,7 тыс. рублей. </a:t>
            </a:r>
            <a:endParaRPr lang="ru-RU" altLang="ru-RU" sz="1400">
              <a:latin typeface="Times New Roman" pitchFamily="18" charset="0"/>
            </a:endParaRPr>
          </a:p>
        </p:txBody>
      </p:sp>
      <p:sp>
        <p:nvSpPr>
          <p:cNvPr id="5" name="Rectangle 4"/>
          <p:cNvSpPr>
            <a:spLocks noChangeArrowheads="1"/>
          </p:cNvSpPr>
          <p:nvPr/>
        </p:nvSpPr>
        <p:spPr bwMode="auto">
          <a:xfrm>
            <a:off x="-8806" y="0"/>
            <a:ext cx="9270776" cy="620713"/>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3200" b="1" i="1" u="sng" dirty="0" smtClean="0">
                <a:ln w="11430"/>
                <a:solidFill>
                  <a:schemeClr val="tx2">
                    <a:lumMod val="85000"/>
                    <a:lumOff val="15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Исполнение бюджета по расходам</a:t>
            </a:r>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1254125"/>
            <a:ext cx="8447088" cy="541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1895417850" y="-1175756475"/>
            <a:ext cx="1509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a:t>
            </a:r>
            <a:endParaRPr lang="ru-RU" altLang="ru-RU" sz="1100"/>
          </a:p>
          <a:p>
            <a:pPr eaLnBrk="0" hangingPunct="0"/>
            <a:endParaRPr lang="ru-RU" altLang="ru-RU" sz="1800"/>
          </a:p>
        </p:txBody>
      </p:sp>
      <p:sp>
        <p:nvSpPr>
          <p:cNvPr id="15363" name="Rectangle 7"/>
          <p:cNvSpPr>
            <a:spLocks noChangeArrowheads="1"/>
          </p:cNvSpPr>
          <p:nvPr/>
        </p:nvSpPr>
        <p:spPr bwMode="auto">
          <a:xfrm>
            <a:off x="1540700500" y="915719213"/>
            <a:ext cx="2212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об исполнении краевого бюджета </a:t>
            </a:r>
            <a:endParaRPr lang="ru-RU" altLang="ru-RU" sz="1100"/>
          </a:p>
          <a:p>
            <a:pPr eaLnBrk="0" hangingPunct="0"/>
            <a:endParaRPr lang="ru-RU" altLang="ru-RU" sz="1800"/>
          </a:p>
        </p:txBody>
      </p:sp>
      <p:sp>
        <p:nvSpPr>
          <p:cNvPr id="15364" name="Rectangle 8"/>
          <p:cNvSpPr>
            <a:spLocks noChangeArrowheads="1"/>
          </p:cNvSpPr>
          <p:nvPr/>
        </p:nvSpPr>
        <p:spPr bwMode="auto">
          <a:xfrm>
            <a:off x="-1908756025" y="1049048575"/>
            <a:ext cx="1558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за 2012 год назначены </a:t>
            </a:r>
            <a:endParaRPr lang="ru-RU" altLang="ru-RU" sz="1100"/>
          </a:p>
          <a:p>
            <a:pPr eaLnBrk="0" hangingPunct="0"/>
            <a:endParaRPr lang="ru-RU" altLang="ru-RU" sz="1800"/>
          </a:p>
        </p:txBody>
      </p:sp>
      <p:sp>
        <p:nvSpPr>
          <p:cNvPr id="15365" name="Rectangle 9"/>
          <p:cNvSpPr>
            <a:spLocks noChangeArrowheads="1"/>
          </p:cNvSpPr>
          <p:nvPr/>
        </p:nvSpPr>
        <p:spPr bwMode="auto">
          <a:xfrm>
            <a:off x="1916488738" y="1182370000"/>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на 20 июня 2013 года</a:t>
            </a:r>
            <a:endParaRPr lang="ru-RU" altLang="ru-RU" sz="1800"/>
          </a:p>
        </p:txBody>
      </p:sp>
      <p:sp>
        <p:nvSpPr>
          <p:cNvPr id="15366" name="Rectangle 10"/>
          <p:cNvSpPr>
            <a:spLocks noChangeArrowheads="1"/>
          </p:cNvSpPr>
          <p:nvPr/>
        </p:nvSpPr>
        <p:spPr bwMode="auto">
          <a:xfrm>
            <a:off x="1895417850" y="-1175756475"/>
            <a:ext cx="1509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a:t>
            </a:r>
            <a:endParaRPr lang="ru-RU" altLang="ru-RU" sz="1100"/>
          </a:p>
          <a:p>
            <a:pPr eaLnBrk="0" hangingPunct="0"/>
            <a:endParaRPr lang="ru-RU" altLang="ru-RU" sz="1800"/>
          </a:p>
        </p:txBody>
      </p:sp>
      <p:sp>
        <p:nvSpPr>
          <p:cNvPr id="15367" name="Rectangle 11"/>
          <p:cNvSpPr>
            <a:spLocks noChangeArrowheads="1"/>
          </p:cNvSpPr>
          <p:nvPr/>
        </p:nvSpPr>
        <p:spPr bwMode="auto">
          <a:xfrm>
            <a:off x="1540700500" y="915719213"/>
            <a:ext cx="2212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об исполнении краевого бюджета </a:t>
            </a:r>
            <a:endParaRPr lang="ru-RU" altLang="ru-RU" sz="1100"/>
          </a:p>
          <a:p>
            <a:pPr eaLnBrk="0" hangingPunct="0"/>
            <a:endParaRPr lang="ru-RU" altLang="ru-RU" sz="1800"/>
          </a:p>
        </p:txBody>
      </p:sp>
      <p:sp>
        <p:nvSpPr>
          <p:cNvPr id="15368" name="Rectangle 12"/>
          <p:cNvSpPr>
            <a:spLocks noChangeArrowheads="1"/>
          </p:cNvSpPr>
          <p:nvPr/>
        </p:nvSpPr>
        <p:spPr bwMode="auto">
          <a:xfrm>
            <a:off x="-1908756025" y="1049048575"/>
            <a:ext cx="1558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за 2012 год назначены </a:t>
            </a:r>
            <a:endParaRPr lang="ru-RU" altLang="ru-RU" sz="1100"/>
          </a:p>
          <a:p>
            <a:pPr eaLnBrk="0" hangingPunct="0"/>
            <a:endParaRPr lang="ru-RU" altLang="ru-RU" sz="1800"/>
          </a:p>
        </p:txBody>
      </p:sp>
      <p:sp>
        <p:nvSpPr>
          <p:cNvPr id="15369" name="Rectangle 13"/>
          <p:cNvSpPr>
            <a:spLocks noChangeArrowheads="1"/>
          </p:cNvSpPr>
          <p:nvPr/>
        </p:nvSpPr>
        <p:spPr bwMode="auto">
          <a:xfrm>
            <a:off x="1916488738" y="1182370000"/>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на 20 июня 2013 года</a:t>
            </a:r>
            <a:endParaRPr lang="ru-RU" altLang="ru-RU" sz="1800"/>
          </a:p>
        </p:txBody>
      </p:sp>
      <p:graphicFrame>
        <p:nvGraphicFramePr>
          <p:cNvPr id="386084" name="Group 2084"/>
          <p:cNvGraphicFramePr>
            <a:graphicFrameLocks noGrp="1"/>
          </p:cNvGraphicFramePr>
          <p:nvPr>
            <p:ph sz="quarter" idx="1"/>
          </p:nvPr>
        </p:nvGraphicFramePr>
        <p:xfrm>
          <a:off x="0" y="0"/>
          <a:ext cx="9180513" cy="1006475"/>
        </p:xfrm>
        <a:graphic>
          <a:graphicData uri="http://schemas.openxmlformats.org/drawingml/2006/table">
            <a:tbl>
              <a:tblPr/>
              <a:tblGrid>
                <a:gridCol w="9180513"/>
              </a:tblGrid>
              <a:tr h="1006475">
                <a:tc>
                  <a:txBody>
                    <a:bodyPr/>
                    <a:lstStyle>
                      <a:lvl1pPr marL="342900" indent="-342900" algn="l">
                        <a:spcBef>
                          <a:spcPct val="20000"/>
                        </a:spcBef>
                        <a:defRPr sz="2800">
                          <a:solidFill>
                            <a:schemeClr val="tx1"/>
                          </a:solidFill>
                          <a:latin typeface="Arial" pitchFamily="34" charset="0"/>
                        </a:defRPr>
                      </a:lvl1pPr>
                      <a:lvl2pPr marL="742950" indent="-285750" algn="l">
                        <a:spcBef>
                          <a:spcPct val="20000"/>
                        </a:spcBef>
                        <a:defRPr sz="2400">
                          <a:solidFill>
                            <a:schemeClr val="tx1"/>
                          </a:solidFill>
                          <a:latin typeface="Arial" pitchFamily="34" charset="0"/>
                        </a:defRPr>
                      </a:lvl2pPr>
                      <a:lvl3pPr marL="1143000" indent="-228600" algn="l">
                        <a:spcBef>
                          <a:spcPct val="20000"/>
                        </a:spcBef>
                        <a:defRPr sz="2000">
                          <a:solidFill>
                            <a:schemeClr val="tx1"/>
                          </a:solidFill>
                          <a:latin typeface="Arial" pitchFamily="34" charset="0"/>
                        </a:defRPr>
                      </a:lvl3pPr>
                      <a:lvl4pPr marL="1600200" indent="-228600" algn="l">
                        <a:spcBef>
                          <a:spcPct val="20000"/>
                        </a:spcBef>
                        <a:defRPr>
                          <a:solidFill>
                            <a:schemeClr val="tx1"/>
                          </a:solidFill>
                          <a:latin typeface="Arial" pitchFamily="34" charset="0"/>
                        </a:defRPr>
                      </a:lvl4pPr>
                      <a:lvl5pPr marL="2057400" indent="-228600" algn="l">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Times New Roman" pitchFamily="18" charset="0"/>
                          <a:cs typeface="Times New Roman" pitchFamily="18" charset="0"/>
                        </a:rPr>
                        <a:t>Отчет об исполнении расходов бюджета муниципального образования Ковардицкое за 2020 год по разделам классификации расходов бюджетов Российской Федерации</a:t>
                      </a:r>
                      <a:endParaRPr kumimoji="0" lang="ru-RU" altLang="ru-RU" sz="1800" b="1" i="0" u="none" strike="noStrike" cap="none" normalizeH="0" baseline="0" dirty="0" smtClean="0">
                        <a:ln>
                          <a:noFill/>
                        </a:ln>
                        <a:solidFill>
                          <a:schemeClr val="tx1"/>
                        </a:solidFill>
                        <a:effectLst/>
                        <a:latin typeface="Arial" pitchFamily="34" charset="0"/>
                      </a:endParaRPr>
                    </a:p>
                  </a:txBody>
                  <a:tcPr marT="45749" marB="45749"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317927" name="Group 1511"/>
          <p:cNvGraphicFramePr>
            <a:graphicFrameLocks noGrp="1"/>
          </p:cNvGraphicFramePr>
          <p:nvPr>
            <p:ph sz="quarter" idx="2"/>
          </p:nvPr>
        </p:nvGraphicFramePr>
        <p:xfrm>
          <a:off x="7686675" y="908050"/>
          <a:ext cx="1108075" cy="274638"/>
        </p:xfrm>
        <a:graphic>
          <a:graphicData uri="http://schemas.openxmlformats.org/drawingml/2006/table">
            <a:tbl>
              <a:tblPr/>
              <a:tblGrid>
                <a:gridCol w="1108075"/>
              </a:tblGrid>
              <a:tr h="274638">
                <a:tc>
                  <a:txBody>
                    <a:bodyPr/>
                    <a:lstStyle>
                      <a:lvl1pPr marL="342900" indent="-342900" algn="l">
                        <a:spcBef>
                          <a:spcPct val="20000"/>
                        </a:spcBef>
                        <a:defRPr sz="2800">
                          <a:solidFill>
                            <a:schemeClr val="tx1"/>
                          </a:solidFill>
                          <a:latin typeface="Arial" pitchFamily="34" charset="0"/>
                        </a:defRPr>
                      </a:lvl1pPr>
                      <a:lvl2pPr marL="742950" indent="-285750" algn="l">
                        <a:spcBef>
                          <a:spcPct val="20000"/>
                        </a:spcBef>
                        <a:defRPr sz="2400">
                          <a:solidFill>
                            <a:schemeClr val="tx1"/>
                          </a:solidFill>
                          <a:latin typeface="Arial" pitchFamily="34" charset="0"/>
                        </a:defRPr>
                      </a:lvl2pPr>
                      <a:lvl3pPr marL="1143000" indent="-228600" algn="l">
                        <a:spcBef>
                          <a:spcPct val="20000"/>
                        </a:spcBef>
                        <a:defRPr sz="2000">
                          <a:solidFill>
                            <a:schemeClr val="tx1"/>
                          </a:solidFill>
                          <a:latin typeface="Arial" pitchFamily="34" charset="0"/>
                        </a:defRPr>
                      </a:lvl3pPr>
                      <a:lvl4pPr marL="1600200" indent="-228600" algn="l">
                        <a:spcBef>
                          <a:spcPct val="20000"/>
                        </a:spcBef>
                        <a:defRPr>
                          <a:solidFill>
                            <a:schemeClr val="tx1"/>
                          </a:solidFill>
                          <a:latin typeface="Arial" pitchFamily="34" charset="0"/>
                        </a:defRPr>
                      </a:lvl4pPr>
                      <a:lvl5pPr marL="2057400" indent="-228600" algn="l">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200" b="1" i="0" u="none" strike="noStrike" cap="none" normalizeH="0" baseline="0" dirty="0" smtClean="0">
                        <a:ln>
                          <a:noFill/>
                        </a:ln>
                        <a:solidFill>
                          <a:schemeClr val="tx1"/>
                        </a:solidFill>
                        <a:effectLst/>
                        <a:latin typeface="Arial" pitchFamily="34" charset="0"/>
                      </a:endParaRPr>
                    </a:p>
                  </a:txBody>
                  <a:tcPr marL="91434" marR="91434" marT="45773" marB="45773" anchor="ctr" horzOverflow="overflow">
                    <a:lnL cap="flat">
                      <a:noFill/>
                    </a:lnL>
                    <a:lnR cap="flat">
                      <a:noFill/>
                    </a:lnR>
                    <a:lnT cap="flat">
                      <a:noFill/>
                    </a:lnT>
                    <a:lnB cap="flat">
                      <a:noFill/>
                    </a:lnB>
                    <a:lnTlToBr>
                      <a:noFill/>
                    </a:lnTlToBr>
                    <a:lnBlToTr>
                      <a:noFill/>
                    </a:lnBlToTr>
                    <a:noFill/>
                  </a:tcPr>
                </a:tc>
              </a:tr>
            </a:tbl>
          </a:graphicData>
        </a:graphic>
      </p:graphicFrame>
      <p:sp>
        <p:nvSpPr>
          <p:cNvPr id="15374" name="Rectangle 2082"/>
          <p:cNvSpPr>
            <a:spLocks noChangeArrowheads="1"/>
          </p:cNvSpPr>
          <p:nvPr/>
        </p:nvSpPr>
        <p:spPr bwMode="auto">
          <a:xfrm>
            <a:off x="341313" y="5732463"/>
            <a:ext cx="65341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ru-RU" altLang="ru-RU" sz="1400" b="1">
                <a:latin typeface="Times New Roman" pitchFamily="18" charset="0"/>
              </a:rPr>
              <a:t>Муниципальный долг на 01.01.2021 г. года отсутствует.</a:t>
            </a:r>
          </a:p>
          <a:p>
            <a:endParaRPr lang="ru-RU" altLang="ru-RU" sz="1400" b="1">
              <a:latin typeface="Times New Roman" pitchFamily="18" charset="0"/>
            </a:endParaRPr>
          </a:p>
          <a:p>
            <a:r>
              <a:rPr lang="ru-RU" altLang="ru-RU" sz="1400" b="1">
                <a:latin typeface="Times New Roman" pitchFamily="18" charset="0"/>
              </a:rPr>
              <a:t>Кредиторская и дебиторская задолженности на 01.01.2021 г.  года отсутствуют.</a:t>
            </a:r>
          </a:p>
        </p:txBody>
      </p:sp>
      <p:pic>
        <p:nvPicPr>
          <p:cNvPr id="15375" name="Picture 1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1268413"/>
            <a:ext cx="8640762"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0" y="115888"/>
            <a:ext cx="909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a:latin typeface="Times New Roman" pitchFamily="18" charset="0"/>
              </a:rPr>
              <a:t>Расходы бюджета муниципального образования Ковардицкое на социальную сферу в 2019-2020</a:t>
            </a:r>
          </a:p>
          <a:p>
            <a:pPr algn="ctr"/>
            <a:r>
              <a:rPr lang="ru-RU" altLang="ru-RU" sz="1400" b="1">
                <a:latin typeface="Times New Roman" pitchFamily="18" charset="0"/>
              </a:rPr>
              <a:t> годах, тыс. рублей</a:t>
            </a:r>
          </a:p>
        </p:txBody>
      </p:sp>
      <p:sp>
        <p:nvSpPr>
          <p:cNvPr id="16387" name="Rectangle 8"/>
          <p:cNvSpPr>
            <a:spLocks noChangeArrowheads="1"/>
          </p:cNvSpPr>
          <p:nvPr/>
        </p:nvSpPr>
        <p:spPr bwMode="auto">
          <a:xfrm>
            <a:off x="1133475" y="3754438"/>
            <a:ext cx="72739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altLang="ru-RU" sz="1400" b="1">
                <a:latin typeface="Times New Roman" pitchFamily="18" charset="0"/>
              </a:rPr>
              <a:t>Доля переданных полномочий из  бюджета муниципального образования Ковардицкое в бюджет муниципального образования Муромский район</a:t>
            </a:r>
            <a:r>
              <a:rPr lang="ru-RU" altLang="ru-RU" sz="1400"/>
              <a:t> </a:t>
            </a:r>
          </a:p>
        </p:txBody>
      </p:sp>
      <p:pic>
        <p:nvPicPr>
          <p:cNvPr id="1638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075" y="639763"/>
            <a:ext cx="468153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4221163"/>
            <a:ext cx="5535612"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41338" y="0"/>
            <a:ext cx="8262937" cy="417513"/>
          </a:xfrm>
        </p:spPr>
        <p:txBody>
          <a:bodyPr/>
          <a:lstStyle/>
          <a:p>
            <a:r>
              <a:rPr lang="ru-RU" altLang="ru-RU" sz="2400" b="1" i="1" smtClean="0"/>
              <a:t>Межбюджетные отношения</a:t>
            </a:r>
          </a:p>
        </p:txBody>
      </p:sp>
      <p:sp>
        <p:nvSpPr>
          <p:cNvPr id="7171" name="AutoShape 7"/>
          <p:cNvSpPr>
            <a:spLocks noChangeArrowheads="1"/>
          </p:cNvSpPr>
          <p:nvPr/>
        </p:nvSpPr>
        <p:spPr bwMode="auto">
          <a:xfrm>
            <a:off x="262848" y="586484"/>
            <a:ext cx="3823377" cy="919357"/>
          </a:xfrm>
          <a:prstGeom prst="flowChartAlternateProcess">
            <a:avLst/>
          </a:prstGeom>
          <a:solidFill>
            <a:srgbClr val="CCFFCC">
              <a:alpha val="74117"/>
            </a:srgbClr>
          </a:solidFill>
          <a:ln w="9525">
            <a:solidFill>
              <a:schemeClr val="tx1"/>
            </a:solidFill>
            <a:miter lim="800000"/>
            <a:headEnd/>
            <a:tailEnd/>
          </a:ln>
          <a:scene3d>
            <a:camera prst="orthographicFront"/>
            <a:lightRig rig="threePt" dir="t"/>
          </a:scene3d>
          <a:sp3d>
            <a:bevelT/>
          </a:sp3d>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ru-RU" altLang="ru-RU" sz="1400" smtClean="0">
              <a:latin typeface="Times New Roman" pitchFamily="18" charset="0"/>
              <a:cs typeface="+mn-cs"/>
            </a:endParaRPr>
          </a:p>
        </p:txBody>
      </p:sp>
      <p:sp>
        <p:nvSpPr>
          <p:cNvPr id="17414" name="Text Box 7"/>
          <p:cNvSpPr txBox="1">
            <a:spLocks noChangeArrowheads="1"/>
          </p:cNvSpPr>
          <p:nvPr/>
        </p:nvSpPr>
        <p:spPr bwMode="auto">
          <a:xfrm>
            <a:off x="263525" y="571500"/>
            <a:ext cx="4014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600" b="1">
                <a:latin typeface="Times New Roman" pitchFamily="18" charset="0"/>
              </a:rPr>
              <a:t>Из бюджета Владимирской области:</a:t>
            </a:r>
          </a:p>
          <a:p>
            <a:pPr algn="ctr" eaLnBrk="1" hangingPunct="1">
              <a:buFontTx/>
              <a:buChar char="-"/>
            </a:pPr>
            <a:r>
              <a:rPr lang="ru-RU" altLang="ru-RU" sz="1600">
                <a:latin typeface="Times New Roman" pitchFamily="18" charset="0"/>
              </a:rPr>
              <a:t> субсидии 8689,26 тыс. рублей;</a:t>
            </a:r>
          </a:p>
          <a:p>
            <a:pPr algn="ctr" eaLnBrk="1" hangingPunct="1">
              <a:buFontTx/>
              <a:buChar char="-"/>
            </a:pPr>
            <a:r>
              <a:rPr lang="ru-RU" altLang="ru-RU" sz="1600">
                <a:latin typeface="Times New Roman" pitchFamily="18" charset="0"/>
              </a:rPr>
              <a:t> субвенции 592,7 тыс. рублей;.</a:t>
            </a:r>
          </a:p>
        </p:txBody>
      </p:sp>
      <p:sp>
        <p:nvSpPr>
          <p:cNvPr id="2" name="AutoShape 7"/>
          <p:cNvSpPr>
            <a:spLocks noChangeArrowheads="1"/>
          </p:cNvSpPr>
          <p:nvPr/>
        </p:nvSpPr>
        <p:spPr bwMode="auto">
          <a:xfrm>
            <a:off x="267832" y="1525388"/>
            <a:ext cx="3821816" cy="1255540"/>
          </a:xfrm>
          <a:prstGeom prst="flowChartAlternateProcess">
            <a:avLst/>
          </a:prstGeom>
          <a:solidFill>
            <a:srgbClr val="CCFFCC">
              <a:alpha val="74117"/>
            </a:srgbClr>
          </a:solidFill>
          <a:ln w="9525">
            <a:solidFill>
              <a:schemeClr val="tx1"/>
            </a:solidFill>
            <a:miter lim="800000"/>
            <a:headEnd/>
            <a:tailEnd/>
          </a:ln>
          <a:scene3d>
            <a:camera prst="orthographicFront"/>
            <a:lightRig rig="threePt" dir="t"/>
          </a:scene3d>
          <a:sp3d>
            <a:bevelT/>
          </a:sp3d>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ru-RU" altLang="ru-RU" sz="1300" smtClean="0">
              <a:latin typeface="Times New Roman" pitchFamily="18" charset="0"/>
              <a:cs typeface="+mn-cs"/>
            </a:endParaRPr>
          </a:p>
        </p:txBody>
      </p:sp>
      <p:sp>
        <p:nvSpPr>
          <p:cNvPr id="17418" name="AutoShape 26"/>
          <p:cNvSpPr>
            <a:spLocks noChangeArrowheads="1"/>
          </p:cNvSpPr>
          <p:nvPr/>
        </p:nvSpPr>
        <p:spPr bwMode="auto">
          <a:xfrm>
            <a:off x="4914900" y="949325"/>
            <a:ext cx="3960813" cy="850900"/>
          </a:xfrm>
          <a:prstGeom prst="flowChartAlternateProcess">
            <a:avLst/>
          </a:prstGeom>
          <a:solidFill>
            <a:srgbClr val="FFFF99"/>
          </a:solidFill>
          <a:ln w="9525">
            <a:solidFill>
              <a:schemeClr val="tx1"/>
            </a:solidFill>
            <a:miter lim="800000"/>
            <a:headEnd/>
            <a:tailEnd/>
          </a:ln>
        </p:spPr>
        <p:txBody>
          <a:bodyPr wrap="none" anchor="ctr"/>
          <a:lstStyle/>
          <a:p>
            <a:pPr algn="ctr"/>
            <a:endParaRPr lang="ru-RU" altLang="ru-RU"/>
          </a:p>
        </p:txBody>
      </p:sp>
      <p:sp>
        <p:nvSpPr>
          <p:cNvPr id="17419" name="Text Box 27"/>
          <p:cNvSpPr txBox="1">
            <a:spLocks noChangeArrowheads="1"/>
          </p:cNvSpPr>
          <p:nvPr/>
        </p:nvSpPr>
        <p:spPr bwMode="auto">
          <a:xfrm>
            <a:off x="4938713" y="1046163"/>
            <a:ext cx="3960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600" b="1">
                <a:latin typeface="Times New Roman" pitchFamily="18" charset="0"/>
              </a:rPr>
              <a:t>БЮДЖЕТ МУНИЦИПАЛЬНОГО ОБРАЗОВАНИЯ КОВАРДИЦКОЕ</a:t>
            </a:r>
          </a:p>
        </p:txBody>
      </p:sp>
      <p:sp>
        <p:nvSpPr>
          <p:cNvPr id="17420" name="Text Box 36"/>
          <p:cNvSpPr txBox="1">
            <a:spLocks noChangeArrowheads="1"/>
          </p:cNvSpPr>
          <p:nvPr/>
        </p:nvSpPr>
        <p:spPr bwMode="auto">
          <a:xfrm>
            <a:off x="303213" y="1571625"/>
            <a:ext cx="36544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300" b="1">
                <a:latin typeface="Times New Roman" pitchFamily="18" charset="0"/>
              </a:rPr>
              <a:t>Из бюджета МО Муромский район:</a:t>
            </a:r>
          </a:p>
          <a:p>
            <a:pPr algn="just" eaLnBrk="1" hangingPunct="1"/>
            <a:r>
              <a:rPr lang="ru-RU" altLang="ru-RU" sz="1200">
                <a:latin typeface="Times New Roman" pitchFamily="18" charset="0"/>
              </a:rPr>
              <a:t>-дотации на выравнивание  бюджетной  обеспеченности из районного Фонда финансовой поддержки  поселений  12372,0 тыс. рублей.</a:t>
            </a:r>
          </a:p>
          <a:p>
            <a:pPr algn="just" eaLnBrk="1" hangingPunct="1"/>
            <a:r>
              <a:rPr lang="ru-RU" altLang="ru-RU" sz="1200">
                <a:latin typeface="Times New Roman" pitchFamily="18" charset="0"/>
              </a:rPr>
              <a:t>- Прочие межбюджетные трансферты 269,42 тыс. рублей.</a:t>
            </a:r>
          </a:p>
        </p:txBody>
      </p:sp>
      <p:sp>
        <p:nvSpPr>
          <p:cNvPr id="17421" name="AutoShape 51"/>
          <p:cNvSpPr>
            <a:spLocks noChangeArrowheads="1"/>
          </p:cNvSpPr>
          <p:nvPr/>
        </p:nvSpPr>
        <p:spPr bwMode="auto">
          <a:xfrm>
            <a:off x="4089400" y="1643063"/>
            <a:ext cx="817563" cy="431800"/>
          </a:xfrm>
          <a:prstGeom prst="rightArrow">
            <a:avLst>
              <a:gd name="adj1" fmla="val 50000"/>
              <a:gd name="adj2" fmla="val 50341"/>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422" name="AutoShape 54"/>
          <p:cNvSpPr>
            <a:spLocks noChangeArrowheads="1"/>
          </p:cNvSpPr>
          <p:nvPr/>
        </p:nvSpPr>
        <p:spPr bwMode="auto">
          <a:xfrm>
            <a:off x="5019675" y="2714625"/>
            <a:ext cx="3960813" cy="966788"/>
          </a:xfrm>
          <a:prstGeom prst="flowChartAlternateProcess">
            <a:avLst/>
          </a:prstGeom>
          <a:solidFill>
            <a:srgbClr val="FFFF99"/>
          </a:solidFill>
          <a:ln w="9525">
            <a:solidFill>
              <a:schemeClr val="tx1"/>
            </a:solidFill>
            <a:miter lim="800000"/>
            <a:headEnd/>
            <a:tailEnd/>
          </a:ln>
        </p:spPr>
        <p:txBody>
          <a:bodyPr wrap="none" anchor="ctr"/>
          <a:lstStyle/>
          <a:p>
            <a:pPr algn="ctr"/>
            <a:endParaRPr lang="ru-RU" altLang="ru-RU"/>
          </a:p>
        </p:txBody>
      </p:sp>
      <p:sp>
        <p:nvSpPr>
          <p:cNvPr id="17423" name="Text Box 60"/>
          <p:cNvSpPr txBox="1">
            <a:spLocks noChangeArrowheads="1"/>
          </p:cNvSpPr>
          <p:nvPr/>
        </p:nvSpPr>
        <p:spPr bwMode="auto">
          <a:xfrm>
            <a:off x="5091113" y="2714625"/>
            <a:ext cx="3960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r>
              <a:rPr lang="ru-RU" altLang="ru-RU" sz="1200" b="1">
                <a:latin typeface="Times New Roman" pitchFamily="18" charset="0"/>
              </a:rPr>
              <a:t>Иные межбюджетные трансферты </a:t>
            </a:r>
            <a:r>
              <a:rPr lang="ru-RU" altLang="ru-RU" sz="1200">
                <a:latin typeface="Times New Roman" pitchFamily="18" charset="0"/>
              </a:rPr>
              <a:t>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738,9 тыс. рублей.</a:t>
            </a:r>
          </a:p>
        </p:txBody>
      </p:sp>
      <p:sp>
        <p:nvSpPr>
          <p:cNvPr id="17424" name="AutoShape 61"/>
          <p:cNvSpPr>
            <a:spLocks noChangeArrowheads="1"/>
          </p:cNvSpPr>
          <p:nvPr/>
        </p:nvSpPr>
        <p:spPr bwMode="auto">
          <a:xfrm>
            <a:off x="7162800" y="1857375"/>
            <a:ext cx="433388" cy="828675"/>
          </a:xfrm>
          <a:prstGeom prst="downArrow">
            <a:avLst>
              <a:gd name="adj1" fmla="val 50000"/>
              <a:gd name="adj2" fmla="val 29027"/>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425" name="AutoShape 51"/>
          <p:cNvSpPr>
            <a:spLocks noChangeArrowheads="1"/>
          </p:cNvSpPr>
          <p:nvPr/>
        </p:nvSpPr>
        <p:spPr bwMode="auto">
          <a:xfrm>
            <a:off x="4097338" y="830263"/>
            <a:ext cx="817562" cy="431800"/>
          </a:xfrm>
          <a:prstGeom prst="rightArrow">
            <a:avLst>
              <a:gd name="adj1" fmla="val 50000"/>
              <a:gd name="adj2" fmla="val 50341"/>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426" name="Прямоугольник 2"/>
          <p:cNvSpPr>
            <a:spLocks noChangeArrowheads="1"/>
          </p:cNvSpPr>
          <p:nvPr/>
        </p:nvSpPr>
        <p:spPr bwMode="auto">
          <a:xfrm>
            <a:off x="0" y="3681413"/>
            <a:ext cx="8929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600" b="1">
                <a:latin typeface="Times New Roman" pitchFamily="18" charset="0"/>
                <a:cs typeface="Times New Roman" pitchFamily="18" charset="0"/>
              </a:rPr>
              <a:t>Динамика исполнения по расходам в рамках муниципальных программ за 2019-2020 годы</a:t>
            </a:r>
          </a:p>
        </p:txBody>
      </p:sp>
      <p:pic>
        <p:nvPicPr>
          <p:cNvPr id="17427"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663" y="4019550"/>
            <a:ext cx="583247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2"/>
          <p:cNvSpPr>
            <a:spLocks noChangeArrowheads="1"/>
          </p:cNvSpPr>
          <p:nvPr/>
        </p:nvSpPr>
        <p:spPr bwMode="auto">
          <a:xfrm>
            <a:off x="198438" y="188913"/>
            <a:ext cx="871378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b="1">
                <a:solidFill>
                  <a:srgbClr val="0000FF"/>
                </a:solidFill>
                <a:latin typeface="Times New Roman" pitchFamily="18" charset="0"/>
              </a:rPr>
              <a:t>Показатели средней заработной платы в рамках реализации указов Президента Российской Федерации от 07 мая 2012 года № 597 «О мероприятиях по реализации государственной социальной политики» </a:t>
            </a:r>
          </a:p>
        </p:txBody>
      </p:sp>
      <p:sp>
        <p:nvSpPr>
          <p:cNvPr id="18435" name="Rectangle 122"/>
          <p:cNvSpPr>
            <a:spLocks noChangeArrowheads="1"/>
          </p:cNvSpPr>
          <p:nvPr/>
        </p:nvSpPr>
        <p:spPr bwMode="auto">
          <a:xfrm>
            <a:off x="233363" y="1184275"/>
            <a:ext cx="8713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a:latin typeface="Times New Roman" pitchFamily="18" charset="0"/>
              </a:rPr>
              <a:t>Показатели средней заработной платы работников культуры</a:t>
            </a:r>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628775"/>
            <a:ext cx="8678862"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269875" y="260350"/>
            <a:ext cx="8262938" cy="1143000"/>
          </a:xfrm>
        </p:spPr>
        <p:txBody>
          <a:bodyPr/>
          <a:lstStyle/>
          <a:p>
            <a:r>
              <a:rPr lang="ru-RU" altLang="ru-RU" sz="3200" b="1" u="sng" smtClean="0">
                <a:latin typeface="Times New Roman" pitchFamily="18" charset="0"/>
                <a:cs typeface="Times New Roman" pitchFamily="18" charset="0"/>
              </a:rPr>
              <a:t>Источники финансирования дефицита бюджета</a:t>
            </a:r>
            <a:endParaRPr lang="ru-RU" altLang="ru-RU" sz="3200" smtClean="0"/>
          </a:p>
        </p:txBody>
      </p:sp>
      <p:sp>
        <p:nvSpPr>
          <p:cNvPr id="6" name="Объект 2"/>
          <p:cNvSpPr txBox="1">
            <a:spLocks/>
          </p:cNvSpPr>
          <p:nvPr/>
        </p:nvSpPr>
        <p:spPr bwMode="auto">
          <a:xfrm>
            <a:off x="557213" y="1484313"/>
            <a:ext cx="8161337" cy="935037"/>
          </a:xfrm>
          <a:prstGeom prst="rect">
            <a:avLst/>
          </a:prstGeom>
          <a:noFill/>
          <a:ln>
            <a:noFill/>
          </a:ln>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lgn="just">
              <a:buFontTx/>
              <a:buNone/>
              <a:defRPr/>
            </a:pPr>
            <a:r>
              <a:rPr lang="ru-RU" altLang="ru-RU" sz="1600" kern="0" dirty="0" smtClean="0">
                <a:latin typeface="Times New Roman" pitchFamily="18" charset="0"/>
                <a:cs typeface="Times New Roman" pitchFamily="18" charset="0"/>
              </a:rPr>
              <a:t>       Бюджет муниципального образования Ковардицкое за 2020 год выполнен с превышением доходов над расходами  (профицит бюджета) в сумме 323,3 тыс. рублей.</a:t>
            </a:r>
          </a:p>
          <a:p>
            <a:pPr marL="0" indent="0" algn="just">
              <a:buFontTx/>
              <a:buNone/>
              <a:defRPr/>
            </a:pPr>
            <a:r>
              <a:rPr lang="ru-RU" altLang="ru-RU" sz="1600" kern="0" dirty="0" smtClean="0">
                <a:solidFill>
                  <a:srgbClr val="000000"/>
                </a:solidFill>
                <a:latin typeface="Times New Roman" pitchFamily="18" charset="0"/>
                <a:cs typeface="Times New Roman" pitchFamily="18" charset="0"/>
              </a:rPr>
              <a:t> </a:t>
            </a:r>
          </a:p>
          <a:p>
            <a:pPr marL="0" indent="0" algn="just">
              <a:buFontTx/>
              <a:buNone/>
              <a:defRPr/>
            </a:pPr>
            <a:endParaRPr lang="ru-RU" altLang="ru-RU" sz="1600" kern="0" dirty="0" smtClean="0">
              <a:latin typeface="Times New Roman" pitchFamily="18" charset="0"/>
              <a:cs typeface="Times New Roman" pitchFamily="18" charset="0"/>
            </a:endParaRPr>
          </a:p>
        </p:txBody>
      </p:sp>
      <p:graphicFrame>
        <p:nvGraphicFramePr>
          <p:cNvPr id="19460" name="Объект 2"/>
          <p:cNvGraphicFramePr>
            <a:graphicFrameLocks noChangeAspect="1"/>
          </p:cNvGraphicFramePr>
          <p:nvPr/>
        </p:nvGraphicFramePr>
        <p:xfrm>
          <a:off x="198438" y="2276475"/>
          <a:ext cx="8783637" cy="1670050"/>
        </p:xfrm>
        <a:graphic>
          <a:graphicData uri="http://schemas.openxmlformats.org/presentationml/2006/ole">
            <mc:AlternateContent xmlns:mc="http://schemas.openxmlformats.org/markup-compatibility/2006">
              <mc:Choice xmlns:v="urn:schemas-microsoft-com:vml" Requires="v">
                <p:oleObj spid="_x0000_s19461" name="Лист" r:id="rId4" imgW="7795212" imgH="1036377" progId="Excel.Sheet.8">
                  <p:embed/>
                </p:oleObj>
              </mc:Choice>
              <mc:Fallback>
                <p:oleObj name="Лист" r:id="rId4" imgW="7795212" imgH="1036377" progId="Excel.Sheet.8">
                  <p:embed/>
                  <p:pic>
                    <p:nvPicPr>
                      <p:cNvPr id="0" name="Объект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38" y="2276475"/>
                        <a:ext cx="8783637"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0"/>
            <a:ext cx="9180513" cy="806450"/>
          </a:xfrm>
        </p:spPr>
        <p:txBody>
          <a:bodyPr/>
          <a:lstStyle/>
          <a:p>
            <a:pPr eaLnBrk="1" hangingPunct="1">
              <a:defRPr/>
            </a:pPr>
            <a:r>
              <a:rPr lang="ru-RU" altLang="ru-RU" sz="2800" b="1" u="sng" dirty="0" smtClean="0">
                <a:effectLst>
                  <a:outerShdw blurRad="38100" dist="38100" dir="2700000" algn="tl">
                    <a:srgbClr val="FFFFFF"/>
                  </a:outerShdw>
                </a:effectLst>
                <a:latin typeface="Times New Roman" pitchFamily="18" charset="0"/>
              </a:rPr>
              <a:t>Итоги реализации муниципальных программ муниципального образования Ковардицкое за 2020 год</a:t>
            </a:r>
            <a:r>
              <a:rPr lang="ru-RU" altLang="ru-RU" sz="2800" b="1" u="sng" dirty="0" smtClean="0">
                <a:latin typeface="Times New Roman" pitchFamily="18" charset="0"/>
              </a:rPr>
              <a:t> </a:t>
            </a:r>
          </a:p>
        </p:txBody>
      </p:sp>
      <p:pic>
        <p:nvPicPr>
          <p:cNvPr id="2048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863600"/>
            <a:ext cx="8280400"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69080063" y="-330006325"/>
            <a:ext cx="2173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по проекту </a:t>
            </a:r>
            <a:endParaRPr lang="ru-RU" altLang="ru-RU" sz="1100"/>
          </a:p>
          <a:p>
            <a:pPr eaLnBrk="0" hangingPunct="0"/>
            <a:endParaRPr lang="ru-RU" altLang="ru-RU" sz="1800"/>
          </a:p>
        </p:txBody>
      </p:sp>
      <p:sp>
        <p:nvSpPr>
          <p:cNvPr id="3075" name="Rectangle 5"/>
          <p:cNvSpPr>
            <a:spLocks noChangeArrowheads="1"/>
          </p:cNvSpPr>
          <p:nvPr/>
        </p:nvSpPr>
        <p:spPr bwMode="auto">
          <a:xfrm>
            <a:off x="142397163" y="-196676963"/>
            <a:ext cx="2014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краевого бюджета на 2012 год </a:t>
            </a:r>
            <a:endParaRPr lang="ru-RU" altLang="ru-RU" sz="1100"/>
          </a:p>
          <a:p>
            <a:pPr eaLnBrk="0" hangingPunct="0"/>
            <a:endParaRPr lang="ru-RU" altLang="ru-RU" sz="1800"/>
          </a:p>
        </p:txBody>
      </p:sp>
      <p:sp>
        <p:nvSpPr>
          <p:cNvPr id="3076" name="Rectangle 6"/>
          <p:cNvSpPr>
            <a:spLocks noChangeArrowheads="1"/>
          </p:cNvSpPr>
          <p:nvPr/>
        </p:nvSpPr>
        <p:spPr bwMode="auto">
          <a:xfrm>
            <a:off x="-135232775" y="-63357125"/>
            <a:ext cx="264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и на плановый период 2013 и 2014 годов </a:t>
            </a:r>
            <a:endParaRPr lang="ru-RU" altLang="ru-RU" sz="1100"/>
          </a:p>
          <a:p>
            <a:pPr eaLnBrk="0" hangingPunct="0"/>
            <a:endParaRPr lang="ru-RU" altLang="ru-RU" sz="1800"/>
          </a:p>
        </p:txBody>
      </p:sp>
      <p:sp>
        <p:nvSpPr>
          <p:cNvPr id="3077" name="Rectangle 7"/>
          <p:cNvSpPr>
            <a:spLocks noChangeArrowheads="1"/>
          </p:cNvSpPr>
          <p:nvPr/>
        </p:nvSpPr>
        <p:spPr bwMode="auto">
          <a:xfrm>
            <a:off x="68032313" y="69972238"/>
            <a:ext cx="2154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проведены 24 октября 2011 года.</a:t>
            </a:r>
            <a:endParaRPr lang="ru-RU" altLang="ru-RU" sz="1100"/>
          </a:p>
          <a:p>
            <a:pPr eaLnBrk="0" hangingPunct="0"/>
            <a:endParaRPr lang="ru-RU" altLang="ru-RU" sz="1800"/>
          </a:p>
        </p:txBody>
      </p:sp>
      <p:sp>
        <p:nvSpPr>
          <p:cNvPr id="3078" name="Rectangle 8"/>
          <p:cNvSpPr>
            <a:spLocks noChangeArrowheads="1"/>
          </p:cNvSpPr>
          <p:nvPr/>
        </p:nvSpPr>
        <p:spPr bwMode="auto">
          <a:xfrm>
            <a:off x="-6338888" y="203301600"/>
            <a:ext cx="2322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них приняло участие 287 человек,</a:t>
            </a:r>
            <a:endParaRPr lang="ru-RU" altLang="ru-RU" sz="1100"/>
          </a:p>
          <a:p>
            <a:pPr eaLnBrk="0" hangingPunct="0"/>
            <a:endParaRPr lang="ru-RU" altLang="ru-RU" sz="1800"/>
          </a:p>
        </p:txBody>
      </p:sp>
      <p:sp>
        <p:nvSpPr>
          <p:cNvPr id="3079" name="Rectangle 9"/>
          <p:cNvSpPr>
            <a:spLocks noChangeArrowheads="1"/>
          </p:cNvSpPr>
          <p:nvPr/>
        </p:nvSpPr>
        <p:spPr bwMode="auto">
          <a:xfrm>
            <a:off x="-88614250" y="336621438"/>
            <a:ext cx="2503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том числе 10 независимых экспертов</a:t>
            </a:r>
            <a:endParaRPr lang="ru-RU" altLang="ru-RU" sz="1800"/>
          </a:p>
        </p:txBody>
      </p:sp>
      <p:sp>
        <p:nvSpPr>
          <p:cNvPr id="3080" name="Rectangle 10"/>
          <p:cNvSpPr>
            <a:spLocks noChangeArrowheads="1"/>
          </p:cNvSpPr>
          <p:nvPr/>
        </p:nvSpPr>
        <p:spPr bwMode="auto">
          <a:xfrm>
            <a:off x="69080063" y="-330006325"/>
            <a:ext cx="2173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по проекту </a:t>
            </a:r>
            <a:endParaRPr lang="ru-RU" altLang="ru-RU" sz="1100"/>
          </a:p>
          <a:p>
            <a:pPr eaLnBrk="0" hangingPunct="0"/>
            <a:endParaRPr lang="ru-RU" altLang="ru-RU" sz="1800"/>
          </a:p>
        </p:txBody>
      </p:sp>
      <p:sp>
        <p:nvSpPr>
          <p:cNvPr id="3081" name="Rectangle 11"/>
          <p:cNvSpPr>
            <a:spLocks noChangeArrowheads="1"/>
          </p:cNvSpPr>
          <p:nvPr/>
        </p:nvSpPr>
        <p:spPr bwMode="auto">
          <a:xfrm>
            <a:off x="142397163" y="-196676963"/>
            <a:ext cx="2014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краевого бюджета на 2012 год </a:t>
            </a:r>
            <a:endParaRPr lang="ru-RU" altLang="ru-RU" sz="1100"/>
          </a:p>
          <a:p>
            <a:pPr eaLnBrk="0" hangingPunct="0"/>
            <a:endParaRPr lang="ru-RU" altLang="ru-RU" sz="1800"/>
          </a:p>
        </p:txBody>
      </p:sp>
      <p:sp>
        <p:nvSpPr>
          <p:cNvPr id="3082" name="Rectangle 12"/>
          <p:cNvSpPr>
            <a:spLocks noChangeArrowheads="1"/>
          </p:cNvSpPr>
          <p:nvPr/>
        </p:nvSpPr>
        <p:spPr bwMode="auto">
          <a:xfrm>
            <a:off x="-135232775" y="-63357125"/>
            <a:ext cx="264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и на плановый период 2013 и 2014 годов </a:t>
            </a:r>
            <a:endParaRPr lang="ru-RU" altLang="ru-RU" sz="1100"/>
          </a:p>
          <a:p>
            <a:pPr eaLnBrk="0" hangingPunct="0"/>
            <a:endParaRPr lang="ru-RU" altLang="ru-RU" sz="1800"/>
          </a:p>
        </p:txBody>
      </p:sp>
      <p:sp>
        <p:nvSpPr>
          <p:cNvPr id="3083" name="Rectangle 13"/>
          <p:cNvSpPr>
            <a:spLocks noChangeArrowheads="1"/>
          </p:cNvSpPr>
          <p:nvPr/>
        </p:nvSpPr>
        <p:spPr bwMode="auto">
          <a:xfrm>
            <a:off x="68032313" y="69972238"/>
            <a:ext cx="2154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проведены 24 октября 2011 года.</a:t>
            </a:r>
            <a:endParaRPr lang="ru-RU" altLang="ru-RU" sz="1100"/>
          </a:p>
          <a:p>
            <a:pPr eaLnBrk="0" hangingPunct="0"/>
            <a:endParaRPr lang="ru-RU" altLang="ru-RU" sz="1800"/>
          </a:p>
        </p:txBody>
      </p:sp>
      <p:sp>
        <p:nvSpPr>
          <p:cNvPr id="3084" name="Rectangle 14"/>
          <p:cNvSpPr>
            <a:spLocks noChangeArrowheads="1"/>
          </p:cNvSpPr>
          <p:nvPr/>
        </p:nvSpPr>
        <p:spPr bwMode="auto">
          <a:xfrm>
            <a:off x="-6338888" y="203301600"/>
            <a:ext cx="2322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них приняло участие 287 человек,</a:t>
            </a:r>
            <a:endParaRPr lang="ru-RU" altLang="ru-RU" sz="1100"/>
          </a:p>
          <a:p>
            <a:pPr eaLnBrk="0" hangingPunct="0"/>
            <a:endParaRPr lang="ru-RU" altLang="ru-RU" sz="1800"/>
          </a:p>
        </p:txBody>
      </p:sp>
      <p:sp>
        <p:nvSpPr>
          <p:cNvPr id="3085" name="Rectangle 15"/>
          <p:cNvSpPr>
            <a:spLocks noChangeArrowheads="1"/>
          </p:cNvSpPr>
          <p:nvPr/>
        </p:nvSpPr>
        <p:spPr bwMode="auto">
          <a:xfrm>
            <a:off x="-88614250" y="336621438"/>
            <a:ext cx="2503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том числе 10 независимых экспертов</a:t>
            </a:r>
            <a:endParaRPr lang="ru-RU" altLang="ru-RU" sz="1800"/>
          </a:p>
        </p:txBody>
      </p:sp>
      <p:sp>
        <p:nvSpPr>
          <p:cNvPr id="3086" name="Text Box 16"/>
          <p:cNvSpPr txBox="1">
            <a:spLocks noChangeArrowheads="1"/>
          </p:cNvSpPr>
          <p:nvPr/>
        </p:nvSpPr>
        <p:spPr bwMode="auto">
          <a:xfrm>
            <a:off x="341313" y="620713"/>
            <a:ext cx="8569325"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44767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400">
                <a:latin typeface="Times New Roman" pitchFamily="18" charset="0"/>
              </a:rPr>
              <a:t>Годовой отчет об исполнении бюджета муниципального образования Ковардицкое представляется в Совет народных депутатов муниципального образования Ковардицкое не позднее 1 мая текущего года. До утверждения Советом народных депутатов годовой отчет подлежит внешней проверке органом государственного финансового контроля Владимирской области (Счетной палатой Владимирской области). По результатам рассмотрения годового отчета об исполнении бюджета муниципального образования Ковардицкое и заключения органа государственного финансового контроля Совет народных депутатов муниципального образования Ковардицкое принимает либо отклоняет решение об исполнении бюджета муниципального образования Ковардицкое.</a:t>
            </a:r>
          </a:p>
          <a:p>
            <a:pPr algn="just" eaLnBrk="1" hangingPunct="1">
              <a:spcBef>
                <a:spcPct val="50000"/>
              </a:spcBef>
            </a:pPr>
            <a:r>
              <a:rPr lang="ru-RU" altLang="ru-RU" sz="1400">
                <a:latin typeface="Times New Roman" pitchFamily="18" charset="0"/>
              </a:rPr>
              <a:t>По вопросу рассмотрения проекта решения Совета народных депутатов муниципального образования Ковардицкое </a:t>
            </a:r>
            <a:r>
              <a:rPr lang="ru-RU" altLang="ru-RU" sz="1400">
                <a:solidFill>
                  <a:srgbClr val="000000"/>
                </a:solidFill>
                <a:latin typeface="Times New Roman" pitchFamily="18" charset="0"/>
                <a:cs typeface="Times New Roman" pitchFamily="18" charset="0"/>
              </a:rPr>
              <a:t>«Об утверждении отчета об исполнении бюджета муниципального образования Ковардицкое за 2020 год» </a:t>
            </a:r>
            <a:r>
              <a:rPr lang="ru-RU" altLang="ru-RU" sz="1400">
                <a:latin typeface="Times New Roman" pitchFamily="18" charset="0"/>
              </a:rPr>
              <a:t>назначаются публичные слушания. Положение «О публичных слушаниях в муниципальном образовании Ковардицкое» утверждено решением Совета народных депутатов муниципального образования Ковардицкое от </a:t>
            </a:r>
            <a:r>
              <a:rPr lang="ru-RU" altLang="ru-RU" sz="1400">
                <a:solidFill>
                  <a:schemeClr val="tx2"/>
                </a:solidFill>
                <a:latin typeface="Times New Roman" pitchFamily="18" charset="0"/>
              </a:rPr>
              <a:t>12.05.2006 г. № 20. </a:t>
            </a:r>
          </a:p>
          <a:p>
            <a:pPr algn="just" eaLnBrk="1" hangingPunct="1">
              <a:spcBef>
                <a:spcPct val="50000"/>
              </a:spcBef>
            </a:pPr>
            <a:r>
              <a:rPr lang="ru-RU" altLang="ru-RU" sz="1400">
                <a:latin typeface="Times New Roman" pitchFamily="18" charset="0"/>
              </a:rPr>
              <a:t>Решением Совета народных депутатов «О назначении публичных слушаний по проекту решения Совета народных депутатов муниципального образования Ковардицкое Муромского района «Об утверждении отчета об исполнении бюджета муниципального образования Ковардицкое за 2020 год» определены: </a:t>
            </a:r>
          </a:p>
          <a:p>
            <a:pPr algn="just" eaLnBrk="1" hangingPunct="1">
              <a:spcBef>
                <a:spcPct val="50000"/>
              </a:spcBef>
              <a:buFontTx/>
              <a:buChar char="-"/>
            </a:pPr>
            <a:r>
              <a:rPr lang="ru-RU" altLang="ru-RU" sz="1400">
                <a:latin typeface="Times New Roman" pitchFamily="18" charset="0"/>
              </a:rPr>
              <a:t>дата и место проведения публичных слушаний – 13.05.2021 года в 15 часов  00 мин. по адресу: Муромский район, с. Ковардицы, ул. Дзержинского, д.94-а, зал заседаний;</a:t>
            </a:r>
          </a:p>
          <a:p>
            <a:pPr algn="just" eaLnBrk="1" hangingPunct="1">
              <a:spcBef>
                <a:spcPct val="50000"/>
              </a:spcBef>
              <a:buFontTx/>
              <a:buChar char="-"/>
            </a:pPr>
            <a:r>
              <a:rPr lang="ru-RU" altLang="ru-RU" sz="1400">
                <a:latin typeface="Times New Roman" pitchFamily="18" charset="0"/>
              </a:rPr>
              <a:t>права граждан при проведении публичных слушаний - свои рекомендации по проекту решения Совета народных депутатов «Об утверждении отчета об исполнении бюджета муниципального образования Ковардицкое за 2020 год» жители муниципального образования Ковардицкое могут письменно направлять в комиссию,  расположенную по адресу: Муромский район, с. Ковардицы, ул. Дзержинского, д. 94-а, до 12 мая 2021 года.</a:t>
            </a:r>
          </a:p>
        </p:txBody>
      </p:sp>
      <p:sp>
        <p:nvSpPr>
          <p:cNvPr id="3087" name="Rectangle 4"/>
          <p:cNvSpPr>
            <a:spLocks noChangeArrowheads="1"/>
          </p:cNvSpPr>
          <p:nvPr/>
        </p:nvSpPr>
        <p:spPr bwMode="auto">
          <a:xfrm>
            <a:off x="2070100" y="0"/>
            <a:ext cx="5329238" cy="549275"/>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ru-RU" altLang="ru-RU" b="1" i="1" u="sng" dirty="0" smtClean="0">
                <a:ln w="11430"/>
                <a:solidFill>
                  <a:schemeClr val="tx2">
                    <a:lumMod val="85000"/>
                    <a:lumOff val="15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Вводная часть</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4"/>
          <p:cNvSpPr>
            <a:spLocks noChangeAspect="1" noChangeArrowheads="1"/>
          </p:cNvSpPr>
          <p:nvPr/>
        </p:nvSpPr>
        <p:spPr bwMode="auto">
          <a:xfrm>
            <a:off x="-12522200" y="-6075363"/>
            <a:ext cx="34226500" cy="1900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ru-RU" altLang="ru-RU"/>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333375"/>
            <a:ext cx="8682037"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198438" y="2636838"/>
            <a:ext cx="8602662"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54292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800" b="1" u="sng">
                <a:latin typeface="Times New Roman" pitchFamily="18" charset="0"/>
              </a:rPr>
              <a:t>Информация для контактов</a:t>
            </a:r>
          </a:p>
          <a:p>
            <a:pPr algn="ctr" eaLnBrk="1" hangingPunct="1">
              <a:spcBef>
                <a:spcPct val="50000"/>
              </a:spcBef>
            </a:pPr>
            <a:endParaRPr lang="ru-RU" altLang="ru-RU" sz="1800" b="1" u="sng">
              <a:latin typeface="Times New Roman" pitchFamily="18" charset="0"/>
            </a:endParaRPr>
          </a:p>
          <a:p>
            <a:pPr algn="ctr" eaLnBrk="1" hangingPunct="1">
              <a:spcBef>
                <a:spcPct val="50000"/>
              </a:spcBef>
            </a:pPr>
            <a:r>
              <a:rPr lang="ru-RU" altLang="ru-RU" sz="1600">
                <a:latin typeface="Times New Roman" pitchFamily="18" charset="0"/>
              </a:rPr>
              <a:t>Финансовое управление администрации Муромского района</a:t>
            </a:r>
          </a:p>
          <a:p>
            <a:pPr algn="ctr" eaLnBrk="1" hangingPunct="1"/>
            <a:r>
              <a:rPr lang="ru-RU" altLang="ru-RU" sz="1600">
                <a:latin typeface="Times New Roman" pitchFamily="18" charset="0"/>
              </a:rPr>
              <a:t>Адрес: пл. Крестьянина, 6</a:t>
            </a:r>
          </a:p>
          <a:p>
            <a:pPr algn="ctr" eaLnBrk="1" hangingPunct="1"/>
            <a:r>
              <a:rPr lang="ru-RU" altLang="ru-RU" sz="1600">
                <a:latin typeface="Times New Roman" pitchFamily="18" charset="0"/>
              </a:rPr>
              <a:t>г. Муром, Владимирская обл., 602267</a:t>
            </a:r>
          </a:p>
          <a:p>
            <a:pPr algn="ctr" eaLnBrk="1" hangingPunct="1"/>
            <a:r>
              <a:rPr lang="ru-RU" altLang="ru-RU" sz="1600">
                <a:latin typeface="Times New Roman" pitchFamily="18" charset="0"/>
              </a:rPr>
              <a:t>тел. (49234) 3-31-95, факс (49234) 2-69-95</a:t>
            </a:r>
          </a:p>
          <a:p>
            <a:pPr algn="ctr" eaLnBrk="1" hangingPunct="1"/>
            <a:r>
              <a:rPr lang="en-US" altLang="ru-RU" sz="1600">
                <a:latin typeface="Times New Roman" pitchFamily="18" charset="0"/>
              </a:rPr>
              <a:t>e-mail: </a:t>
            </a:r>
            <a:r>
              <a:rPr lang="ru-RU" altLang="ru-RU" sz="1600" u="sng">
                <a:latin typeface="Times New Roman" pitchFamily="18" charset="0"/>
              </a:rPr>
              <a:t>rayfu@mail.ru</a:t>
            </a:r>
          </a:p>
          <a:p>
            <a:pPr algn="ctr" eaLnBrk="1" hangingPunct="1"/>
            <a:r>
              <a:rPr lang="ru-RU" altLang="ru-RU" sz="1600">
                <a:latin typeface="Times New Roman" pitchFamily="18" charset="0"/>
              </a:rPr>
              <a:t>График работы финансового управления:</a:t>
            </a:r>
          </a:p>
          <a:p>
            <a:pPr algn="ctr" eaLnBrk="1" hangingPunct="1"/>
            <a:r>
              <a:rPr lang="ru-RU" altLang="ru-RU" sz="1600">
                <a:latin typeface="Times New Roman" pitchFamily="18" charset="0"/>
              </a:rPr>
              <a:t>с 8:00 до 17:00 перерыв на обед с 12:00 до 13:00</a:t>
            </a:r>
          </a:p>
        </p:txBody>
      </p:sp>
      <p:sp>
        <p:nvSpPr>
          <p:cNvPr id="22531" name="Text Box 5"/>
          <p:cNvSpPr txBox="1">
            <a:spLocks noChangeArrowheads="1"/>
          </p:cNvSpPr>
          <p:nvPr/>
        </p:nvSpPr>
        <p:spPr bwMode="auto">
          <a:xfrm>
            <a:off x="611188" y="188913"/>
            <a:ext cx="7777162"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600">
                <a:solidFill>
                  <a:srgbClr val="000000"/>
                </a:solidFill>
                <a:latin typeface="Times New Roman" pitchFamily="18" charset="0"/>
              </a:rPr>
              <a:t>С решением Совета народных депутатов </a:t>
            </a:r>
            <a:r>
              <a:rPr lang="ru-RU" altLang="ru-RU" sz="1600">
                <a:latin typeface="Times New Roman" pitchFamily="18" charset="0"/>
              </a:rPr>
              <a:t>муниципального образования Ковардицкое Муромского района </a:t>
            </a:r>
            <a:r>
              <a:rPr lang="ru-RU" altLang="ru-RU" sz="1600">
                <a:solidFill>
                  <a:srgbClr val="000000"/>
                </a:solidFill>
                <a:latin typeface="Times New Roman" pitchFamily="18" charset="0"/>
              </a:rPr>
              <a:t>от 2</a:t>
            </a:r>
            <a:r>
              <a:rPr lang="en-US" altLang="ru-RU" sz="1600">
                <a:solidFill>
                  <a:srgbClr val="000000"/>
                </a:solidFill>
                <a:latin typeface="Times New Roman" pitchFamily="18" charset="0"/>
              </a:rPr>
              <a:t>2</a:t>
            </a:r>
            <a:r>
              <a:rPr lang="ru-RU" altLang="ru-RU" sz="1600">
                <a:solidFill>
                  <a:srgbClr val="000000"/>
                </a:solidFill>
                <a:latin typeface="Times New Roman" pitchFamily="18" charset="0"/>
              </a:rPr>
              <a:t>.04.2021 года №</a:t>
            </a:r>
            <a:r>
              <a:rPr lang="en-US" altLang="ru-RU" sz="1600">
                <a:solidFill>
                  <a:srgbClr val="000000"/>
                </a:solidFill>
                <a:latin typeface="Times New Roman" pitchFamily="18" charset="0"/>
              </a:rPr>
              <a:t>7</a:t>
            </a:r>
            <a:r>
              <a:rPr lang="ru-RU" altLang="ru-RU" sz="1600">
                <a:solidFill>
                  <a:srgbClr val="000000"/>
                </a:solidFill>
                <a:latin typeface="Times New Roman" pitchFamily="18" charset="0"/>
              </a:rPr>
              <a:t> «О назначении публичных слушаний по проекту решения Совета народных депутатов муниципального образования Ковардицкое Муромского района «Об утверждении отчета об исполнении бюджета муниципального образования Ковардицкое за 2020 год»» можно ознакомиться в газете «Муромский край. Документы» </a:t>
            </a:r>
            <a:r>
              <a:rPr lang="ru-RU" altLang="ru-RU" sz="1600">
                <a:latin typeface="Times New Roman" pitchFamily="18" charset="0"/>
              </a:rPr>
              <a:t>№43 (</a:t>
            </a:r>
            <a:r>
              <a:rPr lang="en-US" altLang="ru-RU" sz="1600">
                <a:latin typeface="Times New Roman" pitchFamily="18" charset="0"/>
              </a:rPr>
              <a:t>467</a:t>
            </a:r>
            <a:r>
              <a:rPr lang="ru-RU" altLang="ru-RU" sz="1600">
                <a:latin typeface="Times New Roman" pitchFamily="18" charset="0"/>
              </a:rPr>
              <a:t>2) от </a:t>
            </a:r>
            <a:r>
              <a:rPr lang="en-US" altLang="ru-RU" sz="1600">
                <a:latin typeface="Times New Roman" pitchFamily="18" charset="0"/>
              </a:rPr>
              <a:t>2</a:t>
            </a:r>
            <a:r>
              <a:rPr lang="ru-RU" altLang="ru-RU" sz="1600">
                <a:latin typeface="Times New Roman" pitchFamily="18" charset="0"/>
              </a:rPr>
              <a:t>7.04.202</a:t>
            </a:r>
            <a:r>
              <a:rPr lang="en-US" altLang="ru-RU" sz="1600">
                <a:latin typeface="Times New Roman" pitchFamily="18" charset="0"/>
              </a:rPr>
              <a:t>1</a:t>
            </a:r>
            <a:r>
              <a:rPr lang="ru-RU" altLang="ru-RU" sz="1600">
                <a:latin typeface="Times New Roman" pitchFamily="18" charset="0"/>
              </a:rPr>
              <a:t> </a:t>
            </a:r>
            <a:r>
              <a:rPr lang="ru-RU" altLang="ru-RU" sz="1600">
                <a:solidFill>
                  <a:srgbClr val="000000"/>
                </a:solidFill>
                <a:latin typeface="Times New Roman" pitchFamily="18" charset="0"/>
              </a:rPr>
              <a:t>года или на сайте администрации Муромского района </a:t>
            </a:r>
            <a:r>
              <a:rPr lang="en-US" altLang="ru-RU" sz="1600" u="sng">
                <a:solidFill>
                  <a:srgbClr val="000099"/>
                </a:solidFill>
                <a:latin typeface="Times New Roman" pitchFamily="18" charset="0"/>
              </a:rPr>
              <a:t>www.muromraion.ru</a:t>
            </a:r>
            <a:r>
              <a:rPr lang="ru-RU" altLang="ru-RU" sz="1600" u="sng">
                <a:solidFill>
                  <a:srgbClr val="000099"/>
                </a:solidFill>
                <a:latin typeface="Times New Roman" pitchFamily="18" charset="0"/>
              </a:rPr>
              <a:t> </a:t>
            </a:r>
            <a:r>
              <a:rPr lang="en-US" altLang="ru-RU" sz="1600">
                <a:solidFill>
                  <a:srgbClr val="000099"/>
                </a:solidFill>
                <a:latin typeface="Times New Roman" pitchFamily="18" charset="0"/>
              </a:rPr>
              <a:t> </a:t>
            </a:r>
            <a:r>
              <a:rPr lang="ru-RU" altLang="ru-RU" sz="1600">
                <a:solidFill>
                  <a:srgbClr val="000000"/>
                </a:solidFill>
                <a:latin typeface="Times New Roman" pitchFamily="18" charset="0"/>
              </a:rPr>
              <a:t>в разделе «Финансовое управление».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4"/>
          <p:cNvSpPr>
            <a:spLocks noChangeArrowheads="1"/>
          </p:cNvSpPr>
          <p:nvPr/>
        </p:nvSpPr>
        <p:spPr bwMode="auto">
          <a:xfrm>
            <a:off x="3000375" y="2911475"/>
            <a:ext cx="3035300" cy="2735263"/>
          </a:xfrm>
          <a:prstGeom prst="leftRightArrowCallout">
            <a:avLst>
              <a:gd name="adj1" fmla="val 25000"/>
              <a:gd name="adj2" fmla="val 25000"/>
              <a:gd name="adj3" fmla="val 13871"/>
              <a:gd name="adj4" fmla="val 50000"/>
            </a:avLst>
          </a:prstGeom>
          <a:gradFill rotWithShape="1">
            <a:gsLst>
              <a:gs pos="0">
                <a:srgbClr val="FFFF99"/>
              </a:gs>
              <a:gs pos="50000">
                <a:srgbClr val="FF99FF"/>
              </a:gs>
              <a:gs pos="100000">
                <a:srgbClr val="FFFF99"/>
              </a:gs>
            </a:gsLst>
            <a:lin ang="5400000" scaled="1"/>
          </a:gradFill>
          <a:ln w="9525">
            <a:solidFill>
              <a:schemeClr val="tx1"/>
            </a:solidFill>
            <a:miter lim="800000"/>
            <a:headEnd/>
            <a:tailEnd/>
          </a:ln>
        </p:spPr>
        <p:txBody>
          <a:bodyPr wrap="none" anchor="ctr"/>
          <a:lstStyle/>
          <a:p>
            <a:endParaRPr lang="ru-RU" altLang="ru-RU" sz="1800"/>
          </a:p>
        </p:txBody>
      </p:sp>
      <p:sp>
        <p:nvSpPr>
          <p:cNvPr id="4099" name="Rectangle 5"/>
          <p:cNvSpPr>
            <a:spLocks noChangeArrowheads="1"/>
          </p:cNvSpPr>
          <p:nvPr/>
        </p:nvSpPr>
        <p:spPr bwMode="auto">
          <a:xfrm>
            <a:off x="6253163" y="3103563"/>
            <a:ext cx="2673350" cy="2352675"/>
          </a:xfrm>
          <a:prstGeom prst="rect">
            <a:avLst/>
          </a:prstGeom>
          <a:gradFill rotWithShape="1">
            <a:gsLst>
              <a:gs pos="0">
                <a:srgbClr val="FF99FF"/>
              </a:gs>
              <a:gs pos="100000">
                <a:srgbClr val="FFFF99"/>
              </a:gs>
            </a:gsLst>
            <a:lin ang="5400000" scaled="1"/>
          </a:gradFill>
          <a:ln w="9525">
            <a:solidFill>
              <a:srgbClr val="FF99FF"/>
            </a:solidFill>
            <a:miter lim="800000"/>
            <a:headEnd/>
            <a:tailEnd/>
          </a:ln>
        </p:spPr>
        <p:txBody>
          <a:bodyPr>
            <a:spAutoFit/>
          </a:bodyPr>
          <a:lstStyle/>
          <a:p>
            <a:pPr algn="ctr"/>
            <a:r>
              <a:rPr lang="ru-RU" altLang="ru-RU" sz="1800" b="1">
                <a:solidFill>
                  <a:srgbClr val="000099"/>
                </a:solidFill>
                <a:latin typeface="Times New Roman" pitchFamily="18" charset="0"/>
              </a:rPr>
              <a:t>Исполнение бюджета по расходам</a:t>
            </a:r>
          </a:p>
          <a:p>
            <a:pPr algn="just"/>
            <a:r>
              <a:rPr lang="ru-RU" altLang="ru-RU" sz="1400">
                <a:latin typeface="Times New Roman" pitchFamily="18" charset="0"/>
              </a:rPr>
              <a:t>означает последовательное финансирование мероприятий, предусмотренных решением о бюджете, в пределах утвержденных сумм с целью исполнения принятых муниципальным образованием расходных обязательств.</a:t>
            </a:r>
          </a:p>
        </p:txBody>
      </p:sp>
      <p:sp>
        <p:nvSpPr>
          <p:cNvPr id="4100" name="Text Box 8"/>
          <p:cNvSpPr txBox="1">
            <a:spLocks noChangeArrowheads="1"/>
          </p:cNvSpPr>
          <p:nvPr/>
        </p:nvSpPr>
        <p:spPr bwMode="auto">
          <a:xfrm>
            <a:off x="4000500" y="260350"/>
            <a:ext cx="5000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767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600" b="1" i="1">
                <a:solidFill>
                  <a:srgbClr val="3366FF"/>
                </a:solidFill>
                <a:latin typeface="Times New Roman" pitchFamily="18" charset="0"/>
              </a:rPr>
              <a:t>Исполнение бюджета</a:t>
            </a:r>
            <a:r>
              <a:rPr lang="ru-RU" altLang="ru-RU" sz="1600" b="1">
                <a:latin typeface="Times New Roman" pitchFamily="18" charset="0"/>
              </a:rPr>
              <a:t> начинается с момента утверждения решения о бюджете законодательным (представительным) органом муниципального образования и продолжается в течение финансового года.</a:t>
            </a:r>
          </a:p>
        </p:txBody>
      </p:sp>
      <p:sp>
        <p:nvSpPr>
          <p:cNvPr id="4101" name="Text Box 9"/>
          <p:cNvSpPr txBox="1">
            <a:spLocks noChangeArrowheads="1"/>
          </p:cNvSpPr>
          <p:nvPr/>
        </p:nvSpPr>
        <p:spPr bwMode="auto">
          <a:xfrm>
            <a:off x="3216275" y="3929063"/>
            <a:ext cx="2603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2000" b="1">
                <a:solidFill>
                  <a:srgbClr val="0000CC"/>
                </a:solidFill>
                <a:latin typeface="Times New Roman" pitchFamily="18" charset="0"/>
              </a:rPr>
              <a:t>Исполнение бюджета</a:t>
            </a:r>
          </a:p>
        </p:txBody>
      </p:sp>
      <p:sp>
        <p:nvSpPr>
          <p:cNvPr id="4102" name="Text Box 13"/>
          <p:cNvSpPr txBox="1">
            <a:spLocks noChangeArrowheads="1"/>
          </p:cNvSpPr>
          <p:nvPr/>
        </p:nvSpPr>
        <p:spPr bwMode="auto">
          <a:xfrm>
            <a:off x="198438" y="2997200"/>
            <a:ext cx="2566987" cy="2565400"/>
          </a:xfrm>
          <a:prstGeom prst="rect">
            <a:avLst/>
          </a:prstGeom>
          <a:gradFill rotWithShape="1">
            <a:gsLst>
              <a:gs pos="0">
                <a:srgbClr val="FF99FF"/>
              </a:gs>
              <a:gs pos="100000">
                <a:srgbClr val="FFFF99"/>
              </a:gs>
            </a:gsLst>
            <a:lin ang="5400000" scaled="1"/>
          </a:gradFill>
          <a:ln w="9525">
            <a:solidFill>
              <a:srgbClr val="FF99FF"/>
            </a:solidFill>
            <a:miter lim="800000"/>
            <a:headEnd/>
            <a:tailEnd/>
          </a:ln>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sz="1800" b="1">
                <a:solidFill>
                  <a:srgbClr val="000099"/>
                </a:solidFill>
                <a:latin typeface="Times New Roman" pitchFamily="18" charset="0"/>
              </a:rPr>
              <a:t>Исполнение бюджета по доходам</a:t>
            </a:r>
            <a:r>
              <a:rPr lang="ru-RU" altLang="ru-RU" sz="1800">
                <a:solidFill>
                  <a:srgbClr val="000099"/>
                </a:solidFill>
                <a:latin typeface="Times New Roman" pitchFamily="18" charset="0"/>
              </a:rPr>
              <a:t> </a:t>
            </a:r>
          </a:p>
          <a:p>
            <a:pPr algn="just" eaLnBrk="1" hangingPunct="1"/>
            <a:r>
              <a:rPr lang="ru-RU" altLang="ru-RU" sz="1400">
                <a:latin typeface="Times New Roman" pitchFamily="18" charset="0"/>
              </a:rPr>
              <a:t>заключается в обеспечении полного и своевременного поступления в бюджет налогов, сборов, доходов от использования имущества и других обязательных платежей, в соответствии с утвержденным планом мобилизации доходов.</a:t>
            </a:r>
            <a:endParaRPr lang="ru-RU" altLang="ru-RU" sz="1400"/>
          </a:p>
        </p:txBody>
      </p:sp>
      <p:pic>
        <p:nvPicPr>
          <p:cNvPr id="4107" name="Picture 11"/>
          <p:cNvPicPr>
            <a:picLocks noChangeAspect="1" noChangeArrowheads="1"/>
          </p:cNvPicPr>
          <p:nvPr/>
        </p:nvPicPr>
        <p:blipFill>
          <a:blip r:embed="rId2" cstate="print">
            <a:extLst/>
          </a:blip>
          <a:srcRect/>
          <a:stretch>
            <a:fillRect/>
          </a:stretch>
        </p:blipFill>
        <p:spPr bwMode="auto">
          <a:xfrm>
            <a:off x="0" y="155039"/>
            <a:ext cx="4000500" cy="2857500"/>
          </a:xfrm>
          <a:prstGeom prst="rect">
            <a:avLst/>
          </a:prstGeom>
          <a:noFill/>
          <a:ln>
            <a:noFill/>
          </a:ln>
          <a:effectLst>
            <a:softEdge rad="127000"/>
          </a:effectLs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98438" y="50800"/>
            <a:ext cx="8783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800" b="1">
                <a:latin typeface="Times New Roman" pitchFamily="18" charset="0"/>
              </a:rPr>
              <a:t>Основные экономические показатели развития экономики муниципального образования Ковардицкое  за 2020 год</a:t>
            </a:r>
          </a:p>
        </p:txBody>
      </p:sp>
      <p:sp>
        <p:nvSpPr>
          <p:cNvPr id="5123" name="Rectangle 6"/>
          <p:cNvSpPr>
            <a:spLocks noChangeArrowheads="1"/>
          </p:cNvSpPr>
          <p:nvPr/>
        </p:nvSpPr>
        <p:spPr bwMode="auto">
          <a:xfrm>
            <a:off x="4600575" y="3933825"/>
            <a:ext cx="43815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33400" indent="-171450">
              <a:lnSpc>
                <a:spcPct val="80000"/>
              </a:lnSpc>
              <a:spcBef>
                <a:spcPct val="50000"/>
              </a:spcBef>
              <a:spcAft>
                <a:spcPts val="750"/>
              </a:spcAft>
              <a:buFont typeface="Wingdings" pitchFamily="2" charset="2"/>
              <a:buChar char="v"/>
            </a:pPr>
            <a:r>
              <a:rPr lang="ru-RU" altLang="ru-RU" sz="1400" b="1">
                <a:latin typeface="Times New Roman" pitchFamily="18" charset="0"/>
              </a:rPr>
              <a:t> 9442 чел. -численность постоянного населения </a:t>
            </a:r>
          </a:p>
          <a:p>
            <a:pPr marL="533400" indent="-171450">
              <a:lnSpc>
                <a:spcPct val="80000"/>
              </a:lnSpc>
              <a:spcAft>
                <a:spcPts val="800"/>
              </a:spcAft>
              <a:buFont typeface="Wingdings" pitchFamily="2" charset="2"/>
              <a:buChar char="v"/>
            </a:pPr>
            <a:r>
              <a:rPr lang="ru-RU" altLang="ru-RU" sz="1400" b="1">
                <a:latin typeface="Times New Roman" pitchFamily="18" charset="0"/>
              </a:rPr>
              <a:t> 4830 чел. –численность трудоспособного населения</a:t>
            </a:r>
          </a:p>
          <a:p>
            <a:pPr marL="533400" indent="-171450">
              <a:lnSpc>
                <a:spcPct val="80000"/>
              </a:lnSpc>
              <a:spcAft>
                <a:spcPts val="800"/>
              </a:spcAft>
              <a:buFont typeface="Wingdings" pitchFamily="2" charset="2"/>
              <a:buChar char="v"/>
            </a:pPr>
            <a:r>
              <a:rPr lang="ru-RU" altLang="ru-RU" sz="1400" b="1">
                <a:latin typeface="Times New Roman" pitchFamily="18" charset="0"/>
              </a:rPr>
              <a:t> 1369 чел. – численность населения моложе трудоспособного возраста</a:t>
            </a:r>
          </a:p>
          <a:p>
            <a:pPr marL="533400" indent="-171450">
              <a:lnSpc>
                <a:spcPct val="80000"/>
              </a:lnSpc>
              <a:spcAft>
                <a:spcPts val="800"/>
              </a:spcAft>
              <a:buFont typeface="Wingdings" pitchFamily="2" charset="2"/>
              <a:buChar char="v"/>
            </a:pPr>
            <a:r>
              <a:rPr lang="ru-RU" altLang="ru-RU" sz="1400" b="1">
                <a:latin typeface="Times New Roman" pitchFamily="18" charset="0"/>
              </a:rPr>
              <a:t> 3243 чел.  - численность населения старше трудоспособного возраста</a:t>
            </a:r>
          </a:p>
          <a:p>
            <a:pPr marL="533400" indent="-171450">
              <a:lnSpc>
                <a:spcPct val="80000"/>
              </a:lnSpc>
              <a:spcAft>
                <a:spcPts val="800"/>
              </a:spcAft>
              <a:buFont typeface="Wingdings" pitchFamily="2" charset="2"/>
              <a:buChar char="v"/>
            </a:pPr>
            <a:r>
              <a:rPr lang="ru-RU" altLang="ru-RU" sz="1400"/>
              <a:t> </a:t>
            </a:r>
            <a:r>
              <a:rPr lang="ru-RU" altLang="ru-RU" sz="1400" b="1">
                <a:latin typeface="Times New Roman" pitchFamily="18" charset="0"/>
              </a:rPr>
              <a:t>310,1 тыс. руб. – фонд заработной платы работников</a:t>
            </a:r>
          </a:p>
        </p:txBody>
      </p:sp>
      <p:pic>
        <p:nvPicPr>
          <p:cNvPr id="512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6913"/>
            <a:ext cx="4600575"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163" y="715963"/>
            <a:ext cx="45783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62350"/>
            <a:ext cx="4602163"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6"/>
          <p:cNvSpPr>
            <a:spLocks noChangeArrowheads="1"/>
          </p:cNvSpPr>
          <p:nvPr/>
        </p:nvSpPr>
        <p:spPr bwMode="auto">
          <a:xfrm>
            <a:off x="-25400" y="115888"/>
            <a:ext cx="9180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2400" b="1" i="1">
                <a:latin typeface="Times New Roman" pitchFamily="18" charset="0"/>
              </a:rPr>
              <a:t>Основные параметры исполнения бюджета муниципального образования Ковардицкое</a:t>
            </a:r>
          </a:p>
          <a:p>
            <a:pPr algn="ctr"/>
            <a:r>
              <a:rPr lang="ru-RU" altLang="ru-RU" sz="2400" b="1" i="1">
                <a:latin typeface="Times New Roman" pitchFamily="18" charset="0"/>
              </a:rPr>
              <a:t>за 2020 год</a:t>
            </a:r>
          </a:p>
        </p:txBody>
      </p:sp>
      <p:sp>
        <p:nvSpPr>
          <p:cNvPr id="4" name="Скругленный прямоугольник 3"/>
          <p:cNvSpPr/>
          <p:nvPr/>
        </p:nvSpPr>
        <p:spPr bwMode="auto">
          <a:xfrm>
            <a:off x="5802930" y="2158256"/>
            <a:ext cx="2808287" cy="1687513"/>
          </a:xfrm>
          <a:prstGeom prst="roundRect">
            <a:avLst/>
          </a:prstGeom>
          <a:ln>
            <a:solidFill>
              <a:schemeClr val="tx1"/>
            </a:solid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Расходы бюджета</a:t>
            </a:r>
          </a:p>
          <a:p>
            <a:pPr algn="ctr">
              <a:defRPr/>
            </a:pPr>
            <a:r>
              <a:rPr lang="ru-RU" sz="1800" b="1" dirty="0">
                <a:solidFill>
                  <a:schemeClr val="tx1"/>
                </a:solidFill>
                <a:latin typeface="Times New Roman" panose="02020603050405020304" pitchFamily="18" charset="0"/>
                <a:cs typeface="Times New Roman" panose="02020603050405020304" pitchFamily="18" charset="0"/>
              </a:rPr>
              <a:t>муниципального</a:t>
            </a:r>
          </a:p>
          <a:p>
            <a:pPr algn="ctr">
              <a:defRPr/>
            </a:pPr>
            <a:r>
              <a:rPr lang="ru-RU" sz="1800" b="1" dirty="0">
                <a:solidFill>
                  <a:schemeClr val="tx1"/>
                </a:solidFill>
                <a:latin typeface="Times New Roman" panose="02020603050405020304" pitchFamily="18" charset="0"/>
                <a:cs typeface="Times New Roman" panose="02020603050405020304" pitchFamily="18" charset="0"/>
              </a:rPr>
              <a:t>образования </a:t>
            </a:r>
          </a:p>
          <a:p>
            <a:pPr algn="ctr">
              <a:defRPr/>
            </a:pPr>
            <a:r>
              <a:rPr lang="ru-RU" sz="1800" b="1" dirty="0" err="1">
                <a:solidFill>
                  <a:schemeClr val="tx1"/>
                </a:solidFill>
                <a:latin typeface="Times New Roman" panose="02020603050405020304" pitchFamily="18" charset="0"/>
                <a:cs typeface="Times New Roman" panose="02020603050405020304" pitchFamily="18" charset="0"/>
              </a:rPr>
              <a:t>Ковардицкое</a:t>
            </a: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2400" b="1" dirty="0">
                <a:solidFill>
                  <a:schemeClr val="tx1"/>
                </a:solidFill>
                <a:latin typeface="Times New Roman" panose="02020603050405020304" pitchFamily="18" charset="0"/>
                <a:cs typeface="Times New Roman" panose="02020603050405020304" pitchFamily="18" charset="0"/>
              </a:rPr>
              <a:t>56141,7</a:t>
            </a:r>
            <a:r>
              <a:rPr lang="ru-RU" sz="1800" b="1" dirty="0">
                <a:solidFill>
                  <a:schemeClr val="tx1"/>
                </a:solidFill>
                <a:latin typeface="Times New Roman" panose="02020603050405020304" pitchFamily="18" charset="0"/>
                <a:cs typeface="Times New Roman" panose="02020603050405020304" pitchFamily="18" charset="0"/>
              </a:rPr>
              <a:t> 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16" name="Тройная стрелка влево/вправо/вверх 15"/>
          <p:cNvSpPr/>
          <p:nvPr/>
        </p:nvSpPr>
        <p:spPr bwMode="auto">
          <a:xfrm rot="10800000">
            <a:off x="3346600" y="2564904"/>
            <a:ext cx="2441253" cy="1728192"/>
          </a:xfrm>
          <a:prstGeom prst="leftRightUpArrow">
            <a:avLst/>
          </a:prstGeom>
          <a:ln>
            <a:solidFill>
              <a:schemeClr val="tx1"/>
            </a:solidFill>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ru-RU">
              <a:solidFill>
                <a:schemeClr val="tx1"/>
              </a:solidFill>
            </a:endParaRPr>
          </a:p>
        </p:txBody>
      </p:sp>
      <p:sp>
        <p:nvSpPr>
          <p:cNvPr id="7" name="Скругленный прямоугольник 6"/>
          <p:cNvSpPr/>
          <p:nvPr/>
        </p:nvSpPr>
        <p:spPr bwMode="auto">
          <a:xfrm>
            <a:off x="477200" y="2158256"/>
            <a:ext cx="2808287" cy="1687513"/>
          </a:xfrm>
          <a:prstGeom prst="roundRect">
            <a:avLst/>
          </a:prstGeom>
          <a:ln>
            <a:solidFill>
              <a:schemeClr val="tx1"/>
            </a:solid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Доходы бюджета </a:t>
            </a:r>
          </a:p>
          <a:p>
            <a:pPr algn="ctr">
              <a:defRPr/>
            </a:pPr>
            <a:r>
              <a:rPr lang="ru-RU" sz="1800" b="1" dirty="0">
                <a:solidFill>
                  <a:schemeClr val="tx1"/>
                </a:solidFill>
                <a:latin typeface="Times New Roman" panose="02020603050405020304" pitchFamily="18" charset="0"/>
                <a:cs typeface="Times New Roman" panose="02020603050405020304" pitchFamily="18" charset="0"/>
              </a:rPr>
              <a:t>муниципального</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образования </a:t>
            </a:r>
          </a:p>
          <a:p>
            <a:pPr algn="ctr">
              <a:defRPr/>
            </a:pPr>
            <a:r>
              <a:rPr lang="ru-RU" sz="1800" b="1" dirty="0" err="1">
                <a:solidFill>
                  <a:schemeClr val="tx1"/>
                </a:solidFill>
                <a:latin typeface="Times New Roman" panose="02020603050405020304" pitchFamily="18" charset="0"/>
                <a:cs typeface="Times New Roman" panose="02020603050405020304" pitchFamily="18" charset="0"/>
              </a:rPr>
              <a:t>Ковардицкое</a:t>
            </a: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2400" b="1" dirty="0">
                <a:solidFill>
                  <a:schemeClr val="tx1"/>
                </a:solidFill>
                <a:latin typeface="Times New Roman" panose="02020603050405020304" pitchFamily="18" charset="0"/>
                <a:cs typeface="Times New Roman" panose="02020603050405020304" pitchFamily="18" charset="0"/>
              </a:rPr>
              <a:t>5</a:t>
            </a:r>
            <a:r>
              <a:rPr lang="en-US" sz="2400" b="1" dirty="0">
                <a:solidFill>
                  <a:schemeClr val="tx1"/>
                </a:solidFill>
                <a:latin typeface="Times New Roman" panose="02020603050405020304" pitchFamily="18" charset="0"/>
                <a:cs typeface="Times New Roman" panose="02020603050405020304" pitchFamily="18" charset="0"/>
              </a:rPr>
              <a:t>6</a:t>
            </a:r>
            <a:r>
              <a:rPr lang="ru-RU" sz="2400" b="1" dirty="0">
                <a:solidFill>
                  <a:schemeClr val="tx1"/>
                </a:solidFill>
                <a:latin typeface="Times New Roman" panose="02020603050405020304" pitchFamily="18" charset="0"/>
                <a:cs typeface="Times New Roman" panose="02020603050405020304" pitchFamily="18" charset="0"/>
              </a:rPr>
              <a:t>46</a:t>
            </a:r>
            <a:r>
              <a:rPr lang="en-US" sz="2400" b="1" dirty="0">
                <a:solidFill>
                  <a:schemeClr val="tx1"/>
                </a:solidFill>
                <a:latin typeface="Times New Roman" panose="02020603050405020304" pitchFamily="18" charset="0"/>
                <a:cs typeface="Times New Roman" panose="02020603050405020304" pitchFamily="18" charset="0"/>
              </a:rPr>
              <a:t>5</a:t>
            </a:r>
            <a:r>
              <a:rPr lang="ru-RU" sz="2400" b="1" dirty="0">
                <a:solidFill>
                  <a:schemeClr val="tx1"/>
                </a:solidFill>
                <a:latin typeface="Times New Roman" panose="02020603050405020304" pitchFamily="18" charset="0"/>
                <a:cs typeface="Times New Roman" panose="02020603050405020304" pitchFamily="18" charset="0"/>
              </a:rPr>
              <a:t>,0</a:t>
            </a:r>
            <a:r>
              <a:rPr lang="ru-RU" sz="1800" b="1" dirty="0">
                <a:solidFill>
                  <a:schemeClr val="tx1"/>
                </a:solidFill>
                <a:latin typeface="Times New Roman" panose="02020603050405020304" pitchFamily="18" charset="0"/>
                <a:cs typeface="Times New Roman" panose="02020603050405020304" pitchFamily="18" charset="0"/>
              </a:rPr>
              <a:t> 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bwMode="auto">
          <a:xfrm>
            <a:off x="3163082" y="4293096"/>
            <a:ext cx="2808287" cy="1687513"/>
          </a:xfrm>
          <a:prstGeom prst="roundRect">
            <a:avLst/>
          </a:prstGeom>
          <a:ln>
            <a:solidFill>
              <a:schemeClr val="tx1"/>
            </a:solid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Профицит</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2400" b="1" dirty="0">
                <a:solidFill>
                  <a:schemeClr val="tx1"/>
                </a:solidFill>
                <a:latin typeface="Times New Roman" panose="02020603050405020304" pitchFamily="18" charset="0"/>
                <a:cs typeface="Times New Roman" panose="02020603050405020304" pitchFamily="18" charset="0"/>
              </a:rPr>
              <a:t>323,3 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
          <p:cNvSpPr>
            <a:spLocks noGrp="1" noChangeArrowheads="1"/>
          </p:cNvSpPr>
          <p:nvPr>
            <p:ph type="title"/>
          </p:nvPr>
        </p:nvSpPr>
        <p:spPr>
          <a:xfrm>
            <a:off x="0" y="404813"/>
            <a:ext cx="9180513" cy="503237"/>
          </a:xfrm>
        </p:spPr>
        <p:txBody>
          <a:bodyPr/>
          <a:lstStyle/>
          <a:p>
            <a:pPr eaLnBrk="1" hangingPunct="1"/>
            <a:r>
              <a:rPr lang="ru-RU" altLang="ru-RU" sz="1800" b="1" smtClean="0">
                <a:latin typeface="Times New Roman" pitchFamily="18" charset="0"/>
                <a:cs typeface="Times New Roman" pitchFamily="18" charset="0"/>
              </a:rPr>
              <a:t>Показатели доходов и расходов бюджета муниципального образования</a:t>
            </a:r>
            <a:br>
              <a:rPr lang="ru-RU" altLang="ru-RU" sz="1800" b="1" smtClean="0">
                <a:latin typeface="Times New Roman" pitchFamily="18" charset="0"/>
                <a:cs typeface="Times New Roman" pitchFamily="18" charset="0"/>
              </a:rPr>
            </a:br>
            <a:r>
              <a:rPr lang="ru-RU" altLang="ru-RU" sz="1800" b="1" smtClean="0">
                <a:latin typeface="Times New Roman" pitchFamily="18" charset="0"/>
                <a:cs typeface="Times New Roman" pitchFamily="18" charset="0"/>
              </a:rPr>
              <a:t>Ковардицкое в расчете на душу населения</a:t>
            </a:r>
            <a:br>
              <a:rPr lang="ru-RU" altLang="ru-RU" sz="1800" b="1" smtClean="0">
                <a:latin typeface="Times New Roman" pitchFamily="18" charset="0"/>
                <a:cs typeface="Times New Roman" pitchFamily="18" charset="0"/>
              </a:rPr>
            </a:br>
            <a:r>
              <a:rPr lang="ru-RU" altLang="ru-RU" sz="1800" b="1" smtClean="0">
                <a:latin typeface="Times New Roman" pitchFamily="18" charset="0"/>
                <a:cs typeface="Times New Roman" pitchFamily="18" charset="0"/>
              </a:rPr>
              <a:t> </a:t>
            </a:r>
            <a:r>
              <a:rPr lang="ru-RU" altLang="ru-RU" sz="1400" b="1" smtClean="0">
                <a:latin typeface="Times New Roman" pitchFamily="18" charset="0"/>
                <a:cs typeface="Times New Roman" pitchFamily="18" charset="0"/>
              </a:rPr>
              <a:t>(численность постоянного населения 2019 год - 9600 чел.,  2020 год – 9442 чел.)</a:t>
            </a:r>
            <a:r>
              <a:rPr lang="ru-RU" altLang="ru-RU" sz="1400" smtClean="0"/>
              <a:t/>
            </a:r>
            <a:br>
              <a:rPr lang="ru-RU" altLang="ru-RU" sz="1400" smtClean="0"/>
            </a:br>
            <a:endParaRPr lang="ru-RU" altLang="ru-RU" sz="1400" smtClean="0"/>
          </a:p>
        </p:txBody>
      </p:sp>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1119188"/>
            <a:ext cx="8853487" cy="547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2"/>
          <p:cNvSpPr>
            <a:spLocks noChangeArrowheads="1"/>
          </p:cNvSpPr>
          <p:nvPr/>
        </p:nvSpPr>
        <p:spPr bwMode="auto">
          <a:xfrm>
            <a:off x="341313" y="742950"/>
            <a:ext cx="87137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20000"/>
              </a:spcBef>
            </a:pPr>
            <a:r>
              <a:rPr lang="ru-RU" altLang="ru-RU" sz="1400">
                <a:latin typeface="Times New Roman" pitchFamily="18" charset="0"/>
                <a:cs typeface="Times New Roman" pitchFamily="18" charset="0"/>
              </a:rPr>
              <a:t>            </a:t>
            </a:r>
            <a:r>
              <a:rPr lang="ru-RU" sz="1400">
                <a:latin typeface="Times New Roman" pitchFamily="18" charset="0"/>
                <a:cs typeface="Times New Roman" pitchFamily="18" charset="0"/>
              </a:rPr>
              <a:t>Бюджет муниципального образования Ковардицкое по доходам за 2020 год исполнен на 99,5 % к уточненному плану и составил сумму 56465,0 тыс. рублей, в том числе по налоговым и неналоговым доходам выполнение составило 101,0 % или сумму 13720,6 тыс. рублей, безвозмездные поступления составили сумму 42744,4 тыс. рублей или 99,0 % от годовых назначений. </a:t>
            </a:r>
          </a:p>
        </p:txBody>
      </p:sp>
      <p:sp>
        <p:nvSpPr>
          <p:cNvPr id="8195" name="Прямоугольник 11"/>
          <p:cNvSpPr>
            <a:spLocks noChangeArrowheads="1"/>
          </p:cNvSpPr>
          <p:nvPr/>
        </p:nvSpPr>
        <p:spPr bwMode="auto">
          <a:xfrm>
            <a:off x="6607175" y="1916113"/>
            <a:ext cx="24479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a:latin typeface="Times New Roman" pitchFamily="18" charset="0"/>
                <a:cs typeface="Times New Roman" pitchFamily="18" charset="0"/>
              </a:rPr>
              <a:t>       </a:t>
            </a:r>
            <a:r>
              <a:rPr lang="ru-RU" sz="1400">
                <a:latin typeface="Times New Roman" pitchFamily="18" charset="0"/>
                <a:cs typeface="Times New Roman" pitchFamily="18" charset="0"/>
              </a:rPr>
              <a:t>По сравнению с уровнем 2019 года объем доходов бюджета увеличился на 20,2 % или на сумму 9479,5 тыс. рублей, из них по налоговым и неналоговым доходам увеличился на 1,3 % (173,4 тыс. рублей), по безвозмездным поступлениям увеличился на 27,8 % (9306,1 тыс. рублей).</a:t>
            </a:r>
          </a:p>
          <a:p>
            <a:pPr algn="just"/>
            <a:r>
              <a:rPr lang="ru-RU" sz="1400">
                <a:latin typeface="Times New Roman" pitchFamily="18" charset="0"/>
                <a:cs typeface="Times New Roman" pitchFamily="18" charset="0"/>
              </a:rPr>
              <a:t>       Налоговые и неналоговые доходы в структуре бюджета муниципального образования составили за отчетный период 24,3 %,безвозмездные поступления – 75,7 %. </a:t>
            </a:r>
          </a:p>
        </p:txBody>
      </p:sp>
      <p:graphicFrame>
        <p:nvGraphicFramePr>
          <p:cNvPr id="8196" name="Объект 1"/>
          <p:cNvGraphicFramePr>
            <a:graphicFrameLocks noChangeAspect="1"/>
          </p:cNvGraphicFramePr>
          <p:nvPr/>
        </p:nvGraphicFramePr>
        <p:xfrm>
          <a:off x="55563" y="1700213"/>
          <a:ext cx="6557962" cy="4625975"/>
        </p:xfrm>
        <a:graphic>
          <a:graphicData uri="http://schemas.openxmlformats.org/presentationml/2006/ole">
            <mc:AlternateContent xmlns:mc="http://schemas.openxmlformats.org/markup-compatibility/2006">
              <mc:Choice xmlns:v="urn:schemas-microsoft-com:vml" Requires="v">
                <p:oleObj spid="_x0000_s8198" name="Worksheet" r:id="rId3" imgW="5930884" imgH="4184659" progId="Excel.Sheet.8">
                  <p:embed/>
                </p:oleObj>
              </mc:Choice>
              <mc:Fallback>
                <p:oleObj name="Worksheet" r:id="rId3" imgW="5930884" imgH="4184659" progId="Excel.Sheet.8">
                  <p:embed/>
                  <p:pic>
                    <p:nvPicPr>
                      <p:cNvPr id="0" name="Объект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1700213"/>
                        <a:ext cx="6557962"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4"/>
          <p:cNvSpPr>
            <a:spLocks noChangeArrowheads="1"/>
          </p:cNvSpPr>
          <p:nvPr/>
        </p:nvSpPr>
        <p:spPr bwMode="auto">
          <a:xfrm>
            <a:off x="-88527" y="0"/>
            <a:ext cx="9270776" cy="620713"/>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3200" b="1" i="1" u="sng" dirty="0" smtClean="0">
                <a:ln w="11430"/>
                <a:solidFill>
                  <a:schemeClr val="tx2"/>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Исполнение бюджета по доходам</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52413" y="115888"/>
            <a:ext cx="8802687"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spcBef>
                <a:spcPct val="20000"/>
              </a:spcBef>
            </a:pPr>
            <a:r>
              <a:rPr lang="ru-RU" altLang="ru-RU" sz="1400">
                <a:latin typeface="Times New Roman" pitchFamily="18" charset="0"/>
                <a:cs typeface="Times New Roman" pitchFamily="18" charset="0"/>
              </a:rPr>
              <a:t>        Налоговых доходов поступило в бюджет муниципального образования в сумме 13247,0 тыс. рублей или 101,1 % годового плана, неналоговых доходов –  473,5 тыс. рублей или 97,6 % к плану на год. </a:t>
            </a:r>
          </a:p>
          <a:p>
            <a:pPr>
              <a:spcBef>
                <a:spcPct val="20000"/>
              </a:spcBef>
            </a:pPr>
            <a:r>
              <a:rPr lang="ru-RU" altLang="ru-RU" sz="1400">
                <a:latin typeface="Times New Roman" pitchFamily="18" charset="0"/>
                <a:cs typeface="Times New Roman" pitchFamily="18" charset="0"/>
              </a:rPr>
              <a:t>        По сравнению с 2019 годом объем налоговых поступлений увеличился на 4,0 % (514,9 тыс. рублей), неналоговых доходов уменьшился на 41,9% (-341,5 тыс. рублей).</a:t>
            </a:r>
          </a:p>
        </p:txBody>
      </p:sp>
      <p:sp>
        <p:nvSpPr>
          <p:cNvPr id="9219" name="Rectangle 6"/>
          <p:cNvSpPr>
            <a:spLocks noChangeArrowheads="1"/>
          </p:cNvSpPr>
          <p:nvPr/>
        </p:nvSpPr>
        <p:spPr bwMode="auto">
          <a:xfrm>
            <a:off x="0" y="14747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tLang="ru-RU" sz="1800"/>
          </a:p>
        </p:txBody>
      </p:sp>
      <p:sp>
        <p:nvSpPr>
          <p:cNvPr id="9220" name="Rectangle 12"/>
          <p:cNvSpPr>
            <a:spLocks noChangeArrowheads="1"/>
          </p:cNvSpPr>
          <p:nvPr/>
        </p:nvSpPr>
        <p:spPr bwMode="auto">
          <a:xfrm>
            <a:off x="0" y="1657350"/>
            <a:ext cx="91805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ru-RU" altLang="ru-RU"/>
          </a:p>
        </p:txBody>
      </p:sp>
      <p:graphicFrame>
        <p:nvGraphicFramePr>
          <p:cNvPr id="9221" name="Object 6"/>
          <p:cNvGraphicFramePr>
            <a:graphicFrameLocks noChangeAspect="1"/>
          </p:cNvGraphicFramePr>
          <p:nvPr/>
        </p:nvGraphicFramePr>
        <p:xfrm>
          <a:off x="1017588" y="1500188"/>
          <a:ext cx="7507287" cy="4257675"/>
        </p:xfrm>
        <a:graphic>
          <a:graphicData uri="http://schemas.openxmlformats.org/presentationml/2006/ole">
            <mc:AlternateContent xmlns:mc="http://schemas.openxmlformats.org/markup-compatibility/2006">
              <mc:Choice xmlns:v="urn:schemas-microsoft-com:vml" Requires="v">
                <p:oleObj spid="_x0000_s9232" name="Worksheet" r:id="rId3" imgW="7867546" imgH="3803631" progId="Excel.Sheet.8">
                  <p:embed/>
                </p:oleObj>
              </mc:Choice>
              <mc:Fallback>
                <p:oleObj name="Worksheet" r:id="rId3" imgW="7867546" imgH="3803631" progId="Excel.Shee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588" y="1500188"/>
                        <a:ext cx="7507287"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4" name="Стрелка влево 5"/>
          <p:cNvSpPr>
            <a:spLocks noChangeArrowheads="1"/>
          </p:cNvSpPr>
          <p:nvPr/>
        </p:nvSpPr>
        <p:spPr bwMode="auto">
          <a:xfrm rot="10800000">
            <a:off x="3017838" y="3214688"/>
            <a:ext cx="3359150" cy="142875"/>
          </a:xfrm>
          <a:prstGeom prst="leftArrow">
            <a:avLst>
              <a:gd name="adj1" fmla="val 50000"/>
              <a:gd name="adj2" fmla="val 50005"/>
            </a:avLst>
          </a:prstGeom>
          <a:solidFill>
            <a:schemeClr val="accent2">
              <a:lumMod val="60000"/>
              <a:lumOff val="40000"/>
            </a:schemeClr>
          </a:solidFill>
          <a:ln w="9525" algn="ctr">
            <a:solidFill>
              <a:schemeClr val="tx1"/>
            </a:solidFill>
            <a:round/>
            <a:headEnd/>
            <a:tailEnd/>
          </a:ln>
        </p:spPr>
        <p:txBody>
          <a:bodyPr wrap="none" anchor="ctr"/>
          <a:lstStyle/>
          <a:p>
            <a:pPr algn="ctr">
              <a:defRPr/>
            </a:pPr>
            <a:endParaRPr lang="ru-RU" altLang="ru-RU"/>
          </a:p>
        </p:txBody>
      </p:sp>
      <p:sp>
        <p:nvSpPr>
          <p:cNvPr id="2055" name="Стрелка вправо 6"/>
          <p:cNvSpPr>
            <a:spLocks noChangeArrowheads="1"/>
          </p:cNvSpPr>
          <p:nvPr/>
        </p:nvSpPr>
        <p:spPr bwMode="auto">
          <a:xfrm>
            <a:off x="5056188" y="3000375"/>
            <a:ext cx="1249362" cy="142875"/>
          </a:xfrm>
          <a:prstGeom prst="rightArrow">
            <a:avLst>
              <a:gd name="adj1" fmla="val 50000"/>
              <a:gd name="adj2" fmla="val 49928"/>
            </a:avLst>
          </a:prstGeom>
          <a:solidFill>
            <a:schemeClr val="accent2">
              <a:lumMod val="60000"/>
              <a:lumOff val="40000"/>
            </a:schemeClr>
          </a:solidFill>
          <a:ln w="9525" algn="ctr">
            <a:solidFill>
              <a:schemeClr val="tx1"/>
            </a:solidFill>
            <a:round/>
            <a:headEnd/>
            <a:tailEnd/>
          </a:ln>
        </p:spPr>
        <p:txBody>
          <a:bodyPr wrap="none" anchor="ctr"/>
          <a:lstStyle/>
          <a:p>
            <a:pPr algn="ctr">
              <a:defRPr/>
            </a:pPr>
            <a:endParaRPr lang="ru-RU" altLang="ru-RU"/>
          </a:p>
        </p:txBody>
      </p:sp>
      <p:sp>
        <p:nvSpPr>
          <p:cNvPr id="9224" name="Стрелка вправо 7"/>
          <p:cNvSpPr>
            <a:spLocks noChangeArrowheads="1"/>
          </p:cNvSpPr>
          <p:nvPr/>
        </p:nvSpPr>
        <p:spPr bwMode="auto">
          <a:xfrm>
            <a:off x="5448300" y="4714875"/>
            <a:ext cx="1571625" cy="142875"/>
          </a:xfrm>
          <a:prstGeom prst="rightArrow">
            <a:avLst>
              <a:gd name="adj1" fmla="val 50000"/>
              <a:gd name="adj2" fmla="val 50009"/>
            </a:avLst>
          </a:prstGeom>
          <a:solidFill>
            <a:srgbClr val="FFFF00"/>
          </a:solidFill>
          <a:ln w="9525" algn="ctr">
            <a:solidFill>
              <a:schemeClr val="tx1"/>
            </a:solidFill>
            <a:round/>
            <a:headEnd/>
            <a:tailEnd/>
          </a:ln>
        </p:spPr>
        <p:txBody>
          <a:bodyPr wrap="none" anchor="ctr"/>
          <a:lstStyle/>
          <a:p>
            <a:pPr algn="ctr"/>
            <a:endParaRPr lang="ru-RU" altLang="ru-RU"/>
          </a:p>
        </p:txBody>
      </p:sp>
      <p:sp>
        <p:nvSpPr>
          <p:cNvPr id="9225" name="Стрелка влево 8"/>
          <p:cNvSpPr>
            <a:spLocks noChangeArrowheads="1"/>
          </p:cNvSpPr>
          <p:nvPr/>
        </p:nvSpPr>
        <p:spPr bwMode="auto">
          <a:xfrm rot="10800000">
            <a:off x="3232150" y="4857750"/>
            <a:ext cx="3502025" cy="142875"/>
          </a:xfrm>
          <a:prstGeom prst="leftArrow">
            <a:avLst>
              <a:gd name="adj1" fmla="val 50000"/>
              <a:gd name="adj2" fmla="val 50044"/>
            </a:avLst>
          </a:prstGeom>
          <a:solidFill>
            <a:srgbClr val="FFFF00"/>
          </a:solidFill>
          <a:ln w="9525" algn="ctr">
            <a:solidFill>
              <a:schemeClr val="tx1"/>
            </a:solidFill>
            <a:round/>
            <a:headEnd/>
            <a:tailEnd/>
          </a:ln>
        </p:spPr>
        <p:txBody>
          <a:bodyPr wrap="none" anchor="ctr"/>
          <a:lstStyle/>
          <a:p>
            <a:pPr algn="ctr"/>
            <a:endParaRPr lang="ru-RU" altLang="ru-RU"/>
          </a:p>
        </p:txBody>
      </p:sp>
      <p:sp>
        <p:nvSpPr>
          <p:cNvPr id="9226" name="TextBox 10"/>
          <p:cNvSpPr txBox="1">
            <a:spLocks noChangeArrowheads="1"/>
          </p:cNvSpPr>
          <p:nvPr/>
        </p:nvSpPr>
        <p:spPr bwMode="auto">
          <a:xfrm>
            <a:off x="3517900" y="3000375"/>
            <a:ext cx="5159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a:t>+4,0%</a:t>
            </a:r>
          </a:p>
        </p:txBody>
      </p:sp>
      <p:sp>
        <p:nvSpPr>
          <p:cNvPr id="9227" name="TextBox 11"/>
          <p:cNvSpPr txBox="1">
            <a:spLocks noChangeArrowheads="1"/>
          </p:cNvSpPr>
          <p:nvPr/>
        </p:nvSpPr>
        <p:spPr bwMode="auto">
          <a:xfrm>
            <a:off x="5233988" y="2786063"/>
            <a:ext cx="514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a:t>+1,1%</a:t>
            </a:r>
          </a:p>
        </p:txBody>
      </p:sp>
      <p:sp>
        <p:nvSpPr>
          <p:cNvPr id="9228" name="TextBox 12"/>
          <p:cNvSpPr txBox="1">
            <a:spLocks noChangeArrowheads="1"/>
          </p:cNvSpPr>
          <p:nvPr/>
        </p:nvSpPr>
        <p:spPr bwMode="auto">
          <a:xfrm>
            <a:off x="3875088" y="4643438"/>
            <a:ext cx="5508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a:t>-41,9%</a:t>
            </a:r>
          </a:p>
        </p:txBody>
      </p:sp>
      <p:sp>
        <p:nvSpPr>
          <p:cNvPr id="9229" name="TextBox 13"/>
          <p:cNvSpPr txBox="1">
            <a:spLocks noChangeArrowheads="1"/>
          </p:cNvSpPr>
          <p:nvPr/>
        </p:nvSpPr>
        <p:spPr bwMode="auto">
          <a:xfrm>
            <a:off x="5662613" y="4500563"/>
            <a:ext cx="4857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a:t>-2,4%</a:t>
            </a:r>
          </a:p>
        </p:txBody>
      </p:sp>
      <p:sp>
        <p:nvSpPr>
          <p:cNvPr id="9230" name="Стрелка вправо 13"/>
          <p:cNvSpPr>
            <a:spLocks noChangeArrowheads="1"/>
          </p:cNvSpPr>
          <p:nvPr/>
        </p:nvSpPr>
        <p:spPr bwMode="auto">
          <a:xfrm>
            <a:off x="3375025" y="2357438"/>
            <a:ext cx="2501900" cy="142875"/>
          </a:xfrm>
          <a:prstGeom prst="rightArrow">
            <a:avLst>
              <a:gd name="adj1" fmla="val 50000"/>
              <a:gd name="adj2" fmla="val 50020"/>
            </a:avLst>
          </a:prstGeom>
          <a:solidFill>
            <a:schemeClr val="tx1"/>
          </a:solidFill>
          <a:ln w="9525" algn="ctr">
            <a:solidFill>
              <a:schemeClr val="tx1"/>
            </a:solidFill>
            <a:round/>
            <a:headEnd/>
            <a:tailEnd/>
          </a:ln>
        </p:spPr>
        <p:txBody>
          <a:bodyPr wrap="none" anchor="ctr"/>
          <a:lstStyle/>
          <a:p>
            <a:pPr algn="ctr"/>
            <a:endParaRPr lang="ru-RU"/>
          </a:p>
        </p:txBody>
      </p:sp>
      <p:sp>
        <p:nvSpPr>
          <p:cNvPr id="9231" name="Стрелка вправо 14"/>
          <p:cNvSpPr>
            <a:spLocks noChangeArrowheads="1"/>
          </p:cNvSpPr>
          <p:nvPr/>
        </p:nvSpPr>
        <p:spPr bwMode="auto">
          <a:xfrm>
            <a:off x="5091113" y="2143125"/>
            <a:ext cx="1071562" cy="142875"/>
          </a:xfrm>
          <a:prstGeom prst="rightArrow">
            <a:avLst>
              <a:gd name="adj1" fmla="val 50000"/>
              <a:gd name="adj2" fmla="val 50000"/>
            </a:avLst>
          </a:prstGeom>
          <a:solidFill>
            <a:schemeClr val="tx1"/>
          </a:solidFill>
          <a:ln w="9525" algn="ctr">
            <a:solidFill>
              <a:schemeClr val="tx1"/>
            </a:solidFill>
            <a:round/>
            <a:headEnd/>
            <a:tailEnd/>
          </a:ln>
        </p:spPr>
        <p:txBody>
          <a:bodyPr wrap="none"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p:cNvSpPr>
            <a:spLocks noChangeArrowheads="1"/>
          </p:cNvSpPr>
          <p:nvPr/>
        </p:nvSpPr>
        <p:spPr bwMode="auto">
          <a:xfrm>
            <a:off x="173038" y="14288"/>
            <a:ext cx="8785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ctr"/>
            <a:r>
              <a:rPr lang="ru-RU" altLang="ru-RU" sz="1800" b="1">
                <a:latin typeface="Times New Roman" pitchFamily="18" charset="0"/>
                <a:cs typeface="Times New Roman" pitchFamily="18" charset="0"/>
              </a:rPr>
              <a:t>Динамика и структура исполнения доходной части бюджета муниципального образования Ковардицкое в 2020 году</a:t>
            </a:r>
            <a:endParaRPr lang="ru-RU" altLang="ru-RU" sz="1800">
              <a:latin typeface="Times New Roman" pitchFamily="18" charset="0"/>
              <a:cs typeface="Times New Roman" pitchFamily="18" charset="0"/>
            </a:endParaRPr>
          </a:p>
        </p:txBody>
      </p:sp>
      <p:graphicFrame>
        <p:nvGraphicFramePr>
          <p:cNvPr id="2" name="Таблица 1"/>
          <p:cNvGraphicFramePr>
            <a:graphicFrameLocks noGrp="1"/>
          </p:cNvGraphicFramePr>
          <p:nvPr/>
        </p:nvGraphicFramePr>
        <p:xfrm>
          <a:off x="269875" y="692150"/>
          <a:ext cx="8713788" cy="6076950"/>
        </p:xfrm>
        <a:graphic>
          <a:graphicData uri="http://schemas.openxmlformats.org/drawingml/2006/table">
            <a:tbl>
              <a:tblPr/>
              <a:tblGrid>
                <a:gridCol w="2442797"/>
                <a:gridCol w="1183913"/>
                <a:gridCol w="1035534"/>
                <a:gridCol w="1037095"/>
                <a:gridCol w="1080828"/>
                <a:gridCol w="1080828"/>
                <a:gridCol w="852792"/>
              </a:tblGrid>
              <a:tr h="442083">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2019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План на 2020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65760">
                <a:tc vMerge="1">
                  <a:txBody>
                    <a:bodyPr/>
                    <a:lstStyle/>
                    <a:p>
                      <a:endParaRPr lang="ru-RU"/>
                    </a:p>
                  </a:txBody>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2019 году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Структура,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13547,1</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13590,0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13720,6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101,0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101,3</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24,3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12732,1</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13105,0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13247,0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101,1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104,0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23,5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прибыль, доходы</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1878,8</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2166,0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2223,9</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102,7</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118,4</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3,9</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1878,8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2166,0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2223,9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102,7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118,4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3,9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совокупный доход</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12,8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109,3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34,2</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21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12,8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4,0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4,4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109,3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34,2</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имущество</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10797,9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10900,0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10981,3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101,7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19,5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93">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1372,3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1416,0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1418,5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100,2</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103,4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Земельный налог</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9425,6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9484,0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9562,8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100,8</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101,5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17,0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пошлина</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7,2</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1,99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99,5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27,8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87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Задолженность и перерасчеты по отмененным налогам, сборам и иным обязательным платежам</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35,4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33,0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35,4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107,3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518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815,0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485,0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473,5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97,6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58,1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0,8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51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202,3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256,0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244,5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95,5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120,9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доходы от компенсации затрат бюджетов поселений</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272,2</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160,0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159,5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99,7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58,6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287,9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Штрафы, санкции, возмещение ущерба</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45,0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69,0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69,5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154,4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8303">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неналоговые доходы</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Друга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9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9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16595</TotalTime>
  <Words>1883</Words>
  <Application>Microsoft Office PowerPoint</Application>
  <PresentationFormat>Произвольный</PresentationFormat>
  <Paragraphs>306</Paragraphs>
  <Slides>21</Slides>
  <Notes>1</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3</vt:i4>
      </vt:variant>
      <vt:variant>
        <vt:lpstr>Заголовки слайдов</vt:lpstr>
      </vt:variant>
      <vt:variant>
        <vt:i4>21</vt:i4>
      </vt:variant>
    </vt:vector>
  </HeadingPairs>
  <TitlesOfParts>
    <vt:vector size="28" baseType="lpstr">
      <vt:lpstr>Arial</vt:lpstr>
      <vt:lpstr>Times New Roman</vt:lpstr>
      <vt:lpstr>Wingdings</vt:lpstr>
      <vt:lpstr>Оформление по умолчанию</vt:lpstr>
      <vt:lpstr>Лист Microsoft Excel 97–2003</vt:lpstr>
      <vt:lpstr>Диаграмма Microsoft Office Excel</vt:lpstr>
      <vt:lpstr>Лист Microsoft Excel 97-2003</vt:lpstr>
      <vt:lpstr>Презентация PowerPoint</vt:lpstr>
      <vt:lpstr>Презентация PowerPoint</vt:lpstr>
      <vt:lpstr>Презентация PowerPoint</vt:lpstr>
      <vt:lpstr>Презентация PowerPoint</vt:lpstr>
      <vt:lpstr>Презентация PowerPoint</vt:lpstr>
      <vt:lpstr>Показатели доходов и расходов бюджета муниципального образования Ковардицкое в расчете на душу населения  (численность постоянного населения 2019 год - 9600 чел.,  2020 год – 9442 чел.)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Межбюджетные отношения</vt:lpstr>
      <vt:lpstr>Презентация PowerPoint</vt:lpstr>
      <vt:lpstr>Источники финансирования дефицита бюджета</vt:lpstr>
      <vt:lpstr>Итоги реализации муниципальных программ муниципального образования Ковардицкое за 2020 год </vt:lpstr>
      <vt:lpstr>Презентация PowerPoint</vt:lpstr>
      <vt:lpstr>Презентация PowerPoint</vt:lpstr>
    </vt:vector>
  </TitlesOfParts>
  <Company>NhT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Брошюра</dc:title>
  <dc:creator>Finupr2</dc:creator>
  <cp:lastModifiedBy>userpc</cp:lastModifiedBy>
  <cp:revision>635</cp:revision>
  <cp:lastPrinted>2021-05-12T08:16:56Z</cp:lastPrinted>
  <dcterms:created xsi:type="dcterms:W3CDTF">2013-12-17T06:08:51Z</dcterms:created>
  <dcterms:modified xsi:type="dcterms:W3CDTF">2021-05-17T13:06:30Z</dcterms:modified>
</cp:coreProperties>
</file>