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notesMasterIdLst>
    <p:notesMasterId r:id="rId51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274" r:id="rId28"/>
    <p:sldId id="275" r:id="rId29"/>
    <p:sldId id="277" r:id="rId30"/>
    <p:sldId id="276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44" r:id="rId48"/>
    <p:sldId id="345" r:id="rId49"/>
    <p:sldId id="346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CD6F6"/>
    <a:srgbClr val="800080"/>
    <a:srgbClr val="FF0066"/>
    <a:srgbClr val="FFFF00"/>
    <a:srgbClr val="1214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19" autoAdjust="0"/>
    <p:restoredTop sz="80868" autoAdjust="0"/>
  </p:normalViewPr>
  <p:slideViewPr>
    <p:cSldViewPr>
      <p:cViewPr>
        <p:scale>
          <a:sx n="79" d="100"/>
          <a:sy n="79" d="100"/>
        </p:scale>
        <p:origin x="-254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38399051862716"/>
          <c:y val="0"/>
          <c:w val="0.76228267614804002"/>
          <c:h val="0.91431686196705664"/>
        </c:manualLayout>
      </c:layout>
      <c:bar3DChart>
        <c:barDir val="bar"/>
        <c:grouping val="percentStacked"/>
        <c:ser>
          <c:idx val="0"/>
          <c:order val="0"/>
          <c:tx>
            <c:strRef>
              <c:f>ЖКХ!$A$5</c:f>
              <c:strCache>
                <c:ptCount val="1"/>
                <c:pt idx="0">
                  <c:v>2020 год, (план на 01.11.2020)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FFFFFF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-3.229974160206721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2299741602067212E-3"/>
                  <c:y val="4.3744531933508374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18604</c:v>
                </c:pt>
                <c:pt idx="1">
                  <c:v>105385.62520000002</c:v>
                </c:pt>
                <c:pt idx="2" formatCode="General">
                  <c:v>2638.3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8017914911798818E-3"/>
                  <c:y val="9.7450417123056531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17693.8</c:v>
                </c:pt>
                <c:pt idx="1">
                  <c:v>76819.457999999999</c:v>
                </c:pt>
                <c:pt idx="2" formatCode="#,##0.0">
                  <c:v>2362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2022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dPt>
            <c:idx val="2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4667388960100919E-2"/>
                  <c:y val="1.2019412927714732E-2"/>
                </c:manualLayout>
              </c:layout>
              <c:showVal val="1"/>
            </c:dLbl>
            <c:dLbl>
              <c:idx val="1"/>
              <c:layout>
                <c:manualLayout>
                  <c:x val="-2.583979328165378E-2"/>
                  <c:y val="-4.81189851268591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13295.5</c:v>
                </c:pt>
                <c:pt idx="1">
                  <c:v>650</c:v>
                </c:pt>
                <c:pt idx="2" formatCode="#,##0.0">
                  <c:v>2344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1170863703956518E-2"/>
                  <c:y val="-1.0043944233174515E-2"/>
                </c:manualLayout>
              </c:layout>
              <c:showVal val="1"/>
            </c:dLbl>
            <c:dLbl>
              <c:idx val="1"/>
              <c:layout>
                <c:manualLayout>
                  <c:x val="1.7192047975427338E-2"/>
                  <c:y val="-1.380251470310852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3214</c:v>
                </c:pt>
                <c:pt idx="1">
                  <c:v>1300</c:v>
                </c:pt>
                <c:pt idx="2" formatCode="#,##0.0">
                  <c:v>2344</c:v>
                </c:pt>
              </c:numCache>
            </c:numRef>
          </c:val>
        </c:ser>
        <c:dLbls/>
        <c:gapWidth val="55"/>
        <c:gapDepth val="55"/>
        <c:shape val="box"/>
        <c:axId val="72894720"/>
        <c:axId val="72904704"/>
        <c:axId val="0"/>
      </c:bar3DChart>
      <c:catAx>
        <c:axId val="72894720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2904704"/>
        <c:crosses val="autoZero"/>
        <c:auto val="1"/>
        <c:lblAlgn val="ctr"/>
        <c:lblOffset val="100"/>
      </c:catAx>
      <c:valAx>
        <c:axId val="72904704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2894720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9.8716718806655668E-3"/>
          <c:y val="0.9343873933161555"/>
          <c:w val="0.98420568650235651"/>
          <c:h val="4.9868990092716246E-2"/>
        </c:manualLayout>
      </c:layout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FFFFFF"/>
        </a:gs>
        <a:gs pos="100000">
          <a:srgbClr val="FFFFFF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/>
              <a:t>Динамика расходов на образование, тыс. рублей</a:t>
            </a:r>
          </a:p>
        </c:rich>
      </c:tx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9"/>
          <c:y val="0.15113444152814245"/>
          <c:w val="0.88525817637996018"/>
          <c:h val="0.70793963254593206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5022457756833908E-2"/>
                  <c:y val="-0.3928568824730244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205081,2</a:t>
                    </a:r>
                  </a:p>
                </c:rich>
              </c:tx>
            </c:dLbl>
            <c:dLbl>
              <c:idx val="1"/>
              <c:layout>
                <c:manualLayout>
                  <c:x val="3.7381149536040353E-2"/>
                  <c:y val="-0.3902682997958592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202079,6</a:t>
                    </a:r>
                  </a:p>
                </c:rich>
              </c:tx>
            </c:dLbl>
            <c:dLbl>
              <c:idx val="2"/>
              <c:layout>
                <c:manualLayout>
                  <c:x val="3.3535190203497288E-2"/>
                  <c:y val="-0.414350289547139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175228,7</a:t>
                    </a:r>
                  </a:p>
                </c:rich>
              </c:tx>
            </c:dLbl>
            <c:dLbl>
              <c:idx val="3"/>
              <c:layout>
                <c:manualLayout>
                  <c:x val="2.6333533592391968E-2"/>
                  <c:y val="-0.4350181921704234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образование!$A$2:$A$5</c:f>
              <c:strCache>
                <c:ptCount val="4"/>
                <c:pt idx="0">
                  <c:v>2020 год, план на 01.11.2020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образование!$B$2:$B$5</c:f>
              <c:numCache>
                <c:formatCode>General</c:formatCode>
                <c:ptCount val="4"/>
                <c:pt idx="0">
                  <c:v>205081.2</c:v>
                </c:pt>
                <c:pt idx="1">
                  <c:v>202079.6</c:v>
                </c:pt>
                <c:pt idx="2">
                  <c:v>175228.7</c:v>
                </c:pt>
                <c:pt idx="3">
                  <c:v>167436.29999999999</c:v>
                </c:pt>
              </c:numCache>
            </c:numRef>
          </c:val>
        </c:ser>
        <c:dLbls/>
        <c:gapWidth val="55"/>
        <c:gapDepth val="55"/>
        <c:shape val="box"/>
        <c:axId val="75720960"/>
        <c:axId val="75755520"/>
        <c:axId val="0"/>
      </c:bar3DChart>
      <c:catAx>
        <c:axId val="757209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5755520"/>
        <c:crosses val="autoZero"/>
        <c:auto val="1"/>
        <c:lblAlgn val="ctr"/>
        <c:lblOffset val="100"/>
      </c:catAx>
      <c:valAx>
        <c:axId val="75755520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572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0101010101010105E-2"/>
          <c:y val="0.19856459330143544"/>
          <c:w val="0.5171717171717175"/>
          <c:h val="0.3827751196172248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rgbClr val="0000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rgbClr val="00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5842730817953766"/>
                  <c:y val="0.112507701786814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32035,8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15,9%</a:t>
                    </a:r>
                  </a:p>
                  <a:p>
                    <a:endParaRPr lang="ru-RU" sz="8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-1.2664041994750651E-2"/>
                  <c:y val="9.974383978342822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155246,6 тыс.руб.76,8%</a:t>
                    </a:r>
                    <a:endParaRPr lang="ru-RU"/>
                  </a:p>
                </c:rich>
              </c:tx>
              <c:dLblPos val="bestFit"/>
            </c:dLbl>
            <c:dLbl>
              <c:idx val="2"/>
              <c:layout>
                <c:manualLayout>
                  <c:x val="-2.5749935832153495E-3"/>
                  <c:y val="-8.23419253739308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1667,8 тыс.руб. 0,8%</a:t>
                    </a:r>
                    <a:endParaRPr lang="ru-RU"/>
                  </a:p>
                </c:rich>
              </c:tx>
              <c:dLblPos val="bestFit"/>
            </c:dLbl>
            <c:dLbl>
              <c:idx val="3"/>
              <c:layout>
                <c:manualLayout>
                  <c:x val="0.32071110393535213"/>
                  <c:y val="-7.5405223145628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13129,4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6,5%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'обр.уд вес'!$A$2:$A$5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'обр.уд вес'!$B$2:$B$5</c:f>
              <c:numCache>
                <c:formatCode>0.0</c:formatCode>
                <c:ptCount val="4"/>
                <c:pt idx="0">
                  <c:v>32035.8</c:v>
                </c:pt>
                <c:pt idx="1">
                  <c:v>155246.6</c:v>
                </c:pt>
                <c:pt idx="2">
                  <c:v>1667.8</c:v>
                </c:pt>
                <c:pt idx="3">
                  <c:v>13129.4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345024300984459"/>
          <c:y val="0.71719063074601841"/>
          <c:w val="0.45531082076885526"/>
          <c:h val="0.25754799365421288"/>
        </c:manualLayout>
      </c:layout>
      <c:spPr>
        <a:gradFill rotWithShape="0">
          <a:gsLst>
            <a:gs pos="0">
              <a:srgbClr val="99CCFF"/>
            </a:gs>
            <a:gs pos="100000">
              <a:srgbClr val="993366"/>
            </a:gs>
          </a:gsLst>
          <a:lin ang="5400000" scaled="1"/>
        </a:gra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gradFill rotWithShape="0">
      <a:gsLst>
        <a:gs pos="0">
          <a:srgbClr val="99CCFF"/>
        </a:gs>
        <a:gs pos="100000">
          <a:srgbClr val="993366"/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3175">
          <a:solidFill>
            <a:srgbClr val="FFFFFF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1.8517716535433069E-2"/>
                  <c:y val="-0.22426699867644759"/>
                </c:manualLayout>
              </c:layout>
              <c:showVal val="1"/>
            </c:dLbl>
            <c:dLbl>
              <c:idx val="1"/>
              <c:layout>
                <c:manualLayout>
                  <c:x val="1.6704943132108487E-2"/>
                  <c:y val="-0.3709738205801198"/>
                </c:manualLayout>
              </c:layout>
              <c:showVal val="1"/>
            </c:dLbl>
            <c:dLbl>
              <c:idx val="2"/>
              <c:layout>
                <c:manualLayout>
                  <c:x val="2.7391951006124248E-2"/>
                  <c:y val="-0.20947162587582541"/>
                </c:manualLayout>
              </c:layout>
              <c:showVal val="1"/>
            </c:dLbl>
            <c:dLbl>
              <c:idx val="3"/>
              <c:layout>
                <c:manualLayout>
                  <c:x val="2.1412510936132983E-2"/>
                  <c:y val="-0.32505402636636238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соц.полит!$A$4:$A$7</c:f>
              <c:strCache>
                <c:ptCount val="4"/>
                <c:pt idx="0">
                  <c:v>2020 год, план на 01.11.2020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34937.1</c:v>
                </c:pt>
                <c:pt idx="1">
                  <c:v>37777.300000000003</c:v>
                </c:pt>
                <c:pt idx="2">
                  <c:v>34447.199999999997</c:v>
                </c:pt>
                <c:pt idx="3">
                  <c:v>36899.199999999997</c:v>
                </c:pt>
              </c:numCache>
            </c:numRef>
          </c:val>
        </c:ser>
        <c:dLbls/>
        <c:shape val="box"/>
        <c:axId val="148251008"/>
        <c:axId val="148252544"/>
        <c:axId val="0"/>
      </c:bar3DChart>
      <c:catAx>
        <c:axId val="148251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252544"/>
        <c:crosses val="autoZero"/>
        <c:auto val="1"/>
        <c:lblAlgn val="ctr"/>
        <c:lblOffset val="100"/>
      </c:catAx>
      <c:valAx>
        <c:axId val="148252544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251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5833528307145824E-2"/>
          <c:y val="0.14285758574400342"/>
          <c:w val="0.46458427853246792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740594925634288E-2"/>
                  <c:y val="-0.114157691176552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5257086614173229"/>
                  <c:y val="-0.1090562279080866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4652668416447952E-2"/>
                  <c:y val="2.941199016789568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0.19313845144356956"/>
                  <c:y val="-0.11363913813098948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0.0</c:formatCode>
                <c:ptCount val="4"/>
                <c:pt idx="0">
                  <c:v>1578.5</c:v>
                </c:pt>
                <c:pt idx="1">
                  <c:v>3726.2</c:v>
                </c:pt>
                <c:pt idx="2">
                  <c:v>31532.2</c:v>
                </c:pt>
                <c:pt idx="3">
                  <c:v>940.4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021872265953"/>
          <c:y val="0.19873177850654503"/>
          <c:w val="0.34166688538932655"/>
          <c:h val="0.47780154594840574"/>
        </c:manualLayout>
      </c:layout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04A22-4B23-4AB4-8722-C1DCBDDD7742}" type="presOf" srcId="{2D849999-B1B3-4BF5-B9D5-A85F67F9296A}" destId="{671401D1-3E32-4EAB-B4C6-477AE23F3E98}" srcOrd="0" destOrd="0" presId="urn:microsoft.com/office/officeart/2005/8/layout/radial4"/>
    <dgm:cxn modelId="{C7993063-8ED1-4E4A-BBE8-DC3B63622FF6}" type="presOf" srcId="{900A3A06-99F5-4698-A35D-41C4A59029CA}" destId="{C803257F-DDD1-4BAE-B67A-46CB85F1CEE5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96B2478E-2233-425F-8F1F-8E38A2821F80}" type="presOf" srcId="{DCE6833B-6E3B-41CE-A1FF-94F1AA5A4C6B}" destId="{4A886390-79A6-4D5D-86B2-9FB6955A50DD}" srcOrd="0" destOrd="0" presId="urn:microsoft.com/office/officeart/2005/8/layout/radial4"/>
    <dgm:cxn modelId="{C5803B63-AE33-4F0A-854F-EC2CAFA855E2}" type="presOf" srcId="{6BD8481D-0B12-4D8F-9326-F564E1AD031F}" destId="{80AEFD55-D784-4C39-A118-830FDA3B3F5C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CB7D8753-CAC3-49AE-8358-4BBF65CEFDC6}" type="presOf" srcId="{B330A8F0-A0D4-47B8-BAC3-BF90F4B552F5}" destId="{978729D6-FB6B-4269-A0E7-47336E3F4DFB}" srcOrd="0" destOrd="0" presId="urn:microsoft.com/office/officeart/2005/8/layout/radial4"/>
    <dgm:cxn modelId="{79D43429-E009-4480-AC74-D8B52494F6DE}" type="presOf" srcId="{ED04B9B7-2A48-478D-B77E-DAA7D67E5245}" destId="{C4A7B949-4471-469F-85E6-F1A08BB187C0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2CEA21C2-0BC7-4F97-9C37-D1A124A97FA9}" type="presOf" srcId="{8B1DE4A6-1578-4D87-9397-F87F128F19EE}" destId="{392DA099-0D3A-4549-8F3C-14C52757E3E2}" srcOrd="0" destOrd="0" presId="urn:microsoft.com/office/officeart/2005/8/layout/radial4"/>
    <dgm:cxn modelId="{BDBFC8A7-4CEE-47EE-A429-327EB6AFBFB0}" type="presOf" srcId="{408F3E14-143B-4905-95DD-0D1F6F97B932}" destId="{018CE0B1-C266-4DA8-87D7-4BF1ECA80A65}" srcOrd="0" destOrd="0" presId="urn:microsoft.com/office/officeart/2005/8/layout/radial4"/>
    <dgm:cxn modelId="{16A39515-BE20-4DA7-BFC2-BE52A103EDA0}" type="presParOf" srcId="{392DA099-0D3A-4549-8F3C-14C52757E3E2}" destId="{C803257F-DDD1-4BAE-B67A-46CB85F1CEE5}" srcOrd="0" destOrd="0" presId="urn:microsoft.com/office/officeart/2005/8/layout/radial4"/>
    <dgm:cxn modelId="{5E54D9A3-C467-4670-AD33-3BE42E998F61}" type="presParOf" srcId="{392DA099-0D3A-4549-8F3C-14C52757E3E2}" destId="{4A886390-79A6-4D5D-86B2-9FB6955A50DD}" srcOrd="1" destOrd="0" presId="urn:microsoft.com/office/officeart/2005/8/layout/radial4"/>
    <dgm:cxn modelId="{19FB3FAB-59DA-471E-8C35-FAF7F3C3B885}" type="presParOf" srcId="{392DA099-0D3A-4549-8F3C-14C52757E3E2}" destId="{80AEFD55-D784-4C39-A118-830FDA3B3F5C}" srcOrd="2" destOrd="0" presId="urn:microsoft.com/office/officeart/2005/8/layout/radial4"/>
    <dgm:cxn modelId="{0695630D-6E51-4E10-B549-D2891039986A}" type="presParOf" srcId="{392DA099-0D3A-4549-8F3C-14C52757E3E2}" destId="{671401D1-3E32-4EAB-B4C6-477AE23F3E98}" srcOrd="3" destOrd="0" presId="urn:microsoft.com/office/officeart/2005/8/layout/radial4"/>
    <dgm:cxn modelId="{E77779B9-820A-41C6-B1CF-8BC6C6D2BFA9}" type="presParOf" srcId="{392DA099-0D3A-4549-8F3C-14C52757E3E2}" destId="{978729D6-FB6B-4269-A0E7-47336E3F4DFB}" srcOrd="4" destOrd="0" presId="urn:microsoft.com/office/officeart/2005/8/layout/radial4"/>
    <dgm:cxn modelId="{20ECB907-E045-4ED3-A8D7-BF17ADF6AA1F}" type="presParOf" srcId="{392DA099-0D3A-4549-8F3C-14C52757E3E2}" destId="{018CE0B1-C266-4DA8-87D7-4BF1ECA80A65}" srcOrd="5" destOrd="0" presId="urn:microsoft.com/office/officeart/2005/8/layout/radial4"/>
    <dgm:cxn modelId="{1ACCA3F4-54A5-41D7-9FCC-AAEE0272D012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BC2920-FB4E-4ADA-B412-20DF08FBC58D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926A9B-5A0A-4C9E-810F-CDC277F0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3090-1333-4F5D-855D-955860C961C9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3587-AB4E-49FD-9672-2A2A0B4C9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0AC4-931D-4828-A025-670F69CB5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14EA-1DE9-4481-85DE-7BE9E6B7E630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ADCB-59D2-48F4-8A83-CDF8182BB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0D8F-8F60-434E-8088-61BC9F6D963F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A59B-D852-478D-9052-F8A3CE6C1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6483-32FD-4CB5-8EB8-2FEECC70F712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064A-3E3A-4408-B231-FBCBA90478C0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B0F0-8C40-430D-8733-30E2EA085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35A7-79F7-4CFF-A0D5-E3453837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07A7-D01B-4CA5-A87E-CD4F420AD446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2964-CA5F-461E-9D8C-C0EF0DD2E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5A0E-DC91-4A09-80E3-217FDECE9F6D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8A8F-B83A-4F9D-8A64-54075DDEA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A5DA-21C9-4E0A-B8DA-8478FEDFDB5B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E6FF-9847-43F0-BA10-37A92DBBE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8B39-4CBF-4547-9C65-86C5F4FC33EB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0DC9-6F52-4FAA-B83A-71C302CA0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05FF-B305-4C08-914B-306BA0EF41D9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FB17-274E-43DA-809C-F9C3E8904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3BB0-651C-4CB3-96F5-A204026BAC21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B27D-E8C5-46D5-AF1A-827D5EC08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2C35-C9EB-4EC8-A59D-79A4FB2A7630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70E6-D363-4EEB-A82A-83718095B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DFEC-B646-47E1-BE6C-DE5B0F343A24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CD26-A5A2-47E9-85ED-F05529928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52F4-E3D0-4608-9E87-4936662132F6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1DF5-4F97-4A83-99EC-D0A243AA3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1A66-1DCE-4993-9EFB-C5BA8F7B2DBD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1F33-4C8E-4BDA-8CCF-54389F7A8E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85D4-6DB5-4001-9A61-2252F0EDFB6C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E3DA-F0E1-42E6-92C6-5D57BB94C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4A82-2E03-4609-897C-5A795A30DC1F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6354-3A6A-4489-9C24-D74B748DA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2C98-CD2E-43A6-BA30-10C2BC199065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A207-F0F3-46F9-B1B7-CE6A24635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923-B762-4D09-8C66-16C59B6BED7D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E633-F97B-4097-9F4F-211E69C06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2586-CB16-426D-ACD5-EF192687FDF9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E916-6671-436D-9F8F-41FBF63C8C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22F9-BF7A-431D-A92A-701F2EE1342D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EBB2-66BD-4C1B-8FE4-F70526CBC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014A-0B96-43B9-A2BB-C6B090E3DD15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D997-367B-43D8-A61D-D784096A1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2987-5FDD-41AF-888F-5814C93133F9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B1EF-94D9-4E7F-AFF6-F672C2A45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BF87-A30E-4455-8675-A0120D7DB757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9A2CEC5-DA86-4291-877E-D7D67225A3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6AC8AFF-B0B2-4BB8-A9D2-C039E13B5985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96" r:id="rId1"/>
    <p:sldLayoutId id="2147488197" r:id="rId2"/>
    <p:sldLayoutId id="2147488198" r:id="rId3"/>
    <p:sldLayoutId id="2147488199" r:id="rId4"/>
    <p:sldLayoutId id="2147488200" r:id="rId5"/>
    <p:sldLayoutId id="2147488201" r:id="rId6"/>
    <p:sldLayoutId id="2147488202" r:id="rId7"/>
    <p:sldLayoutId id="2147488203" r:id="rId8"/>
    <p:sldLayoutId id="2147488204" r:id="rId9"/>
    <p:sldLayoutId id="2147488205" r:id="rId10"/>
    <p:sldLayoutId id="2147488206" r:id="rId11"/>
    <p:sldLayoutId id="21474882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9620C929-30AC-41CA-8A86-5EB81D8F0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A688B0-AB53-4227-BB61-7B9DBC056919}" type="datetimeFigureOut">
              <a:rPr lang="ru-RU" altLang="ru-RU"/>
              <a:pPr>
                <a:defRPr/>
              </a:pPr>
              <a:t>07.04.2021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8" r:id="rId1"/>
    <p:sldLayoutId id="2147488209" r:id="rId2"/>
    <p:sldLayoutId id="2147488210" r:id="rId3"/>
    <p:sldLayoutId id="2147488211" r:id="rId4"/>
    <p:sldLayoutId id="2147488212" r:id="rId5"/>
    <p:sldLayoutId id="2147488213" r:id="rId6"/>
    <p:sldLayoutId id="2147488214" r:id="rId7"/>
    <p:sldLayoutId id="2147488215" r:id="rId8"/>
    <p:sldLayoutId id="2147488216" r:id="rId9"/>
    <p:sldLayoutId id="2147488217" r:id="rId10"/>
    <p:sldLayoutId id="2147488218" r:id="rId11"/>
    <p:sldLayoutId id="21474882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__________Microsoft_Office_Excel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Office_Excel6.xls"/><Relationship Id="rId5" Type="http://schemas.openxmlformats.org/officeDocument/2006/relationships/oleObject" Target="../embeddings/__________Microsoft_Office_Excel5.xls"/><Relationship Id="rId4" Type="http://schemas.openxmlformats.org/officeDocument/2006/relationships/oleObject" Target="../embeddings/__________Microsoft_Office_Excel4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_____Microsoft_Office_Excel16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smtClean="0">
                <a:latin typeface="Times New Roman" pitchFamily="18" charset="0"/>
              </a:rPr>
              <a:t>Брошюра</a:t>
            </a:r>
            <a:r>
              <a:rPr lang="ru-RU" altLang="ru-RU" sz="2900" b="1" i="1" smtClean="0">
                <a:latin typeface="Times New Roman" pitchFamily="18" charset="0"/>
              </a:rPr>
              <a:t/>
            </a:r>
            <a:br>
              <a:rPr lang="ru-RU" altLang="ru-RU" sz="29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к решению Совета народных депутатов Муромского района от 16.12.2020 № 78  «О бюджете Муромского района на 2021 год и на плановый период 2022 и 2023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 годов» с изменениями от 17.02.2021 №6</a:t>
            </a:r>
            <a:br>
              <a:rPr lang="ru-RU" altLang="ru-RU" sz="2300" b="1" i="1" smtClean="0">
                <a:latin typeface="Times New Roman" pitchFamily="18" charset="0"/>
              </a:rPr>
            </a:br>
            <a:endParaRPr lang="ru-RU" altLang="ru-RU" sz="23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6867" name="Диаграмма 6"/>
          <p:cNvGraphicFramePr>
            <a:graphicFrameLocks/>
          </p:cNvGraphicFramePr>
          <p:nvPr/>
        </p:nvGraphicFramePr>
        <p:xfrm>
          <a:off x="4597400" y="1016000"/>
          <a:ext cx="4368800" cy="2921000"/>
        </p:xfrm>
        <a:graphic>
          <a:graphicData uri="http://schemas.openxmlformats.org/presentationml/2006/ole">
            <p:oleObj spid="_x0000_s36867" r:id="rId3" imgW="4371211" imgH="2920237" progId="Excel.Chart.8">
              <p:embed/>
            </p:oleObj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2311400" y="3987800"/>
          <a:ext cx="4589463" cy="2752725"/>
        </p:xfrm>
        <a:graphic>
          <a:graphicData uri="http://schemas.openxmlformats.org/presentationml/2006/ole">
            <p:oleObj spid="_x0000_s36868" r:id="rId4" imgW="4590686" imgH="2755631" progId="Excel.Chart.8">
              <p:embed/>
            </p:oleObj>
          </a:graphicData>
        </a:graphic>
      </p:graphicFrame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066800"/>
            <a:ext cx="4267200" cy="280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5"/>
          <p:cNvGraphicFramePr>
            <a:graphicFrameLocks/>
          </p:cNvGraphicFramePr>
          <p:nvPr/>
        </p:nvGraphicFramePr>
        <p:xfrm>
          <a:off x="25400" y="330200"/>
          <a:ext cx="4368800" cy="2997200"/>
        </p:xfrm>
        <a:graphic>
          <a:graphicData uri="http://schemas.openxmlformats.org/presentationml/2006/ole">
            <p:oleObj spid="_x0000_s37890" r:id="rId3" imgW="4371211" imgH="2999492" progId="Excel.Chart.8">
              <p:embed/>
            </p:oleObj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445000" y="330200"/>
          <a:ext cx="4686300" cy="2997200"/>
        </p:xfrm>
        <a:graphic>
          <a:graphicData uri="http://schemas.openxmlformats.org/presentationml/2006/ole">
            <p:oleObj spid="_x0000_s37891" r:id="rId4" imgW="4688230" imgH="2999492" progId="Excel.Chart.8">
              <p:embed/>
            </p:oleObj>
          </a:graphicData>
        </a:graphic>
      </p:graphicFrame>
      <p:graphicFrame>
        <p:nvGraphicFramePr>
          <p:cNvPr id="37892" name="Диаграмма 7"/>
          <p:cNvGraphicFramePr>
            <a:graphicFrameLocks/>
          </p:cNvGraphicFramePr>
          <p:nvPr/>
        </p:nvGraphicFramePr>
        <p:xfrm>
          <a:off x="4489450" y="3454400"/>
          <a:ext cx="4673600" cy="3225800"/>
        </p:xfrm>
        <a:graphic>
          <a:graphicData uri="http://schemas.openxmlformats.org/presentationml/2006/ole">
            <p:oleObj spid="_x0000_s37892" r:id="rId5" imgW="4676037" imgH="3225064" progId="Excel.Chart.8">
              <p:embed/>
            </p:oleObj>
          </a:graphicData>
        </a:graphic>
      </p:graphicFrame>
      <p:graphicFrame>
        <p:nvGraphicFramePr>
          <p:cNvPr id="37893" name="Диаграмма 12"/>
          <p:cNvGraphicFramePr>
            <a:graphicFrameLocks/>
          </p:cNvGraphicFramePr>
          <p:nvPr/>
        </p:nvGraphicFramePr>
        <p:xfrm>
          <a:off x="25400" y="3454400"/>
          <a:ext cx="4368800" cy="3225800"/>
        </p:xfrm>
        <a:graphic>
          <a:graphicData uri="http://schemas.openxmlformats.org/presentationml/2006/ole">
            <p:oleObj spid="_x0000_s37893" r:id="rId6" imgW="4371211" imgH="32250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905000"/>
          <a:ext cx="8610600" cy="4648200"/>
        </p:xfrm>
        <a:graphic>
          <a:graphicData uri="http://schemas.openxmlformats.org/drawingml/2006/table">
            <a:tbl>
              <a:tblPr/>
              <a:tblGrid>
                <a:gridCol w="3149138"/>
                <a:gridCol w="756977"/>
                <a:gridCol w="780631"/>
                <a:gridCol w="780631"/>
                <a:gridCol w="792459"/>
                <a:gridCol w="789501"/>
                <a:gridCol w="780631"/>
                <a:gridCol w="780631"/>
              </a:tblGrid>
              <a:tr h="738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год, (план на 01.11.2020)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516421,53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472146,70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59787,00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438699,53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405276,70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257915,40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520114,8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469483,3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146799,7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120042,9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26498,2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т.ч. - от кредитных организаций: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3276,6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- от других бюджетов бюджетной системы: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-3960,0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7653,2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" y="685800"/>
          <a:ext cx="8991600" cy="6038850"/>
        </p:xfrm>
        <a:graphic>
          <a:graphicData uri="http://schemas.openxmlformats.org/drawingml/2006/table">
            <a:tbl>
              <a:tblPr/>
              <a:tblGrid>
                <a:gridCol w="2708118"/>
                <a:gridCol w="2279945"/>
                <a:gridCol w="610893"/>
                <a:gridCol w="610893"/>
                <a:gridCol w="610893"/>
                <a:gridCol w="556351"/>
                <a:gridCol w="807253"/>
                <a:gridCol w="807253"/>
              </a:tblGrid>
              <a:tr h="9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3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2023год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3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0,07%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6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2021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2022 и 2023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2021 год и на плановый период 2022 и 2023 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2021 года.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2023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2021 год и на плановый период 2022 и 2023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2021 год и на плановый период 2022 и 2023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2021 год и на плановый период 2022 и 2023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42910" y="235743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35782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42910" y="3500438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33,2% (в том числе по дифференцированным нормативам отчислений в бюджет района, установленными проектом Закона Владимирской области «Об областном бюджете на 2021 год и на плановый период 2022 и 2023 годов» в размере 8,2 % на 2021 – 2023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42910" y="4929198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профессиональный доход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/>
        </p:nvGraphicFramePr>
        <p:xfrm>
          <a:off x="423863" y="1003300"/>
          <a:ext cx="8385175" cy="4572000"/>
        </p:xfrm>
        <a:graphic>
          <a:graphicData uri="http://schemas.openxmlformats.org/presentationml/2006/ole">
            <p:oleObj spid="_x0000_s43011" name="Worksheet" r:id="rId3" imgW="6635822" imgH="361324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33476,0 тыс. рублей (50,1%)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7823,0 тыс. рублей (11,7%)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86512" y="3429001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11007,0 тыс. рублей (16,5%)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86512" y="392906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6146,0 тыс. рублей (9,2%)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86512" y="52149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-1100,0 тыс. рублей (1,6%)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86512" y="56435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налог-136,0 тыс. рублей (0,2%)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86512" y="4572008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налогообложения-1292,0 тыс. рублей (1,9%)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85720" y="3357562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2450,0 тыс. рублей (3,7%)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85720" y="52863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имущества–107,0 тыс. рублей (0,2%)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64344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среду–140,0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85720" y="378619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(4,5%)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85720" y="421481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ущерба–163,0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85720" y="571501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унитарными предприятиями–18,0 тыс. рублей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85720" y="638127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компенсации затрат–12,0 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3909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2020 году ожидается с ростом к уровню  2019 года на 25,7 % или в сумме 77722,0 тыс. рублей, что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объясняется увеличением доходов  от продажи земельных участков, государственная собственность на которые не разграничена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в 2021 году планируются в сумме 66870,0 тыс. рублей и уменьшится на сумму 10852,0 тыс. рублей (-14,0 %) против 2020 года.</a:t>
            </a:r>
          </a:p>
          <a:p>
            <a:pPr indent="447675"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2022 году составит сумму 67901,0 тыс. рублей (101,5 % к 2021 году), в 2023 году – 69304,0 тыс. рублей (102,1 % к 2022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8424862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2021 году – 50,1 %, в 2022 году – 51,3 %, в 2023 году – 52,4 %,);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2021 году – 16,5 %, в 2022 году –16,2 %, в 2023 году – 15,9 %);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2021 году – 11,7 %, в 2022 году –11,8 %, в 2023 году – 11,6%);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налог, взимаемый в связи с применением упрощенной системы налогообложения (в 2021 году – 9,2%, в 2022 году – 9,3%, в 2023 году – 9,1%);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продажи земельных участков (в 2021 году – 4,5%, в 2022 году – 4,4%, в 2023 году – 4,3%).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2100" y="515938"/>
          <a:ext cx="4651375" cy="3022600"/>
        </p:xfrm>
        <a:graphic>
          <a:graphicData uri="http://schemas.openxmlformats.org/presentationml/2006/ole">
            <p:oleObj spid="_x0000_s45060" name="Worksheet" r:id="rId3" imgW="3663990" imgH="2381364" progId="Excel.Sheet.8">
              <p:embed/>
            </p:oleObj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000500" y="3429000"/>
            <a:ext cx="480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обусловлено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снижением ожидаемого поступления доходов  от продажи земельных участков, государственная собственность на которые не разграничена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</a:rPr>
              <a:t>         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 (отменен с 2021 года), единый сельскохозяйственный налог, налог, взимаемый в связи с применением патентной системы налогообложения и налог на профессиональный доход.</a:t>
            </a:r>
          </a:p>
        </p:txBody>
      </p:sp>
      <p:graphicFrame>
        <p:nvGraphicFramePr>
          <p:cNvPr id="46083" name="Object 2"/>
          <p:cNvGraphicFramePr>
            <a:graphicFrameLocks/>
          </p:cNvGraphicFramePr>
          <p:nvPr/>
        </p:nvGraphicFramePr>
        <p:xfrm>
          <a:off x="785813" y="817563"/>
          <a:ext cx="8186737" cy="3851275"/>
        </p:xfrm>
        <a:graphic>
          <a:graphicData uri="http://schemas.openxmlformats.org/presentationml/2006/ole">
            <p:oleObj spid="_x0000_s46083" name="Worksheet" r:id="rId3" imgW="6527704" imgH="2908253" progId="Excel.Sheet.8">
              <p:embed/>
            </p:oleObj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/>
            <a:r>
              <a:rPr lang="ru-RU" altLang="ru-RU" b="1">
                <a:latin typeface="Times New Roman" pitchFamily="18" charset="0"/>
              </a:rPr>
              <a:t>в 2019 – 2023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Бюджет Муромского района утвержден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</a:t>
            </a:r>
            <a:r>
              <a:rPr lang="ru-RU" altLang="ru-RU" sz="1400" dirty="0" smtClean="0">
                <a:latin typeface="Times New Roman" pitchFamily="18" charset="0"/>
              </a:rPr>
              <a:t>депутатов Муромского </a:t>
            </a:r>
            <a:r>
              <a:rPr lang="ru-RU" altLang="ru-RU" sz="1400" dirty="0">
                <a:latin typeface="Times New Roman" pitchFamily="18" charset="0"/>
              </a:rPr>
              <a:t>района от 16.12.2020 № 78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1 год и на плановый период 2022 и 2023 годов» 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Решением Совета народных депутатов от 25.11.2020 № 73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решению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1 год и на плановый период 2022 и 2023 годов» назначены и проведены публичные слушания 10 декабря 2020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33400"/>
            <a:ext cx="2124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90538" y="714375"/>
          <a:ext cx="8597900" cy="3433763"/>
        </p:xfrm>
        <a:graphic>
          <a:graphicData uri="http://schemas.openxmlformats.org/presentationml/2006/ole">
            <p:oleObj spid="_x0000_s47106" name="Worksheet" r:id="rId3" imgW="6527704" imgH="2609878" progId="Excel.Sheet.8">
              <p:embed/>
            </p:oleObj>
          </a:graphicData>
        </a:graphic>
      </p:graphicFrame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в 2019 – 2023 годах, тыс. рублей</a:t>
            </a: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428625" y="4786313"/>
            <a:ext cx="8289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61807,0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3887,7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77722,0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4943,8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66870,0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4377,3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69304,0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4467,8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2023 году достигнет уровня 4467,8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Object 2"/>
          <p:cNvGraphicFramePr>
            <a:graphicFrameLocks/>
          </p:cNvGraphicFramePr>
          <p:nvPr/>
        </p:nvGraphicFramePr>
        <p:xfrm>
          <a:off x="858838" y="3802063"/>
          <a:ext cx="7248525" cy="1884362"/>
        </p:xfrm>
        <a:graphic>
          <a:graphicData uri="http://schemas.openxmlformats.org/presentationml/2006/ole">
            <p:oleObj spid="_x0000_s48170" name="Worksheet" r:id="rId3" imgW="5651516" imgH="147319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2019– 2023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27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профессиональный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625" y="142875"/>
            <a:ext cx="3167063" cy="6334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30" dirty="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поступлений в виде субсидий, субвенций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3857625" y="4429125"/>
            <a:ext cx="457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2021 год прогнозируется ниже плановых назначений 2020 года (без учета субсидий) на 1,3 % и составят сумму 18830,0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2022-2023 годов в суммах 19026,0 тыс. рублей и 19026,0 тыс. рублей соответственно.</a:t>
            </a:r>
          </a:p>
          <a:p>
            <a:pPr algn="just"/>
            <a:r>
              <a:rPr lang="ru-RU" altLang="ru-RU" sz="1200">
                <a:latin typeface="Times New Roman" pitchFamily="18" charset="0"/>
              </a:rPr>
              <a:t>       Уменьшение дорожного фонда в 2021 году обусловлено снижением дифференцированных нормативов отчислений от акцизов на нефтепродукты с 0,2785 в 2020 году до 0,2732 в 2021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3579813" y="457200"/>
          <a:ext cx="5386387" cy="3892550"/>
        </p:xfrm>
        <a:graphic>
          <a:graphicData uri="http://schemas.openxmlformats.org/presentationml/2006/ole">
            <p:oleObj spid="_x0000_s50181" name="Worksheet" r:id="rId3" imgW="4445096" imgH="3219422" progId="Excel.Sheet.8">
              <p:embed/>
            </p:oleObj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14813" y="5000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31941,0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714375" y="1285875"/>
          <a:ext cx="7861300" cy="3714750"/>
        </p:xfrm>
        <a:graphic>
          <a:graphicData uri="http://schemas.openxmlformats.org/presentationml/2006/ole">
            <p:oleObj spid="_x0000_s51202" name="Worksheet" r:id="rId3" imgW="5968968" imgH="1924078" progId="Excel.Sheet.8">
              <p:embed/>
            </p:oleObj>
          </a:graphicData>
        </a:graphic>
      </p:graphicFrame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341591,4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438699,5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405276,7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274681,0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257915,4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2019 – 2023 годах, тыс. рублей 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071688" y="364331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-153,1        (-0,1%)</a:t>
            </a:r>
          </a:p>
        </p:txBody>
      </p:sp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3000375" y="3643313"/>
            <a:ext cx="80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-355,7                   (-0,1%)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4929188"/>
            <a:ext cx="82296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400" kern="0" dirty="0">
                <a:latin typeface="Times New Roman" pitchFamily="18" charset="0"/>
                <a:ea typeface="+mj-ea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2021 году составят сумму 405276,7 тыс. рублей, из которых поступление дотаций – 126304,0 тыс. рублей (31,2%), субсидий –115980,0 тыс. рублей (28,6%), субвенций – 149527,3 тыс. рублей (36,9 %), иных межбюджетных трансфертов из областного бюджета – 9470,5 тыс. рублей (2,3%), иных межбюджетных трансфертов из бюджетов сельских поселений на осуществление полномочий в сумме 3994,9 тыс. рублей (1,0 %). В 2022 – 2023 годах безвозмездные поступления прогнозируются в суммах 274681,0 тыс. рублей и 257915,4 тыс. рублей соответственно.</a:t>
            </a:r>
            <a:endParaRPr lang="ru-RU" altLang="ru-RU" sz="1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2143125" y="1000125"/>
            <a:ext cx="790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+28,4%</a:t>
            </a:r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-7,6%</a:t>
            </a:r>
          </a:p>
        </p:txBody>
      </p:sp>
      <p:sp>
        <p:nvSpPr>
          <p:cNvPr id="51214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-32,2%</a:t>
            </a:r>
          </a:p>
        </p:txBody>
      </p:sp>
      <p:sp>
        <p:nvSpPr>
          <p:cNvPr id="51215" name="TextBox 5"/>
          <p:cNvSpPr txBox="1">
            <a:spLocks noChangeArrowheads="1"/>
          </p:cNvSpPr>
          <p:nvPr/>
        </p:nvSpPr>
        <p:spPr bwMode="auto">
          <a:xfrm>
            <a:off x="5143500" y="1000125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-6,1%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4787900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341591,4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438699,5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405276,7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274681,0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257915,4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132960,1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126304,0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80953,0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39927,1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152981,7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115980,0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28828,6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144178,4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145965,2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149527,3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145605,7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145632,4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26196,0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7148,2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13465,4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3994,9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3424,1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-153,1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-355,7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  <a:p>
            <a:pPr algn="r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7800" y="407988"/>
            <a:ext cx="441325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на 2021 год, млн. рублей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3962400" cy="124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343400" y="914400"/>
            <a:ext cx="4638675" cy="170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2021 год удельный вес в рамках муниципальных программ составляет 97,0%. На финансирование 17 муниципальных программ в 2021 году запланировано 455208,9 тыс. рублей, в 2020 году финансировалась 17 муниципальных программ в сумме 506855,5 тыс. рублей. 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53256" name="Диаграмма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060450"/>
            <a:ext cx="412115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4724400" cy="390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533400"/>
          <a:ext cx="8763000" cy="6183313"/>
        </p:xfrm>
        <a:graphic>
          <a:graphicData uri="http://schemas.openxmlformats.org/drawingml/2006/table">
            <a:tbl>
              <a:tblPr/>
              <a:tblGrid>
                <a:gridCol w="2714566"/>
                <a:gridCol w="1186694"/>
                <a:gridCol w="1190403"/>
                <a:gridCol w="1190403"/>
                <a:gridCol w="1234904"/>
                <a:gridCol w="1246030"/>
              </a:tblGrid>
              <a:tr h="85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Процент 2021 года к плану на 01.11.2020,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520114,77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469483,30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41 135,56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39 089,54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36 451,64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36 012,60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3 703,90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22 302,20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21 833,10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21 733,10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96 875,26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202 079,60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175 228,70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167 436,30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18 164,40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34 924,35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37 777,30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34 447,23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36 899,20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4 799,13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35 419,80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33 640,00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36 368,00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indent="447675"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31941,0 тыс. рублей, на 2021 год – 18830,0 тыс. рублей, на 2022 год – 19026,0 тыс. рублей, на 2023 год-19026,0 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Диаграмма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013"/>
            <a:ext cx="47244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650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6508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-15721 чел.,2021-2023 годы– 15512 чел.)</a:t>
              </a:r>
            </a:p>
          </p:txBody>
        </p:sp>
      </p:grpSp>
      <p:sp>
        <p:nvSpPr>
          <p:cNvPr id="56323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914400"/>
          <a:ext cx="8718550" cy="4892675"/>
        </p:xfrm>
        <a:graphic>
          <a:graphicData uri="http://schemas.openxmlformats.org/drawingml/2006/table">
            <a:tbl>
              <a:tblPr/>
              <a:tblGrid>
                <a:gridCol w="2080061"/>
                <a:gridCol w="507476"/>
                <a:gridCol w="767114"/>
                <a:gridCol w="767114"/>
                <a:gridCol w="767114"/>
                <a:gridCol w="767114"/>
                <a:gridCol w="767114"/>
                <a:gridCol w="767114"/>
                <a:gridCol w="767114"/>
                <a:gridCol w="761213"/>
              </a:tblGrid>
              <a:tr h="505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757,04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33084,10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2 522,14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30 265,70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1 840,42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22 085,04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1 757,88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21 094,60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218,05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616,60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2 321,60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24,05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288,60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204,38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452,50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671,23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087,09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045,1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1 085,61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13 027,30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11 296,30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92,06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1 104,70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1 170,90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185,13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221,50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2 435,40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2 378,70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55,93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788,10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76,30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212,28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2 547,3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2 344,50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51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2021-2023 годы мероприятия по содержанию 347,751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муниципальному образованию Борисоглебское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1602,0 тыс. рублей ежегодно (172,7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км.дорог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образованию Ковардицкое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1738,0 тыс. рублей ежегодно (175,051км.дорог);</a:t>
            </a:r>
          </a:p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>
              <a:latin typeface="Times New Roman" pitchFamily="18" charset="0"/>
            </a:endParaRPr>
          </a:p>
        </p:txBody>
      </p:sp>
      <p:pic>
        <p:nvPicPr>
          <p:cNvPr id="57348" name="Picture 14" descr="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214313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228600"/>
            <a:ext cx="5135562" cy="4983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0" name="Прямоугольник 4"/>
          <p:cNvSpPr>
            <a:spLocks noChangeArrowheads="1"/>
          </p:cNvSpPr>
          <p:nvPr/>
        </p:nvSpPr>
        <p:spPr bwMode="auto">
          <a:xfrm>
            <a:off x="5305425" y="2838450"/>
            <a:ext cx="36099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В 2021 году планируется отремонтировать около 6,94 км дорог общего пользования местного значения, находящихся на территории Муромского района. Из них:- на территории муниципального образования Борисоглебское 3,3 км, в том числе: в д. Дьяконово, ул.Заречная (5)- 0,7 км., с. Борисово, ул.Октябрьская (1) – 0,8 км., д.Вареж, ул.Зеленая (5) – 0,9 км., с.Польцо, ул.Мира (2),ул.Центральная (7) - 0,9 км.</a:t>
            </a:r>
          </a:p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Ковардицкое 3,64 км, в том числе: Ст. Котлицы-Бердишево – 1,5 км., д. Окулово, проезд (53) - 0,4 км.,             д. Грибково, ул. Дачная (5) - 0,81 км., с. Панфилово, ул.Набережная – 0,6 км., д. Пестенькино, ул. Полевая (8) – 0,33 км</a:t>
            </a:r>
            <a:r>
              <a:rPr lang="ru-RU" sz="1100"/>
              <a:t>.</a:t>
            </a:r>
          </a:p>
        </p:txBody>
      </p:sp>
      <p:sp>
        <p:nvSpPr>
          <p:cNvPr id="8" name="Равно 7"/>
          <p:cNvSpPr/>
          <p:nvPr/>
        </p:nvSpPr>
        <p:spPr>
          <a:xfrm>
            <a:off x="3863975" y="1152525"/>
            <a:ext cx="309563" cy="285750"/>
          </a:xfrm>
          <a:prstGeom prst="mathEqual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76819,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5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3844925"/>
            <a:ext cx="26860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(2-5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этапы)» в сумме 74322,1 тыс. руб. (строительство объекта 74074,1 тыс. руб.)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275,0 тыс. руб.,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1300,0 тыс.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руб.,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строительство объекта теплоснабжения «Блочно-модульная котельная для школы с. Борисоглеб Муромского района» в сумме 987,4 тыс. руб.,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- строительный контроль на объекте теплоснабжения 150 тыс. руб.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год на жилищно-коммунальное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96875,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b="1" u="sng">
                <a:latin typeface="Times New Roman" pitchFamily="18" charset="0"/>
                <a:cs typeface="Times New Roman" pitchFamily="18" charset="0"/>
              </a:rPr>
              <a:t>2362,0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,0 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2092,0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693,8 тыс. рублей, средства будут направлены на: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81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564,8 тыс. руб. Планируется улучшить жилищные условия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семей.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81000" y="366713"/>
          <a:ext cx="82042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1247775" y="219075"/>
            <a:ext cx="6646863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2021-2023 г. 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458788" y="808038"/>
            <a:ext cx="2651125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2-5 этапы (74322,1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>
            <a:off x="3149600" y="9906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398" name="AutoShape 100"/>
          <p:cNvSpPr>
            <a:spLocks noChangeArrowheads="1"/>
          </p:cNvSpPr>
          <p:nvPr/>
        </p:nvSpPr>
        <p:spPr bwMode="auto">
          <a:xfrm>
            <a:off x="3763963" y="808038"/>
            <a:ext cx="1616075" cy="623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(74322,1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2"/>
          <p:cNvSpPr>
            <a:spLocks/>
          </p:cNvSpPr>
          <p:nvPr/>
        </p:nvSpPr>
        <p:spPr bwMode="auto">
          <a:xfrm>
            <a:off x="5402263" y="739775"/>
            <a:ext cx="392112" cy="654050"/>
          </a:xfrm>
          <a:prstGeom prst="leftBrace">
            <a:avLst>
              <a:gd name="adj1" fmla="val 772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00" name="AutoShape 106"/>
          <p:cNvSpPr>
            <a:spLocks noChangeArrowheads="1"/>
          </p:cNvSpPr>
          <p:nvPr/>
        </p:nvSpPr>
        <p:spPr bwMode="auto">
          <a:xfrm>
            <a:off x="5773738" y="722313"/>
            <a:ext cx="2974975" cy="268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(275,0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AutoShape 108"/>
          <p:cNvSpPr>
            <a:spLocks noChangeArrowheads="1"/>
          </p:cNvSpPr>
          <p:nvPr/>
        </p:nvSpPr>
        <p:spPr bwMode="auto">
          <a:xfrm>
            <a:off x="5772150" y="1050925"/>
            <a:ext cx="2978150" cy="244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(74047,1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2" name="AutoShape 110"/>
          <p:cNvSpPr>
            <a:spLocks noChangeArrowheads="1"/>
          </p:cNvSpPr>
          <p:nvPr/>
        </p:nvSpPr>
        <p:spPr bwMode="auto">
          <a:xfrm>
            <a:off x="515938" y="1535113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3" name="AutoShape 112"/>
          <p:cNvSpPr>
            <a:spLocks noChangeArrowheads="1"/>
          </p:cNvSpPr>
          <p:nvPr/>
        </p:nvSpPr>
        <p:spPr bwMode="auto">
          <a:xfrm>
            <a:off x="3770313" y="1535113"/>
            <a:ext cx="163353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13"/>
          <p:cNvSpPr>
            <a:spLocks noChangeArrowheads="1"/>
          </p:cNvSpPr>
          <p:nvPr/>
        </p:nvSpPr>
        <p:spPr bwMode="auto">
          <a:xfrm rot="10800000" flipV="1">
            <a:off x="5773738" y="1493838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97"/>
          <p:cNvSpPr>
            <a:spLocks noChangeArrowheads="1"/>
          </p:cNvSpPr>
          <p:nvPr/>
        </p:nvSpPr>
        <p:spPr bwMode="auto">
          <a:xfrm>
            <a:off x="3157538" y="17335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06" name="AutoShape 102"/>
          <p:cNvSpPr>
            <a:spLocks/>
          </p:cNvSpPr>
          <p:nvPr/>
        </p:nvSpPr>
        <p:spPr bwMode="auto">
          <a:xfrm>
            <a:off x="5430838" y="1601788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07" name="AutoShape 8"/>
          <p:cNvSpPr>
            <a:spLocks noChangeArrowheads="1"/>
          </p:cNvSpPr>
          <p:nvPr/>
        </p:nvSpPr>
        <p:spPr bwMode="auto">
          <a:xfrm>
            <a:off x="479425" y="2362200"/>
            <a:ext cx="26447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«Очистные сооружения п.Зименки Муромского района Владимирской области» (3900,0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3824288" y="2476500"/>
            <a:ext cx="1590675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84155">
            <a:off x="3197225" y="2498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10" name="AutoShape 12"/>
          <p:cNvSpPr>
            <a:spLocks noChangeArrowheads="1"/>
          </p:cNvSpPr>
          <p:nvPr/>
        </p:nvSpPr>
        <p:spPr bwMode="auto">
          <a:xfrm>
            <a:off x="3854450" y="3508375"/>
            <a:ext cx="1633538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(2600,0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endParaRPr lang="ru-RU" altLang="ru-RU"/>
          </a:p>
        </p:txBody>
      </p:sp>
      <p:sp>
        <p:nvSpPr>
          <p:cNvPr id="59411" name="AutoShape 97"/>
          <p:cNvSpPr>
            <a:spLocks noChangeArrowheads="1"/>
          </p:cNvSpPr>
          <p:nvPr/>
        </p:nvSpPr>
        <p:spPr bwMode="auto">
          <a:xfrm rot="1901984">
            <a:off x="3116263" y="3122613"/>
            <a:ext cx="809625" cy="250825"/>
          </a:xfrm>
          <a:prstGeom prst="notchedRightArrow">
            <a:avLst>
              <a:gd name="adj1" fmla="val 50000"/>
              <a:gd name="adj2" fmla="val 60388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12" name="AutoShape 16"/>
          <p:cNvSpPr>
            <a:spLocks noChangeArrowheads="1"/>
          </p:cNvSpPr>
          <p:nvPr/>
        </p:nvSpPr>
        <p:spPr bwMode="auto">
          <a:xfrm>
            <a:off x="5776913" y="2205038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1000,0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AutoShape 17"/>
          <p:cNvSpPr>
            <a:spLocks noChangeArrowheads="1"/>
          </p:cNvSpPr>
          <p:nvPr/>
        </p:nvSpPr>
        <p:spPr bwMode="auto">
          <a:xfrm>
            <a:off x="5768975" y="2603500"/>
            <a:ext cx="2994025" cy="45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рублей</a:t>
            </a:r>
          </a:p>
          <a:p>
            <a:endParaRPr lang="ru-RU" altLang="ru-RU" sz="1600"/>
          </a:p>
        </p:txBody>
      </p:sp>
      <p:sp>
        <p:nvSpPr>
          <p:cNvPr id="59414" name="AutoShape 18"/>
          <p:cNvSpPr>
            <a:spLocks noChangeArrowheads="1"/>
          </p:cNvSpPr>
          <p:nvPr/>
        </p:nvSpPr>
        <p:spPr bwMode="auto">
          <a:xfrm>
            <a:off x="5768975" y="3062288"/>
            <a:ext cx="2998788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 20,0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AutoShape 19"/>
          <p:cNvSpPr>
            <a:spLocks noChangeArrowheads="1"/>
          </p:cNvSpPr>
          <p:nvPr/>
        </p:nvSpPr>
        <p:spPr bwMode="auto">
          <a:xfrm>
            <a:off x="5792788" y="3508375"/>
            <a:ext cx="2974975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500,0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AutoShape 20"/>
          <p:cNvSpPr>
            <a:spLocks noChangeArrowheads="1"/>
          </p:cNvSpPr>
          <p:nvPr/>
        </p:nvSpPr>
        <p:spPr bwMode="auto">
          <a:xfrm>
            <a:off x="5815013" y="3813175"/>
            <a:ext cx="2976562" cy="336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2100,0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07988" y="5789613"/>
            <a:ext cx="8256587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Строительство наружных сетей водопровода в с. Ковардицы протяженностью 36,941 км позволит обеспечить качественной питьевой водой 798 домовладений или 1800 жителей;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AutoShape 102"/>
          <p:cNvSpPr>
            <a:spLocks/>
          </p:cNvSpPr>
          <p:nvPr/>
        </p:nvSpPr>
        <p:spPr bwMode="auto">
          <a:xfrm>
            <a:off x="5481638" y="2295525"/>
            <a:ext cx="292100" cy="1125538"/>
          </a:xfrm>
          <a:prstGeom prst="leftBrace">
            <a:avLst>
              <a:gd name="adj1" fmla="val 769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19" name="AutoShape 102"/>
          <p:cNvSpPr>
            <a:spLocks/>
          </p:cNvSpPr>
          <p:nvPr/>
        </p:nvSpPr>
        <p:spPr bwMode="auto">
          <a:xfrm>
            <a:off x="5487988" y="3519488"/>
            <a:ext cx="295275" cy="650875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0" name="AutoShape 113"/>
          <p:cNvSpPr>
            <a:spLocks noChangeArrowheads="1"/>
          </p:cNvSpPr>
          <p:nvPr/>
        </p:nvSpPr>
        <p:spPr bwMode="auto">
          <a:xfrm rot="10800000" flipV="1">
            <a:off x="5773738" y="1858963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AutoShape 8"/>
          <p:cNvSpPr>
            <a:spLocks noChangeArrowheads="1"/>
          </p:cNvSpPr>
          <p:nvPr/>
        </p:nvSpPr>
        <p:spPr bwMode="auto">
          <a:xfrm>
            <a:off x="495300" y="5110163"/>
            <a:ext cx="2644775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«Водозаборная скважина  в с. Борисоглеб Муромского района» </a:t>
            </a:r>
            <a:endParaRPr lang="ru-RU" altLang="ru-RU" sz="1000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>
            <a:off x="3157538" y="5257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3" name="AutoShape 112"/>
          <p:cNvSpPr>
            <a:spLocks noChangeArrowheads="1"/>
          </p:cNvSpPr>
          <p:nvPr/>
        </p:nvSpPr>
        <p:spPr bwMode="auto">
          <a:xfrm>
            <a:off x="3900488" y="5253038"/>
            <a:ext cx="1633537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4" name="AutoShape 20"/>
          <p:cNvSpPr>
            <a:spLocks noChangeArrowheads="1"/>
          </p:cNvSpPr>
          <p:nvPr/>
        </p:nvSpPr>
        <p:spPr bwMode="auto">
          <a:xfrm>
            <a:off x="5772150" y="5221288"/>
            <a:ext cx="3109913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650 тыс. рублей</a:t>
            </a:r>
          </a:p>
        </p:txBody>
      </p:sp>
      <p:sp>
        <p:nvSpPr>
          <p:cNvPr id="59425" name="AutoShape 102"/>
          <p:cNvSpPr>
            <a:spLocks/>
          </p:cNvSpPr>
          <p:nvPr/>
        </p:nvSpPr>
        <p:spPr bwMode="auto">
          <a:xfrm>
            <a:off x="5534025" y="5170488"/>
            <a:ext cx="295275" cy="581025"/>
          </a:xfrm>
          <a:prstGeom prst="leftBrace">
            <a:avLst>
              <a:gd name="adj1" fmla="val 76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6" name="AutoShape 8"/>
          <p:cNvSpPr>
            <a:spLocks noChangeArrowheads="1"/>
          </p:cNvSpPr>
          <p:nvPr/>
        </p:nvSpPr>
        <p:spPr bwMode="auto">
          <a:xfrm>
            <a:off x="495300" y="43338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"Станция водоподготовки  с. Панфилово Муромского района"</a:t>
            </a:r>
            <a:endParaRPr lang="ru-RU" altLang="ru-RU" sz="1000"/>
          </a:p>
        </p:txBody>
      </p:sp>
      <p:sp>
        <p:nvSpPr>
          <p:cNvPr id="59427" name="AutoShape 97"/>
          <p:cNvSpPr>
            <a:spLocks noChangeArrowheads="1"/>
          </p:cNvSpPr>
          <p:nvPr/>
        </p:nvSpPr>
        <p:spPr bwMode="auto">
          <a:xfrm rot="-675461">
            <a:off x="3248025" y="4368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8" name="AutoShape 112"/>
          <p:cNvSpPr>
            <a:spLocks noChangeArrowheads="1"/>
          </p:cNvSpPr>
          <p:nvPr/>
        </p:nvSpPr>
        <p:spPr bwMode="auto">
          <a:xfrm>
            <a:off x="3900488" y="47498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9" name="AutoShape 102"/>
          <p:cNvSpPr>
            <a:spLocks/>
          </p:cNvSpPr>
          <p:nvPr/>
        </p:nvSpPr>
        <p:spPr bwMode="auto">
          <a:xfrm>
            <a:off x="5540375" y="4803775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30" name="AutoShape 20"/>
          <p:cNvSpPr>
            <a:spLocks noChangeArrowheads="1"/>
          </p:cNvSpPr>
          <p:nvPr/>
        </p:nvSpPr>
        <p:spPr bwMode="auto">
          <a:xfrm>
            <a:off x="5837238" y="48164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1300,0 тыс. рублей</a:t>
            </a:r>
          </a:p>
        </p:txBody>
      </p:sp>
      <p:sp>
        <p:nvSpPr>
          <p:cNvPr id="59431" name="AutoShape 112"/>
          <p:cNvSpPr>
            <a:spLocks noChangeArrowheads="1"/>
          </p:cNvSpPr>
          <p:nvPr/>
        </p:nvSpPr>
        <p:spPr bwMode="auto">
          <a:xfrm>
            <a:off x="3897313" y="4276725"/>
            <a:ext cx="1633537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32" name="AutoShape 97"/>
          <p:cNvSpPr>
            <a:spLocks noChangeArrowheads="1"/>
          </p:cNvSpPr>
          <p:nvPr/>
        </p:nvSpPr>
        <p:spPr bwMode="auto">
          <a:xfrm rot="316433">
            <a:off x="3217863" y="47037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33" name="AutoShape 20"/>
          <p:cNvSpPr>
            <a:spLocks noChangeArrowheads="1"/>
          </p:cNvSpPr>
          <p:nvPr/>
        </p:nvSpPr>
        <p:spPr bwMode="auto">
          <a:xfrm>
            <a:off x="5834063" y="41687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ПСД объекта 1000,0 тыс. рублей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20"/>
          <p:cNvSpPr>
            <a:spLocks noChangeArrowheads="1"/>
          </p:cNvSpPr>
          <p:nvPr/>
        </p:nvSpPr>
        <p:spPr bwMode="auto">
          <a:xfrm>
            <a:off x="5834063" y="4437063"/>
            <a:ext cx="3055937" cy="306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ПСД по объекту 300,0 тыс. рублей</a:t>
            </a:r>
          </a:p>
        </p:txBody>
      </p:sp>
      <p:sp>
        <p:nvSpPr>
          <p:cNvPr id="59435" name="AutoShape 102"/>
          <p:cNvSpPr>
            <a:spLocks/>
          </p:cNvSpPr>
          <p:nvPr/>
        </p:nvSpPr>
        <p:spPr bwMode="auto">
          <a:xfrm>
            <a:off x="5530850" y="4191000"/>
            <a:ext cx="295275" cy="500063"/>
          </a:xfrm>
          <a:prstGeom prst="leftBrace">
            <a:avLst>
              <a:gd name="adj1" fmla="val 7680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228600" y="403225"/>
            <a:ext cx="2105546" cy="1425576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2049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(240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(1001 учащихся, 150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33400" y="19050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2021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3898900" y="457200"/>
            <a:ext cx="5245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30868,8 тыс.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1 167,0 тыс. рублей 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на 2021-2023 годы ежегодно (планируется оказать социальную поддержку, исходя из расчета в среднем на 1 получателя в месяц в сумме 1 648,3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38575" y="457200"/>
            <a:ext cx="228600" cy="954088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898900" y="1450975"/>
            <a:ext cx="5245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-ежемесячное 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6 874,6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-обеспечение предоставления общедоступного и бесплатного общего образования по основным общеобразовательным программам 1001 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123 589,3 тыс. рублей 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-организацию 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4 526,8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-приобретение транспортных средств для организации бесплатной перевозки обучающихся в муниципальных общеобразовательных организациях, реализующих основные общеобразовательные программы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2 100,0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-питание льготной категории учащихся 5-9 классов в муниципальных образовательных организациях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711,8 тыс. рублей 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5 612,4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-обновление 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1 023,2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-создание в общеобразовательных организациях, расположенных в сельской местности и малых городах, условий для занятий физической культурой и спортом в рамках реализации федерального проекта «Успех каждого ребенка» национального проекта «Образование» в 2021 году предусмотрены бюджетные ассигнования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574,8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-внедрение 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10 233,7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3898900" y="4638675"/>
            <a:ext cx="5257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45,0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52875" y="5618163"/>
            <a:ext cx="51911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10164,4 тыс. рублей;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1782,4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672,3 тыс. руб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Прямоугольник 1"/>
          <p:cNvSpPr>
            <a:spLocks noChangeArrowheads="1"/>
          </p:cNvSpPr>
          <p:nvPr/>
        </p:nvSpPr>
        <p:spPr bwMode="auto">
          <a:xfrm>
            <a:off x="3124200" y="533400"/>
            <a:ext cx="685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32035,8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170238" y="2593975"/>
            <a:ext cx="677862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155246,6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3046413" y="4370388"/>
            <a:ext cx="927100" cy="1389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1667,8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05150" y="5759450"/>
            <a:ext cx="871538" cy="779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13129,4  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Левая фигурная скобка 9"/>
          <p:cNvSpPr>
            <a:spLocks/>
          </p:cNvSpPr>
          <p:nvPr/>
        </p:nvSpPr>
        <p:spPr bwMode="auto">
          <a:xfrm>
            <a:off x="3860800" y="1450975"/>
            <a:ext cx="228600" cy="312420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56038" y="4643438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81438" y="5583238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7160" y="2760028"/>
          <a:ext cx="2967990" cy="34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616700" y="59324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8298" y="779463"/>
            <a:ext cx="3596149" cy="24060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обновление материально- технической базы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формирования у обучающихся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современ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технологических и гуманитарных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навы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ков в сумме 1023,2 тыс.руб.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циф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рового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гуманитарного профилей «Точка роста»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8600" y="3505200"/>
            <a:ext cx="3721099" cy="266541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574,8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AutoShape 26"/>
          <p:cNvSpPr>
            <a:spLocks noChangeArrowheads="1"/>
          </p:cNvSpPr>
          <p:nvPr/>
        </p:nvSpPr>
        <p:spPr bwMode="auto">
          <a:xfrm>
            <a:off x="5702300" y="779463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4" name="AutoShape 51"/>
          <p:cNvSpPr>
            <a:spLocks noChangeArrowheads="1"/>
          </p:cNvSpPr>
          <p:nvPr/>
        </p:nvSpPr>
        <p:spPr bwMode="auto">
          <a:xfrm rot="10800000">
            <a:off x="3949700" y="1212850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5" name="Text Box 52"/>
          <p:cNvSpPr txBox="1">
            <a:spLocks noChangeArrowheads="1"/>
          </p:cNvSpPr>
          <p:nvPr/>
        </p:nvSpPr>
        <p:spPr bwMode="auto">
          <a:xfrm>
            <a:off x="5389563" y="3343275"/>
            <a:ext cx="280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AutoShape 53"/>
          <p:cNvSpPr>
            <a:spLocks noChangeArrowheads="1"/>
          </p:cNvSpPr>
          <p:nvPr/>
        </p:nvSpPr>
        <p:spPr bwMode="auto">
          <a:xfrm>
            <a:off x="4635500" y="3203575"/>
            <a:ext cx="4216400" cy="2757488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10233,7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техники, периферийного оборудования, прог-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рамного обеспечения и презентационного оборудования в 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542088" y="2078038"/>
            <a:ext cx="504825" cy="1125537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8" name="AutoShape 51"/>
          <p:cNvSpPr>
            <a:spLocks noChangeArrowheads="1"/>
          </p:cNvSpPr>
          <p:nvPr/>
        </p:nvSpPr>
        <p:spPr bwMode="auto">
          <a:xfrm rot="8584695">
            <a:off x="3584575" y="2589213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i="1" u="sng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3805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31800"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2021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 в том числе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сумме 18164,4 тыс. рублей в 2021 году, (планируется возместить коммунальные расходы 29 гражданам, из них 25 работающие, 4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19150"/>
            <a:ext cx="4114800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811213"/>
            <a:ext cx="4379913" cy="275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78863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2021 году 8,0%, в 2022 году 10,1%, в 2023 году 11,3%.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4388"/>
          <a:ext cx="8761412" cy="3119437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год, 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1 578,5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детей-инвалидов дошкольного возраста.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3 024,3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предоставлена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148,4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т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 семьям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2 132,4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(1001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учеников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150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воспитанников)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17 686,0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по 17 686,0 тыс. рублей на 2021-2023 годы ежегодно, в том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числе на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оздоровительные мероприятия детям-сиротам, находящихся в приемной семье и семье опекуна – 540,0 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(49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приемных детей,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опекаемых), материальное обеспечение приемной семье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5527,0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приемных семей, в которых находятся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детей), вознаграждение, причитающееся приемному родителю за каждого воспитанника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9637,0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семей, 33 получателя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),выплаты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семьям опекунов на содержание подопечных детей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1982,0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(19 опекаемых детей).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039,2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1 653,3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 из 4х человек и 1 семье из 3х человек.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" y="574104"/>
          <a:ext cx="4572000" cy="22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4781" y="598488"/>
          <a:ext cx="4266819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Чаадаево)в сумме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/>
            <a:endParaRPr 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79475" y="3790950"/>
            <a:ext cx="3516313" cy="2819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</a:rPr>
              <a:t>На 2021 год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площадка» в Муромском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районе (с.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</a:rPr>
              <a:t>Молотицы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) в сумме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9553,4 тыс. руб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площадка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В Муромском районе  (п. Зименки) в сумме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1241,9 тыс. руб.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2020 по 2023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2020-2023 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358900"/>
            <a:ext cx="4208462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333875"/>
            <a:ext cx="4208462" cy="238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075" y="4332288"/>
            <a:ext cx="4254500" cy="240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075" y="1358900"/>
            <a:ext cx="42545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fld id="{A45B9098-457D-4D26-BB68-2AD1F195F6FA}" type="slidenum">
              <a:rPr lang="ru-RU" altLang="ru-RU" sz="1400"/>
              <a:pPr algn="r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2021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126304,0 тыс. рублей;</a:t>
            </a:r>
          </a:p>
          <a:p>
            <a:pPr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115980,0  тыс. рублей;</a:t>
            </a:r>
          </a:p>
          <a:p>
            <a:pPr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149527,3 тыс. рублей;</a:t>
            </a:r>
          </a:p>
          <a:p>
            <a:pPr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9470,5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3994,9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5975,0 тыс. рублей;</a:t>
            </a:r>
          </a:p>
          <a:p>
            <a:pPr algn="just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9250,0 тыс. рублей.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7231,0 тыс.руб.;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11196,0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- 1767,80 тыс. рублей (средства будут распределены между сельскими поселениями в течении 2021 года).</a:t>
            </a:r>
          </a:p>
          <a:p>
            <a:pPr algn="just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245893">
            <a:off x="3327400" y="3775075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 округ Муром – 530,1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69636" name="Диаграмма 4"/>
          <p:cNvGraphicFramePr>
            <a:graphicFrameLocks/>
          </p:cNvGraphicFramePr>
          <p:nvPr/>
        </p:nvGraphicFramePr>
        <p:xfrm>
          <a:off x="330200" y="254000"/>
          <a:ext cx="8483600" cy="6350000"/>
        </p:xfrm>
        <a:graphic>
          <a:graphicData uri="http://schemas.openxmlformats.org/presentationml/2006/ole">
            <p:oleObj spid="_x0000_s69636" r:id="rId3" imgW="8486367" imgH="63464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41300" y="366713"/>
            <a:ext cx="8534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pic>
        <p:nvPicPr>
          <p:cNvPr id="70659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90563"/>
            <a:ext cx="8534400" cy="60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0700" y="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81000" y="179388"/>
            <a:ext cx="8239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2020-2023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763000" cy="6019800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1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 по состоянию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01.11.2020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2022год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28 007,710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1248,19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119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347,000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1064,000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indent="542925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indent="542925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/>
              <a:t>Изменения, вносимые в решение о бюджете района</a:t>
            </a:r>
          </a:p>
          <a:p>
            <a:pPr algn="ctr"/>
            <a:r>
              <a:rPr lang="ru-RU" altLang="ru-RU" sz="1400" b="1" i="1"/>
              <a:t>Решение Совета народных депутатов Муромского района от 17.02.2021 №</a:t>
            </a:r>
            <a:r>
              <a:rPr lang="en-US" altLang="ru-RU" sz="1400" b="1" i="1"/>
              <a:t> </a:t>
            </a:r>
            <a:r>
              <a:rPr lang="ru-RU" altLang="ru-RU" sz="1400" b="1" i="1"/>
              <a:t>6</a:t>
            </a:r>
            <a:endParaRPr lang="ru-RU" altLang="ru-RU" sz="1400" b="1" i="1">
              <a:solidFill>
                <a:srgbClr val="FF0000"/>
              </a:solidFill>
            </a:endParaRPr>
          </a:p>
          <a:p>
            <a:pPr algn="ctr"/>
            <a:r>
              <a:rPr lang="ru-RU" altLang="ru-RU" sz="1400" b="1" i="1"/>
              <a:t> «О внесении изменений в решение Совета народных депутатов Муромского района от 16.12.2020 №78 «О бюджете Муромского района на 2021 год и плановый период 2022 и 2023 годов» 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u="sng"/>
              <a:t>Доходы бюджета района</a:t>
            </a:r>
          </a:p>
          <a:p>
            <a:endParaRPr lang="ru-RU" altLang="ru-RU"/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476250" y="1595438"/>
            <a:ext cx="83359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2021 год ожидается в сумме 484848,8 тыс. рублей и увеличится на 2,7 % или на сумму 12702,1 тыс. рублей по отношению к утвержденному плану.</a:t>
            </a:r>
          </a:p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не меняется и ожидается в сумме 66870,0 тыс. рублей, в том числе:</a:t>
            </a:r>
          </a:p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налоговые доходы ожидаются в сумме 60980,0 тыс. рублей;</a:t>
            </a:r>
          </a:p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неналоговые доходы ожидаются в сумме 5890,0 тыс.рублей.</a:t>
            </a:r>
          </a:p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Безвозмездные поступления ожидаются в сумме 417978,8 тыс. рублей и увеличатся на 3,1% к утвержденному плану или на сумму 12702,1 тыс. рублей.</a:t>
            </a:r>
          </a:p>
        </p:txBody>
      </p:sp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381000" y="556260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На 2022 год плановые назначения по доходам увеличатся на 4737,6 тыс. рублей или на 1,4 % за счет безвозмездных поступлений (субсидии бюджетам бюджетной системы Российской Федерации (межбюджетные субсидии)) и составят сумму 347319,6 тыс. рублей.</a:t>
            </a: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На 2023 год плановые назначения по доходам увеличатся на сумму 6340,2 тыс. рублей или на 1,9% за счет безвозмездных поступлений (субсидии бюджетам бюджетной системы Российской Федерации (межбюджетные субсидии)) и прогнозируются в сумме 333559,6 тыс. рублей. </a:t>
            </a:r>
          </a:p>
        </p:txBody>
      </p:sp>
      <p:graphicFrame>
        <p:nvGraphicFramePr>
          <p:cNvPr id="73734" name="Диаграмма 7"/>
          <p:cNvGraphicFramePr>
            <a:graphicFrameLocks/>
          </p:cNvGraphicFramePr>
          <p:nvPr/>
        </p:nvGraphicFramePr>
        <p:xfrm>
          <a:off x="357188" y="3071813"/>
          <a:ext cx="3986212" cy="2414587"/>
        </p:xfrm>
        <a:graphic>
          <a:graphicData uri="http://schemas.openxmlformats.org/presentationml/2006/ole">
            <p:oleObj spid="_x0000_s73734" r:id="rId3" imgW="3987130" imgH="2414225" progId="Excel.Chart.8">
              <p:embed/>
            </p:oleObj>
          </a:graphicData>
        </a:graphic>
      </p:graphicFrame>
      <p:graphicFrame>
        <p:nvGraphicFramePr>
          <p:cNvPr id="73735" name="Диаграмма 8"/>
          <p:cNvGraphicFramePr>
            <a:graphicFrameLocks/>
          </p:cNvGraphicFramePr>
          <p:nvPr/>
        </p:nvGraphicFramePr>
        <p:xfrm>
          <a:off x="4343400" y="3200400"/>
          <a:ext cx="4548188" cy="2195513"/>
        </p:xfrm>
        <a:graphic>
          <a:graphicData uri="http://schemas.openxmlformats.org/presentationml/2006/ole">
            <p:oleObj spid="_x0000_s73735" r:id="rId4" imgW="4548010" imgH="2194750" progId="Excel.Chart.8">
              <p:embed/>
            </p:oleObj>
          </a:graphicData>
        </a:graphic>
      </p:graphicFrame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4714875" y="2928938"/>
            <a:ext cx="1076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Итого: 417978,8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215063" y="2928938"/>
            <a:ext cx="10715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Итого: 405276,7</a:t>
            </a:r>
          </a:p>
        </p:txBody>
      </p:sp>
      <p:sp>
        <p:nvSpPr>
          <p:cNvPr id="73738" name="Стрелка вправо 12"/>
          <p:cNvSpPr>
            <a:spLocks noChangeArrowheads="1"/>
          </p:cNvSpPr>
          <p:nvPr/>
        </p:nvSpPr>
        <p:spPr bwMode="auto">
          <a:xfrm>
            <a:off x="5715000" y="3000375"/>
            <a:ext cx="500063" cy="142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3739" name="TextBox 13"/>
          <p:cNvSpPr txBox="1">
            <a:spLocks noChangeArrowheads="1"/>
          </p:cNvSpPr>
          <p:nvPr/>
        </p:nvSpPr>
        <p:spPr bwMode="auto">
          <a:xfrm>
            <a:off x="5715000" y="3071813"/>
            <a:ext cx="571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10</a:t>
            </a:r>
            <a:r>
              <a:rPr lang="en-US" sz="900"/>
              <a:t>3.</a:t>
            </a:r>
            <a:r>
              <a:rPr lang="ru-RU" sz="900"/>
              <a:t>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u="sng"/>
              <a:t>Расходы бюджета района</a:t>
            </a:r>
          </a:p>
          <a:p>
            <a:endParaRPr lang="ru-RU" altLang="ru-RU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19113" y="460375"/>
            <a:ext cx="8335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2021 год увеличивается на 9,5% или на 44588,63092 тыс. рублей по отношению к утвержденному плану (469483,3 тыс. рублей) и составляет 514071,93092 тыс. рублей. Превышение расходов над доходами (дефицит) бюджета района в 2021 году составит в сумме 29223,13092 тыс. рублей.</a:t>
            </a:r>
          </a:p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2022 год увеличивается на 3137,6 тыс. рублей за счет субсидии из областного бюджета  и составит 345719,6 тыс. рублей, на 2023 год увеличится на сумму 3940,2 тыс. рублей и составит 331159,6 тыс. рублей соответственно. </a:t>
            </a:r>
          </a:p>
          <a:p>
            <a:pPr indent="358775" eaLnBrk="0" hangingPunct="0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56" name="Объект 1"/>
          <p:cNvGraphicFramePr>
            <a:graphicFrameLocks noChangeAspect="1"/>
          </p:cNvGraphicFramePr>
          <p:nvPr/>
        </p:nvGraphicFramePr>
        <p:xfrm>
          <a:off x="519113" y="1816100"/>
          <a:ext cx="8167687" cy="4495800"/>
        </p:xfrm>
        <a:graphic>
          <a:graphicData uri="http://schemas.openxmlformats.org/presentationml/2006/ole">
            <p:oleObj spid="_x0000_s74756" name="Лист" r:id="rId3" imgW="6981856" imgH="449577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u="sng"/>
              <a:t>Дополнительная информация</a:t>
            </a:r>
          </a:p>
          <a:p>
            <a:endParaRPr lang="ru-RU" altLang="ru-RU"/>
          </a:p>
        </p:txBody>
      </p:sp>
      <p:sp>
        <p:nvSpPr>
          <p:cNvPr id="75779" name="Прямоугольник 3"/>
          <p:cNvSpPr>
            <a:spLocks noChangeArrowheads="1"/>
          </p:cNvSpPr>
          <p:nvPr/>
        </p:nvSpPr>
        <p:spPr bwMode="auto">
          <a:xfrm>
            <a:off x="212725" y="5778500"/>
            <a:ext cx="8839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17.02.2021 №6 «О внесении изменений в решение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от 19.02.2021 №18 (4647)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495300"/>
            <a:ext cx="8693150" cy="528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/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/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/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/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2021 год и плановый период 2022 и 2023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indent="447675" algn="just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indent="447675" algn="just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2232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 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субсидии бюджетам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207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61938" y="67246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10349</TotalTime>
  <Words>6973</Words>
  <Application>Microsoft Office PowerPoint</Application>
  <PresentationFormat>Экран (4:3)</PresentationFormat>
  <Paragraphs>1289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Wingdings</vt:lpstr>
      <vt:lpstr>Calibri</vt:lpstr>
      <vt:lpstr>Arial Black</vt:lpstr>
      <vt:lpstr>Times New Roman</vt:lpstr>
      <vt:lpstr>Пиксел</vt:lpstr>
      <vt:lpstr>1_Пиксел</vt:lpstr>
      <vt:lpstr>Диаграмма Microsoft Excel</vt:lpstr>
      <vt:lpstr>Worksheet</vt:lpstr>
      <vt:lpstr>Диаграмма Microsoft Office Excel</vt:lpstr>
      <vt:lpstr>Лист Microsoft Excel</vt:lpstr>
      <vt:lpstr>Брошюра «БЮДЖЕТ ДЛЯ ГРАЖДАН» к решению Совета народных депутатов Муромского района от 16.12.2020 № 78  «О бюджете Муромского района на 2021 год и на плановый период 2022 и 2023  годов» с изменениями от 17.02.2021 №6 </vt:lpstr>
      <vt:lpstr>Вводная часть</vt:lpstr>
      <vt:lpstr>Основные понятия </vt:lpstr>
      <vt:lpstr>Слайд 4</vt:lpstr>
      <vt:lpstr>Слайд 5</vt:lpstr>
      <vt:lpstr>Слайд 6</vt:lpstr>
      <vt:lpstr>Слайд 7</vt:lpstr>
      <vt:lpstr>Слайд 8</vt:lpstr>
      <vt:lpstr>Слайд 9</vt:lpstr>
      <vt:lpstr>Основные экономические показатели развития экономики муниципального образования Муромский район </vt:lpstr>
      <vt:lpstr>Слайд 11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  годах</vt:lpstr>
      <vt:lpstr>Доходы бюджета Муромского района на 2021 год  и на плановый период 2022 и 2023 годов</vt:lpstr>
      <vt:lpstr>Слайд 15</vt:lpstr>
      <vt:lpstr>Слайд 16</vt:lpstr>
      <vt:lpstr>Налоговые и неналоговые доходы бюджета района</vt:lpstr>
      <vt:lpstr>Слайд 18</vt:lpstr>
      <vt:lpstr>Слайд 19</vt:lpstr>
      <vt:lpstr>Слайд 20</vt:lpstr>
      <vt:lpstr>Доходы бюджета района на 1 жителя</vt:lpstr>
      <vt:lpstr>Нормативы зачисления налоговых доходов в бюджет Муромского района  в 2019– 2023 годах, %</vt:lpstr>
      <vt:lpstr>Доходы дорожного фонда Муромского района </vt:lpstr>
      <vt:lpstr>Слайд 24</vt:lpstr>
      <vt:lpstr>Слайд 25</vt:lpstr>
      <vt:lpstr>Слайд 26</vt:lpstr>
      <vt:lpstr>Динамика расходов бюджета Муромского района (тыс. руб.)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Межбюджетные отношения на 2021 год.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Finans</cp:lastModifiedBy>
  <cp:revision>556</cp:revision>
  <cp:lastPrinted>2021-03-26T05:50:56Z</cp:lastPrinted>
  <dcterms:created xsi:type="dcterms:W3CDTF">1601-01-01T00:00:00Z</dcterms:created>
  <dcterms:modified xsi:type="dcterms:W3CDTF">2021-04-07T10:28:45Z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