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943" r:id="rId2"/>
  </p:sldMasterIdLst>
  <p:notesMasterIdLst>
    <p:notesMasterId r:id="rId51"/>
  </p:notes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274" r:id="rId28"/>
    <p:sldId id="275" r:id="rId29"/>
    <p:sldId id="276" r:id="rId30"/>
    <p:sldId id="277" r:id="rId31"/>
    <p:sldId id="300" r:id="rId32"/>
    <p:sldId id="278" r:id="rId33"/>
    <p:sldId id="313" r:id="rId34"/>
    <p:sldId id="279" r:id="rId35"/>
    <p:sldId id="280" r:id="rId36"/>
    <p:sldId id="330" r:id="rId37"/>
    <p:sldId id="281" r:id="rId38"/>
    <p:sldId id="314" r:id="rId39"/>
    <p:sldId id="282" r:id="rId40"/>
    <p:sldId id="331" r:id="rId41"/>
    <p:sldId id="284" r:id="rId42"/>
    <p:sldId id="285" r:id="rId43"/>
    <p:sldId id="286" r:id="rId44"/>
    <p:sldId id="287" r:id="rId45"/>
    <p:sldId id="315" r:id="rId46"/>
    <p:sldId id="288" r:id="rId47"/>
    <p:sldId id="344" r:id="rId48"/>
    <p:sldId id="346" r:id="rId49"/>
    <p:sldId id="345" r:id="rId5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CD6F6"/>
    <a:srgbClr val="800080"/>
    <a:srgbClr val="FF0066"/>
    <a:srgbClr val="FFFF00"/>
    <a:srgbClr val="1214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19" autoAdjust="0"/>
    <p:restoredTop sz="80868" autoAdjust="0"/>
  </p:normalViewPr>
  <p:slideViewPr>
    <p:cSldViewPr>
      <p:cViewPr>
        <p:scale>
          <a:sx n="79" d="100"/>
          <a:sy n="79" d="100"/>
        </p:scale>
        <p:origin x="-254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floor>
      <c:spPr>
        <a:noFill/>
        <a:ln w="3175">
          <a:solidFill>
            <a:srgbClr val="80808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38399051862716"/>
          <c:y val="0"/>
          <c:w val="0.76228267614804002"/>
          <c:h val="0.91431686196705664"/>
        </c:manualLayout>
      </c:layout>
      <c:bar3DChart>
        <c:barDir val="bar"/>
        <c:grouping val="percentStacked"/>
        <c:ser>
          <c:idx val="0"/>
          <c:order val="0"/>
          <c:tx>
            <c:strRef>
              <c:f>ЖКХ!$A$5</c:f>
              <c:strCache>
                <c:ptCount val="1"/>
                <c:pt idx="0">
                  <c:v>2020 год, (план на 01.11.2020)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FFFFFF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dLbls>
            <c:dLbl>
              <c:idx val="1"/>
              <c:layout>
                <c:manualLayout>
                  <c:x val="-3.229974160206721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3.2299741602067212E-3"/>
                  <c:y val="4.3744531933508374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18604</c:v>
                </c:pt>
                <c:pt idx="1">
                  <c:v>105385.62520000002</c:v>
                </c:pt>
                <c:pt idx="2" formatCode="General">
                  <c:v>2638.3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FFFF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dLbls>
            <c:dLbl>
              <c:idx val="0"/>
              <c:layout>
                <c:manualLayout>
                  <c:x val="-1.8017914911798818E-3"/>
                  <c:y val="9.7450417123056531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17693.8</c:v>
                </c:pt>
                <c:pt idx="1">
                  <c:v>76819.457999999999</c:v>
                </c:pt>
                <c:pt idx="2" formatCode="#,##0.0">
                  <c:v>2362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2022 год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dPt>
            <c:idx val="2"/>
            <c:spPr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4667388960100919E-2"/>
                  <c:y val="1.2019412927714732E-2"/>
                </c:manualLayout>
              </c:layout>
              <c:showVal val="1"/>
            </c:dLbl>
            <c:dLbl>
              <c:idx val="1"/>
              <c:layout>
                <c:manualLayout>
                  <c:x val="-2.583979328165378E-2"/>
                  <c:y val="-4.811898512685912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13295.5</c:v>
                </c:pt>
                <c:pt idx="1">
                  <c:v>650</c:v>
                </c:pt>
                <c:pt idx="2" formatCode="#,##0.0">
                  <c:v>2344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spPr>
              <a:solidFill>
                <a:schemeClr val="bg2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1170863703956518E-2"/>
                  <c:y val="-1.0043944233174515E-2"/>
                </c:manualLayout>
              </c:layout>
              <c:showVal val="1"/>
            </c:dLbl>
            <c:dLbl>
              <c:idx val="1"/>
              <c:layout>
                <c:manualLayout>
                  <c:x val="1.7192047975427338E-2"/>
                  <c:y val="-1.380251470310852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3214</c:v>
                </c:pt>
                <c:pt idx="1">
                  <c:v>1300</c:v>
                </c:pt>
                <c:pt idx="2" formatCode="#,##0.0">
                  <c:v>2344</c:v>
                </c:pt>
              </c:numCache>
            </c:numRef>
          </c:val>
        </c:ser>
        <c:dLbls/>
        <c:gapWidth val="55"/>
        <c:gapDepth val="55"/>
        <c:shape val="box"/>
        <c:axId val="62216448"/>
        <c:axId val="62226432"/>
        <c:axId val="0"/>
      </c:bar3DChart>
      <c:catAx>
        <c:axId val="62216448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2226432"/>
        <c:crosses val="autoZero"/>
        <c:auto val="1"/>
        <c:lblAlgn val="ctr"/>
        <c:lblOffset val="100"/>
      </c:catAx>
      <c:valAx>
        <c:axId val="62226432"/>
        <c:scaling>
          <c:orientation val="minMax"/>
        </c:scaling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2216448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9.8716718806655668E-3"/>
          <c:y val="0.9343873933161555"/>
          <c:w val="0.98420568650235651"/>
          <c:h val="4.9868990092716246E-2"/>
        </c:manualLayout>
      </c:layout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gradFill rotWithShape="0">
      <a:gsLst>
        <a:gs pos="0">
          <a:srgbClr val="FFFFFF"/>
        </a:gs>
        <a:gs pos="100000">
          <a:srgbClr val="FFFFFF">
            <a:gamma/>
            <a:tint val="0"/>
            <a:invGamma/>
          </a:srgbClr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/>
              <a:t>Динамика расходов на образование, тыс. рублей</a:t>
            </a:r>
          </a:p>
        </c:rich>
      </c:tx>
      <c:spPr>
        <a:noFill/>
        <a:ln w="25400">
          <a:noFill/>
        </a:ln>
      </c:spPr>
    </c:title>
    <c:view3D>
      <c:depthPercent val="100"/>
      <c:rAngAx val="1"/>
    </c:view3D>
    <c:floor>
      <c:spPr>
        <a:noFill/>
        <a:ln w="3175">
          <a:solidFill>
            <a:srgbClr val="80808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47418236200399"/>
          <c:y val="0.15113444152814245"/>
          <c:w val="0.88525817637996018"/>
          <c:h val="0.70793963254593206"/>
        </c:manualLayout>
      </c:layout>
      <c:bar3DChart>
        <c:barDir val="col"/>
        <c:grouping val="stacked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5022457756833908E-2"/>
                  <c:y val="-0.3928568824730244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205081,2</a:t>
                    </a:r>
                  </a:p>
                </c:rich>
              </c:tx>
            </c:dLbl>
            <c:dLbl>
              <c:idx val="1"/>
              <c:layout>
                <c:manualLayout>
                  <c:x val="3.7381149536040353E-2"/>
                  <c:y val="-0.3902682997958592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202079,6</a:t>
                    </a:r>
                  </a:p>
                </c:rich>
              </c:tx>
            </c:dLbl>
            <c:dLbl>
              <c:idx val="2"/>
              <c:layout>
                <c:manualLayout>
                  <c:x val="3.3535190203497288E-2"/>
                  <c:y val="-0.4143502895471399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175228,7</a:t>
                    </a:r>
                  </a:p>
                </c:rich>
              </c:tx>
            </c:dLbl>
            <c:dLbl>
              <c:idx val="3"/>
              <c:layout>
                <c:manualLayout>
                  <c:x val="2.6333533592391968E-2"/>
                  <c:y val="-0.4350181921704234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образование!$A$2:$A$5</c:f>
              <c:strCache>
                <c:ptCount val="4"/>
                <c:pt idx="0">
                  <c:v>2020 год, план на 01.11.2020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образование!$B$2:$B$5</c:f>
              <c:numCache>
                <c:formatCode>General</c:formatCode>
                <c:ptCount val="4"/>
                <c:pt idx="0">
                  <c:v>205081.2</c:v>
                </c:pt>
                <c:pt idx="1">
                  <c:v>202079.6</c:v>
                </c:pt>
                <c:pt idx="2">
                  <c:v>175228.7</c:v>
                </c:pt>
                <c:pt idx="3">
                  <c:v>167436.29999999999</c:v>
                </c:pt>
              </c:numCache>
            </c:numRef>
          </c:val>
        </c:ser>
        <c:dLbls/>
        <c:gapWidth val="55"/>
        <c:gapDepth val="55"/>
        <c:shape val="box"/>
        <c:axId val="62830848"/>
        <c:axId val="122761216"/>
        <c:axId val="0"/>
      </c:bar3DChart>
      <c:catAx>
        <c:axId val="628308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2761216"/>
        <c:crosses val="autoZero"/>
        <c:auto val="1"/>
        <c:lblAlgn val="ctr"/>
        <c:lblOffset val="100"/>
      </c:catAx>
      <c:valAx>
        <c:axId val="122761216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2830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0101010101010105E-2"/>
          <c:y val="0.19856459330143544"/>
          <c:w val="0.5171717171717175"/>
          <c:h val="0.38277511961722488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rgbClr val="0000FF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rgbClr val="00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35842730817953766"/>
                  <c:y val="0.1125077017868146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32035,8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15,9%</a:t>
                    </a:r>
                  </a:p>
                  <a:p>
                    <a:endParaRPr lang="ru-RU" sz="8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</c:dLbl>
            <c:dLbl>
              <c:idx val="1"/>
              <c:layout>
                <c:manualLayout>
                  <c:x val="-1.2664041994750651E-2"/>
                  <c:y val="9.9743839783428226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155246,6 тыс.руб.76,8%</a:t>
                    </a:r>
                    <a:endParaRPr lang="ru-RU"/>
                  </a:p>
                </c:rich>
              </c:tx>
              <c:dLblPos val="bestFit"/>
            </c:dLbl>
            <c:dLbl>
              <c:idx val="2"/>
              <c:layout>
                <c:manualLayout>
                  <c:x val="-2.5749935832153495E-3"/>
                  <c:y val="-8.2341925373930841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1667,8 тыс.руб. 0,8%</a:t>
                    </a:r>
                    <a:endParaRPr lang="ru-RU"/>
                  </a:p>
                </c:rich>
              </c:tx>
              <c:dLblPos val="bestFit"/>
            </c:dLbl>
            <c:dLbl>
              <c:idx val="3"/>
              <c:layout>
                <c:manualLayout>
                  <c:x val="0.32071110393535213"/>
                  <c:y val="-7.5405223145628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13129,4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6,5%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'обр.уд вес'!$A$2:$A$5</c:f>
              <c:strCache>
                <c:ptCount val="4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оздоровление детей</c:v>
                </c:pt>
                <c:pt idx="3">
                  <c:v>Другие вопросы в области образования</c:v>
                </c:pt>
              </c:strCache>
            </c:strRef>
          </c:cat>
          <c:val>
            <c:numRef>
              <c:f>'обр.уд вес'!$B$2:$B$5</c:f>
              <c:numCache>
                <c:formatCode>0.0</c:formatCode>
                <c:ptCount val="4"/>
                <c:pt idx="0">
                  <c:v>32035.8</c:v>
                </c:pt>
                <c:pt idx="1">
                  <c:v>155246.6</c:v>
                </c:pt>
                <c:pt idx="2">
                  <c:v>1667.8</c:v>
                </c:pt>
                <c:pt idx="3">
                  <c:v>13129.4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345024300984459"/>
          <c:y val="0.71719063074601841"/>
          <c:w val="0.45531082076885526"/>
          <c:h val="0.25754799365421288"/>
        </c:manualLayout>
      </c:layout>
      <c:spPr>
        <a:gradFill rotWithShape="0">
          <a:gsLst>
            <a:gs pos="0">
              <a:srgbClr val="99CCFF"/>
            </a:gs>
            <a:gs pos="100000">
              <a:srgbClr val="993366"/>
            </a:gs>
          </a:gsLst>
          <a:lin ang="5400000" scaled="1"/>
        </a:gra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gradFill rotWithShape="0">
      <a:gsLst>
        <a:gs pos="0">
          <a:srgbClr val="99CCFF"/>
        </a:gs>
        <a:gs pos="100000">
          <a:srgbClr val="993366"/>
        </a:gs>
      </a:gsLst>
      <a:lin ang="5400000" scaled="1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floor>
      <c:spPr>
        <a:noFill/>
        <a:ln w="3175">
          <a:solidFill>
            <a:srgbClr val="FFFFFF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1.8517716535433069E-2"/>
                  <c:y val="-0.22426699867644759"/>
                </c:manualLayout>
              </c:layout>
              <c:showVal val="1"/>
            </c:dLbl>
            <c:dLbl>
              <c:idx val="1"/>
              <c:layout>
                <c:manualLayout>
                  <c:x val="1.6704943132108487E-2"/>
                  <c:y val="-0.3709738205801198"/>
                </c:manualLayout>
              </c:layout>
              <c:showVal val="1"/>
            </c:dLbl>
            <c:dLbl>
              <c:idx val="2"/>
              <c:layout>
                <c:manualLayout>
                  <c:x val="2.7391951006124248E-2"/>
                  <c:y val="-0.20947162587582541"/>
                </c:manualLayout>
              </c:layout>
              <c:showVal val="1"/>
            </c:dLbl>
            <c:dLbl>
              <c:idx val="3"/>
              <c:layout>
                <c:manualLayout>
                  <c:x val="2.1412510936132983E-2"/>
                  <c:y val="-0.32505402636636238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соц.полит!$A$4:$A$7</c:f>
              <c:strCache>
                <c:ptCount val="4"/>
                <c:pt idx="0">
                  <c:v>2020 год, план на 01.11.2020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34937.1</c:v>
                </c:pt>
                <c:pt idx="1">
                  <c:v>37777.300000000003</c:v>
                </c:pt>
                <c:pt idx="2">
                  <c:v>34447.199999999997</c:v>
                </c:pt>
                <c:pt idx="3">
                  <c:v>36899.199999999997</c:v>
                </c:pt>
              </c:numCache>
            </c:numRef>
          </c:val>
        </c:ser>
        <c:dLbls/>
        <c:shape val="box"/>
        <c:axId val="166265216"/>
        <c:axId val="166266752"/>
        <c:axId val="0"/>
      </c:bar3DChart>
      <c:catAx>
        <c:axId val="166265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6266752"/>
        <c:crosses val="autoZero"/>
        <c:auto val="1"/>
        <c:lblAlgn val="ctr"/>
        <c:lblOffset val="100"/>
      </c:catAx>
      <c:valAx>
        <c:axId val="166266752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6265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5833528307145824E-2"/>
          <c:y val="0.14285758574400342"/>
          <c:w val="0.46458427853246792"/>
          <c:h val="0.70793870268695025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spPr>
              <a:solidFill>
                <a:srgbClr val="00808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rgbClr val="8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0740594925634288E-2"/>
                  <c:y val="-0.114157691176552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5257086614173229"/>
                  <c:y val="-0.10905622790808664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2.4652668416447952E-2"/>
                  <c:y val="2.9411990167895682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0.19313845144356956"/>
                  <c:y val="-0.11363913813098948"/>
                </c:manualLayout>
              </c:layout>
              <c:dLblPos val="bestFit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0.0</c:formatCode>
                <c:ptCount val="4"/>
                <c:pt idx="0">
                  <c:v>1578.5</c:v>
                </c:pt>
                <c:pt idx="1">
                  <c:v>3726.2</c:v>
                </c:pt>
                <c:pt idx="2">
                  <c:v>31532.2</c:v>
                </c:pt>
                <c:pt idx="3">
                  <c:v>940.4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500021872265953"/>
          <c:y val="0.19873177850654503"/>
          <c:w val="0.34166688538932655"/>
          <c:h val="0.47780154594840574"/>
        </c:manualLayout>
      </c:layout>
      <c:spPr>
        <a:noFill/>
        <a:ln w="25400">
          <a:noFill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2021 году 66870,0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5890,0 тыс. рублей (8,8%)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41299,0 тыс. рублей (61,8%)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19681,0 тыс. рублей (29,4%)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A67D57B9-9D87-49B7-B7EF-F86AB71E3EEC}" type="presOf" srcId="{ED04B9B7-2A48-478D-B77E-DAA7D67E5245}" destId="{C4A7B949-4471-469F-85E6-F1A08BB187C0}" srcOrd="0" destOrd="0" presId="urn:microsoft.com/office/officeart/2005/8/layout/radial4"/>
    <dgm:cxn modelId="{A25BAD70-A488-49D8-AA67-2793A1016055}" type="presOf" srcId="{8B1DE4A6-1578-4D87-9397-F87F128F19EE}" destId="{392DA099-0D3A-4549-8F3C-14C52757E3E2}" srcOrd="0" destOrd="0" presId="urn:microsoft.com/office/officeart/2005/8/layout/radial4"/>
    <dgm:cxn modelId="{692C400B-E37D-45C6-B303-66401407F17D}" type="presOf" srcId="{900A3A06-99F5-4698-A35D-41C4A59029CA}" destId="{C803257F-DDD1-4BAE-B67A-46CB85F1CEE5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511605E7-AADF-4D56-A8AA-2DA78DA6B564}" type="presOf" srcId="{408F3E14-143B-4905-95DD-0D1F6F97B932}" destId="{018CE0B1-C266-4DA8-87D7-4BF1ECA80A65}" srcOrd="0" destOrd="0" presId="urn:microsoft.com/office/officeart/2005/8/layout/radial4"/>
    <dgm:cxn modelId="{7A7037ED-7806-4D3F-B2C1-4902010E869E}" type="presOf" srcId="{6BD8481D-0B12-4D8F-9326-F564E1AD031F}" destId="{80AEFD55-D784-4C39-A118-830FDA3B3F5C}" srcOrd="0" destOrd="0" presId="urn:microsoft.com/office/officeart/2005/8/layout/radial4"/>
    <dgm:cxn modelId="{DFDD6816-60EF-4917-BF6D-A52EF46F65AA}" type="presOf" srcId="{2D849999-B1B3-4BF5-B9D5-A85F67F9296A}" destId="{671401D1-3E32-4EAB-B4C6-477AE23F3E98}" srcOrd="0" destOrd="0" presId="urn:microsoft.com/office/officeart/2005/8/layout/radial4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30A4F636-A3ED-4689-A9A4-DD3B17616A9D}" type="presOf" srcId="{DCE6833B-6E3B-41CE-A1FF-94F1AA5A4C6B}" destId="{4A886390-79A6-4D5D-86B2-9FB6955A50DD}" srcOrd="0" destOrd="0" presId="urn:microsoft.com/office/officeart/2005/8/layout/radial4"/>
    <dgm:cxn modelId="{891A35A2-8857-45C8-917A-D4D56710B440}" type="presOf" srcId="{B330A8F0-A0D4-47B8-BAC3-BF90F4B552F5}" destId="{978729D6-FB6B-4269-A0E7-47336E3F4DFB}" srcOrd="0" destOrd="0" presId="urn:microsoft.com/office/officeart/2005/8/layout/radial4"/>
    <dgm:cxn modelId="{8CBD3D2A-64F8-4655-BE9E-7C91502B9F04}" type="presParOf" srcId="{392DA099-0D3A-4549-8F3C-14C52757E3E2}" destId="{C803257F-DDD1-4BAE-B67A-46CB85F1CEE5}" srcOrd="0" destOrd="0" presId="urn:microsoft.com/office/officeart/2005/8/layout/radial4"/>
    <dgm:cxn modelId="{2593A518-9A6D-4C96-A03E-0D5F5A3B9566}" type="presParOf" srcId="{392DA099-0D3A-4549-8F3C-14C52757E3E2}" destId="{4A886390-79A6-4D5D-86B2-9FB6955A50DD}" srcOrd="1" destOrd="0" presId="urn:microsoft.com/office/officeart/2005/8/layout/radial4"/>
    <dgm:cxn modelId="{0001A029-5142-42C5-B109-D6862812625A}" type="presParOf" srcId="{392DA099-0D3A-4549-8F3C-14C52757E3E2}" destId="{80AEFD55-D784-4C39-A118-830FDA3B3F5C}" srcOrd="2" destOrd="0" presId="urn:microsoft.com/office/officeart/2005/8/layout/radial4"/>
    <dgm:cxn modelId="{C9E0A6F0-9DEA-4D0E-9D3E-71656A289D93}" type="presParOf" srcId="{392DA099-0D3A-4549-8F3C-14C52757E3E2}" destId="{671401D1-3E32-4EAB-B4C6-477AE23F3E98}" srcOrd="3" destOrd="0" presId="urn:microsoft.com/office/officeart/2005/8/layout/radial4"/>
    <dgm:cxn modelId="{85BECABE-35C7-4648-988F-CD1BF987EC4F}" type="presParOf" srcId="{392DA099-0D3A-4549-8F3C-14C52757E3E2}" destId="{978729D6-FB6B-4269-A0E7-47336E3F4DFB}" srcOrd="4" destOrd="0" presId="urn:microsoft.com/office/officeart/2005/8/layout/radial4"/>
    <dgm:cxn modelId="{DA9778F0-3466-4553-ACD4-DE348A6442CB}" type="presParOf" srcId="{392DA099-0D3A-4549-8F3C-14C52757E3E2}" destId="{018CE0B1-C266-4DA8-87D7-4BF1ECA80A65}" srcOrd="5" destOrd="0" presId="urn:microsoft.com/office/officeart/2005/8/layout/radial4"/>
    <dgm:cxn modelId="{C68911BE-0D43-4B4D-A635-FD66A1F0A3C0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8854D3-3908-4D5C-B053-F95A4B2FE36D}" type="datetimeFigureOut">
              <a:rPr lang="ru-RU"/>
              <a:pPr>
                <a:defRPr/>
              </a:pPr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EB4194-639A-4599-BD7A-88D4897C2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B84BD-9198-4409-8AA8-F9BD3CD6AAC7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5F28-2A56-4488-BC8C-BDEAC693C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01A9-E1F9-47A4-8F44-32709D4FC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E54A-303F-4ADA-9B7E-E5CEEF3D5DAE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9203-A387-4D6F-B3F5-8EA9BA3E1C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8F47-5482-4B07-AC29-0A4F576B6477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9C4D-276B-4448-B952-2AFC0C9BC9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EDD0-D055-4A0B-A65E-5ED22366803C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E6B1-FAF4-4E6A-97A1-2235DD7576F2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2D246-5A41-4175-A242-AA99F73652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5423-19DD-4A3B-879B-06859242ED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652F-518F-4823-984A-7F9CDD6DAD42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2E80-58B7-4F1E-838B-1FF3BA2CD0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ED8F-AEC1-4B65-948E-A658AF02E2CA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5C83-3745-4099-95CA-CE62787FC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94303-D02D-47F8-8087-500AB648967C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A582-5A0B-4F23-8331-D7B5802367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9C71-B26D-4204-B6B4-284977E5EF79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2F4BF-5C47-47BD-93CC-14895D381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0647A-B7C4-4BA4-B466-D40E9D93E433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5120-2D31-440E-86B1-99B6E7735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ED3C-27B3-4F47-80AC-9D446A4FFC3C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FC89-9EE1-4B3B-9909-ED5F3F23FC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BF72-2D0F-49AD-8F86-5FF60DC684E8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1726-8148-43E7-853D-A54C80B61A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6677-EB5A-454E-8674-723E29F48DD1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5228-FBFA-4934-9106-DBF61D9A7D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4910B-BA14-4DE9-BAD8-7961F3B7A4E5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BD7B-B376-44CE-9C2B-47B2749C2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FD3F-7709-4446-99EE-A2D3754A2519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9FE6-C11F-4C31-94B7-5789929415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B056-353D-4140-9ADE-D785F36388B5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BCF8-0B49-4857-9B2F-585F31D3D0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5684-5BB1-48BC-9B20-D841B82F2FED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AE96-8CB4-4DD3-B619-D9AA3D6180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781F-5F01-419C-9F7B-410DA3E90871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2AB1-09A2-4BC0-B352-EB3EB19AA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C012-0AED-4328-8ADF-3B97C5ED4F3A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1787-F658-4A50-A7BF-6AFC4024BD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CAC3-A983-4FC4-9CD5-178D011AC0F7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5A0D6-F1A8-4A84-B617-6B0B6750EA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A33D-8AF0-4528-AE4A-1A71CC12AF6D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C8E3-CF9F-41E7-85A5-0628E69DB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DDB2-FA22-419E-B4FD-441D83A5ABD3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48F4-FD79-46D6-B9D3-7E4DFC32B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11E4-8DC8-4B10-B87F-093CE81C0FF7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01CB-2000-4D52-BCC8-68BFFE61C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6C26-970A-4552-8104-1BDACDB8CC78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E627CAF-12C5-44F3-A28A-D6A01954AE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AC06490-C642-49D3-815B-EF3078231C27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92" r:id="rId1"/>
    <p:sldLayoutId id="2147488293" r:id="rId2"/>
    <p:sldLayoutId id="2147488294" r:id="rId3"/>
    <p:sldLayoutId id="2147488295" r:id="rId4"/>
    <p:sldLayoutId id="2147488296" r:id="rId5"/>
    <p:sldLayoutId id="2147488297" r:id="rId6"/>
    <p:sldLayoutId id="2147488298" r:id="rId7"/>
    <p:sldLayoutId id="2147488299" r:id="rId8"/>
    <p:sldLayoutId id="2147488300" r:id="rId9"/>
    <p:sldLayoutId id="2147488301" r:id="rId10"/>
    <p:sldLayoutId id="2147488302" r:id="rId11"/>
    <p:sldLayoutId id="21474883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05D09F7-D256-4673-8488-53D3BF1844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3757F6-83DD-4B5A-8ECE-192B003E3EBA}" type="datetimeFigureOut">
              <a:rPr lang="ru-RU" altLang="ru-RU"/>
              <a:pPr>
                <a:defRPr/>
              </a:pPr>
              <a:t>08.04.2021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04" r:id="rId1"/>
    <p:sldLayoutId id="2147488305" r:id="rId2"/>
    <p:sldLayoutId id="2147488306" r:id="rId3"/>
    <p:sldLayoutId id="2147488307" r:id="rId4"/>
    <p:sldLayoutId id="2147488308" r:id="rId5"/>
    <p:sldLayoutId id="2147488309" r:id="rId6"/>
    <p:sldLayoutId id="2147488310" r:id="rId7"/>
    <p:sldLayoutId id="2147488311" r:id="rId8"/>
    <p:sldLayoutId id="2147488312" r:id="rId9"/>
    <p:sldLayoutId id="2147488313" r:id="rId10"/>
    <p:sldLayoutId id="2147488314" r:id="rId11"/>
    <p:sldLayoutId id="21474883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__________Microsoft_Office_Excel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_____Microsoft_Office_Excel6.xls"/><Relationship Id="rId5" Type="http://schemas.openxmlformats.org/officeDocument/2006/relationships/oleObject" Target="../embeddings/__________Microsoft_Office_Excel5.xls"/><Relationship Id="rId4" Type="http://schemas.openxmlformats.org/officeDocument/2006/relationships/oleObject" Target="../embeddings/__________Microsoft_Office_Excel4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_____Microsoft_Office_Excel15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300" b="1" i="1" smtClean="0">
                <a:latin typeface="Times New Roman" pitchFamily="18" charset="0"/>
              </a:rPr>
              <a:t>Брошюра</a:t>
            </a:r>
            <a:r>
              <a:rPr lang="ru-RU" altLang="ru-RU" sz="2900" b="1" i="1" smtClean="0">
                <a:latin typeface="Times New Roman" pitchFamily="18" charset="0"/>
              </a:rPr>
              <a:t/>
            </a:r>
            <a:br>
              <a:rPr lang="ru-RU" altLang="ru-RU" sz="2900" b="1" i="1" smtClean="0">
                <a:latin typeface="Times New Roman" pitchFamily="18" charset="0"/>
              </a:rPr>
            </a:br>
            <a:r>
              <a:rPr lang="ru-RU" altLang="ru-RU" sz="4000" b="1" i="1" smtClean="0">
                <a:latin typeface="Times New Roman" pitchFamily="18" charset="0"/>
              </a:rPr>
              <a:t>«БЮДЖЕТ ДЛЯ ГРАЖДАН»</a:t>
            </a:r>
            <a:br>
              <a:rPr lang="ru-RU" altLang="ru-RU" sz="40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к решению Совета народных депутатов Муромского района от 16.12.2020 № 78  «О бюджете Муромского района на 2021 год и на плановый период 2022 и 2023</a:t>
            </a:r>
            <a:br>
              <a:rPr lang="ru-RU" altLang="ru-RU" sz="2300" b="1" i="1" smtClean="0">
                <a:latin typeface="Times New Roman" pitchFamily="18" charset="0"/>
              </a:rPr>
            </a:br>
            <a:r>
              <a:rPr lang="ru-RU" altLang="ru-RU" sz="2300" b="1" i="1" smtClean="0">
                <a:latin typeface="Times New Roman" pitchFamily="18" charset="0"/>
              </a:rPr>
              <a:t> годов» с изменениями от 18.03.2021 №15</a:t>
            </a:r>
            <a:br>
              <a:rPr lang="ru-RU" altLang="ru-RU" sz="2300" b="1" i="1" smtClean="0">
                <a:latin typeface="Times New Roman" pitchFamily="18" charset="0"/>
              </a:rPr>
            </a:br>
            <a:endParaRPr lang="ru-RU" altLang="ru-RU" sz="2300" b="1" i="1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94213"/>
            <a:ext cx="30480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0113"/>
            <a:ext cx="34290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8013" y="304800"/>
            <a:ext cx="8075612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36867" name="Диаграмма 6"/>
          <p:cNvGraphicFramePr>
            <a:graphicFrameLocks/>
          </p:cNvGraphicFramePr>
          <p:nvPr/>
        </p:nvGraphicFramePr>
        <p:xfrm>
          <a:off x="4597400" y="1016000"/>
          <a:ext cx="4368800" cy="2921000"/>
        </p:xfrm>
        <a:graphic>
          <a:graphicData uri="http://schemas.openxmlformats.org/presentationml/2006/ole">
            <p:oleObj spid="_x0000_s36867" r:id="rId3" imgW="4371211" imgH="2920237" progId="Excel.Chart.8">
              <p:embed/>
            </p:oleObj>
          </a:graphicData>
        </a:graphic>
      </p:graphicFrame>
      <p:graphicFrame>
        <p:nvGraphicFramePr>
          <p:cNvPr id="36868" name="Диаграмма 9"/>
          <p:cNvGraphicFramePr>
            <a:graphicFrameLocks/>
          </p:cNvGraphicFramePr>
          <p:nvPr/>
        </p:nvGraphicFramePr>
        <p:xfrm>
          <a:off x="2311400" y="3987800"/>
          <a:ext cx="4589463" cy="2752725"/>
        </p:xfrm>
        <a:graphic>
          <a:graphicData uri="http://schemas.openxmlformats.org/presentationml/2006/ole">
            <p:oleObj spid="_x0000_s36868" r:id="rId4" imgW="4590686" imgH="2755631" progId="Excel.Chart.8">
              <p:embed/>
            </p:oleObj>
          </a:graphicData>
        </a:graphic>
      </p:graphicFrame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066800"/>
            <a:ext cx="4267200" cy="280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Диаграмма 5"/>
          <p:cNvGraphicFramePr>
            <a:graphicFrameLocks/>
          </p:cNvGraphicFramePr>
          <p:nvPr/>
        </p:nvGraphicFramePr>
        <p:xfrm>
          <a:off x="25400" y="330200"/>
          <a:ext cx="4368800" cy="2997200"/>
        </p:xfrm>
        <a:graphic>
          <a:graphicData uri="http://schemas.openxmlformats.org/presentationml/2006/ole">
            <p:oleObj spid="_x0000_s37890" r:id="rId3" imgW="4371211" imgH="2999492" progId="Excel.Chart.8">
              <p:embed/>
            </p:oleObj>
          </a:graphicData>
        </a:graphic>
      </p:graphicFrame>
      <p:graphicFrame>
        <p:nvGraphicFramePr>
          <p:cNvPr id="37891" name="Диаграмма 6"/>
          <p:cNvGraphicFramePr>
            <a:graphicFrameLocks/>
          </p:cNvGraphicFramePr>
          <p:nvPr/>
        </p:nvGraphicFramePr>
        <p:xfrm>
          <a:off x="4445000" y="330200"/>
          <a:ext cx="4686300" cy="2997200"/>
        </p:xfrm>
        <a:graphic>
          <a:graphicData uri="http://schemas.openxmlformats.org/presentationml/2006/ole">
            <p:oleObj spid="_x0000_s37891" r:id="rId4" imgW="4688230" imgH="2999492" progId="Excel.Chart.8">
              <p:embed/>
            </p:oleObj>
          </a:graphicData>
        </a:graphic>
      </p:graphicFrame>
      <p:graphicFrame>
        <p:nvGraphicFramePr>
          <p:cNvPr id="37892" name="Диаграмма 7"/>
          <p:cNvGraphicFramePr>
            <a:graphicFrameLocks/>
          </p:cNvGraphicFramePr>
          <p:nvPr/>
        </p:nvGraphicFramePr>
        <p:xfrm>
          <a:off x="4489450" y="3454400"/>
          <a:ext cx="4673600" cy="3225800"/>
        </p:xfrm>
        <a:graphic>
          <a:graphicData uri="http://schemas.openxmlformats.org/presentationml/2006/ole">
            <p:oleObj spid="_x0000_s37892" r:id="rId5" imgW="4676037" imgH="3225064" progId="Excel.Chart.8">
              <p:embed/>
            </p:oleObj>
          </a:graphicData>
        </a:graphic>
      </p:graphicFrame>
      <p:graphicFrame>
        <p:nvGraphicFramePr>
          <p:cNvPr id="37893" name="Диаграмма 12"/>
          <p:cNvGraphicFramePr>
            <a:graphicFrameLocks/>
          </p:cNvGraphicFramePr>
          <p:nvPr/>
        </p:nvGraphicFramePr>
        <p:xfrm>
          <a:off x="25400" y="3454400"/>
          <a:ext cx="4368800" cy="3225800"/>
        </p:xfrm>
        <a:graphic>
          <a:graphicData uri="http://schemas.openxmlformats.org/presentationml/2006/ole">
            <p:oleObj spid="_x0000_s37893" r:id="rId6" imgW="4371211" imgH="322506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Общие характеристики доходов и расходов бюджета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524000"/>
            <a:ext cx="8153400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2020-2023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905000"/>
          <a:ext cx="8610600" cy="4648200"/>
        </p:xfrm>
        <a:graphic>
          <a:graphicData uri="http://schemas.openxmlformats.org/drawingml/2006/table">
            <a:tbl>
              <a:tblPr/>
              <a:tblGrid>
                <a:gridCol w="3149138"/>
                <a:gridCol w="756977"/>
                <a:gridCol w="780631"/>
                <a:gridCol w="780631"/>
                <a:gridCol w="792459"/>
                <a:gridCol w="789501"/>
                <a:gridCol w="780631"/>
                <a:gridCol w="780631"/>
              </a:tblGrid>
              <a:tr h="7387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2020 год, (план на 01.11.2020)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516421,53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472146,70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59787,00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60980,00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61955,00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63430,00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5946,00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438699,53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405276,70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274681,00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257915,40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520114,8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469483,3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7800,0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146799,7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120042,9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26498,2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22476,7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т.ч. - от кредитных организаций: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3276,6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- от других бюджетов бюджетной системы: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-3960,0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7653,2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5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" y="685800"/>
          <a:ext cx="8991600" cy="6038850"/>
        </p:xfrm>
        <a:graphic>
          <a:graphicData uri="http://schemas.openxmlformats.org/drawingml/2006/table">
            <a:tbl>
              <a:tblPr/>
              <a:tblGrid>
                <a:gridCol w="2708118"/>
                <a:gridCol w="2279945"/>
                <a:gridCol w="610893"/>
                <a:gridCol w="610893"/>
                <a:gridCol w="610893"/>
                <a:gridCol w="556351"/>
                <a:gridCol w="807253"/>
                <a:gridCol w="807253"/>
              </a:tblGrid>
              <a:tr h="95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33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8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2023год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3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0,07%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968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9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33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9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600" b="1" i="1" u="sng" smtClean="0">
                <a:latin typeface="Times New Roman" pitchFamily="18" charset="0"/>
              </a:rPr>
              <a:t>Доходы бюджета Муромского района на 2021 год </a:t>
            </a:r>
            <a:br>
              <a:rPr lang="ru-RU" altLang="ru-RU" sz="2600" b="1" i="1" u="sng" smtClean="0">
                <a:latin typeface="Times New Roman" pitchFamily="18" charset="0"/>
              </a:rPr>
            </a:br>
            <a:r>
              <a:rPr lang="ru-RU" altLang="ru-RU" sz="2600" b="1" i="1" u="sng" smtClean="0">
                <a:latin typeface="Times New Roman" pitchFamily="18" charset="0"/>
              </a:rPr>
              <a:t>и на плановый период 2022 и 2023 годов</a:t>
            </a:r>
            <a:endParaRPr lang="ru-RU" altLang="ru-RU" sz="260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2021 год и на плановый период 2022 и 2023 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2021 года.</a:t>
            </a:r>
          </a:p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2023 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29200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2021 год и на плановый период 2022 и 2023 годов, утвержденные постановлением Главы администрации 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2021 год и на плановый период 2022 и 2023 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2021 год и на плановый период 2022 и 2023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42910" y="235743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35782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42910" y="3500438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33,2% (в том числе по дифференцированным нормативам отчислений в бюджет района, установленными проектом Закона Владимирской области «Об областном бюджете на 2021 год и на плановый период 2022 и 2023 годов» в размере 8,2 % на 2021 – 2023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42910" y="4929198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профессиональный доход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762000" y="609600"/>
            <a:ext cx="7772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Муромского района </a:t>
            </a:r>
          </a:p>
          <a:p>
            <a:pPr algn="ctr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– 2023 годах, тыс. рублей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/>
        </p:nvGraphicFramePr>
        <p:xfrm>
          <a:off x="423863" y="1003300"/>
          <a:ext cx="8385175" cy="4572000"/>
        </p:xfrm>
        <a:graphic>
          <a:graphicData uri="http://schemas.openxmlformats.org/presentationml/2006/ole">
            <p:oleObj spid="_x0000_s43011" name="Worksheet" r:id="rId3" imgW="6635822" imgH="361324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477685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33476,0 тыс. рублей (50,1%)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7823,0 тыс. рублей (11,7%)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86512" y="3429001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11007,0 тыс. рублей (16,5%)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86512" y="392906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6146,0 тыс. рублей (9,2%)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86512" y="52149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-1100,0 тыс. рублей (1,6%) 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86512" y="56435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налог-136,0 тыс. рублей (0,2%)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86512" y="4572008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налогообложения-1292,0 тыс. рублей (1,9%)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85720" y="3357562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2450,0 тыс. рублей (3,7%)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85720" y="52863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имущества–107,0 тыс. рублей (0,2%)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64344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среду–140,0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85720" y="378619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(4,5%)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85720" y="421481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ущерба–163,0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85720" y="571501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унитарными предприятиями–18,0 тыс. рублей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85720" y="638127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компенсации затрат–12,0 тыс. рублей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3909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2020 году ожидается с ростом к уровню  2019 года на 25,7 % или в сумме 77722,0 тыс. рублей, что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объясняется увеличением доходов  от продажи земельных участков, государственная собственность на которые не разграничена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7675" algn="just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района в 2021 году планируются в сумме 66870,0 тыс. рублей и уменьшится на сумму 10852,0 тыс. рублей (-14,0 %) против 2020 года.</a:t>
            </a:r>
          </a:p>
          <a:p>
            <a:pPr indent="447675" algn="just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2022 году составит сумму 67901,0 тыс. рублей (101,5 % к 2021 году), в 2023 году – 69304,0 тыс. рублей (102,1 % к 2022 году).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57188" y="4929188"/>
            <a:ext cx="8424862" cy="1600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налог на доходы физических лиц (в 2021 году – 50,1 %, в 2022 году – 51,3 %, в 2023 году – 52,4 %,);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акцизы на нефтепродукты (в 2021 году – 16,5 %, в 2022 году –16,2 %, в 2023 году – 15,9 %);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транспортный налог с физических лиц (в 2021 году – 11,7 %, в 2022 году –11,8 %, в 2023 году – 11,6%);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налог, взимаемый в связи с применением упрощенной системы налогообложения (в 2021 году – 9,2%, в 2022 году – 9,3%, в 2023 году – 9,1%);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доходы от продажи земельных участков (в 2021 году – 4,5%, в 2022 году – 4,4%, в 2023 году – 4,3%).</a:t>
            </a:r>
          </a:p>
        </p:txBody>
      </p:sp>
      <p:graphicFrame>
        <p:nvGraphicFramePr>
          <p:cNvPr id="4506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02100" y="515938"/>
          <a:ext cx="4651375" cy="3022600"/>
        </p:xfrm>
        <a:graphic>
          <a:graphicData uri="http://schemas.openxmlformats.org/presentationml/2006/ole">
            <p:oleObj spid="_x0000_s45060" name="Worksheet" r:id="rId3" imgW="3663990" imgH="2381364" progId="Excel.Sheet.8">
              <p:embed/>
            </p:oleObj>
          </a:graphicData>
        </a:graphic>
      </p:graphicFrame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4000500" y="3429000"/>
            <a:ext cx="4800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/>
            <a:r>
              <a:rPr lang="ru-RU" altLang="ru-RU" sz="1400">
                <a:latin typeface="Times New Roman" pitchFamily="18" charset="0"/>
              </a:rPr>
              <a:t>Снижение суммы налоговых и неналоговых доходов в 2021 году к уровню 2020 года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обусловлено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снижением ожидаемого поступления доходов  от продажи земельных участков, государственная собственность на которые не разграничена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</a:rPr>
              <a:t>          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>
                <a:latin typeface="Times New Roman" pitchFamily="18" charset="0"/>
              </a:rPr>
              <a:t>          Структуру налоговых доходов составляют налог на доходы физических лиц, акцизы на нефтепродукты, налоги на совокупный доход, транспортный налог с физических лиц.</a:t>
            </a:r>
          </a:p>
          <a:p>
            <a:pPr algn="just"/>
            <a:r>
              <a:rPr lang="ru-RU" altLang="ru-RU" sz="1400">
                <a:latin typeface="Times New Roman" pitchFamily="18" charset="0"/>
              </a:rPr>
              <a:t>          В состав налогов на совокупный доход входят: налог, взимаемый в связи с применением упрощенной системы налогообложения, единый налог на вмененный доход (отменен с 2021 года), единый сельскохозяйственный налог, налог, взимаемый в связи с применением патентной системы налогообложения и налог на профессиональный доход.</a:t>
            </a:r>
          </a:p>
        </p:txBody>
      </p:sp>
      <p:graphicFrame>
        <p:nvGraphicFramePr>
          <p:cNvPr id="46083" name="Object 2"/>
          <p:cNvGraphicFramePr>
            <a:graphicFrameLocks/>
          </p:cNvGraphicFramePr>
          <p:nvPr/>
        </p:nvGraphicFramePr>
        <p:xfrm>
          <a:off x="785813" y="817563"/>
          <a:ext cx="8186737" cy="3851275"/>
        </p:xfrm>
        <a:graphic>
          <a:graphicData uri="http://schemas.openxmlformats.org/presentationml/2006/ole">
            <p:oleObj spid="_x0000_s46083" name="Worksheet" r:id="rId3" imgW="6527704" imgH="2908253" progId="Excel.Sheet.8">
              <p:embed/>
            </p:oleObj>
          </a:graphicData>
        </a:graphic>
      </p:graphicFrame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</a:p>
          <a:p>
            <a:pPr algn="ctr"/>
            <a:r>
              <a:rPr lang="ru-RU" altLang="ru-RU" b="1">
                <a:latin typeface="Times New Roman" pitchFamily="18" charset="0"/>
              </a:rPr>
              <a:t>в 2019 – 2023 годах 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715962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Бюджет Муромского района утвержден 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</a:t>
            </a:r>
            <a:r>
              <a:rPr lang="ru-RU" altLang="ru-RU" sz="1400" dirty="0" smtClean="0">
                <a:latin typeface="Times New Roman" pitchFamily="18" charset="0"/>
              </a:rPr>
              <a:t>депутатов Муромского </a:t>
            </a:r>
            <a:r>
              <a:rPr lang="ru-RU" altLang="ru-RU" sz="1400" dirty="0">
                <a:latin typeface="Times New Roman" pitchFamily="18" charset="0"/>
              </a:rPr>
              <a:t>района от 16.12.2020 № 78 «О бюджете Муромского района на </a:t>
            </a:r>
            <a:r>
              <a:rPr lang="en-US" altLang="ru-RU" sz="1400" dirty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1 год и на плановый период 2022 и 2023 годов» </a:t>
            </a:r>
            <a:r>
              <a:rPr lang="ru-RU" altLang="ru-RU" sz="1400" dirty="0" smtClean="0">
                <a:latin typeface="Times New Roman" pitchFamily="18" charset="0"/>
              </a:rPr>
              <a:t>. 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Решением Совета народных депутатов от 25.11.2020 № 73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«О назначении  публичных  слушаний по проекту решению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1 год и на плановый период 2022 и 2023 годов» назначены и проведены публичные слушания 10 декабря 2020 года 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33400"/>
            <a:ext cx="21240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/>
          </p:cNvGraphicFramePr>
          <p:nvPr/>
        </p:nvGraphicFramePr>
        <p:xfrm>
          <a:off x="490538" y="714375"/>
          <a:ext cx="8597900" cy="3433763"/>
        </p:xfrm>
        <a:graphic>
          <a:graphicData uri="http://schemas.openxmlformats.org/presentationml/2006/ole">
            <p:oleObj spid="_x0000_s47106" name="Worksheet" r:id="rId3" imgW="6527704" imgH="2609878" progId="Excel.Sheet.8">
              <p:embed/>
            </p:oleObj>
          </a:graphicData>
        </a:graphic>
      </p:graphicFrame>
      <p:sp>
        <p:nvSpPr>
          <p:cNvPr id="47107" name="Прямоугольник 6"/>
          <p:cNvSpPr>
            <a:spLocks noChangeArrowheads="1"/>
          </p:cNvSpPr>
          <p:nvPr/>
        </p:nvSpPr>
        <p:spPr bwMode="auto">
          <a:xfrm>
            <a:off x="519113" y="152400"/>
            <a:ext cx="813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 Объем и структура неналоговых доходов бюджета Муромского района 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в 2019 – 2023 годах, тыс. рублей</a:t>
            </a:r>
          </a:p>
        </p:txBody>
      </p:sp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428625" y="4786313"/>
            <a:ext cx="8289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500">
                <a:latin typeface="Times New Roman" pitchFamily="18" charset="0"/>
              </a:rPr>
              <a:t>          Снижение объема неналоговых доходов объясняется уменьшением доходов от продажи земельных участков, государственная собственность на которые не разграничена, а также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изменением порядка зачисления штрафных санкций в бюджет района с 2020 года.</a:t>
            </a:r>
          </a:p>
          <a:p>
            <a:pPr algn="just"/>
            <a:r>
              <a:rPr lang="ru-RU" altLang="ru-RU" sz="150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имущества, находящегося в государственной и муниципальной собственности, плата за негативное воздействие на окружающую среду, доходы от компенсации затрат, доходы от продажи материальных и нематериальных активов, штрафы, санкции, возмещение ущерба.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300" b="1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457200"/>
          <a:ext cx="8002588" cy="2651125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61807,0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3887,7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77722,0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4943,8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66870,0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4310,9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67901,0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4377,3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69304,0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4467,8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8" name="Rectangle 54"/>
          <p:cNvSpPr>
            <a:spLocks noChangeArrowheads="1"/>
          </p:cNvSpPr>
          <p:nvPr/>
        </p:nvSpPr>
        <p:spPr bwMode="auto">
          <a:xfrm>
            <a:off x="369888" y="3443288"/>
            <a:ext cx="822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70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8169" name="Прямоугольник 5"/>
          <p:cNvSpPr>
            <a:spLocks noChangeArrowheads="1"/>
          </p:cNvSpPr>
          <p:nvPr/>
        </p:nvSpPr>
        <p:spPr bwMode="auto">
          <a:xfrm>
            <a:off x="304800" y="5867400"/>
            <a:ext cx="83581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500">
                <a:latin typeface="Times New Roman" pitchFamily="18" charset="0"/>
              </a:rPr>
              <a:t>         По прогнозным данным среднедушевой доход к 2023 году достигнет уровня 4467,8 рублей на 1 жителя. </a:t>
            </a:r>
            <a:br>
              <a:rPr lang="ru-RU" altLang="ru-RU" sz="1500">
                <a:latin typeface="Times New Roman" pitchFamily="18" charset="0"/>
              </a:rPr>
            </a:br>
            <a:endParaRPr lang="ru-RU" altLang="ru-RU" sz="1500">
              <a:latin typeface="Times New Roman" pitchFamily="18" charset="0"/>
            </a:endParaRPr>
          </a:p>
        </p:txBody>
      </p:sp>
      <p:graphicFrame>
        <p:nvGraphicFramePr>
          <p:cNvPr id="48170" name="Object 2"/>
          <p:cNvGraphicFramePr>
            <a:graphicFrameLocks/>
          </p:cNvGraphicFramePr>
          <p:nvPr/>
        </p:nvGraphicFramePr>
        <p:xfrm>
          <a:off x="858838" y="3802063"/>
          <a:ext cx="7248525" cy="1884362"/>
        </p:xfrm>
        <a:graphic>
          <a:graphicData uri="http://schemas.openxmlformats.org/presentationml/2006/ole">
            <p:oleObj spid="_x0000_s48170" name="Worksheet" r:id="rId3" imgW="5651516" imgH="147319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13725" cy="588963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500" b="1" smtClean="0">
                <a:latin typeface="Times New Roman" pitchFamily="18" charset="0"/>
              </a:rPr>
              <a:t>Нормативы зачисления налоговых доходов в бюджет Муромского района </a:t>
            </a:r>
            <a:br>
              <a:rPr lang="ru-RU" altLang="ru-RU" sz="1500" b="1" smtClean="0">
                <a:latin typeface="Times New Roman" pitchFamily="18" charset="0"/>
              </a:rPr>
            </a:br>
            <a:r>
              <a:rPr lang="ru-RU" altLang="ru-RU" sz="1500" b="1" smtClean="0">
                <a:latin typeface="Times New Roman" pitchFamily="18" charset="0"/>
              </a:rPr>
              <a:t>в 2019– 2023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609600" y="1066800"/>
          <a:ext cx="8229600" cy="5292725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профессиональный доход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1700" b="1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420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28625" y="142875"/>
            <a:ext cx="3167063" cy="6334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30" dirty="0">
                <a:latin typeface="Times New Roman" pitchFamily="18" charset="0"/>
              </a:rPr>
              <a:t>      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нефтепродукты,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местный бюджет. Размеры указанных дифференцированных нормативов устанавливаются, исходя из протяженности автомобильных дорог местного значения, находящихся в собственности муниципальных образований и утверждены областным Законом от 10 октября 2005 года № 139-ОЗ 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поступлений в виде субсидий, субвенций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3857625" y="4429125"/>
            <a:ext cx="457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Объем доходов дорожного фонда района на 2021 год прогнозируется ниже плановых назначений 2020 года (без учета субсидий) на 1,3 % и составят сумму 18830,0 тыс. рублей,</a:t>
            </a:r>
            <a:r>
              <a:rPr lang="ru-RU" altLang="ru-RU" sz="1200">
                <a:latin typeface="Times New Roman" pitchFamily="18" charset="0"/>
              </a:rPr>
              <a:t> на плановый период 2022-2023 годов в суммах 19026,0 тыс. рублей и 19026,0 тыс. рублей соответственно.</a:t>
            </a:r>
          </a:p>
          <a:p>
            <a:pPr algn="just"/>
            <a:r>
              <a:rPr lang="ru-RU" altLang="ru-RU" sz="1200">
                <a:latin typeface="Times New Roman" pitchFamily="18" charset="0"/>
              </a:rPr>
              <a:t>       Уменьшение дорожного фонда в 2021 году обусловлено снижением дифференцированных нормативов отчислений от акцизов на нефтепродукты с 0,2785 в 2020 году до 0,2732 в 2021 году, которые рассчитываются  с учетом протяженности и видов покрытия автомобильных дорог общего пользования местного значения муниципальных образований.</a:t>
            </a:r>
          </a:p>
        </p:txBody>
      </p:sp>
      <p:graphicFrame>
        <p:nvGraphicFramePr>
          <p:cNvPr id="50181" name="Object 2"/>
          <p:cNvGraphicFramePr>
            <a:graphicFrameLocks/>
          </p:cNvGraphicFramePr>
          <p:nvPr/>
        </p:nvGraphicFramePr>
        <p:xfrm>
          <a:off x="3579813" y="457200"/>
          <a:ext cx="5386387" cy="3892550"/>
        </p:xfrm>
        <a:graphic>
          <a:graphicData uri="http://schemas.openxmlformats.org/presentationml/2006/ole">
            <p:oleObj spid="_x0000_s50181" name="Worksheet" r:id="rId3" imgW="4445096" imgH="3219422" progId="Excel.Sheet.8">
              <p:embed/>
            </p:oleObj>
          </a:graphicData>
        </a:graphic>
      </p:graphicFrame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4214813" y="50006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 ДФ: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31941,0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714375" y="1285875"/>
          <a:ext cx="7861300" cy="3714750"/>
        </p:xfrm>
        <a:graphic>
          <a:graphicData uri="http://schemas.openxmlformats.org/presentationml/2006/ole">
            <p:oleObj spid="_x0000_s51202" name="Worksheet" r:id="rId3" imgW="5968968" imgH="1924078" progId="Excel.Sheet.8">
              <p:embed/>
            </p:oleObj>
          </a:graphicData>
        </a:graphic>
      </p:graphicFrame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1600200" y="98901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341591,4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667000" y="98901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438699,5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3657600" y="98901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405276,7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4591050" y="989013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274681,0</a:t>
            </a: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5638800" y="98901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257915,4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       Структура безвозмездных поступлений бюджета Муромского района </a:t>
            </a:r>
          </a:p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в 2019 – 2023 годах, тыс. рублей 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2071688" y="364331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-153,1        (-0,1%)</a:t>
            </a:r>
          </a:p>
        </p:txBody>
      </p:sp>
      <p:sp>
        <p:nvSpPr>
          <p:cNvPr id="51210" name="TextBox 8"/>
          <p:cNvSpPr txBox="1">
            <a:spLocks noChangeArrowheads="1"/>
          </p:cNvSpPr>
          <p:nvPr/>
        </p:nvSpPr>
        <p:spPr bwMode="auto">
          <a:xfrm>
            <a:off x="3000375" y="3643313"/>
            <a:ext cx="800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-355,7                   (-0,1%)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4929188"/>
            <a:ext cx="8229600" cy="1714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400" kern="0" dirty="0">
                <a:latin typeface="Times New Roman" pitchFamily="18" charset="0"/>
                <a:ea typeface="+mj-ea"/>
                <a:cs typeface="Times New Roman" pitchFamily="18" charset="0"/>
              </a:rPr>
              <a:t>          Безвозмездные поступления от других бюджетов бюджетной системы Российской Федерации в 2021 году составят сумму 405276,7 тыс. рублей, из которых поступление дотаций – 126304,0 тыс. рублей (31,2%), субсидий –115980,0 тыс. рублей (28,6%), субвенций – 149527,3 тыс. рублей (36,9 %), иных межбюджетных трансфертов из областного бюджета – 9470,5 тыс. рублей (2,3%), иных межбюджетных трансфертов из бюджетов сельских поселений на осуществление полномочий в сумме 3994,9 тыс. рублей (1,0 %). В 2022 – 2023 годах безвозмездные поступления прогнозируются в суммах 274681,0 тыс. рублей и 257915,4 тыс. рублей соответственно.</a:t>
            </a:r>
            <a:endParaRPr lang="ru-RU" altLang="ru-RU" sz="14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12" name="TextBox 1"/>
          <p:cNvSpPr txBox="1">
            <a:spLocks noChangeArrowheads="1"/>
          </p:cNvSpPr>
          <p:nvPr/>
        </p:nvSpPr>
        <p:spPr bwMode="auto">
          <a:xfrm>
            <a:off x="2143125" y="1000125"/>
            <a:ext cx="7905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+28,4%</a:t>
            </a:r>
          </a:p>
        </p:txBody>
      </p:sp>
      <p:sp>
        <p:nvSpPr>
          <p:cNvPr id="51213" name="TextBox 2"/>
          <p:cNvSpPr txBox="1">
            <a:spLocks noChangeArrowheads="1"/>
          </p:cNvSpPr>
          <p:nvPr/>
        </p:nvSpPr>
        <p:spPr bwMode="auto">
          <a:xfrm>
            <a:off x="3200400" y="989013"/>
            <a:ext cx="762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-7,6%</a:t>
            </a:r>
          </a:p>
        </p:txBody>
      </p:sp>
      <p:sp>
        <p:nvSpPr>
          <p:cNvPr id="51214" name="TextBox 4"/>
          <p:cNvSpPr txBox="1">
            <a:spLocks noChangeArrowheads="1"/>
          </p:cNvSpPr>
          <p:nvPr/>
        </p:nvSpPr>
        <p:spPr bwMode="auto">
          <a:xfrm>
            <a:off x="4152900" y="989013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-32,2%</a:t>
            </a:r>
          </a:p>
        </p:txBody>
      </p:sp>
      <p:sp>
        <p:nvSpPr>
          <p:cNvPr id="51215" name="TextBox 5"/>
          <p:cNvSpPr txBox="1">
            <a:spLocks noChangeArrowheads="1"/>
          </p:cNvSpPr>
          <p:nvPr/>
        </p:nvSpPr>
        <p:spPr bwMode="auto">
          <a:xfrm>
            <a:off x="5143500" y="1000125"/>
            <a:ext cx="76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-6,1%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381000" y="381000"/>
          <a:ext cx="8382000" cy="4787900"/>
        </p:xfrm>
        <a:graphic>
          <a:graphicData uri="http://schemas.openxmlformats.org/drawingml/2006/table">
            <a:tbl>
              <a:tblPr/>
              <a:tblGrid>
                <a:gridCol w="2024063"/>
                <a:gridCol w="1168400"/>
                <a:gridCol w="1168400"/>
                <a:gridCol w="1235075"/>
                <a:gridCol w="762000"/>
                <a:gridCol w="1011237"/>
                <a:gridCol w="1012825"/>
              </a:tblGrid>
              <a:tr h="82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факт,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план на 01.11.2020,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2021 года к 2020 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01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341591,4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438699,5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405276,7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274681,0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257915,4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10000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132960,1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126304,0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89948,0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80953,0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20000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39927,1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152981,7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115980,0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28828,6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30000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144178,4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145965,2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149527,3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145605,7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145632,4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40000 00 0000 150), в том числе: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26196,0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7148,2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13465,4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10298,7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сельских поселений на осуществление полномочий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1546,8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3748,1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3994,9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3424,1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2640,4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безвозмездных поступлений в областной бюджет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-153,1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-355,7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500"/>
          </a:p>
          <a:p>
            <a:pPr algn="r"/>
            <a:endParaRPr lang="ru-RU" altLang="ru-RU" sz="15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0"/>
            <a:ext cx="6516688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u="sng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77800" y="407988"/>
            <a:ext cx="4413250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Структура расходов бюджета района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на 2021 год, млн. рублей</a:t>
            </a: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152400" y="4953000"/>
            <a:ext cx="3962400" cy="124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района, сформированного в рамках муниципальных программ, занимают расходы на образование, жилищно-коммунальное хозяйство, общегосударственные вопросы. 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4343400" y="914400"/>
            <a:ext cx="4638675" cy="170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2021 год удельный вес в рамках муниципальных программ составляет 97,0%. На финансирование 17 муниципальных программ в 2021 году запланировано 455208,9 тыс. рублей, в 2020 году финансировалась 17 муниципальных программ в сумме 506855,5 тыс. рублей. 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 rot="10800000" flipV="1">
            <a:off x="8129588" y="3278188"/>
            <a:ext cx="557212" cy="268287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53256" name="Диаграмма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1060450"/>
            <a:ext cx="412115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19400"/>
            <a:ext cx="4724400" cy="390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</a:rPr>
              <a:t>Динамика расходов бюджета Муромского района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533400"/>
          <a:ext cx="8763000" cy="6183313"/>
        </p:xfrm>
        <a:graphic>
          <a:graphicData uri="http://schemas.openxmlformats.org/drawingml/2006/table">
            <a:tbl>
              <a:tblPr/>
              <a:tblGrid>
                <a:gridCol w="2714566"/>
                <a:gridCol w="1186694"/>
                <a:gridCol w="1190403"/>
                <a:gridCol w="1190403"/>
                <a:gridCol w="1234904"/>
                <a:gridCol w="1246030"/>
              </a:tblGrid>
              <a:tr h="85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Процент 2021 года к плану на 01.11.2020,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520114,77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469483,30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41 135,56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39 089,54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36 451,64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36 012,60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4 536,70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3 703,90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38 556,04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22 302,20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21 833,10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21 733,10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126 627,93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96 875,26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16 289,50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205 081,22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202 079,60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175 228,70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167 436,30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17 366,50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18 164,40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34 924,35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37 777,30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34 447,23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36 899,20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12 224,30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4 799,13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40 045,88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35 419,80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33 640,00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36 368,00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Заголовок 1"/>
          <p:cNvGrpSpPr>
            <a:grpSpLocks noGrp="1"/>
          </p:cNvGrpSpPr>
          <p:nvPr/>
        </p:nvGrpSpPr>
        <p:grpSpPr bwMode="auto">
          <a:xfrm>
            <a:off x="152400" y="0"/>
            <a:ext cx="8809038" cy="838200"/>
            <a:chOff x="276" y="165"/>
            <a:chExt cx="5204" cy="737"/>
          </a:xfrm>
        </p:grpSpPr>
        <p:pic>
          <p:nvPicPr>
            <p:cNvPr id="55483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5484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500" b="1" i="1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2020 год -15721 чел.,2021-2023 годы– 15512 чел.)</a:t>
              </a:r>
            </a:p>
          </p:txBody>
        </p:sp>
      </p:grpSp>
      <p:sp>
        <p:nvSpPr>
          <p:cNvPr id="55299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Наибольшую сумму расходов на душу населения в 2021 году составляют расходы по разделам «Образование», «Общегосударственные вопросы», «Межбюджетные трансферты», «Социальная политика», « Жилищно-коммунальное хозяйство».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914400"/>
          <a:ext cx="8718550" cy="4892675"/>
        </p:xfrm>
        <a:graphic>
          <a:graphicData uri="http://schemas.openxmlformats.org/drawingml/2006/table">
            <a:tbl>
              <a:tblPr/>
              <a:tblGrid>
                <a:gridCol w="2080061"/>
                <a:gridCol w="507476"/>
                <a:gridCol w="767114"/>
                <a:gridCol w="767114"/>
                <a:gridCol w="767114"/>
                <a:gridCol w="767114"/>
                <a:gridCol w="767114"/>
                <a:gridCol w="767114"/>
                <a:gridCol w="767114"/>
                <a:gridCol w="761213"/>
              </a:tblGrid>
              <a:tr h="5054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757,04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33084,10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2 522,14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30 265,70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1 840,42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22 085,04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1 757,88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21 094,60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218,05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616,60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2 519,90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195,83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2 349,90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193,47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2 321,60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24,05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288,60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238,80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204,38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452,50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119,81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1 437,70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117,29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116,76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1 401,10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671,23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054,70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520,43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6 245,20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442,10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087,09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13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045,1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1 085,61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13 027,30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941,36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11 296,30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899,49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10 793,90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92,06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1 104,70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97,58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1 170,90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185,13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221,50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202,95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2 435,40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185,06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2 220,70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2 378,70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55,93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671,10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65,68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788,10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6,36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76,30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5,7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5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212,28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2 547,3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2 283,40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2 168,60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195,38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2 344,50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2"/>
          <p:cNvSpPr>
            <a:spLocks noChangeArrowheads="1"/>
          </p:cNvSpPr>
          <p:nvPr/>
        </p:nvSpPr>
        <p:spPr bwMode="auto">
          <a:xfrm>
            <a:off x="971550" y="115888"/>
            <a:ext cx="771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indent="447675"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347,751 км.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0" y="4787900"/>
            <a:ext cx="487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Общий объем на 2020 год составляет 31941,0 тыс. рублей, на 2021 год – 18830,0 тыс. рублей, на 2022 год – 19026,0 тыс. рублей, на 2023 год-19026,0 тыс. рублей.</a:t>
            </a:r>
          </a:p>
        </p:txBody>
      </p:sp>
      <p:pic>
        <p:nvPicPr>
          <p:cNvPr id="56325" name="Picture 11" descr="kol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Диаграмма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013"/>
            <a:ext cx="47244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0"/>
            <a:ext cx="7635875" cy="990600"/>
          </a:xfrm>
        </p:spPr>
        <p:txBody>
          <a:bodyPr anchor="t"/>
          <a:lstStyle/>
          <a:p>
            <a:pPr algn="ctr" eaLnBrk="1" hangingPunct="1"/>
            <a:r>
              <a:rPr lang="ru-RU" altLang="ru-RU" sz="360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5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400" smtClean="0">
                <a:latin typeface="Times New Roman" pitchFamily="18" charset="0"/>
              </a:rPr>
              <a:t> –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Муниципальный </a:t>
            </a:r>
            <a:r>
              <a:rPr lang="ru-RU" altLang="ru-RU" sz="1400" b="1" smtClean="0">
                <a:latin typeface="Times New Roman" pitchFamily="18" charset="0"/>
              </a:rPr>
              <a:t>долг - </a:t>
            </a:r>
            <a:r>
              <a:rPr lang="ru-RU" altLang="ru-RU" sz="1400" smtClean="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190500" y="5287963"/>
            <a:ext cx="8839200" cy="151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2021-2023 годы мероприятия по содержанию 347,751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муниципальному образованию Борисоглебское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сумме 1602,0 тыс. рублей ежегодно (172,7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км.дорог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образованию Ковардицкое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1738,0 тыс. рублей ежегодно (175,051км.дорог);</a:t>
            </a:r>
          </a:p>
          <a:p>
            <a:pPr indent="43200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dirty="0" smtClean="0">
              <a:latin typeface="Times New Roman" pitchFamily="18" charset="0"/>
            </a:endParaRPr>
          </a:p>
        </p:txBody>
      </p:sp>
      <p:pic>
        <p:nvPicPr>
          <p:cNvPr id="57348" name="Picture 14" descr="t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5" y="214313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228600"/>
            <a:ext cx="5135562" cy="4983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50" name="Прямоугольник 4"/>
          <p:cNvSpPr>
            <a:spLocks noChangeArrowheads="1"/>
          </p:cNvSpPr>
          <p:nvPr/>
        </p:nvSpPr>
        <p:spPr bwMode="auto">
          <a:xfrm>
            <a:off x="5305425" y="2838450"/>
            <a:ext cx="36099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В 2021 году планируется отремонтировать около 6,94 км дорог общего пользования местного значения, находящихся на территории Муромского района. Из них:- на территории муниципального образования Борисоглебское 3,3 км, в том числе: в д. Дьяконово, ул.Заречная (5)- 0,7 км., с. Борисово, ул.Октябрьская (1) – 0,8 км., д.Вареж, ул.Зеленая (5) – 0,9 км., с.Польцо, ул.Мира (2),ул.Центральная (7) - 0,9 км.</a:t>
            </a:r>
          </a:p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Ковардицкое 3,64 км, в том числе: Ст. Котлицы-Бердишево – 1,5 км., д. Окулово, проезд (53) - 0,4 км.,             д. Грибково, ул. Дачная (5) - 0,81 км., с. Панфилово, ул.Набережная – 0,6 км., д. Пестенькино, ул. Полевая (8) – 0,33 км</a:t>
            </a:r>
            <a:r>
              <a:rPr lang="ru-RU" sz="1100"/>
              <a:t>.</a:t>
            </a:r>
          </a:p>
        </p:txBody>
      </p:sp>
      <p:sp>
        <p:nvSpPr>
          <p:cNvPr id="8" name="Равно 7"/>
          <p:cNvSpPr/>
          <p:nvPr/>
        </p:nvSpPr>
        <p:spPr>
          <a:xfrm>
            <a:off x="3863975" y="1152525"/>
            <a:ext cx="309563" cy="285750"/>
          </a:xfrm>
          <a:prstGeom prst="mathEqual">
            <a:avLst/>
          </a:prstGeom>
          <a:ln w="31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2"/>
          <p:cNvSpPr>
            <a:spLocks noChangeArrowheads="1"/>
          </p:cNvSpPr>
          <p:nvPr/>
        </p:nvSpPr>
        <p:spPr bwMode="auto">
          <a:xfrm>
            <a:off x="1143000" y="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6153150" y="3014663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коммунальное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76819,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5 тыс. рублей, средства будут направлены на:</a:t>
            </a:r>
          </a:p>
        </p:txBody>
      </p:sp>
      <p:sp>
        <p:nvSpPr>
          <p:cNvPr id="58372" name="TextBox 20"/>
          <p:cNvSpPr txBox="1">
            <a:spLocks noChangeArrowheads="1"/>
          </p:cNvSpPr>
          <p:nvPr/>
        </p:nvSpPr>
        <p:spPr bwMode="auto">
          <a:xfrm>
            <a:off x="6153150" y="3844925"/>
            <a:ext cx="26860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-проведение работ по объекту «Наружные  водопроводные сети с. Ковардицы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(2-5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этапы)» в сумме 74322,1 тыс. руб. (строительство объекта 74074,1 тыс. руб.)</a:t>
            </a:r>
          </a:p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-строительный контроль в сумме 275,0 тыс. руб.,</a:t>
            </a:r>
          </a:p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проектирование станции водоподготовки в с. Панфилово в сумме  1300,0 тыс.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руб.,</a:t>
            </a:r>
          </a:p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строительство объекта теплоснабжения «Блочно-модульная котельная для школы с. Борисоглеб Муромского района» в сумме 987,4 тыс. руб.,</a:t>
            </a:r>
          </a:p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- строительный контроль на объекте теплоснабжения 150 тыс. руб.</a:t>
            </a:r>
          </a:p>
        </p:txBody>
      </p:sp>
      <p:sp>
        <p:nvSpPr>
          <p:cNvPr id="58373" name="TextBox 13"/>
          <p:cNvSpPr txBox="1">
            <a:spLocks noChangeArrowheads="1"/>
          </p:cNvSpPr>
          <p:nvPr/>
        </p:nvSpPr>
        <p:spPr bwMode="auto">
          <a:xfrm>
            <a:off x="34226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год на жилищно-коммунальное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96875,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1200" b="1" u="sng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тыс. рублей, из них: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8382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b="1" u="sng">
                <a:latin typeface="Times New Roman" pitchFamily="18" charset="0"/>
                <a:cs typeface="Times New Roman" pitchFamily="18" charset="0"/>
              </a:rPr>
              <a:t>2362,0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25"/>
          <p:cNvSpPr>
            <a:spLocks noChangeArrowheads="1"/>
          </p:cNvSpPr>
          <p:nvPr/>
        </p:nvSpPr>
        <p:spPr bwMode="auto">
          <a:xfrm>
            <a:off x="838200" y="3979863"/>
            <a:ext cx="2478088" cy="184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,0 тыс. руб.,</a:t>
            </a:r>
          </a:p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оказание услуг МКУ «УЖКХИСП»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2092,0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58377" name="Стрелка вправо 19"/>
          <p:cNvSpPr>
            <a:spLocks noChangeArrowheads="1"/>
          </p:cNvSpPr>
          <p:nvPr/>
        </p:nvSpPr>
        <p:spPr bwMode="auto">
          <a:xfrm>
            <a:off x="5956300" y="3243263"/>
            <a:ext cx="1778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8378" name="Стрелка влево 20"/>
          <p:cNvSpPr>
            <a:spLocks noChangeArrowheads="1"/>
          </p:cNvSpPr>
          <p:nvPr/>
        </p:nvSpPr>
        <p:spPr bwMode="auto">
          <a:xfrm>
            <a:off x="3214688" y="3243263"/>
            <a:ext cx="207962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3422650" y="4262438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жилищное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693,8 тыс. рублей, средства будут направлены на: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0" name="Стрелка влево 20"/>
          <p:cNvSpPr>
            <a:spLocks noChangeArrowheads="1"/>
          </p:cNvSpPr>
          <p:nvPr/>
        </p:nvSpPr>
        <p:spPr bwMode="auto">
          <a:xfrm rot="5400000" flipH="1">
            <a:off x="4499769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8381" name="TextBox 20"/>
          <p:cNvSpPr txBox="1">
            <a:spLocks noChangeArrowheads="1"/>
          </p:cNvSpPr>
          <p:nvPr/>
        </p:nvSpPr>
        <p:spPr bwMode="auto">
          <a:xfrm rot="10800000" flipV="1">
            <a:off x="3422650" y="5273675"/>
            <a:ext cx="24098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приобретение жилых помещений для граждан, нуждающихся в улучшении жилищных условий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564,8 тыс. руб. Планируется улучшить жилищные условия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семей.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381000" y="366713"/>
          <a:ext cx="8204200" cy="252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9395" name="AutoShape 95"/>
          <p:cNvSpPr>
            <a:spLocks noChangeArrowheads="1"/>
          </p:cNvSpPr>
          <p:nvPr/>
        </p:nvSpPr>
        <p:spPr bwMode="auto">
          <a:xfrm>
            <a:off x="1247775" y="219075"/>
            <a:ext cx="6646863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2021-2023 г. г</a:t>
            </a:r>
            <a:r>
              <a:rPr lang="ru-RU" altLang="ru-RU" sz="1100" b="1">
                <a:latin typeface="Calibri" pitchFamily="34" charset="0"/>
              </a:rPr>
              <a:t>.</a:t>
            </a:r>
          </a:p>
          <a:p>
            <a:endParaRPr lang="ru-RU" altLang="ru-RU"/>
          </a:p>
        </p:txBody>
      </p:sp>
      <p:sp>
        <p:nvSpPr>
          <p:cNvPr id="59396" name="AutoShape 96"/>
          <p:cNvSpPr>
            <a:spLocks noChangeArrowheads="1"/>
          </p:cNvSpPr>
          <p:nvPr/>
        </p:nvSpPr>
        <p:spPr bwMode="auto">
          <a:xfrm>
            <a:off x="458788" y="808038"/>
            <a:ext cx="2651125" cy="593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«Наружные водопроводные сети с. Ковардицы Муромского района» 2-5 этапы (74322,1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397" name="AutoShape 97"/>
          <p:cNvSpPr>
            <a:spLocks noChangeArrowheads="1"/>
          </p:cNvSpPr>
          <p:nvPr/>
        </p:nvSpPr>
        <p:spPr bwMode="auto">
          <a:xfrm>
            <a:off x="3149600" y="9906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398" name="AutoShape 100"/>
          <p:cNvSpPr>
            <a:spLocks noChangeArrowheads="1"/>
          </p:cNvSpPr>
          <p:nvPr/>
        </p:nvSpPr>
        <p:spPr bwMode="auto">
          <a:xfrm>
            <a:off x="3763963" y="808038"/>
            <a:ext cx="1616075" cy="6238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(74322,1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102"/>
          <p:cNvSpPr>
            <a:spLocks/>
          </p:cNvSpPr>
          <p:nvPr/>
        </p:nvSpPr>
        <p:spPr bwMode="auto">
          <a:xfrm>
            <a:off x="5402263" y="739775"/>
            <a:ext cx="392112" cy="654050"/>
          </a:xfrm>
          <a:prstGeom prst="leftBrace">
            <a:avLst>
              <a:gd name="adj1" fmla="val 7726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00" name="AutoShape 106"/>
          <p:cNvSpPr>
            <a:spLocks noChangeArrowheads="1"/>
          </p:cNvSpPr>
          <p:nvPr/>
        </p:nvSpPr>
        <p:spPr bwMode="auto">
          <a:xfrm>
            <a:off x="5773738" y="722313"/>
            <a:ext cx="2974975" cy="268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(275,0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1" name="AutoShape 108"/>
          <p:cNvSpPr>
            <a:spLocks noChangeArrowheads="1"/>
          </p:cNvSpPr>
          <p:nvPr/>
        </p:nvSpPr>
        <p:spPr bwMode="auto">
          <a:xfrm>
            <a:off x="5772150" y="1050925"/>
            <a:ext cx="2978150" cy="244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(74047,1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2" name="AutoShape 110"/>
          <p:cNvSpPr>
            <a:spLocks noChangeArrowheads="1"/>
          </p:cNvSpPr>
          <p:nvPr/>
        </p:nvSpPr>
        <p:spPr bwMode="auto">
          <a:xfrm>
            <a:off x="515938" y="1535113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«Блочно-модульная котельная для школы с. Борисоглеб Муромского района» 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3" name="AutoShape 112"/>
          <p:cNvSpPr>
            <a:spLocks noChangeArrowheads="1"/>
          </p:cNvSpPr>
          <p:nvPr/>
        </p:nvSpPr>
        <p:spPr bwMode="auto">
          <a:xfrm>
            <a:off x="3770313" y="1535113"/>
            <a:ext cx="1633537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4" name="AutoShape 113"/>
          <p:cNvSpPr>
            <a:spLocks noChangeArrowheads="1"/>
          </p:cNvSpPr>
          <p:nvPr/>
        </p:nvSpPr>
        <p:spPr bwMode="auto">
          <a:xfrm rot="10800000" flipV="1">
            <a:off x="5773738" y="1493838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(987,4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AutoShape 97"/>
          <p:cNvSpPr>
            <a:spLocks noChangeArrowheads="1"/>
          </p:cNvSpPr>
          <p:nvPr/>
        </p:nvSpPr>
        <p:spPr bwMode="auto">
          <a:xfrm>
            <a:off x="3157538" y="17335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06" name="AutoShape 102"/>
          <p:cNvSpPr>
            <a:spLocks/>
          </p:cNvSpPr>
          <p:nvPr/>
        </p:nvSpPr>
        <p:spPr bwMode="auto">
          <a:xfrm>
            <a:off x="5430838" y="1601788"/>
            <a:ext cx="304800" cy="498475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07" name="AutoShape 8"/>
          <p:cNvSpPr>
            <a:spLocks noChangeArrowheads="1"/>
          </p:cNvSpPr>
          <p:nvPr/>
        </p:nvSpPr>
        <p:spPr bwMode="auto">
          <a:xfrm>
            <a:off x="479425" y="2362200"/>
            <a:ext cx="264477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«Очистные сооружения п.Зименки Муромского района Владимирской области» (3900,0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8" name="AutoShape 11"/>
          <p:cNvSpPr>
            <a:spLocks noChangeArrowheads="1"/>
          </p:cNvSpPr>
          <p:nvPr/>
        </p:nvSpPr>
        <p:spPr bwMode="auto">
          <a:xfrm>
            <a:off x="3824288" y="2476500"/>
            <a:ext cx="1590675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9" name="AutoShape 97"/>
          <p:cNvSpPr>
            <a:spLocks noChangeArrowheads="1"/>
          </p:cNvSpPr>
          <p:nvPr/>
        </p:nvSpPr>
        <p:spPr bwMode="auto">
          <a:xfrm rot="-184155">
            <a:off x="3197225" y="249872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10" name="AutoShape 12"/>
          <p:cNvSpPr>
            <a:spLocks noChangeArrowheads="1"/>
          </p:cNvSpPr>
          <p:nvPr/>
        </p:nvSpPr>
        <p:spPr bwMode="auto">
          <a:xfrm>
            <a:off x="3854450" y="3508375"/>
            <a:ext cx="1633538" cy="587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(2600,0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endParaRPr lang="ru-RU" altLang="ru-RU"/>
          </a:p>
        </p:txBody>
      </p:sp>
      <p:sp>
        <p:nvSpPr>
          <p:cNvPr id="59411" name="AutoShape 97"/>
          <p:cNvSpPr>
            <a:spLocks noChangeArrowheads="1"/>
          </p:cNvSpPr>
          <p:nvPr/>
        </p:nvSpPr>
        <p:spPr bwMode="auto">
          <a:xfrm rot="1901984">
            <a:off x="3116263" y="3122613"/>
            <a:ext cx="809625" cy="250825"/>
          </a:xfrm>
          <a:prstGeom prst="notchedRightArrow">
            <a:avLst>
              <a:gd name="adj1" fmla="val 50000"/>
              <a:gd name="adj2" fmla="val 60388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12" name="AutoShape 16"/>
          <p:cNvSpPr>
            <a:spLocks noChangeArrowheads="1"/>
          </p:cNvSpPr>
          <p:nvPr/>
        </p:nvSpPr>
        <p:spPr bwMode="auto">
          <a:xfrm>
            <a:off x="5776913" y="2205038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объекта 1000,0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3" name="AutoShape 17"/>
          <p:cNvSpPr>
            <a:spLocks noChangeArrowheads="1"/>
          </p:cNvSpPr>
          <p:nvPr/>
        </p:nvSpPr>
        <p:spPr bwMode="auto">
          <a:xfrm>
            <a:off x="5768975" y="2603500"/>
            <a:ext cx="2994025" cy="458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280,0 тыс. рублей</a:t>
            </a:r>
          </a:p>
          <a:p>
            <a:endParaRPr lang="ru-RU" altLang="ru-RU" sz="1600"/>
          </a:p>
        </p:txBody>
      </p:sp>
      <p:sp>
        <p:nvSpPr>
          <p:cNvPr id="59414" name="AutoShape 18"/>
          <p:cNvSpPr>
            <a:spLocks noChangeArrowheads="1"/>
          </p:cNvSpPr>
          <p:nvPr/>
        </p:nvSpPr>
        <p:spPr bwMode="auto">
          <a:xfrm>
            <a:off x="5768975" y="3062288"/>
            <a:ext cx="2998788" cy="3667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объекта  20,0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5" name="AutoShape 19"/>
          <p:cNvSpPr>
            <a:spLocks noChangeArrowheads="1"/>
          </p:cNvSpPr>
          <p:nvPr/>
        </p:nvSpPr>
        <p:spPr bwMode="auto">
          <a:xfrm>
            <a:off x="5792788" y="3508375"/>
            <a:ext cx="2974975" cy="27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500,0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6" name="AutoShape 20"/>
          <p:cNvSpPr>
            <a:spLocks noChangeArrowheads="1"/>
          </p:cNvSpPr>
          <p:nvPr/>
        </p:nvSpPr>
        <p:spPr bwMode="auto">
          <a:xfrm>
            <a:off x="5815013" y="3813175"/>
            <a:ext cx="2976562" cy="336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2100,0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407988" y="5789613"/>
            <a:ext cx="8256587" cy="739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lvl="1" algn="just">
              <a:spcAft>
                <a:spcPts val="1000"/>
              </a:spcAft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 Строительство наружных сетей водопровода в с. Ковардицы протяженностью 36,941 км позволит обеспечить качественной питьевой водой 798 домовладений или 1800 жителей;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8" name="AutoShape 102"/>
          <p:cNvSpPr>
            <a:spLocks/>
          </p:cNvSpPr>
          <p:nvPr/>
        </p:nvSpPr>
        <p:spPr bwMode="auto">
          <a:xfrm>
            <a:off x="5481638" y="2295525"/>
            <a:ext cx="292100" cy="1125538"/>
          </a:xfrm>
          <a:prstGeom prst="leftBrace">
            <a:avLst>
              <a:gd name="adj1" fmla="val 7692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19" name="AutoShape 102"/>
          <p:cNvSpPr>
            <a:spLocks/>
          </p:cNvSpPr>
          <p:nvPr/>
        </p:nvSpPr>
        <p:spPr bwMode="auto">
          <a:xfrm>
            <a:off x="5487988" y="3519488"/>
            <a:ext cx="295275" cy="650875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20" name="AutoShape 113"/>
          <p:cNvSpPr>
            <a:spLocks noChangeArrowheads="1"/>
          </p:cNvSpPr>
          <p:nvPr/>
        </p:nvSpPr>
        <p:spPr bwMode="auto">
          <a:xfrm rot="10800000" flipV="1">
            <a:off x="5773738" y="1858963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1" name="AutoShape 8"/>
          <p:cNvSpPr>
            <a:spLocks noChangeArrowheads="1"/>
          </p:cNvSpPr>
          <p:nvPr/>
        </p:nvSpPr>
        <p:spPr bwMode="auto">
          <a:xfrm>
            <a:off x="495300" y="5110163"/>
            <a:ext cx="2644775" cy="546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«Водозаборная скважина  в с. Борисоглеб Муромского района» </a:t>
            </a:r>
            <a:endParaRPr lang="ru-RU" altLang="ru-RU" sz="1000"/>
          </a:p>
        </p:txBody>
      </p:sp>
      <p:sp>
        <p:nvSpPr>
          <p:cNvPr id="59422" name="AutoShape 97"/>
          <p:cNvSpPr>
            <a:spLocks noChangeArrowheads="1"/>
          </p:cNvSpPr>
          <p:nvPr/>
        </p:nvSpPr>
        <p:spPr bwMode="auto">
          <a:xfrm>
            <a:off x="3157538" y="5257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23" name="AutoShape 112"/>
          <p:cNvSpPr>
            <a:spLocks noChangeArrowheads="1"/>
          </p:cNvSpPr>
          <p:nvPr/>
        </p:nvSpPr>
        <p:spPr bwMode="auto">
          <a:xfrm>
            <a:off x="3900488" y="5253038"/>
            <a:ext cx="1633537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(650,0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4" name="AutoShape 20"/>
          <p:cNvSpPr>
            <a:spLocks noChangeArrowheads="1"/>
          </p:cNvSpPr>
          <p:nvPr/>
        </p:nvSpPr>
        <p:spPr bwMode="auto">
          <a:xfrm>
            <a:off x="5772150" y="5221288"/>
            <a:ext cx="3109913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650 тыс. рублей</a:t>
            </a:r>
          </a:p>
        </p:txBody>
      </p:sp>
      <p:sp>
        <p:nvSpPr>
          <p:cNvPr id="59425" name="AutoShape 102"/>
          <p:cNvSpPr>
            <a:spLocks/>
          </p:cNvSpPr>
          <p:nvPr/>
        </p:nvSpPr>
        <p:spPr bwMode="auto">
          <a:xfrm>
            <a:off x="5534025" y="5170488"/>
            <a:ext cx="295275" cy="581025"/>
          </a:xfrm>
          <a:prstGeom prst="leftBrace">
            <a:avLst>
              <a:gd name="adj1" fmla="val 769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26" name="AutoShape 8"/>
          <p:cNvSpPr>
            <a:spLocks noChangeArrowheads="1"/>
          </p:cNvSpPr>
          <p:nvPr/>
        </p:nvSpPr>
        <p:spPr bwMode="auto">
          <a:xfrm>
            <a:off x="495300" y="43338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"Станция водоподготовки  с. Панфилово Муромского района"</a:t>
            </a:r>
            <a:endParaRPr lang="ru-RU" altLang="ru-RU" sz="1000"/>
          </a:p>
        </p:txBody>
      </p:sp>
      <p:sp>
        <p:nvSpPr>
          <p:cNvPr id="59427" name="AutoShape 97"/>
          <p:cNvSpPr>
            <a:spLocks noChangeArrowheads="1"/>
          </p:cNvSpPr>
          <p:nvPr/>
        </p:nvSpPr>
        <p:spPr bwMode="auto">
          <a:xfrm rot="-675461">
            <a:off x="3248025" y="4368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28" name="AutoShape 112"/>
          <p:cNvSpPr>
            <a:spLocks noChangeArrowheads="1"/>
          </p:cNvSpPr>
          <p:nvPr/>
        </p:nvSpPr>
        <p:spPr bwMode="auto">
          <a:xfrm>
            <a:off x="3900488" y="47498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9" name="AutoShape 102"/>
          <p:cNvSpPr>
            <a:spLocks/>
          </p:cNvSpPr>
          <p:nvPr/>
        </p:nvSpPr>
        <p:spPr bwMode="auto">
          <a:xfrm>
            <a:off x="5540375" y="4803775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30" name="AutoShape 20"/>
          <p:cNvSpPr>
            <a:spLocks noChangeArrowheads="1"/>
          </p:cNvSpPr>
          <p:nvPr/>
        </p:nvSpPr>
        <p:spPr bwMode="auto">
          <a:xfrm>
            <a:off x="5837238" y="48164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1300,0 тыс. рублей</a:t>
            </a:r>
          </a:p>
        </p:txBody>
      </p:sp>
      <p:sp>
        <p:nvSpPr>
          <p:cNvPr id="59431" name="AutoShape 112"/>
          <p:cNvSpPr>
            <a:spLocks noChangeArrowheads="1"/>
          </p:cNvSpPr>
          <p:nvPr/>
        </p:nvSpPr>
        <p:spPr bwMode="auto">
          <a:xfrm>
            <a:off x="3897313" y="4276725"/>
            <a:ext cx="1633537" cy="434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32" name="AutoShape 97"/>
          <p:cNvSpPr>
            <a:spLocks noChangeArrowheads="1"/>
          </p:cNvSpPr>
          <p:nvPr/>
        </p:nvSpPr>
        <p:spPr bwMode="auto">
          <a:xfrm rot="316433">
            <a:off x="3217863" y="47037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9433" name="AutoShape 20"/>
          <p:cNvSpPr>
            <a:spLocks noChangeArrowheads="1"/>
          </p:cNvSpPr>
          <p:nvPr/>
        </p:nvSpPr>
        <p:spPr bwMode="auto">
          <a:xfrm>
            <a:off x="5834063" y="41687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ПСД объекта 1000,0 тыс. рублей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4" name="AutoShape 20"/>
          <p:cNvSpPr>
            <a:spLocks noChangeArrowheads="1"/>
          </p:cNvSpPr>
          <p:nvPr/>
        </p:nvSpPr>
        <p:spPr bwMode="auto">
          <a:xfrm>
            <a:off x="5834063" y="4437063"/>
            <a:ext cx="3055937" cy="3063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7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ПСД по объекту 300,0 тыс. рублей</a:t>
            </a:r>
          </a:p>
        </p:txBody>
      </p:sp>
      <p:sp>
        <p:nvSpPr>
          <p:cNvPr id="59435" name="AutoShape 102"/>
          <p:cNvSpPr>
            <a:spLocks/>
          </p:cNvSpPr>
          <p:nvPr/>
        </p:nvSpPr>
        <p:spPr bwMode="auto">
          <a:xfrm>
            <a:off x="5530850" y="4191000"/>
            <a:ext cx="295275" cy="500063"/>
          </a:xfrm>
          <a:prstGeom prst="leftBrace">
            <a:avLst>
              <a:gd name="adj1" fmla="val 7680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228600" y="403225"/>
            <a:ext cx="2105546" cy="1425576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20491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включает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4 детских дошкольных учреждения (240 воспитанников)</a:t>
            </a:r>
          </a:p>
        </p:txBody>
      </p:sp>
      <p:sp>
        <p:nvSpPr>
          <p:cNvPr id="60422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8 общеобразовательных школ (1001 учащихся, 150 воспитанника)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60424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Муромского района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533400" y="19050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3"/>
          <p:cNvSpPr txBox="1">
            <a:spLocks noChangeArrowheads="1"/>
          </p:cNvSpPr>
          <p:nvPr/>
        </p:nvSpPr>
        <p:spPr bwMode="auto">
          <a:xfrm>
            <a:off x="304800" y="152400"/>
            <a:ext cx="815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2021 год</a:t>
            </a:r>
          </a:p>
        </p:txBody>
      </p:sp>
      <p:sp>
        <p:nvSpPr>
          <p:cNvPr id="61443" name="TextBox 14"/>
          <p:cNvSpPr txBox="1">
            <a:spLocks noChangeArrowheads="1"/>
          </p:cNvSpPr>
          <p:nvPr/>
        </p:nvSpPr>
        <p:spPr bwMode="auto">
          <a:xfrm>
            <a:off x="3898900" y="457200"/>
            <a:ext cx="5245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дошкольного образования детей в муниципальных дошкольных образовательных организациях (4 дошкольных учреждения)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30868,8 тыс.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1 167,0 тыс. рублей 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на 2021-2023 годы ежегодно (планируется оказать социальную поддержку, исходя из расчета в среднем на 1 получателя в месяц в сумме 1 648,3 рублей - 59 получателям, из них 24 работающих и 35 пенсионеров).</a:t>
            </a:r>
          </a:p>
        </p:txBody>
      </p:sp>
      <p:sp>
        <p:nvSpPr>
          <p:cNvPr id="61444" name="Левая фигурная скобка 9"/>
          <p:cNvSpPr>
            <a:spLocks/>
          </p:cNvSpPr>
          <p:nvPr/>
        </p:nvSpPr>
        <p:spPr bwMode="auto">
          <a:xfrm>
            <a:off x="3838575" y="457200"/>
            <a:ext cx="228600" cy="954088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45" name="TextBox 14"/>
          <p:cNvSpPr txBox="1">
            <a:spLocks noChangeArrowheads="1"/>
          </p:cNvSpPr>
          <p:nvPr/>
        </p:nvSpPr>
        <p:spPr bwMode="auto">
          <a:xfrm>
            <a:off x="3898900" y="1450975"/>
            <a:ext cx="52451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-ежемесячное 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6 874,6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-обеспечение предоставления общедоступного и бесплатного общего образования по основным общеобразовательным программам 1001 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123 589,3 тыс. рублей 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-организацию 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4 526,8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-приобретение транспортных средств для организации бесплатной перевозки обучающихся в муниципальных общеобразовательных организациях, реализующих основные общеобразовательные программы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2 100,0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-питание льготной категории учащихся 5-9 классов в муниципальных образовательных организациях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711,8 тыс. рублей 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5 612,4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-обновление 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1 023,2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-создание в общеобразовательных организациях, расположенных в сельской местности и малых городах, условий для занятий физической культурой и спортом в рамках реализации федерального проекта «Успех каждого ребенка» национального проекта «Образование» в 2021 году предусмотрены бюджетные ассигнования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574,8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800">
                <a:latin typeface="Times New Roman" pitchFamily="18" charset="0"/>
                <a:cs typeface="Times New Roman" pitchFamily="18" charset="0"/>
              </a:rPr>
              <a:t>-внедрение 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2021 году запланировано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10 233,7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6" name="TextBox 14"/>
          <p:cNvSpPr txBox="1">
            <a:spLocks noChangeArrowheads="1"/>
          </p:cNvSpPr>
          <p:nvPr/>
        </p:nvSpPr>
        <p:spPr bwMode="auto">
          <a:xfrm>
            <a:off x="3898900" y="4638675"/>
            <a:ext cx="5257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на поддержку приоритетных направлений развития отрасли образования запланировано по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1 544,8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45,0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3952875" y="5618163"/>
            <a:ext cx="51911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10164,4 тыс. рублей;</a:t>
            </a: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1782,4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-налог на благоустроенные помещения для детей сирот , оставшихся без попечения родителей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672,3 тыс. руб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sz="80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8" name="Прямоугольник 1"/>
          <p:cNvSpPr>
            <a:spLocks noChangeArrowheads="1"/>
          </p:cNvSpPr>
          <p:nvPr/>
        </p:nvSpPr>
        <p:spPr bwMode="auto">
          <a:xfrm>
            <a:off x="3124200" y="533400"/>
            <a:ext cx="6858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32035,8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Прямоугольник 14"/>
          <p:cNvSpPr>
            <a:spLocks noChangeArrowheads="1"/>
          </p:cNvSpPr>
          <p:nvPr/>
        </p:nvSpPr>
        <p:spPr bwMode="auto">
          <a:xfrm>
            <a:off x="3170238" y="2593975"/>
            <a:ext cx="677862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155246,6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Прямоугольник 15"/>
          <p:cNvSpPr>
            <a:spLocks noChangeArrowheads="1"/>
          </p:cNvSpPr>
          <p:nvPr/>
        </p:nvSpPr>
        <p:spPr bwMode="auto">
          <a:xfrm>
            <a:off x="3046413" y="4370388"/>
            <a:ext cx="927100" cy="13890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1667,8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6"/>
          <p:cNvSpPr>
            <a:spLocks noChangeArrowheads="1"/>
          </p:cNvSpPr>
          <p:nvPr/>
        </p:nvSpPr>
        <p:spPr bwMode="auto">
          <a:xfrm>
            <a:off x="3105150" y="5759450"/>
            <a:ext cx="871538" cy="779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13129,4  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18" descr="aanbod-ta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2971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Левая фигурная скобка 9"/>
          <p:cNvSpPr>
            <a:spLocks/>
          </p:cNvSpPr>
          <p:nvPr/>
        </p:nvSpPr>
        <p:spPr bwMode="auto">
          <a:xfrm>
            <a:off x="3860800" y="1450975"/>
            <a:ext cx="228600" cy="3124200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4" name="Левая фигурная скобка 9"/>
          <p:cNvSpPr>
            <a:spLocks/>
          </p:cNvSpPr>
          <p:nvPr/>
        </p:nvSpPr>
        <p:spPr bwMode="auto">
          <a:xfrm>
            <a:off x="3856038" y="4643438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5" name="Левая фигурная скобка 9"/>
          <p:cNvSpPr>
            <a:spLocks/>
          </p:cNvSpPr>
          <p:nvPr/>
        </p:nvSpPr>
        <p:spPr bwMode="auto">
          <a:xfrm>
            <a:off x="3881438" y="5583238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137160" y="2760028"/>
          <a:ext cx="2967990" cy="348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616700" y="59324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68298" y="779463"/>
            <a:ext cx="3596149" cy="2406036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обновление материально- технической базы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для формирования у обучающихся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современ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н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ых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технологических и гуманитарных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навы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ков в сумме 1023,2 тыс.руб.</a:t>
            </a:r>
          </a:p>
          <a:p>
            <a:pPr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циф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рового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и гуманитарного профилей «Точка роста» )</a:t>
            </a: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28600" y="3505200"/>
            <a:ext cx="3721099" cy="266541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«Успех каждого ребенка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создание в общеобразовательных организациях,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расположенных в сельской местности, условий для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занятий физической культурой и спортом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2021 годы в сумме 574,8 тыс. руб.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(Бюджетные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ассигнования будут направлены на ремонт спор-</a:t>
            </a:r>
          </a:p>
          <a:p>
            <a:pPr algn="ctr"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тивного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зала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Алешунинской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)    </a:t>
            </a:r>
          </a:p>
          <a:p>
            <a:pPr algn="ctr"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3" name="AutoShape 26"/>
          <p:cNvSpPr>
            <a:spLocks noChangeArrowheads="1"/>
          </p:cNvSpPr>
          <p:nvPr/>
        </p:nvSpPr>
        <p:spPr bwMode="auto">
          <a:xfrm>
            <a:off x="5702300" y="779463"/>
            <a:ext cx="2952750" cy="12985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Национальный проект 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«Образование»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2474" name="AutoShape 51"/>
          <p:cNvSpPr>
            <a:spLocks noChangeArrowheads="1"/>
          </p:cNvSpPr>
          <p:nvPr/>
        </p:nvSpPr>
        <p:spPr bwMode="auto">
          <a:xfrm rot="10800000">
            <a:off x="3949700" y="1212850"/>
            <a:ext cx="173355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5" name="Text Box 52"/>
          <p:cNvSpPr txBox="1">
            <a:spLocks noChangeArrowheads="1"/>
          </p:cNvSpPr>
          <p:nvPr/>
        </p:nvSpPr>
        <p:spPr bwMode="auto">
          <a:xfrm>
            <a:off x="5389563" y="3343275"/>
            <a:ext cx="2809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6" name="AutoShape 53"/>
          <p:cNvSpPr>
            <a:spLocks noChangeArrowheads="1"/>
          </p:cNvSpPr>
          <p:nvPr/>
        </p:nvSpPr>
        <p:spPr bwMode="auto">
          <a:xfrm>
            <a:off x="4635500" y="3203575"/>
            <a:ext cx="4216400" cy="2757488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 образовательная 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образовательной среды в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на 2021 год в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10233,7 тыс. руб.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</a:p>
          <a:p>
            <a:pPr algn="ctr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ассигнования планируется направить на приобретение</a:t>
            </a:r>
          </a:p>
          <a:p>
            <a:pPr algn="ctr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вычислительной техники, периферийного оборудования, прог-</a:t>
            </a:r>
          </a:p>
          <a:p>
            <a:pPr algn="ctr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рамного обеспечения и презентационного оборудования в </a:t>
            </a:r>
          </a:p>
          <a:p>
            <a:pPr algn="ctr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общеобразовательным организациям)</a:t>
            </a: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7" name="AutoShape 61"/>
          <p:cNvSpPr>
            <a:spLocks noChangeArrowheads="1"/>
          </p:cNvSpPr>
          <p:nvPr/>
        </p:nvSpPr>
        <p:spPr bwMode="auto">
          <a:xfrm>
            <a:off x="6542088" y="2078038"/>
            <a:ext cx="504825" cy="1125537"/>
          </a:xfrm>
          <a:prstGeom prst="downArrow">
            <a:avLst>
              <a:gd name="adj1" fmla="val 50000"/>
              <a:gd name="adj2" fmla="val 29139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8" name="AutoShape 51"/>
          <p:cNvSpPr>
            <a:spLocks noChangeArrowheads="1"/>
          </p:cNvSpPr>
          <p:nvPr/>
        </p:nvSpPr>
        <p:spPr bwMode="auto">
          <a:xfrm rot="8584695">
            <a:off x="3584575" y="2589213"/>
            <a:ext cx="2435225" cy="431800"/>
          </a:xfrm>
          <a:prstGeom prst="rightArrow">
            <a:avLst>
              <a:gd name="adj1" fmla="val 50000"/>
              <a:gd name="adj2" fmla="val 8347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9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i="1" u="sng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3491" name="Rectangle 122"/>
          <p:cNvSpPr>
            <a:spLocks noChangeArrowheads="1"/>
          </p:cNvSpPr>
          <p:nvPr/>
        </p:nvSpPr>
        <p:spPr bwMode="auto">
          <a:xfrm>
            <a:off x="1219200" y="0"/>
            <a:ext cx="7489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33363" y="3657600"/>
            <a:ext cx="38052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31800"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в сфере культуры осуществляется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31800"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-муниципальными бюджетными учреждениями в количестве 3 единиц: «Центр культуры и досуга «Панфиловский», «Музейно-выставочное объединение», «Централизованная библиотечная система».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Структура расходов на культуру на 2021 год</a:t>
            </a: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31800"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учреждений: «Центр культуры и досуга «Панфиловский», «Музейно-выставочное объединение», «Централизованная библиотечная система»,  в том числе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сумме 18164,4 тыс. рублей в 2021 году, (планируется возместить коммунальные расходы 29 гражданам, из них 25 работающие, 4 пенсионера)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Динамика расходов на культуру</a:t>
            </a:r>
          </a:p>
        </p:txBody>
      </p:sp>
      <p:pic>
        <p:nvPicPr>
          <p:cNvPr id="6349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19150"/>
            <a:ext cx="4114800" cy="274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550" y="811213"/>
            <a:ext cx="4379913" cy="275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78863" cy="594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5539" name="Rectangle 122"/>
          <p:cNvSpPr>
            <a:spLocks noChangeArrowheads="1"/>
          </p:cNvSpPr>
          <p:nvPr/>
        </p:nvSpPr>
        <p:spPr bwMode="auto">
          <a:xfrm>
            <a:off x="1065213" y="0"/>
            <a:ext cx="7489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65540" name="TextBox 13"/>
          <p:cNvSpPr txBox="1">
            <a:spLocks noChangeArrowheads="1"/>
          </p:cNvSpPr>
          <p:nvPr/>
        </p:nvSpPr>
        <p:spPr bwMode="auto">
          <a:xfrm>
            <a:off x="230188" y="320675"/>
            <a:ext cx="40338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4724400" y="320675"/>
            <a:ext cx="4267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на 2020 год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31800" algn="just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2021 году 8,0%, в 2022 году 10,1%, в 2023 году 11,3%.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0188" y="3354388"/>
          <a:ext cx="8761412" cy="3119437"/>
        </p:xfrm>
        <a:graphic>
          <a:graphicData uri="http://schemas.openxmlformats.org/drawingml/2006/table">
            <a:tbl>
              <a:tblPr/>
              <a:tblGrid>
                <a:gridCol w="761352"/>
                <a:gridCol w="2589860"/>
                <a:gridCol w="5410200"/>
              </a:tblGrid>
              <a:tr h="20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Сумма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год, 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1 578,5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158,7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Социальная поддержка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детей-инвалидов дошкольного возраста.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3 024,3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предоставлена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148,4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проживающих в сельской  местности, в т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. молодых семей и  молодых специалистов. В 2020 году планируется предоставление социальной выплаты на приобретение жилья 2 семьям 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 семьям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294,8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Возмещение расходов за социальные проездные билеты жителям района.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2 132,4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(1001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учеников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150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воспитанников)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17 686,0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 в сумме по 17 686,0 тыс. рублей на 2021-2023 годы ежегодно, в том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числе на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оздоровительные мероприятия детям-сиротам, находящихся в приемной семье и семье опекуна – 540,0 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(49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приемных детей,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16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опекаемых), материальное обеспечение приемной семье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5527,0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приемных семей, в которых находятся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детей), вознаграждение, причитающееся приемному родителю за каждого воспитанника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9637,0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семей, 33 получателя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),выплаты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семьям опекунов на содержание подопечных детей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1982,0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(19 опекаемых детей).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039,2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1 653,3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жильем молодых семей в рамках муниципальной программы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 из 4х человек и 1 семье из 3х человек.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Другие вопросы в области социальной политике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940,4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76200" y="574104"/>
          <a:ext cx="4572000" cy="225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24781" y="598488"/>
          <a:ext cx="4266819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76088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 i="1" u="sng"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6563" name="AutoShape 26"/>
          <p:cNvSpPr>
            <a:spLocks noChangeArrowheads="1"/>
          </p:cNvSpPr>
          <p:nvPr/>
        </p:nvSpPr>
        <p:spPr bwMode="auto">
          <a:xfrm>
            <a:off x="4572000" y="762000"/>
            <a:ext cx="4019550" cy="16287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рамках федерального проекта  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«Спорт-норма жизни», входящего 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состав национального проекта 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«Демография»</a:t>
            </a:r>
          </a:p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</p:txBody>
      </p:sp>
      <p:sp>
        <p:nvSpPr>
          <p:cNvPr id="66564" name="AutoShape 61"/>
          <p:cNvSpPr>
            <a:spLocks noChangeArrowheads="1"/>
          </p:cNvSpPr>
          <p:nvPr/>
        </p:nvSpPr>
        <p:spPr bwMode="auto">
          <a:xfrm>
            <a:off x="6581775" y="2417763"/>
            <a:ext cx="581025" cy="1392237"/>
          </a:xfrm>
          <a:prstGeom prst="downArrow">
            <a:avLst>
              <a:gd name="adj1" fmla="val 50000"/>
              <a:gd name="adj2" fmla="val 2914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5" name="AutoShape 51"/>
          <p:cNvSpPr>
            <a:spLocks noChangeArrowheads="1"/>
          </p:cNvSpPr>
          <p:nvPr/>
        </p:nvSpPr>
        <p:spPr bwMode="auto">
          <a:xfrm rot="7309769" flipV="1">
            <a:off x="3881438" y="2873375"/>
            <a:ext cx="1697037" cy="563563"/>
          </a:xfrm>
          <a:prstGeom prst="rightArrow">
            <a:avLst>
              <a:gd name="adj1" fmla="val 50000"/>
              <a:gd name="adj2" fmla="val 8371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6" name="AutoShape 53"/>
          <p:cNvSpPr>
            <a:spLocks noChangeArrowheads="1"/>
          </p:cNvSpPr>
          <p:nvPr/>
        </p:nvSpPr>
        <p:spPr bwMode="auto">
          <a:xfrm>
            <a:off x="5029200" y="3810000"/>
            <a:ext cx="3759200" cy="2057400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b="1" i="1" u="sng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Строительство  площадки 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для подготовки и сдачи нормативов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ВФСК ГТО ( село Чаадаево)в сумме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3515,0 тыс. руб.</a:t>
            </a:r>
          </a:p>
          <a:p>
            <a:pPr algn="ctr"/>
            <a:endParaRPr lang="ru-RU" sz="1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200" b="1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79475" y="3790950"/>
            <a:ext cx="3516313" cy="28194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i="1" u="sng" dirty="0">
                <a:solidFill>
                  <a:srgbClr val="000000"/>
                </a:solidFill>
                <a:latin typeface="Times New Roman" pitchFamily="18" charset="0"/>
              </a:rPr>
              <a:t>На 2021 год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площадка» в Муромском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районе (с.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</a:rPr>
              <a:t>Молотицы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) в сумме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9553,4 тыс. руб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объекта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площадка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В Муромском районе  (п. Зименки) в сумме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1241,9 тыс. руб.</a:t>
            </a:r>
            <a:endParaRPr lang="ru-RU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066800"/>
            <a:ext cx="4051300" cy="2271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258888" y="914400"/>
            <a:ext cx="72739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Российской Федерации</a:t>
            </a:r>
            <a:endParaRPr lang="ru-RU" altLang="ru-RU" sz="1900" i="1"/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484438" y="1268413"/>
            <a:ext cx="3816350" cy="55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22336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5003800" y="1916113"/>
            <a:ext cx="39608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субъекта РФ</a:t>
            </a: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4067175" y="2492375"/>
            <a:ext cx="1871663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Бюджет субъекта РФ</a:t>
            </a:r>
          </a:p>
        </p:txBody>
      </p:sp>
      <p:sp>
        <p:nvSpPr>
          <p:cNvPr id="30731" name="Text Box 24"/>
          <p:cNvSpPr txBox="1">
            <a:spLocks noChangeArrowheads="1"/>
          </p:cNvSpPr>
          <p:nvPr/>
        </p:nvSpPr>
        <p:spPr bwMode="auto">
          <a:xfrm>
            <a:off x="6732588" y="2492375"/>
            <a:ext cx="2305050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3851275" y="3068638"/>
            <a:ext cx="2016125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городского округа</a:t>
            </a:r>
          </a:p>
        </p:txBody>
      </p:sp>
      <p:sp>
        <p:nvSpPr>
          <p:cNvPr id="30733" name="Text Box 27"/>
          <p:cNvSpPr txBox="1">
            <a:spLocks noChangeArrowheads="1"/>
          </p:cNvSpPr>
          <p:nvPr/>
        </p:nvSpPr>
        <p:spPr bwMode="auto">
          <a:xfrm>
            <a:off x="2916238" y="3860800"/>
            <a:ext cx="1871662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0734" name="Text Box 28"/>
          <p:cNvSpPr txBox="1">
            <a:spLocks noChangeArrowheads="1"/>
          </p:cNvSpPr>
          <p:nvPr/>
        </p:nvSpPr>
        <p:spPr bwMode="auto">
          <a:xfrm>
            <a:off x="5076825" y="3860800"/>
            <a:ext cx="1728788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 flipH="1">
            <a:off x="1547813" y="1557338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32"/>
          <p:cNvSpPr>
            <a:spLocks noChangeShapeType="1"/>
          </p:cNvSpPr>
          <p:nvPr/>
        </p:nvSpPr>
        <p:spPr bwMode="auto">
          <a:xfrm>
            <a:off x="6300788" y="1557338"/>
            <a:ext cx="8636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 flipH="1">
            <a:off x="4787900" y="2133600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>
            <a:off x="7667625" y="2205038"/>
            <a:ext cx="31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36"/>
          <p:cNvSpPr>
            <a:spLocks noChangeShapeType="1"/>
          </p:cNvSpPr>
          <p:nvPr/>
        </p:nvSpPr>
        <p:spPr bwMode="auto">
          <a:xfrm flipH="1">
            <a:off x="5580063" y="263683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H="1">
            <a:off x="7667625" y="27813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39"/>
          <p:cNvSpPr>
            <a:spLocks noChangeShapeType="1"/>
          </p:cNvSpPr>
          <p:nvPr/>
        </p:nvSpPr>
        <p:spPr bwMode="auto">
          <a:xfrm flipH="1">
            <a:off x="4429125" y="34290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Line 41"/>
          <p:cNvSpPr>
            <a:spLocks noChangeShapeType="1"/>
          </p:cNvSpPr>
          <p:nvPr/>
        </p:nvSpPr>
        <p:spPr bwMode="auto">
          <a:xfrm>
            <a:off x="7956550" y="34290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Line 42"/>
          <p:cNvSpPr>
            <a:spLocks noChangeShapeType="1"/>
          </p:cNvSpPr>
          <p:nvPr/>
        </p:nvSpPr>
        <p:spPr bwMode="auto">
          <a:xfrm flipH="1">
            <a:off x="6661150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30746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7021513" y="3860800"/>
            <a:ext cx="1871662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2305050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30749" name="Text Box 58"/>
          <p:cNvSpPr txBox="1">
            <a:spLocks noChangeArrowheads="1"/>
          </p:cNvSpPr>
          <p:nvPr/>
        </p:nvSpPr>
        <p:spPr bwMode="auto">
          <a:xfrm>
            <a:off x="228600" y="304800"/>
            <a:ext cx="8915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Консолидированный бюджет - свод бюджетов всех уровней бюджетной системы на соответствующей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7587" name="Rectangle 122"/>
          <p:cNvSpPr>
            <a:spLocks noChangeArrowheads="1"/>
          </p:cNvSpPr>
          <p:nvPr/>
        </p:nvSpPr>
        <p:spPr bwMode="auto">
          <a:xfrm>
            <a:off x="469900" y="152400"/>
            <a:ext cx="8674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Численность работников органов местного самоуправления (муниципальных служащих) с  2020 по 2023 год составляет 24 единицы. 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60338" y="815975"/>
            <a:ext cx="4319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2020-2023 , тыс. рублей</a:t>
            </a: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4576763" y="825500"/>
            <a:ext cx="4518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sp>
        <p:nvSpPr>
          <p:cNvPr id="67590" name="TextBox 13"/>
          <p:cNvSpPr txBox="1">
            <a:spLocks noChangeArrowheads="1"/>
          </p:cNvSpPr>
          <p:nvPr/>
        </p:nvSpPr>
        <p:spPr bwMode="auto">
          <a:xfrm>
            <a:off x="33338" y="3644900"/>
            <a:ext cx="457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расходов, %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4660900" y="3644900"/>
            <a:ext cx="457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доходов, %</a:t>
            </a:r>
          </a:p>
        </p:txBody>
      </p:sp>
      <p:pic>
        <p:nvPicPr>
          <p:cNvPr id="6759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358900"/>
            <a:ext cx="4208462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59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4333875"/>
            <a:ext cx="4208462" cy="238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59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4075" y="4332288"/>
            <a:ext cx="4254500" cy="2406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59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4075" y="1358900"/>
            <a:ext cx="42545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fld id="{F5EAF780-5369-4100-AFFF-F9BCC3D99184}" type="slidenum">
              <a:rPr lang="ru-RU" altLang="ru-RU" sz="1400"/>
              <a:pPr algn="r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t>41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Межбюджетные отношения на 2021 год.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49188" y="934328"/>
            <a:ext cx="3327118" cy="13432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775" y="990600"/>
            <a:ext cx="320516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бюджета Владимирской области:</a:t>
            </a:r>
          </a:p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- дотации 126304,0 тыс. рублей;</a:t>
            </a:r>
          </a:p>
          <a:p>
            <a:pPr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субсидии 115980,0  тыс. рублей;</a:t>
            </a:r>
          </a:p>
          <a:p>
            <a:pPr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149527,3 тыс. рублей;</a:t>
            </a:r>
          </a:p>
          <a:p>
            <a:pPr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иные межбюджетные трансферты 9470,5 тыс. рублей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458777"/>
            <a:ext cx="3327118" cy="155516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grpSp>
        <p:nvGrpSpPr>
          <p:cNvPr id="68619" name="AutoShape 7"/>
          <p:cNvGrpSpPr>
            <a:grpSpLocks/>
          </p:cNvGrpSpPr>
          <p:nvPr/>
        </p:nvGrpSpPr>
        <p:grpSpPr bwMode="auto">
          <a:xfrm>
            <a:off x="4954588" y="3444875"/>
            <a:ext cx="3444875" cy="742950"/>
            <a:chOff x="3137" y="2362"/>
            <a:chExt cx="2170" cy="468"/>
          </a:xfrm>
        </p:grpSpPr>
        <p:pic>
          <p:nvPicPr>
            <p:cNvPr id="68634" name="AutoShape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7" y="2362"/>
              <a:ext cx="2170" cy="4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8635" name="Text Box 12"/>
            <p:cNvSpPr txBox="1">
              <a:spLocks noChangeArrowheads="1"/>
            </p:cNvSpPr>
            <p:nvPr/>
          </p:nvSpPr>
          <p:spPr bwMode="auto">
            <a:xfrm>
              <a:off x="3173" y="2397"/>
              <a:ext cx="2098" cy="3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1300">
                <a:latin typeface="Times New Roman" pitchFamily="18" charset="0"/>
              </a:endParaRPr>
            </a:p>
          </p:txBody>
        </p:sp>
      </p:grpSp>
      <p:sp>
        <p:nvSpPr>
          <p:cNvPr id="68620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1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228600" y="2514600"/>
            <a:ext cx="33131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бюджетов поселений: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3994,9 тыс. рублей</a:t>
            </a:r>
          </a:p>
        </p:txBody>
      </p:sp>
      <p:sp>
        <p:nvSpPr>
          <p:cNvPr id="68623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5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68626" name="AutoShape 53"/>
          <p:cNvSpPr>
            <a:spLocks noChangeArrowheads="1"/>
          </p:cNvSpPr>
          <p:nvPr/>
        </p:nvSpPr>
        <p:spPr bwMode="auto">
          <a:xfrm>
            <a:off x="3671888" y="4557713"/>
            <a:ext cx="5329237" cy="218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7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8" name="Text Box 59"/>
          <p:cNvSpPr txBox="1">
            <a:spLocks noChangeArrowheads="1"/>
          </p:cNvSpPr>
          <p:nvPr/>
        </p:nvSpPr>
        <p:spPr bwMode="auto">
          <a:xfrm>
            <a:off x="3975100" y="4635500"/>
            <a:ext cx="4935538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1. </a:t>
            </a:r>
            <a:r>
              <a:rPr lang="ru-RU" altLang="ru-RU" sz="1000" i="1" u="sng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itchFamily="18" charset="0"/>
              </a:rPr>
              <a:t>:</a:t>
            </a:r>
          </a:p>
          <a:p>
            <a:pPr algn="just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Борисоглебское 5975,0 тыс. рублей;</a:t>
            </a:r>
          </a:p>
          <a:p>
            <a:pPr algn="just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Ковардицкое 9250,0 тыс. рублей.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2. </a:t>
            </a:r>
            <a:r>
              <a:rPr lang="ru-RU" altLang="ru-RU" sz="1000" i="1" u="sng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Борисоглебское 7231,0 тыс.руб.;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Ковардицкое 11196,0 тыс.руб.  </a:t>
            </a:r>
            <a:r>
              <a:rPr lang="ru-RU" altLang="ru-RU" sz="1000" i="1">
                <a:latin typeface="Times New Roman" pitchFamily="18" charset="0"/>
              </a:rPr>
              <a:t> 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- 1767,80 тыс. рублей (средства будут распределены между сельскими поселениями в течении 2021 года).</a:t>
            </a:r>
          </a:p>
          <a:p>
            <a:pPr algn="just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itchFamily="18" charset="0"/>
            </a:endParaRPr>
          </a:p>
        </p:txBody>
      </p:sp>
      <p:sp>
        <p:nvSpPr>
          <p:cNvPr id="68629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30" name="AutoShape 51"/>
          <p:cNvSpPr>
            <a:spLocks noChangeArrowheads="1"/>
          </p:cNvSpPr>
          <p:nvPr/>
        </p:nvSpPr>
        <p:spPr bwMode="auto">
          <a:xfrm rot="8245893">
            <a:off x="3327400" y="3775075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 округ Муром – 530,1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- 1602,0 тыс. руб.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- 1738,0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963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69636" name="Диаграмма 4"/>
          <p:cNvGraphicFramePr>
            <a:graphicFrameLocks/>
          </p:cNvGraphicFramePr>
          <p:nvPr/>
        </p:nvGraphicFramePr>
        <p:xfrm>
          <a:off x="330200" y="254000"/>
          <a:ext cx="8483600" cy="6350000"/>
        </p:xfrm>
        <a:graphic>
          <a:graphicData uri="http://schemas.openxmlformats.org/presentationml/2006/ole">
            <p:oleObj spid="_x0000_s69636" r:id="rId3" imgW="8486367" imgH="634648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241300" y="366713"/>
            <a:ext cx="8534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Программный бюджет</a:t>
            </a:r>
          </a:p>
        </p:txBody>
      </p:sp>
      <p:pic>
        <p:nvPicPr>
          <p:cNvPr id="70659" name="Picture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90563"/>
            <a:ext cx="8534400" cy="609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0700" y="0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381000" y="179388"/>
            <a:ext cx="8239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i="1"/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2020-2023 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762000"/>
          <a:ext cx="8763000" cy="6019800"/>
        </p:xfrm>
        <a:graphic>
          <a:graphicData uri="http://schemas.openxmlformats.org/drawingml/2006/table">
            <a:tbl>
              <a:tblPr/>
              <a:tblGrid>
                <a:gridCol w="3215244"/>
                <a:gridCol w="1543316"/>
                <a:gridCol w="1286098"/>
                <a:gridCol w="1359171"/>
                <a:gridCol w="1359171"/>
              </a:tblGrid>
              <a:tr h="314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 по состоянию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01.11.2020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2022год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28 007,710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1248,19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4,400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104,400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95,700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7119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347,000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1064,000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решением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8569325" cy="222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2925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>
                <a:latin typeface="Times New Roman" pitchFamily="18" charset="0"/>
              </a:rPr>
              <a:t>Информация для контактов</a:t>
            </a:r>
          </a:p>
          <a:p>
            <a:pPr indent="542925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>
              <a:latin typeface="Times New Roman" pitchFamily="18" charset="0"/>
            </a:endParaRPr>
          </a:p>
          <a:p>
            <a:pPr indent="542925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Адрес: пл. Крестьянина, 6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тел. (49234) 3-31-95, факс (49234) 2-69-95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>
                <a:latin typeface="Times New Roman" pitchFamily="18" charset="0"/>
              </a:rPr>
              <a:t>e-mail: </a:t>
            </a:r>
            <a:r>
              <a:rPr lang="ru-RU" altLang="ru-RU" sz="1400" u="sng">
                <a:latin typeface="Times New Roman" pitchFamily="18" charset="0"/>
              </a:rPr>
              <a:t>rayfu@mail.ru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542925"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2709" name="Picture 8" descr="murom-22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268413"/>
            <a:ext cx="3311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</a:t>
            </a:r>
          </a:p>
          <a:p>
            <a:pPr algn="ctr"/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Решение Совета народных депутатов Муромского района от 18.03.2021 №</a:t>
            </a:r>
            <a:r>
              <a:rPr lang="en-US" altLang="ru-RU" sz="1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15</a:t>
            </a:r>
            <a:endParaRPr lang="ru-RU" altLang="ru-RU" sz="1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 «О внесении изменений в решение Совета народных депутатов Муромского района от 16.12.2020 №78 «О бюджете Муромского района на 2021 год и плановый период 2022 и 2023 годов» </a:t>
            </a:r>
          </a:p>
        </p:txBody>
      </p:sp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2079625" y="1063625"/>
            <a:ext cx="487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u="sng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  <a:p>
            <a:endParaRPr lang="ru-RU" altLang="ru-RU"/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327025" y="1377950"/>
            <a:ext cx="8696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2021 год увеличивается на 0,02% или на 79,424 тыс. рублей по отношению к утвержденному плану (514071,93092 тыс.рублей) и составляет 514151,35492 тыс. рублей.</a:t>
            </a:r>
          </a:p>
          <a:p>
            <a:pPr indent="358775"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Расходная часть бюджета Муромского района на 2022-2023 годы остается без изменений и составит 345719,6 тыс.рублей и 331159,6 тыс.рублей соответственно. </a:t>
            </a:r>
          </a:p>
          <a:p>
            <a:pPr indent="358775" eaLnBrk="0" hangingPunct="0"/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2246313"/>
            <a:ext cx="6867525" cy="420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1"/>
          <p:cNvSpPr>
            <a:spLocks noChangeArrowheads="1"/>
          </p:cNvSpPr>
          <p:nvPr/>
        </p:nvSpPr>
        <p:spPr bwMode="auto">
          <a:xfrm>
            <a:off x="2887663" y="228600"/>
            <a:ext cx="3309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i="1" u="sng">
                <a:latin typeface="Times New Roman" pitchFamily="18" charset="0"/>
              </a:rPr>
              <a:t>Межбюджетные отношения </a:t>
            </a:r>
            <a:endParaRPr lang="ru-RU"/>
          </a:p>
        </p:txBody>
      </p:sp>
      <p:sp>
        <p:nvSpPr>
          <p:cNvPr id="3" name="Text Box 59"/>
          <p:cNvSpPr txBox="1">
            <a:spLocks noChangeArrowheads="1"/>
          </p:cNvSpPr>
          <p:nvPr/>
        </p:nvSpPr>
        <p:spPr bwMode="auto">
          <a:xfrm>
            <a:off x="381000" y="685800"/>
            <a:ext cx="8141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000" b="1" dirty="0" smtClean="0">
                <a:latin typeface="Times New Roman" pitchFamily="18" charset="0"/>
              </a:rPr>
              <a:t>Иные межбюджетные трансферты на сбалансированность бюджетов муниципальных образований Борисоглебское и </a:t>
            </a:r>
            <a:r>
              <a:rPr lang="ru-RU" altLang="ru-RU" sz="1000" b="1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b="1" dirty="0" smtClean="0">
                <a:latin typeface="Times New Roman" pitchFamily="18" charset="0"/>
              </a:rPr>
              <a:t>  из бюджета Муромского района 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  <a:defRPr/>
            </a:pPr>
            <a:endParaRPr lang="ru-RU" altLang="ru-RU" sz="800" dirty="0" smtClean="0">
              <a:effectLst>
                <a:reflection stA="0" endPos="65000" dist="50800" dir="5400000" sy="-100000" algn="bl" rotWithShape="0"/>
              </a:effectLst>
              <a:latin typeface="Times New Roman" pitchFamily="18" charset="0"/>
            </a:endParaRPr>
          </a:p>
        </p:txBody>
      </p:sp>
      <p:pic>
        <p:nvPicPr>
          <p:cNvPr id="7475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5" y="1039813"/>
            <a:ext cx="4197350" cy="2144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305636" y="3184358"/>
            <a:ext cx="8141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000" b="1" dirty="0" smtClean="0">
                <a:latin typeface="Times New Roman" pitchFamily="18" charset="0"/>
              </a:rPr>
              <a:t>Иные межбюджетные трансферты, передаваемые бюджетам муниципальных образований Борисоглебское и </a:t>
            </a:r>
            <a:r>
              <a:rPr lang="ru-RU" altLang="ru-RU" sz="1000" b="1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b="1" dirty="0" smtClean="0">
                <a:latin typeface="Times New Roman" pitchFamily="18" charset="0"/>
              </a:rPr>
              <a:t> из бюджета Муромского района на мероприятия в части осуществления дорожной деятельности.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  <a:defRPr/>
            </a:pPr>
            <a:endParaRPr lang="ru-RU" altLang="ru-RU" sz="800" dirty="0" smtClean="0">
              <a:effectLst>
                <a:reflection stA="0" endPos="65000" dist="50800" dir="5400000" sy="-100000" algn="bl" rotWithShape="0"/>
              </a:effectLst>
              <a:latin typeface="Times New Roman" pitchFamily="18" charset="0"/>
            </a:endParaRPr>
          </a:p>
        </p:txBody>
      </p:sp>
      <p:graphicFrame>
        <p:nvGraphicFramePr>
          <p:cNvPr id="74758" name="Диаграмма 8"/>
          <p:cNvGraphicFramePr>
            <a:graphicFrameLocks/>
          </p:cNvGraphicFramePr>
          <p:nvPr/>
        </p:nvGraphicFramePr>
        <p:xfrm>
          <a:off x="558800" y="3530600"/>
          <a:ext cx="7797800" cy="3073400"/>
        </p:xfrm>
        <a:graphic>
          <a:graphicData uri="http://schemas.openxmlformats.org/presentationml/2006/ole">
            <p:oleObj spid="_x0000_s74758" r:id="rId4" imgW="7797460" imgH="307265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Объект 1"/>
          <p:cNvGraphicFramePr>
            <a:graphicFrameLocks noChangeAspect="1"/>
          </p:cNvGraphicFramePr>
          <p:nvPr/>
        </p:nvGraphicFramePr>
        <p:xfrm>
          <a:off x="762000" y="714375"/>
          <a:ext cx="7620000" cy="5000625"/>
        </p:xfrm>
        <a:graphic>
          <a:graphicData uri="http://schemas.openxmlformats.org/presentationml/2006/ole">
            <p:oleObj spid="_x0000_s75778" name="Лист" r:id="rId3" imgW="6048277" imgH="7419870" progId="Excel.Sheet.12">
              <p:embed/>
            </p:oleObj>
          </a:graphicData>
        </a:graphic>
      </p:graphicFrame>
      <p:sp>
        <p:nvSpPr>
          <p:cNvPr id="75779" name="TextBox 3"/>
          <p:cNvSpPr txBox="1">
            <a:spLocks noChangeArrowheads="1"/>
          </p:cNvSpPr>
          <p:nvPr/>
        </p:nvSpPr>
        <p:spPr bwMode="auto">
          <a:xfrm>
            <a:off x="381000" y="57150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 eaLnBrk="0" hangingPunct="0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С решением Совета народных депутатов Муромского района от 18.03.2021 № 15 «О внесении изменений в решение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от 23.03.2021 №29 (4658) или на сайте администрации Муромского района </a:t>
            </a:r>
            <a:r>
              <a:rPr lang="en-US" altLang="ru-RU" sz="12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в разделе «Финансовое управление».</a:t>
            </a:r>
          </a:p>
          <a:p>
            <a:pPr indent="358775" eaLnBrk="0" hangingPunct="0"/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TextBox 2"/>
          <p:cNvSpPr txBox="1">
            <a:spLocks noChangeArrowheads="1"/>
          </p:cNvSpPr>
          <p:nvPr/>
        </p:nvSpPr>
        <p:spPr bwMode="auto">
          <a:xfrm>
            <a:off x="1981200" y="152400"/>
            <a:ext cx="487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u="sng"/>
              <a:t>Дополнительная информация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1116013" y="2895600"/>
            <a:ext cx="72009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8"/>
          <p:cNvSpPr txBox="1"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Граждане и предприятия Муромского района – участники бюджетного процесса</a:t>
            </a:r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 rot="-5400000">
            <a:off x="1766094" y="1485107"/>
            <a:ext cx="2732087" cy="977900"/>
          </a:xfrm>
          <a:prstGeom prst="downArrowCallout">
            <a:avLst>
              <a:gd name="adj1" fmla="val 69846"/>
              <a:gd name="adj2" fmla="val 698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900" b="1">
                <a:latin typeface="Times New Roman" pitchFamily="18" charset="0"/>
              </a:rPr>
              <a:t>как налогоплательщики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 rot="5400000">
            <a:off x="4914900" y="1495425"/>
            <a:ext cx="2752725" cy="981075"/>
          </a:xfrm>
          <a:prstGeom prst="downArrowCallout">
            <a:avLst>
              <a:gd name="adj1" fmla="val 70146"/>
              <a:gd name="adj2" fmla="val 701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900" b="1">
                <a:latin typeface="Times New Roman" pitchFamily="18" charset="0"/>
              </a:rPr>
              <a:t>как получатели социальных гарантий</a:t>
            </a:r>
          </a:p>
        </p:txBody>
      </p:sp>
      <p:sp>
        <p:nvSpPr>
          <p:cNvPr id="32773" name="AutoShape 56"/>
          <p:cNvSpPr>
            <a:spLocks noChangeArrowheads="1"/>
          </p:cNvSpPr>
          <p:nvPr/>
        </p:nvSpPr>
        <p:spPr bwMode="auto">
          <a:xfrm>
            <a:off x="1295400" y="685800"/>
            <a:ext cx="1366838" cy="1008063"/>
          </a:xfrm>
          <a:prstGeom prst="homePlate">
            <a:avLst>
              <a:gd name="adj" fmla="val 33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74" name="AutoShape 57"/>
          <p:cNvSpPr>
            <a:spLocks noChangeArrowheads="1"/>
          </p:cNvSpPr>
          <p:nvPr/>
        </p:nvSpPr>
        <p:spPr bwMode="auto">
          <a:xfrm>
            <a:off x="1258888" y="1844675"/>
            <a:ext cx="1455737" cy="1941513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67644" name="Picture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9906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0" y="1125538"/>
            <a:ext cx="1371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Помогают формировать доходную часть бюджета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(налоговые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доходы)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6767513" y="792163"/>
            <a:ext cx="23764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Получают социальные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гарантии – расходная часть бюджета (образование,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ЖКХ, культура, физическая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культура и спорт и другие направления социальных гарантий населению)</a:t>
            </a:r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1331913" y="704850"/>
            <a:ext cx="1152525" cy="93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100">
                <a:latin typeface="Times New Roman" pitchFamily="18" charset="0"/>
              </a:rPr>
              <a:t>Граждане – НДФЛ, транспортный налог с физических лиц</a:t>
            </a:r>
          </a:p>
        </p:txBody>
      </p:sp>
      <p:sp>
        <p:nvSpPr>
          <p:cNvPr id="32779" name="Text Box 64"/>
          <p:cNvSpPr txBox="1">
            <a:spLocks noChangeArrowheads="1"/>
          </p:cNvSpPr>
          <p:nvPr/>
        </p:nvSpPr>
        <p:spPr bwMode="auto">
          <a:xfrm>
            <a:off x="1143000" y="1857375"/>
            <a:ext cx="1447800" cy="167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предприниматели – акцизы, УСН, ЕНВД, ЕСХН, налог, взимаемый при патентной системе налогообложения</a:t>
            </a:r>
          </a:p>
        </p:txBody>
      </p:sp>
      <p:sp>
        <p:nvSpPr>
          <p:cNvPr id="32780" name="Text Box 58"/>
          <p:cNvSpPr txBox="1">
            <a:spLocks noChangeArrowheads="1"/>
          </p:cNvSpPr>
          <p:nvPr/>
        </p:nvSpPr>
        <p:spPr bwMode="auto">
          <a:xfrm>
            <a:off x="1692275" y="3573463"/>
            <a:ext cx="6192838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900" b="1" i="1"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sp>
        <p:nvSpPr>
          <p:cNvPr id="32781" name="Rectangle 68"/>
          <p:cNvSpPr>
            <a:spLocks noChangeArrowheads="1"/>
          </p:cNvSpPr>
          <p:nvPr/>
        </p:nvSpPr>
        <p:spPr bwMode="auto">
          <a:xfrm>
            <a:off x="2484438" y="4076700"/>
            <a:ext cx="655161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82" name="Rectangle 69"/>
          <p:cNvSpPr>
            <a:spLocks noChangeArrowheads="1"/>
          </p:cNvSpPr>
          <p:nvPr/>
        </p:nvSpPr>
        <p:spPr bwMode="auto">
          <a:xfrm>
            <a:off x="2484438" y="4724400"/>
            <a:ext cx="6516687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83" name="Rectangle 70"/>
          <p:cNvSpPr>
            <a:spLocks noChangeArrowheads="1"/>
          </p:cNvSpPr>
          <p:nvPr/>
        </p:nvSpPr>
        <p:spPr bwMode="auto">
          <a:xfrm>
            <a:off x="2484438" y="5516563"/>
            <a:ext cx="6480175" cy="1225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84" name="Text Box 71"/>
          <p:cNvSpPr txBox="1">
            <a:spLocks noChangeArrowheads="1"/>
          </p:cNvSpPr>
          <p:nvPr/>
        </p:nvSpPr>
        <p:spPr bwMode="auto">
          <a:xfrm>
            <a:off x="2627313" y="4149725"/>
            <a:ext cx="63373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проекту бюджета района</a:t>
            </a:r>
          </a:p>
        </p:txBody>
      </p:sp>
      <p:sp>
        <p:nvSpPr>
          <p:cNvPr id="32785" name="Text Box 72"/>
          <p:cNvSpPr txBox="1">
            <a:spLocks noChangeArrowheads="1"/>
          </p:cNvSpPr>
          <p:nvPr/>
        </p:nvSpPr>
        <p:spPr bwMode="auto">
          <a:xfrm>
            <a:off x="2519363" y="4797425"/>
            <a:ext cx="662463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отчету об исполнении бюджета района</a:t>
            </a:r>
          </a:p>
        </p:txBody>
      </p:sp>
      <p:sp>
        <p:nvSpPr>
          <p:cNvPr id="32786" name="Text Box 73"/>
          <p:cNvSpPr txBox="1">
            <a:spLocks noChangeArrowheads="1"/>
          </p:cNvSpPr>
          <p:nvPr/>
        </p:nvSpPr>
        <p:spPr bwMode="auto">
          <a:xfrm>
            <a:off x="2484438" y="5589588"/>
            <a:ext cx="6553200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Публичные обсуждения муниципальных программ Муромского района</a:t>
            </a:r>
          </a:p>
          <a:p>
            <a:pPr algn="ctr"/>
            <a:r>
              <a:rPr lang="ru-RU" altLang="ru-RU" sz="1400">
                <a:latin typeface="Times New Roman" pitchFamily="18" charset="0"/>
              </a:rPr>
              <a:t>(проект муниципальной программы размещается на официальном сайте администрации Муромского района в сети Интернет с указанием дат начала и окончания приема предложений на срок не более чем 10 дней)</a:t>
            </a:r>
          </a:p>
        </p:txBody>
      </p:sp>
      <p:sp>
        <p:nvSpPr>
          <p:cNvPr id="32787" name="AutoShape 77"/>
          <p:cNvSpPr>
            <a:spLocks noChangeArrowheads="1"/>
          </p:cNvSpPr>
          <p:nvPr/>
        </p:nvSpPr>
        <p:spPr bwMode="auto">
          <a:xfrm rot="5400000">
            <a:off x="2036763" y="4129087"/>
            <a:ext cx="533400" cy="504825"/>
          </a:xfrm>
          <a:prstGeom prst="chevron">
            <a:avLst>
              <a:gd name="adj" fmla="val 26415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88" name="AutoShape 78"/>
          <p:cNvSpPr>
            <a:spLocks noChangeArrowheads="1"/>
          </p:cNvSpPr>
          <p:nvPr/>
        </p:nvSpPr>
        <p:spPr bwMode="auto">
          <a:xfrm rot="5400000">
            <a:off x="2051050" y="4724400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89" name="AutoShape 79"/>
          <p:cNvSpPr>
            <a:spLocks noChangeArrowheads="1"/>
          </p:cNvSpPr>
          <p:nvPr/>
        </p:nvSpPr>
        <p:spPr bwMode="auto">
          <a:xfrm rot="5400000">
            <a:off x="2124075" y="5876925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2790" name="Text Box 80"/>
          <p:cNvSpPr txBox="1">
            <a:spLocks noChangeArrowheads="1"/>
          </p:cNvSpPr>
          <p:nvPr/>
        </p:nvSpPr>
        <p:spPr bwMode="auto">
          <a:xfrm>
            <a:off x="2133600" y="4191000"/>
            <a:ext cx="360363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1</a:t>
            </a:r>
          </a:p>
        </p:txBody>
      </p:sp>
      <p:sp>
        <p:nvSpPr>
          <p:cNvPr id="32791" name="Text Box 81"/>
          <p:cNvSpPr txBox="1">
            <a:spLocks noChangeArrowheads="1"/>
          </p:cNvSpPr>
          <p:nvPr/>
        </p:nvSpPr>
        <p:spPr bwMode="auto">
          <a:xfrm>
            <a:off x="2133600" y="4800600"/>
            <a:ext cx="360363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2</a:t>
            </a:r>
          </a:p>
        </p:txBody>
      </p:sp>
      <p:sp>
        <p:nvSpPr>
          <p:cNvPr id="32792" name="Text Box 82"/>
          <p:cNvSpPr txBox="1">
            <a:spLocks noChangeArrowheads="1"/>
          </p:cNvSpPr>
          <p:nvPr/>
        </p:nvSpPr>
        <p:spPr bwMode="auto">
          <a:xfrm>
            <a:off x="2209800" y="5943600"/>
            <a:ext cx="360363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3</a:t>
            </a:r>
          </a:p>
        </p:txBody>
      </p:sp>
      <p:pic>
        <p:nvPicPr>
          <p:cNvPr id="32793" name="Picture 28" descr="mqtmzkw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6" grpId="0" animBg="1"/>
      <p:bldP spid="67637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35150" y="0"/>
            <a:ext cx="52562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Структура бюджета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21336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590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3068638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4290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789363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114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495800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4876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257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1722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43213" y="2492375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/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/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/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/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258888" y="188913"/>
            <a:ext cx="6624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304800" y="3048000"/>
            <a:ext cx="3048000" cy="203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ДЕФИЦИТ 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(расходы больше доходов)</a:t>
            </a:r>
          </a:p>
          <a:p>
            <a:pPr algn="just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867400" y="3124200"/>
            <a:ext cx="2805113" cy="1719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ПРОФИЦИТ</a:t>
            </a:r>
          </a:p>
          <a:p>
            <a:pPr algn="ctr"/>
            <a:r>
              <a:rPr lang="ru-RU" altLang="ru-RU" sz="1500" b="1">
                <a:latin typeface="Times New Roman" pitchFamily="18" charset="0"/>
              </a:rPr>
              <a:t>(доходы больше расходов)</a:t>
            </a:r>
          </a:p>
          <a:p>
            <a:pPr algn="just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/>
            <a:r>
              <a:rPr lang="ru-RU" altLang="ru-RU" sz="140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2021 год и плановый период 2022 и 2023 годов, являются кредиты, полученные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из областного бюджета.</a:t>
            </a:r>
          </a:p>
          <a:p>
            <a:pPr indent="447675" algn="just"/>
            <a:r>
              <a:rPr lang="ru-RU" altLang="ru-RU" sz="140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indent="447675" algn="just"/>
            <a:r>
              <a:rPr lang="ru-RU" altLang="ru-RU" sz="140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Муниципальный долг</a:t>
            </a:r>
            <a:endParaRPr lang="ru-RU" altLang="ru-RU" sz="2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887413" y="4652963"/>
            <a:ext cx="7951787" cy="2232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 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субсидии бюджетам муниципальных образований.</a:t>
            </a: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5" y="465296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238125" y="4652963"/>
            <a:ext cx="0" cy="2071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63525" y="55895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5257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2133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81940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3433763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700" b="1">
                <a:latin typeface="Times New Roman" pitchFamily="18" charset="0"/>
              </a:rPr>
              <a:t>Дотации </a:t>
            </a:r>
          </a:p>
          <a:p>
            <a:pPr algn="ctr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Dotatio</a:t>
            </a:r>
            <a:r>
              <a:rPr lang="ru-RU" altLang="ru-RU" sz="1400" b="1" i="1">
                <a:latin typeface="Times New Roman" pitchFamily="18" charset="0"/>
              </a:rPr>
              <a:t>» -дар, пожертвование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/>
            <a:r>
              <a:rPr lang="ru-RU" altLang="ru-RU" sz="12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 условий их использования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562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ru-RU" altLang="ru-RU" sz="1050" dirty="0" smtClean="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616700" y="1295400"/>
            <a:ext cx="2312988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700" b="1">
                <a:latin typeface="Times New Roman" pitchFamily="18" charset="0"/>
              </a:rPr>
              <a:t>Субсидии </a:t>
            </a:r>
          </a:p>
          <a:p>
            <a:pPr algn="ctr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/>
            <a:r>
              <a:rPr lang="ru-RU" altLang="ru-RU" sz="1000">
                <a:latin typeface="Times New Roman" pitchFamily="18" charset="0"/>
              </a:rPr>
              <a:t>межбюджетные трансферты, 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0" name="Line 14"/>
          <p:cNvSpPr>
            <a:spLocks noChangeShapeType="1"/>
          </p:cNvSpPr>
          <p:nvPr/>
        </p:nvSpPr>
        <p:spPr bwMode="auto">
          <a:xfrm>
            <a:off x="261938" y="672465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60960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10960</TotalTime>
  <Words>6773</Words>
  <Application>Microsoft Office PowerPoint</Application>
  <PresentationFormat>Экран (4:3)</PresentationFormat>
  <Paragraphs>1281</Paragraphs>
  <Slides>48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8" baseType="lpstr">
      <vt:lpstr>Arial</vt:lpstr>
      <vt:lpstr>Wingdings</vt:lpstr>
      <vt:lpstr>Calibri</vt:lpstr>
      <vt:lpstr>Arial Black</vt:lpstr>
      <vt:lpstr>Times New Roman</vt:lpstr>
      <vt:lpstr>Пиксел</vt:lpstr>
      <vt:lpstr>1_Пиксел</vt:lpstr>
      <vt:lpstr>Диаграмма Microsoft Excel</vt:lpstr>
      <vt:lpstr>Worksheet</vt:lpstr>
      <vt:lpstr>Лист Microsoft Excel</vt:lpstr>
      <vt:lpstr>Брошюра «БЮДЖЕТ ДЛЯ ГРАЖДАН» к решению Совета народных депутатов Муромского района от 16.12.2020 № 78  «О бюджете Муромского района на 2021 год и на плановый период 2022 и 2023  годов» с изменениями от 18.03.2021 №15 </vt:lpstr>
      <vt:lpstr>Вводная часть</vt:lpstr>
      <vt:lpstr>Основные понятия </vt:lpstr>
      <vt:lpstr>Слайд 4</vt:lpstr>
      <vt:lpstr>Слайд 5</vt:lpstr>
      <vt:lpstr>Слайд 6</vt:lpstr>
      <vt:lpstr>Слайд 7</vt:lpstr>
      <vt:lpstr>Слайд 8</vt:lpstr>
      <vt:lpstr>Слайд 9</vt:lpstr>
      <vt:lpstr>Основные экономические показатели развития экономики муниципального образования Муромский район </vt:lpstr>
      <vt:lpstr>Слайд 11</vt:lpstr>
      <vt:lpstr>Общие характеристики доходов и расходов бюджета района</vt:lpstr>
      <vt:lpstr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  годах</vt:lpstr>
      <vt:lpstr>Доходы бюджета Муромского района на 2021 год  и на плановый период 2022 и 2023 годов</vt:lpstr>
      <vt:lpstr>Слайд 15</vt:lpstr>
      <vt:lpstr>Слайд 16</vt:lpstr>
      <vt:lpstr>Налоговые и неналоговые доходы бюджета района</vt:lpstr>
      <vt:lpstr>Слайд 18</vt:lpstr>
      <vt:lpstr>Слайд 19</vt:lpstr>
      <vt:lpstr>Слайд 20</vt:lpstr>
      <vt:lpstr>Доходы бюджета района на 1 жителя</vt:lpstr>
      <vt:lpstr>Нормативы зачисления налоговых доходов в бюджет Муромского района  в 2019– 2023 годах, %</vt:lpstr>
      <vt:lpstr>Доходы дорожного фонда Муромского района </vt:lpstr>
      <vt:lpstr>Слайд 24</vt:lpstr>
      <vt:lpstr>Слайд 25</vt:lpstr>
      <vt:lpstr>Слайд 26</vt:lpstr>
      <vt:lpstr>Динамика расходов бюджета Муромского района (тыс. руб.)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Межбюджетные отношения на 2021 год.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Finans</cp:lastModifiedBy>
  <cp:revision>566</cp:revision>
  <cp:lastPrinted>2021-04-07T10:39:56Z</cp:lastPrinted>
  <dcterms:created xsi:type="dcterms:W3CDTF">1601-01-01T00:00:00Z</dcterms:created>
  <dcterms:modified xsi:type="dcterms:W3CDTF">2021-04-08T06:34:29Z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