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8"/>
  </p:notesMasterIdLst>
  <p:sldIdLst>
    <p:sldId id="256" r:id="rId2"/>
    <p:sldId id="257" r:id="rId3"/>
    <p:sldId id="264" r:id="rId4"/>
    <p:sldId id="289" r:id="rId5"/>
    <p:sldId id="265" r:id="rId6"/>
    <p:sldId id="266" r:id="rId7"/>
    <p:sldId id="258" r:id="rId8"/>
    <p:sldId id="268" r:id="rId9"/>
    <p:sldId id="267" r:id="rId10"/>
    <p:sldId id="288" r:id="rId11"/>
    <p:sldId id="281" r:id="rId12"/>
    <p:sldId id="287" r:id="rId13"/>
    <p:sldId id="283" r:id="rId14"/>
    <p:sldId id="272" r:id="rId15"/>
    <p:sldId id="273" r:id="rId16"/>
    <p:sldId id="274" r:id="rId17"/>
    <p:sldId id="284" r:id="rId18"/>
    <p:sldId id="285" r:id="rId19"/>
    <p:sldId id="286" r:id="rId20"/>
    <p:sldId id="260" r:id="rId21"/>
    <p:sldId id="278" r:id="rId22"/>
    <p:sldId id="280" r:id="rId23"/>
    <p:sldId id="279" r:id="rId24"/>
    <p:sldId id="261" r:id="rId25"/>
    <p:sldId id="262" r:id="rId26"/>
    <p:sldId id="263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F0D1C2"/>
    <a:srgbClr val="E2C2F0"/>
    <a:srgbClr val="68C25E"/>
    <a:srgbClr val="FFFF99"/>
    <a:srgbClr val="DAA726"/>
    <a:srgbClr val="DED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3357" autoAdjust="0"/>
  </p:normalViewPr>
  <p:slideViewPr>
    <p:cSldViewPr>
      <p:cViewPr>
        <p:scale>
          <a:sx n="89" d="100"/>
          <a:sy n="89" d="100"/>
        </p:scale>
        <p:origin x="-1253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8.jpe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9.jpe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20.jpeg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Функциональная структура расходов бюджета муниципального образования Борисоглебское</a:t>
            </a:r>
            <a:r>
              <a:rPr lang="ru-RU" sz="1200" baseline="0"/>
              <a:t> на 2021 год</a:t>
            </a:r>
            <a:endParaRPr lang="ru-RU" sz="1200"/>
          </a:p>
        </c:rich>
      </c:tx>
      <c:layout>
        <c:manualLayout>
          <c:xMode val="edge"/>
          <c:yMode val="edge"/>
          <c:x val="0.18687351661896082"/>
          <c:y val="5.5325589700855431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22432015992871"/>
          <c:y val="0.2479436519275324"/>
          <c:w val="0.52213177446021841"/>
          <c:h val="0.59431202887294987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6.4618273005050533E-2"/>
                  <c:y val="5.186875687042966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272342038540339E-2"/>
                  <c:y val="-0.1164418886566762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5346479858237329E-2"/>
                  <c:y val="3.22046816091798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347177423658039"/>
                  <c:y val="0.1511983332826424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7305907223440355E-3"/>
                  <c:y val="0.1129446498633518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6772636462876933"/>
                  <c:y val="5.401602412308324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Охрана</a:t>
                    </a:r>
                    <a:r>
                      <a:rPr lang="ru-RU" baseline="0"/>
                      <a:t> окружающей среды</a:t>
                    </a:r>
                    <a:r>
                      <a:rPr lang="en-US"/>
                      <a:t>
0,6%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9865580847337461"/>
                  <c:y val="4.741365509607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0903783423646366E-2"/>
                  <c:y val="-7.556712274009028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0.38964207213673174"/>
                  <c:y val="1.832085612614217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[ПодсобкаБГлобаненкова.xls]Лист1!$A$2:$A$11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[ПодсобкаБГлобаненкова.xls]Лист1!$B$2:$B$11</c:f>
              <c:numCache>
                <c:formatCode>#,##0.0</c:formatCode>
                <c:ptCount val="10"/>
                <c:pt idx="0">
                  <c:v>10400.299999999999</c:v>
                </c:pt>
                <c:pt idx="1">
                  <c:v>236.4</c:v>
                </c:pt>
                <c:pt idx="2">
                  <c:v>165</c:v>
                </c:pt>
                <c:pt idx="3">
                  <c:v>1634</c:v>
                </c:pt>
                <c:pt idx="4">
                  <c:v>3961.4</c:v>
                </c:pt>
                <c:pt idx="5">
                  <c:v>150</c:v>
                </c:pt>
                <c:pt idx="6">
                  <c:v>10034.9</c:v>
                </c:pt>
                <c:pt idx="7">
                  <c:v>515.29999999999995</c:v>
                </c:pt>
                <c:pt idx="8">
                  <c:v>10</c:v>
                </c:pt>
                <c:pt idx="9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  <a:ln>
      <a:solidFill>
        <a:schemeClr val="tx1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Расходы на содержание органов местного самоуправления на </a:t>
            </a:r>
            <a:r>
              <a:rPr lang="ru-RU" sz="1400" dirty="0" smtClean="0"/>
              <a:t>2021-2023 </a:t>
            </a:r>
            <a:r>
              <a:rPr lang="ru-RU" sz="1400" dirty="0"/>
              <a:t>годы, </a:t>
            </a:r>
            <a:r>
              <a:rPr lang="ru-RU" sz="1400" b="0" dirty="0"/>
              <a:t>тыс. рублей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5229375393181"/>
          <c:y val="0.23360690798936387"/>
          <c:w val="0.86681835003145447"/>
          <c:h val="0.63729603846221194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[ПодсобкаБГлобаненкова.xls]ОМС!$C$2:$E$2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[ПодсобкаБГлобаненкова.xls]ОМС!$C$5:$E$5</c:f>
              <c:numCache>
                <c:formatCode>#,##0.00</c:formatCode>
                <c:ptCount val="3"/>
                <c:pt idx="0">
                  <c:v>2239.8000000000002</c:v>
                </c:pt>
                <c:pt idx="1">
                  <c:v>2238.8000000000002</c:v>
                </c:pt>
                <c:pt idx="2">
                  <c:v>2238.8000000000002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4496640"/>
        <c:axId val="134498176"/>
        <c:axId val="0"/>
      </c:bar3DChart>
      <c:catAx>
        <c:axId val="1344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4498176"/>
        <c:crosses val="autoZero"/>
        <c:auto val="1"/>
        <c:lblAlgn val="ctr"/>
        <c:lblOffset val="100"/>
        <c:noMultiLvlLbl val="0"/>
      </c:catAx>
      <c:valAx>
        <c:axId val="13449817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3449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chemeClr val="accent6">
            <a:lumMod val="60000"/>
            <a:lumOff val="40000"/>
          </a:schemeClr>
        </a:gs>
        <a:gs pos="82001">
          <a:srgbClr val="FBD49C"/>
        </a:gs>
        <a:gs pos="100000">
          <a:srgbClr val="FEE7F2"/>
        </a:gs>
      </a:gsLst>
      <a:lin ang="18900000" scaled="1"/>
      <a:tileRect/>
    </a:grad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 в расчете на 1 единицу штатной численности,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15398143094383815"/>
          <c:y val="2.700839507860950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53237660457915"/>
          <c:y val="0.2827296254832084"/>
          <c:w val="0.89455807074599381"/>
          <c:h val="0.56023476024031527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0"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[ПодсобкаБГлобаненкова.xls]ОМС!$C$9:$E$9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[ПодсобкаБГлобаненкова.xls]ОМС!$C$10:$E$10</c:f>
              <c:numCache>
                <c:formatCode>0.0</c:formatCode>
                <c:ptCount val="3"/>
                <c:pt idx="0">
                  <c:v>559.95000000000005</c:v>
                </c:pt>
                <c:pt idx="1">
                  <c:v>559.70000000000005</c:v>
                </c:pt>
                <c:pt idx="2">
                  <c:v>559.70000000000005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4506752"/>
        <c:axId val="134529024"/>
        <c:axId val="0"/>
      </c:bar3DChart>
      <c:catAx>
        <c:axId val="1345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529024"/>
        <c:crosses val="autoZero"/>
        <c:auto val="1"/>
        <c:lblAlgn val="ctr"/>
        <c:lblOffset val="100"/>
        <c:noMultiLvlLbl val="0"/>
      </c:catAx>
      <c:valAx>
        <c:axId val="13452902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50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Доля расходов бюджета поселения на обеспечение деятельности органов местного самоуправления в общем объеме доходов, </a:t>
            </a:r>
            <a:r>
              <a:rPr lang="ru-RU" sz="1400" b="0"/>
              <a:t>%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19031809080266"/>
          <c:y val="0.27777791233506571"/>
          <c:w val="0.9026052556344536"/>
          <c:h val="0.64484158220640264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6.7143101677506868E-3"/>
                  <c:y val="-2.66767752003972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5144927536232E-2"/>
                  <c:y val="-2.62762762762762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57971014492754E-3"/>
                  <c:y val="-2.25225225225225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[ПодсобкаБГлобаненкова.xls]ОМС!$C$58:$E$58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[ПодсобкаБГлобаненкова.xls]ОМС!$C$62:$E$62</c:f>
              <c:numCache>
                <c:formatCode>0.000</c:formatCode>
                <c:ptCount val="3"/>
                <c:pt idx="0">
                  <c:v>8.3579928577559048</c:v>
                </c:pt>
                <c:pt idx="1">
                  <c:v>8.3528586565582703</c:v>
                </c:pt>
                <c:pt idx="2">
                  <c:v>6.2168856701729442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4543232"/>
        <c:axId val="134544768"/>
        <c:axId val="0"/>
      </c:bar3DChart>
      <c:catAx>
        <c:axId val="13454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544768"/>
        <c:crosses val="autoZero"/>
        <c:auto val="1"/>
        <c:lblAlgn val="ctr"/>
        <c:lblOffset val="100"/>
        <c:noMultiLvlLbl val="0"/>
      </c:catAx>
      <c:valAx>
        <c:axId val="134544768"/>
        <c:scaling>
          <c:orientation val="minMax"/>
        </c:scaling>
        <c:delete val="0"/>
        <c:axPos val="b"/>
        <c:majorGridlines/>
        <c:numFmt formatCode="0.000" sourceLinked="1"/>
        <c:majorTickMark val="none"/>
        <c:minorTickMark val="none"/>
        <c:tickLblPos val="nextTo"/>
        <c:crossAx val="134543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/>
              <a:t>Доля расходов бюджета</a:t>
            </a:r>
            <a:r>
              <a:rPr lang="ru-RU" sz="1400" baseline="0"/>
              <a:t> поселения на обеспечение деятельности органов местного самоуправления в общем объеме расходов, </a:t>
            </a:r>
            <a:r>
              <a:rPr lang="ru-RU" sz="1400" b="0" baseline="0"/>
              <a:t>%</a:t>
            </a:r>
            <a:endParaRPr lang="ru-RU" sz="1400" b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30841889560384"/>
          <c:y val="0.28793801672127378"/>
          <c:w val="0.90249458087935497"/>
          <c:h val="0.6206231576627455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0.41333190494045385"/>
                  <c:y val="-7.52967272896197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41950113378684806"/>
                  <c:y val="-1.13389310849418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3106593818629815"/>
                  <c:y val="-1.1478003855712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[ПодсобкаБГлобаненкова.xls]ОМС!$C$36:$E$36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[ПодсобкаБГлобаненкова.xls]ОМС!$C$40:$E$40</c:f>
              <c:numCache>
                <c:formatCode>0.000</c:formatCode>
                <c:ptCount val="3"/>
                <c:pt idx="0">
                  <c:v>8.3579928577559048</c:v>
                </c:pt>
                <c:pt idx="1">
                  <c:v>8.3528586565582703</c:v>
                </c:pt>
                <c:pt idx="2">
                  <c:v>6.2168856701729442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608000"/>
        <c:axId val="134609536"/>
        <c:axId val="0"/>
      </c:bar3DChart>
      <c:catAx>
        <c:axId val="13460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609536"/>
        <c:crosses val="autoZero"/>
        <c:auto val="1"/>
        <c:lblAlgn val="ctr"/>
        <c:lblOffset val="100"/>
        <c:noMultiLvlLbl val="0"/>
      </c:catAx>
      <c:valAx>
        <c:axId val="134609536"/>
        <c:scaling>
          <c:orientation val="minMax"/>
        </c:scaling>
        <c:delete val="0"/>
        <c:axPos val="b"/>
        <c:majorGridlines/>
        <c:numFmt formatCode="0.000" sourceLinked="1"/>
        <c:majorTickMark val="none"/>
        <c:minorTickMark val="none"/>
        <c:tickLblPos val="nextTo"/>
        <c:crossAx val="134608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муниципального образования в 2020 году – 9008,0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4809,0 тыс. рублей (53,4%)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90,0 тыс. рублей (1,0%)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4109,0 тыс. рублей (45,6%)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02886" custScaleY="99909" custRadScaleRad="112267" custRadScaleInc="28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DEFE7-6966-442B-A51F-45878916DA02}" type="presOf" srcId="{B330A8F0-A0D4-47B8-BAC3-BF90F4B552F5}" destId="{978729D6-FB6B-4269-A0E7-47336E3F4DFB}" srcOrd="0" destOrd="0" presId="urn:microsoft.com/office/officeart/2005/8/layout/radial4"/>
    <dgm:cxn modelId="{89561772-2450-401C-85A4-6ACA365C4C4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CAA88D74-FEC4-4764-83BD-FA4A59C82B26}" type="presOf" srcId="{408F3E14-143B-4905-95DD-0D1F6F97B932}" destId="{018CE0B1-C266-4DA8-87D7-4BF1ECA80A65}" srcOrd="0" destOrd="0" presId="urn:microsoft.com/office/officeart/2005/8/layout/radial4"/>
    <dgm:cxn modelId="{5407ADE2-95FE-44AC-9537-74E212AE9299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E3915135-2491-414B-8107-33E2A379D25B}" type="presOf" srcId="{6BD8481D-0B12-4D8F-9326-F564E1AD031F}" destId="{80AEFD55-D784-4C39-A118-830FDA3B3F5C}" srcOrd="0" destOrd="0" presId="urn:microsoft.com/office/officeart/2005/8/layout/radial4"/>
    <dgm:cxn modelId="{C993EA90-120E-4D69-97BF-5427E26DA0F1}" type="presOf" srcId="{2D849999-B1B3-4BF5-B9D5-A85F67F9296A}" destId="{671401D1-3E32-4EAB-B4C6-477AE23F3E98}" srcOrd="0" destOrd="0" presId="urn:microsoft.com/office/officeart/2005/8/layout/radial4"/>
    <dgm:cxn modelId="{460DBE3D-2C33-49C0-B1BF-ABCF404F9850}" type="presOf" srcId="{900A3A06-99F5-4698-A35D-41C4A59029CA}" destId="{C803257F-DDD1-4BAE-B67A-46CB85F1CEE5}" srcOrd="0" destOrd="0" presId="urn:microsoft.com/office/officeart/2005/8/layout/radial4"/>
    <dgm:cxn modelId="{5E747684-3E0A-4E79-984A-1D9FEC675020}" type="presOf" srcId="{DCE6833B-6E3B-41CE-A1FF-94F1AA5A4C6B}" destId="{4A886390-79A6-4D5D-86B2-9FB6955A50DD}" srcOrd="0" destOrd="0" presId="urn:microsoft.com/office/officeart/2005/8/layout/radial4"/>
    <dgm:cxn modelId="{93E03250-A60C-40B6-8862-2271FAE3AAD6}" type="presParOf" srcId="{392DA099-0D3A-4549-8F3C-14C52757E3E2}" destId="{C803257F-DDD1-4BAE-B67A-46CB85F1CEE5}" srcOrd="0" destOrd="0" presId="urn:microsoft.com/office/officeart/2005/8/layout/radial4"/>
    <dgm:cxn modelId="{1A2996E0-B1B9-47E8-9C4A-A4FDF97C84DF}" type="presParOf" srcId="{392DA099-0D3A-4549-8F3C-14C52757E3E2}" destId="{4A886390-79A6-4D5D-86B2-9FB6955A50DD}" srcOrd="1" destOrd="0" presId="urn:microsoft.com/office/officeart/2005/8/layout/radial4"/>
    <dgm:cxn modelId="{0885221C-DDD5-4A68-9BDF-C2BFD770CD3C}" type="presParOf" srcId="{392DA099-0D3A-4549-8F3C-14C52757E3E2}" destId="{80AEFD55-D784-4C39-A118-830FDA3B3F5C}" srcOrd="2" destOrd="0" presId="urn:microsoft.com/office/officeart/2005/8/layout/radial4"/>
    <dgm:cxn modelId="{0556D359-2DE9-45A1-AF6F-307610674D1B}" type="presParOf" srcId="{392DA099-0D3A-4549-8F3C-14C52757E3E2}" destId="{671401D1-3E32-4EAB-B4C6-477AE23F3E98}" srcOrd="3" destOrd="0" presId="urn:microsoft.com/office/officeart/2005/8/layout/radial4"/>
    <dgm:cxn modelId="{DD4AE648-D02F-4568-939C-A985EC925C0F}" type="presParOf" srcId="{392DA099-0D3A-4549-8F3C-14C52757E3E2}" destId="{978729D6-FB6B-4269-A0E7-47336E3F4DFB}" srcOrd="4" destOrd="0" presId="urn:microsoft.com/office/officeart/2005/8/layout/radial4"/>
    <dgm:cxn modelId="{0930B4B9-BD75-4628-B638-C4957A0B7DE2}" type="presParOf" srcId="{392DA099-0D3A-4549-8F3C-14C52757E3E2}" destId="{018CE0B1-C266-4DA8-87D7-4BF1ECA80A65}" srcOrd="5" destOrd="0" presId="urn:microsoft.com/office/officeart/2005/8/layout/radial4"/>
    <dgm:cxn modelId="{1FB009F0-1AFC-42A7-A93B-A05E0FFB0786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DA00C-68D7-4682-8367-52C9ECAA8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0AADF12-D610-4D09-A5CE-0C29ACFE6E2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организаций – 3990,0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192E2-A3C7-4337-9A1A-223BC37B500A}" type="parTrans" cxnId="{417C9F54-6E8C-4F8C-BE6C-030295C9DC12}">
      <dgm:prSet/>
      <dgm:spPr/>
      <dgm:t>
        <a:bodyPr/>
        <a:lstStyle/>
        <a:p>
          <a:endParaRPr lang="ru-RU"/>
        </a:p>
      </dgm:t>
    </dgm:pt>
    <dgm:pt modelId="{8E000DFD-2A10-4C05-A018-C0A7D0804777}" type="sibTrans" cxnId="{417C9F54-6E8C-4F8C-BE6C-030295C9DC12}">
      <dgm:prSet/>
      <dgm:spPr/>
      <dgm:t>
        <a:bodyPr/>
        <a:lstStyle/>
        <a:p>
          <a:endParaRPr lang="ru-RU"/>
        </a:p>
      </dgm:t>
    </dgm:pt>
    <dgm:pt modelId="{F05B53F7-BC14-4D4A-B1DF-BB10CA04771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119,0 тыс. рублей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3CB1A-DCF1-4715-B437-119E6F472735}" type="parTrans" cxnId="{E4FA6A52-7633-40B9-AE41-D5866D4E198A}">
      <dgm:prSet/>
      <dgm:spPr/>
      <dgm:t>
        <a:bodyPr/>
        <a:lstStyle/>
        <a:p>
          <a:endParaRPr lang="ru-RU"/>
        </a:p>
      </dgm:t>
    </dgm:pt>
    <dgm:pt modelId="{62ECE026-E0BF-4365-85B8-FA1C497BD30B}" type="sibTrans" cxnId="{E4FA6A52-7633-40B9-AE41-D5866D4E198A}">
      <dgm:prSet/>
      <dgm:spPr/>
      <dgm:t>
        <a:bodyPr/>
        <a:lstStyle/>
        <a:p>
          <a:endParaRPr lang="ru-RU"/>
        </a:p>
      </dgm:t>
    </dgm:pt>
    <dgm:pt modelId="{516DC32E-F602-4E0C-9752-F66148792D8C}" type="pres">
      <dgm:prSet presAssocID="{B81DA00C-68D7-4682-8367-52C9ECAA8907}" presName="Name0" presStyleCnt="0">
        <dgm:presLayoutVars>
          <dgm:dir/>
          <dgm:animLvl val="lvl"/>
          <dgm:resizeHandles val="exact"/>
        </dgm:presLayoutVars>
      </dgm:prSet>
      <dgm:spPr/>
    </dgm:pt>
    <dgm:pt modelId="{294E04CC-679F-4647-9606-FD2D27815052}" type="pres">
      <dgm:prSet presAssocID="{30AADF12-D610-4D09-A5CE-0C29ACFE6E2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F6D7A9-8A5C-4A1C-9952-CA1374C89592}" type="pres">
      <dgm:prSet presAssocID="{30AADF12-D610-4D09-A5CE-0C29ACFE6E28}" presName="level" presStyleLbl="node1" presStyleIdx="0" presStyleCnt="2" custScaleX="97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2A89-0082-4E41-98AB-09FC2D57D3EC}" type="pres">
      <dgm:prSet presAssocID="{30AADF12-D610-4D09-A5CE-0C29ACFE6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8293-95B5-4A8B-A13D-DFD8EB153B40}" type="pres">
      <dgm:prSet presAssocID="{F05B53F7-BC14-4D4A-B1DF-BB10CA04771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F0A9620-3A60-4D0D-ABCA-AE7C636A4CE5}" type="pres">
      <dgm:prSet presAssocID="{F05B53F7-BC14-4D4A-B1DF-BB10CA04771B}" presName="level" presStyleLbl="node1" presStyleIdx="1" presStyleCnt="2" custScaleX="11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A9D6-4AFC-4347-9DDA-40EA14362815}" type="pres">
      <dgm:prSet presAssocID="{F05B53F7-BC14-4D4A-B1DF-BB10CA047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2AB6F-CABA-4590-855F-11AD408EDE35}" type="presOf" srcId="{B81DA00C-68D7-4682-8367-52C9ECAA8907}" destId="{516DC32E-F602-4E0C-9752-F66148792D8C}" srcOrd="0" destOrd="0" presId="urn:microsoft.com/office/officeart/2005/8/layout/pyramid3"/>
    <dgm:cxn modelId="{FA0E58FF-BD3B-4509-997E-402EF68AF6D9}" type="presOf" srcId="{F05B53F7-BC14-4D4A-B1DF-BB10CA04771B}" destId="{4F0A9620-3A60-4D0D-ABCA-AE7C636A4CE5}" srcOrd="0" destOrd="0" presId="urn:microsoft.com/office/officeart/2005/8/layout/pyramid3"/>
    <dgm:cxn modelId="{181F6D6A-B36B-4E0A-9225-20E4F05F73B2}" type="presOf" srcId="{30AADF12-D610-4D09-A5CE-0C29ACFE6E28}" destId="{E4F6D7A9-8A5C-4A1C-9952-CA1374C89592}" srcOrd="0" destOrd="0" presId="urn:microsoft.com/office/officeart/2005/8/layout/pyramid3"/>
    <dgm:cxn modelId="{3566B89E-049E-4752-BB34-7A2D04F286F9}" type="presOf" srcId="{F05B53F7-BC14-4D4A-B1DF-BB10CA04771B}" destId="{E4D9A9D6-4AFC-4347-9DDA-40EA14362815}" srcOrd="1" destOrd="0" presId="urn:microsoft.com/office/officeart/2005/8/layout/pyramid3"/>
    <dgm:cxn modelId="{417C9F54-6E8C-4F8C-BE6C-030295C9DC12}" srcId="{B81DA00C-68D7-4682-8367-52C9ECAA8907}" destId="{30AADF12-D610-4D09-A5CE-0C29ACFE6E28}" srcOrd="0" destOrd="0" parTransId="{B80192E2-A3C7-4337-9A1A-223BC37B500A}" sibTransId="{8E000DFD-2A10-4C05-A018-C0A7D0804777}"/>
    <dgm:cxn modelId="{E4FA6A52-7633-40B9-AE41-D5866D4E198A}" srcId="{B81DA00C-68D7-4682-8367-52C9ECAA8907}" destId="{F05B53F7-BC14-4D4A-B1DF-BB10CA04771B}" srcOrd="1" destOrd="0" parTransId="{ED13CB1A-DCF1-4715-B437-119E6F472735}" sibTransId="{62ECE026-E0BF-4365-85B8-FA1C497BD30B}"/>
    <dgm:cxn modelId="{F2D0DB02-51C8-4661-A8A1-BF06472E4B84}" type="presOf" srcId="{30AADF12-D610-4D09-A5CE-0C29ACFE6E28}" destId="{F2A22A89-0082-4E41-98AB-09FC2D57D3EC}" srcOrd="1" destOrd="0" presId="urn:microsoft.com/office/officeart/2005/8/layout/pyramid3"/>
    <dgm:cxn modelId="{C8E72293-951E-4386-86ED-BA6C3506B016}" type="presParOf" srcId="{516DC32E-F602-4E0C-9752-F66148792D8C}" destId="{294E04CC-679F-4647-9606-FD2D27815052}" srcOrd="0" destOrd="0" presId="urn:microsoft.com/office/officeart/2005/8/layout/pyramid3"/>
    <dgm:cxn modelId="{2697A304-CE53-4CB4-82D9-2EBF5200EE1C}" type="presParOf" srcId="{294E04CC-679F-4647-9606-FD2D27815052}" destId="{E4F6D7A9-8A5C-4A1C-9952-CA1374C89592}" srcOrd="0" destOrd="0" presId="urn:microsoft.com/office/officeart/2005/8/layout/pyramid3"/>
    <dgm:cxn modelId="{6E487CF5-9F5C-4434-863F-226353B2B81E}" type="presParOf" srcId="{294E04CC-679F-4647-9606-FD2D27815052}" destId="{F2A22A89-0082-4E41-98AB-09FC2D57D3EC}" srcOrd="1" destOrd="0" presId="urn:microsoft.com/office/officeart/2005/8/layout/pyramid3"/>
    <dgm:cxn modelId="{627E35D2-50BD-4972-9A3C-63DE4783DDA2}" type="presParOf" srcId="{516DC32E-F602-4E0C-9752-F66148792D8C}" destId="{55798293-95B5-4A8B-A13D-DFD8EB153B40}" srcOrd="1" destOrd="0" presId="urn:microsoft.com/office/officeart/2005/8/layout/pyramid3"/>
    <dgm:cxn modelId="{DDA85DF8-C21B-4C03-809C-A2E2F9167C68}" type="presParOf" srcId="{55798293-95B5-4A8B-A13D-DFD8EB153B40}" destId="{4F0A9620-3A60-4D0D-ABCA-AE7C636A4CE5}" srcOrd="0" destOrd="0" presId="urn:microsoft.com/office/officeart/2005/8/layout/pyramid3"/>
    <dgm:cxn modelId="{559D8FCA-BF93-45E5-8F3D-1F7160102599}" type="presParOf" srcId="{55798293-95B5-4A8B-A13D-DFD8EB153B40}" destId="{E4D9A9D6-4AFC-4347-9DDA-40EA1436281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AD7AF-1E32-46A6-93A5-743D57D2CD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247042E-8638-4ABB-BAE6-566F649726D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физических лиц – 2768,0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4513B-ABC3-4533-9BB2-2F0E8E53BBD3}" type="parTrans" cxnId="{C58311EC-1481-4C73-863E-9EB0BDD9A367}">
      <dgm:prSet/>
      <dgm:spPr/>
      <dgm:t>
        <a:bodyPr/>
        <a:lstStyle/>
        <a:p>
          <a:endParaRPr lang="ru-RU"/>
        </a:p>
      </dgm:t>
    </dgm:pt>
    <dgm:pt modelId="{F176D1A8-18C9-4DF1-96C4-B20DD16FCBED}" type="sibTrans" cxnId="{C58311EC-1481-4C73-863E-9EB0BDD9A367}">
      <dgm:prSet/>
      <dgm:spPr/>
      <dgm:t>
        <a:bodyPr/>
        <a:lstStyle/>
        <a:p>
          <a:endParaRPr lang="ru-RU"/>
        </a:p>
      </dgm:t>
    </dgm:pt>
    <dgm:pt modelId="{3D0B6418-E84D-4C09-90B6-F4BE09FD9DB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 за совершение нотариальных действий – 12,0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17D14-AF2A-475F-AD30-212AB94A9037}" type="parTrans" cxnId="{3AE4BB7E-0502-49F7-BF99-85F6D1CA39A5}">
      <dgm:prSet/>
      <dgm:spPr/>
      <dgm:t>
        <a:bodyPr/>
        <a:lstStyle/>
        <a:p>
          <a:endParaRPr lang="ru-RU"/>
        </a:p>
      </dgm:t>
    </dgm:pt>
    <dgm:pt modelId="{EF170659-4625-48BD-8AF7-BCDC4930F7CA}" type="sibTrans" cxnId="{3AE4BB7E-0502-49F7-BF99-85F6D1CA39A5}">
      <dgm:prSet/>
      <dgm:spPr/>
      <dgm:t>
        <a:bodyPr/>
        <a:lstStyle/>
        <a:p>
          <a:endParaRPr lang="ru-RU"/>
        </a:p>
      </dgm:t>
    </dgm:pt>
    <dgm:pt modelId="{3DE175BD-3BC4-462B-8DF1-C5D52314F53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 – 635,0 тыс. рублей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2D1CC-F812-4172-8B78-0F988D3B5E29}" type="parTrans" cxnId="{D8E7DAA0-8D58-40E2-B3D5-116FD8D45957}">
      <dgm:prSet/>
      <dgm:spPr/>
      <dgm:t>
        <a:bodyPr/>
        <a:lstStyle/>
        <a:p>
          <a:endParaRPr lang="ru-RU"/>
        </a:p>
      </dgm:t>
    </dgm:pt>
    <dgm:pt modelId="{3F5B5BD5-8BCA-4E1B-9919-5B1C3EA397DC}" type="sibTrans" cxnId="{D8E7DAA0-8D58-40E2-B3D5-116FD8D45957}">
      <dgm:prSet/>
      <dgm:spPr/>
      <dgm:t>
        <a:bodyPr/>
        <a:lstStyle/>
        <a:p>
          <a:endParaRPr lang="ru-RU"/>
        </a:p>
      </dgm:t>
    </dgm:pt>
    <dgm:pt modelId="{777B4ADD-7692-4113-9307-D4277498C5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 – 1394,0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6D6C-EAB5-4153-BE2A-22A43276E21B}" type="parTrans" cxnId="{2C318DD3-FCC8-4837-9AC3-B8DF786F5E4B}">
      <dgm:prSet/>
      <dgm:spPr/>
      <dgm:t>
        <a:bodyPr/>
        <a:lstStyle/>
        <a:p>
          <a:endParaRPr lang="ru-RU"/>
        </a:p>
      </dgm:t>
    </dgm:pt>
    <dgm:pt modelId="{33FA0D21-B6CE-4D73-9D13-4723C4C416B0}" type="sibTrans" cxnId="{2C318DD3-FCC8-4837-9AC3-B8DF786F5E4B}">
      <dgm:prSet/>
      <dgm:spPr/>
      <dgm:t>
        <a:bodyPr/>
        <a:lstStyle/>
        <a:p>
          <a:endParaRPr lang="ru-RU"/>
        </a:p>
      </dgm:t>
    </dgm:pt>
    <dgm:pt modelId="{2A0E20E4-6873-41EB-A78A-22D294FE8C05}" type="pres">
      <dgm:prSet presAssocID="{E5DAD7AF-1E32-46A6-93A5-743D57D2CD5C}" presName="Name0" presStyleCnt="0">
        <dgm:presLayoutVars>
          <dgm:dir/>
          <dgm:animLvl val="lvl"/>
          <dgm:resizeHandles val="exact"/>
        </dgm:presLayoutVars>
      </dgm:prSet>
      <dgm:spPr/>
    </dgm:pt>
    <dgm:pt modelId="{7BA6299F-F102-4ACD-BFCA-EAA8A017E383}" type="pres">
      <dgm:prSet presAssocID="{3247042E-8638-4ABB-BAE6-566F649726D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63B000E-92A7-4F1F-AFED-DFD694785353}" type="pres">
      <dgm:prSet presAssocID="{3247042E-8638-4ABB-BAE6-566F649726D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E4237-C9A1-47D3-A4D0-97F21DB2D88A}" type="pres">
      <dgm:prSet presAssocID="{3247042E-8638-4ABB-BAE6-566F64972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1DC1-597B-4C65-BC5E-F5F87C2A6E4B}" type="pres">
      <dgm:prSet presAssocID="{777B4ADD-7692-4113-9307-D4277498C59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6E9EA2A-C093-4F01-ABFF-4C27AA4715D3}" type="pres">
      <dgm:prSet presAssocID="{777B4ADD-7692-4113-9307-D4277498C593}" presName="level" presStyleLbl="node1" presStyleIdx="1" presStyleCnt="4" custScaleX="110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EC43-8D1D-49D9-A4B7-C7FB86935CDC}" type="pres">
      <dgm:prSet presAssocID="{777B4ADD-7692-4113-9307-D4277498C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FFF00-92E2-4CCC-8FF9-D3CBA35E8EC6}" type="pres">
      <dgm:prSet presAssocID="{3DE175BD-3BC4-462B-8DF1-C5D52314F53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6E769C-B805-4EC7-8CE2-0A7DB220F30F}" type="pres">
      <dgm:prSet presAssocID="{3DE175BD-3BC4-462B-8DF1-C5D52314F533}" presName="level" presStyleLbl="node1" presStyleIdx="2" presStyleCnt="4" custScaleX="132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2155-8352-4B40-A7CD-E0E8CF71CC73}" type="pres">
      <dgm:prSet presAssocID="{3DE175BD-3BC4-462B-8DF1-C5D52314F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2268-3171-4FD7-A87C-0A8B961A68E6}" type="pres">
      <dgm:prSet presAssocID="{3D0B6418-E84D-4C09-90B6-F4BE09FD9D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7FC9EA-29D4-42E2-9E77-EFDB4727EE56}" type="pres">
      <dgm:prSet presAssocID="{3D0B6418-E84D-4C09-90B6-F4BE09FD9DB8}" presName="level" presStyleLbl="node1" presStyleIdx="3" presStyleCnt="4" custScaleX="148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075A-158A-44C4-A35E-B24F41B4923D}" type="pres">
      <dgm:prSet presAssocID="{3D0B6418-E84D-4C09-90B6-F4BE09FD9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7DAA0-8D58-40E2-B3D5-116FD8D45957}" srcId="{E5DAD7AF-1E32-46A6-93A5-743D57D2CD5C}" destId="{3DE175BD-3BC4-462B-8DF1-C5D52314F533}" srcOrd="2" destOrd="0" parTransId="{0052D1CC-F812-4172-8B78-0F988D3B5E29}" sibTransId="{3F5B5BD5-8BCA-4E1B-9919-5B1C3EA397DC}"/>
    <dgm:cxn modelId="{C58311EC-1481-4C73-863E-9EB0BDD9A367}" srcId="{E5DAD7AF-1E32-46A6-93A5-743D57D2CD5C}" destId="{3247042E-8638-4ABB-BAE6-566F649726D5}" srcOrd="0" destOrd="0" parTransId="{CD74513B-ABC3-4533-9BB2-2F0E8E53BBD3}" sibTransId="{F176D1A8-18C9-4DF1-96C4-B20DD16FCBED}"/>
    <dgm:cxn modelId="{F304E78B-0865-4E57-81B7-878150A0BFA8}" type="presOf" srcId="{777B4ADD-7692-4113-9307-D4277498C593}" destId="{26E9EA2A-C093-4F01-ABFF-4C27AA4715D3}" srcOrd="0" destOrd="0" presId="urn:microsoft.com/office/officeart/2005/8/layout/pyramid3"/>
    <dgm:cxn modelId="{CCA51588-6374-4EFE-9422-7341720F381A}" type="presOf" srcId="{3D0B6418-E84D-4C09-90B6-F4BE09FD9DB8}" destId="{567FC9EA-29D4-42E2-9E77-EFDB4727EE56}" srcOrd="0" destOrd="0" presId="urn:microsoft.com/office/officeart/2005/8/layout/pyramid3"/>
    <dgm:cxn modelId="{8027CE0D-F805-4706-B0DF-589696BF191D}" type="presOf" srcId="{3247042E-8638-4ABB-BAE6-566F649726D5}" destId="{B6FE4237-C9A1-47D3-A4D0-97F21DB2D88A}" srcOrd="1" destOrd="0" presId="urn:microsoft.com/office/officeart/2005/8/layout/pyramid3"/>
    <dgm:cxn modelId="{3AE4BB7E-0502-49F7-BF99-85F6D1CA39A5}" srcId="{E5DAD7AF-1E32-46A6-93A5-743D57D2CD5C}" destId="{3D0B6418-E84D-4C09-90B6-F4BE09FD9DB8}" srcOrd="3" destOrd="0" parTransId="{EE117D14-AF2A-475F-AD30-212AB94A9037}" sibTransId="{EF170659-4625-48BD-8AF7-BCDC4930F7CA}"/>
    <dgm:cxn modelId="{333A27FE-0C59-41D1-87B7-EBB66BF7CDF5}" type="presOf" srcId="{3D0B6418-E84D-4C09-90B6-F4BE09FD9DB8}" destId="{110A075A-158A-44C4-A35E-B24F41B4923D}" srcOrd="1" destOrd="0" presId="urn:microsoft.com/office/officeart/2005/8/layout/pyramid3"/>
    <dgm:cxn modelId="{1F0EE99B-E7B2-4EC5-AF99-63778AD42E97}" type="presOf" srcId="{3DE175BD-3BC4-462B-8DF1-C5D52314F533}" destId="{75A22155-8352-4B40-A7CD-E0E8CF71CC73}" srcOrd="1" destOrd="0" presId="urn:microsoft.com/office/officeart/2005/8/layout/pyramid3"/>
    <dgm:cxn modelId="{D84819C1-2260-4313-A361-39E3964890C4}" type="presOf" srcId="{777B4ADD-7692-4113-9307-D4277498C593}" destId="{6C7AEC43-8D1D-49D9-A4B7-C7FB86935CDC}" srcOrd="1" destOrd="0" presId="urn:microsoft.com/office/officeart/2005/8/layout/pyramid3"/>
    <dgm:cxn modelId="{8AD8485E-06A1-446A-9D74-516E564D5B2A}" type="presOf" srcId="{3247042E-8638-4ABB-BAE6-566F649726D5}" destId="{F63B000E-92A7-4F1F-AFED-DFD694785353}" srcOrd="0" destOrd="0" presId="urn:microsoft.com/office/officeart/2005/8/layout/pyramid3"/>
    <dgm:cxn modelId="{8761DA13-5C6B-4BDF-BB3E-77D4E49B90FF}" type="presOf" srcId="{3DE175BD-3BC4-462B-8DF1-C5D52314F533}" destId="{836E769C-B805-4EC7-8CE2-0A7DB220F30F}" srcOrd="0" destOrd="0" presId="urn:microsoft.com/office/officeart/2005/8/layout/pyramid3"/>
    <dgm:cxn modelId="{2C318DD3-FCC8-4837-9AC3-B8DF786F5E4B}" srcId="{E5DAD7AF-1E32-46A6-93A5-743D57D2CD5C}" destId="{777B4ADD-7692-4113-9307-D4277498C593}" srcOrd="1" destOrd="0" parTransId="{D9326D6C-EAB5-4153-BE2A-22A43276E21B}" sibTransId="{33FA0D21-B6CE-4D73-9D13-4723C4C416B0}"/>
    <dgm:cxn modelId="{A31BFC0F-A7ED-481B-9670-96C9CE651B05}" type="presOf" srcId="{E5DAD7AF-1E32-46A6-93A5-743D57D2CD5C}" destId="{2A0E20E4-6873-41EB-A78A-22D294FE8C05}" srcOrd="0" destOrd="0" presId="urn:microsoft.com/office/officeart/2005/8/layout/pyramid3"/>
    <dgm:cxn modelId="{BBC2D875-F22D-4A3F-9A4F-A0E4DB7D36E9}" type="presParOf" srcId="{2A0E20E4-6873-41EB-A78A-22D294FE8C05}" destId="{7BA6299F-F102-4ACD-BFCA-EAA8A017E383}" srcOrd="0" destOrd="0" presId="urn:microsoft.com/office/officeart/2005/8/layout/pyramid3"/>
    <dgm:cxn modelId="{3441746C-6F79-4BC7-A02E-29DC7F8D4084}" type="presParOf" srcId="{7BA6299F-F102-4ACD-BFCA-EAA8A017E383}" destId="{F63B000E-92A7-4F1F-AFED-DFD694785353}" srcOrd="0" destOrd="0" presId="urn:microsoft.com/office/officeart/2005/8/layout/pyramid3"/>
    <dgm:cxn modelId="{87DBF1E6-12E6-44EE-985D-AE5720F854D2}" type="presParOf" srcId="{7BA6299F-F102-4ACD-BFCA-EAA8A017E383}" destId="{B6FE4237-C9A1-47D3-A4D0-97F21DB2D88A}" srcOrd="1" destOrd="0" presId="urn:microsoft.com/office/officeart/2005/8/layout/pyramid3"/>
    <dgm:cxn modelId="{86CB7C96-FD80-4AB0-B9C2-135C0CCFB68E}" type="presParOf" srcId="{2A0E20E4-6873-41EB-A78A-22D294FE8C05}" destId="{7C7D1DC1-597B-4C65-BC5E-F5F87C2A6E4B}" srcOrd="1" destOrd="0" presId="urn:microsoft.com/office/officeart/2005/8/layout/pyramid3"/>
    <dgm:cxn modelId="{DF06FC91-596D-4E4C-B456-64B909973461}" type="presParOf" srcId="{7C7D1DC1-597B-4C65-BC5E-F5F87C2A6E4B}" destId="{26E9EA2A-C093-4F01-ABFF-4C27AA4715D3}" srcOrd="0" destOrd="0" presId="urn:microsoft.com/office/officeart/2005/8/layout/pyramid3"/>
    <dgm:cxn modelId="{95178988-9CB8-4C17-8AB4-3C76F6DF506B}" type="presParOf" srcId="{7C7D1DC1-597B-4C65-BC5E-F5F87C2A6E4B}" destId="{6C7AEC43-8D1D-49D9-A4B7-C7FB86935CDC}" srcOrd="1" destOrd="0" presId="urn:microsoft.com/office/officeart/2005/8/layout/pyramid3"/>
    <dgm:cxn modelId="{BF07A088-F76A-47CF-AD3E-A270174D2384}" type="presParOf" srcId="{2A0E20E4-6873-41EB-A78A-22D294FE8C05}" destId="{1A9FFF00-92E2-4CCC-8FF9-D3CBA35E8EC6}" srcOrd="2" destOrd="0" presId="urn:microsoft.com/office/officeart/2005/8/layout/pyramid3"/>
    <dgm:cxn modelId="{3599F682-7EF5-41CD-AF6C-41DBBFE14C7F}" type="presParOf" srcId="{1A9FFF00-92E2-4CCC-8FF9-D3CBA35E8EC6}" destId="{836E769C-B805-4EC7-8CE2-0A7DB220F30F}" srcOrd="0" destOrd="0" presId="urn:microsoft.com/office/officeart/2005/8/layout/pyramid3"/>
    <dgm:cxn modelId="{3FC58DA8-49A9-4FBA-8B64-FE3AAAE2B971}" type="presParOf" srcId="{1A9FFF00-92E2-4CCC-8FF9-D3CBA35E8EC6}" destId="{75A22155-8352-4B40-A7CD-E0E8CF71CC73}" srcOrd="1" destOrd="0" presId="urn:microsoft.com/office/officeart/2005/8/layout/pyramid3"/>
    <dgm:cxn modelId="{E036C7A9-061A-443A-99AA-8810432482FC}" type="presParOf" srcId="{2A0E20E4-6873-41EB-A78A-22D294FE8C05}" destId="{2C622268-3171-4FD7-A87C-0A8B961A68E6}" srcOrd="3" destOrd="0" presId="urn:microsoft.com/office/officeart/2005/8/layout/pyramid3"/>
    <dgm:cxn modelId="{5CA8B5E1-535F-44F4-9054-282BB43D688E}" type="presParOf" srcId="{2C622268-3171-4FD7-A87C-0A8B961A68E6}" destId="{567FC9EA-29D4-42E2-9E77-EFDB4727EE56}" srcOrd="0" destOrd="0" presId="urn:microsoft.com/office/officeart/2005/8/layout/pyramid3"/>
    <dgm:cxn modelId="{7682BEA8-95F7-4E96-B279-AEECA3BEFD76}" type="presParOf" srcId="{2C622268-3171-4FD7-A87C-0A8B961A68E6}" destId="{110A075A-158A-44C4-A35E-B24F41B4923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496754" y="2153905"/>
          <a:ext cx="2022180" cy="1807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муниципального образования в 2020 году – 9008,0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2895" y="2418610"/>
        <a:ext cx="1429898" cy="1278109"/>
      </dsp:txXfrm>
    </dsp:sp>
    <dsp:sp modelId="{4A886390-79A6-4D5D-86B2-9FB6955A50DD}">
      <dsp:nvSpPr>
        <dsp:cNvPr id="0" name=""/>
        <dsp:cNvSpPr/>
      </dsp:nvSpPr>
      <dsp:spPr>
        <a:xfrm rot="13036224">
          <a:off x="1179372" y="1656244"/>
          <a:ext cx="1650691" cy="5151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422618" y="780406"/>
          <a:ext cx="1850600" cy="1267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4809,0 тыс. рублей (53,4%)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733" y="817521"/>
        <a:ext cx="1776370" cy="1192967"/>
      </dsp:txXfrm>
    </dsp:sp>
    <dsp:sp modelId="{671401D1-3E32-4EAB-B4C6-477AE23F3E98}">
      <dsp:nvSpPr>
        <dsp:cNvPr id="0" name=""/>
        <dsp:cNvSpPr/>
      </dsp:nvSpPr>
      <dsp:spPr>
        <a:xfrm rot="16200000">
          <a:off x="2815326" y="1123204"/>
          <a:ext cx="1385036" cy="5151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386850" y="974"/>
          <a:ext cx="2241988" cy="1374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90,0 тыс. рублей (1,0%)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110" y="41234"/>
        <a:ext cx="2161468" cy="1294046"/>
      </dsp:txXfrm>
    </dsp:sp>
    <dsp:sp modelId="{018CE0B1-C266-4DA8-87D7-4BF1ECA80A65}">
      <dsp:nvSpPr>
        <dsp:cNvPr id="0" name=""/>
        <dsp:cNvSpPr/>
      </dsp:nvSpPr>
      <dsp:spPr>
        <a:xfrm rot="20524920">
          <a:off x="4507492" y="2223136"/>
          <a:ext cx="1569457" cy="5151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5155537" y="1553049"/>
          <a:ext cx="1766700" cy="1372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4109,0 тыс. рублей (45,6%)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735" y="1593247"/>
        <a:ext cx="1686304" cy="1292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D7A9-8A5C-4A1C-9952-CA1374C89592}">
      <dsp:nvSpPr>
        <dsp:cNvPr id="0" name=""/>
        <dsp:cNvSpPr/>
      </dsp:nvSpPr>
      <dsp:spPr>
        <a:xfrm rot="10800000">
          <a:off x="33052" y="0"/>
          <a:ext cx="2247651" cy="1214117"/>
        </a:xfrm>
        <a:prstGeom prst="trapezoid">
          <a:avLst>
            <a:gd name="adj" fmla="val 476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организаций – 3990,0 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26391" y="0"/>
        <a:ext cx="1460973" cy="1214117"/>
      </dsp:txXfrm>
    </dsp:sp>
    <dsp:sp modelId="{4F0A9620-3A60-4D0D-ABCA-AE7C636A4CE5}">
      <dsp:nvSpPr>
        <dsp:cNvPr id="0" name=""/>
        <dsp:cNvSpPr/>
      </dsp:nvSpPr>
      <dsp:spPr>
        <a:xfrm rot="10800000">
          <a:off x="498753" y="1214117"/>
          <a:ext cx="1316249" cy="1214117"/>
        </a:xfrm>
        <a:prstGeom prst="trapezoid">
          <a:avLst>
            <a:gd name="adj" fmla="val 476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119,0 тыс. рублей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98753" y="1214117"/>
        <a:ext cx="1316249" cy="1214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000E-92A7-4F1F-AFED-DFD694785353}">
      <dsp:nvSpPr>
        <dsp:cNvPr id="0" name=""/>
        <dsp:cNvSpPr/>
      </dsp:nvSpPr>
      <dsp:spPr>
        <a:xfrm rot="10800000">
          <a:off x="0" y="0"/>
          <a:ext cx="3048000" cy="781049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физических лиц – 2768,0 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33399" y="0"/>
        <a:ext cx="1981200" cy="781049"/>
      </dsp:txXfrm>
    </dsp:sp>
    <dsp:sp modelId="{26E9EA2A-C093-4F01-ABFF-4C27AA4715D3}">
      <dsp:nvSpPr>
        <dsp:cNvPr id="0" name=""/>
        <dsp:cNvSpPr/>
      </dsp:nvSpPr>
      <dsp:spPr>
        <a:xfrm rot="10800000">
          <a:off x="257178" y="781049"/>
          <a:ext cx="2533642" cy="781049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 – 1394,0 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700566" y="781049"/>
        <a:ext cx="1646867" cy="781049"/>
      </dsp:txXfrm>
    </dsp:sp>
    <dsp:sp modelId="{836E769C-B805-4EC7-8CE2-0A7DB220F30F}">
      <dsp:nvSpPr>
        <dsp:cNvPr id="0" name=""/>
        <dsp:cNvSpPr/>
      </dsp:nvSpPr>
      <dsp:spPr>
        <a:xfrm rot="10800000">
          <a:off x="514860" y="1562099"/>
          <a:ext cx="2018278" cy="781049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 – 635,0 тыс. рублей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868059" y="1562099"/>
        <a:ext cx="1311881" cy="781049"/>
      </dsp:txXfrm>
    </dsp:sp>
    <dsp:sp modelId="{567FC9EA-29D4-42E2-9E77-EFDB4727EE56}">
      <dsp:nvSpPr>
        <dsp:cNvPr id="0" name=""/>
        <dsp:cNvSpPr/>
      </dsp:nvSpPr>
      <dsp:spPr>
        <a:xfrm rot="10800000">
          <a:off x="957262" y="2343150"/>
          <a:ext cx="1133475" cy="781049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 за совершение нотариальных действий – 12,0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957262" y="2343150"/>
        <a:ext cx="1133475" cy="78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403EEA-7341-45EE-87E5-680FB37CDAA5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4AF6DD-4F1A-4D60-B36F-CDBF4ED14B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6F577F-A970-47F7-9D9D-DFBC861DBF76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D386-65B2-4A98-85C2-5051879B96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165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9185-80A6-408D-A901-97101D17EF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307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6450-C62A-42C2-AA92-ADE6510207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04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1A9B-50C9-41BB-AB5A-6E81692F53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76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EE29-9D08-44A8-B987-CBDE647B68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988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59BF-520F-49BB-9367-6FA841F1323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658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8C74-233D-46B7-971F-66F4070634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157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0872-1AFB-479F-830D-48D39F6B7C3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40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78D1-30E3-4A55-81BE-B0EEDFED15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06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3E12-5CCB-46D4-9D10-7C3E095848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524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FF81-7EED-4805-9509-86B50AC05E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963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A9273568-5D52-46D6-9869-C923F6D06E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5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_____Microsoft_Excel_97-20036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7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713788" cy="6192837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br>
              <a:rPr lang="ru-RU" altLang="ru-RU" sz="6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4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решению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40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от </a:t>
            </a:r>
            <a:r>
              <a:rPr lang="ru-RU" altLang="ru-RU" sz="4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17.12.2020 </a:t>
            </a:r>
            <a:r>
              <a:rPr lang="ru-RU" altLang="ru-RU" sz="40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4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59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бюджете муниципального образования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765175"/>
            <a:ext cx="7408862" cy="5360988"/>
          </a:xfrm>
        </p:spPr>
        <p:txBody>
          <a:bodyPr/>
          <a:lstStyle/>
          <a:p>
            <a:pPr marL="0" indent="0" algn="just" eaLnBrk="1" hangingPunct="1">
              <a:buFont typeface="Symbol" pitchFamily="18" charset="2"/>
              <a:buNone/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4.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</a:rPr>
              <a:t> 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овышение операционной эффективности бюджетных расходов предполагается дальнейшее совершенствование процедур планирования и технологий исполнения бюджета, включая:</a:t>
            </a:r>
          </a:p>
          <a:p>
            <a:pPr marL="0" indent="0" algn="just" eaLnBrk="1" hangingPunct="1">
              <a:buFont typeface="Symbol" pitchFamily="18" charset="2"/>
              <a:buNone/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а)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расширение практики внедрения обоснований расходов для получателей бюджетных средств;</a:t>
            </a:r>
          </a:p>
          <a:p>
            <a:pPr marL="0" indent="0" algn="just" eaLnBrk="1" hangingPunct="1">
              <a:buFont typeface="Symbol" pitchFamily="18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б)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распространение применения механизма казначейского сопровождения;</a:t>
            </a:r>
          </a:p>
          <a:p>
            <a:pPr marL="0" indent="0" algn="just" eaLnBrk="1" hangingPunct="1">
              <a:buFont typeface="Symbol" pitchFamily="18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г)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обеспечение открытости и прозрачности бюджетных данных.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1712"/>
          </a:xfrm>
        </p:spPr>
        <p:txBody>
          <a:bodyPr anchor="b"/>
          <a:lstStyle/>
          <a:p>
            <a:pPr eaLnBrk="1" hangingPunct="1"/>
            <a:r>
              <a:rPr lang="ru-RU" altLang="ru-RU" sz="36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3555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3556" name="Rectangle 57"/>
          <p:cNvSpPr>
            <a:spLocks noChangeArrowheads="1"/>
          </p:cNvSpPr>
          <p:nvPr/>
        </p:nvSpPr>
        <p:spPr bwMode="auto">
          <a:xfrm>
            <a:off x="785813" y="220345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Борисоглебское</a:t>
            </a:r>
          </a:p>
        </p:txBody>
      </p:sp>
      <p:graphicFrame>
        <p:nvGraphicFramePr>
          <p:cNvPr id="23557" name="Диаграмма 2"/>
          <p:cNvGraphicFramePr>
            <a:graphicFrameLocks/>
          </p:cNvGraphicFramePr>
          <p:nvPr/>
        </p:nvGraphicFramePr>
        <p:xfrm>
          <a:off x="736600" y="2514600"/>
          <a:ext cx="74930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Диаграмма" r:id="rId4" imgW="7492947" imgH="3911580" progId="Excel.Chart.8">
                  <p:embed/>
                </p:oleObj>
              </mc:Choice>
              <mc:Fallback>
                <p:oleObj name="Диаграмма" r:id="rId4" imgW="7492947" imgH="391158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14600"/>
                        <a:ext cx="74930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7287444" y="3645024"/>
            <a:ext cx="288032" cy="43204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eaLnBrk="1" hangingPunct="1"/>
            <a:r>
              <a:rPr lang="ru-RU" altLang="ru-RU" sz="16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муниципального образования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97374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62700" y="4005064"/>
          <a:ext cx="2313756" cy="242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04800" y="33528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6049963" y="836613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имущества– 57,0 тыс. рублей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741938" y="947737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73963" y="836613"/>
            <a:ext cx="1371600" cy="112395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4000">
                <a:srgbClr val="85C2FF"/>
              </a:gs>
              <a:gs pos="70000">
                <a:srgbClr val="C4D6EB"/>
              </a:gs>
              <a:gs pos="95000">
                <a:srgbClr val="FFEBFA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– 33,0 тыс. рублей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051720" y="2852936"/>
            <a:ext cx="216024" cy="504056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3"/>
          <p:cNvGraphicFramePr>
            <a:graphicFrameLocks noChangeAspect="1"/>
          </p:cNvGraphicFramePr>
          <p:nvPr/>
        </p:nvGraphicFramePr>
        <p:xfrm>
          <a:off x="3565525" y="471488"/>
          <a:ext cx="5472113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Диаграмма" r:id="rId4" imgW="5467311" imgH="3124260" progId="Excel.Chart.8">
                  <p:embed/>
                </p:oleObj>
              </mc:Choice>
              <mc:Fallback>
                <p:oleObj name="Диаграмма" r:id="rId4" imgW="5467311" imgH="3124260" progId="Excel.Char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471488"/>
                        <a:ext cx="5472113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23850" y="495300"/>
            <a:ext cx="30956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2019 году ожидается с ростом к уровню 2018 года на 8,8 % (+778,0 тыс. рублей) или в сумме 9592,0 тыс. рублей.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Налоговые и неналоговые доходы бюджета муниципального образования в 2020 году планируются в сумме 9008,0 тыс. рублей или со снижением к уровню 2019 года на 6,1% (-584,0 тыс. рублей).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2021 году составит сумму 9141,0 тыс. рублей (101,5 % к 2020 году), в 2022 году – 9274,0 тыс. рублей (101,5 % к 2021 году).</a:t>
            </a: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783013" y="3860800"/>
            <a:ext cx="49879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500">
                <a:latin typeface="Times New Roman" pitchFamily="18" charset="0"/>
              </a:rPr>
              <a:t> земельный налог (в 2019 году – 75,1 %, в 2020 году – 75,0 %, в 2021 году – 74,7 %, в 2022 году – 74,3 %);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ru-RU" altLang="ru-RU" sz="1500">
                <a:latin typeface="Times New Roman" pitchFamily="18" charset="0"/>
              </a:rPr>
              <a:t>- налог на доходы физических лиц (в 2019 году – 17,3 %, в 2020 году – 15,5 %, в 2021 году – 15,9 %, в 2022 году – 16,3 %,).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81000" y="5157788"/>
            <a:ext cx="7632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Наибольший удельный вес в структуре налоговых доходов занимают: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земельный налог (в 2019 году-75,8%, в 2020 году-75,8%, в 2021 году-75,5%, в 2022 году-75,1%). Снижение земельного налога в 2020 году к уровню 2019 года обусловлено предоставлением пенсионерам, инвалидам с детства и детям-инвалидам льготы по уплате данного налога за 600 кв. м. (Федеральный закон от 28.12.2017 № 436-ФЗ);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налог на доходы физических лиц (в 2019 году-17,5%, в 2020 году-15,6%, в 2021 году-16,0%, в 2022 году-16,4%). </a:t>
            </a:r>
          </a:p>
        </p:txBody>
      </p:sp>
      <p:graphicFrame>
        <p:nvGraphicFramePr>
          <p:cNvPr id="26627" name="Диаграмма 1"/>
          <p:cNvGraphicFramePr>
            <a:graphicFrameLocks/>
          </p:cNvGraphicFramePr>
          <p:nvPr/>
        </p:nvGraphicFramePr>
        <p:xfrm>
          <a:off x="711200" y="1076325"/>
          <a:ext cx="76962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Диаграмма" r:id="rId4" imgW="7696268" imgH="4165560" progId="Excel.Chart.8">
                  <p:embed/>
                </p:oleObj>
              </mc:Choice>
              <mc:Fallback>
                <p:oleObj name="Диаграмма" r:id="rId4" imgW="7696268" imgH="416556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076325"/>
                        <a:ext cx="76962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2018 – 2022 годах, тыс. рублей</a:t>
            </a: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5940425" y="1557338"/>
            <a:ext cx="10080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Всего:8718,4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495300" y="4868863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Структуру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неналоговых доходов составляют доходы от использования имущества, доходы от компенсации затрат, штрафы, санкции, возмещение ущерба, прочие неналоговые доходы. Наибольший удельный вес в структуре неналоговых доходов занимают: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доходы от использования имущества, находящегося в муниципальной собственности (в 2019 году – 63,7%, в 2020 году – 63,3%, в 2021 году – 63,0%, в 2022 году – 62,4%); 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штрафы, санкции, возмещение ущерба (в 2019 году – 36,3%, в 2020 году – 36,7%, в 2021 году – 37,0%, в 2022 году – 37,6%).</a:t>
            </a:r>
          </a:p>
        </p:txBody>
      </p:sp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611188" y="333375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в 2018 – 2022 годах, тыс. рублей</a:t>
            </a:r>
          </a:p>
        </p:txBody>
      </p:sp>
      <p:graphicFrame>
        <p:nvGraphicFramePr>
          <p:cNvPr id="27652" name="Диаграмма 1"/>
          <p:cNvGraphicFramePr>
            <a:graphicFrameLocks/>
          </p:cNvGraphicFramePr>
          <p:nvPr/>
        </p:nvGraphicFramePr>
        <p:xfrm>
          <a:off x="990600" y="779463"/>
          <a:ext cx="74930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Диаграмма" r:id="rId4" imgW="7492947" imgH="4108500" progId="Excel.Chart.8">
                  <p:embed/>
                </p:oleObj>
              </mc:Choice>
              <mc:Fallback>
                <p:oleObj name="Диаграмма" r:id="rId4" imgW="7492947" imgH="410850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79463"/>
                        <a:ext cx="74930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1908175" y="1117600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Всего:95,6</a:t>
            </a: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2771775" y="1903413"/>
            <a:ext cx="1008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Всего: 91,0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571500" y="692150"/>
          <a:ext cx="8002588" cy="3041650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9592,0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1471,7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1515,1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2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8713" name="Object 5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62063" y="4198938"/>
          <a:ext cx="549275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Диаграмма" r:id="rId4" imgW="5492703" imgH="1701720" progId="Excel.Chart.8">
                  <p:embed/>
                </p:oleObj>
              </mc:Choice>
              <mc:Fallback>
                <p:oleObj name="Диаграмма" r:id="rId4" imgW="5492703" imgH="1701720" progId="Excel.Char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4198938"/>
                        <a:ext cx="549275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4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</a:rPr>
              <a:t>По прогнозным данным среднедушевой доход к 2022 году достигнет уровня 1515,1 рублей 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/>
          <a:lstStyle/>
          <a:p>
            <a:pPr indent="355600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Нормативы зачисления налоговых доходов в бюджет </a:t>
            </a:r>
            <a:b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Борисоглебское в 2018 – 2022 годах, %</a:t>
            </a:r>
          </a:p>
        </p:txBody>
      </p:sp>
      <p:graphicFrame>
        <p:nvGraphicFramePr>
          <p:cNvPr id="6" name="Group 460"/>
          <p:cNvGraphicFramePr>
            <a:graphicFrameLocks noGrp="1"/>
          </p:cNvGraphicFramePr>
          <p:nvPr/>
        </p:nvGraphicFramePr>
        <p:xfrm>
          <a:off x="571500" y="1143000"/>
          <a:ext cx="8229600" cy="3959225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и сборам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5157788"/>
            <a:ext cx="8229600" cy="1079500"/>
          </a:xfrm>
        </p:spPr>
        <p:txBody>
          <a:bodyPr/>
          <a:lstStyle/>
          <a:p>
            <a:pPr algn="just"/>
            <a:r>
              <a:rPr lang="ru-RU" alt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общего объема безвозмездных поступлений от других бюджетов бюджетной системы Российской Федерации в 2020 году в сумме 17790,3 тыс. рублей поступление дотации из бюджетов муниципальных районов составляет сумму 13095,0 тыс. рублей (73,6%), субсидий – 2810,4 тыс. рублей (15,8 %), субвенций – 282,9 тыс. рублей (1,6%),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1602,0 тыс. рублей (9,0 %). </a:t>
            </a:r>
          </a:p>
        </p:txBody>
      </p:sp>
      <p:sp>
        <p:nvSpPr>
          <p:cNvPr id="30723" name="Rectangle 5"/>
          <p:cNvSpPr txBox="1">
            <a:spLocks noChangeArrowheads="1"/>
          </p:cNvSpPr>
          <p:nvPr/>
        </p:nvSpPr>
        <p:spPr bwMode="auto">
          <a:xfrm>
            <a:off x="53975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Структура безвозмездных поступлений бюджета муниципального образования Борисоглебское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в 2018 – 2022 годах, тыс. рублей</a:t>
            </a:r>
          </a:p>
        </p:txBody>
      </p:sp>
      <p:graphicFrame>
        <p:nvGraphicFramePr>
          <p:cNvPr id="30724" name="Диаграмма 1"/>
          <p:cNvGraphicFramePr>
            <a:graphicFrameLocks/>
          </p:cNvGraphicFramePr>
          <p:nvPr/>
        </p:nvGraphicFramePr>
        <p:xfrm>
          <a:off x="414338" y="1066800"/>
          <a:ext cx="8102600" cy="391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Диаграмма" r:id="rId4" imgW="8102547" imgH="3917880" progId="Excel.Chart.8">
                  <p:embed/>
                </p:oleObj>
              </mc:Choice>
              <mc:Fallback>
                <p:oleObj name="Диаграмма" r:id="rId4" imgW="8102547" imgH="391788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066800"/>
                        <a:ext cx="8102600" cy="391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1403350" y="858838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20888,3</a:t>
            </a:r>
          </a:p>
        </p:txBody>
      </p:sp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2339975" y="860425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24995,7</a:t>
            </a:r>
          </a:p>
        </p:txBody>
      </p:sp>
      <p:sp>
        <p:nvSpPr>
          <p:cNvPr id="30727" name="TextBox 5"/>
          <p:cNvSpPr txBox="1">
            <a:spLocks noChangeArrowheads="1"/>
          </p:cNvSpPr>
          <p:nvPr/>
        </p:nvSpPr>
        <p:spPr bwMode="auto">
          <a:xfrm>
            <a:off x="3276600" y="862013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17790,3</a:t>
            </a:r>
          </a:p>
        </p:txBody>
      </p:sp>
      <p:sp>
        <p:nvSpPr>
          <p:cNvPr id="30728" name="TextBox 6"/>
          <p:cNvSpPr txBox="1">
            <a:spLocks noChangeArrowheads="1"/>
          </p:cNvSpPr>
          <p:nvPr/>
        </p:nvSpPr>
        <p:spPr bwMode="auto">
          <a:xfrm>
            <a:off x="4211638" y="836613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17661,8</a:t>
            </a:r>
          </a:p>
        </p:txBody>
      </p:sp>
      <p:sp>
        <p:nvSpPr>
          <p:cNvPr id="30729" name="TextBox 7"/>
          <p:cNvSpPr txBox="1">
            <a:spLocks noChangeArrowheads="1"/>
          </p:cNvSpPr>
          <p:nvPr/>
        </p:nvSpPr>
        <p:spPr bwMode="auto">
          <a:xfrm>
            <a:off x="5219700" y="862013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26737,6</a:t>
            </a:r>
          </a:p>
        </p:txBody>
      </p:sp>
      <p:sp>
        <p:nvSpPr>
          <p:cNvPr id="30730" name="TextBox 8"/>
          <p:cNvSpPr txBox="1">
            <a:spLocks noChangeArrowheads="1"/>
          </p:cNvSpPr>
          <p:nvPr/>
        </p:nvSpPr>
        <p:spPr bwMode="auto">
          <a:xfrm>
            <a:off x="1908175" y="925513"/>
            <a:ext cx="5762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119,7%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2870200" y="928688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71,2%</a:t>
            </a:r>
          </a:p>
        </p:txBody>
      </p:sp>
      <p:sp>
        <p:nvSpPr>
          <p:cNvPr id="30732" name="TextBox 10"/>
          <p:cNvSpPr txBox="1">
            <a:spLocks noChangeArrowheads="1"/>
          </p:cNvSpPr>
          <p:nvPr/>
        </p:nvSpPr>
        <p:spPr bwMode="auto">
          <a:xfrm>
            <a:off x="3840163" y="922338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99,3%</a:t>
            </a:r>
          </a:p>
        </p:txBody>
      </p:sp>
      <p:sp>
        <p:nvSpPr>
          <p:cNvPr id="30733" name="TextBox 11"/>
          <p:cNvSpPr txBox="1">
            <a:spLocks noChangeArrowheads="1"/>
          </p:cNvSpPr>
          <p:nvPr/>
        </p:nvSpPr>
        <p:spPr bwMode="auto">
          <a:xfrm>
            <a:off x="4716463" y="928688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151,4%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43"/>
          <p:cNvGraphicFramePr>
            <a:graphicFrameLocks/>
          </p:cNvGraphicFramePr>
          <p:nvPr/>
        </p:nvGraphicFramePr>
        <p:xfrm>
          <a:off x="468313" y="333375"/>
          <a:ext cx="8229600" cy="6480175"/>
        </p:xfrm>
        <a:graphic>
          <a:graphicData uri="http://schemas.openxmlformats.org/drawingml/2006/table">
            <a:tbl>
              <a:tblPr/>
              <a:tblGrid>
                <a:gridCol w="1960547"/>
                <a:gridCol w="1173178"/>
                <a:gridCol w="1147762"/>
                <a:gridCol w="1212850"/>
                <a:gridCol w="747713"/>
                <a:gridCol w="993775"/>
                <a:gridCol w="993775"/>
              </a:tblGrid>
              <a:tr h="1012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факт,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план на 01.11.2019,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прогноз,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2020 года к 2019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40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20888,3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24995,7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17790,3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17661,8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26737,6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(2 02 16001 00 0000 150)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10202,0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11737,0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13095,0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12962,0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12829,0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(2 02 20000 00 0000 150)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3217,9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2951,0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2810,4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2810,4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12005,3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(2 02 30000 00 0000 150)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282,9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(2 02 40000 00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0000 150)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7257,3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10105,0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(2 07 00000 00 0000 000)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0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0988" y="836613"/>
            <a:ext cx="846137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Положение «О публичных слушаниях в муниципальном образовании Борисоглебское сельское поселение  Муромского района Владимирской области» утверждено решением Совета народных депутатов Борисоглебского сельского поселения от 12.05.2006 г. № 26.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Решением Совета народных депутатов от 21.11.2020 № 57 «О 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2021 год и на плановый период 2022 и 2023 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дата и место проведения публичных слушаний - 17 декабря 2020 года в 14 час.00 мин.,  с. Борисоглеб, ул. Первомайская, д. 16;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народных депутатов «О  бюджете  муниципального образования Борисоглебское на 2021 год и  на плановый  период 2022 и 2023 годов» жители муниципального образования Борисоглебское  могут письменно направлять в постоянную комиссию, расположенную по адресу: 602212 с. Борисоглеб ул. Первомайская, д.16 Муромского района Владимирской области, в срок до 16 декабря 2020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Борисоглебское</a:t>
            </a:r>
            <a:endParaRPr lang="ru-RU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6516688" y="2097088"/>
            <a:ext cx="22717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Борисоглебское в 2021 году составляют расходы по разделам «Общегосударственные вопросы»  38,2%.«Культура, кинематография» - 36,8% .             </a:t>
            </a:r>
          </a:p>
          <a:p>
            <a:pPr algn="just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«Физическая культура и спорт» - 0,04%, «Средства массовой информации» - 0,6%.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9513" y="1700807"/>
          <a:ext cx="5976663" cy="458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2"/>
          <p:cNvSpPr>
            <a:spLocks noChangeArrowheads="1"/>
          </p:cNvSpPr>
          <p:nvPr/>
        </p:nvSpPr>
        <p:spPr bwMode="auto">
          <a:xfrm>
            <a:off x="328613" y="549275"/>
            <a:ext cx="86312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образования</a:t>
            </a:r>
          </a:p>
          <a:p>
            <a:pPr algn="ctr"/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Борисоглебское, </a:t>
            </a:r>
            <a:r>
              <a:rPr lang="ru-RU" altLang="ru-RU" sz="28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2276475"/>
          <a:ext cx="8280400" cy="4248150"/>
        </p:xfrm>
        <a:graphic>
          <a:graphicData uri="http://schemas.openxmlformats.org/drawingml/2006/table">
            <a:tbl>
              <a:tblPr/>
              <a:tblGrid>
                <a:gridCol w="2925534"/>
                <a:gridCol w="1147472"/>
                <a:gridCol w="1075108"/>
                <a:gridCol w="1047541"/>
                <a:gridCol w="1061323"/>
                <a:gridCol w="1023421"/>
              </a:tblGrid>
              <a:tr h="1414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Ожидаемое исполнение за 2020 год по уточненному плану на 01.11.2020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роста 2021 года к 01.11.2020 года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12 016,26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10 400,30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10 232,60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10 832,60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86,6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229,20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236,40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238,70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247,50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716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522,00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165,00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125,00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225,00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31,6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1 640,00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1 634,00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1 634,00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1 634,00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8 038,30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3 961,40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4 633,10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3 437,10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49,3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115,4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10 708,30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10 034,90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10 034,90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10 034,90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228,30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515,30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251,30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647,30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225,7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37,5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361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33 914,36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27 257,30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27 259,60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27 268,40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80,4</a:t>
                      </a:r>
                    </a:p>
                  </a:txBody>
                  <a:tcPr marL="9129" marR="9129" marT="9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Заголовок 1"/>
          <p:cNvGrpSpPr>
            <a:grpSpLocks noGrp="1"/>
          </p:cNvGrpSpPr>
          <p:nvPr/>
        </p:nvGrpSpPr>
        <p:grpSpPr bwMode="auto">
          <a:xfrm>
            <a:off x="41275" y="404813"/>
            <a:ext cx="8961438" cy="792162"/>
            <a:chOff x="276" y="165"/>
            <a:chExt cx="5204" cy="737"/>
          </a:xfrm>
        </p:grpSpPr>
        <p:pic>
          <p:nvPicPr>
            <p:cNvPr id="34961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62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Борисоглебское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в расчете на душу населения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– 6121 чел., 2021 -2023 годы – 6121 чел.)</a:t>
              </a:r>
            </a:p>
          </p:txBody>
        </p:sp>
      </p:grpSp>
      <p:sp>
        <p:nvSpPr>
          <p:cNvPr id="34819" name="Text Box 2110"/>
          <p:cNvSpPr txBox="1">
            <a:spLocks noChangeArrowheads="1"/>
          </p:cNvSpPr>
          <p:nvPr/>
        </p:nvSpPr>
        <p:spPr bwMode="auto">
          <a:xfrm>
            <a:off x="201613" y="5272088"/>
            <a:ext cx="8642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Наибольшую сумму расходов на душу населения в 2020 году составляют расходы по разделам «Общегосударственные вопросы» и «Культура, кинематография», наименьшую сумму на душу населения составляют расходы по разделу «Физическая культура и спорт» и «Средства массовой информации».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1341438"/>
          <a:ext cx="7416800" cy="3816350"/>
        </p:xfrm>
        <a:graphic>
          <a:graphicData uri="http://schemas.openxmlformats.org/drawingml/2006/table">
            <a:tbl>
              <a:tblPr/>
              <a:tblGrid>
                <a:gridCol w="499307"/>
                <a:gridCol w="2506940"/>
                <a:gridCol w="520112"/>
                <a:gridCol w="582526"/>
                <a:gridCol w="520112"/>
                <a:gridCol w="582526"/>
                <a:gridCol w="520112"/>
                <a:gridCol w="582526"/>
                <a:gridCol w="520112"/>
                <a:gridCol w="582526"/>
              </a:tblGrid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45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 на содержание органов местного самоуправления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79388" y="968375"/>
          <a:ext cx="4321175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716463" y="1052736"/>
          <a:ext cx="41260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679374" y="3933056"/>
          <a:ext cx="4176464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251520" y="4005064"/>
          <a:ext cx="4240510" cy="252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6867" name="Text Box 62"/>
          <p:cNvSpPr txBox="1">
            <a:spLocks noChangeArrowheads="1"/>
          </p:cNvSpPr>
          <p:nvPr/>
        </p:nvSpPr>
        <p:spPr bwMode="auto">
          <a:xfrm>
            <a:off x="250825" y="1374775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2021год</a:t>
            </a:r>
          </a:p>
        </p:txBody>
      </p:sp>
      <p:sp>
        <p:nvSpPr>
          <p:cNvPr id="36868" name="AutoShape 26"/>
          <p:cNvSpPr>
            <a:spLocks noChangeArrowheads="1"/>
          </p:cNvSpPr>
          <p:nvPr/>
        </p:nvSpPr>
        <p:spPr bwMode="auto">
          <a:xfrm>
            <a:off x="5053013" y="3360738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6869" name="Text Box 27"/>
          <p:cNvSpPr txBox="1">
            <a:spLocks noChangeArrowheads="1"/>
          </p:cNvSpPr>
          <p:nvPr/>
        </p:nvSpPr>
        <p:spPr bwMode="auto">
          <a:xfrm>
            <a:off x="5253038" y="3375025"/>
            <a:ext cx="302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218085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529193"/>
            <a:ext cx="3808171" cy="162799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  <a:cs typeface="+mn-cs"/>
            </a:endParaRPr>
          </a:p>
        </p:txBody>
      </p:sp>
      <p:sp>
        <p:nvSpPr>
          <p:cNvPr id="36876" name="AutoShape 54"/>
          <p:cNvSpPr>
            <a:spLocks noChangeArrowheads="1"/>
          </p:cNvSpPr>
          <p:nvPr/>
        </p:nvSpPr>
        <p:spPr bwMode="auto">
          <a:xfrm>
            <a:off x="4992688" y="485616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6877" name="Text Box 7"/>
          <p:cNvSpPr txBox="1">
            <a:spLocks noChangeArrowheads="1"/>
          </p:cNvSpPr>
          <p:nvPr/>
        </p:nvSpPr>
        <p:spPr bwMode="auto">
          <a:xfrm>
            <a:off x="539750" y="2392363"/>
            <a:ext cx="37750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</a:rPr>
              <a:t>- субсидии – 2810,4 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– 282,9 тыс. рублей.</a:t>
            </a:r>
          </a:p>
        </p:txBody>
      </p:sp>
      <p:sp>
        <p:nvSpPr>
          <p:cNvPr id="36878" name="Text Box 36"/>
          <p:cNvSpPr txBox="1">
            <a:spLocks noChangeArrowheads="1"/>
          </p:cNvSpPr>
          <p:nvPr/>
        </p:nvSpPr>
        <p:spPr bwMode="auto">
          <a:xfrm>
            <a:off x="590550" y="3589338"/>
            <a:ext cx="3549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дотации на выравнивание  бюджетной  обеспеченности муниципального образования Борисоглебское – 5975,0 тыс. рублей;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бюджету муниципального образования Борисоглебское из бюджета Муромского района – 1602,0 тыс. рублей.</a:t>
            </a:r>
          </a:p>
        </p:txBody>
      </p:sp>
      <p:sp>
        <p:nvSpPr>
          <p:cNvPr id="36879" name="Text Box 60"/>
          <p:cNvSpPr txBox="1">
            <a:spLocks noChangeArrowheads="1"/>
          </p:cNvSpPr>
          <p:nvPr/>
        </p:nvSpPr>
        <p:spPr bwMode="auto">
          <a:xfrm>
            <a:off x="5100638" y="4973638"/>
            <a:ext cx="322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890,7 тыс. рублей.</a:t>
            </a:r>
          </a:p>
        </p:txBody>
      </p:sp>
      <p:sp>
        <p:nvSpPr>
          <p:cNvPr id="36880" name="AutoShape 47"/>
          <p:cNvSpPr>
            <a:spLocks noChangeArrowheads="1"/>
          </p:cNvSpPr>
          <p:nvPr/>
        </p:nvSpPr>
        <p:spPr bwMode="auto">
          <a:xfrm rot="5400000">
            <a:off x="5567362" y="1331913"/>
            <a:ext cx="792163" cy="3240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AutoShape 61"/>
          <p:cNvSpPr>
            <a:spLocks noChangeArrowheads="1"/>
          </p:cNvSpPr>
          <p:nvPr/>
        </p:nvSpPr>
        <p:spPr bwMode="auto">
          <a:xfrm>
            <a:off x="6499225" y="4587875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6882" name="AutoShape 51"/>
          <p:cNvSpPr>
            <a:spLocks noChangeArrowheads="1"/>
          </p:cNvSpPr>
          <p:nvPr/>
        </p:nvSpPr>
        <p:spPr bwMode="auto">
          <a:xfrm>
            <a:off x="4343400" y="3960813"/>
            <a:ext cx="70961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493713" y="0"/>
            <a:ext cx="8229600" cy="1252538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7891" name="WordArt 93"/>
          <p:cNvSpPr>
            <a:spLocks noChangeArrowheads="1" noChangeShapeType="1" noTextEdit="1"/>
          </p:cNvSpPr>
          <p:nvPr/>
        </p:nvSpPr>
        <p:spPr bwMode="auto">
          <a:xfrm>
            <a:off x="2120900" y="1019175"/>
            <a:ext cx="47815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6436B"/>
                </a:solidFill>
                <a:latin typeface="Times New Roman"/>
                <a:cs typeface="Times New Roman"/>
              </a:rPr>
              <a:t>Программный бюджет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1844675"/>
          <a:ext cx="7848600" cy="4824413"/>
        </p:xfrm>
        <a:graphic>
          <a:graphicData uri="http://schemas.openxmlformats.org/drawingml/2006/table">
            <a:tbl>
              <a:tblPr/>
              <a:tblGrid>
                <a:gridCol w="4908864"/>
                <a:gridCol w="735516"/>
                <a:gridCol w="735516"/>
                <a:gridCol w="735516"/>
                <a:gridCol w="733188"/>
              </a:tblGrid>
              <a:tr h="1684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2020 год,</a:t>
                      </a:r>
                      <a:br>
                        <a:rPr lang="ru-RU" sz="7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план по состоянию на 01.11.2020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572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522,00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165,00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125,00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225,00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«Развитие культуры муниципального образования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10 708,30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10 034,90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10 034,90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10 034,90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9 022,40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7 366,50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6 549,80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6 649,80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Борисоглебское»  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133,90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113,80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113,80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113,80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 «Управление муниципальными финансами муниципального образования Борисоглебское» 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677,50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699,40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701,70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710,50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5 279,10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3 624,50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2 417,70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2 950,20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«Капитальный ремонт многоквартирных домов муниципального образования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29,00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29,00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29,00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29,00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8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1 602,00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1 602,00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1 602,00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1 602,00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2 402,30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264,00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1 728,50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396,00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Муниципальная программа «Борьба с борщевиком Сосновского на территории муниципального образования Борисоглебское»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684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30 378,50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24 399,00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23 802,30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23 211,10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424863" cy="17557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С решением Совета народных депутатов муниципального образования Борисоглебское Муромского района от 17.12.2020 № 59 «О бюджете муниципального образования Борисоглебское на 2021 год и на плановый период 2022 и 2023 годов» можно ознакомиться в газете «Муромский край. Документы» №141 (4625) от 22.12.2020 г. или на сайте администрации Муромского района </a:t>
            </a:r>
            <a:r>
              <a:rPr lang="en-US" altLang="ru-RU" sz="1800" u="sng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8915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9178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50825" y="195263"/>
            <a:ext cx="8353425" cy="5570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 b="1">
                <a:solidFill>
                  <a:srgbClr val="0000FF"/>
                </a:solidFill>
                <a:latin typeface="Times New Roman" pitchFamily="18" charset="0"/>
              </a:rPr>
              <a:t>Основные понятия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 b="1">
              <a:solidFill>
                <a:srgbClr val="000099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</a:t>
            </a:r>
            <a:r>
              <a:rPr lang="ru-RU" altLang="ru-RU" sz="160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>
                <a:latin typeface="Times New Roman" pitchFamily="18" charset="0"/>
              </a:rPr>
              <a:t> – два финансовых года, следующие за очередным финансовым годом</a:t>
            </a:r>
            <a:r>
              <a:rPr lang="ru-RU" altLang="ru-RU" sz="1500">
                <a:latin typeface="Times New Roman" pitchFamily="18" charset="0"/>
              </a:rPr>
              <a:t>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Бюджетная система</a:t>
            </a:r>
            <a:r>
              <a:rPr lang="en-US" altLang="ru-RU" sz="1600" b="1" u="sng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Российской Федерации </a:t>
            </a:r>
            <a:r>
              <a:rPr lang="ru-RU" altLang="ru-RU" sz="1600">
                <a:latin typeface="Times New Roman" pitchFamily="18" charset="0"/>
              </a:rPr>
              <a:t>–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Доходы</a:t>
            </a:r>
            <a:r>
              <a:rPr lang="ru-RU" altLang="ru-RU" sz="1600" b="1" u="sng">
                <a:solidFill>
                  <a:srgbClr val="0000FF"/>
                </a:solidFill>
              </a:rPr>
              <a:t> </a:t>
            </a: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>
                <a:solidFill>
                  <a:srgbClr val="0033CC"/>
                </a:solidFill>
                <a:latin typeface="Times New Roman" pitchFamily="18" charset="0"/>
              </a:rPr>
              <a:t>–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60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60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60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b="1" u="sng">
                <a:solidFill>
                  <a:srgbClr val="0000FF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60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</a:rPr>
              <a:t>- 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871538" y="1268413"/>
            <a:ext cx="7408862" cy="4857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ru-RU" altLang="ru-RU" sz="1800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Tx/>
              <a:buSzTx/>
              <a:buFont typeface="Symbol" pitchFamily="18" charset="2"/>
              <a:buNone/>
            </a:pPr>
            <a:r>
              <a:rPr lang="ru-RU" altLang="ru-RU" sz="1800" b="1" u="sng" smtClean="0">
                <a:solidFill>
                  <a:srgbClr val="0000FF"/>
                </a:solidFill>
                <a:latin typeface="Times New Roman" pitchFamily="18" charset="0"/>
              </a:rPr>
              <a:t>Государственный (муниципальный) долг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образованием.</a:t>
            </a:r>
            <a:endParaRPr lang="ru-RU" altLang="ru-RU" sz="1800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ru-RU" sz="18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800" b="1" smtClean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ru-RU" sz="18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algn="just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ru-RU" sz="1800" b="1" u="sng" smtClean="0">
                <a:solidFill>
                  <a:srgbClr val="0000FF"/>
                </a:solidFill>
                <a:latin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 – 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</a:t>
            </a:r>
          </a:p>
          <a:p>
            <a:pPr algn="just"/>
            <a:endParaRPr lang="ru-RU" altLang="ru-RU" smtClean="0"/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FF"/>
                </a:solidFill>
                <a:latin typeface="Times New Roman" pitchFamily="18" charset="0"/>
              </a:rPr>
              <a:t>Основные понятия</a:t>
            </a:r>
            <a:br>
              <a:rPr lang="ru-RU" altLang="ru-RU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7441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ru-RU" altLang="ru-RU" sz="13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  <a:cs typeface="+mn-cs"/>
            </a:endParaRPr>
          </a:p>
        </p:txBody>
      </p:sp>
      <p:sp>
        <p:nvSpPr>
          <p:cNvPr id="17423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 «</a:t>
            </a:r>
            <a:r>
              <a:rPr lang="en-US" altLang="ru-RU" sz="1100" b="1" i="1">
                <a:latin typeface="Times New Roman" pitchFamily="18" charset="0"/>
              </a:rPr>
              <a:t>Dotatio</a:t>
            </a:r>
            <a:r>
              <a:rPr lang="ru-RU" altLang="ru-RU" sz="1100" b="1" i="1">
                <a:latin typeface="Times New Roman" pitchFamily="18" charset="0"/>
              </a:rPr>
              <a:t>» -дар, пожертвование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</p:txBody>
      </p:sp>
      <p:sp>
        <p:nvSpPr>
          <p:cNvPr id="17424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Субвенции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</a:t>
            </a:r>
            <a:r>
              <a:rPr lang="en-US" altLang="ru-RU" sz="1100" b="1" i="1">
                <a:latin typeface="Times New Roman" pitchFamily="18" charset="0"/>
              </a:rPr>
              <a:t> </a:t>
            </a:r>
            <a:r>
              <a:rPr lang="ru-RU" altLang="ru-RU" sz="1100" b="1" i="1">
                <a:latin typeface="Times New Roman" pitchFamily="18" charset="0"/>
              </a:rPr>
              <a:t>«</a:t>
            </a:r>
            <a:r>
              <a:rPr lang="en-US" altLang="ru-RU" sz="1100" b="1" i="1">
                <a:latin typeface="Times New Roman" pitchFamily="18" charset="0"/>
              </a:rPr>
              <a:t>Subvenire</a:t>
            </a:r>
            <a:r>
              <a:rPr lang="ru-RU" altLang="ru-RU" sz="1100" b="1" i="1">
                <a:latin typeface="Times New Roman" pitchFamily="18" charset="0"/>
              </a:rPr>
              <a:t>»</a:t>
            </a:r>
            <a:r>
              <a:rPr lang="en-US" altLang="ru-RU" sz="1100" b="1" i="1">
                <a:latin typeface="Times New Roman" pitchFamily="18" charset="0"/>
              </a:rPr>
              <a:t> - </a:t>
            </a:r>
            <a:r>
              <a:rPr lang="ru-RU" altLang="ru-RU" sz="1100" b="1" i="1">
                <a:latin typeface="Times New Roman" pitchFamily="18" charset="0"/>
              </a:rPr>
              <a:t>приходить на помощь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17425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Субсидии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(от лат. «</a:t>
            </a:r>
            <a:r>
              <a:rPr lang="en-US" altLang="ru-RU" sz="1100" b="1" i="1">
                <a:latin typeface="Times New Roman" pitchFamily="18" charset="0"/>
              </a:rPr>
              <a:t>Subsiduim</a:t>
            </a:r>
            <a:r>
              <a:rPr lang="ru-RU" altLang="ru-RU" sz="11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7426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/>
              <a:t> </a:t>
            </a:r>
            <a:r>
              <a:rPr lang="ru-RU" altLang="ru-RU" sz="1100" b="1" i="1"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100" b="1"/>
              <a:t> </a:t>
            </a:r>
            <a:r>
              <a:rPr lang="ru-RU" altLang="ru-RU" sz="110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1100" b="1"/>
          </a:p>
        </p:txBody>
      </p:sp>
      <p:sp>
        <p:nvSpPr>
          <p:cNvPr id="17427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411163" y="3068638"/>
            <a:ext cx="8602662" cy="261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Борисоглебское: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 части обеспечения проживающих в муниципальном образовании Борисоглебское и нуждающихся в жилых  помещениях малоимущих граждан жилыми помещениями, а также иных полномочий в соответствии с жилищным законодательством,   а именно:  принятие решений о  представлении  жилого  помещения  по договору  социального найма,  при наличии в муниципальном жилищном фонде муниципального образования Борисоглебское жилых помещений, предоставляемых по договорам социального найма, установление размера дохода, приходящегося на каждого члена семьи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найма;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 подтверждающего принятия решения о согласовании или  об отказе в согласовании переустройства и (или) перепланировки жилого помещения  в соответствии с условиями и порядком переустройства и перепланировки жилых помещений .</a:t>
            </a:r>
          </a:p>
        </p:txBody>
      </p:sp>
      <p:sp>
        <p:nvSpPr>
          <p:cNvPr id="1743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411163" y="5822950"/>
            <a:ext cx="8602662" cy="8461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Борисоглебское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  <p:grpSp>
        <p:nvGrpSpPr>
          <p:cNvPr id="17433" name="Group 34"/>
          <p:cNvGrpSpPr>
            <a:grpSpLocks/>
          </p:cNvGrpSpPr>
          <p:nvPr/>
        </p:nvGrpSpPr>
        <p:grpSpPr bwMode="auto">
          <a:xfrm>
            <a:off x="158750" y="3284538"/>
            <a:ext cx="236538" cy="1092200"/>
            <a:chOff x="331" y="2795"/>
            <a:chExt cx="418" cy="723"/>
          </a:xfrm>
        </p:grpSpPr>
        <p:sp>
          <p:nvSpPr>
            <p:cNvPr id="17437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161925" y="5949950"/>
            <a:ext cx="1588" cy="50323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8750" y="6453188"/>
            <a:ext cx="23177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3513" y="5949950"/>
            <a:ext cx="196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</a:p>
        </p:txBody>
      </p:sp>
      <p:pic>
        <p:nvPicPr>
          <p:cNvPr id="18435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5388"/>
            <a:ext cx="40322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50825" y="765175"/>
            <a:ext cx="4216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роста фонда начисленной заработной платы всех работников муниципального образования Борисоглебское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4654550" y="757238"/>
            <a:ext cx="421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численности трудовых ресурсов муниципального образования Борисоглебское</a:t>
            </a:r>
          </a:p>
        </p:txBody>
      </p:sp>
      <p:pic>
        <p:nvPicPr>
          <p:cNvPr id="18438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89038"/>
            <a:ext cx="410368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250825" y="3860800"/>
            <a:ext cx="421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индекса потребительских цен на товары и услуги в  муниципальном образовании Борисоглебское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4679950" y="3860800"/>
            <a:ext cx="421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/>
              <a:t>Динамика уровня зарегистрированной безработицы в муниципальном образовании Борисоглебское</a:t>
            </a:r>
          </a:p>
        </p:txBody>
      </p:sp>
      <p:pic>
        <p:nvPicPr>
          <p:cNvPr id="18441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365625"/>
            <a:ext cx="40909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C:\Users\userpc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4032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476250"/>
            <a:ext cx="8543925" cy="1289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расходов бюджета </a:t>
            </a: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Борисоглебское</a:t>
            </a:r>
            <a:endParaRPr lang="ru-RU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303213" y="2565400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>
                <a:latin typeface="Times New Roman" pitchFamily="18" charset="0"/>
              </a:rPr>
              <a:t>Основные характеристики бюджета муниципального образования Борисоглебское на 2020– 2022 года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357563"/>
            <a:ext cx="875982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79388" y="188913"/>
            <a:ext cx="8826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муниципального образования Борисоглебское, в том числе с отражением структуры долга муниципального образования Борисоглебское по видам долговых обязательств в 2021-2023 годах</a:t>
            </a:r>
          </a:p>
        </p:txBody>
      </p:sp>
      <p:graphicFrame>
        <p:nvGraphicFramePr>
          <p:cNvPr id="20483" name="Объект 1"/>
          <p:cNvGraphicFramePr>
            <a:graphicFrameLocks noChangeAspect="1"/>
          </p:cNvGraphicFramePr>
          <p:nvPr/>
        </p:nvGraphicFramePr>
        <p:xfrm>
          <a:off x="368300" y="1547813"/>
          <a:ext cx="8235950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Лист" r:id="rId4" imgW="10915560" imgH="6734265" progId="Excel.Sheet.8">
                  <p:embed/>
                </p:oleObj>
              </mc:Choice>
              <mc:Fallback>
                <p:oleObj name="Лист" r:id="rId4" imgW="10915560" imgH="6734265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547813"/>
                        <a:ext cx="8235950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730115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Главы администрации муниципального образования Борисоглебское от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14.09.2020 № 159 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2021 год и плановый период 2022 и 2023 годов:</a:t>
            </a: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970088"/>
            <a:ext cx="8737600" cy="4586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Основная цель бюджетной политики муниципального образования: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+mn-cs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Борисоглебское на 2021 год и на плановый период 2022 и 2023 годов, подходов к его формированию, основных характеристик и прогнозируемых параметров бюджета муниципального образования Борисоглебское на 2021- 2023 годы.</a:t>
            </a: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 eaLnBrk="1" hangingPunct="1"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2.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Повышение эффективности бюджетных расходов.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3.</a:t>
            </a:r>
            <a:r>
              <a:rPr lang="ru-RU" sz="1600" dirty="0">
                <a:cs typeface="+mn-cs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+mn-cs"/>
              </a:rPr>
              <a:t>Будет внедрена система управления налоговыми расходами (выпадающими доходами бюджета, обусловленными налоговыми льготами, преференциями по налогам и сборам, предусмотренными в качестве мер государственной поддержки в соответствии с целями муниципальных программ) и обеспечена ее интеграция в бюджетный процесс.</a:t>
            </a:r>
          </a:p>
          <a:p>
            <a:pPr algn="just" eaLnBrk="1" hangingPunct="1">
              <a:defRPr/>
            </a:pPr>
            <a:endParaRPr lang="ru-RU" sz="1600" dirty="0">
              <a:cs typeface="+mn-cs"/>
            </a:endParaRPr>
          </a:p>
          <a:p>
            <a:pPr algn="just" eaLnBrk="1" hangingPunct="1">
              <a:defRPr/>
            </a:pPr>
            <a:endParaRPr lang="ru-RU" altLang="ru-RU" sz="1600" dirty="0" smtClean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9212</TotalTime>
  <Words>3232</Words>
  <Application>Microsoft Office PowerPoint</Application>
  <PresentationFormat>Экран (4:3)</PresentationFormat>
  <Paragraphs>536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Candara</vt:lpstr>
      <vt:lpstr>Symbol</vt:lpstr>
      <vt:lpstr>Calibri</vt:lpstr>
      <vt:lpstr>Times New Roman</vt:lpstr>
      <vt:lpstr>Georgia</vt:lpstr>
      <vt:lpstr>Волна</vt:lpstr>
      <vt:lpstr>Лист</vt:lpstr>
      <vt:lpstr>Диаграмма</vt:lpstr>
      <vt:lpstr>Брошюра «БЮДЖЕТ ДЛЯ ГРАЖДАН» к  решению Совета народных депутатов муниципального образования Борисоглебское Муромского района от 17.12.2020 № 59 «О бюджете муниципального образования Борисоглебское на 2021 год и на плановый период 2022 и 2023 годов»</vt:lpstr>
      <vt:lpstr>Вводная часть</vt:lpstr>
      <vt:lpstr>Презентация PowerPoint</vt:lpstr>
      <vt:lpstr>Основные понятия 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Борисоглебское</vt:lpstr>
      <vt:lpstr>Налоговые и неналоговые доходы бюджета муниципального образования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на 1 жителя</vt:lpstr>
      <vt:lpstr>Нормативы зачисления налоговых доходов в бюджет  муниципального образования Борисоглебское в 2018 – 2022 годах, %</vt:lpstr>
      <vt:lpstr>Из общего объема безвозмездных поступлений от других бюджетов бюджетной системы Российской Федерации в 2020 году в сумме 17790,3 тыс. рублей поступление дотации из бюджетов муниципальных районов составляет сумму 13095,0 тыс. рублей (73,6%), субсидий – 2810,4 тыс. рублей (15,8 %), субвенций – 282,9 тыс. рублей (1,6%),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1602,0 тыс. рублей (9,0 %). </vt:lpstr>
      <vt:lpstr>Презентация PowerPoint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решением Совета народных депутатов муниципального образования Борисоглебское Муромского района от 17.12.2020 № 59 «О бюджете муниципального образования Борисоглебское на 2021 год и на плановый период 2022 и 2023 годов» можно ознакомиться в газете «Муромский край. Документы» №141 (4625) от 22.12.2020 г.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userpc</cp:lastModifiedBy>
  <cp:revision>383</cp:revision>
  <cp:lastPrinted>2021-03-26T06:08:32Z</cp:lastPrinted>
  <dcterms:created xsi:type="dcterms:W3CDTF">2014-11-19T12:08:38Z</dcterms:created>
  <dcterms:modified xsi:type="dcterms:W3CDTF">2021-03-26T07:13:12Z</dcterms:modified>
</cp:coreProperties>
</file>