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1"/>
  </p:sldMasterIdLst>
  <p:notesMasterIdLst>
    <p:notesMasterId r:id="rId26"/>
  </p:notesMasterIdLst>
  <p:sldIdLst>
    <p:sldId id="256" r:id="rId2"/>
    <p:sldId id="257" r:id="rId3"/>
    <p:sldId id="302" r:id="rId4"/>
    <p:sldId id="291" r:id="rId5"/>
    <p:sldId id="266" r:id="rId6"/>
    <p:sldId id="258" r:id="rId7"/>
    <p:sldId id="276" r:id="rId8"/>
    <p:sldId id="277" r:id="rId9"/>
    <p:sldId id="292" r:id="rId10"/>
    <p:sldId id="301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260" r:id="rId19"/>
    <p:sldId id="286" r:id="rId20"/>
    <p:sldId id="285" r:id="rId21"/>
    <p:sldId id="287" r:id="rId22"/>
    <p:sldId id="288" r:id="rId23"/>
    <p:sldId id="262" r:id="rId24"/>
    <p:sldId id="263" r:id="rId25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54CC79"/>
    <a:srgbClr val="FFFFCC"/>
    <a:srgbClr val="601781"/>
    <a:srgbClr val="0000FF"/>
    <a:srgbClr val="CCFFCC"/>
    <a:srgbClr val="CCFFFF"/>
    <a:srgbClr val="AAA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0" autoAdjust="0"/>
  </p:normalViewPr>
  <p:slideViewPr>
    <p:cSldViewPr>
      <p:cViewPr>
        <p:scale>
          <a:sx n="96" d="100"/>
          <a:sy n="96" d="100"/>
        </p:scale>
        <p:origin x="-1157" y="-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192.168.1.1\&#1092;&#1080;&#1085;_&#1091;&#1087;&#1088;&#1072;&#1074;&#1083;&#1077;&#1085;&#1080;&#1077;_&#1086;&#1073;&#1097;&#1072;&#1103;\(q)%20&#1041;&#1102;&#1076;&#1078;&#1077;&#1090;&#1085;&#1099;&#1081;%20&#1086;&#1090;&#1076;&#1077;&#1083;\&#1073;&#1102;&#1076;&#1078;&#1077;&#1090;%202021\&#1052;&#1054;%20&#1050;&#1086;&#1074;&#1072;&#1088;&#1076;&#1080;&#1094;&#1082;&#1086;&#1077;\&#1087;&#1088;&#1086;&#1077;&#1082;&#1090;%20&#1073;&#1102;&#1076;&#1078;&#1077;&#1090;&#1072;\&#1041;&#1102;&#1076;&#1078;&#1077;&#1090;%20&#1076;&#1083;&#1103;%20&#1075;&#1088;&#1072;&#1078;&#1076;&#1072;&#1085;%20&#1050;&#1054;&#1042;\&#1050;%20&#1087;&#1088;&#1086;&#1077;&#1082;&#1090;&#1091;\&#1055;&#1086;&#1076;&#1089;&#1086;&#1073;&#1082;&#1072;%20&#1082;%20&#1087;&#1088;&#1086;&#1077;&#1082;&#1090;&#1091;%202021-2023%20&#1050;&#1054;&#1042;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\&#1092;&#1080;&#1085;_&#1091;&#1087;&#1088;&#1072;&#1074;&#1083;&#1077;&#1085;&#1080;&#1077;_&#1086;&#1073;&#1097;&#1072;&#1103;\(q)%20&#1041;&#1102;&#1076;&#1078;&#1077;&#1090;&#1085;&#1099;&#1081;%20&#1086;&#1090;&#1076;&#1077;&#1083;\&#1073;&#1102;&#1076;&#1078;&#1077;&#1090;%202021\&#1052;&#1054;%20&#1050;&#1086;&#1074;&#1072;&#1088;&#1076;&#1080;&#1094;&#1082;&#1086;&#1077;\&#1087;&#1088;&#1086;&#1077;&#1082;&#1090;%20&#1073;&#1102;&#1076;&#1078;&#1077;&#1090;&#1072;\&#1041;&#1102;&#1076;&#1078;&#1077;&#1090;%20&#1076;&#1083;&#1103;%20&#1075;&#1088;&#1072;&#1078;&#1076;&#1072;&#1085;%20&#1050;&#1054;&#1042;\&#1050;%20&#1087;&#1088;&#1086;&#1077;&#1082;&#1090;&#1091;\&#1055;&#1086;&#1076;&#1089;&#1086;&#1073;&#1082;&#1072;%20&#1082;%20&#1087;&#1088;&#1086;&#1077;&#1082;&#1090;&#1091;%202021-2023%20&#1050;&#1054;&#1042;.xls" TargetMode="External"/><Relationship Id="rId2" Type="http://schemas.openxmlformats.org/officeDocument/2006/relationships/image" Target="../media/image23.jpeg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\&#1092;&#1080;&#1085;_&#1091;&#1087;&#1088;&#1072;&#1074;&#1083;&#1077;&#1085;&#1080;&#1077;_&#1086;&#1073;&#1097;&#1072;&#1103;\(q)%20&#1041;&#1102;&#1076;&#1078;&#1077;&#1090;&#1085;&#1099;&#1081;%20&#1086;&#1090;&#1076;&#1077;&#1083;\&#1073;&#1102;&#1076;&#1078;&#1077;&#1090;%202021\&#1052;&#1054;%20&#1050;&#1086;&#1074;&#1072;&#1088;&#1076;&#1080;&#1094;&#1082;&#1086;&#1077;\&#1087;&#1088;&#1086;&#1077;&#1082;&#1090;%20&#1073;&#1102;&#1076;&#1078;&#1077;&#1090;&#1072;\&#1041;&#1102;&#1076;&#1078;&#1077;&#1090;%20&#1076;&#1083;&#1103;%20&#1075;&#1088;&#1072;&#1078;&#1076;&#1072;&#1085;%20&#1050;&#1054;&#1042;\&#1050;%20&#1087;&#1088;&#1086;&#1077;&#1082;&#1090;&#1091;\&#1055;&#1086;&#1076;&#1089;&#1086;&#1073;&#1082;&#1072;%20&#1082;%20&#1087;&#1088;&#1086;&#1077;&#1082;&#1090;&#1091;%202021-2023%20&#1050;&#1054;&#1042;.xls" TargetMode="External"/><Relationship Id="rId2" Type="http://schemas.openxmlformats.org/officeDocument/2006/relationships/image" Target="../media/image24.jpeg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\&#1092;&#1080;&#1085;_&#1091;&#1087;&#1088;&#1072;&#1074;&#1083;&#1077;&#1085;&#1080;&#1077;_&#1086;&#1073;&#1097;&#1072;&#1103;\(q)%20&#1041;&#1102;&#1076;&#1078;&#1077;&#1090;&#1085;&#1099;&#1081;%20&#1086;&#1090;&#1076;&#1077;&#1083;\&#1073;&#1102;&#1076;&#1078;&#1077;&#1090;%202021\&#1052;&#1054;%20&#1050;&#1086;&#1074;&#1072;&#1088;&#1076;&#1080;&#1094;&#1082;&#1086;&#1077;\&#1087;&#1088;&#1086;&#1077;&#1082;&#1090;%20&#1073;&#1102;&#1076;&#1078;&#1077;&#1090;&#1072;\&#1041;&#1102;&#1076;&#1078;&#1077;&#1090;%20&#1076;&#1083;&#1103;%20&#1075;&#1088;&#1072;&#1078;&#1076;&#1072;&#1085;%20&#1050;&#1054;&#1042;\&#1050;%20&#1087;&#1088;&#1086;&#1077;&#1082;&#1090;&#1091;\&#1055;&#1086;&#1076;&#1089;&#1086;&#1073;&#1082;&#1072;%20&#1082;%20&#1087;&#1088;&#1086;&#1077;&#1082;&#1090;&#1091;%202021-2023%20&#1050;&#1054;&#1042;.xls" TargetMode="External"/><Relationship Id="rId2" Type="http://schemas.openxmlformats.org/officeDocument/2006/relationships/image" Target="../media/image25.jpeg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Функциональная структура расходов бюджета муниципального образования Ковардицкое на 2021 год</a:t>
            </a:r>
          </a:p>
        </c:rich>
      </c:tx>
      <c:layout>
        <c:manualLayout>
          <c:xMode val="edge"/>
          <c:yMode val="edge"/>
          <c:x val="0.13167731135807248"/>
          <c:y val="5.5327023515999892E-3"/>
        </c:manualLayout>
      </c:layout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14596247309455"/>
          <c:y val="0.21743718757147057"/>
          <c:w val="0.75006831617868364"/>
          <c:h val="0.59511222922860785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1.5058350565170298E-2"/>
                  <c:y val="-7.5149257795057781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6868117875951149E-3"/>
                  <c:y val="-6.0679759388053242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602183249821045E-2"/>
                  <c:y val="4.06582283016670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1162013839179194"/>
                  <c:y val="0.14037224655791747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27560924202656484"/>
                  <c:y val="1.888240932340795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7.2520745512871507E-2"/>
                  <c:y val="5.5334444115987258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8321535565630051"/>
                  <c:y val="5.5808094380693882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delete val="1"/>
            </c:dLbl>
            <c:dLbl>
              <c:idx val="8"/>
              <c:layout>
                <c:manualLayout>
                  <c:x val="-6.6499339587726178E-2"/>
                  <c:y val="-2.1663245401717768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21464902597155658"/>
                  <c:y val="2.935690092680323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'[Подсобка ков.xls]Лист1'!$A$2:$A$11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'[Подсобка ков.xls]Лист1'!$B$2:$B$11</c:f>
              <c:numCache>
                <c:formatCode>#,##0.00</c:formatCode>
                <c:ptCount val="10"/>
                <c:pt idx="0">
                  <c:v>14205.8</c:v>
                </c:pt>
                <c:pt idx="1">
                  <c:v>472.9</c:v>
                </c:pt>
                <c:pt idx="2">
                  <c:v>1119</c:v>
                </c:pt>
                <c:pt idx="3">
                  <c:v>1751.1</c:v>
                </c:pt>
                <c:pt idx="4">
                  <c:v>12709.7</c:v>
                </c:pt>
                <c:pt idx="5">
                  <c:v>25</c:v>
                </c:pt>
                <c:pt idx="6">
                  <c:v>12645</c:v>
                </c:pt>
                <c:pt idx="7">
                  <c:v>548.1</c:v>
                </c:pt>
                <c:pt idx="8">
                  <c:v>10</c:v>
                </c:pt>
                <c:pt idx="9">
                  <c:v>231.5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rgbClr val="E6DCAC"/>
        </a:gs>
        <a:gs pos="12000">
          <a:srgbClr val="E6D78A"/>
        </a:gs>
        <a:gs pos="30000">
          <a:srgbClr val="C7AC4C"/>
        </a:gs>
        <a:gs pos="45000">
          <a:srgbClr val="E6D78A"/>
        </a:gs>
        <a:gs pos="77000">
          <a:srgbClr val="C7AC4C"/>
        </a:gs>
        <a:gs pos="100000">
          <a:srgbClr val="E6DCAC"/>
        </a:gs>
      </a:gsLst>
      <a:lin ang="5400000" scaled="0"/>
    </a:gradFill>
    <a:ln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2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Расходы на содержание органов местного самоуправления на 2021-2023 годы, </a:t>
            </a:r>
            <a:endPara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тыс</a:t>
            </a:r>
            <a:r>
              <a:rPr lang="ru-RU" sz="12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. рублей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tx2"/>
                </a:gs>
              </a:gsLst>
              <a:lin ang="5400000" scaled="0"/>
            </a:gra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2583559168925023E-2"/>
                  <c:y val="-3.67917586460632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841915085817526E-2"/>
                  <c:y val="-7.3583517292126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583559168925023E-2"/>
                  <c:y val="-4.0470934510669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ОМС!$C$2:$E$2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ОМС!$C$5:$E$5</c:f>
              <c:numCache>
                <c:formatCode>#,##0.0</c:formatCode>
                <c:ptCount val="3"/>
                <c:pt idx="0">
                  <c:v>2339.6</c:v>
                </c:pt>
                <c:pt idx="1">
                  <c:v>2339.6</c:v>
                </c:pt>
                <c:pt idx="2">
                  <c:v>2339.6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32894720"/>
        <c:axId val="132896256"/>
        <c:axId val="0"/>
      </c:bar3DChart>
      <c:catAx>
        <c:axId val="132894720"/>
        <c:scaling>
          <c:orientation val="minMax"/>
        </c:scaling>
        <c:delete val="1"/>
        <c:axPos val="b"/>
        <c:majorTickMark val="out"/>
        <c:minorTickMark val="none"/>
        <c:tickLblPos val="nextTo"/>
        <c:crossAx val="132896256"/>
        <c:crossesAt val="2000"/>
        <c:auto val="1"/>
        <c:lblAlgn val="ctr"/>
        <c:lblOffset val="100"/>
        <c:noMultiLvlLbl val="0"/>
      </c:catAx>
      <c:valAx>
        <c:axId val="132896256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8947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05E0DB">
            <a:lumMod val="60000"/>
            <a:lumOff val="40000"/>
          </a:srgbClr>
        </a:gs>
        <a:gs pos="82001">
          <a:srgbClr val="FBD49C"/>
        </a:gs>
        <a:gs pos="100000">
          <a:srgbClr val="FEE7F2"/>
        </a:gs>
      </a:gsLst>
      <a:lin ang="18900000" scaled="1"/>
      <a:tileRect/>
    </a:gradFill>
    <a:ln>
      <a:solidFill>
        <a:schemeClr val="tx1">
          <a:lumMod val="65000"/>
          <a:lumOff val="35000"/>
        </a:schemeClr>
      </a:solidFill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2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Расходы на содержание органов местного самоуправления в расчете на 1 единицу штатной численности, тыс. рублей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55289517381756"/>
          <c:y val="0.28042987463243313"/>
          <c:w val="0.88744710482618239"/>
          <c:h val="0.61436341907956182"/>
        </c:manualLayout>
      </c:layout>
      <c:bar3DChart>
        <c:barDir val="col"/>
        <c:grouping val="stacked"/>
        <c:varyColors val="0"/>
        <c:ser>
          <c:idx val="0"/>
          <c:order val="0"/>
          <c:spPr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2700000" scaled="0"/>
            </a:gra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ОМС!$C$9:$E$9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ОМС!$C$10:$E$10</c:f>
              <c:numCache>
                <c:formatCode>0.0</c:formatCode>
                <c:ptCount val="3"/>
                <c:pt idx="0">
                  <c:v>584.9</c:v>
                </c:pt>
                <c:pt idx="1">
                  <c:v>584.9</c:v>
                </c:pt>
                <c:pt idx="2">
                  <c:v>584.9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33106688"/>
        <c:axId val="133128960"/>
        <c:axId val="0"/>
      </c:bar3DChart>
      <c:catAx>
        <c:axId val="13310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3128960"/>
        <c:crosses val="autoZero"/>
        <c:auto val="1"/>
        <c:lblAlgn val="ctr"/>
        <c:lblOffset val="100"/>
        <c:noMultiLvlLbl val="0"/>
      </c:catAx>
      <c:valAx>
        <c:axId val="133128960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3106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>
      <a:solidFill>
        <a:schemeClr val="tx1">
          <a:lumMod val="65000"/>
          <a:lumOff val="35000"/>
        </a:scheme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2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Доля расходов бюджета поселения на обеспечение деятельности органов местного самоуправления в общем объеме расходов, </a:t>
            </a:r>
            <a:r>
              <a:rPr lang="ru-RU" sz="12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%</a:t>
            </a:r>
          </a:p>
        </c:rich>
      </c:tx>
      <c:layout>
        <c:manualLayout>
          <c:xMode val="edge"/>
          <c:yMode val="edge"/>
          <c:x val="0.17873310069372983"/>
          <c:y val="2.6455393845128319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81968325387899"/>
          <c:y val="0.22305113809070926"/>
          <c:w val="0.85406467048761758"/>
          <c:h val="0.68698220163924106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0.15873033727926866"/>
                  <c:y val="-2.2569559625445931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6054421768707484"/>
                  <c:y val="-1.5026246719160105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1315210598675166"/>
                  <c:y val="-2.2289633418882508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ОМС!$C$36:$E$36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ОМС!$C$40:$E$40</c:f>
              <c:numCache>
                <c:formatCode>0.000</c:formatCode>
                <c:ptCount val="3"/>
                <c:pt idx="0">
                  <c:v>5.351559194018038</c:v>
                </c:pt>
                <c:pt idx="1">
                  <c:v>5.5538938502661095</c:v>
                </c:pt>
                <c:pt idx="2">
                  <c:v>5.4192657724121478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163648"/>
        <c:axId val="133165440"/>
        <c:axId val="0"/>
      </c:bar3DChart>
      <c:catAx>
        <c:axId val="133163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165440"/>
        <c:crosses val="autoZero"/>
        <c:auto val="1"/>
        <c:lblAlgn val="ctr"/>
        <c:lblOffset val="100"/>
        <c:noMultiLvlLbl val="0"/>
      </c:catAx>
      <c:valAx>
        <c:axId val="133165440"/>
        <c:scaling>
          <c:orientation val="minMax"/>
        </c:scaling>
        <c:delete val="0"/>
        <c:axPos val="b"/>
        <c:majorGridlines/>
        <c:numFmt formatCode="0.0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163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>
      <a:solidFill>
        <a:schemeClr val="tx1">
          <a:lumMod val="65000"/>
          <a:lumOff val="35000"/>
        </a:schemeClr>
      </a:solidFill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2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Доля расходов бюджета поселения на обеспечение деятельности органов местного самоуправления в общем объеме доходов, </a:t>
            </a:r>
            <a:r>
              <a:rPr lang="ru-RU" sz="12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%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63832555735286"/>
          <c:y val="0.2149659863945578"/>
          <c:w val="0.85431243844943827"/>
          <c:h val="0.68343377156832286"/>
        </c:manualLayout>
      </c:layout>
      <c:bar3DChart>
        <c:barDir val="bar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5833796930275021E-2"/>
                  <c:y val="-1.8902366933862998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988246034463087E-5"/>
                  <c:y val="-1.5949906599512897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793478260869565E-3"/>
                  <c:y val="-2.252252252252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ОМС!$C$58:$E$58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ОМС!$C$62:$E$62</c:f>
              <c:numCache>
                <c:formatCode>0.000</c:formatCode>
                <c:ptCount val="3"/>
                <c:pt idx="0">
                  <c:v>5.351559194018038</c:v>
                </c:pt>
                <c:pt idx="1">
                  <c:v>5.5538938502661095</c:v>
                </c:pt>
                <c:pt idx="2">
                  <c:v>5.4192657724121478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33326720"/>
        <c:axId val="133328256"/>
        <c:axId val="0"/>
      </c:bar3DChart>
      <c:catAx>
        <c:axId val="13332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328256"/>
        <c:crosses val="autoZero"/>
        <c:auto val="1"/>
        <c:lblAlgn val="ctr"/>
        <c:lblOffset val="100"/>
        <c:noMultiLvlLbl val="0"/>
      </c:catAx>
      <c:valAx>
        <c:axId val="133328256"/>
        <c:scaling>
          <c:orientation val="minMax"/>
        </c:scaling>
        <c:delete val="0"/>
        <c:axPos val="b"/>
        <c:majorGridlines/>
        <c:numFmt formatCode="0.0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3267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>
      <a:solidFill>
        <a:schemeClr val="tx1">
          <a:lumMod val="65000"/>
          <a:lumOff val="35000"/>
        </a:schemeClr>
      </a:solidFill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0.26054</cdr:x>
      <cdr:y>0.21297</cdr:y>
    </cdr:from>
    <cdr:to>
      <cdr:x>0.92142</cdr:x>
      <cdr:y>0.24634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70660" y="708660"/>
          <a:ext cx="3710940" cy="114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0.14645</cdr:x>
      <cdr:y>0.27778</cdr:y>
    </cdr:from>
    <cdr:to>
      <cdr:x>0.92051</cdr:x>
      <cdr:y>0.3865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3258" y="720080"/>
          <a:ext cx="3400078" cy="281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       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  2021 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год          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2022 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год</a:t>
          </a:r>
          <a:r>
            <a:rPr lang="ru-RU" sz="1200" b="1" baseline="0" dirty="0">
              <a:latin typeface="Times New Roman" pitchFamily="18" charset="0"/>
              <a:cs typeface="Times New Roman" pitchFamily="18" charset="0"/>
            </a:rPr>
            <a:t>             </a:t>
          </a:r>
          <a:r>
            <a:rPr lang="ru-RU" sz="1200" b="1" baseline="0" dirty="0" smtClean="0">
              <a:latin typeface="Times New Roman" pitchFamily="18" charset="0"/>
              <a:cs typeface="Times New Roman" pitchFamily="18" charset="0"/>
            </a:rPr>
            <a:t>2023 </a:t>
          </a:r>
          <a:r>
            <a:rPr lang="ru-RU" sz="1200" b="1" baseline="0" dirty="0">
              <a:latin typeface="Times New Roman" pitchFamily="18" charset="0"/>
              <a:cs typeface="Times New Roman" pitchFamily="18" charset="0"/>
            </a:rPr>
            <a:t>год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144" tIns="45573" rIns="91144" bIns="45573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144" tIns="45573" rIns="91144" bIns="45573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AA2A6EA-65F1-479F-8BE5-19999F7201B0}" type="datetimeFigureOut">
              <a:rPr lang="ru-RU"/>
              <a:pPr>
                <a:defRPr/>
              </a:pPr>
              <a:t>26.03.2021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4" tIns="45573" rIns="91144" bIns="45573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lIns="91144" tIns="45573" rIns="91144" bIns="4557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144" tIns="45573" rIns="91144" bIns="45573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144" tIns="45573" rIns="91144" bIns="455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68EAA2-8A08-4863-9D4B-B44650AEBD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6063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B87FFB-B48D-4E60-8123-FCCF49801C58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FBAE2C-89B6-4616-B3F9-4D50C1A22B7D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A0D55-5D7C-4CF5-9746-05CA826307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850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7F1A1-3305-4C4B-ABE2-83A26A3E80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637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EDB10-68D6-4190-9575-B73AE747DE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088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F0BCD-A0DA-4A17-A7EB-613BEEB7A3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874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4738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2788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7788" y="4075113"/>
            <a:ext cx="5546725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7338" y="4087813"/>
            <a:ext cx="5470525" cy="773112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08638" y="4075113"/>
            <a:ext cx="3308350" cy="650875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30325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D506A-464D-4255-9886-5D06615070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575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0CC5B-5C1A-46CE-BA62-11B68E0B70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369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B056B-CA3E-4184-8AE2-76D6F7B875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214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7A96F-7DEA-4DDA-83C9-E1AE08C1EE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517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5A0C-1722-4C29-881D-0535C1B517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280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A6D2-8A16-4F75-AF21-EBD021BEAA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036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C228-81EE-4AC9-B0A8-002B26607A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01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0">
              <a:schemeClr val="accent2">
                <a:lumMod val="100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54000">
              <a:schemeClr val="bg1"/>
            </a:gs>
            <a:gs pos="54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4738" cy="247015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28738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923"/>
              <a:ext cx="4295986" cy="1017365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58"/>
              <a:ext cx="8279020" cy="1209533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83"/>
              <a:ext cx="8165219" cy="1103276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96"/>
              <a:ext cx="4940859" cy="92693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8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2563" y="6249988"/>
            <a:ext cx="1158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688016D-1683-4672-B27F-536FB45780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2" r:id="rId1"/>
    <p:sldLayoutId id="2147485413" r:id="rId2"/>
    <p:sldLayoutId id="2147485414" r:id="rId3"/>
    <p:sldLayoutId id="2147485415" r:id="rId4"/>
    <p:sldLayoutId id="2147485416" r:id="rId5"/>
    <p:sldLayoutId id="2147485417" r:id="rId6"/>
    <p:sldLayoutId id="2147485418" r:id="rId7"/>
    <p:sldLayoutId id="2147485419" r:id="rId8"/>
    <p:sldLayoutId id="2147485420" r:id="rId9"/>
    <p:sldLayoutId id="2147485421" r:id="rId10"/>
    <p:sldLayoutId id="21474854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_____Microsoft_Excel_97-20031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emf"/><Relationship Id="rId4" Type="http://schemas.openxmlformats.org/officeDocument/2006/relationships/oleObject" Target="../embeddings/_____Microsoft_Excel_97-20032.xls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554038" y="3463925"/>
            <a:ext cx="7993062" cy="1117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18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к решению Совета народных депутатов муниципального образования Ковардицкое Муромского района от 17.12.2020 №42 «О бюджете муниципального образования Ковардицкое на 2021 год и на плановый период 2022 и 2023 годов»</a:t>
            </a:r>
            <a:endParaRPr lang="ru-RU" altLang="ru-RU" sz="18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13315" name="Picture 12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73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927350" y="404813"/>
            <a:ext cx="3471863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Муниципальное образование</a:t>
            </a:r>
            <a:r>
              <a:rPr lang="ru-RU" alt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alt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Ковардицкое</a:t>
            </a:r>
          </a:p>
          <a:p>
            <a:pPr algn="ctr">
              <a:defRPr/>
            </a:pPr>
            <a:r>
              <a:rPr lang="ru-RU" alt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Муромского района</a:t>
            </a:r>
          </a:p>
        </p:txBody>
      </p:sp>
      <p:pic>
        <p:nvPicPr>
          <p:cNvPr id="1331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0"/>
            <a:ext cx="2703512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84250" y="2420938"/>
            <a:ext cx="7358063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i="1" dirty="0">
                <a:solidFill>
                  <a:schemeClr val="tx2">
                    <a:lumMod val="75000"/>
                  </a:schemeClr>
                </a:solidFill>
              </a:rPr>
              <a:t>Брошюра</a:t>
            </a:r>
            <a:r>
              <a:rPr lang="ru-RU" altLang="ru-RU" sz="2000" b="1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altLang="ru-RU" sz="20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3600" b="1" i="1" dirty="0">
                <a:solidFill>
                  <a:schemeClr val="tx2">
                    <a:lumMod val="75000"/>
                  </a:schemeClr>
                </a:solidFill>
              </a:rPr>
              <a:t>«БЮДЖЕТ</a:t>
            </a:r>
            <a:r>
              <a:rPr lang="ru-RU" altLang="ru-RU" sz="3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3600" b="1" i="1" dirty="0">
                <a:solidFill>
                  <a:schemeClr val="tx2">
                    <a:lumMod val="75000"/>
                  </a:schemeClr>
                </a:solidFill>
              </a:rPr>
              <a:t>ДЛЯ ГРАЖДАН»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292735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4779963"/>
            <a:ext cx="3052763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0"/>
            <a:ext cx="8229600" cy="498475"/>
          </a:xfrm>
        </p:spPr>
        <p:txBody>
          <a:bodyPr/>
          <a:lstStyle/>
          <a:p>
            <a:r>
              <a:rPr lang="ru-RU" altLang="ru-RU" sz="1800" b="1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муниципального образования</a:t>
            </a:r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3214678" y="571480"/>
            <a:ext cx="2520950" cy="1944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1600" b="1" dirty="0" smtClean="0"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Налоговые и неналоговые 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доходы бюджета в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 2021 году – 14603,0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59404" name="AutoShape 12"/>
          <p:cNvSpPr>
            <a:spLocks noChangeArrowheads="1"/>
          </p:cNvSpPr>
          <p:nvPr/>
        </p:nvSpPr>
        <p:spPr bwMode="auto">
          <a:xfrm>
            <a:off x="285750" y="714375"/>
            <a:ext cx="2520950" cy="1081088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3276600" y="2997200"/>
            <a:ext cx="2520950" cy="1584325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330200" y="2116138"/>
            <a:ext cx="2520950" cy="1081087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2537" name="TextBox 1"/>
          <p:cNvSpPr txBox="1">
            <a:spLocks noChangeArrowheads="1"/>
          </p:cNvSpPr>
          <p:nvPr/>
        </p:nvSpPr>
        <p:spPr bwMode="auto">
          <a:xfrm>
            <a:off x="3348038" y="2997200"/>
            <a:ext cx="2447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i="1">
                <a:latin typeface="Times New Roman" pitchFamily="18" charset="0"/>
              </a:rPr>
              <a:t>Налоги, уплачиваемые организациями и предпринимателями (земельный налог с организаций) – 4084,0 тыс. рублей (28,0</a:t>
            </a:r>
            <a:r>
              <a:rPr lang="ru-RU" altLang="ru-RU" sz="1200" b="1"/>
              <a:t>%)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6227763" y="765175"/>
            <a:ext cx="2520950" cy="1081088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323850" y="5373688"/>
            <a:ext cx="2520950" cy="1081087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6300788" y="4437063"/>
            <a:ext cx="2520950" cy="1081087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6300788" y="3357563"/>
            <a:ext cx="2520950" cy="1081087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6300788" y="2276475"/>
            <a:ext cx="2520950" cy="1081088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23850" y="4292600"/>
            <a:ext cx="2520950" cy="1081088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330200" y="3213100"/>
            <a:ext cx="2520950" cy="1081088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22545" name="TextBox 2"/>
          <p:cNvSpPr txBox="1">
            <a:spLocks noChangeArrowheads="1"/>
          </p:cNvSpPr>
          <p:nvPr/>
        </p:nvSpPr>
        <p:spPr bwMode="auto">
          <a:xfrm>
            <a:off x="468313" y="908050"/>
            <a:ext cx="22987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i="1">
                <a:latin typeface="Times New Roman" pitchFamily="18" charset="0"/>
              </a:rPr>
              <a:t>Налоги, уплачиваемые гражданами – 10101,0 тыс. рублей (69,1%)</a:t>
            </a:r>
          </a:p>
        </p:txBody>
      </p:sp>
      <p:sp>
        <p:nvSpPr>
          <p:cNvPr id="22546" name="TextBox 3"/>
          <p:cNvSpPr txBox="1">
            <a:spLocks noChangeArrowheads="1"/>
          </p:cNvSpPr>
          <p:nvPr/>
        </p:nvSpPr>
        <p:spPr bwMode="auto">
          <a:xfrm>
            <a:off x="468313" y="2276475"/>
            <a:ext cx="21701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Times New Roman" pitchFamily="18" charset="0"/>
              </a:rPr>
              <a:t>Земельный налог с физических лиц – 6329,0 тыс. рублей (43,3%)</a:t>
            </a:r>
          </a:p>
        </p:txBody>
      </p:sp>
      <p:sp>
        <p:nvSpPr>
          <p:cNvPr id="22547" name="TextBox 6"/>
          <p:cNvSpPr txBox="1">
            <a:spLocks noChangeArrowheads="1"/>
          </p:cNvSpPr>
          <p:nvPr/>
        </p:nvSpPr>
        <p:spPr bwMode="auto">
          <a:xfrm>
            <a:off x="539750" y="3357563"/>
            <a:ext cx="19446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Times New Roman" pitchFamily="18" charset="0"/>
              </a:rPr>
              <a:t>Налог на доходы физических лиц – 2171,0 тыс. рублей (14,9%)</a:t>
            </a:r>
          </a:p>
        </p:txBody>
      </p:sp>
      <p:sp>
        <p:nvSpPr>
          <p:cNvPr id="22548" name="TextBox 14"/>
          <p:cNvSpPr txBox="1">
            <a:spLocks noChangeArrowheads="1"/>
          </p:cNvSpPr>
          <p:nvPr/>
        </p:nvSpPr>
        <p:spPr bwMode="auto">
          <a:xfrm>
            <a:off x="611188" y="4437063"/>
            <a:ext cx="2016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Times New Roman" pitchFamily="18" charset="0"/>
              </a:rPr>
              <a:t>Налог на имущество физических лиц – 1598,0 тыс. рублей (10,9%)</a:t>
            </a:r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539750" y="5445125"/>
            <a:ext cx="20161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Госпошлина за совершение нотариальных действий – 3,0 тыс. рублей</a:t>
            </a:r>
          </a:p>
        </p:txBody>
      </p:sp>
      <p:sp>
        <p:nvSpPr>
          <p:cNvPr id="22550" name="Text Box 23"/>
          <p:cNvSpPr txBox="1">
            <a:spLocks noChangeArrowheads="1"/>
          </p:cNvSpPr>
          <p:nvPr/>
        </p:nvSpPr>
        <p:spPr bwMode="auto">
          <a:xfrm>
            <a:off x="6516688" y="1052513"/>
            <a:ext cx="20161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400" b="1" i="1">
                <a:latin typeface="Times New Roman" pitchFamily="18" charset="0"/>
              </a:rPr>
              <a:t>Неналоговые доходы – 418,0 тыс. рублей (2,9%)</a:t>
            </a:r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6516688" y="2420938"/>
            <a:ext cx="20875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Доходы от использования имущества – 334,0 тыс. рублей (2,3%)</a:t>
            </a:r>
          </a:p>
        </p:txBody>
      </p:sp>
      <p:sp>
        <p:nvSpPr>
          <p:cNvPr id="22552" name="Text Box 25"/>
          <p:cNvSpPr txBox="1">
            <a:spLocks noChangeArrowheads="1"/>
          </p:cNvSpPr>
          <p:nvPr/>
        </p:nvSpPr>
        <p:spPr bwMode="auto">
          <a:xfrm>
            <a:off x="6588125" y="3573463"/>
            <a:ext cx="18716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Доходы от компенсации затрат- 44,0 тыс. рублей (0,3%)</a:t>
            </a:r>
          </a:p>
        </p:txBody>
      </p:sp>
      <p:sp>
        <p:nvSpPr>
          <p:cNvPr id="22553" name="Text Box 26"/>
          <p:cNvSpPr txBox="1">
            <a:spLocks noChangeArrowheads="1"/>
          </p:cNvSpPr>
          <p:nvPr/>
        </p:nvSpPr>
        <p:spPr bwMode="auto">
          <a:xfrm>
            <a:off x="6516688" y="4652963"/>
            <a:ext cx="20875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Штрафы, санкции, возмещение ущерба – 40,0 тыс. рублей (0,3%)</a:t>
            </a:r>
          </a:p>
        </p:txBody>
      </p:sp>
      <p:sp>
        <p:nvSpPr>
          <p:cNvPr id="24604" name="AutoShape 28"/>
          <p:cNvSpPr>
            <a:spLocks noChangeArrowheads="1"/>
          </p:cNvSpPr>
          <p:nvPr/>
        </p:nvSpPr>
        <p:spPr bwMode="auto">
          <a:xfrm>
            <a:off x="2843213" y="836613"/>
            <a:ext cx="649287" cy="215900"/>
          </a:xfrm>
          <a:prstGeom prst="right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anchor="ctr"/>
          <a:lstStyle/>
          <a:p>
            <a:pPr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24605" name="AutoShape 29"/>
          <p:cNvSpPr>
            <a:spLocks noChangeArrowheads="1"/>
          </p:cNvSpPr>
          <p:nvPr/>
        </p:nvSpPr>
        <p:spPr bwMode="auto">
          <a:xfrm>
            <a:off x="5508625" y="908050"/>
            <a:ext cx="719138" cy="217488"/>
          </a:xfrm>
          <a:prstGeom prst="leftArrow">
            <a:avLst>
              <a:gd name="adj1" fmla="val 50000"/>
              <a:gd name="adj2" fmla="val 826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anchor="ctr"/>
          <a:lstStyle/>
          <a:p>
            <a:pPr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24606" name="AutoShape 30"/>
          <p:cNvSpPr>
            <a:spLocks noChangeArrowheads="1"/>
          </p:cNvSpPr>
          <p:nvPr/>
        </p:nvSpPr>
        <p:spPr bwMode="auto">
          <a:xfrm>
            <a:off x="4500563" y="2492375"/>
            <a:ext cx="215900" cy="503238"/>
          </a:xfrm>
          <a:prstGeom prst="upArrow">
            <a:avLst>
              <a:gd name="adj1" fmla="val 50000"/>
              <a:gd name="adj2" fmla="val 5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anchor="ctr"/>
          <a:lstStyle/>
          <a:p>
            <a:pPr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24607" name="AutoShape 31"/>
          <p:cNvSpPr>
            <a:spLocks noChangeArrowheads="1"/>
          </p:cNvSpPr>
          <p:nvPr/>
        </p:nvSpPr>
        <p:spPr bwMode="auto">
          <a:xfrm>
            <a:off x="1476375" y="1844675"/>
            <a:ext cx="215900" cy="288925"/>
          </a:xfrm>
          <a:prstGeom prst="downArrow">
            <a:avLst>
              <a:gd name="adj1" fmla="val 50000"/>
              <a:gd name="adj2" fmla="val 3345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none" anchor="ctr"/>
          <a:lstStyle/>
          <a:p>
            <a:pPr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24608" name="AutoShape 32"/>
          <p:cNvSpPr>
            <a:spLocks noChangeArrowheads="1"/>
          </p:cNvSpPr>
          <p:nvPr/>
        </p:nvSpPr>
        <p:spPr bwMode="auto">
          <a:xfrm>
            <a:off x="7451725" y="1844675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none" anchor="ctr"/>
          <a:lstStyle/>
          <a:p>
            <a:pPr>
              <a:defRPr/>
            </a:pPr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Объект 3"/>
          <p:cNvGraphicFramePr>
            <a:graphicFrameLocks noChangeAspect="1"/>
          </p:cNvGraphicFramePr>
          <p:nvPr/>
        </p:nvGraphicFramePr>
        <p:xfrm>
          <a:off x="3568700" y="473075"/>
          <a:ext cx="5494338" cy="304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Лист" r:id="rId4" imgW="5505570" imgH="3047972" progId="Excel.Sheet.8">
                  <p:embed/>
                </p:oleObj>
              </mc:Choice>
              <mc:Fallback>
                <p:oleObj name="Лист" r:id="rId4" imgW="5505570" imgH="3047972" progId="Excel.Sheet.8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473075"/>
                        <a:ext cx="5494338" cy="304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323850" y="495300"/>
            <a:ext cx="30956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600">
                <a:latin typeface="Times New Roman" pitchFamily="18" charset="0"/>
              </a:rPr>
              <a:t>Объем налоговых и неналоговых доходов в 2020 году ожидается с ростом к уровню 2019 года на 3,1 % (+413,9 тыс. рублей) или в сумме       13961,0 тыс. рублей.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600">
                <a:latin typeface="Times New Roman" pitchFamily="18" charset="0"/>
              </a:rPr>
              <a:t>Налоговые и неналоговые доходы бюджета муниципального образования в 2021 году планируются в сумме 14603,0 тыс. рублей или с ростом к уровню 2020 года на 4,6% (+642,0 тыс. рублей).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600">
                <a:latin typeface="Times New Roman" pitchFamily="18" charset="0"/>
              </a:rPr>
              <a:t>Объем налоговых и неналоговых доходов в 2022 году составит сумму 14774,0 тыс. рублей (101,2 % к 2021 году), в 2023 году – 14954,0 тыс. рублей (101,2 % к 2022 году).</a:t>
            </a:r>
          </a:p>
        </p:txBody>
      </p:sp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3783013" y="3860800"/>
            <a:ext cx="49879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500">
                <a:latin typeface="Times New Roman" pitchFamily="18" charset="0"/>
              </a:rPr>
              <a:t>Наибольший удельный вес в структуре налоговых и неналоговых доходов занимают:</a:t>
            </a:r>
          </a:p>
          <a:p>
            <a:pPr algn="just" eaLnBrk="1" hangingPunct="1">
              <a:buFontTx/>
              <a:buChar char="-"/>
            </a:pPr>
            <a:r>
              <a:rPr lang="ru-RU" altLang="ru-RU" sz="1500">
                <a:latin typeface="Times New Roman" pitchFamily="18" charset="0"/>
              </a:rPr>
              <a:t> земельный налог (в 2020 году – 70,</a:t>
            </a:r>
            <a:r>
              <a:rPr lang="en-US" altLang="ru-RU" sz="1500">
                <a:latin typeface="Times New Roman" pitchFamily="18" charset="0"/>
              </a:rPr>
              <a:t>7</a:t>
            </a:r>
            <a:r>
              <a:rPr lang="ru-RU" altLang="ru-RU" sz="1500">
                <a:latin typeface="Times New Roman" pitchFamily="18" charset="0"/>
              </a:rPr>
              <a:t> %, в 2021 году – 71,3 %, в 2022 году – 71,1 %, в 2023 году – 70,5 %);</a:t>
            </a:r>
          </a:p>
          <a:p>
            <a:pPr algn="just" eaLnBrk="1" hangingPunct="1">
              <a:buFont typeface="Symbol" pitchFamily="18" charset="2"/>
              <a:buNone/>
            </a:pPr>
            <a:r>
              <a:rPr lang="ru-RU" altLang="ru-RU" sz="1500">
                <a:latin typeface="Times New Roman" pitchFamily="18" charset="0"/>
              </a:rPr>
              <a:t>- налог на доходы физических лиц (в 2020 году – 14,9 %, в 2021 году – 14,9 %, в 2022 году – 15,3 %, в 2023 году – 15,7 %,).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7"/>
          <p:cNvSpPr txBox="1">
            <a:spLocks noChangeArrowheads="1"/>
          </p:cNvSpPr>
          <p:nvPr/>
        </p:nvSpPr>
        <p:spPr bwMode="auto">
          <a:xfrm>
            <a:off x="381000" y="5157788"/>
            <a:ext cx="76327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600">
                <a:latin typeface="Times New Roman" pitchFamily="18" charset="0"/>
              </a:rPr>
              <a:t>Наибольший удельный вес в структуре налоговых доходов занимают:</a:t>
            </a:r>
          </a:p>
          <a:p>
            <a:pPr algn="just" eaLnBrk="1" hangingPunct="1">
              <a:buFontTx/>
              <a:buChar char="-"/>
            </a:pPr>
            <a:r>
              <a:rPr lang="ru-RU" altLang="ru-RU" sz="1600">
                <a:latin typeface="Times New Roman" pitchFamily="18" charset="0"/>
              </a:rPr>
              <a:t>земельный налог (в 2020 году-73,</a:t>
            </a:r>
            <a:r>
              <a:rPr lang="en-US" altLang="ru-RU" sz="1600">
                <a:latin typeface="Times New Roman" pitchFamily="18" charset="0"/>
              </a:rPr>
              <a:t>5</a:t>
            </a:r>
            <a:r>
              <a:rPr lang="ru-RU" altLang="ru-RU" sz="1600">
                <a:latin typeface="Times New Roman" pitchFamily="18" charset="0"/>
              </a:rPr>
              <a:t>%, в 2021 году-73,4%, в 2022 году-72,9%, в 2023 году-72,3%);</a:t>
            </a:r>
          </a:p>
          <a:p>
            <a:pPr algn="just" eaLnBrk="1" hangingPunct="1">
              <a:buFontTx/>
              <a:buChar char="-"/>
            </a:pPr>
            <a:r>
              <a:rPr lang="ru-RU" altLang="ru-RU" sz="1600">
                <a:latin typeface="Times New Roman" pitchFamily="18" charset="0"/>
              </a:rPr>
              <a:t>налог на доходы физических лиц (в 2020 году- 15,4%, в 2021 году- 15,3%, в 2022 году-15,7%, в 2023 году-16,2%). </a:t>
            </a:r>
          </a:p>
        </p:txBody>
      </p:sp>
      <p:sp>
        <p:nvSpPr>
          <p:cNvPr id="24579" name="Text Box 17"/>
          <p:cNvSpPr txBox="1">
            <a:spLocks noChangeArrowheads="1"/>
          </p:cNvSpPr>
          <p:nvPr/>
        </p:nvSpPr>
        <p:spPr bwMode="auto">
          <a:xfrm>
            <a:off x="744538" y="260350"/>
            <a:ext cx="7632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Объем и структура налоговых доходов бюджета муниципального образования Ковардицкое в 2019 – 2023 годах, тыс. рублей</a:t>
            </a:r>
          </a:p>
        </p:txBody>
      </p:sp>
      <p:graphicFrame>
        <p:nvGraphicFramePr>
          <p:cNvPr id="24580" name="Диаграмма 1"/>
          <p:cNvGraphicFramePr>
            <a:graphicFrameLocks/>
          </p:cNvGraphicFramePr>
          <p:nvPr/>
        </p:nvGraphicFramePr>
        <p:xfrm>
          <a:off x="471488" y="766763"/>
          <a:ext cx="7980362" cy="421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Диаграмма" r:id="rId3" imgW="8070746" imgH="4260916" progId="Excel.Chart.8">
                  <p:embed/>
                </p:oleObj>
              </mc:Choice>
              <mc:Fallback>
                <p:oleObj name="Диаграмма" r:id="rId3" imgW="8070746" imgH="4260916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766763"/>
                        <a:ext cx="7980362" cy="421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468313" y="4868863"/>
            <a:ext cx="78486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Структуру неналоговых доходов составляют доходы от использования имущества, доходы от компенсации затрат, штрафы, санкции, возмещение ущерба, прочие неналоговые доходы. Наибольший удельный вес в структуре неналоговых доходов занимают:</a:t>
            </a:r>
          </a:p>
          <a:p>
            <a:pPr algn="just" eaLnBrk="1" hangingPunct="1">
              <a:buFontTx/>
              <a:buChar char="-"/>
            </a:pPr>
            <a:r>
              <a:rPr lang="ru-RU" altLang="ru-RU" sz="1400">
                <a:latin typeface="Times New Roman" pitchFamily="18" charset="0"/>
              </a:rPr>
              <a:t>доходы от использования имущества, находящегося в муниципальной собственности (в 2020 году – 4</a:t>
            </a:r>
            <a:r>
              <a:rPr lang="en-US" altLang="ru-RU" sz="1400">
                <a:latin typeface="Times New Roman" pitchFamily="18" charset="0"/>
              </a:rPr>
              <a:t>8</a:t>
            </a:r>
            <a:r>
              <a:rPr lang="ru-RU" altLang="ru-RU" sz="1400">
                <a:latin typeface="Times New Roman" pitchFamily="18" charset="0"/>
              </a:rPr>
              <a:t>,4%, в 2021 году – 79,9%, в 2022 году – 91,7%, в 2023 году – 91,4%); </a:t>
            </a:r>
          </a:p>
          <a:p>
            <a:pPr algn="just" eaLnBrk="1" hangingPunct="1">
              <a:buFontTx/>
              <a:buChar char="-"/>
            </a:pPr>
            <a:r>
              <a:rPr lang="ru-RU" altLang="ru-RU" sz="1400">
                <a:latin typeface="Times New Roman" pitchFamily="18" charset="0"/>
              </a:rPr>
              <a:t>доходы от компенсации затрат  (в 2020 году – 3</a:t>
            </a:r>
            <a:r>
              <a:rPr lang="en-US" altLang="ru-RU" sz="1400">
                <a:latin typeface="Times New Roman" pitchFamily="18" charset="0"/>
              </a:rPr>
              <a:t>0</a:t>
            </a:r>
            <a:r>
              <a:rPr lang="ru-RU" altLang="ru-RU" sz="1400">
                <a:latin typeface="Times New Roman" pitchFamily="18" charset="0"/>
              </a:rPr>
              <a:t>,9%, в 2021 году – 10,5%); </a:t>
            </a:r>
          </a:p>
          <a:p>
            <a:pPr algn="just" eaLnBrk="1" hangingPunct="1">
              <a:buFontTx/>
              <a:buChar char="-"/>
            </a:pPr>
            <a:r>
              <a:rPr lang="ru-RU" altLang="ru-RU" sz="1400">
                <a:latin typeface="Times New Roman" pitchFamily="18" charset="0"/>
              </a:rPr>
              <a:t>штрафы, санкции, возмещение ущерба (в 2020 году – </a:t>
            </a:r>
            <a:r>
              <a:rPr lang="en-US" altLang="ru-RU" sz="1400">
                <a:latin typeface="Times New Roman" pitchFamily="18" charset="0"/>
              </a:rPr>
              <a:t>9</a:t>
            </a:r>
            <a:r>
              <a:rPr lang="ru-RU" altLang="ru-RU" sz="1400">
                <a:latin typeface="Times New Roman" pitchFamily="18" charset="0"/>
              </a:rPr>
              <a:t>,</a:t>
            </a:r>
            <a:r>
              <a:rPr lang="en-US" altLang="ru-RU" sz="1400">
                <a:latin typeface="Times New Roman" pitchFamily="18" charset="0"/>
              </a:rPr>
              <a:t>3</a:t>
            </a:r>
            <a:r>
              <a:rPr lang="ru-RU" altLang="ru-RU" sz="1400">
                <a:latin typeface="Times New Roman" pitchFamily="18" charset="0"/>
              </a:rPr>
              <a:t>%, в 2021 году – 9,6%, в 2022 году – 8,3%, в 2023 году – 8,6%).</a:t>
            </a:r>
          </a:p>
        </p:txBody>
      </p:sp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611188" y="333375"/>
            <a:ext cx="7848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Объем и структура неналоговых доходов бюджета муниципального образования Ковардицкое в 2019 – 2023 годах, тыс. рублей</a:t>
            </a:r>
          </a:p>
        </p:txBody>
      </p:sp>
      <p:graphicFrame>
        <p:nvGraphicFramePr>
          <p:cNvPr id="25604" name="Object 6"/>
          <p:cNvGraphicFramePr>
            <a:graphicFrameLocks noChangeAspect="1"/>
          </p:cNvGraphicFramePr>
          <p:nvPr/>
        </p:nvGraphicFramePr>
        <p:xfrm>
          <a:off x="539750" y="981075"/>
          <a:ext cx="7780338" cy="416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Диаграмма" r:id="rId3" imgW="7600958" imgH="4070274" progId="MSGraph.Chart.8">
                  <p:embed followColorScheme="full"/>
                </p:oleObj>
              </mc:Choice>
              <mc:Fallback>
                <p:oleObj name="Диаграмма" r:id="rId3" imgW="7600958" imgH="4070274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981075"/>
                        <a:ext cx="7780338" cy="416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1476375" y="1125538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>
                <a:latin typeface="Times New Roman" pitchFamily="18" charset="0"/>
              </a:rPr>
              <a:t>Всего: 815,0</a:t>
            </a: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2195513" y="2205038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>
                <a:latin typeface="Times New Roman" pitchFamily="18" charset="0"/>
              </a:rPr>
              <a:t>Всего: </a:t>
            </a:r>
            <a:r>
              <a:rPr lang="en-US" altLang="ru-RU" sz="1000">
                <a:latin typeface="Times New Roman" pitchFamily="18" charset="0"/>
              </a:rPr>
              <a:t>517</a:t>
            </a:r>
            <a:r>
              <a:rPr lang="ru-RU" altLang="ru-RU" sz="1000">
                <a:latin typeface="Times New Roman" pitchFamily="18" charset="0"/>
              </a:rPr>
              <a:t>,0</a:t>
            </a: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3059113" y="2565400"/>
            <a:ext cx="8651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>
                <a:latin typeface="Times New Roman" pitchFamily="18" charset="0"/>
              </a:rPr>
              <a:t>Всего: 418,0</a:t>
            </a: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3995738" y="2636838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>
                <a:latin typeface="Times New Roman" pitchFamily="18" charset="0"/>
              </a:rPr>
              <a:t>Всего: 372,0</a:t>
            </a:r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4932363" y="2636838"/>
            <a:ext cx="1008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>
                <a:latin typeface="Times New Roman" pitchFamily="18" charset="0"/>
              </a:rPr>
              <a:t>Всего: 373,0</a:t>
            </a:r>
          </a:p>
        </p:txBody>
      </p:sp>
      <p:sp>
        <p:nvSpPr>
          <p:cNvPr id="25610" name="AutoShape 12"/>
          <p:cNvSpPr>
            <a:spLocks noChangeArrowheads="1"/>
          </p:cNvSpPr>
          <p:nvPr/>
        </p:nvSpPr>
        <p:spPr bwMode="auto">
          <a:xfrm rot="1491822">
            <a:off x="2051050" y="1700213"/>
            <a:ext cx="720725" cy="142875"/>
          </a:xfrm>
          <a:prstGeom prst="rightArrow">
            <a:avLst>
              <a:gd name="adj1" fmla="val 50000"/>
              <a:gd name="adj2" fmla="val 12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5611" name="AutoShape 13"/>
          <p:cNvSpPr>
            <a:spLocks noChangeArrowheads="1"/>
          </p:cNvSpPr>
          <p:nvPr/>
        </p:nvSpPr>
        <p:spPr bwMode="auto">
          <a:xfrm rot="1702000">
            <a:off x="2843213" y="2205038"/>
            <a:ext cx="792162" cy="144462"/>
          </a:xfrm>
          <a:prstGeom prst="rightArrow">
            <a:avLst>
              <a:gd name="adj1" fmla="val 50000"/>
              <a:gd name="adj2" fmla="val 137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5612" name="AutoShape 14"/>
          <p:cNvSpPr>
            <a:spLocks noChangeArrowheads="1"/>
          </p:cNvSpPr>
          <p:nvPr/>
        </p:nvSpPr>
        <p:spPr bwMode="auto">
          <a:xfrm rot="1373966">
            <a:off x="3779838" y="2420938"/>
            <a:ext cx="647700" cy="144462"/>
          </a:xfrm>
          <a:prstGeom prst="rightArrow">
            <a:avLst>
              <a:gd name="adj1" fmla="val 50000"/>
              <a:gd name="adj2" fmla="val 112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5613" name="AutoShape 15"/>
          <p:cNvSpPr>
            <a:spLocks noChangeArrowheads="1"/>
          </p:cNvSpPr>
          <p:nvPr/>
        </p:nvSpPr>
        <p:spPr bwMode="auto">
          <a:xfrm rot="-298185">
            <a:off x="4643438" y="2492375"/>
            <a:ext cx="720725" cy="144463"/>
          </a:xfrm>
          <a:prstGeom prst="rightArrow">
            <a:avLst>
              <a:gd name="adj1" fmla="val 50000"/>
              <a:gd name="adj2" fmla="val 124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5614" name="Text Box 16"/>
          <p:cNvSpPr txBox="1">
            <a:spLocks noChangeArrowheads="1"/>
          </p:cNvSpPr>
          <p:nvPr/>
        </p:nvSpPr>
        <p:spPr bwMode="auto">
          <a:xfrm>
            <a:off x="2268538" y="1484313"/>
            <a:ext cx="719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000">
                <a:latin typeface="Times New Roman" pitchFamily="18" charset="0"/>
              </a:rPr>
              <a:t>-36.6</a:t>
            </a:r>
            <a:r>
              <a:rPr lang="ru-RU" altLang="ru-RU" sz="1000">
                <a:latin typeface="Times New Roman" pitchFamily="18" charset="0"/>
              </a:rPr>
              <a:t>%</a:t>
            </a:r>
          </a:p>
        </p:txBody>
      </p:sp>
      <p:sp>
        <p:nvSpPr>
          <p:cNvPr id="25615" name="Text Box 17"/>
          <p:cNvSpPr txBox="1">
            <a:spLocks noChangeArrowheads="1"/>
          </p:cNvSpPr>
          <p:nvPr/>
        </p:nvSpPr>
        <p:spPr bwMode="auto">
          <a:xfrm>
            <a:off x="3059113" y="1916113"/>
            <a:ext cx="647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000">
                <a:latin typeface="Times New Roman" pitchFamily="18" charset="0"/>
              </a:rPr>
              <a:t>-19.1</a:t>
            </a:r>
            <a:r>
              <a:rPr lang="ru-RU" altLang="ru-RU" sz="1000">
                <a:latin typeface="Times New Roman" pitchFamily="18" charset="0"/>
              </a:rPr>
              <a:t>%</a:t>
            </a:r>
          </a:p>
        </p:txBody>
      </p:sp>
      <p:sp>
        <p:nvSpPr>
          <p:cNvPr id="25616" name="Text Box 18"/>
          <p:cNvSpPr txBox="1">
            <a:spLocks noChangeArrowheads="1"/>
          </p:cNvSpPr>
          <p:nvPr/>
        </p:nvSpPr>
        <p:spPr bwMode="auto">
          <a:xfrm>
            <a:off x="3851275" y="2133600"/>
            <a:ext cx="576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>
                <a:latin typeface="Times New Roman" pitchFamily="18" charset="0"/>
              </a:rPr>
              <a:t>-11,0%</a:t>
            </a:r>
          </a:p>
        </p:txBody>
      </p:sp>
      <p:sp>
        <p:nvSpPr>
          <p:cNvPr id="25617" name="Text Box 19"/>
          <p:cNvSpPr txBox="1">
            <a:spLocks noChangeArrowheads="1"/>
          </p:cNvSpPr>
          <p:nvPr/>
        </p:nvSpPr>
        <p:spPr bwMode="auto">
          <a:xfrm>
            <a:off x="4643438" y="2276475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>
                <a:latin typeface="Times New Roman" pitchFamily="18" charset="0"/>
              </a:rPr>
              <a:t>+0,3%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alt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на 1 жителя</a:t>
            </a:r>
          </a:p>
        </p:txBody>
      </p:sp>
      <p:graphicFrame>
        <p:nvGraphicFramePr>
          <p:cNvPr id="6187" name="Group 43"/>
          <p:cNvGraphicFramePr>
            <a:graphicFrameLocks noGrp="1"/>
          </p:cNvGraphicFramePr>
          <p:nvPr>
            <p:ph sz="half" idx="4294967295"/>
          </p:nvPr>
        </p:nvGraphicFramePr>
        <p:xfrm>
          <a:off x="571500" y="692150"/>
          <a:ext cx="8002588" cy="3041650"/>
        </p:xfrm>
        <a:graphic>
          <a:graphicData uri="http://schemas.openxmlformats.org/drawingml/2006/table">
            <a:tbl>
              <a:tblPr/>
              <a:tblGrid>
                <a:gridCol w="2000250">
                  <a:extLst>
                    <a:ext uri="{9D8B030D-6E8A-4147-A177-3AD203B41FA5}"/>
                  </a:extLst>
                </a:gridCol>
                <a:gridCol w="2001838">
                  <a:extLst>
                    <a:ext uri="{9D8B030D-6E8A-4147-A177-3AD203B41FA5}"/>
                  </a:extLst>
                </a:gridCol>
                <a:gridCol w="2000250">
                  <a:extLst>
                    <a:ext uri="{9D8B030D-6E8A-4147-A177-3AD203B41FA5}"/>
                  </a:extLst>
                </a:gridCol>
                <a:gridCol w="2000250">
                  <a:extLst>
                    <a:ext uri="{9D8B030D-6E8A-4147-A177-3AD203B41FA5}"/>
                  </a:extLst>
                </a:gridCol>
              </a:tblGrid>
              <a:tr h="1414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бюджета муниципального образования,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человек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жителя,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13547,1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1398,5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13961,0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1454,3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14603,0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1546,6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14774,0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1564,7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14954,0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1583,8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6664" name="Rectangle 54"/>
          <p:cNvSpPr>
            <a:spLocks noChangeArrowheads="1"/>
          </p:cNvSpPr>
          <p:nvPr/>
        </p:nvSpPr>
        <p:spPr bwMode="auto">
          <a:xfrm>
            <a:off x="279400" y="3908425"/>
            <a:ext cx="8429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муниципального образования </a:t>
            </a:r>
          </a:p>
          <a:p>
            <a:pPr algn="ctr"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на 1 жителя, рублей</a:t>
            </a:r>
          </a:p>
        </p:txBody>
      </p:sp>
      <p:graphicFrame>
        <p:nvGraphicFramePr>
          <p:cNvPr id="26665" name="Object 5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00113" y="4149725"/>
          <a:ext cx="7299325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7" name="Лист" r:id="rId4" imgW="5505570" imgH="1638243" progId="Excel.Sheet.8">
                  <p:embed/>
                </p:oleObj>
              </mc:Choice>
              <mc:Fallback>
                <p:oleObj name="Лист" r:id="rId4" imgW="5505570" imgH="1638243" progId="Excel.Sheet.8">
                  <p:embed/>
                  <p:pic>
                    <p:nvPicPr>
                      <p:cNvPr id="0" name="Object 5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149725"/>
                        <a:ext cx="7299325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6" name="Прямоугольник 5"/>
          <p:cNvSpPr>
            <a:spLocks noChangeArrowheads="1"/>
          </p:cNvSpPr>
          <p:nvPr/>
        </p:nvSpPr>
        <p:spPr bwMode="auto">
          <a:xfrm>
            <a:off x="395288" y="6165850"/>
            <a:ext cx="8429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latin typeface="Times New Roman" pitchFamily="18" charset="0"/>
              </a:rPr>
              <a:t>По прогнозным данным среднедушевой доход к 2023 году достигнет уровня 1583,8 рублей на 1 жителя.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3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569912"/>
          </a:xfrm>
        </p:spPr>
        <p:txBody>
          <a:bodyPr/>
          <a:lstStyle/>
          <a:p>
            <a:pPr indent="355600" eaLnBrk="1" hangingPunct="1">
              <a:spcBef>
                <a:spcPct val="50000"/>
              </a:spcBef>
            </a:pPr>
            <a:r>
              <a:rPr lang="ru-RU" altLang="ru-RU" sz="1600" b="1" smtClean="0">
                <a:solidFill>
                  <a:schemeClr val="tx1"/>
                </a:solidFill>
                <a:latin typeface="Times New Roman" pitchFamily="18" charset="0"/>
              </a:rPr>
              <a:t>Нормативы зачисления налоговых доходов в бюджет </a:t>
            </a:r>
            <a:br>
              <a:rPr lang="ru-RU" altLang="ru-RU" sz="16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1600" b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Ковардицкое в 2019 – 2023 годах, %</a:t>
            </a:r>
          </a:p>
        </p:txBody>
      </p:sp>
      <p:graphicFrame>
        <p:nvGraphicFramePr>
          <p:cNvPr id="27710" name="Group 62"/>
          <p:cNvGraphicFramePr>
            <a:graphicFrameLocks noGrp="1"/>
          </p:cNvGraphicFramePr>
          <p:nvPr/>
        </p:nvGraphicFramePr>
        <p:xfrm>
          <a:off x="571500" y="1143000"/>
          <a:ext cx="8229600" cy="3959225"/>
        </p:xfrm>
        <a:graphic>
          <a:graphicData uri="http://schemas.openxmlformats.org/drawingml/2006/table">
            <a:tbl>
              <a:tblPr/>
              <a:tblGrid>
                <a:gridCol w="2932113">
                  <a:extLst>
                    <a:ext uri="{9D8B030D-6E8A-4147-A177-3AD203B41FA5}"/>
                  </a:extLst>
                </a:gridCol>
                <a:gridCol w="1109662">
                  <a:extLst>
                    <a:ext uri="{9D8B030D-6E8A-4147-A177-3AD203B41FA5}"/>
                  </a:extLst>
                </a:gridCol>
                <a:gridCol w="1046163">
                  <a:extLst>
                    <a:ext uri="{9D8B030D-6E8A-4147-A177-3AD203B41FA5}"/>
                  </a:extLst>
                </a:gridCol>
                <a:gridCol w="1047750">
                  <a:extLst>
                    <a:ext uri="{9D8B030D-6E8A-4147-A177-3AD203B41FA5}"/>
                  </a:extLst>
                </a:gridCol>
                <a:gridCol w="1046162">
                  <a:extLst>
                    <a:ext uri="{9D8B030D-6E8A-4147-A177-3AD203B41FA5}"/>
                  </a:extLst>
                </a:gridCol>
                <a:gridCol w="1047750">
                  <a:extLst>
                    <a:ext uri="{9D8B030D-6E8A-4147-A177-3AD203B41FA5}"/>
                  </a:extLst>
                </a:gridCol>
              </a:tblGrid>
              <a:tr h="688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92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92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88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за совершение нотариальных действий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92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и перерасчеты по отмененным налогам и сборам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519113" y="5373688"/>
            <a:ext cx="8229600" cy="1079500"/>
          </a:xfrm>
        </p:spPr>
        <p:txBody>
          <a:bodyPr/>
          <a:lstStyle/>
          <a:p>
            <a:pPr algn="just"/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общего объема безвозмездных поступлений от других бюджетов бюджетной системы Российской Федерации в 2021 году в сумме 29115,1 тыс. рублей планируется поступление дотации из бюджетов муниципальных районов 20446,0 тыс. рублей (70,2%), субсидий – 6326,4 тыс. рублей (21,7 %), субвенций –604,7 тыс. рублей (2,1 %), иных межбюджетных трансфертов – 1738,0 тыс. рублей (6,0 %).</a:t>
            </a:r>
          </a:p>
        </p:txBody>
      </p:sp>
      <p:sp>
        <p:nvSpPr>
          <p:cNvPr id="28675" name="Rectangle 5"/>
          <p:cNvSpPr txBox="1">
            <a:spLocks noChangeArrowheads="1"/>
          </p:cNvSpPr>
          <p:nvPr/>
        </p:nvSpPr>
        <p:spPr bwMode="auto">
          <a:xfrm>
            <a:off x="500063" y="142875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Структура безвозмездных поступлений бюджета муниципального образования Ковардицкое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в 2019 – 2023 годах, тыс. рублей</a:t>
            </a:r>
          </a:p>
        </p:txBody>
      </p:sp>
      <p:graphicFrame>
        <p:nvGraphicFramePr>
          <p:cNvPr id="28676" name="Диаграмма 1"/>
          <p:cNvGraphicFramePr>
            <a:graphicFrameLocks/>
          </p:cNvGraphicFramePr>
          <p:nvPr/>
        </p:nvGraphicFramePr>
        <p:xfrm>
          <a:off x="642938" y="1143000"/>
          <a:ext cx="8053387" cy="411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name="Диаграмма" r:id="rId3" imgW="7480316" imgH="3828965" progId="Excel.Chart.8">
                  <p:embed/>
                </p:oleObj>
              </mc:Choice>
              <mc:Fallback>
                <p:oleObj name="Диаграмма" r:id="rId3" imgW="7480316" imgH="3828965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143000"/>
                        <a:ext cx="8053387" cy="411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2357438" y="3500438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61,9%</a:t>
            </a:r>
          </a:p>
        </p:txBody>
      </p:sp>
      <p:sp>
        <p:nvSpPr>
          <p:cNvPr id="28678" name="TextBox 2"/>
          <p:cNvSpPr txBox="1">
            <a:spLocks noChangeArrowheads="1"/>
          </p:cNvSpPr>
          <p:nvPr/>
        </p:nvSpPr>
        <p:spPr bwMode="auto">
          <a:xfrm>
            <a:off x="2357438" y="2214563"/>
            <a:ext cx="6238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21,0%</a:t>
            </a:r>
          </a:p>
        </p:txBody>
      </p:sp>
      <p:sp>
        <p:nvSpPr>
          <p:cNvPr id="28679" name="TextBox 3"/>
          <p:cNvSpPr txBox="1">
            <a:spLocks noChangeArrowheads="1"/>
          </p:cNvSpPr>
          <p:nvPr/>
        </p:nvSpPr>
        <p:spPr bwMode="auto">
          <a:xfrm>
            <a:off x="2000250" y="1928813"/>
            <a:ext cx="5032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1,2%</a:t>
            </a:r>
          </a:p>
        </p:txBody>
      </p:sp>
      <p:sp>
        <p:nvSpPr>
          <p:cNvPr id="28680" name="TextBox 4"/>
          <p:cNvSpPr txBox="1">
            <a:spLocks noChangeArrowheads="1"/>
          </p:cNvSpPr>
          <p:nvPr/>
        </p:nvSpPr>
        <p:spPr bwMode="auto">
          <a:xfrm>
            <a:off x="2928938" y="1643063"/>
            <a:ext cx="719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1,3%</a:t>
            </a:r>
          </a:p>
        </p:txBody>
      </p:sp>
      <p:sp>
        <p:nvSpPr>
          <p:cNvPr id="28681" name="TextBox 5"/>
          <p:cNvSpPr txBox="1">
            <a:spLocks noChangeArrowheads="1"/>
          </p:cNvSpPr>
          <p:nvPr/>
        </p:nvSpPr>
        <p:spPr bwMode="auto">
          <a:xfrm>
            <a:off x="5143500" y="1428750"/>
            <a:ext cx="647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6,4%</a:t>
            </a:r>
          </a:p>
        </p:txBody>
      </p:sp>
      <p:sp>
        <p:nvSpPr>
          <p:cNvPr id="28682" name="TextBox 6"/>
          <p:cNvSpPr txBox="1">
            <a:spLocks noChangeArrowheads="1"/>
          </p:cNvSpPr>
          <p:nvPr/>
        </p:nvSpPr>
        <p:spPr bwMode="auto">
          <a:xfrm>
            <a:off x="3214688" y="3571875"/>
            <a:ext cx="647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45,8%</a:t>
            </a:r>
          </a:p>
        </p:txBody>
      </p:sp>
      <p:sp>
        <p:nvSpPr>
          <p:cNvPr id="28683" name="TextBox 7"/>
          <p:cNvSpPr txBox="1">
            <a:spLocks noChangeArrowheads="1"/>
          </p:cNvSpPr>
          <p:nvPr/>
        </p:nvSpPr>
        <p:spPr bwMode="auto">
          <a:xfrm>
            <a:off x="2428875" y="1214438"/>
            <a:ext cx="576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0,1%</a:t>
            </a:r>
          </a:p>
        </p:txBody>
      </p:sp>
      <p:sp>
        <p:nvSpPr>
          <p:cNvPr id="28684" name="TextBox 8"/>
          <p:cNvSpPr txBox="1">
            <a:spLocks noChangeArrowheads="1"/>
          </p:cNvSpPr>
          <p:nvPr/>
        </p:nvSpPr>
        <p:spPr bwMode="auto">
          <a:xfrm>
            <a:off x="2357438" y="1714500"/>
            <a:ext cx="647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15,8%</a:t>
            </a:r>
          </a:p>
        </p:txBody>
      </p:sp>
      <p:sp>
        <p:nvSpPr>
          <p:cNvPr id="28685" name="TextBox 9"/>
          <p:cNvSpPr txBox="1">
            <a:spLocks noChangeArrowheads="1"/>
          </p:cNvSpPr>
          <p:nvPr/>
        </p:nvSpPr>
        <p:spPr bwMode="auto">
          <a:xfrm>
            <a:off x="4214813" y="3500438"/>
            <a:ext cx="5762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70,2%</a:t>
            </a:r>
          </a:p>
        </p:txBody>
      </p:sp>
      <p:sp>
        <p:nvSpPr>
          <p:cNvPr id="28686" name="TextBox 10"/>
          <p:cNvSpPr txBox="1">
            <a:spLocks noChangeArrowheads="1"/>
          </p:cNvSpPr>
          <p:nvPr/>
        </p:nvSpPr>
        <p:spPr bwMode="auto">
          <a:xfrm>
            <a:off x="4214813" y="1928813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21,7 %</a:t>
            </a:r>
          </a:p>
        </p:txBody>
      </p:sp>
      <p:sp>
        <p:nvSpPr>
          <p:cNvPr id="28687" name="TextBox 11"/>
          <p:cNvSpPr txBox="1">
            <a:spLocks noChangeArrowheads="1"/>
          </p:cNvSpPr>
          <p:nvPr/>
        </p:nvSpPr>
        <p:spPr bwMode="auto">
          <a:xfrm>
            <a:off x="3214688" y="2143125"/>
            <a:ext cx="642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48,0%</a:t>
            </a:r>
          </a:p>
        </p:txBody>
      </p:sp>
      <p:sp>
        <p:nvSpPr>
          <p:cNvPr id="28688" name="TextBox 12"/>
          <p:cNvSpPr txBox="1">
            <a:spLocks noChangeArrowheads="1"/>
          </p:cNvSpPr>
          <p:nvPr/>
        </p:nvSpPr>
        <p:spPr bwMode="auto">
          <a:xfrm>
            <a:off x="3357563" y="1500188"/>
            <a:ext cx="5762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4,8%</a:t>
            </a:r>
          </a:p>
        </p:txBody>
      </p:sp>
      <p:sp>
        <p:nvSpPr>
          <p:cNvPr id="28689" name="TextBox 13"/>
          <p:cNvSpPr txBox="1">
            <a:spLocks noChangeArrowheads="1"/>
          </p:cNvSpPr>
          <p:nvPr/>
        </p:nvSpPr>
        <p:spPr bwMode="auto">
          <a:xfrm>
            <a:off x="5000625" y="3571875"/>
            <a:ext cx="565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74,1%</a:t>
            </a:r>
          </a:p>
        </p:txBody>
      </p:sp>
      <p:sp>
        <p:nvSpPr>
          <p:cNvPr id="28690" name="TextBox 14"/>
          <p:cNvSpPr txBox="1">
            <a:spLocks noChangeArrowheads="1"/>
          </p:cNvSpPr>
          <p:nvPr/>
        </p:nvSpPr>
        <p:spPr bwMode="auto">
          <a:xfrm>
            <a:off x="4214813" y="1500188"/>
            <a:ext cx="636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6,0%</a:t>
            </a:r>
          </a:p>
        </p:txBody>
      </p:sp>
      <p:sp>
        <p:nvSpPr>
          <p:cNvPr id="28691" name="TextBox 15"/>
          <p:cNvSpPr txBox="1">
            <a:spLocks noChangeArrowheads="1"/>
          </p:cNvSpPr>
          <p:nvPr/>
        </p:nvSpPr>
        <p:spPr bwMode="auto">
          <a:xfrm>
            <a:off x="3429000" y="1214438"/>
            <a:ext cx="6492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 (0,1%)</a:t>
            </a:r>
          </a:p>
        </p:txBody>
      </p:sp>
      <p:sp>
        <p:nvSpPr>
          <p:cNvPr id="28692" name="TextBox 16"/>
          <p:cNvSpPr txBox="1">
            <a:spLocks noChangeArrowheads="1"/>
          </p:cNvSpPr>
          <p:nvPr/>
        </p:nvSpPr>
        <p:spPr bwMode="auto">
          <a:xfrm>
            <a:off x="3786188" y="1714500"/>
            <a:ext cx="7096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2,1%</a:t>
            </a:r>
          </a:p>
        </p:txBody>
      </p:sp>
      <p:sp>
        <p:nvSpPr>
          <p:cNvPr id="28693" name="TextBox 17"/>
          <p:cNvSpPr txBox="1">
            <a:spLocks noChangeArrowheads="1"/>
          </p:cNvSpPr>
          <p:nvPr/>
        </p:nvSpPr>
        <p:spPr bwMode="auto">
          <a:xfrm>
            <a:off x="5857875" y="3571875"/>
            <a:ext cx="5762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71,2%</a:t>
            </a:r>
          </a:p>
        </p:txBody>
      </p:sp>
      <p:sp>
        <p:nvSpPr>
          <p:cNvPr id="28694" name="TextBox 18"/>
          <p:cNvSpPr txBox="1">
            <a:spLocks noChangeArrowheads="1"/>
          </p:cNvSpPr>
          <p:nvPr/>
        </p:nvSpPr>
        <p:spPr bwMode="auto">
          <a:xfrm>
            <a:off x="5929313" y="1928813"/>
            <a:ext cx="5762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20,4%</a:t>
            </a:r>
          </a:p>
        </p:txBody>
      </p:sp>
      <p:sp>
        <p:nvSpPr>
          <p:cNvPr id="28695" name="TextBox 19"/>
          <p:cNvSpPr txBox="1">
            <a:spLocks noChangeArrowheads="1"/>
          </p:cNvSpPr>
          <p:nvPr/>
        </p:nvSpPr>
        <p:spPr bwMode="auto">
          <a:xfrm>
            <a:off x="5072063" y="1928813"/>
            <a:ext cx="585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17,3%</a:t>
            </a:r>
          </a:p>
        </p:txBody>
      </p:sp>
      <p:sp>
        <p:nvSpPr>
          <p:cNvPr id="28696" name="TextBox 20"/>
          <p:cNvSpPr txBox="1">
            <a:spLocks noChangeArrowheads="1"/>
          </p:cNvSpPr>
          <p:nvPr/>
        </p:nvSpPr>
        <p:spPr bwMode="auto">
          <a:xfrm>
            <a:off x="4714875" y="1643063"/>
            <a:ext cx="523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2,2%</a:t>
            </a:r>
          </a:p>
        </p:txBody>
      </p:sp>
      <p:sp>
        <p:nvSpPr>
          <p:cNvPr id="28697" name="TextBox 21"/>
          <p:cNvSpPr txBox="1">
            <a:spLocks noChangeArrowheads="1"/>
          </p:cNvSpPr>
          <p:nvPr/>
        </p:nvSpPr>
        <p:spPr bwMode="auto">
          <a:xfrm>
            <a:off x="2143125" y="714375"/>
            <a:ext cx="755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Всего:</a:t>
            </a:r>
          </a:p>
          <a:p>
            <a:pPr eaLnBrk="1" hangingPunct="1"/>
            <a:r>
              <a:rPr lang="ru-RU" altLang="ru-RU" sz="1000"/>
              <a:t>33438,3</a:t>
            </a:r>
          </a:p>
        </p:txBody>
      </p:sp>
      <p:sp>
        <p:nvSpPr>
          <p:cNvPr id="28698" name="TextBox 22"/>
          <p:cNvSpPr txBox="1">
            <a:spLocks noChangeArrowheads="1"/>
          </p:cNvSpPr>
          <p:nvPr/>
        </p:nvSpPr>
        <p:spPr bwMode="auto">
          <a:xfrm>
            <a:off x="3071813" y="714375"/>
            <a:ext cx="71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Всего:</a:t>
            </a:r>
          </a:p>
          <a:p>
            <a:pPr eaLnBrk="1" hangingPunct="1"/>
            <a:r>
              <a:rPr lang="ru-RU" altLang="ru-RU" sz="1000"/>
              <a:t>44283,0</a:t>
            </a:r>
          </a:p>
        </p:txBody>
      </p:sp>
      <p:sp>
        <p:nvSpPr>
          <p:cNvPr id="28699" name="TextBox 23"/>
          <p:cNvSpPr txBox="1">
            <a:spLocks noChangeArrowheads="1"/>
          </p:cNvSpPr>
          <p:nvPr/>
        </p:nvSpPr>
        <p:spPr bwMode="auto">
          <a:xfrm>
            <a:off x="4000500" y="714375"/>
            <a:ext cx="687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Всего:</a:t>
            </a:r>
          </a:p>
          <a:p>
            <a:pPr eaLnBrk="1" hangingPunct="1"/>
            <a:r>
              <a:rPr lang="ru-RU" altLang="ru-RU" sz="1000"/>
              <a:t>29115,1</a:t>
            </a:r>
          </a:p>
        </p:txBody>
      </p:sp>
      <p:sp>
        <p:nvSpPr>
          <p:cNvPr id="28700" name="TextBox 24"/>
          <p:cNvSpPr txBox="1">
            <a:spLocks noChangeArrowheads="1"/>
          </p:cNvSpPr>
          <p:nvPr/>
        </p:nvSpPr>
        <p:spPr bwMode="auto">
          <a:xfrm>
            <a:off x="4857750" y="714375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Всего:</a:t>
            </a:r>
          </a:p>
          <a:p>
            <a:pPr eaLnBrk="1" hangingPunct="1"/>
            <a:r>
              <a:rPr lang="ru-RU" altLang="ru-RU" sz="1000"/>
              <a:t>27351,4</a:t>
            </a:r>
          </a:p>
        </p:txBody>
      </p:sp>
      <p:sp>
        <p:nvSpPr>
          <p:cNvPr id="28701" name="TextBox 25"/>
          <p:cNvSpPr txBox="1">
            <a:spLocks noChangeArrowheads="1"/>
          </p:cNvSpPr>
          <p:nvPr/>
        </p:nvSpPr>
        <p:spPr bwMode="auto">
          <a:xfrm>
            <a:off x="5786438" y="714375"/>
            <a:ext cx="817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Всего:</a:t>
            </a:r>
          </a:p>
          <a:p>
            <a:pPr eaLnBrk="1" hangingPunct="1"/>
            <a:r>
              <a:rPr lang="ru-RU" altLang="ru-RU" sz="1000"/>
              <a:t>28217,9</a:t>
            </a:r>
          </a:p>
        </p:txBody>
      </p:sp>
      <p:sp>
        <p:nvSpPr>
          <p:cNvPr id="28702" name="Text Box 31"/>
          <p:cNvSpPr txBox="1">
            <a:spLocks noChangeArrowheads="1"/>
          </p:cNvSpPr>
          <p:nvPr/>
        </p:nvSpPr>
        <p:spPr bwMode="auto">
          <a:xfrm>
            <a:off x="5572125" y="1643063"/>
            <a:ext cx="504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>
                <a:latin typeface="Arial Unicode MS" pitchFamily="34" charset="-128"/>
              </a:rPr>
              <a:t>2,2%</a:t>
            </a:r>
          </a:p>
        </p:txBody>
      </p:sp>
      <p:sp>
        <p:nvSpPr>
          <p:cNvPr id="28703" name="Text Box 32"/>
          <p:cNvSpPr txBox="1">
            <a:spLocks noChangeArrowheads="1"/>
          </p:cNvSpPr>
          <p:nvPr/>
        </p:nvSpPr>
        <p:spPr bwMode="auto">
          <a:xfrm>
            <a:off x="6000750" y="1428750"/>
            <a:ext cx="647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>
                <a:latin typeface="Arial Unicode MS" pitchFamily="34" charset="-128"/>
              </a:rPr>
              <a:t>6,2%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97" name="Group 77"/>
          <p:cNvGraphicFramePr>
            <a:graphicFrameLocks noGrp="1"/>
          </p:cNvGraphicFramePr>
          <p:nvPr/>
        </p:nvGraphicFramePr>
        <p:xfrm>
          <a:off x="468313" y="333375"/>
          <a:ext cx="8229600" cy="5159375"/>
        </p:xfrm>
        <a:graphic>
          <a:graphicData uri="http://schemas.openxmlformats.org/drawingml/2006/table">
            <a:tbl>
              <a:tblPr/>
              <a:tblGrid>
                <a:gridCol w="1960562"/>
                <a:gridCol w="1173163"/>
                <a:gridCol w="1147762"/>
                <a:gridCol w="1212850"/>
                <a:gridCol w="747713"/>
                <a:gridCol w="993775"/>
                <a:gridCol w="993775"/>
              </a:tblGrid>
              <a:tr h="976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факт, тыс. рублей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план на 01.11.2020, тыс. рублей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прогноз, тыс. рублей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2021 года к 2020 году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прогноз, тыс. рублей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прогноз, тыс. рублей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198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– всего (КБК 2 00 00000 00 0000 000),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33438,3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44283,0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29115,1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27351,4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28217,9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(2 02 10000 00 0000 150)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20701,0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20286,5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20446,0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20275,0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20095,0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(2 02 20000 00 0000 150)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7013,4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21224,9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6326,4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4729,3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5758,3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(2 02 30000 00 0000 150)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592,7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604,7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609,1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626,6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(2 02 40000 00 0000 150)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5299,9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2121,4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1738,0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1738,0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1738,0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(2 07 00000 00 0000 000)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252537"/>
          </a:xfrm>
        </p:spPr>
        <p:txBody>
          <a:bodyPr/>
          <a:lstStyle/>
          <a:p>
            <a:pPr eaLnBrk="1" hangingPunct="1"/>
            <a:r>
              <a:rPr lang="ru-RU" altLang="ru-RU" sz="3200" b="1" i="1" u="sng" smtClean="0">
                <a:solidFill>
                  <a:schemeClr val="tx2"/>
                </a:solidFill>
                <a:latin typeface="Arial" charset="0"/>
                <a:cs typeface="Arial" charset="0"/>
              </a:rPr>
              <a:t>Расходы бюджета муниципального образования Ковардицкое</a:t>
            </a:r>
          </a:p>
        </p:txBody>
      </p:sp>
      <p:sp>
        <p:nvSpPr>
          <p:cNvPr id="30723" name="Text Box 689"/>
          <p:cNvSpPr txBox="1">
            <a:spLocks noChangeArrowheads="1"/>
          </p:cNvSpPr>
          <p:nvPr/>
        </p:nvSpPr>
        <p:spPr bwMode="auto">
          <a:xfrm>
            <a:off x="6804025" y="1844675"/>
            <a:ext cx="2271713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в расходах бюджета муниципального образования Ковардицкое в 20</a:t>
            </a:r>
            <a:r>
              <a:rPr lang="en-US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году составляют расходы по разделам «Общегосударственные вопросы» - </a:t>
            </a:r>
            <a:r>
              <a:rPr lang="en-US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2,5% и «Культура, кинематография» - 28,9%. и</a:t>
            </a:r>
            <a:r>
              <a:rPr lang="en-US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наименьшую долю в расходах бюджета составляют расходы по разделам «Социальная политика» - 1,3 % и  «Физическая культура и спорт» - 0,02%.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107505" y="1484784"/>
          <a:ext cx="6624736" cy="484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2"/>
          <p:cNvSpPr>
            <a:spLocks noChangeArrowheads="1"/>
          </p:cNvSpPr>
          <p:nvPr/>
        </p:nvSpPr>
        <p:spPr bwMode="auto">
          <a:xfrm>
            <a:off x="755650" y="376238"/>
            <a:ext cx="7416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</a:rPr>
              <a:t>Динамика расходов бюджета муниципального образования Ковардицкое, </a:t>
            </a:r>
            <a:r>
              <a:rPr lang="ru-RU" altLang="ru-RU" sz="2400" i="1">
                <a:solidFill>
                  <a:srgbClr val="000099"/>
                </a:solidFill>
                <a:latin typeface="Times New Roman" pitchFamily="18" charset="0"/>
              </a:rPr>
              <a:t>(тыс. рублей)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5650" y="1341438"/>
          <a:ext cx="7951788" cy="4741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3274"/>
                <a:gridCol w="1087867"/>
                <a:gridCol w="1023113"/>
                <a:gridCol w="1010162"/>
                <a:gridCol w="1023113"/>
                <a:gridCol w="984260"/>
              </a:tblGrid>
              <a:tr h="1339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 за 2020 год по уточненному плану на 01.11.2020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роста 2021 года к 01.11.2020 году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C000"/>
                    </a:solidFill>
                  </a:tcPr>
                </a:tc>
              </a:tr>
              <a:tr h="223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15 535,42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14 205,80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15 052,40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15 942,40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91,4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</a:tr>
              <a:tr h="223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458,60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472,90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477,30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494,80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</a:tr>
              <a:tr h="44650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1 119,00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1 359,00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1 359,00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139,5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</a:tr>
              <a:tr h="223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1 768,00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1 751,10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1 783,20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1 783,20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</a:tr>
              <a:tr h="223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9 549,64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12 709,70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9 502,20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9 510,40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133,1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</a:tr>
              <a:tr h="223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</a:tr>
              <a:tr h="223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31 123,58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12 645,00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12 645,00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12 645,00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</a:tr>
              <a:tr h="223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443,30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548,10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796,30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927,10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</a:tr>
              <a:tr h="223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</a:tr>
              <a:tr h="223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431,50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231,50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</a:tr>
              <a:tr h="9465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РАСХОДОВ: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60 177,04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43 718,10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42 125,40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43 171,90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396875" y="161925"/>
            <a:ext cx="8229600" cy="620713"/>
          </a:xfrm>
        </p:spPr>
        <p:txBody>
          <a:bodyPr/>
          <a:lstStyle/>
          <a:p>
            <a:pPr eaLnBrk="1" hangingPunct="1"/>
            <a:r>
              <a:rPr lang="ru-RU" altLang="ru-RU" b="1" i="1" u="sng" smtClean="0">
                <a:solidFill>
                  <a:schemeClr val="tx2"/>
                </a:solidFill>
                <a:latin typeface="Arial" charset="0"/>
                <a:cs typeface="Arial" charset="0"/>
              </a:rPr>
              <a:t>Вводная часть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80988" y="782638"/>
            <a:ext cx="8461375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30000"/>
              </a:spcBef>
            </a:pPr>
            <a:r>
              <a:rPr lang="ru-RU" altLang="ru-RU" sz="1600">
                <a:latin typeface="Times New Roman" pitchFamily="18" charset="0"/>
              </a:rPr>
              <a:t>Бюджет муниципального образования Ковардицкое утверждается в форме решения Совета народных депутатов муниципального образования Ковардицкое о бюджете на очередной финансовый год и на плановый период.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>
                <a:latin typeface="Times New Roman" pitchFamily="18" charset="0"/>
              </a:rPr>
              <a:t>По вопросу рассмотрения проекта решения Совета народных депутатов муниципального образования Ковардицкое Муромского района «О бюджете муниципального образования Ковардицкое на очередной финансовый  год и на плановый период» назначаются публичные слушания.  Положение «О публичных слушаниях в муниципальном образовании Ковардицкое сельское поселение  Муромского района Владимирской области» утверждено решением Совета народных депутатов Ковардицкого сельского поселения от 12.05.2006 г. № 20.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>
                <a:latin typeface="Times New Roman" pitchFamily="18" charset="0"/>
              </a:rPr>
              <a:t>Решением Совета народных депутатов от 17.12.2020 № 42 «О назначении публичных слушаний по проекту решения Совета народных депутатов муниципального образования Ковардицкое Муромского района «О бюджете муниципального образования Ковардицкое на 2020 год и на плановый период 2021 и 2022 годов»» определены: </a:t>
            </a:r>
          </a:p>
          <a:p>
            <a:pPr algn="just" eaLnBrk="1" hangingPunct="1">
              <a:spcBef>
                <a:spcPct val="30000"/>
              </a:spcBef>
              <a:buFontTx/>
              <a:buChar char="-"/>
            </a:pPr>
            <a:r>
              <a:rPr lang="ru-RU" altLang="ru-RU" sz="1600">
                <a:latin typeface="Times New Roman" pitchFamily="18" charset="0"/>
              </a:rPr>
              <a:t>дата и место проведения публичных слушаний - 17 декабря 2020 года в 14 час.00 мин., Владимирская область, Муромский район, с. Ковардицы, ул. Дзержинского, д. 94-а, зал заседаний;</a:t>
            </a:r>
          </a:p>
          <a:p>
            <a:pPr algn="just" eaLnBrk="1" hangingPunct="1">
              <a:buFontTx/>
              <a:buChar char="-"/>
            </a:pPr>
            <a:r>
              <a:rPr lang="ru-RU" altLang="ru-RU" sz="1600">
                <a:latin typeface="Times New Roman" pitchFamily="18" charset="0"/>
              </a:rPr>
              <a:t>права граждан при проведении публичных слушаний - свои рекомендации по проекту решения Совета народных депутатов «О бюджете муниципального образования Ковардицкое на 2021 год и на плановый период 2022 и 2023 годов» жители муниципального образования Ковардицкое  могут письменно направлять в постоянную комиссию, расположенную по адресу: Муромский район, с. Ковардицы, ул. Дзержинского, д. 94-а, в срок до 16 декабря 2020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Заголовок 1"/>
          <p:cNvGrpSpPr>
            <a:grpSpLocks noGrp="1"/>
          </p:cNvGrpSpPr>
          <p:nvPr/>
        </p:nvGrpSpPr>
        <p:grpSpPr bwMode="auto">
          <a:xfrm>
            <a:off x="323850" y="188913"/>
            <a:ext cx="8470900" cy="792162"/>
            <a:chOff x="276" y="165"/>
            <a:chExt cx="5204" cy="737"/>
          </a:xfrm>
        </p:grpSpPr>
        <p:pic>
          <p:nvPicPr>
            <p:cNvPr id="32773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4" name="Text Box 6"/>
            <p:cNvSpPr txBox="1">
              <a:spLocks noChangeArrowheads="1"/>
            </p:cNvSpPr>
            <p:nvPr/>
          </p:nvSpPr>
          <p:spPr bwMode="auto">
            <a:xfrm>
              <a:off x="288" y="175"/>
              <a:ext cx="5184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altLang="ru-RU" sz="16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Ковардицкое в расчете на душу населения 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400" b="1" i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2020 год – 9600 чел., 2021-2023 годы – 9442 чел.)</a:t>
              </a:r>
            </a:p>
          </p:txBody>
        </p:sp>
      </p:grpSp>
      <p:sp>
        <p:nvSpPr>
          <p:cNvPr id="32771" name="Text Box 689"/>
          <p:cNvSpPr txBox="1">
            <a:spLocks noChangeArrowheads="1"/>
          </p:cNvSpPr>
          <p:nvPr/>
        </p:nvSpPr>
        <p:spPr bwMode="auto">
          <a:xfrm>
            <a:off x="323850" y="4797425"/>
            <a:ext cx="84709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расходов на душу населения в 2021 году составляют расходы по разделам «Культура, кинематография» и «Общегосударственные вопросы» 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Наименьшую долю расходов на душу населения в 2021 году составляют расходы по разделам «Физическая культура и спорт» и  «Охрана окружающей среды».</a:t>
            </a:r>
          </a:p>
        </p:txBody>
      </p:sp>
      <p:pic>
        <p:nvPicPr>
          <p:cNvPr id="3277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268413"/>
            <a:ext cx="8428037" cy="297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23380" y="175192"/>
            <a:ext cx="7919087" cy="66799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Ковардицкое на содержание органов местного самоуправления 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251521" y="1052736"/>
          <a:ext cx="439248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4716015" y="1052736"/>
          <a:ext cx="412645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251520" y="3789040"/>
          <a:ext cx="439248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4716016" y="3789040"/>
          <a:ext cx="4126451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506413" y="260350"/>
            <a:ext cx="8229600" cy="792163"/>
          </a:xfrm>
        </p:spPr>
        <p:txBody>
          <a:bodyPr/>
          <a:lstStyle/>
          <a:p>
            <a:pPr eaLnBrk="1" hangingPunct="1"/>
            <a:r>
              <a:rPr lang="ru-RU" altLang="ru-RU" sz="4000" b="1" i="1" u="sng" smtClean="0">
                <a:solidFill>
                  <a:schemeClr val="tx2"/>
                </a:solidFill>
                <a:latin typeface="Arial" charset="0"/>
                <a:cs typeface="Arial" charset="0"/>
              </a:rPr>
              <a:t>Межбюджетные отношения</a:t>
            </a:r>
          </a:p>
        </p:txBody>
      </p:sp>
      <p:sp>
        <p:nvSpPr>
          <p:cNvPr id="34819" name="Text Box 62"/>
          <p:cNvSpPr txBox="1">
            <a:spLocks noChangeArrowheads="1"/>
          </p:cNvSpPr>
          <p:nvPr/>
        </p:nvSpPr>
        <p:spPr bwMode="auto">
          <a:xfrm>
            <a:off x="649288" y="1374775"/>
            <a:ext cx="813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планируемые к получению из областного бюджета  и бюджета Муромского района, направляемые в бюджет муниципального образования Ковардицкое на 2021 год</a:t>
            </a:r>
          </a:p>
        </p:txBody>
      </p:sp>
      <p:sp>
        <p:nvSpPr>
          <p:cNvPr id="34820" name="AutoShape 26"/>
          <p:cNvSpPr>
            <a:spLocks noChangeArrowheads="1"/>
          </p:cNvSpPr>
          <p:nvPr/>
        </p:nvSpPr>
        <p:spPr bwMode="auto">
          <a:xfrm>
            <a:off x="5053013" y="3360738"/>
            <a:ext cx="3443287" cy="1200150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900"/>
          </a:p>
        </p:txBody>
      </p:sp>
      <p:sp>
        <p:nvSpPr>
          <p:cNvPr id="34821" name="Text Box 27"/>
          <p:cNvSpPr txBox="1">
            <a:spLocks noChangeArrowheads="1"/>
          </p:cNvSpPr>
          <p:nvPr/>
        </p:nvSpPr>
        <p:spPr bwMode="auto">
          <a:xfrm>
            <a:off x="5253038" y="3375025"/>
            <a:ext cx="3021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КОВАРДИЦКОЕ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06007" y="2180855"/>
            <a:ext cx="3808171" cy="107996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03016" y="3529193"/>
            <a:ext cx="3808171" cy="1916031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34828" name="AutoShape 54"/>
          <p:cNvSpPr>
            <a:spLocks noChangeArrowheads="1"/>
          </p:cNvSpPr>
          <p:nvPr/>
        </p:nvSpPr>
        <p:spPr bwMode="auto">
          <a:xfrm>
            <a:off x="4992688" y="4856163"/>
            <a:ext cx="3443287" cy="1512887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900"/>
          </a:p>
        </p:txBody>
      </p:sp>
      <p:sp>
        <p:nvSpPr>
          <p:cNvPr id="34829" name="Text Box 7"/>
          <p:cNvSpPr txBox="1">
            <a:spLocks noChangeArrowheads="1"/>
          </p:cNvSpPr>
          <p:nvPr/>
        </p:nvSpPr>
        <p:spPr bwMode="auto">
          <a:xfrm>
            <a:off x="539750" y="2392363"/>
            <a:ext cx="377507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Из бюджета Владимирской области: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</a:rPr>
              <a:t>- субсидии – 6326,400 тыс. рублей;</a:t>
            </a:r>
          </a:p>
          <a:p>
            <a:pPr eaLnBrk="1" hangingPunct="1"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субвенции – 604,700 тыс. рублей.</a:t>
            </a:r>
          </a:p>
        </p:txBody>
      </p:sp>
      <p:sp>
        <p:nvSpPr>
          <p:cNvPr id="34830" name="Text Box 36"/>
          <p:cNvSpPr txBox="1">
            <a:spLocks noChangeArrowheads="1"/>
          </p:cNvSpPr>
          <p:nvPr/>
        </p:nvSpPr>
        <p:spPr bwMode="auto">
          <a:xfrm>
            <a:off x="590550" y="3589338"/>
            <a:ext cx="3640138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Из бюджета Муромского района:</a:t>
            </a:r>
          </a:p>
          <a:p>
            <a:pPr algn="just" eaLnBrk="1" hangingPunct="1"/>
            <a:r>
              <a:rPr lang="ru-RU" altLang="ru-RU" sz="1200">
                <a:latin typeface="Times New Roman" pitchFamily="18" charset="0"/>
              </a:rPr>
              <a:t>- дотации на выравнивание  бюджетной  обеспеченности муниципального образования Ковардицкое Муромского района – 9250,00 тыс. рублей;</a:t>
            </a:r>
          </a:p>
          <a:p>
            <a:pPr algn="just" eaLnBrk="1" hangingPunct="1"/>
            <a:r>
              <a:rPr lang="ru-RU" altLang="ru-RU" sz="1200">
                <a:latin typeface="Times New Roman" pitchFamily="18" charset="0"/>
              </a:rPr>
              <a:t>- иные межбюджетные трансферты, передаваемые бюджету муниципального образования Ковардицкое из бюджета Муромского района – 1738,0 тыс. рублей.</a:t>
            </a:r>
          </a:p>
        </p:txBody>
      </p:sp>
      <p:sp>
        <p:nvSpPr>
          <p:cNvPr id="34831" name="Text Box 60"/>
          <p:cNvSpPr txBox="1">
            <a:spLocks noChangeArrowheads="1"/>
          </p:cNvSpPr>
          <p:nvPr/>
        </p:nvSpPr>
        <p:spPr bwMode="auto">
          <a:xfrm>
            <a:off x="5100638" y="4973638"/>
            <a:ext cx="3227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200" b="1">
                <a:latin typeface="Times New Roman" pitchFamily="18" charset="0"/>
              </a:rPr>
              <a:t>Иные межбюджетные трансферты </a:t>
            </a:r>
            <a:r>
              <a:rPr lang="ru-RU" altLang="ru-RU" sz="1200">
                <a:latin typeface="Times New Roman" pitchFamily="18" charset="0"/>
              </a:rPr>
              <a:t>передаваемые бюджету Муромского района на осуществление части полномочий по решению вопросов местного значения в соответствии с заключенными соглашениями – 3104,20 тыс. рублей.</a:t>
            </a:r>
          </a:p>
        </p:txBody>
      </p:sp>
      <p:sp>
        <p:nvSpPr>
          <p:cNvPr id="34832" name="AutoShape 47"/>
          <p:cNvSpPr>
            <a:spLocks noChangeArrowheads="1"/>
          </p:cNvSpPr>
          <p:nvPr/>
        </p:nvSpPr>
        <p:spPr bwMode="auto">
          <a:xfrm rot="5400000">
            <a:off x="5567362" y="1331913"/>
            <a:ext cx="792163" cy="32400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AutoShape 61"/>
          <p:cNvSpPr>
            <a:spLocks noChangeArrowheads="1"/>
          </p:cNvSpPr>
          <p:nvPr/>
        </p:nvSpPr>
        <p:spPr bwMode="auto">
          <a:xfrm>
            <a:off x="6499225" y="4587875"/>
            <a:ext cx="431800" cy="250825"/>
          </a:xfrm>
          <a:prstGeom prst="downArrow">
            <a:avLst>
              <a:gd name="adj1" fmla="val 50000"/>
              <a:gd name="adj2" fmla="val 29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900"/>
          </a:p>
        </p:txBody>
      </p:sp>
      <p:sp>
        <p:nvSpPr>
          <p:cNvPr id="34834" name="AutoShape 51"/>
          <p:cNvSpPr>
            <a:spLocks noChangeArrowheads="1"/>
          </p:cNvSpPr>
          <p:nvPr/>
        </p:nvSpPr>
        <p:spPr bwMode="auto">
          <a:xfrm>
            <a:off x="4343400" y="3960813"/>
            <a:ext cx="709613" cy="431800"/>
          </a:xfrm>
          <a:prstGeom prst="rightArrow">
            <a:avLst>
              <a:gd name="adj1" fmla="val 50000"/>
              <a:gd name="adj2" fmla="val 502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520700" y="333375"/>
            <a:ext cx="8229600" cy="863600"/>
          </a:xfrm>
        </p:spPr>
        <p:txBody>
          <a:bodyPr/>
          <a:lstStyle/>
          <a:p>
            <a:pPr eaLnBrk="1" hangingPunct="1"/>
            <a:r>
              <a:rPr lang="ru-RU" altLang="ru-RU" sz="4000" b="1" i="1" u="sng" smtClean="0">
                <a:solidFill>
                  <a:schemeClr val="tx2"/>
                </a:solidFill>
                <a:latin typeface="Arial" charset="0"/>
                <a:cs typeface="Arial" charset="0"/>
              </a:rPr>
              <a:t>Дополнительная информация</a:t>
            </a:r>
          </a:p>
        </p:txBody>
      </p:sp>
      <p:sp>
        <p:nvSpPr>
          <p:cNvPr id="35843" name="WordArt 93"/>
          <p:cNvSpPr>
            <a:spLocks noChangeArrowheads="1" noChangeShapeType="1" noTextEdit="1"/>
          </p:cNvSpPr>
          <p:nvPr/>
        </p:nvSpPr>
        <p:spPr bwMode="auto">
          <a:xfrm>
            <a:off x="2151063" y="1271588"/>
            <a:ext cx="47815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6436B"/>
                </a:solidFill>
                <a:latin typeface="Times New Roman"/>
                <a:cs typeface="Times New Roman"/>
              </a:rPr>
              <a:t>Программный бюджет</a:t>
            </a:r>
          </a:p>
        </p:txBody>
      </p:sp>
      <p:pic>
        <p:nvPicPr>
          <p:cNvPr id="35844" name="Picture 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865346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>
            <a:spLocks noGrp="1" noChangeArrowheads="1"/>
          </p:cNvSpPr>
          <p:nvPr>
            <p:ph type="title"/>
          </p:nvPr>
        </p:nvSpPr>
        <p:spPr>
          <a:xfrm>
            <a:off x="444500" y="655638"/>
            <a:ext cx="8229600" cy="1755775"/>
          </a:xfrm>
        </p:spPr>
        <p:txBody>
          <a:bodyPr>
            <a:spAutoFit/>
          </a:bodyPr>
          <a:lstStyle/>
          <a:p>
            <a:pPr indent="447675" algn="just" eaLnBrk="1" hangingPunct="1">
              <a:spcBef>
                <a:spcPct val="50000"/>
              </a:spcBef>
            </a:pPr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</a:rPr>
              <a:t>С решением Совета народных депутатов муниципального образования Ковардицкое Муромского района от 17.12.2020 №42 «О бюджете муниципального образования Ковардицкое на 2021 год и на плановый период 2022 и 2023 годов» можно ознакомиться в газете «Муромский край» от 22.12.2020 №141 (4625) или на сайте администрации Муромского района </a:t>
            </a:r>
            <a:r>
              <a:rPr lang="en-US" altLang="ru-RU" sz="1800" u="sng" smtClean="0">
                <a:solidFill>
                  <a:srgbClr val="000099"/>
                </a:solidFill>
                <a:latin typeface="Times New Roman" pitchFamily="18" charset="0"/>
              </a:rPr>
              <a:t>www.muromraion.ru</a:t>
            </a:r>
            <a:r>
              <a:rPr lang="ru-RU" altLang="ru-RU" sz="1800" u="sng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ru-RU" sz="180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36867" name="Text Box 6"/>
          <p:cNvSpPr>
            <a:spLocks noGrp="1" noChangeArrowheads="1"/>
          </p:cNvSpPr>
          <p:nvPr>
            <p:ph idx="1"/>
          </p:nvPr>
        </p:nvSpPr>
        <p:spPr>
          <a:xfrm>
            <a:off x="922338" y="2835275"/>
            <a:ext cx="7408862" cy="3148013"/>
          </a:xfrm>
        </p:spPr>
        <p:txBody>
          <a:bodyPr>
            <a:spAutoFit/>
          </a:bodyPr>
          <a:lstStyle/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b="1" u="sng" smtClean="0">
                <a:solidFill>
                  <a:schemeClr val="tx1"/>
                </a:solidFill>
                <a:latin typeface="Times New Roman" pitchFamily="18" charset="0"/>
              </a:rPr>
              <a:t>Информация для контактов</a:t>
            </a:r>
          </a:p>
          <a:p>
            <a:pPr indent="0" algn="ctr" eaLnBrk="1" hangingPunct="1">
              <a:spcBef>
                <a:spcPct val="50000"/>
              </a:spcBef>
            </a:pPr>
            <a:endParaRPr lang="ru-RU" altLang="ru-RU" b="1" u="sng" smtClean="0">
              <a:solidFill>
                <a:schemeClr val="tx1"/>
              </a:solidFill>
              <a:latin typeface="Times New Roman" pitchFamily="18" charset="0"/>
            </a:endParaRPr>
          </a:p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Адрес: пл. Крестьянина, 6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г. Муром, Владимирская обл., 602267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тел. (49234) 3-31-95, факс (49234) 2-69-95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en-US" altLang="ru-RU" sz="1400" b="1" smtClean="0">
                <a:solidFill>
                  <a:schemeClr val="tx1"/>
                </a:solidFill>
                <a:latin typeface="Times New Roman" pitchFamily="18" charset="0"/>
              </a:rPr>
              <a:t>e-mail: </a:t>
            </a:r>
            <a:r>
              <a:rPr lang="ru-RU" altLang="ru-RU" sz="1400" b="1" u="sng" smtClean="0">
                <a:solidFill>
                  <a:schemeClr val="tx1"/>
                </a:solidFill>
                <a:latin typeface="Times New Roman" pitchFamily="18" charset="0"/>
              </a:rPr>
              <a:t>rayfu@mail.ru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График работы финансового управления: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с 8:00 до 17:00 перерыв на обед с 12:00 до 13:00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Суббота и воскресенье – выходной день.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250825" y="195263"/>
            <a:ext cx="8642350" cy="64055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4400" b="1" i="1">
                <a:solidFill>
                  <a:schemeClr val="tx2"/>
                </a:solidFill>
                <a:cs typeface="Arial" charset="0"/>
              </a:rPr>
              <a:t>Основные понятия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5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ru-RU" sz="15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5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 – год, следующий за текущим финансовым годом.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5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Плановый период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5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Бюджетная система</a:t>
            </a:r>
            <a:r>
              <a:rPr lang="en-US" altLang="ru-RU" sz="15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5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5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5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5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altLang="ru-RU" sz="15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500" b="1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5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</a:t>
            </a:r>
            <a:r>
              <a:rPr lang="ru-RU" altLang="ru-RU" sz="15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5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Бюджетные обязательства</a:t>
            </a:r>
            <a:r>
              <a:rPr lang="ru-RU" altLang="ru-RU" sz="15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- обязанность расходования средств бюджета в течение определенного срока, возникающая в соответствии с законом (решением) о бюджете и со сводной бюджетной росписью.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5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Государственный (муниципальный) долг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 - обязательства, возникающие из государственных (муниципальных)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Российской Федерацией, субъектом Российской Федерации или муниципальным образованием;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муниципального образования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 – это свод бюджетов всех уровней на соответствующей территории. Консолидированный (сводный) бюджет выполняет функцию объединений бюджетных показателей территории.=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AutoShape 6"/>
          <p:cNvGrpSpPr>
            <a:grpSpLocks/>
          </p:cNvGrpSpPr>
          <p:nvPr/>
        </p:nvGrpSpPr>
        <p:grpSpPr bwMode="auto">
          <a:xfrm>
            <a:off x="1403350" y="127000"/>
            <a:ext cx="6242050" cy="292100"/>
            <a:chOff x="1233" y="-197"/>
            <a:chExt cx="3291" cy="1324"/>
          </a:xfrm>
        </p:grpSpPr>
        <p:pic>
          <p:nvPicPr>
            <p:cNvPr id="16417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8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000" b="1" i="1">
                  <a:solidFill>
                    <a:srgbClr val="000000"/>
                  </a:solidFill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17488" y="665176"/>
            <a:ext cx="1728192" cy="21986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028031" y="663576"/>
            <a:ext cx="2980532" cy="22002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078306" y="663575"/>
            <a:ext cx="2065238" cy="2180541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48238" y="663576"/>
            <a:ext cx="1750000" cy="213520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6399" name="Text Box 40"/>
          <p:cNvSpPr txBox="1">
            <a:spLocks noChangeArrowheads="1"/>
          </p:cNvSpPr>
          <p:nvPr/>
        </p:nvSpPr>
        <p:spPr bwMode="auto">
          <a:xfrm>
            <a:off x="236538" y="665163"/>
            <a:ext cx="1690687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itchFamily="18" charset="0"/>
              </a:rPr>
              <a:t>Дотации </a:t>
            </a:r>
          </a:p>
          <a:p>
            <a:pPr eaLnBrk="1" hangingPunct="1"/>
            <a:r>
              <a:rPr lang="ru-RU" altLang="ru-RU" sz="1100" b="1">
                <a:latin typeface="Times New Roman" pitchFamily="18" charset="0"/>
              </a:rPr>
              <a:t>(</a:t>
            </a:r>
            <a:r>
              <a:rPr lang="ru-RU" altLang="ru-RU" sz="1100" b="1" i="1">
                <a:latin typeface="Times New Roman" pitchFamily="18" charset="0"/>
              </a:rPr>
              <a:t>от лат. «</a:t>
            </a:r>
            <a:r>
              <a:rPr lang="en-US" altLang="ru-RU" sz="1100" b="1" i="1">
                <a:latin typeface="Times New Roman" pitchFamily="18" charset="0"/>
              </a:rPr>
              <a:t>Dotatio</a:t>
            </a:r>
            <a:r>
              <a:rPr lang="ru-RU" altLang="ru-RU" sz="1100" b="1" i="1">
                <a:latin typeface="Times New Roman" pitchFamily="18" charset="0"/>
              </a:rPr>
              <a:t>» -дар, пожертвование</a:t>
            </a:r>
            <a:r>
              <a:rPr lang="ru-RU" altLang="ru-RU" sz="1100" b="1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altLang="ru-RU" sz="1100">
                <a:latin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их использования</a:t>
            </a:r>
          </a:p>
        </p:txBody>
      </p:sp>
      <p:sp>
        <p:nvSpPr>
          <p:cNvPr id="16400" name="Text Box 41"/>
          <p:cNvSpPr txBox="1">
            <a:spLocks noChangeArrowheads="1"/>
          </p:cNvSpPr>
          <p:nvPr/>
        </p:nvSpPr>
        <p:spPr bwMode="auto">
          <a:xfrm>
            <a:off x="2027238" y="663575"/>
            <a:ext cx="300355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200" b="1">
                <a:latin typeface="Times New Roman" pitchFamily="18" charset="0"/>
              </a:rPr>
              <a:t>Субвенции</a:t>
            </a:r>
            <a:r>
              <a:rPr lang="ru-RU" altLang="ru-RU" b="1">
                <a:latin typeface="Times New Roman" pitchFamily="18" charset="0"/>
              </a:rPr>
              <a:t> </a:t>
            </a:r>
          </a:p>
          <a:p>
            <a:pPr algn="just" eaLnBrk="1" hangingPunct="1"/>
            <a:r>
              <a:rPr lang="ru-RU" altLang="ru-RU" sz="1100" b="1">
                <a:latin typeface="Times New Roman" pitchFamily="18" charset="0"/>
              </a:rPr>
              <a:t>(</a:t>
            </a:r>
            <a:r>
              <a:rPr lang="ru-RU" altLang="ru-RU" sz="1100" b="1" i="1">
                <a:latin typeface="Times New Roman" pitchFamily="18" charset="0"/>
              </a:rPr>
              <a:t>от лат.</a:t>
            </a:r>
            <a:r>
              <a:rPr lang="en-US" altLang="ru-RU" sz="1100" b="1" i="1">
                <a:latin typeface="Times New Roman" pitchFamily="18" charset="0"/>
              </a:rPr>
              <a:t> </a:t>
            </a:r>
            <a:r>
              <a:rPr lang="ru-RU" altLang="ru-RU" sz="1100" b="1" i="1">
                <a:latin typeface="Times New Roman" pitchFamily="18" charset="0"/>
              </a:rPr>
              <a:t>«</a:t>
            </a:r>
            <a:r>
              <a:rPr lang="en-US" altLang="ru-RU" sz="1100" b="1" i="1">
                <a:latin typeface="Times New Roman" pitchFamily="18" charset="0"/>
              </a:rPr>
              <a:t>Subvenire</a:t>
            </a:r>
            <a:r>
              <a:rPr lang="ru-RU" altLang="ru-RU" sz="1100" b="1" i="1">
                <a:latin typeface="Times New Roman" pitchFamily="18" charset="0"/>
              </a:rPr>
              <a:t>»</a:t>
            </a:r>
            <a:r>
              <a:rPr lang="en-US" altLang="ru-RU" sz="1100" b="1" i="1">
                <a:latin typeface="Times New Roman" pitchFamily="18" charset="0"/>
              </a:rPr>
              <a:t> - </a:t>
            </a:r>
            <a:r>
              <a:rPr lang="ru-RU" altLang="ru-RU" sz="1100" b="1" i="1">
                <a:latin typeface="Times New Roman" pitchFamily="18" charset="0"/>
              </a:rPr>
              <a:t>приходить на помощь</a:t>
            </a:r>
            <a:r>
              <a:rPr lang="ru-RU" altLang="ru-RU" sz="1100" b="1">
                <a:latin typeface="Times New Roman" pitchFamily="18" charset="0"/>
              </a:rPr>
              <a:t>)</a:t>
            </a:r>
          </a:p>
          <a:p>
            <a:pPr algn="just" eaLnBrk="1" hangingPunct="1"/>
            <a:r>
              <a:rPr lang="ru-RU" altLang="ru-RU" sz="1100">
                <a:latin typeface="Times New Roman" pitchFamily="18" charset="0"/>
              </a:rPr>
              <a:t>межбюджетные трансферты, предоставляемые бюджетам субъектов РФ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 государственной власти субъектов РФ и (или) органам местного самоуправления в установленном порядке</a:t>
            </a:r>
          </a:p>
        </p:txBody>
      </p:sp>
      <p:sp>
        <p:nvSpPr>
          <p:cNvPr id="16401" name="Text Box 42"/>
          <p:cNvSpPr txBox="1">
            <a:spLocks noChangeArrowheads="1"/>
          </p:cNvSpPr>
          <p:nvPr/>
        </p:nvSpPr>
        <p:spPr bwMode="auto">
          <a:xfrm>
            <a:off x="5083175" y="612775"/>
            <a:ext cx="20653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itchFamily="18" charset="0"/>
              </a:rPr>
              <a:t>Субсидии</a:t>
            </a:r>
            <a:r>
              <a:rPr lang="ru-RU" altLang="ru-RU" b="1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ru-RU" altLang="ru-RU" sz="1100" b="1" i="1">
                <a:latin typeface="Times New Roman" pitchFamily="18" charset="0"/>
              </a:rPr>
              <a:t>(от лат. «</a:t>
            </a:r>
            <a:r>
              <a:rPr lang="en-US" altLang="ru-RU" sz="1100" b="1" i="1">
                <a:latin typeface="Times New Roman" pitchFamily="18" charset="0"/>
              </a:rPr>
              <a:t>Subsiduim</a:t>
            </a:r>
            <a:r>
              <a:rPr lang="ru-RU" altLang="ru-RU" sz="1100" b="1" i="1">
                <a:latin typeface="Times New Roman" pitchFamily="18" charset="0"/>
              </a:rPr>
              <a:t>» - поддержка)</a:t>
            </a:r>
          </a:p>
          <a:p>
            <a:pPr eaLnBrk="1" hangingPunct="1"/>
            <a:r>
              <a:rPr lang="ru-RU" altLang="ru-RU" sz="1100">
                <a:latin typeface="Times New Roman" pitchFamily="18" charset="0"/>
              </a:rPr>
              <a:t>межбюджетные 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sp>
        <p:nvSpPr>
          <p:cNvPr id="16402" name="Text Box 51"/>
          <p:cNvSpPr txBox="1">
            <a:spLocks noChangeArrowheads="1"/>
          </p:cNvSpPr>
          <p:nvPr/>
        </p:nvSpPr>
        <p:spPr bwMode="auto">
          <a:xfrm>
            <a:off x="7248525" y="665163"/>
            <a:ext cx="1749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/>
              <a:t> </a:t>
            </a:r>
            <a:r>
              <a:rPr lang="ru-RU" altLang="ru-RU" sz="1100" b="1" i="1">
                <a:latin typeface="Times New Roman" pitchFamily="18" charset="0"/>
              </a:rPr>
              <a:t>(Трансфе́рт от лат. «Transfero»-переношу,перемещаю)</a:t>
            </a:r>
            <a:r>
              <a:rPr lang="ru-RU" altLang="ru-RU" sz="1100" b="1"/>
              <a:t> </a:t>
            </a:r>
            <a:r>
              <a:rPr lang="ru-RU" altLang="ru-RU" sz="1100">
                <a:latin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соглашениями</a:t>
            </a:r>
            <a:endParaRPr lang="ru-RU" altLang="ru-RU" sz="1100" b="1"/>
          </a:p>
        </p:txBody>
      </p:sp>
      <p:sp>
        <p:nvSpPr>
          <p:cNvPr id="16403" name="Line 43"/>
          <p:cNvSpPr>
            <a:spLocks noChangeShapeType="1"/>
          </p:cNvSpPr>
          <p:nvPr/>
        </p:nvSpPr>
        <p:spPr bwMode="auto">
          <a:xfrm flipH="1">
            <a:off x="1403350" y="433388"/>
            <a:ext cx="1249363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4" name="Line 43"/>
          <p:cNvSpPr>
            <a:spLocks noChangeShapeType="1"/>
          </p:cNvSpPr>
          <p:nvPr/>
        </p:nvSpPr>
        <p:spPr bwMode="auto">
          <a:xfrm flipH="1">
            <a:off x="3660775" y="461963"/>
            <a:ext cx="238125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5" name="Line 43"/>
          <p:cNvSpPr>
            <a:spLocks noChangeShapeType="1"/>
          </p:cNvSpPr>
          <p:nvPr/>
        </p:nvSpPr>
        <p:spPr bwMode="auto">
          <a:xfrm>
            <a:off x="6877050" y="436563"/>
            <a:ext cx="93503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6" name="Line 43"/>
          <p:cNvSpPr>
            <a:spLocks noChangeShapeType="1"/>
          </p:cNvSpPr>
          <p:nvPr/>
        </p:nvSpPr>
        <p:spPr bwMode="auto">
          <a:xfrm>
            <a:off x="5651500" y="479425"/>
            <a:ext cx="217488" cy="150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6407" name="Group 34"/>
          <p:cNvGrpSpPr>
            <a:grpSpLocks/>
          </p:cNvGrpSpPr>
          <p:nvPr/>
        </p:nvGrpSpPr>
        <p:grpSpPr bwMode="auto">
          <a:xfrm>
            <a:off x="58738" y="3141663"/>
            <a:ext cx="236537" cy="1092200"/>
            <a:chOff x="331" y="2795"/>
            <a:chExt cx="418" cy="723"/>
          </a:xfrm>
        </p:grpSpPr>
        <p:sp>
          <p:nvSpPr>
            <p:cNvPr id="16413" name="Line 5"/>
            <p:cNvSpPr>
              <a:spLocks noChangeShapeType="1"/>
            </p:cNvSpPr>
            <p:nvPr/>
          </p:nvSpPr>
          <p:spPr bwMode="auto">
            <a:xfrm flipH="1">
              <a:off x="340" y="279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Line 6"/>
            <p:cNvSpPr>
              <a:spLocks noChangeShapeType="1"/>
            </p:cNvSpPr>
            <p:nvPr/>
          </p:nvSpPr>
          <p:spPr bwMode="auto">
            <a:xfrm>
              <a:off x="331" y="3144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5" name="Line 6"/>
            <p:cNvSpPr>
              <a:spLocks noChangeShapeType="1"/>
            </p:cNvSpPr>
            <p:nvPr/>
          </p:nvSpPr>
          <p:spPr bwMode="auto">
            <a:xfrm>
              <a:off x="335" y="351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6" name="Line 12"/>
            <p:cNvSpPr>
              <a:spLocks noChangeShapeType="1"/>
            </p:cNvSpPr>
            <p:nvPr/>
          </p:nvSpPr>
          <p:spPr bwMode="auto">
            <a:xfrm>
              <a:off x="340" y="2795"/>
              <a:ext cx="0" cy="7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3" name="Прямая соединительная линия 2"/>
          <p:cNvCxnSpPr/>
          <p:nvPr/>
        </p:nvCxnSpPr>
        <p:spPr>
          <a:xfrm>
            <a:off x="57150" y="5962650"/>
            <a:ext cx="1588" cy="503238"/>
          </a:xfrm>
          <a:prstGeom prst="line">
            <a:avLst/>
          </a:prstGeom>
          <a:ln w="317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9688" y="6453188"/>
            <a:ext cx="23177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7150" y="5962650"/>
            <a:ext cx="19685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1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274638" y="2924175"/>
            <a:ext cx="8834437" cy="24622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Иные межбюджетные трансферты, передаваемые бюджету Муромского района из бюджета муниципального образования  Ковардицкое: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>
                <a:latin typeface="Times New Roman" pitchFamily="18" charset="0"/>
              </a:rPr>
              <a:t>составление и рассмотрение проекта бюджета поселения, утверждение и исполнение бюджета поселения, осуществление контроля за его исполнением, составление и утверждение отчета об исполнении бюджета поселения;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>
                <a:latin typeface="Times New Roman" pitchFamily="18" charset="0"/>
              </a:rPr>
              <a:t>обеспечение проживающих в муниципальном образовании  Ковардицкое и нуждающихся в жилых помещениях малоимущих граждан жилыми помещениями, организация строительства муниципального жилищного фонда, а также иных полномочий в соответствии с жилищным законодательством а именно: принятие решений о предоставлении жилых помещений по договору социального найма, при наличии в муниципальном жилищном фонде муниципального образования Ковардицкое жилых помещений, предоставляемых по договорам социального найма; установление размера дохода, приходящегося на каждого члена семьи,  и стоимости имущества, находящегося в собственности членов семьи и подлежащего налогообложению, в целях признания граждан малоимущими и предоставления им по договорам социального найма жилых помещений муниципального жилищного фонда; ведение в установленном порядке учета граждан в качестве нуждающихся в жилых помещениях, предоставляемых по договорам социального найма,  принятие в установленном порядке решений о переводе жилых помещений в нежилые помещения и нежилых помещений в жилые помещения; согласование переустройства и перепланировки жилых помещений; определение порядка получения документа, подтверждающего принятие решения о согласовании или об отказе в согласовании переустройства и (или) перепланировки жилого помещения в соответствии с условиями и порядком переустройства и перепланировки жилых помещений  (по вопросу местного значения, указанного в пункте 1 статье 1 Закона Владимирской области) с предоставлением иных межбюджетных трансфертов в сумме, предусмотренной бюджетом сельского поселения.</a:t>
            </a:r>
          </a:p>
        </p:txBody>
      </p:sp>
      <p:sp>
        <p:nvSpPr>
          <p:cNvPr id="16412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295275" y="5761038"/>
            <a:ext cx="8813800" cy="9080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Иные межбюджетные трансферты, передаваемые бюджету муниципального образования Ковардицкое из бюджета Муромского района: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000">
                <a:latin typeface="Times New Roman" pitchFamily="18" charset="0"/>
              </a:rPr>
              <a:t>на мероприятия в части осуществления дорожной деятельности в соответствии с законодательством Российской Федерации, а именно: зимнее содержание автомобильных дорог общего пользования местного значения.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 descr="Голубая тисненая бумага"/>
          <p:cNvSpPr txBox="1"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33CC"/>
                </a:solidFill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Ковардицкое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2400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25425" y="822325"/>
            <a:ext cx="4275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800"/>
              <a:t>Динамика уровня зарегистрированной безработицы в муниципальном образовании Ковардицкое</a:t>
            </a:r>
          </a:p>
        </p:txBody>
      </p:sp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4640263" y="822325"/>
            <a:ext cx="427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800"/>
              <a:t>Динамика индекса потребительских цен на товары и услуги в муниципальном образовании Ковардицкое</a:t>
            </a:r>
          </a:p>
        </p:txBody>
      </p:sp>
      <p:sp>
        <p:nvSpPr>
          <p:cNvPr id="17413" name="TextBox 10"/>
          <p:cNvSpPr txBox="1">
            <a:spLocks noChangeArrowheads="1"/>
          </p:cNvSpPr>
          <p:nvPr/>
        </p:nvSpPr>
        <p:spPr bwMode="auto">
          <a:xfrm>
            <a:off x="233363" y="2693988"/>
            <a:ext cx="42751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800"/>
              <a:t>Динамика оборота розничной торговли в муниципальном образовании Ковардицкое</a:t>
            </a:r>
          </a:p>
        </p:txBody>
      </p:sp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4660900" y="2693988"/>
            <a:ext cx="4273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800"/>
              <a:t>Динамика роста фонда начисленной заработной платы всех работников муниципального образования Ковардицкое</a:t>
            </a:r>
          </a:p>
        </p:txBody>
      </p:sp>
      <p:sp>
        <p:nvSpPr>
          <p:cNvPr id="17415" name="TextBox 12"/>
          <p:cNvSpPr txBox="1">
            <a:spLocks noChangeArrowheads="1"/>
          </p:cNvSpPr>
          <p:nvPr/>
        </p:nvSpPr>
        <p:spPr bwMode="auto">
          <a:xfrm>
            <a:off x="2627313" y="4795838"/>
            <a:ext cx="46085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800"/>
              <a:t>Динамика численности трудовых ресурсов муниципального образования Ковардицкое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14663"/>
            <a:ext cx="4103688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010150"/>
            <a:ext cx="4152900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909888"/>
            <a:ext cx="3940175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162050"/>
            <a:ext cx="40132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162050"/>
            <a:ext cx="4014788" cy="153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i="1" u="sng" smtClean="0">
                <a:solidFill>
                  <a:schemeClr val="tx2"/>
                </a:solidFill>
                <a:latin typeface="Arial" charset="0"/>
                <a:cs typeface="Arial" charset="0"/>
              </a:rPr>
              <a:t>Общие характеристики доходов и расходов бюджета муниципального образования Ковардицкое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292100" y="1844675"/>
            <a:ext cx="85439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defRPr/>
            </a:pPr>
            <a:r>
              <a:rPr lang="ru-RU" altLang="ru-RU" b="1" i="1" dirty="0" smtClean="0">
                <a:latin typeface="Times New Roman" pitchFamily="18" charset="0"/>
              </a:rPr>
              <a:t>Основные характеристики бюджета муниципального образования</a:t>
            </a:r>
          </a:p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defRPr/>
            </a:pPr>
            <a:r>
              <a:rPr lang="ru-RU" altLang="ru-RU" b="1" i="1" dirty="0" err="1" smtClean="0">
                <a:latin typeface="Times New Roman" pitchFamily="18" charset="0"/>
              </a:rPr>
              <a:t>Ковардицкое</a:t>
            </a:r>
            <a:r>
              <a:rPr lang="ru-RU" altLang="ru-RU" b="1" i="1" dirty="0" smtClean="0">
                <a:latin typeface="Times New Roman" pitchFamily="18" charset="0"/>
              </a:rPr>
              <a:t> на 20</a:t>
            </a:r>
            <a:r>
              <a:rPr lang="en-US" altLang="ru-RU" b="1" i="1" dirty="0" smtClean="0">
                <a:latin typeface="Times New Roman" pitchFamily="18" charset="0"/>
              </a:rPr>
              <a:t>2</a:t>
            </a:r>
            <a:r>
              <a:rPr lang="ru-RU" altLang="ru-RU" b="1" i="1" dirty="0" smtClean="0">
                <a:latin typeface="Times New Roman" pitchFamily="18" charset="0"/>
              </a:rPr>
              <a:t>1 – 2023</a:t>
            </a:r>
            <a:r>
              <a:rPr lang="en-US" altLang="ru-RU" b="1" i="1" dirty="0" smtClean="0">
                <a:latin typeface="Times New Roman" pitchFamily="18" charset="0"/>
              </a:rPr>
              <a:t> </a:t>
            </a:r>
            <a:r>
              <a:rPr lang="ru-RU" altLang="ru-RU" b="1" i="1" dirty="0" smtClean="0">
                <a:latin typeface="Times New Roman" pitchFamily="18" charset="0"/>
              </a:rPr>
              <a:t>годы</a:t>
            </a:r>
          </a:p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defRPr/>
            </a:pPr>
            <a:endParaRPr lang="ru-RU" altLang="ru-RU" b="1" i="1" dirty="0" smtClean="0">
              <a:latin typeface="Times New Roman" pitchFamily="18" charset="0"/>
            </a:endParaRPr>
          </a:p>
          <a:p>
            <a:pPr marL="4763" indent="-4763" eaLnBrk="1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defRPr/>
            </a:pPr>
            <a:endParaRPr lang="ru-RU" altLang="ru-RU" b="1" i="1" dirty="0" smtClean="0">
              <a:latin typeface="Times New Roman" pitchFamily="18" charset="0"/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732088"/>
            <a:ext cx="8683625" cy="329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95250" y="188913"/>
            <a:ext cx="8910638" cy="9366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16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долговой нагрузки на бюджет муниципального образования Ковардицкое, в том числе с отражением структуры долга муниципального образования Ковардицкое по видам долговых обязательств в 2021-2023 годах</a:t>
            </a:r>
          </a:p>
        </p:txBody>
      </p:sp>
      <p:pic>
        <p:nvPicPr>
          <p:cNvPr id="19459" name="Picture 1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8424862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Text Box 247"/>
          <p:cNvSpPr txBox="1">
            <a:spLocks noChangeArrowheads="1"/>
          </p:cNvSpPr>
          <p:nvPr/>
        </p:nvSpPr>
        <p:spPr bwMode="auto">
          <a:xfrm>
            <a:off x="296863" y="1682750"/>
            <a:ext cx="8713787" cy="4832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80975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1179513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5875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995488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403475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8606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33178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7750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42322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Основная цель бюджетной политики муниципального образования:</a:t>
            </a:r>
          </a:p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Целью основных направлений бюджетной политики является определение условий, используемых при составлении проекта бюджета муниципального образования Ковардицкое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годов, подходов к его формированию, основных характеристик и прогнозируемых параметров бюджета муниципального образования Ковардицкое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 годы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latin typeface="Times New Roman" pitchFamily="18" charset="0"/>
              </a:rPr>
              <a:t>Основные </a:t>
            </a:r>
            <a:r>
              <a:rPr lang="ru-RU" altLang="ru-RU" sz="1800" b="1" u="sng" dirty="0">
                <a:solidFill>
                  <a:prstClr val="black"/>
                </a:solidFill>
                <a:latin typeface="Times New Roman" pitchFamily="18" charset="0"/>
              </a:rPr>
              <a:t>задачи бюджетной политики муниципального образования:</a:t>
            </a:r>
          </a:p>
          <a:p>
            <a:pPr algn="just" eaLnBrk="1" hangingPunct="1"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1.Обеспечение мероприятий национальных проектов (федеральных программ), предусмотренных Указом Президента Российской Федерации от 07 мая 2018 года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 eaLnBrk="1" hangingPunct="1"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2. Повышение эффективности бюджетных расходов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ru-RU" sz="1600" dirty="0" smtClean="0">
                <a:latin typeface="Times New Roman" panose="02020603050405020304" pitchFamily="18" charset="0"/>
              </a:rPr>
              <a:t>3. Обеспечение </a:t>
            </a:r>
            <a:r>
              <a:rPr lang="ru-RU" sz="1600" dirty="0">
                <a:latin typeface="Times New Roman" panose="02020603050405020304" pitchFamily="18" charset="0"/>
              </a:rPr>
              <a:t>перечня задач, целевых показателей, финансовыми ресурсами в пределах 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объемов бюджетного финансирования</a:t>
            </a:r>
            <a:endParaRPr lang="ru-RU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Использование механизмов казначейского сопровождения средств бюджета.</a:t>
            </a:r>
          </a:p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Повышение подотчетности (подконтрольности) бюджетных расходов предполагает внедрение внутреннего финансового контроля и внутреннего финансового аудита.</a:t>
            </a:r>
            <a:endParaRPr lang="ru-RU" sz="1600" dirty="0">
              <a:latin typeface="Times New Roman" panose="02020603050405020304" pitchFamily="18" charset="0"/>
            </a:endParaRPr>
          </a:p>
          <a:p>
            <a:pPr algn="just">
              <a:defRPr/>
            </a:pPr>
            <a:endParaRPr lang="ru-RU" sz="1600" dirty="0" smtClean="0">
              <a:latin typeface="Times New Roman" panose="02020603050405020304" pitchFamily="18" charset="0"/>
            </a:endParaRPr>
          </a:p>
          <a:p>
            <a:pPr algn="just">
              <a:defRPr/>
            </a:pPr>
            <a:endParaRPr lang="ru-RU" sz="1600" dirty="0">
              <a:latin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6"/>
          <p:cNvSpPr/>
          <p:nvPr/>
        </p:nvSpPr>
        <p:spPr>
          <a:xfrm>
            <a:off x="491688" y="620688"/>
            <a:ext cx="8378111" cy="985527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Постановлением Главы администрации муниципального образования Ковардицкое от 14.09.2020 № 316 определены основные задачи бюджетной политики муниципального образования </a:t>
            </a:r>
            <a:r>
              <a:rPr lang="ru-RU" altLang="ru-RU" sz="1600" b="1" dirty="0" err="1" smtClean="0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на 2021 год и плановый период 2022 и 2023 годов: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5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001712"/>
          </a:xfrm>
        </p:spPr>
        <p:txBody>
          <a:bodyPr anchor="b"/>
          <a:lstStyle/>
          <a:p>
            <a:pPr eaLnBrk="1" hangingPunct="1"/>
            <a:r>
              <a:rPr lang="ru-RU" altLang="ru-RU" sz="3200" b="1" i="1" u="sng" smtClean="0">
                <a:solidFill>
                  <a:schemeClr val="tx2"/>
                </a:solidFill>
                <a:latin typeface="Arial" charset="0"/>
                <a:cs typeface="Arial" charset="0"/>
              </a:rPr>
              <a:t>Доходы бюджета муниципального образования Ковардицкое</a:t>
            </a:r>
          </a:p>
        </p:txBody>
      </p:sp>
      <p:sp>
        <p:nvSpPr>
          <p:cNvPr id="21507" name="Rectangle 56"/>
          <p:cNvSpPr>
            <a:spLocks noChangeArrowheads="1"/>
          </p:cNvSpPr>
          <p:nvPr/>
        </p:nvSpPr>
        <p:spPr bwMode="auto">
          <a:xfrm>
            <a:off x="350838" y="1412875"/>
            <a:ext cx="8461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</a:rPr>
              <a:t>Доходы бюджета муниципального образования сформированы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 Российской Федерации).</a:t>
            </a:r>
          </a:p>
        </p:txBody>
      </p:sp>
      <p:sp>
        <p:nvSpPr>
          <p:cNvPr id="21508" name="Rectangle 57"/>
          <p:cNvSpPr>
            <a:spLocks noChangeArrowheads="1"/>
          </p:cNvSpPr>
          <p:nvPr/>
        </p:nvSpPr>
        <p:spPr bwMode="auto">
          <a:xfrm>
            <a:off x="785813" y="2203450"/>
            <a:ext cx="7772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муниципального образования Ковардицкое</a:t>
            </a:r>
          </a:p>
        </p:txBody>
      </p:sp>
      <p:graphicFrame>
        <p:nvGraphicFramePr>
          <p:cNvPr id="21509" name="Диаграмма 1"/>
          <p:cNvGraphicFramePr>
            <a:graphicFrameLocks/>
          </p:cNvGraphicFramePr>
          <p:nvPr/>
        </p:nvGraphicFramePr>
        <p:xfrm>
          <a:off x="757238" y="2419350"/>
          <a:ext cx="7491412" cy="370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Диаграмма" r:id="rId3" imgW="7461146" imgH="3689246" progId="Excel.Chart.8">
                  <p:embed/>
                </p:oleObj>
              </mc:Choice>
              <mc:Fallback>
                <p:oleObj name="Диаграмма" r:id="rId3" imgW="7461146" imgH="3689246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2419350"/>
                        <a:ext cx="7491412" cy="370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7490</TotalTime>
  <Words>2953</Words>
  <Application>Microsoft Office PowerPoint</Application>
  <PresentationFormat>Экран (4:3)</PresentationFormat>
  <Paragraphs>377</Paragraphs>
  <Slides>24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Arial</vt:lpstr>
      <vt:lpstr>Candara</vt:lpstr>
      <vt:lpstr>Symbol</vt:lpstr>
      <vt:lpstr>Calibri</vt:lpstr>
      <vt:lpstr>Times New Roman</vt:lpstr>
      <vt:lpstr>Georgia</vt:lpstr>
      <vt:lpstr>Arial Unicode MS</vt:lpstr>
      <vt:lpstr>Волна</vt:lpstr>
      <vt:lpstr>Диаграмма Microsoft Excel</vt:lpstr>
      <vt:lpstr>Лист Microsoft Excel 97–2003</vt:lpstr>
      <vt:lpstr>Диаграмма Microsoft Graph</vt:lpstr>
      <vt:lpstr>к решению Совета народных депутатов муниципального образования Ковардицкое Муромского района от 17.12.2020 №42 «О бюджете муниципального образования Ковардицкое на 2021 год и на плановый период 2022 и 2023 годов»</vt:lpstr>
      <vt:lpstr>Вводная часть</vt:lpstr>
      <vt:lpstr>Презентация PowerPoint</vt:lpstr>
      <vt:lpstr>Презентация PowerPoint</vt:lpstr>
      <vt:lpstr>Презентация PowerPoint</vt:lpstr>
      <vt:lpstr>Общие характеристики доходов и расходов бюджета муниципального образования Ковардицкое</vt:lpstr>
      <vt:lpstr>Презентация PowerPoint</vt:lpstr>
      <vt:lpstr>Презентация PowerPoint</vt:lpstr>
      <vt:lpstr>Доходы бюджета муниципального образования Ковардицкое</vt:lpstr>
      <vt:lpstr>Налоговые и неналоговые доходы бюджета муниципального образования</vt:lpstr>
      <vt:lpstr>Презентация PowerPoint</vt:lpstr>
      <vt:lpstr>Презентация PowerPoint</vt:lpstr>
      <vt:lpstr>Презентация PowerPoint</vt:lpstr>
      <vt:lpstr>Доходы бюджета муниципального образования на 1 жителя</vt:lpstr>
      <vt:lpstr>Нормативы зачисления налоговых доходов в бюджет  муниципального образования Ковардицкое в 2019 – 2023 годах, %</vt:lpstr>
      <vt:lpstr>Из общего объема безвозмездных поступлений от других бюджетов бюджетной системы Российской Федерации в 2021 году в сумме 29115,1 тыс. рублей планируется поступление дотации из бюджетов муниципальных районов 20446,0 тыс. рублей (70,2%), субсидий – 6326,4 тыс. рублей (21,7 %), субвенций –604,7 тыс. рублей (2,1 %), иных межбюджетных трансфертов – 1738,0 тыс. рублей (6,0 %).</vt:lpstr>
      <vt:lpstr>Презентация PowerPoint</vt:lpstr>
      <vt:lpstr>Расходы бюджета муниципального образования Ковардицкое</vt:lpstr>
      <vt:lpstr>Презентация PowerPoint</vt:lpstr>
      <vt:lpstr>Презентация PowerPoint</vt:lpstr>
      <vt:lpstr>Презентация PowerPoint</vt:lpstr>
      <vt:lpstr>Межбюджетные отношения</vt:lpstr>
      <vt:lpstr>Дополнительная информация</vt:lpstr>
      <vt:lpstr>С решением Совета народных депутатов муниципального образования Ковардицкое Муромского района от 17.12.2020 №42 «О бюджете муниципального образования Ковардицкое на 2021 год и на плановый период 2022 и 2023 годов» можно ознакомиться в газете «Муромский край» от 22.12.2020 №141 (4625) или на сайте администрации Муромского района www.muromraion.ru  в разделе «Финансовое управление».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KuznecovaA</dc:creator>
  <cp:lastModifiedBy>userpc</cp:lastModifiedBy>
  <cp:revision>381</cp:revision>
  <cp:lastPrinted>2021-03-12T10:03:05Z</cp:lastPrinted>
  <dcterms:created xsi:type="dcterms:W3CDTF">2014-11-19T12:08:38Z</dcterms:created>
  <dcterms:modified xsi:type="dcterms:W3CDTF">2021-03-26T11:53:15Z</dcterms:modified>
</cp:coreProperties>
</file>